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media1.wav" ContentType="audio/x-wav"/>
  <Override PartName="/ppt/notesSlides/notesSlide4.xml" ContentType="application/vnd.openxmlformats-officedocument.presentationml.notesSlide+xml"/>
  <Override PartName="/ppt/media/media2.wav" ContentType="audio/x-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276" r:id="rId3"/>
    <p:sldId id="326" r:id="rId4"/>
    <p:sldId id="279" r:id="rId5"/>
    <p:sldId id="335" r:id="rId6"/>
    <p:sldId id="337" r:id="rId7"/>
    <p:sldId id="338" r:id="rId8"/>
    <p:sldId id="340" r:id="rId9"/>
    <p:sldId id="341" r:id="rId10"/>
    <p:sldId id="274" r:id="rId11"/>
    <p:sldId id="327" r:id="rId12"/>
    <p:sldId id="342" r:id="rId13"/>
    <p:sldId id="343" r:id="rId14"/>
    <p:sldId id="328" r:id="rId15"/>
    <p:sldId id="329" r:id="rId16"/>
    <p:sldId id="344" r:id="rId17"/>
    <p:sldId id="331" r:id="rId18"/>
    <p:sldId id="330" r:id="rId19"/>
    <p:sldId id="332" r:id="rId20"/>
    <p:sldId id="345" r:id="rId21"/>
    <p:sldId id="333" r:id="rId22"/>
    <p:sldId id="334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73"/>
    <a:srgbClr val="A3DBE1"/>
    <a:srgbClr val="F26532"/>
    <a:srgbClr val="E26714"/>
    <a:srgbClr val="EE8640"/>
    <a:srgbClr val="048DA4"/>
    <a:srgbClr val="05788C"/>
    <a:srgbClr val="C0E6EA"/>
    <a:srgbClr val="A0DCF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187" autoAdjust="0"/>
  </p:normalViewPr>
  <p:slideViewPr>
    <p:cSldViewPr snapToGrid="0" showGuides="1">
      <p:cViewPr varScale="1">
        <p:scale>
          <a:sx n="73" d="100"/>
          <a:sy n="73" d="100"/>
        </p:scale>
        <p:origin x="727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0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0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2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52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11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99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14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6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1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641422" y="1070381"/>
            <a:ext cx="9445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Listen and repeat. Pay attention to the stressed syllable in each word.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949973"/>
              </p:ext>
            </p:extLst>
          </p:nvPr>
        </p:nvGraphicFramePr>
        <p:xfrm>
          <a:off x="2031999" y="2451485"/>
          <a:ext cx="8128000" cy="34790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446181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25115580"/>
                    </a:ext>
                  </a:extLst>
                </a:gridCol>
              </a:tblGrid>
              <a:tr h="776624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/>
                        <a:t>Three-syllable adjectives</a:t>
                      </a:r>
                      <a:endParaRPr lang="en-US" sz="24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Three-syllable verbs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1024225"/>
                  </a:ext>
                </a:extLst>
              </a:tr>
              <a:tr h="6756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ex'pensive</a:t>
                      </a:r>
                      <a:endParaRPr lang="en-US" sz="24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'</a:t>
                      </a:r>
                      <a:r>
                        <a:rPr lang="en-US" sz="2400" u="none" strike="noStrike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en-US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rganise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5819060"/>
                  </a:ext>
                </a:extLst>
              </a:tr>
              <a:tr h="6756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fan'tastic</a:t>
                      </a:r>
                      <a:endParaRPr lang="en-US" sz="24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'b</a:t>
                      </a:r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enefit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7179944"/>
                  </a:ext>
                </a:extLst>
              </a:tr>
              <a:tr h="6756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'medical</a:t>
                      </a:r>
                      <a:endParaRPr lang="en-US" sz="24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de</a:t>
                      </a:r>
                      <a:r>
                        <a:rPr lang="en-US" sz="2400" u="none" strike="noStrike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'</a:t>
                      </a:r>
                      <a:r>
                        <a:rPr lang="en-US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velop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9610773"/>
                  </a:ext>
                </a:extLst>
              </a:tr>
              <a:tr h="6756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'opposite</a:t>
                      </a:r>
                      <a:endParaRPr lang="en-US" sz="24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en</a:t>
                      </a:r>
                      <a:r>
                        <a:rPr lang="en-US" sz="2400" u="none" strike="noStrike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'</a:t>
                      </a:r>
                      <a:r>
                        <a:rPr lang="en-US" sz="2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courage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56911"/>
                  </a:ext>
                </a:extLst>
              </a:tr>
            </a:tbl>
          </a:graphicData>
        </a:graphic>
      </p:graphicFrame>
      <p:pic>
        <p:nvPicPr>
          <p:cNvPr id="2" name="045">
            <a:hlinkClick r:id="" action="ppaction://media"/>
            <a:extLst>
              <a:ext uri="{FF2B5EF4-FFF2-40B4-BE49-F238E27FC236}">
                <a16:creationId xmlns:a16="http://schemas.microsoft.com/office/drawing/2014/main" id="{219CF27C-1AFC-4952-A51B-3F753BD337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82516" y="180427"/>
            <a:ext cx="584579" cy="584579"/>
          </a:xfrm>
          <a:prstGeom prst="rect">
            <a:avLst/>
          </a:prstGeom>
        </p:spPr>
      </p:pic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A6FA7F0F-2C8C-467C-B8ED-C7084CC51466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55F36-AC82-49C7-A82B-5A85AE21B67F}"/>
              </a:ext>
            </a:extLst>
          </p:cNvPr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561900" y="1104748"/>
            <a:ext cx="9884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Listen and mark the stressed syllables in the words in bold. </a:t>
            </a:r>
          </a:p>
          <a:p>
            <a:r>
              <a:rPr lang="en-US" sz="2800" b="1" dirty="0">
                <a:solidFill>
                  <a:srgbClr val="0FB7BD"/>
                </a:solidFill>
              </a:rPr>
              <a:t>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1072" y="2121472"/>
            <a:ext cx="9884964" cy="323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</a:rPr>
              <a:t>We'll </a:t>
            </a:r>
            <a:r>
              <a:rPr lang="en-US" sz="2400" b="1" dirty="0">
                <a:ea typeface="Calibri" panose="020F0502020204030204" pitchFamily="34" charset="0"/>
              </a:rPr>
              <a:t>celebrate</a:t>
            </a:r>
            <a:r>
              <a:rPr lang="en-US" sz="2400" dirty="0">
                <a:ea typeface="Calibri" panose="020F0502020204030204" pitchFamily="34" charset="0"/>
              </a:rPr>
              <a:t> her success with a party.</a:t>
            </a:r>
          </a:p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</a:rPr>
              <a:t>They hope to </a:t>
            </a:r>
            <a:r>
              <a:rPr lang="en-US" sz="2400" b="1" dirty="0">
                <a:ea typeface="Calibri" panose="020F0502020204030204" pitchFamily="34" charset="0"/>
              </a:rPr>
              <a:t>discover</a:t>
            </a:r>
            <a:r>
              <a:rPr lang="en-US" sz="2400" dirty="0">
                <a:ea typeface="Calibri" panose="020F0502020204030204" pitchFamily="34" charset="0"/>
              </a:rPr>
              <a:t> new ways to promote gender equality.</a:t>
            </a:r>
          </a:p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</a:rPr>
              <a:t>The job requires both </a:t>
            </a:r>
            <a:r>
              <a:rPr lang="en-US" sz="2400" b="1" dirty="0">
                <a:ea typeface="Calibri" panose="020F0502020204030204" pitchFamily="34" charset="0"/>
              </a:rPr>
              <a:t>physical</a:t>
            </a:r>
            <a:r>
              <a:rPr lang="en-US" sz="2400" dirty="0">
                <a:ea typeface="Calibri" panose="020F0502020204030204" pitchFamily="34" charset="0"/>
              </a:rPr>
              <a:t> and mental strength.</a:t>
            </a:r>
          </a:p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</a:rPr>
              <a:t>Equal opportunities in education bring </a:t>
            </a:r>
            <a:r>
              <a:rPr lang="en-US" sz="2400" b="1" dirty="0">
                <a:ea typeface="Calibri" panose="020F0502020204030204" pitchFamily="34" charset="0"/>
              </a:rPr>
              <a:t>important</a:t>
            </a:r>
            <a:r>
              <a:rPr lang="en-US" sz="2400" dirty="0">
                <a:ea typeface="Calibri" panose="020F0502020204030204" pitchFamily="34" charset="0"/>
              </a:rPr>
              <a:t> changes in society.</a:t>
            </a:r>
          </a:p>
        </p:txBody>
      </p:sp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680FAE82-C05B-4EC6-B4C5-98890AC003BD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8FBFE-ECA3-48FD-908C-6402F697BDD6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" name="046">
            <a:hlinkClick r:id="" action="ppaction://media"/>
            <a:extLst>
              <a:ext uri="{FF2B5EF4-FFF2-40B4-BE49-F238E27FC236}">
                <a16:creationId xmlns:a16="http://schemas.microsoft.com/office/drawing/2014/main" id="{672A62AB-6C96-4FDC-848C-FFE9AEB8F5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88234" y="138094"/>
            <a:ext cx="634407" cy="63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38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466118" y="1104748"/>
            <a:ext cx="9884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Listen and mark the stressed syllables in the words in bold. </a:t>
            </a:r>
          </a:p>
          <a:p>
            <a:r>
              <a:rPr lang="en-US" sz="2800" b="1" dirty="0">
                <a:solidFill>
                  <a:srgbClr val="0FB7BD"/>
                </a:solidFill>
              </a:rPr>
              <a:t>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1072" y="2121472"/>
            <a:ext cx="9884964" cy="323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ea typeface="Calibri" panose="020F0502020204030204" pitchFamily="34" charset="0"/>
              </a:rPr>
              <a:t>We'll </a:t>
            </a:r>
            <a:r>
              <a:rPr lang="en-US" sz="2400" b="1" dirty="0">
                <a:solidFill>
                  <a:srgbClr val="C00000"/>
                </a:solidFill>
                <a:ea typeface="Calibri" panose="020F0502020204030204" pitchFamily="34" charset="0"/>
              </a:rPr>
              <a:t>'celebrate</a:t>
            </a:r>
            <a:r>
              <a:rPr lang="en-US" sz="2400" dirty="0">
                <a:solidFill>
                  <a:srgbClr val="C00000"/>
                </a:solidFill>
                <a:ea typeface="Calibri" panose="020F0502020204030204" pitchFamily="34" charset="0"/>
              </a:rPr>
              <a:t> her success with a party.</a:t>
            </a:r>
          </a:p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ea typeface="Calibri" panose="020F0502020204030204" pitchFamily="34" charset="0"/>
              </a:rPr>
              <a:t>They hope to </a:t>
            </a:r>
            <a:r>
              <a:rPr lang="en-US" sz="2400" b="1" dirty="0" err="1">
                <a:solidFill>
                  <a:srgbClr val="C00000"/>
                </a:solidFill>
                <a:ea typeface="Calibri" panose="020F0502020204030204" pitchFamily="34" charset="0"/>
              </a:rPr>
              <a:t>dis'cover</a:t>
            </a:r>
            <a:r>
              <a:rPr lang="en-US" sz="2400" dirty="0">
                <a:solidFill>
                  <a:srgbClr val="C00000"/>
                </a:solidFill>
                <a:ea typeface="Calibri" panose="020F0502020204030204" pitchFamily="34" charset="0"/>
              </a:rPr>
              <a:t> new ways to promote gender equality.</a:t>
            </a:r>
          </a:p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ea typeface="Calibri" panose="020F0502020204030204" pitchFamily="34" charset="0"/>
              </a:rPr>
              <a:t>The job requires both </a:t>
            </a:r>
            <a:r>
              <a:rPr lang="en-US" sz="2400" b="1" dirty="0">
                <a:solidFill>
                  <a:srgbClr val="C00000"/>
                </a:solidFill>
                <a:ea typeface="Calibri" panose="020F0502020204030204" pitchFamily="34" charset="0"/>
              </a:rPr>
              <a:t>'physical</a:t>
            </a:r>
            <a:r>
              <a:rPr lang="en-US" sz="2400" dirty="0">
                <a:solidFill>
                  <a:srgbClr val="C00000"/>
                </a:solidFill>
                <a:ea typeface="Calibri" panose="020F0502020204030204" pitchFamily="34" charset="0"/>
              </a:rPr>
              <a:t> and mental strength.</a:t>
            </a:r>
          </a:p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ea typeface="Calibri" panose="020F0502020204030204" pitchFamily="34" charset="0"/>
              </a:rPr>
              <a:t>Equal opportunities in education bring </a:t>
            </a:r>
            <a:r>
              <a:rPr lang="en-US" sz="2400" b="1" dirty="0" err="1">
                <a:solidFill>
                  <a:srgbClr val="C00000"/>
                </a:solidFill>
                <a:ea typeface="Calibri" panose="020F0502020204030204" pitchFamily="34" charset="0"/>
              </a:rPr>
              <a:t>im'portant</a:t>
            </a:r>
            <a:r>
              <a:rPr lang="en-US" sz="2400" dirty="0">
                <a:solidFill>
                  <a:srgbClr val="C00000"/>
                </a:solidFill>
                <a:ea typeface="Calibri" panose="020F0502020204030204" pitchFamily="34" charset="0"/>
              </a:rPr>
              <a:t> changes in society.</a:t>
            </a:r>
          </a:p>
        </p:txBody>
      </p:sp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7F5CACFC-2FFC-4706-B157-6E5981D98EA7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132E1-53B6-4784-A473-C912974B16DA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9" name="046">
            <a:hlinkClick r:id="" action="ppaction://media"/>
            <a:extLst>
              <a:ext uri="{FF2B5EF4-FFF2-40B4-BE49-F238E27FC236}">
                <a16:creationId xmlns:a16="http://schemas.microsoft.com/office/drawing/2014/main" id="{638AED80-4190-4E9C-ACE6-2EBBE90687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88234" y="138094"/>
            <a:ext cx="634407" cy="63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86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550552" y="166368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37728" y="281462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83113" y="386758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1964" y="1627417"/>
            <a:ext cx="5498763" cy="4733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Tag team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36741" y="2193805"/>
            <a:ext cx="5498763" cy="12351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426514" y="219662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</p:cNvCxnSpPr>
          <p:nvPr/>
        </p:nvCxnSpPr>
        <p:spPr>
          <a:xfrm rot="10800000" flipV="1">
            <a:off x="1858479" y="3135531"/>
            <a:ext cx="1264373" cy="7320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3857" y="2278649"/>
            <a:ext cx="5330751" cy="1345847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6673"/>
                </a:solidFill>
              </a:rPr>
              <a:t>PRONUNCIATION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73"/>
                </a:solidFill>
              </a:rPr>
              <a:t>Task 1: Listen and repeat.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73"/>
                </a:solidFill>
              </a:rPr>
              <a:t>Task 2: Listen and mark the stressed syllables in the words in bold.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824129" y="3591108"/>
            <a:ext cx="5523986" cy="10740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4" name="Content Placeholder 3"/>
          <p:cNvSpPr txBox="1">
            <a:spLocks/>
          </p:cNvSpPr>
          <p:nvPr/>
        </p:nvSpPr>
        <p:spPr>
          <a:xfrm>
            <a:off x="5843042" y="3624496"/>
            <a:ext cx="5330751" cy="88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6673"/>
                </a:solidFill>
              </a:rPr>
              <a:t>VOCABULARY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73"/>
                </a:solidFill>
              </a:rPr>
              <a:t>Task 1: Match the words with their meanings.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73"/>
                </a:solidFill>
              </a:rPr>
              <a:t>Task 2: Complete the sentences using the words or phrases in Task 1</a:t>
            </a:r>
          </a:p>
        </p:txBody>
      </p:sp>
    </p:spTree>
    <p:extLst>
      <p:ext uri="{BB962C8B-B14F-4D97-AF65-F5344CB8AC3E}">
        <p14:creationId xmlns:p14="http://schemas.microsoft.com/office/powerpoint/2010/main" val="145289903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544552" y="1077266"/>
            <a:ext cx="7764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Match the words with their meanings.</a:t>
            </a:r>
          </a:p>
          <a:p>
            <a:r>
              <a:rPr lang="en-US" sz="2800" b="1" dirty="0">
                <a:solidFill>
                  <a:srgbClr val="0FB7BD"/>
                </a:solidFill>
              </a:rPr>
              <a:t>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763905"/>
              </p:ext>
            </p:extLst>
          </p:nvPr>
        </p:nvGraphicFramePr>
        <p:xfrm>
          <a:off x="1409641" y="2121472"/>
          <a:ext cx="2223770" cy="388621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223770">
                  <a:extLst>
                    <a:ext uri="{9D8B030D-6E8A-4147-A177-3AD203B41FA5}">
                      <a16:colId xmlns:a16="http://schemas.microsoft.com/office/drawing/2014/main" val="2849891915"/>
                    </a:ext>
                  </a:extLst>
                </a:gridCol>
              </a:tblGrid>
              <a:tr h="69100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WORDS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2677246"/>
                  </a:ext>
                </a:extLst>
              </a:tr>
              <a:tr h="639043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 Equal (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adj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280466"/>
                  </a:ext>
                </a:extLst>
              </a:tr>
              <a:tr h="639043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2. Kindergarten (n)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0829028"/>
                  </a:ext>
                </a:extLst>
              </a:tr>
              <a:tr h="639043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3. Treat (v)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1606009"/>
                  </a:ext>
                </a:extLst>
              </a:tr>
              <a:tr h="639043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4. Surgeon (n) 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1284296"/>
                  </a:ext>
                </a:extLst>
              </a:tr>
              <a:tr h="639043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5. Gender (n)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33757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648599"/>
              </p:ext>
            </p:extLst>
          </p:nvPr>
        </p:nvGraphicFramePr>
        <p:xfrm>
          <a:off x="5168620" y="2121472"/>
          <a:ext cx="5957454" cy="394854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957454">
                  <a:extLst>
                    <a:ext uri="{9D8B030D-6E8A-4147-A177-3AD203B41FA5}">
                      <a16:colId xmlns:a16="http://schemas.microsoft.com/office/drawing/2014/main" val="2193861255"/>
                    </a:ext>
                  </a:extLst>
                </a:gridCol>
              </a:tblGrid>
              <a:tr h="65809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 MEANINGS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235025"/>
                  </a:ext>
                </a:extLst>
              </a:tr>
              <a:tr h="658091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a.</a:t>
                      </a:r>
                      <a:r>
                        <a:rPr lang="en-US" sz="18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School for children aged three to five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094254"/>
                  </a:ext>
                </a:extLst>
              </a:tr>
              <a:tr h="658091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b. To deal with or behave towards somebody in a certain way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2851841"/>
                  </a:ext>
                </a:extLst>
              </a:tr>
              <a:tr h="658091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c. A doctor who does operations in a hospital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4971025"/>
                  </a:ext>
                </a:extLst>
              </a:tr>
              <a:tr h="658091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d. The fact of being male or female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928033"/>
                  </a:ext>
                </a:extLst>
              </a:tr>
              <a:tr h="658091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e. Having the same rights, opportunities, etc. as other people</a:t>
                      </a:r>
                      <a:endParaRPr 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1650346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3633411" y="3117273"/>
            <a:ext cx="1535209" cy="26739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633411" y="3131127"/>
            <a:ext cx="1535209" cy="678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633411" y="3782291"/>
            <a:ext cx="1535209" cy="6511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633411" y="4433455"/>
            <a:ext cx="1535209" cy="6511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633411" y="5084618"/>
            <a:ext cx="1535209" cy="7065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288C449C-13C8-4517-A9CA-2E56D12A2934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DD9FCC-D242-4837-8EF0-642024956DED}"/>
              </a:ext>
            </a:extLst>
          </p:cNvPr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80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506342" y="1123258"/>
            <a:ext cx="9884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Complete the following sentences with the words in Task 1.</a:t>
            </a:r>
          </a:p>
          <a:p>
            <a:r>
              <a:rPr lang="en-US" sz="2800" b="1" dirty="0">
                <a:solidFill>
                  <a:srgbClr val="0FB7BD"/>
                </a:solidFill>
              </a:rPr>
              <a:t>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997590" y="2095489"/>
            <a:ext cx="105988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1. Nowadays male teachers can be seen working at ____________.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2. The ____________ performed an eight-hour operation on my grandpa yesterday.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3. Some parents may ____________ boys differently from girls.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4. Traditional ____________ roles influenced how men and women should behave.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5. They should promote ____________ income opportunities for men and women.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66A44-EAF9-42C6-9F76-67A43F2A4F6C}"/>
              </a:ext>
            </a:extLst>
          </p:cNvPr>
          <p:cNvSpPr txBox="1"/>
          <p:nvPr/>
        </p:nvSpPr>
        <p:spPr>
          <a:xfrm>
            <a:off x="7442867" y="2159332"/>
            <a:ext cx="185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kindergarten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91E905-E602-45BD-ABA1-4F33E375A06B}"/>
              </a:ext>
            </a:extLst>
          </p:cNvPr>
          <p:cNvSpPr txBox="1"/>
          <p:nvPr/>
        </p:nvSpPr>
        <p:spPr>
          <a:xfrm>
            <a:off x="1891509" y="2818763"/>
            <a:ext cx="185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surgeon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D740F7-6550-4AF3-9BCC-41ADD3778E3A}"/>
              </a:ext>
            </a:extLst>
          </p:cNvPr>
          <p:cNvSpPr txBox="1"/>
          <p:nvPr/>
        </p:nvSpPr>
        <p:spPr>
          <a:xfrm>
            <a:off x="3742544" y="3429000"/>
            <a:ext cx="185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treat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67933A-C535-4D8F-AB5E-95A448407DCA}"/>
              </a:ext>
            </a:extLst>
          </p:cNvPr>
          <p:cNvSpPr txBox="1"/>
          <p:nvPr/>
        </p:nvSpPr>
        <p:spPr>
          <a:xfrm>
            <a:off x="2715968" y="4039237"/>
            <a:ext cx="185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gender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B5A86B-B68B-405E-BC2A-2C892C1C20FF}"/>
              </a:ext>
            </a:extLst>
          </p:cNvPr>
          <p:cNvSpPr txBox="1"/>
          <p:nvPr/>
        </p:nvSpPr>
        <p:spPr>
          <a:xfrm>
            <a:off x="4057588" y="4649474"/>
            <a:ext cx="185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equal</a:t>
            </a:r>
          </a:p>
        </p:txBody>
      </p:sp>
      <p:sp>
        <p:nvSpPr>
          <p:cNvPr id="14" name="Rounded Rectangle 22">
            <a:extLst>
              <a:ext uri="{FF2B5EF4-FFF2-40B4-BE49-F238E27FC236}">
                <a16:creationId xmlns:a16="http://schemas.microsoft.com/office/drawing/2014/main" id="{EF9FA473-891B-4647-96B7-B715F52DA265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84D2B2-EEB5-4496-9EC9-8E005C508D04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0129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550552" y="166368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37728" y="281462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83113" y="386758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09499" y="1627417"/>
            <a:ext cx="5498763" cy="4733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Tag team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36741" y="2193805"/>
            <a:ext cx="5498763" cy="12351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426514" y="219662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</p:cNvCxnSpPr>
          <p:nvPr/>
        </p:nvCxnSpPr>
        <p:spPr>
          <a:xfrm rot="10800000" flipV="1">
            <a:off x="1858479" y="3135531"/>
            <a:ext cx="1264373" cy="7320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cxnSpLocks/>
            <a:stCxn id="24" idx="3"/>
            <a:endCxn id="39" idx="0"/>
          </p:cNvCxnSpPr>
          <p:nvPr/>
        </p:nvCxnSpPr>
        <p:spPr>
          <a:xfrm>
            <a:off x="2833846" y="4222684"/>
            <a:ext cx="1353132" cy="5979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3857" y="2278649"/>
            <a:ext cx="5330751" cy="1345847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6673"/>
                </a:solidFill>
              </a:rPr>
              <a:t>PRONUNCIATION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73"/>
                </a:solidFill>
              </a:rPr>
              <a:t>Task 1: Listen and repeat.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73"/>
                </a:solidFill>
              </a:rPr>
              <a:t>Task 2: Listen and mark the stressed syllables in the words in bold.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824129" y="3591108"/>
            <a:ext cx="5523986" cy="10740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4" name="Content Placeholder 3"/>
          <p:cNvSpPr txBox="1">
            <a:spLocks/>
          </p:cNvSpPr>
          <p:nvPr/>
        </p:nvSpPr>
        <p:spPr>
          <a:xfrm>
            <a:off x="5843042" y="3624496"/>
            <a:ext cx="5330751" cy="88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6673"/>
                </a:solidFill>
              </a:rPr>
              <a:t>VOCABULARY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73"/>
                </a:solidFill>
              </a:rPr>
              <a:t>Task 1: Match the words with their meanings.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73"/>
                </a:solidFill>
              </a:rPr>
              <a:t>Task 2: Complete the sentences using the words or phrases in Task 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836741" y="4820595"/>
            <a:ext cx="5523986" cy="8852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5861596" y="4895046"/>
            <a:ext cx="5330751" cy="741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6673"/>
                </a:solidFill>
              </a:rPr>
              <a:t>GRAMMAR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73"/>
                </a:solidFill>
              </a:rPr>
              <a:t>Task 1: Choose the best answers.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73"/>
                </a:solidFill>
              </a:rPr>
              <a:t>Task 2: Rewrite the following sentences using the passive </a:t>
            </a:r>
            <a:endParaRPr lang="en-US" sz="1600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FAA50D0D-F9F1-454D-807B-8D7DC37AD6A5}"/>
              </a:ext>
            </a:extLst>
          </p:cNvPr>
          <p:cNvSpPr/>
          <p:nvPr/>
        </p:nvSpPr>
        <p:spPr>
          <a:xfrm>
            <a:off x="3211611" y="482059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4345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202136" y="1167365"/>
            <a:ext cx="9884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Remember!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011888"/>
              </p:ext>
            </p:extLst>
          </p:nvPr>
        </p:nvGraphicFramePr>
        <p:xfrm>
          <a:off x="1408544" y="2133600"/>
          <a:ext cx="9023931" cy="52280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89133">
                  <a:extLst>
                    <a:ext uri="{9D8B030D-6E8A-4147-A177-3AD203B41FA5}">
                      <a16:colId xmlns:a16="http://schemas.microsoft.com/office/drawing/2014/main" val="4023424557"/>
                    </a:ext>
                  </a:extLst>
                </a:gridCol>
                <a:gridCol w="1289133">
                  <a:extLst>
                    <a:ext uri="{9D8B030D-6E8A-4147-A177-3AD203B41FA5}">
                      <a16:colId xmlns:a16="http://schemas.microsoft.com/office/drawing/2014/main" val="1118847247"/>
                    </a:ext>
                  </a:extLst>
                </a:gridCol>
                <a:gridCol w="1289133">
                  <a:extLst>
                    <a:ext uri="{9D8B030D-6E8A-4147-A177-3AD203B41FA5}">
                      <a16:colId xmlns:a16="http://schemas.microsoft.com/office/drawing/2014/main" val="3530613921"/>
                    </a:ext>
                  </a:extLst>
                </a:gridCol>
                <a:gridCol w="1289133">
                  <a:extLst>
                    <a:ext uri="{9D8B030D-6E8A-4147-A177-3AD203B41FA5}">
                      <a16:colId xmlns:a16="http://schemas.microsoft.com/office/drawing/2014/main" val="3596149494"/>
                    </a:ext>
                  </a:extLst>
                </a:gridCol>
                <a:gridCol w="1289133">
                  <a:extLst>
                    <a:ext uri="{9D8B030D-6E8A-4147-A177-3AD203B41FA5}">
                      <a16:colId xmlns:a16="http://schemas.microsoft.com/office/drawing/2014/main" val="3781315878"/>
                    </a:ext>
                  </a:extLst>
                </a:gridCol>
                <a:gridCol w="1289133">
                  <a:extLst>
                    <a:ext uri="{9D8B030D-6E8A-4147-A177-3AD203B41FA5}">
                      <a16:colId xmlns:a16="http://schemas.microsoft.com/office/drawing/2014/main" val="398284243"/>
                    </a:ext>
                  </a:extLst>
                </a:gridCol>
                <a:gridCol w="1289133">
                  <a:extLst>
                    <a:ext uri="{9D8B030D-6E8A-4147-A177-3AD203B41FA5}">
                      <a16:colId xmlns:a16="http://schemas.microsoft.com/office/drawing/2014/main" val="3331468420"/>
                    </a:ext>
                  </a:extLst>
                </a:gridCol>
              </a:tblGrid>
              <a:tr h="52280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could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must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ought 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should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43776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107358"/>
              </p:ext>
            </p:extLst>
          </p:nvPr>
        </p:nvGraphicFramePr>
        <p:xfrm>
          <a:off x="1408544" y="2895601"/>
          <a:ext cx="9079347" cy="28540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0801">
                  <a:extLst>
                    <a:ext uri="{9D8B030D-6E8A-4147-A177-3AD203B41FA5}">
                      <a16:colId xmlns:a16="http://schemas.microsoft.com/office/drawing/2014/main" val="4097538224"/>
                    </a:ext>
                  </a:extLst>
                </a:gridCol>
                <a:gridCol w="3799444">
                  <a:extLst>
                    <a:ext uri="{9D8B030D-6E8A-4147-A177-3AD203B41FA5}">
                      <a16:colId xmlns:a16="http://schemas.microsoft.com/office/drawing/2014/main" val="1540539185"/>
                    </a:ext>
                  </a:extLst>
                </a:gridCol>
                <a:gridCol w="3959102">
                  <a:extLst>
                    <a:ext uri="{9D8B030D-6E8A-4147-A177-3AD203B41FA5}">
                      <a16:colId xmlns:a16="http://schemas.microsoft.com/office/drawing/2014/main" val="2288836697"/>
                    </a:ext>
                  </a:extLst>
                </a:gridCol>
              </a:tblGrid>
              <a:tr h="76597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Active voice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Passive voice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939341"/>
                  </a:ext>
                </a:extLst>
              </a:tr>
              <a:tr h="76597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Rule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Modal + verb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Modal + be</a:t>
                      </a:r>
                      <a:r>
                        <a:rPr lang="en-US" sz="2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+ past participle 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6070059"/>
                  </a:ext>
                </a:extLst>
              </a:tr>
              <a:tr h="1322090"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Example: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Engineers </a:t>
                      </a:r>
                      <a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may build </a:t>
                      </a:r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 new bridge.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 new bridge</a:t>
                      </a:r>
                      <a:r>
                        <a:rPr lang="en-US" sz="2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i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may be built </a:t>
                      </a:r>
                      <a:r>
                        <a:rPr lang="en-US" sz="2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(by the engineers).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9954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70165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584385" y="1130300"/>
            <a:ext cx="9884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Complete the following  sentences with the words in Task 1.</a:t>
            </a:r>
          </a:p>
          <a:p>
            <a:r>
              <a:rPr lang="en-US" sz="2800" b="1" dirty="0">
                <a:solidFill>
                  <a:srgbClr val="0FB7BD"/>
                </a:solidFill>
              </a:rPr>
              <a:t>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1202136" y="1899799"/>
            <a:ext cx="101170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1. Some people still think married women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shouldn't allow / shouldn't be allowed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to work. 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2. Both men and women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can work / can be worked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as surgeons. 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3. Cooking classes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may offer / may be offered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to all students. 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4. My sister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could join / could be joined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the air force. She wants to be a fighter pilot. 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5. All the food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must prepare / must be prepared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before the guests arrive</a:t>
            </a:r>
          </a:p>
        </p:txBody>
      </p:sp>
      <p:sp>
        <p:nvSpPr>
          <p:cNvPr id="4" name="Oval 3"/>
          <p:cNvSpPr/>
          <p:nvPr/>
        </p:nvSpPr>
        <p:spPr>
          <a:xfrm>
            <a:off x="8575964" y="1952727"/>
            <a:ext cx="2743200" cy="649437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50327" y="3186544"/>
            <a:ext cx="1274618" cy="484909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73785" y="3824224"/>
            <a:ext cx="2008909" cy="484663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29345" y="4475017"/>
            <a:ext cx="1316180" cy="484909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46075" y="5583380"/>
            <a:ext cx="2313705" cy="52523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9E529088-3C0A-4BAE-989B-CE8C8DCA2338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1625A2-8AFB-4876-A180-FEF597510AF5}"/>
              </a:ext>
            </a:extLst>
          </p:cNvPr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45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517327" y="1103787"/>
            <a:ext cx="9884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Rewrite the following sentences using the passive voice.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5263" y="1586104"/>
            <a:ext cx="10117028" cy="474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1. They may complete the report on gender equality by April. </a:t>
            </a:r>
          </a:p>
          <a:p>
            <a:pPr marL="342900" lvl="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"/>
              <a:tabLst>
                <a:tab pos="14630400" algn="ctr"/>
              </a:tabLst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The report _________________________________________________	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2. Businesses can create more jobs for girls and women. </a:t>
            </a:r>
          </a:p>
          <a:p>
            <a:pPr marL="342900" lvl="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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More jobs ____________________________________________________	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3. They must provide all girls with access to education. </a:t>
            </a:r>
          </a:p>
          <a:p>
            <a:pPr marL="342900" lvl="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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All girls ______________________________________________	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4. Governments should improve education in rural areas.</a:t>
            </a:r>
          </a:p>
          <a:p>
            <a:pPr marL="342900" lvl="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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Education _____________________________________________________	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5. They ought to give men and women equal rights. </a:t>
            </a:r>
          </a:p>
          <a:p>
            <a:pPr marL="342900" lvl="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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Men and women _______________________________________	</a:t>
            </a:r>
            <a:endParaRPr lang="en-US" sz="2000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274918-D2D7-4D2D-8228-D9B51579950B}"/>
              </a:ext>
            </a:extLst>
          </p:cNvPr>
          <p:cNvSpPr txBox="1"/>
          <p:nvPr/>
        </p:nvSpPr>
        <p:spPr>
          <a:xfrm>
            <a:off x="2795665" y="2069391"/>
            <a:ext cx="835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on gender equality may be completed by April.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2A34AA-3534-487D-B746-E4774A1C1004}"/>
              </a:ext>
            </a:extLst>
          </p:cNvPr>
          <p:cNvSpPr txBox="1"/>
          <p:nvPr/>
        </p:nvSpPr>
        <p:spPr>
          <a:xfrm>
            <a:off x="2716668" y="2967335"/>
            <a:ext cx="835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for girls and women can be created (by businesses).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4EEE90-D963-4D2D-805B-A3CD27B39387}"/>
              </a:ext>
            </a:extLst>
          </p:cNvPr>
          <p:cNvSpPr txBox="1"/>
          <p:nvPr/>
        </p:nvSpPr>
        <p:spPr>
          <a:xfrm>
            <a:off x="2449344" y="3912287"/>
            <a:ext cx="835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must be provided with access to education.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4826D8-E756-4F7F-A2BA-F6448BCB582A}"/>
              </a:ext>
            </a:extLst>
          </p:cNvPr>
          <p:cNvSpPr txBox="1"/>
          <p:nvPr/>
        </p:nvSpPr>
        <p:spPr>
          <a:xfrm>
            <a:off x="2716668" y="4857239"/>
            <a:ext cx="835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 rural areas should be improved (by governments).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754FBF-F05F-46F2-ACB2-45F1432C6484}"/>
              </a:ext>
            </a:extLst>
          </p:cNvPr>
          <p:cNvSpPr txBox="1"/>
          <p:nvPr/>
        </p:nvSpPr>
        <p:spPr>
          <a:xfrm>
            <a:off x="3461180" y="5822503"/>
            <a:ext cx="835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ought to be given equal rights.</a:t>
            </a:r>
          </a:p>
        </p:txBody>
      </p:sp>
      <p:sp>
        <p:nvSpPr>
          <p:cNvPr id="15" name="Rounded Rectangle 22">
            <a:extLst>
              <a:ext uri="{FF2B5EF4-FFF2-40B4-BE49-F238E27FC236}">
                <a16:creationId xmlns:a16="http://schemas.microsoft.com/office/drawing/2014/main" id="{B2DCF395-83C0-4534-8471-28F24A010924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7DC207-B9A2-45BE-8C87-B7F2844D8251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43488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5116" y="2786581"/>
            <a:ext cx="44252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-74951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GENDER EQUALITY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6337654" y="2786581"/>
            <a:ext cx="3394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LANGUAGE STARTED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122515" y="2767704"/>
            <a:ext cx="32082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550552" y="166368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37728" y="281462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83113" y="386758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1964" y="1627417"/>
            <a:ext cx="5498763" cy="4733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Tag team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36741" y="2193805"/>
            <a:ext cx="5498763" cy="12351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426514" y="219662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</p:cNvCxnSpPr>
          <p:nvPr/>
        </p:nvCxnSpPr>
        <p:spPr>
          <a:xfrm rot="10800000" flipV="1">
            <a:off x="1858479" y="3135531"/>
            <a:ext cx="1264373" cy="7320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cxnSpLocks/>
            <a:stCxn id="24" idx="3"/>
            <a:endCxn id="39" idx="0"/>
          </p:cNvCxnSpPr>
          <p:nvPr/>
        </p:nvCxnSpPr>
        <p:spPr>
          <a:xfrm>
            <a:off x="2833846" y="4222684"/>
            <a:ext cx="1353132" cy="5979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843309" y="5636952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24129" y="5813008"/>
            <a:ext cx="5523986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3857" y="2278649"/>
            <a:ext cx="5330751" cy="1345847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6673"/>
                </a:solidFill>
              </a:rPr>
              <a:t>PRONUNCIATION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73"/>
                </a:solidFill>
              </a:rPr>
              <a:t>Task 1: Listen and repeat.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73"/>
                </a:solidFill>
              </a:rPr>
              <a:t>Task 2: Listen and mark the stressed syllables in the words in bold.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824129" y="3591108"/>
            <a:ext cx="5523986" cy="10740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4" name="Content Placeholder 3"/>
          <p:cNvSpPr txBox="1">
            <a:spLocks/>
          </p:cNvSpPr>
          <p:nvPr/>
        </p:nvSpPr>
        <p:spPr>
          <a:xfrm>
            <a:off x="5843042" y="3624496"/>
            <a:ext cx="5330751" cy="88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6673"/>
                </a:solidFill>
              </a:rPr>
              <a:t>VOCABULARY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73"/>
                </a:solidFill>
              </a:rPr>
              <a:t>Task 1: Match the words with their meanings.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73"/>
                </a:solidFill>
              </a:rPr>
              <a:t>Task 2: Complete the sentences using the words or phrases in Task 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836741" y="4820595"/>
            <a:ext cx="5523986" cy="8852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5861596" y="4895046"/>
            <a:ext cx="5330751" cy="741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6673"/>
                </a:solidFill>
              </a:rPr>
              <a:t>GRAMMAR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73"/>
                </a:solidFill>
              </a:rPr>
              <a:t>Task 1: Choose the best answers.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73"/>
                </a:solidFill>
              </a:rPr>
              <a:t>Task 2: Rewrite the following sentences using the passive </a:t>
            </a:r>
            <a:endParaRPr lang="en-US" sz="1600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FAA50D0D-F9F1-454D-807B-8D7DC37AD6A5}"/>
              </a:ext>
            </a:extLst>
          </p:cNvPr>
          <p:cNvSpPr/>
          <p:nvPr/>
        </p:nvSpPr>
        <p:spPr>
          <a:xfrm>
            <a:off x="3211611" y="482059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3" name="Curved Connector 28">
            <a:extLst>
              <a:ext uri="{FF2B5EF4-FFF2-40B4-BE49-F238E27FC236}">
                <a16:creationId xmlns:a16="http://schemas.microsoft.com/office/drawing/2014/main" id="{050502EE-3E61-4E4B-9CBA-45DC4B9F9977}"/>
              </a:ext>
            </a:extLst>
          </p:cNvPr>
          <p:cNvCxnSpPr>
            <a:cxnSpLocks/>
            <a:endCxn id="31" idx="0"/>
          </p:cNvCxnSpPr>
          <p:nvPr/>
        </p:nvCxnSpPr>
        <p:spPr>
          <a:xfrm rot="10800000" flipV="1">
            <a:off x="1934810" y="5139304"/>
            <a:ext cx="1264377" cy="49764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14860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58390" y="2317712"/>
            <a:ext cx="93825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A21E2B"/>
                </a:solidFill>
                <a:cs typeface="Times New Roman" panose="02020603050405020304" pitchFamily="18" charset="0"/>
              </a:rPr>
              <a:t>Lexical items related to the topic Gender Equality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A21E2B"/>
                </a:solidFill>
                <a:cs typeface="Times New Roman" panose="02020603050405020304" pitchFamily="18" charset="0"/>
              </a:rPr>
              <a:t>Three-syllable adjectives and verbs with correct stress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A21E2B"/>
                </a:solidFill>
                <a:cs typeface="Times New Roman" panose="02020603050405020304" pitchFamily="18" charset="0"/>
              </a:rPr>
              <a:t>The passive voice with modals</a:t>
            </a:r>
          </a:p>
        </p:txBody>
      </p:sp>
    </p:spTree>
    <p:extLst>
      <p:ext uri="{BB962C8B-B14F-4D97-AF65-F5344CB8AC3E}">
        <p14:creationId xmlns:p14="http://schemas.microsoft.com/office/powerpoint/2010/main" val="335279078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A21E2B"/>
                </a:solidFill>
              </a:rPr>
              <a:t>Do exercises in the workbook.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A21E2B"/>
                </a:solidFill>
              </a:rPr>
              <a:t>Prepare for the Project.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81041803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3" name="Curved Connector 32"/>
          <p:cNvCxnSpPr/>
          <p:nvPr/>
        </p:nvCxnSpPr>
        <p:spPr>
          <a:xfrm>
            <a:off x="5786080" y="2259410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552987" y="4820657"/>
            <a:ext cx="4205795" cy="15624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rgbClr val="006673"/>
              </a:solidFill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393022" y="1956160"/>
            <a:ext cx="4476526" cy="20718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36" name="Curved Connector 35"/>
          <p:cNvCxnSpPr/>
          <p:nvPr/>
        </p:nvCxnSpPr>
        <p:spPr>
          <a:xfrm rot="10800000" flipV="1">
            <a:off x="6068386" y="3830343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Subtitle 71"/>
          <p:cNvSpPr txBox="1">
            <a:spLocks/>
          </p:cNvSpPr>
          <p:nvPr/>
        </p:nvSpPr>
        <p:spPr>
          <a:xfrm>
            <a:off x="1689965" y="2068120"/>
            <a:ext cx="4047093" cy="18142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6673"/>
                </a:solidFill>
                <a:cs typeface="Times New Roman" panose="02020603050405020304" pitchFamily="18" charset="0"/>
              </a:rPr>
              <a:t>Knowledge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21E2B"/>
                </a:solidFill>
                <a:cs typeface="Times New Roman" panose="02020603050405020304" pitchFamily="18" charset="0"/>
              </a:rPr>
              <a:t>Use lexical items related to the topic Gender Equality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21E2B"/>
                </a:solidFill>
                <a:cs typeface="Times New Roman" panose="02020603050405020304" pitchFamily="18" charset="0"/>
              </a:rPr>
              <a:t>Pronounce three-syllable adjectives and verbs with correct stress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21E2B"/>
                </a:solidFill>
                <a:cs typeface="Times New Roman" panose="02020603050405020304" pitchFamily="18" charset="0"/>
              </a:rPr>
              <a:t>Use the passive voice with modals</a:t>
            </a:r>
          </a:p>
        </p:txBody>
      </p:sp>
      <p:sp>
        <p:nvSpPr>
          <p:cNvPr id="38" name="Subtitle 71"/>
          <p:cNvSpPr txBox="1">
            <a:spLocks/>
          </p:cNvSpPr>
          <p:nvPr/>
        </p:nvSpPr>
        <p:spPr>
          <a:xfrm>
            <a:off x="2705337" y="4942507"/>
            <a:ext cx="3901094" cy="1440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6673"/>
                </a:solidFill>
                <a:cs typeface="Times New Roman" panose="02020603050405020304" pitchFamily="18" charset="0"/>
              </a:rPr>
              <a:t>Personal qualities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21E2B"/>
                </a:solidFill>
                <a:cs typeface="Times New Roman" panose="02020603050405020304" pitchFamily="18" charset="0"/>
              </a:rPr>
              <a:t>Develop an awareness of gender equality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21E2B"/>
                </a:solidFill>
                <a:cs typeface="Times New Roman" panose="02020603050405020304" pitchFamily="18" charset="0"/>
              </a:rPr>
              <a:t>Be respectful towards all genders</a:t>
            </a:r>
          </a:p>
          <a:p>
            <a:br>
              <a:rPr lang="en-US" sz="1600" dirty="0">
                <a:solidFill>
                  <a:srgbClr val="A21E2B"/>
                </a:solidFill>
                <a:cs typeface="Times New Roman" panose="02020603050405020304" pitchFamily="18" charset="0"/>
              </a:rPr>
            </a:br>
            <a:endParaRPr lang="en-US" sz="1600" dirty="0">
              <a:solidFill>
                <a:srgbClr val="A21E2B"/>
              </a:solidFill>
              <a:cs typeface="Times New Roman" panose="02020603050405020304" pitchFamily="18" charset="0"/>
            </a:endParaRPr>
          </a:p>
          <a:p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626822" y="2630179"/>
            <a:ext cx="4429105" cy="21170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rgbClr val="006673"/>
              </a:solidFill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0" name="Subtitle 71"/>
          <p:cNvSpPr txBox="1">
            <a:spLocks/>
          </p:cNvSpPr>
          <p:nvPr/>
        </p:nvSpPr>
        <p:spPr>
          <a:xfrm>
            <a:off x="6801953" y="2744703"/>
            <a:ext cx="4297146" cy="2138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b="1" dirty="0">
                <a:solidFill>
                  <a:srgbClr val="006673"/>
                </a:solidFill>
                <a:cs typeface="Times New Roman" panose="02020603050405020304" pitchFamily="18" charset="0"/>
              </a:rPr>
              <a:t>Core competence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21E2B"/>
                </a:solidFill>
                <a:cs typeface="Times New Roman" panose="02020603050405020304" pitchFamily="18" charset="0"/>
              </a:rPr>
              <a:t>Access and consolidate information from a variety of sources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21E2B"/>
                </a:solidFill>
                <a:cs typeface="Times New Roman" panose="02020603050405020304" pitchFamily="18" charset="0"/>
              </a:rPr>
              <a:t>Be collaborative and supportive in pair work and teamwork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21E2B"/>
                </a:solidFill>
                <a:cs typeface="Times New Roman" panose="02020603050405020304" pitchFamily="18" charset="0"/>
              </a:rPr>
              <a:t>Actively join in class activities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4699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550552" y="166368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37728" y="281462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83113" y="386758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1964" y="1627417"/>
            <a:ext cx="5498763" cy="4733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Tag team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36741" y="2193805"/>
            <a:ext cx="5498763" cy="12351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426514" y="219662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</p:cNvCxnSpPr>
          <p:nvPr/>
        </p:nvCxnSpPr>
        <p:spPr>
          <a:xfrm rot="10800000" flipV="1">
            <a:off x="1858479" y="3135531"/>
            <a:ext cx="1264373" cy="7320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cxnSpLocks/>
            <a:stCxn id="24" idx="3"/>
            <a:endCxn id="39" idx="0"/>
          </p:cNvCxnSpPr>
          <p:nvPr/>
        </p:nvCxnSpPr>
        <p:spPr>
          <a:xfrm>
            <a:off x="2833846" y="4222684"/>
            <a:ext cx="1353132" cy="5979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843309" y="5636952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24129" y="5813008"/>
            <a:ext cx="5523986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3857" y="2278649"/>
            <a:ext cx="5330751" cy="1345847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6673"/>
                </a:solidFill>
              </a:rPr>
              <a:t>PRONUNCIATION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73"/>
                </a:solidFill>
              </a:rPr>
              <a:t>Task 1: Listen and repeat.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73"/>
                </a:solidFill>
              </a:rPr>
              <a:t>Task 2: Listen and mark the stressed syllables in the words in bold.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824129" y="3591108"/>
            <a:ext cx="5523986" cy="10740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4" name="Content Placeholder 3"/>
          <p:cNvSpPr txBox="1">
            <a:spLocks/>
          </p:cNvSpPr>
          <p:nvPr/>
        </p:nvSpPr>
        <p:spPr>
          <a:xfrm>
            <a:off x="5843042" y="3624496"/>
            <a:ext cx="5330751" cy="88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6673"/>
                </a:solidFill>
              </a:rPr>
              <a:t>VOCABULARY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73"/>
                </a:solidFill>
              </a:rPr>
              <a:t>Task 1: Match the words with their meanings.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73"/>
                </a:solidFill>
              </a:rPr>
              <a:t>Task 2: Complete the sentences using the words or phrases in Task 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836741" y="4820595"/>
            <a:ext cx="5523986" cy="8852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5861596" y="4895046"/>
            <a:ext cx="5330751" cy="741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6673"/>
                </a:solidFill>
              </a:rPr>
              <a:t>GRAMMAR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73"/>
                </a:solidFill>
              </a:rPr>
              <a:t>Task 1: Choose the best answers.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73"/>
                </a:solidFill>
              </a:rPr>
              <a:t>Task 2: Rewrite the following sentences using the passive </a:t>
            </a:r>
            <a:endParaRPr lang="en-US" sz="1600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FAA50D0D-F9F1-454D-807B-8D7DC37AD6A5}"/>
              </a:ext>
            </a:extLst>
          </p:cNvPr>
          <p:cNvSpPr/>
          <p:nvPr/>
        </p:nvSpPr>
        <p:spPr>
          <a:xfrm>
            <a:off x="3211611" y="482059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3" name="Curved Connector 28">
            <a:extLst>
              <a:ext uri="{FF2B5EF4-FFF2-40B4-BE49-F238E27FC236}">
                <a16:creationId xmlns:a16="http://schemas.microsoft.com/office/drawing/2014/main" id="{050502EE-3E61-4E4B-9CBA-45DC4B9F9977}"/>
              </a:ext>
            </a:extLst>
          </p:cNvPr>
          <p:cNvCxnSpPr>
            <a:cxnSpLocks/>
            <a:endCxn id="31" idx="0"/>
          </p:cNvCxnSpPr>
          <p:nvPr/>
        </p:nvCxnSpPr>
        <p:spPr>
          <a:xfrm rot="10800000" flipV="1">
            <a:off x="1934810" y="5139304"/>
            <a:ext cx="1264377" cy="49764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550552" y="166368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1964" y="1627417"/>
            <a:ext cx="5498763" cy="4733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Tag team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284650200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Tag team – Rules: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1934D6-11D1-4803-B8B5-48132FDBADDF}"/>
              </a:ext>
            </a:extLst>
          </p:cNvPr>
          <p:cNvSpPr txBox="1"/>
          <p:nvPr/>
        </p:nvSpPr>
        <p:spPr>
          <a:xfrm>
            <a:off x="1310640" y="2273770"/>
            <a:ext cx="97764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Play in </a:t>
            </a:r>
            <a:r>
              <a:rPr lang="en-US" sz="2800" b="1" dirty="0"/>
              <a:t>two teams </a:t>
            </a:r>
            <a:r>
              <a:rPr lang="en-US" sz="2800" dirty="0"/>
              <a:t>&amp; stand in </a:t>
            </a:r>
            <a:r>
              <a:rPr lang="en-US" sz="2800" b="1" dirty="0"/>
              <a:t>two lines.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In </a:t>
            </a:r>
            <a:r>
              <a:rPr lang="en-US" sz="2800" b="1" dirty="0"/>
              <a:t>1 minute,</a:t>
            </a:r>
            <a:r>
              <a:rPr lang="en-US" sz="2800" dirty="0"/>
              <a:t> write on the board as many </a:t>
            </a:r>
            <a:r>
              <a:rPr lang="en-US" sz="2800" b="1" dirty="0"/>
              <a:t>three-syllable word </a:t>
            </a:r>
            <a:r>
              <a:rPr lang="en-US" sz="2800" dirty="0"/>
              <a:t>related to a topic as possible!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After writing a word, </a:t>
            </a:r>
            <a:r>
              <a:rPr lang="en-US" sz="2800" b="1" dirty="0"/>
              <a:t>give the chalk to the teammate behind you</a:t>
            </a:r>
            <a:r>
              <a:rPr lang="en-US" sz="2800" dirty="0"/>
              <a:t> and </a:t>
            </a:r>
            <a:r>
              <a:rPr lang="en-US" sz="2800" b="1" dirty="0"/>
              <a:t>go to the back of the line.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The team with most words wins!</a:t>
            </a:r>
          </a:p>
        </p:txBody>
      </p:sp>
    </p:spTree>
    <p:extLst>
      <p:ext uri="{BB962C8B-B14F-4D97-AF65-F5344CB8AC3E}">
        <p14:creationId xmlns:p14="http://schemas.microsoft.com/office/powerpoint/2010/main" val="663334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401106" y="2559563"/>
            <a:ext cx="418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ROUND 1:</a:t>
            </a:r>
          </a:p>
          <a:p>
            <a:pPr algn="ctr"/>
            <a:r>
              <a:rPr lang="en-US" sz="4000" b="1" dirty="0">
                <a:solidFill>
                  <a:srgbClr val="0FB7BD"/>
                </a:solidFill>
              </a:rPr>
              <a:t>THREE-SYLLABLE ADJECTIVES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6B4774D-E7FB-4A7E-8B08-163C9C718BC6}"/>
              </a:ext>
            </a:extLst>
          </p:cNvPr>
          <p:cNvSpPr/>
          <p:nvPr/>
        </p:nvSpPr>
        <p:spPr>
          <a:xfrm>
            <a:off x="7518210" y="3684247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170DAE0-42C4-4CB2-A843-B2D7D6C90CC5}"/>
              </a:ext>
            </a:extLst>
          </p:cNvPr>
          <p:cNvSpPr/>
          <p:nvPr/>
        </p:nvSpPr>
        <p:spPr>
          <a:xfrm flipV="1">
            <a:off x="7518210" y="2119238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entagon 7">
            <a:extLst>
              <a:ext uri="{FF2B5EF4-FFF2-40B4-BE49-F238E27FC236}">
                <a16:creationId xmlns:a16="http://schemas.microsoft.com/office/drawing/2014/main" id="{C6899D50-EE8B-4609-9B77-9F15C75C9B85}"/>
              </a:ext>
            </a:extLst>
          </p:cNvPr>
          <p:cNvSpPr/>
          <p:nvPr/>
        </p:nvSpPr>
        <p:spPr>
          <a:xfrm rot="16200000">
            <a:off x="7842246" y="4422329"/>
            <a:ext cx="1584176" cy="108012"/>
          </a:xfrm>
          <a:prstGeom prst="homePlat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llate 10">
            <a:extLst>
              <a:ext uri="{FF2B5EF4-FFF2-40B4-BE49-F238E27FC236}">
                <a16:creationId xmlns:a16="http://schemas.microsoft.com/office/drawing/2014/main" id="{CA20732F-2616-48CA-9F6B-8BA78E384A92}"/>
              </a:ext>
            </a:extLst>
          </p:cNvPr>
          <p:cNvSpPr/>
          <p:nvPr/>
        </p:nvSpPr>
        <p:spPr>
          <a:xfrm>
            <a:off x="7464204" y="2064067"/>
            <a:ext cx="2340260" cy="3204356"/>
          </a:xfrm>
          <a:prstGeom prst="flowChartCollat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B53709-852C-45D8-9C57-AF79E7539CEE}"/>
              </a:ext>
            </a:extLst>
          </p:cNvPr>
          <p:cNvSpPr txBox="1"/>
          <p:nvPr/>
        </p:nvSpPr>
        <p:spPr>
          <a:xfrm>
            <a:off x="8099572" y="2280091"/>
            <a:ext cx="106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1 minute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1E9DD258-4DFF-42FB-A3B2-6B2536831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9334" y="4440331"/>
            <a:ext cx="1270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4800" dirty="0">
                <a:solidFill>
                  <a:srgbClr val="FFFF00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147886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401106" y="2559563"/>
            <a:ext cx="418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ROUND 2:</a:t>
            </a:r>
          </a:p>
          <a:p>
            <a:pPr algn="ctr"/>
            <a:r>
              <a:rPr lang="en-US" sz="4000" b="1" dirty="0">
                <a:solidFill>
                  <a:srgbClr val="0FB7BD"/>
                </a:solidFill>
              </a:rPr>
              <a:t>THREE-SYLLABLE VERBS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6B4774D-E7FB-4A7E-8B08-163C9C718BC6}"/>
              </a:ext>
            </a:extLst>
          </p:cNvPr>
          <p:cNvSpPr/>
          <p:nvPr/>
        </p:nvSpPr>
        <p:spPr>
          <a:xfrm>
            <a:off x="7518210" y="3684247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170DAE0-42C4-4CB2-A843-B2D7D6C90CC5}"/>
              </a:ext>
            </a:extLst>
          </p:cNvPr>
          <p:cNvSpPr/>
          <p:nvPr/>
        </p:nvSpPr>
        <p:spPr>
          <a:xfrm flipV="1">
            <a:off x="7518210" y="2119238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entagon 7">
            <a:extLst>
              <a:ext uri="{FF2B5EF4-FFF2-40B4-BE49-F238E27FC236}">
                <a16:creationId xmlns:a16="http://schemas.microsoft.com/office/drawing/2014/main" id="{C6899D50-EE8B-4609-9B77-9F15C75C9B85}"/>
              </a:ext>
            </a:extLst>
          </p:cNvPr>
          <p:cNvSpPr/>
          <p:nvPr/>
        </p:nvSpPr>
        <p:spPr>
          <a:xfrm rot="16200000">
            <a:off x="7842246" y="4422329"/>
            <a:ext cx="1584176" cy="108012"/>
          </a:xfrm>
          <a:prstGeom prst="homePlat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llate 10">
            <a:extLst>
              <a:ext uri="{FF2B5EF4-FFF2-40B4-BE49-F238E27FC236}">
                <a16:creationId xmlns:a16="http://schemas.microsoft.com/office/drawing/2014/main" id="{CA20732F-2616-48CA-9F6B-8BA78E384A92}"/>
              </a:ext>
            </a:extLst>
          </p:cNvPr>
          <p:cNvSpPr/>
          <p:nvPr/>
        </p:nvSpPr>
        <p:spPr>
          <a:xfrm>
            <a:off x="7464204" y="2064067"/>
            <a:ext cx="2340260" cy="3204356"/>
          </a:xfrm>
          <a:prstGeom prst="flowChartCollat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B53709-852C-45D8-9C57-AF79E7539CEE}"/>
              </a:ext>
            </a:extLst>
          </p:cNvPr>
          <p:cNvSpPr txBox="1"/>
          <p:nvPr/>
        </p:nvSpPr>
        <p:spPr>
          <a:xfrm>
            <a:off x="8099572" y="2280091"/>
            <a:ext cx="106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1 minute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1E9DD258-4DFF-42FB-A3B2-6B2536831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572" y="4454983"/>
            <a:ext cx="132454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4800" dirty="0">
                <a:solidFill>
                  <a:srgbClr val="FFFF00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468448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550552" y="166368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37728" y="281462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1964" y="1627417"/>
            <a:ext cx="5498763" cy="4733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Tag team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36741" y="2193805"/>
            <a:ext cx="5498763" cy="12351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426514" y="219662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3857" y="2278649"/>
            <a:ext cx="5330751" cy="1345847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6673"/>
                </a:solidFill>
              </a:rPr>
              <a:t>PRONUNCIATION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73"/>
                </a:solidFill>
              </a:rPr>
              <a:t>Task 1: Listen and repeat.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6673"/>
                </a:solidFill>
              </a:rPr>
              <a:t>Task 2: Listen and mark the stressed syllables in the words in bold.</a:t>
            </a:r>
          </a:p>
        </p:txBody>
      </p:sp>
    </p:spTree>
    <p:extLst>
      <p:ext uri="{BB962C8B-B14F-4D97-AF65-F5344CB8AC3E}">
        <p14:creationId xmlns:p14="http://schemas.microsoft.com/office/powerpoint/2010/main" val="134161427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2450</TotalTime>
  <Words>1159</Words>
  <PresentationFormat>Widescreen</PresentationFormat>
  <Paragraphs>256</Paragraphs>
  <Slides>23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Bookman Old Style</vt:lpstr>
      <vt:lpstr>Calibri</vt:lpstr>
      <vt:lpstr>Calibri Light</vt:lpstr>
      <vt:lpstr>Courier New</vt:lpstr>
      <vt:lpstr>Myriad Pro</vt:lpstr>
      <vt:lpstr>Symbol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2022-01-10T18:56:18Z</dcterms:modified>
</cp:coreProperties>
</file>