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382" r:id="rId3"/>
    <p:sldId id="307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1" r:id="rId12"/>
    <p:sldId id="380" r:id="rId13"/>
    <p:sldId id="360" r:id="rId14"/>
    <p:sldId id="345" r:id="rId15"/>
    <p:sldId id="361" r:id="rId16"/>
    <p:sldId id="363" r:id="rId17"/>
    <p:sldId id="366" r:id="rId18"/>
    <p:sldId id="371" r:id="rId19"/>
  </p:sldIdLst>
  <p:sldSz cx="24384000" cy="13716000"/>
  <p:notesSz cx="6858000" cy="9144000"/>
  <p:custDataLst>
    <p:tags r:id="rId2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 varScale="1">
        <p:scale>
          <a:sx n="32" d="100"/>
          <a:sy n="32" d="100"/>
        </p:scale>
        <p:origin x="92" y="8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31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49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24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3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26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47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05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33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07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3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0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191.png"/><Relationship Id="rId4" Type="http://schemas.openxmlformats.org/officeDocument/2006/relationships/image" Target="../media/image20.png"/><Relationship Id="rId9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470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10" Type="http://schemas.openxmlformats.org/officeDocument/2006/relationships/image" Target="../media/image180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10" Type="http://schemas.openxmlformats.org/officeDocument/2006/relationships/image" Target="../media/image71.png"/><Relationship Id="rId4" Type="http://schemas.openxmlformats.org/officeDocument/2006/relationships/image" Target="../media/image200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8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11" Type="http://schemas.openxmlformats.org/officeDocument/2006/relationships/image" Target="../media/image80.png"/><Relationship Id="rId5" Type="http://schemas.openxmlformats.org/officeDocument/2006/relationships/image" Target="../media/image73.png"/><Relationship Id="rId10" Type="http://schemas.openxmlformats.org/officeDocument/2006/relationships/image" Target="../media/image79.png"/><Relationship Id="rId4" Type="http://schemas.openxmlformats.org/officeDocument/2006/relationships/image" Target="../media/image26.png"/><Relationship Id="rId9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556225" y="3719346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4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 smtClean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Tiết</a:t>
            </a:r>
            <a:r>
              <a:rPr lang="en-US" sz="6000" b="1" dirty="0" smtClean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7: BÀI TẬP PHÉP VỊ TỰ</a:t>
            </a:r>
            <a:endParaRPr lang="en-US" sz="6000" b="1" dirty="0">
              <a:solidFill>
                <a:srgbClr val="776249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32504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 smtClean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811736" y="8507851"/>
            <a:ext cx="17540738" cy="900674"/>
            <a:chOff x="7483861" y="7543801"/>
            <a:chExt cx="17463205" cy="900792"/>
          </a:xfrm>
        </p:grpSpPr>
        <p:sp>
          <p:nvSpPr>
            <p:cNvPr id="44" name="TextBox 43"/>
            <p:cNvSpPr txBox="1"/>
            <p:nvPr/>
          </p:nvSpPr>
          <p:spPr>
            <a:xfrm>
              <a:off x="9151368" y="7613487"/>
              <a:ext cx="15795698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952866" y="6554863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57" name="Group 56"/>
          <p:cNvGrpSpPr/>
          <p:nvPr/>
        </p:nvGrpSpPr>
        <p:grpSpPr>
          <a:xfrm>
            <a:off x="4708937" y="11118423"/>
            <a:ext cx="617386" cy="866562"/>
            <a:chOff x="1204151" y="1515168"/>
            <a:chExt cx="617466" cy="866675"/>
          </a:xfrm>
        </p:grpSpPr>
        <p:sp>
          <p:nvSpPr>
            <p:cNvPr id="60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593179" y="1447800"/>
            <a:ext cx="12114205" cy="880419"/>
            <a:chOff x="7459670" y="7543799"/>
            <a:chExt cx="20011162" cy="880534"/>
          </a:xfrm>
        </p:grpSpPr>
        <p:sp>
          <p:nvSpPr>
            <p:cNvPr id="44" name="TextBox 43"/>
            <p:cNvSpPr txBox="1"/>
            <p:nvPr/>
          </p:nvSpPr>
          <p:spPr>
            <a:xfrm>
              <a:off x="8993043" y="7593227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 VỀ PHÉP VỊ TỰ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575250" y="2439304"/>
            <a:ext cx="20359384" cy="64633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0000FF"/>
                </a:solidFill>
              </a:rPr>
              <a:t>DẠNG 3. PHƯƠNG TRÌNH ẢNH, TẠO ẢNH CỦA MỘT ĐƯỜNG THẲNG QUA PHÉP VỊ TỰ.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70989" y="4304848"/>
            <a:ext cx="19474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93410" y="5289135"/>
                <a:ext cx="21390389" cy="22688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1;1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sub>
                    </m:sSub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′∈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410" y="5289135"/>
                <a:ext cx="21390389" cy="2268891"/>
              </a:xfrm>
              <a:prstGeom prst="rect">
                <a:avLst/>
              </a:prstGeom>
              <a:blipFill rotWithShape="0">
                <a:blip r:embed="rId3"/>
                <a:stretch>
                  <a:fillRect l="-1026" b="-3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21440" y="7492635"/>
                <a:ext cx="21567159" cy="22688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3;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sub>
                    </m:sSub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′∈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𝑂𝑁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𝑂𝑁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6;8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440" y="7492635"/>
                <a:ext cx="21567159" cy="2268891"/>
              </a:xfrm>
              <a:prstGeom prst="rect">
                <a:avLst/>
              </a:prstGeom>
              <a:blipFill rotWithShape="0">
                <a:blip r:embed="rId4"/>
                <a:stretch>
                  <a:fillRect l="-1018" b="-3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71800" y="11430000"/>
                <a:ext cx="40588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1430000"/>
                <a:ext cx="405880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29270" y="9792902"/>
                <a:ext cx="1823085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thẳng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qua 2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vi-VN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:5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270" y="9792902"/>
                <a:ext cx="18230850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1337" t="-17323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14105" y="3143982"/>
                <a:ext cx="15620495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457200" algn="l"/>
                    <a:tab pos="628650" algn="l"/>
                    <a:tab pos="3374390" algn="l"/>
                    <a:tab pos="5029200" algn="l"/>
                  </a:tabLst>
                </a:pP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</a:t>
                </a:r>
                <a:r>
                  <a:rPr lang="en-US" sz="4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:5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spcAft>
                    <a:spcPts val="0"/>
                  </a:spcAft>
                  <a:tabLst>
                    <a:tab pos="457200" algn="l"/>
                    <a:tab pos="628650" algn="l"/>
                    <a:tab pos="3374390" algn="l"/>
                    <a:tab pos="5029200" algn="l"/>
                  </a:tabLst>
                </a:pPr>
                <a:r>
                  <a:rPr lang="en-US" sz="4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05" y="3143982"/>
                <a:ext cx="15620495" cy="1323439"/>
              </a:xfrm>
              <a:prstGeom prst="rect">
                <a:avLst/>
              </a:prstGeom>
              <a:blipFill rotWithShape="0">
                <a:blip r:embed="rId7"/>
                <a:stretch>
                  <a:fillRect l="-1366" t="-8295" r="-429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9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8" grpId="0"/>
      <p:bldP spid="9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593179" y="1447800"/>
            <a:ext cx="12114205" cy="880419"/>
            <a:chOff x="7459670" y="7543799"/>
            <a:chExt cx="20011162" cy="880534"/>
          </a:xfrm>
        </p:grpSpPr>
        <p:sp>
          <p:nvSpPr>
            <p:cNvPr id="44" name="TextBox 43"/>
            <p:cNvSpPr txBox="1"/>
            <p:nvPr/>
          </p:nvSpPr>
          <p:spPr>
            <a:xfrm>
              <a:off x="8993043" y="7593227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 VỀ PHÉP VỊ TỰ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575250" y="2439304"/>
            <a:ext cx="20359384" cy="64633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0000FF"/>
                </a:solidFill>
              </a:rPr>
              <a:t>DẠNG 4. PHƯƠNG TRÌNH ẢNH, TẠO ẢNH CỦA MỘT ĐƯỜNG TRÒN QUA PHÉP VỊ TỰ.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00941" y="7561717"/>
            <a:ext cx="1947411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71800" y="11430000"/>
                <a:ext cx="40588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1430000"/>
                <a:ext cx="405880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593179" y="3009449"/>
                <a:ext cx="20116800" cy="341446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</a:t>
                </a:r>
                <a:r>
                  <a:rPr lang="en-US" sz="4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4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)′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qua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d>
                          <m:dPr>
                            <m:ctrlP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sz="40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+ 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(I; R)</a:t>
                </a:r>
              </a:p>
              <a:p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+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d>
                          <m:dPr>
                            <m:ctrlP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sz="40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</m:sub>
                    </m:sSub>
                    <m:r>
                      <a:rPr lang="en-US" sz="4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𝑶𝑰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𝑰𝑶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+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sz="4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|.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+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)′</m:t>
                    </m:r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tâm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bán kính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79" y="3009449"/>
                <a:ext cx="20116800" cy="3414461"/>
              </a:xfrm>
              <a:prstGeom prst="rect">
                <a:avLst/>
              </a:prstGeom>
              <a:blipFill>
                <a:blip r:embed="rId4"/>
                <a:stretch>
                  <a:fillRect l="-1212" t="-4464" b="-6786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2366" y="6360202"/>
                <a:ext cx="22107590" cy="1946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en-US" sz="40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4000" dirty="0"/>
                  <a:t>Trong mặt phẳng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vi-VN" sz="4000" dirty="0"/>
                  <a:t>, cho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400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 sz="4000" dirty="0"/>
                  <a:t>. </a:t>
                </a:r>
                <a:endParaRPr lang="en-US" sz="4000" dirty="0" smtClean="0"/>
              </a:p>
              <a:p>
                <a:pPr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4000" dirty="0" smtClean="0"/>
                  <a:t>Viết </a:t>
                </a:r>
                <a:r>
                  <a:rPr lang="vi-VN" sz="4000" dirty="0"/>
                  <a:t>phương trình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vi-VN" sz="4000" dirty="0"/>
                  <a:t> là ảnh của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4000" dirty="0"/>
                  <a:t> qua phép vị tự tâm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vi-VN" sz="4000" dirty="0"/>
                  <a:t>, tỷ số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66" y="6360202"/>
                <a:ext cx="22107590" cy="1946559"/>
              </a:xfrm>
              <a:prstGeom prst="rect">
                <a:avLst/>
              </a:prstGeom>
              <a:blipFill rotWithShape="0">
                <a:blip r:embed="rId5"/>
                <a:stretch>
                  <a:fillRect l="-965" t="-5625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5647" y="8516313"/>
                <a:ext cx="1727389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" indent="-57150">
                  <a:spcAft>
                    <a:spcPts val="0"/>
                  </a:spcAft>
                </a:pP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vi-VN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</a:t>
                </a:r>
                <a:r>
                  <a:rPr lang="vi-V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tâm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bán kính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47" y="8516313"/>
                <a:ext cx="17273896" cy="707886"/>
              </a:xfrm>
              <a:prstGeom prst="rect">
                <a:avLst/>
              </a:prstGeom>
              <a:blipFill rotWithShape="0">
                <a:blip r:embed="rId6"/>
                <a:stretch>
                  <a:fillRect l="-1235" t="-14655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93731" y="9104010"/>
                <a:ext cx="17151170" cy="1830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" indent="-57150">
                  <a:spcAft>
                    <a:spcPts val="0"/>
                  </a:spcAft>
                </a:pP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vi-VN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:r>
                  <a:rPr lang="vi-V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ảnh của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phép vị tự tâm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tỷ số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" indent="-57150">
                  <a:spcAft>
                    <a:spcPts val="0"/>
                  </a:spcAft>
                </a:pPr>
                <a:r>
                  <a:rPr lang="en-US" sz="4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vi-VN" sz="4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4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bán kín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|.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.2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1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1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31" y="9104010"/>
                <a:ext cx="17151170" cy="1830758"/>
              </a:xfrm>
              <a:prstGeom prst="rect">
                <a:avLst/>
              </a:prstGeom>
              <a:blipFill rotWithShape="0">
                <a:blip r:embed="rId7"/>
                <a:stretch>
                  <a:fillRect l="-1244" b="-5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5647" y="10962492"/>
                <a:ext cx="11768863" cy="11642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" indent="-57150">
                  <a:spcAft>
                    <a:spcPts val="0"/>
                  </a:spcAft>
                </a:pP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vi-VN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 </a:t>
                </a:r>
                <a:r>
                  <a:rPr lang="vi-V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′⇔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𝑂𝐼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𝑂𝐼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47" y="10962492"/>
                <a:ext cx="11768863" cy="1164293"/>
              </a:xfrm>
              <a:prstGeom prst="rect">
                <a:avLst/>
              </a:prstGeom>
              <a:blipFill rotWithShape="0">
                <a:blip r:embed="rId8"/>
                <a:stretch>
                  <a:fillRect l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42956" y="12037834"/>
                <a:ext cx="23462805" cy="1135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indent="-57150">
                  <a:spcAft>
                    <a:spcPts val="0"/>
                  </a:spcAft>
                </a:pP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vi-VN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tâm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bán kính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à: 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956" y="12037834"/>
                <a:ext cx="23462805" cy="1135119"/>
              </a:xfrm>
              <a:prstGeom prst="rect">
                <a:avLst/>
              </a:prstGeom>
              <a:blipFill rotWithShape="0">
                <a:blip r:embed="rId9"/>
                <a:stretch>
                  <a:fillRect l="-909" b="-8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81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16" grpId="0"/>
      <p:bldP spid="2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593179" y="1447800"/>
            <a:ext cx="12114205" cy="880419"/>
            <a:chOff x="7459670" y="7543799"/>
            <a:chExt cx="20011162" cy="880534"/>
          </a:xfrm>
        </p:grpSpPr>
        <p:sp>
          <p:nvSpPr>
            <p:cNvPr id="44" name="TextBox 43"/>
            <p:cNvSpPr txBox="1"/>
            <p:nvPr/>
          </p:nvSpPr>
          <p:spPr>
            <a:xfrm>
              <a:off x="8993043" y="7593227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 VỀ PHÉP VỊ TỰ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575250" y="2439304"/>
            <a:ext cx="20359384" cy="64633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0000FF"/>
                </a:solidFill>
              </a:rPr>
              <a:t>DẠNG 4. PHƯƠNG TRÌNH ẢNH, TẠO ẢNH CỦA MỘT ĐƯỜNG TRÒN QUA PHÉP VỊ TỰ.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96400" y="4985208"/>
            <a:ext cx="1947411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71800" y="11430000"/>
                <a:ext cx="40588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1430000"/>
                <a:ext cx="405880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7320" y="3506357"/>
                <a:ext cx="20742025" cy="1492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r>
                  <a:rPr lang="en-US" sz="40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vi-VN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cho đường tròn </a:t>
                </a:r>
                <a:r>
                  <a:rPr lang="vi-VN" sz="4000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(C)</a:t>
                </a:r>
                <a:r>
                  <a:rPr lang="vi-VN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32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 algn="just"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vi-VN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 phương trình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vi-VN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ảnh của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vi-VN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 vị tự tâm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(0;1)</m:t>
                    </m:r>
                  </m:oMath>
                </a14:m>
                <a:r>
                  <a:rPr lang="vi-VN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tỉ số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vi-VN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20" y="3506357"/>
                <a:ext cx="20742025" cy="1492332"/>
              </a:xfrm>
              <a:prstGeom prst="rect">
                <a:avLst/>
              </a:prstGeom>
              <a:blipFill rotWithShape="0">
                <a:blip r:embed="rId4"/>
                <a:stretch>
                  <a:fillRect l="-1029" t="-4490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92595" y="6034620"/>
                <a:ext cx="11689034" cy="792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vi-V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tròn </a:t>
                </a:r>
                <a:r>
                  <a:rPr lang="vi-VN" sz="4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(C)</a:t>
                </a:r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tâm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3;5)</m:t>
                    </m:r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bán kính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95" y="6034620"/>
                <a:ext cx="11689034" cy="792589"/>
              </a:xfrm>
              <a:prstGeom prst="rect">
                <a:avLst/>
              </a:prstGeom>
              <a:blipFill rotWithShape="0">
                <a:blip r:embed="rId5"/>
                <a:stretch>
                  <a:fillRect l="-1878" t="-3077" r="-887" b="-3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92595" y="7232323"/>
                <a:ext cx="13373661" cy="1408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vi-V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:r>
                  <a:rPr lang="vi-VN" sz="4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(C’)</a:t>
                </a:r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ảnh của </a:t>
                </a:r>
                <a:r>
                  <a:rPr lang="vi-VN" sz="4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(C)</a:t>
                </a:r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phép vị tự tâm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(0;1)</m:t>
                    </m:r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tỉ số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đó, </a:t>
                </a:r>
                <a:r>
                  <a:rPr lang="vi-VN" sz="4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(C’)</a:t>
                </a:r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bán kính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có tâm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95" y="7232323"/>
                <a:ext cx="13373661" cy="1408142"/>
              </a:xfrm>
              <a:prstGeom prst="rect">
                <a:avLst/>
              </a:prstGeom>
              <a:blipFill rotWithShape="0">
                <a:blip r:embed="rId6"/>
                <a:stretch>
                  <a:fillRect l="-1642" t="-7792" b="-17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39439" y="9014262"/>
                <a:ext cx="12561387" cy="17873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vi-VN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vi-V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𝐽𝐼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𝐽𝐼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3;4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13</m:t>
                              </m:r>
                            </m:e>
                          </m:mr>
                        </m:m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" indent="-57150">
                  <a:spcAft>
                    <a:spcPts val="0"/>
                  </a:spcAft>
                </a:pPr>
                <a:r>
                  <a:rPr lang="vi-VN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39" y="9014262"/>
                <a:ext cx="12561387" cy="1787349"/>
              </a:xfrm>
              <a:prstGeom prst="rect">
                <a:avLst/>
              </a:prstGeom>
              <a:blipFill rotWithShape="0">
                <a:blip r:embed="rId7"/>
                <a:stretch>
                  <a:fillRect l="-1748" b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93731" y="10950225"/>
                <a:ext cx="1449361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vi-V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phương trình đường tròn </a:t>
                </a:r>
                <a:r>
                  <a:rPr lang="vi-VN" sz="4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(C</a:t>
                </a:r>
                <a:r>
                  <a:rPr lang="vi-VN" sz="4000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’)</a:t>
                </a:r>
                <a:r>
                  <a:rPr lang="vi-VN" sz="4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vi-VN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vi-VN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18.</m:t>
                    </m:r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31" y="10950225"/>
                <a:ext cx="14493617" cy="707886"/>
              </a:xfrm>
              <a:prstGeom prst="rect">
                <a:avLst/>
              </a:prstGeom>
              <a:blipFill rotWithShape="0">
                <a:blip r:embed="rId8"/>
                <a:stretch>
                  <a:fillRect l="-1472" t="-14655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69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55827" y="8439537"/>
            <a:ext cx="22136901" cy="4752421"/>
            <a:chOff x="1205494" y="6683097"/>
            <a:chExt cx="22139783" cy="6804303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683097"/>
              <a:ext cx="3498414" cy="1047102"/>
              <a:chOff x="1205494" y="6683097"/>
              <a:chExt cx="3498414" cy="1047102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62340" y="6683097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519582" cy="6027613"/>
            <a:chOff x="992187" y="2564544"/>
            <a:chExt cx="22475062" cy="403304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267192" y="2672227"/>
              <a:ext cx="22200057" cy="392536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 smtClean="0"/>
            </a:p>
            <a:p>
              <a:pPr algn="ctr" defTabSz="2177060">
                <a:defRPr/>
              </a:pPr>
              <a:endParaRPr lang="en-US" sz="3200" dirty="0"/>
            </a:p>
            <a:p>
              <a:pPr algn="ctr" defTabSz="2177060">
                <a:defRPr/>
              </a:pPr>
              <a:endParaRPr lang="en-US" sz="3200" dirty="0" smtClean="0"/>
            </a:p>
            <a:p>
              <a:pPr algn="ctr" defTabSz="2177060">
                <a:defRPr/>
              </a:pPr>
              <a:endParaRPr lang="en-US" sz="3200" dirty="0"/>
            </a:p>
            <a:p>
              <a:pPr algn="ctr" defTabSz="2177060">
                <a:defRPr/>
              </a:pPr>
              <a:endParaRPr lang="en-US" sz="3200" dirty="0" smtClean="0"/>
            </a:p>
            <a:p>
              <a:pPr algn="ctr" defTabSz="2177060">
                <a:defRPr/>
              </a:pPr>
              <a:endParaRPr lang="en-US" sz="3200" dirty="0"/>
            </a:p>
            <a:p>
              <a:pPr algn="ctr" defTabSz="2177060">
                <a:defRPr/>
              </a:pPr>
              <a:endParaRPr lang="en-US" sz="3200" dirty="0" smtClean="0"/>
            </a:p>
            <a:p>
              <a:pPr algn="ctr" defTabSz="2177060">
                <a:defRPr/>
              </a:pPr>
              <a:endParaRPr lang="en-US" sz="3200" dirty="0"/>
            </a:p>
            <a:p>
              <a:pPr algn="ctr" defTabSz="2177060">
                <a:defRPr/>
              </a:pPr>
              <a:endParaRPr lang="en-US" sz="3200" dirty="0" smtClean="0"/>
            </a:p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44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208917" y="1133522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8917" y="11335228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080743" y="4042285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vi-VN" sz="4800" dirty="0">
                    <a:solidFill>
                      <a:prstClr val="black"/>
                    </a:solidFill>
                  </a:rPr>
                  <a:t>Nếu phép vị tự tỉ số </a:t>
                </a:r>
                <a14:m>
                  <m:oMath xmlns:m="http://schemas.openxmlformats.org/officeDocument/2006/math">
                    <m:r>
                      <a:rPr lang="fr-FR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vi-VN" sz="4800" dirty="0">
                    <a:solidFill>
                      <a:prstClr val="black"/>
                    </a:solidFill>
                  </a:rPr>
                  <a:t> biến hai điểm M, N lần lượt thành hai điểm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800" dirty="0">
                    <a:solidFill>
                      <a:prstClr val="black"/>
                    </a:solidFill>
                  </a:rPr>
                  <a:t>và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800" dirty="0">
                    <a:solidFill>
                      <a:prstClr val="black"/>
                    </a:solidFill>
                  </a:rPr>
                  <a:t> thì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743" y="4042285"/>
                <a:ext cx="22565882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216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08500" y="5226203"/>
                <a:ext cx="7924800" cy="833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</m:t>
                          </m:r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𝑵</m:t>
                          </m:r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vi-VN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𝑴𝑵</m:t>
                          </m:r>
                        </m:e>
                      </m:acc>
                      <m:r>
                        <m:rPr>
                          <m:nor/>
                        </m:rPr>
                        <a:rPr lang="en-US" sz="40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à </m:t>
                      </m:r>
                      <m:r>
                        <a:rPr lang="vi-VN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r>
                        <a:rPr lang="vi-VN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vi-VN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𝑵</m:t>
                      </m:r>
                      <m:r>
                        <a:rPr lang="vi-VN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′=−</m:t>
                      </m:r>
                      <m:r>
                        <a:rPr lang="vi-VN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𝒌𝑴𝑵</m:t>
                      </m:r>
                      <m:r>
                        <a:rPr lang="vi-VN" sz="40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500" y="5226203"/>
                <a:ext cx="7924800" cy="8334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1496666" y="5026408"/>
                <a:ext cx="10058400" cy="1860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vi-VN" sz="4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>
                          <a:solidFill>
                            <a:prstClr val="black"/>
                          </a:solidFill>
                        </a:rPr>
                        <m:t>v</m:t>
                      </m:r>
                      <m:r>
                        <m:rPr>
                          <m:nor/>
                        </m:rPr>
                        <a:rPr lang="vi-VN" sz="4000" b="1">
                          <a:solidFill>
                            <a:prstClr val="black"/>
                          </a:solidFill>
                        </a:rPr>
                        <m:t>à</m:t>
                      </m:r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p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𝑴𝑵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endParaRPr lang="en-GB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6666" y="5026408"/>
                <a:ext cx="10058400" cy="186038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098672" y="6348977"/>
                <a:ext cx="8166847" cy="833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</m:t>
                          </m:r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𝑵</m:t>
                          </m:r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vi-VN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𝑴𝑵</m:t>
                          </m:r>
                        </m:e>
                      </m:acc>
                      <m:r>
                        <m:rPr>
                          <m:nor/>
                        </m:rPr>
                        <a:rPr lang="vi-VN" sz="4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à </m:t>
                      </m:r>
                      <m:r>
                        <a:rPr lang="vi-VN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r>
                        <a:rPr lang="vi-VN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vi-VN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𝑵</m:t>
                      </m:r>
                      <m:r>
                        <a:rPr lang="vi-VN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r>
                        <a:rPr lang="vi-VN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𝒌𝑴𝑵</m:t>
                      </m:r>
                      <m:r>
                        <a:rPr lang="vi-VN" sz="40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72" y="6348977"/>
                <a:ext cx="8166847" cy="83343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2716363" y="6579156"/>
                <a:ext cx="10930262" cy="1451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spc="-150" dirty="0" smtClean="0">
                    <a:solidFill>
                      <a:srgbClr val="000099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0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0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4000" b="1"/>
                      <m:t>v</m:t>
                    </m:r>
                    <m:r>
                      <m:rPr>
                        <m:nor/>
                      </m:rPr>
                      <a:rPr lang="vi-VN" sz="4000" b="1"/>
                      <m:t>à 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′=</m:t>
                    </m:r>
                    <m:d>
                      <m:dPr>
                        <m:begChr m:val="|"/>
                        <m:endChr m:val="|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vi-VN" sz="4000" b="1" i="1">
                        <a:latin typeface="Cambria Math" panose="02040503050406030204" pitchFamily="18" charset="0"/>
                      </a:rPr>
                      <m:t>𝑴𝑵</m:t>
                    </m:r>
                    <m:r>
                      <a:rPr lang="vi-VN" sz="4000" b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vi-VN" sz="4000" b="1"/>
                      <m:t>	</m:t>
                    </m:r>
                  </m:oMath>
                </a14:m>
                <a:endParaRPr lang="en-GB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0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6363" y="6579156"/>
                <a:ext cx="10930262" cy="145180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3650396" y="9991473"/>
                <a:ext cx="1235160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/>
                  <a:t>Theo định lý 1 về tính chất của phép vị tự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396" y="9991473"/>
                <a:ext cx="12351604" cy="830997"/>
              </a:xfrm>
              <a:prstGeom prst="rect">
                <a:avLst/>
              </a:prstGeom>
              <a:blipFill rotWithShape="0">
                <a:blip r:embed="rId9"/>
                <a:stretch>
                  <a:fillRect l="-2270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2877800" y="6662406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77" grpId="0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62502" y="7170868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79863" y="2376806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2.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2636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4800" dirty="0" err="1"/>
                  <a:t>Trong</a:t>
                </a:r>
                <a:r>
                  <a:rPr lang="fr-FR" sz="4800" dirty="0"/>
                  <a:t> </a:t>
                </a:r>
                <a:r>
                  <a:rPr lang="fr-FR" sz="4800" dirty="0" err="1"/>
                  <a:t>mặt</a:t>
                </a:r>
                <a:r>
                  <a:rPr lang="fr-FR" sz="4800" dirty="0"/>
                  <a:t> </a:t>
                </a:r>
                <a:r>
                  <a:rPr lang="fr-FR" sz="4800" dirty="0" err="1"/>
                  <a:t>phẳng</a:t>
                </a:r>
                <a:r>
                  <a:rPr lang="fr-FR" sz="4800" dirty="0"/>
                  <a:t> </a:t>
                </a:r>
                <a:r>
                  <a:rPr lang="fr-FR" sz="4800" dirty="0" err="1"/>
                  <a:t>tọa</a:t>
                </a:r>
                <a:r>
                  <a:rPr lang="fr-FR" sz="4800" dirty="0"/>
                  <a:t> </a:t>
                </a:r>
                <a:r>
                  <a:rPr lang="fr-FR" sz="4800" dirty="0" err="1"/>
                  <a:t>độ</a:t>
                </a:r>
                <a:r>
                  <a:rPr lang="fr-FR" sz="4800" dirty="0"/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fr-FR" sz="4800" dirty="0"/>
                  <a:t> </a:t>
                </a:r>
                <a:r>
                  <a:rPr lang="fr-FR" sz="4800" dirty="0" err="1"/>
                  <a:t>cho</a:t>
                </a:r>
                <a:r>
                  <a:rPr lang="fr-FR" sz="4800" dirty="0"/>
                  <a:t> </a:t>
                </a:r>
                <a:r>
                  <a:rPr lang="fr-FR" sz="4800" dirty="0" err="1"/>
                  <a:t>ba</a:t>
                </a:r>
                <a:r>
                  <a:rPr lang="fr-FR" sz="4800" dirty="0"/>
                  <a:t> </a:t>
                </a:r>
                <a:r>
                  <a:rPr lang="fr-FR" sz="4800" dirty="0" err="1"/>
                  <a:t>điểm</a:t>
                </a:r>
                <a:r>
                  <a:rPr lang="fr-FR" sz="4800" dirty="0"/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>
                            <a:latin typeface="Cambria Math" panose="02040503050406030204" pitchFamily="18" charset="0"/>
                          </a:rPr>
                          <m:t>1;</m:t>
                        </m:r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4800" dirty="0"/>
                  <a:t>, </a:t>
                </a: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3;</m:t>
                        </m:r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fr-FR" sz="4800" dirty="0"/>
                  <a:t> </a:t>
                </a:r>
                <a:r>
                  <a:rPr lang="fr-FR" sz="4800" dirty="0" err="1"/>
                  <a:t>và</a:t>
                </a:r>
                <a:r>
                  <a:rPr lang="fr-FR" sz="4800" dirty="0"/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>
                            <a:latin typeface="Cambria Math" panose="02040503050406030204" pitchFamily="18" charset="0"/>
                          </a:rPr>
                          <m:t>1;</m:t>
                        </m:r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4800" dirty="0"/>
                  <a:t>. </a:t>
                </a:r>
                <a:r>
                  <a:rPr lang="fr-FR" sz="4800" dirty="0" err="1"/>
                  <a:t>Phép</a:t>
                </a:r>
                <a:r>
                  <a:rPr lang="fr-FR" sz="4800" dirty="0"/>
                  <a:t> </a:t>
                </a:r>
                <a:r>
                  <a:rPr lang="fr-FR" sz="4800" dirty="0" err="1"/>
                  <a:t>vị</a:t>
                </a:r>
                <a:r>
                  <a:rPr lang="fr-FR" sz="4800" dirty="0"/>
                  <a:t> </a:t>
                </a:r>
                <a:r>
                  <a:rPr lang="fr-FR" sz="4800" dirty="0" err="1"/>
                  <a:t>tự</a:t>
                </a:r>
                <a:r>
                  <a:rPr lang="fr-FR" sz="4800" dirty="0"/>
                  <a:t> </a:t>
                </a:r>
                <a:r>
                  <a:rPr lang="fr-FR" sz="4800" dirty="0" err="1"/>
                  <a:t>tâm</a:t>
                </a:r>
                <a:r>
                  <a:rPr lang="fr-FR" sz="4800" dirty="0"/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fr-FR" sz="4800" dirty="0"/>
                  <a:t> </a:t>
                </a:r>
                <a:r>
                  <a:rPr lang="fr-FR" sz="4800" dirty="0" err="1"/>
                  <a:t>tỉ</a:t>
                </a:r>
                <a:r>
                  <a:rPr lang="fr-FR" sz="4800" dirty="0"/>
                  <a:t> </a:t>
                </a:r>
                <a:r>
                  <a:rPr lang="fr-FR" sz="4800" dirty="0" err="1"/>
                  <a:t>số</a:t>
                </a:r>
                <a:r>
                  <a:rPr lang="fr-FR" sz="4800" dirty="0"/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8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4800" dirty="0"/>
                  <a:t> </a:t>
                </a:r>
                <a:r>
                  <a:rPr lang="fr-FR" sz="4800" dirty="0" err="1"/>
                  <a:t>biến</a:t>
                </a:r>
                <a:r>
                  <a:rPr lang="fr-FR" sz="4800" dirty="0"/>
                  <a:t> </a:t>
                </a:r>
                <a:r>
                  <a:rPr lang="fr-FR" sz="4800" dirty="0" err="1"/>
                  <a:t>điểm</a:t>
                </a:r>
                <a:r>
                  <a:rPr lang="fr-FR" sz="4800" dirty="0"/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FR" sz="4800" dirty="0"/>
                  <a:t> </a:t>
                </a:r>
                <a:r>
                  <a:rPr lang="fr-FR" sz="4800" dirty="0" err="1"/>
                  <a:t>thành</a:t>
                </a:r>
                <a:r>
                  <a:rPr lang="fr-FR" sz="4800" dirty="0"/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fr-FR" sz="4800" dirty="0"/>
                  <a:t>, </a:t>
                </a:r>
                <a:r>
                  <a:rPr lang="fr-FR" sz="4800" dirty="0" err="1"/>
                  <a:t>biến</a:t>
                </a:r>
                <a:r>
                  <a:rPr lang="fr-FR" sz="4800" dirty="0"/>
                  <a:t> </a:t>
                </a:r>
                <a:r>
                  <a:rPr lang="fr-FR" sz="4800" dirty="0" err="1"/>
                  <a:t>điểm</a:t>
                </a:r>
                <a:r>
                  <a:rPr lang="fr-FR" sz="4800" dirty="0"/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r-FR" sz="4800" dirty="0"/>
                  <a:t> </a:t>
                </a:r>
                <a:r>
                  <a:rPr lang="fr-FR" sz="4800" dirty="0" err="1"/>
                  <a:t>thành</a:t>
                </a:r>
                <a:r>
                  <a:rPr lang="fr-FR" sz="4800" dirty="0"/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fr-FR" sz="4800" dirty="0"/>
                  <a:t>. </a:t>
                </a:r>
                <a:r>
                  <a:rPr lang="fr-FR" sz="4800" dirty="0" err="1"/>
                  <a:t>Mệnh</a:t>
                </a:r>
                <a:r>
                  <a:rPr lang="fr-FR" sz="4800" dirty="0"/>
                  <a:t> </a:t>
                </a:r>
                <a:r>
                  <a:rPr lang="fr-FR" sz="4800" dirty="0" err="1"/>
                  <a:t>đề</a:t>
                </a:r>
                <a:r>
                  <a:rPr lang="fr-FR" sz="4800" dirty="0"/>
                  <a:t> </a:t>
                </a:r>
                <a:r>
                  <a:rPr lang="fr-FR" sz="4800" dirty="0" err="1"/>
                  <a:t>nào</a:t>
                </a:r>
                <a:r>
                  <a:rPr lang="fr-FR" sz="4800" dirty="0"/>
                  <a:t> </a:t>
                </a:r>
                <a:r>
                  <a:rPr lang="fr-FR" sz="4800" dirty="0" err="1"/>
                  <a:t>sau</a:t>
                </a:r>
                <a:r>
                  <a:rPr lang="fr-FR" sz="4800" dirty="0"/>
                  <a:t> </a:t>
                </a:r>
                <a:r>
                  <a:rPr lang="fr-FR" sz="4800" dirty="0" err="1"/>
                  <a:t>đây</a:t>
                </a:r>
                <a:r>
                  <a:rPr lang="fr-FR" sz="4800" dirty="0"/>
                  <a:t> là </a:t>
                </a:r>
                <a:r>
                  <a:rPr lang="fr-FR" sz="4800" dirty="0" err="1"/>
                  <a:t>đúng</a:t>
                </a:r>
                <a:r>
                  <a:rPr lang="fr-FR" sz="4800" dirty="0"/>
                  <a:t>?</a:t>
                </a:r>
                <a:endParaRPr lang="en-US" sz="4800" dirty="0">
                  <a:effectLst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2636556"/>
              </a:xfrm>
              <a:prstGeom prst="rect">
                <a:avLst/>
              </a:prstGeom>
              <a:blipFill rotWithShape="0">
                <a:blip r:embed="rId4"/>
                <a:stretch>
                  <a:fillRect l="-1216" t="-5081" r="-837" b="-1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35168" y="5575904"/>
                <a:ext cx="548568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fr-FR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fr-FR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fr-FR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fr-FR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r>
                        <a:rPr lang="fr-FR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m:rPr>
                          <m:nor/>
                        </m:rPr>
                        <a:rPr lang="fr-FR" sz="4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en-GB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68" y="5575904"/>
                <a:ext cx="5485687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74553" y="5114213"/>
                <a:ext cx="5485687" cy="1475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fr-FR" sz="4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4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fr-FR" sz="4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fr-FR" sz="400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  −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4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fr-FR" sz="4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GB" sz="4000"/>
                        <m:t>.</m:t>
                      </m:r>
                    </m:oMath>
                  </m:oMathPara>
                </a14:m>
                <a:endParaRPr lang="en-GB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553" y="5114213"/>
                <a:ext cx="5485687" cy="14754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2063" y="5547845"/>
                <a:ext cx="5485687" cy="792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fr-FR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fr-FR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fr-FR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fr-FR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  <m:r>
                        <m:rPr>
                          <m:nor/>
                        </m:rPr>
                        <a:rPr lang="fr-FR" sz="4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en-GB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2063" y="5547845"/>
                <a:ext cx="5485687" cy="79297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4103" y="5575904"/>
                <a:ext cx="5485687" cy="833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fr-FR" sz="4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000">
                              <a:latin typeface="Cambria Math" panose="02040503050406030204" pitchFamily="18" charset="0"/>
                            </a:rPr>
                            <m:t>4;</m:t>
                          </m:r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fr-FR" sz="4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fr-FR" sz="4000"/>
                        <m:t>.</m:t>
                      </m:r>
                    </m:oMath>
                  </m:oMathPara>
                </a14:m>
                <a:endParaRPr lang="vi-VN" sz="40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4103" y="5575904"/>
                <a:ext cx="5485687" cy="83343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570484" y="8297552"/>
                <a:ext cx="12184860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/>
                  <a:t>Ta </a:t>
                </a:r>
                <a:r>
                  <a:rPr lang="fr-FR" sz="4800" dirty="0" err="1"/>
                  <a:t>có</a:t>
                </a:r>
                <a:r>
                  <a:rPr lang="fr-FR" sz="4800" dirty="0"/>
                  <a:t> </a:t>
                </a:r>
                <a:r>
                  <a:rPr lang="fr-FR" sz="4800" dirty="0" smtClean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fr-FR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800">
                            <a:latin typeface="Cambria Math" panose="02040503050406030204" pitchFamily="18" charset="0"/>
                          </a:rPr>
                          <m:t>4;</m:t>
                        </m:r>
                        <m:r>
                          <a:rPr lang="fr-FR" sz="48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fr-FR" sz="4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4800" dirty="0"/>
                  <a:t>.</a:t>
                </a:r>
                <a:endParaRPr lang="en-US" sz="4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84" y="8297552"/>
                <a:ext cx="12184860" cy="925446"/>
              </a:xfrm>
              <a:prstGeom prst="rect">
                <a:avLst/>
              </a:prstGeom>
              <a:blipFill rotWithShape="0">
                <a:blip r:embed="rId9"/>
                <a:stretch>
                  <a:fillRect l="-900" t="-3947" b="-34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2999129" y="9161873"/>
                <a:ext cx="13383872" cy="2490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/>
                        <m:t>T</m:t>
                      </m:r>
                      <m:r>
                        <m:rPr>
                          <m:nor/>
                        </m:rPr>
                        <a:rPr lang="fr-FR" sz="4800"/>
                        <m:t>ừ </m:t>
                      </m:r>
                      <m:r>
                        <m:rPr>
                          <m:nor/>
                        </m:rPr>
                        <a:rPr lang="fr-FR" sz="4800"/>
                        <m:t>gi</m:t>
                      </m:r>
                      <m:r>
                        <m:rPr>
                          <m:nor/>
                        </m:rPr>
                        <a:rPr lang="fr-FR" sz="4800"/>
                        <m:t>ả </m:t>
                      </m:r>
                      <m:r>
                        <m:rPr>
                          <m:nor/>
                        </m:rPr>
                        <a:rPr lang="fr-FR" sz="4800"/>
                        <m:t>thi</m:t>
                      </m:r>
                      <m:r>
                        <m:rPr>
                          <m:nor/>
                        </m:rPr>
                        <a:rPr lang="fr-FR" sz="4800"/>
                        <m:t>ế</m:t>
                      </m:r>
                      <m:r>
                        <m:rPr>
                          <m:nor/>
                        </m:rPr>
                        <a:rPr lang="fr-FR" sz="4800"/>
                        <m:t>t</m:t>
                      </m:r>
                      <m:r>
                        <m:rPr>
                          <m:nor/>
                        </m:rPr>
                        <a:rPr lang="fr-FR" sz="4800"/>
                        <m:t>, </m:t>
                      </m:r>
                      <m:r>
                        <m:rPr>
                          <m:nor/>
                        </m:rPr>
                        <a:rPr lang="fr-FR" sz="4800"/>
                        <m:t>ta</m:t>
                      </m:r>
                      <m:r>
                        <m:rPr>
                          <m:nor/>
                        </m:rPr>
                        <a:rPr lang="fr-FR" sz="4800"/>
                        <m:t> </m:t>
                      </m:r>
                      <m:r>
                        <m:rPr>
                          <m:nor/>
                        </m:rPr>
                        <a:rPr lang="fr-FR" sz="4800"/>
                        <m:t>c</m:t>
                      </m:r>
                      <m:r>
                        <m:rPr>
                          <m:nor/>
                        </m:rPr>
                        <a:rPr lang="fr-FR" sz="4800"/>
                        <m:t>ó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fr-FR" sz="48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8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fr-FR" sz="4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48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fr-FR" sz="4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fr-FR" sz="480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  −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4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fr-FR" sz="4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fr-FR" sz="4800"/>
                        <m:t>.</m:t>
                      </m:r>
                    </m:oMath>
                  </m:oMathPara>
                </a14:m>
                <a:endParaRPr lang="en-US" sz="4800" dirty="0"/>
              </a:p>
              <a:p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129" y="9161873"/>
                <a:ext cx="13383872" cy="249068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6622512" y="534835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77" grpId="0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6266069" y="10908524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6069" y="10908524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703211" y="3048000"/>
                <a:ext cx="23069731" cy="3008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300"/>
                  </a:spcBef>
                  <a:spcAft>
                    <a:spcPts val="1000"/>
                  </a:spcAft>
                  <a:buClr>
                    <a:srgbClr val="0000FF"/>
                  </a:buClr>
                </a:pPr>
                <a:r>
                  <a:rPr lang="vi-VN" sz="4800" dirty="0">
                    <a:cs typeface="Times New Roman" panose="02020603050405020304" pitchFamily="18" charset="0"/>
                  </a:rPr>
                  <a:t>Trong mặt phẳng với hệ trục tọa độ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vi-VN" sz="4800" dirty="0">
                    <a:effectLst/>
                    <a:cs typeface="Times New Roman" panose="02020603050405020304" pitchFamily="18" charset="0"/>
                  </a:rPr>
                  <a:t>. Cho hai điểm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4;6</m:t>
                        </m:r>
                      </m:e>
                    </m:d>
                  </m:oMath>
                </a14:m>
                <a:r>
                  <a:rPr lang="vi-VN" sz="4800" dirty="0">
                    <a:effectLst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8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3;5</m:t>
                        </m:r>
                      </m:e>
                    </m:d>
                    <m:r>
                      <a:rPr lang="vi-VN" sz="48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800" dirty="0">
                    <a:effectLst/>
                    <a:cs typeface="Times New Roman" panose="02020603050405020304" pitchFamily="18" charset="0"/>
                  </a:rPr>
                  <a:t>Phép vị tự tâm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vi-VN" sz="4800" dirty="0">
                    <a:effectLst/>
                    <a:cs typeface="Times New Roman" panose="02020603050405020304" pitchFamily="18" charset="0"/>
                  </a:rPr>
                  <a:t>tỉ số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8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cs typeface="Times New Roman" panose="02020603050405020304" pitchFamily="18" charset="0"/>
                  </a:rPr>
                  <a:t> </a:t>
                </a:r>
                <a:r>
                  <a:rPr lang="vi-VN" sz="4800" dirty="0">
                    <a:effectLst/>
                    <a:cs typeface="Times New Roman" panose="02020603050405020304" pitchFamily="18" charset="0"/>
                  </a:rPr>
                  <a:t>biến điểm </a:t>
                </a:r>
                <a:r>
                  <a:rPr lang="vi-VN" sz="4800" i="1" dirty="0">
                    <a:effectLst/>
                    <a:cs typeface="Times New Roman" panose="02020603050405020304" pitchFamily="18" charset="0"/>
                  </a:rPr>
                  <a:t>M</a:t>
                </a:r>
                <a:r>
                  <a:rPr lang="vi-VN" sz="4800" dirty="0">
                    <a:effectLst/>
                    <a:cs typeface="Times New Roman" panose="02020603050405020304" pitchFamily="18" charset="0"/>
                  </a:rPr>
                  <a:t> thành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4800" dirty="0">
                    <a:effectLst/>
                    <a:cs typeface="Times New Roman" panose="02020603050405020304" pitchFamily="18" charset="0"/>
                  </a:rPr>
                  <a:t>. Khi đó tọa độ điểm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vi-VN" sz="4800" dirty="0">
                    <a:effectLst/>
                    <a:cs typeface="Times New Roman" panose="02020603050405020304" pitchFamily="18" charset="0"/>
                  </a:rPr>
                  <a:t> là</a:t>
                </a:r>
                <a:endParaRPr lang="en-US" sz="4800" dirty="0">
                  <a:effectLst/>
                </a:endParaRPr>
              </a:p>
              <a:p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1" y="3048000"/>
                <a:ext cx="23069731" cy="3008131"/>
              </a:xfrm>
              <a:prstGeom prst="rect">
                <a:avLst/>
              </a:prstGeom>
              <a:blipFill rotWithShape="0">
                <a:blip r:embed="rId4"/>
                <a:stretch>
                  <a:fillRect l="-1189" t="-3448" r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78754" y="5331056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4;10</m:t>
                          </m:r>
                        </m:e>
                      </m:d>
                      <m:r>
                        <a:rPr lang="en-US" sz="48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754" y="5331056"/>
                <a:ext cx="4388542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585030" y="5250209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10;4</m:t>
                          </m:r>
                        </m:e>
                      </m:d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030" y="5250209"/>
                <a:ext cx="4388542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1;11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11;1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870653" y="8885947"/>
                <a:ext cx="21471586" cy="1740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:r>
                  <a:rPr lang="en-US" sz="4800" i="1" dirty="0"/>
                  <a:t>I 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2.</m:t>
                              </m:r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−3−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=4−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2.</m:t>
                              </m:r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5−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=6−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sz="48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653" y="8885947"/>
                <a:ext cx="21471586" cy="1740028"/>
              </a:xfrm>
              <a:prstGeom prst="rect">
                <a:avLst/>
              </a:prstGeom>
              <a:blipFill rotWithShape="0">
                <a:blip r:embed="rId9"/>
                <a:stretch>
                  <a:fillRect l="-1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4788830" y="7299477"/>
                <a:ext cx="8679706" cy="1424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; </m:t>
                              </m:r>
                              <m:f>
                                <m:f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8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vi-VN" sz="4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b>
                      </m:sSub>
                      <m:r>
                        <a:rPr lang="en-US" sz="480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′⇒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 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𝐼𝑀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𝐼𝑀</m:t>
                          </m:r>
                        </m:e>
                      </m:acc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830" y="7299477"/>
                <a:ext cx="8679706" cy="14248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7585030" y="5103641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51" grpId="0"/>
      <p:bldP spid="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30873" y="2449892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717889" y="3290323"/>
            <a:ext cx="231049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phẳng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tọa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Oxy, </a:t>
            </a:r>
            <a:r>
              <a:rPr lang="en-US" sz="4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d: 2x+y-4=0 </a:t>
            </a:r>
            <a:r>
              <a:rPr lang="en-US" sz="4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I(-1;2). </a:t>
            </a:r>
            <a:r>
              <a:rPr lang="en-US" sz="4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d’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 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 </a:t>
            </a:r>
            <a:r>
              <a:rPr lang="en-US" sz="4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k=2.</a:t>
            </a:r>
            <a:endParaRPr lang="en-US" sz="4000" b="1" i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42826" y="5392734"/>
                <a:ext cx="5717981" cy="783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0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fr-FR" sz="4000"/>
                        <m:t>	</m:t>
                      </m:r>
                      <m:r>
                        <m:rPr>
                          <m:nor/>
                        </m:rPr>
                        <a:rPr lang="en-GB" sz="4000"/>
                        <m:t>.</m:t>
                      </m:r>
                    </m:oMath>
                  </m:oMathPara>
                </a14:m>
                <a:endParaRPr lang="en-GB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26" y="5392734"/>
                <a:ext cx="5717981" cy="7830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100696" y="5313395"/>
                <a:ext cx="609130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696" y="5313395"/>
                <a:ext cx="6091303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431053" y="5061562"/>
                <a:ext cx="4447108" cy="1244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4000"/>
                        <m:t> 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GB" sz="4000"/>
                        <m:t>.</m:t>
                      </m:r>
                    </m:oMath>
                  </m:oMathPara>
                </a14:m>
                <a:endParaRPr lang="en-GB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1053" y="5061562"/>
                <a:ext cx="4447108" cy="124482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334294" y="5223658"/>
                <a:ext cx="669545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4" y="5223658"/>
                <a:ext cx="6695456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7825046" y="503198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889" y="6401344"/>
            <a:ext cx="23261361" cy="6706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/>
              <p:cNvSpPr/>
              <p:nvPr/>
            </p:nvSpPr>
            <p:spPr>
              <a:xfrm>
                <a:off x="2067918" y="7520915"/>
                <a:ext cx="14338878" cy="75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dạng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1" name="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918" y="7520915"/>
                <a:ext cx="14338878" cy="750975"/>
              </a:xfrm>
              <a:prstGeom prst="rect">
                <a:avLst/>
              </a:prstGeom>
              <a:blipFill rotWithShape="0">
                <a:blip r:embed="rId9"/>
                <a:stretch>
                  <a:fillRect t="-14634" b="-28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302488" y="8878427"/>
                <a:ext cx="19947911" cy="2696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spcAft>
                    <a:spcPts val="0"/>
                  </a:spcAft>
                </a:pPr>
                <a:r>
                  <a:rPr lang="vi-V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2;0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′⇒</m:t>
                    </m:r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′=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′=−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spcAft>
                    <a:spcPts val="0"/>
                  </a:spcAft>
                </a:pPr>
                <a:r>
                  <a:rPr lang="vi-VN" sz="4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thế vào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:10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spcAft>
                    <a:spcPts val="0"/>
                  </a:spcAft>
                </a:pP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:2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488" y="8878427"/>
                <a:ext cx="19947911" cy="2696507"/>
              </a:xfrm>
              <a:prstGeom prst="rect">
                <a:avLst/>
              </a:prstGeom>
              <a:blipFill rotWithShape="0">
                <a:blip r:embed="rId10"/>
                <a:stretch>
                  <a:fillRect b="-8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8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8" grpId="0" animBg="1"/>
      <p:bldP spid="131" grpId="0"/>
      <p:bldP spid="38" grpId="0"/>
      <p:bldP spid="1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3447" y="2471551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5.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18957" y="4583569"/>
                <a:ext cx="6673163" cy="1460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0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4000" b="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vi-VN" sz="4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000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000" b="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vi-VN" sz="4000" b="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vi-VN" sz="4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000" b="0" i="1">
                          <a:latin typeface="Cambria Math" panose="02040503050406030204" pitchFamily="18" charset="0"/>
                        </a:rPr>
                        <m:t>=9</m:t>
                      </m:r>
                      <m:r>
                        <a:rPr lang="vi-VN" sz="4000" b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57" y="4583569"/>
                <a:ext cx="6673163" cy="14604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477236" y="4832730"/>
                <a:ext cx="6236241" cy="783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>
                          <a:latin typeface="Cambria Math" panose="02040503050406030204" pitchFamily="18" charset="0"/>
                        </a:rPr>
                        <m:t>3.</m:t>
                      </m:r>
                      <m:r>
                        <m:rPr>
                          <m:nor/>
                        </m:rPr>
                        <a:rPr lang="vi-VN" sz="4000"/>
                        <m:t>	</m:t>
                      </m:r>
                    </m:oMath>
                  </m:oMathPara>
                </a14:m>
                <a:endParaRPr lang="en-GB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7236" y="4832730"/>
                <a:ext cx="6236241" cy="7830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-308649" y="5505048"/>
                <a:ext cx="7928374" cy="721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>
                          <a:latin typeface="Cambria Math" panose="02040503050406030204" pitchFamily="18" charset="0"/>
                        </a:rPr>
                        <m:t>9.</m:t>
                      </m:r>
                    </m:oMath>
                  </m:oMathPara>
                </a14:m>
                <a:endParaRPr lang="en-GB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8649" y="5505048"/>
                <a:ext cx="7928374" cy="72180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1700306" y="5628534"/>
                <a:ext cx="7806894" cy="721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0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4000" b="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vi-VN" sz="4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000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000" b="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vi-VN" sz="4000" b="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vi-VN" sz="4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000" b="0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vi-VN" sz="4000" b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0306" y="5628534"/>
                <a:ext cx="7806894" cy="7218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85334" y="531377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02" y="6578202"/>
            <a:ext cx="23264352" cy="67061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632725" y="7853613"/>
                <a:ext cx="2197648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có tâm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bán kính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25" y="7853613"/>
                <a:ext cx="21976480" cy="830997"/>
              </a:xfrm>
              <a:prstGeom prst="rect">
                <a:avLst/>
              </a:prstGeom>
              <a:blipFill>
                <a:blip r:embed="rId8"/>
                <a:stretch>
                  <a:fillRect l="-999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32725" y="8689092"/>
                <a:ext cx="209603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dirty="0">
                    <a:latin typeface="+mj-lt"/>
                  </a:rPr>
                  <a:t>Vì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vi-VN" sz="4000" dirty="0">
                    <a:latin typeface="+mj-lt"/>
                  </a:rPr>
                  <a:t> là ảnh của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4000" dirty="0">
                    <a:latin typeface="+mj-lt"/>
                  </a:rPr>
                  <a:t> qua phép vị tự tâm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vi-VN" sz="4000" dirty="0">
                    <a:latin typeface="+mj-lt"/>
                  </a:rPr>
                  <a:t>, tỷ số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4000" dirty="0" smtClean="0">
                  <a:latin typeface="+mj-lt"/>
                </a:endParaRPr>
              </a:p>
              <a:p>
                <a:r>
                  <a:rPr lang="vi-VN" sz="4000" dirty="0">
                    <a:latin typeface="+mj-lt"/>
                  </a:rPr>
                  <a:t>nên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vi-VN" sz="4000" dirty="0">
                    <a:latin typeface="+mj-lt"/>
                  </a:rPr>
                  <a:t> có bán kính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|.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1.3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vi-VN" sz="4000" dirty="0">
                    <a:latin typeface="+mj-lt"/>
                  </a:rPr>
                  <a:t>.</a:t>
                </a:r>
                <a:endParaRPr lang="en-US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25" y="8689092"/>
                <a:ext cx="20960393" cy="1323439"/>
              </a:xfrm>
              <a:prstGeom prst="rect">
                <a:avLst/>
              </a:prstGeom>
              <a:blipFill rotWithShape="0">
                <a:blip r:embed="rId9"/>
                <a:stretch>
                  <a:fillRect l="-1047" t="-8756" b="-18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873148" y="9912874"/>
                <a:ext cx="20927256" cy="2874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 sử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400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′⇔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𝑂𝐼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𝑂𝐼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>
                            <a:latin typeface="Cambria Math" panose="02040503050406030204" pitchFamily="18" charset="0"/>
                          </a:rPr>
                          <m:t>1;2</m:t>
                        </m:r>
                      </m:e>
                    </m:d>
                    <m:r>
                      <a:rPr lang="en-US" sz="40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tâm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>
                            <a:latin typeface="Cambria Math" panose="02040503050406030204" pitchFamily="18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bán kính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9.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148" y="9912874"/>
                <a:ext cx="20927256" cy="2874377"/>
              </a:xfrm>
              <a:prstGeom prst="rect">
                <a:avLst/>
              </a:prstGeom>
              <a:blipFill rotWithShape="0">
                <a:blip r:embed="rId10"/>
                <a:stretch>
                  <a:fillRect l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7622223" y="1125491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2223" y="11254918"/>
                <a:ext cx="2500565" cy="83099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82852" y="3286841"/>
                <a:ext cx="22822537" cy="1337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vi-VN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cho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endParaRPr lang="en-US" sz="40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vi-VN" sz="40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Viết </a:t>
                </a:r>
                <a:r>
                  <a:rPr lang="vi-VN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 trình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vi-VN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là ảnh của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vi-VN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qua phép vị tự tâm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vi-VN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tỷ số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52" y="3286841"/>
                <a:ext cx="22822537" cy="1337354"/>
              </a:xfrm>
              <a:prstGeom prst="rect">
                <a:avLst/>
              </a:prstGeom>
              <a:blipFill rotWithShape="0">
                <a:blip r:embed="rId12"/>
                <a:stretch>
                  <a:fillRect l="-962" t="-6818" b="-17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6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49" grpId="0" animBg="1"/>
      <p:bldP spid="45" grpId="0"/>
      <p:bldP spid="46" grpId="0"/>
      <p:bldP spid="48" grpId="0"/>
      <p:bldP spid="50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57200" y="2402234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 smtClean="0">
                  <a:solidFill>
                    <a:srgbClr val="FF0000"/>
                  </a:solidFill>
                </a:rPr>
                <a:t>TIẾT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HỌC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KẾT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THÚC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 smtClean="0">
                  <a:solidFill>
                    <a:srgbClr val="FF0000"/>
                  </a:solidFill>
                </a:rPr>
                <a:t>TRÂN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TRỌNG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CÁM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ƠN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CÁC</a:t>
              </a:r>
              <a:r>
                <a:rPr lang="en-US" sz="6600" dirty="0" smtClean="0">
                  <a:solidFill>
                    <a:srgbClr val="FF0000"/>
                  </a:solidFill>
                </a:rPr>
                <a:t> EM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HỌC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SINH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ĐÃ</a:t>
              </a:r>
              <a:r>
                <a:rPr lang="en-US" sz="6600" dirty="0" smtClean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609600" y="1631794"/>
            <a:ext cx="2354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KIỂM TRA BÀI CŨ: </a:t>
            </a:r>
            <a:r>
              <a:rPr lang="en-US" sz="4800" b="1" dirty="0" err="1"/>
              <a:t>Nêu</a:t>
            </a:r>
            <a:r>
              <a:rPr lang="en-US" sz="4800" b="1" dirty="0"/>
              <a:t> </a:t>
            </a:r>
            <a:r>
              <a:rPr lang="en-US" sz="4800" b="1" dirty="0" err="1"/>
              <a:t>định</a:t>
            </a:r>
            <a:r>
              <a:rPr lang="en-US" sz="4800" b="1" dirty="0"/>
              <a:t> </a:t>
            </a:r>
            <a:r>
              <a:rPr lang="en-US" sz="4800" b="1" dirty="0" err="1"/>
              <a:t>nghĩa</a:t>
            </a:r>
            <a:r>
              <a:rPr lang="en-US" sz="4800" b="1" dirty="0"/>
              <a:t> </a:t>
            </a:r>
            <a:r>
              <a:rPr lang="en-US" sz="4800" b="1" dirty="0" err="1" smtClean="0"/>
              <a:t>và</a:t>
            </a:r>
            <a:r>
              <a:rPr lang="en-US" sz="4800" b="1" dirty="0" smtClean="0"/>
              <a:t> </a:t>
            </a:r>
            <a:r>
              <a:rPr lang="en-US" sz="4800" b="1" dirty="0" err="1"/>
              <a:t>tính</a:t>
            </a:r>
            <a:r>
              <a:rPr lang="en-US" sz="4800" b="1" dirty="0"/>
              <a:t> </a:t>
            </a:r>
            <a:r>
              <a:rPr lang="en-US" sz="4800" b="1" dirty="0" err="1"/>
              <a:t>chất</a:t>
            </a:r>
            <a:r>
              <a:rPr lang="en-US" sz="4800" b="1" dirty="0"/>
              <a:t> </a:t>
            </a:r>
            <a:r>
              <a:rPr lang="en-US" sz="4800" b="1" dirty="0" err="1"/>
              <a:t>của</a:t>
            </a:r>
            <a:r>
              <a:rPr lang="en-US" sz="4800" b="1" dirty="0"/>
              <a:t> </a:t>
            </a:r>
            <a:r>
              <a:rPr lang="en-US" sz="4800" b="1" dirty="0" err="1"/>
              <a:t>phép</a:t>
            </a:r>
            <a:r>
              <a:rPr lang="en-US" sz="4800" b="1" dirty="0"/>
              <a:t> </a:t>
            </a:r>
            <a:r>
              <a:rPr lang="en-US" sz="4800" b="1" dirty="0" err="1"/>
              <a:t>vị</a:t>
            </a:r>
            <a:r>
              <a:rPr lang="en-US" sz="4800" b="1" dirty="0"/>
              <a:t> </a:t>
            </a:r>
            <a:r>
              <a:rPr lang="en-US" sz="4800" b="1" dirty="0" err="1"/>
              <a:t>tự</a:t>
            </a:r>
            <a:r>
              <a:rPr lang="en-US" sz="4800" b="1" dirty="0"/>
              <a:t>?</a:t>
            </a:r>
            <a:endParaRPr lang="en-US" sz="4800" dirty="0"/>
          </a:p>
          <a:p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126912" y="2507016"/>
            <a:ext cx="4141340" cy="707886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NGHĨA</a:t>
            </a:r>
            <a:endParaRPr lang="vi-VN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126912" y="3204016"/>
                <a:ext cx="22571288" cy="144898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444D26"/>
                  </a:buClr>
                  <a:buSzPct val="70000"/>
                </a:pPr>
                <a:r>
                  <a:rPr lang="fr-FR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 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alt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vi-VN" alt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M’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𝑶𝑴</m:t>
                        </m:r>
                        <m:r>
                          <a:rPr lang="vi-VN" alt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alt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alt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altLang="vi-VN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altLang="vi-VN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altLang="vi-VN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altLang="vi-VN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altLang="vi-VN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altLang="vi-VN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vi-VN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912" y="3204016"/>
                <a:ext cx="22571288" cy="1448986"/>
              </a:xfrm>
              <a:prstGeom prst="rect">
                <a:avLst/>
              </a:prstGeom>
              <a:blipFill rotWithShape="0">
                <a:blip r:embed="rId3"/>
                <a:stretch>
                  <a:fillRect l="-972" t="-7595" b="-1772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/>
              <p:nvPr/>
            </p:nvSpPr>
            <p:spPr>
              <a:xfrm>
                <a:off x="941127" y="4924359"/>
                <a:ext cx="22342688" cy="1510542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444D26"/>
                  </a:buClr>
                  <a:buSzPct val="70000"/>
                </a:pPr>
                <a:r>
                  <a:rPr lang="fr-FR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</a:t>
                </a:r>
                <a:r>
                  <a:rPr lang="vi-VN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í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alt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alt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d>
                          <m:dPr>
                            <m:ctrlPr>
                              <a:rPr lang="vi-VN" alt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alt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vi-VN" alt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vi-VN" alt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alt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alt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e>
                    </m:d>
                    <m:r>
                      <a:rPr lang="vi-VN" alt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alt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  <m:r>
                      <a:rPr lang="vi-VN" alt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 ⟺</m:t>
                    </m:r>
                  </m:oMath>
                </a14:m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𝑶𝑴</m:t>
                        </m:r>
                        <m:r>
                          <a:rPr lang="vi-VN" alt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alt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alt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vi-VN" sz="4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M’ là ảnh của M qua phép vị tự </a:t>
                </a:r>
                <a:r>
                  <a:rPr lang="en-US" altLang="vi-VN" sz="40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vi-VN" sz="4000" b="1" i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altLang="vi-VN" sz="4000" b="1" i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vi-VN" sz="4000" b="1" i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,k)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vi-VN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vi-VN" sz="4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4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27" y="4924359"/>
                <a:ext cx="22342688" cy="1510542"/>
              </a:xfrm>
              <a:prstGeom prst="rect">
                <a:avLst/>
              </a:prstGeom>
              <a:blipFill rotWithShape="0">
                <a:blip r:embed="rId4"/>
                <a:stretch>
                  <a:fillRect l="-955" t="-967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/>
              <p:nvPr/>
            </p:nvSpPr>
            <p:spPr>
              <a:xfrm>
                <a:off x="1117946" y="6572103"/>
                <a:ext cx="22571288" cy="1584729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4400" b="1" i="1" dirty="0" smtClean="0">
                    <a:latin typeface="Times New Roman" pitchFamily="18" charset="0"/>
                    <a:cs typeface="Times New Roman" pitchFamily="18" charset="0"/>
                  </a:rPr>
                  <a:t>+) </a:t>
                </a:r>
                <a:r>
                  <a:rPr lang="en-US" sz="4400" b="1" i="1" dirty="0" err="1" smtClean="0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i="1" dirty="0" err="1" smtClean="0">
                    <a:latin typeface="Times New Roman" pitchFamily="18" charset="0"/>
                    <a:cs typeface="Times New Roman" pitchFamily="18" charset="0"/>
                  </a:rPr>
                  <a:t>chất</a:t>
                </a:r>
                <a:r>
                  <a:rPr lang="en-US" sz="4400" b="1" i="1" dirty="0" smtClean="0">
                    <a:latin typeface="Times New Roman" pitchFamily="18" charset="0"/>
                    <a:cs typeface="Times New Roman" pitchFamily="18" charset="0"/>
                  </a:rPr>
                  <a:t> 1: </a:t>
                </a:r>
                <a:r>
                  <a:rPr lang="vi-VN" sz="4400" b="1" i="1" dirty="0" smtClean="0">
                    <a:latin typeface="Times New Roman" pitchFamily="18" charset="0"/>
                    <a:cs typeface="Times New Roman" pitchFamily="18" charset="0"/>
                  </a:rPr>
                  <a:t>Nếu </a:t>
                </a:r>
                <a:r>
                  <a:rPr lang="vi-VN" sz="4400" b="1" i="1" dirty="0">
                    <a:latin typeface="Times New Roman" pitchFamily="18" charset="0"/>
                    <a:cs typeface="Times New Roman" pitchFamily="18" charset="0"/>
                  </a:rPr>
                  <a:t>phép vị tự </a:t>
                </a:r>
                <a:r>
                  <a:rPr lang="en-US" sz="4400" b="1" i="1" dirty="0" err="1">
                    <a:latin typeface="Times New Roman" pitchFamily="18" charset="0"/>
                    <a:cs typeface="Times New Roman" pitchFamily="18" charset="0"/>
                  </a:rPr>
                  <a:t>tỉ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i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400" b="1" i="1" dirty="0">
                    <a:latin typeface="Times New Roman" pitchFamily="18" charset="0"/>
                    <a:cs typeface="Times New Roman" pitchFamily="18" charset="0"/>
                  </a:rPr>
                  <a:t>k biến hai điểm M, N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400" b="1" i="1" dirty="0">
                    <a:latin typeface="Times New Roman" pitchFamily="18" charset="0"/>
                    <a:cs typeface="Times New Roman" pitchFamily="18" charset="0"/>
                  </a:rPr>
                  <a:t>thành hai điểm M’, N’ </a:t>
                </a:r>
                <a:endParaRPr lang="en-US" sz="4400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vi-VN" sz="4400" b="1" i="1" dirty="0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vi-VN" alt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altLang="vi-VN" sz="44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p>
                            <m:r>
                              <a:rPr lang="vi-VN" altLang="vi-VN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altLang="vi-VN" sz="4400" b="1" i="1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vi-VN" altLang="vi-VN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alt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altLang="vi-VN" sz="44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vi-VN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vi-VN" sz="4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altLang="vi-VN" sz="4400" b="1" dirty="0">
                    <a:latin typeface="Times New Roman" panose="02020603050405020304" pitchFamily="18" charset="0"/>
                  </a:rPr>
                  <a:t> </a:t>
                </a:r>
                <a:r>
                  <a:rPr lang="vi-VN" altLang="vi-VN" sz="4400" b="1" dirty="0">
                    <a:latin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alt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altLang="vi-VN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vi-VN" altLang="vi-VN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alt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altLang="vi-VN" sz="44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vi-VN" altLang="vi-VN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altLang="vi-VN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alt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altLang="vi-VN" sz="44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vi-VN" altLang="vi-VN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altLang="vi-VN" sz="4400" b="1" i="1"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E6E3F9B-93C0-461E-9A76-43DB916AA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946" y="6572103"/>
                <a:ext cx="22571288" cy="1584729"/>
              </a:xfrm>
              <a:prstGeom prst="rect">
                <a:avLst/>
              </a:prstGeom>
              <a:blipFill rotWithShape="0">
                <a:blip r:embed="rId5"/>
                <a:stretch>
                  <a:fillRect l="-1080" t="-7308" b="-1769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941127" y="5927977"/>
            <a:ext cx="4141340" cy="707886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000" b="1" dirty="0" smtClean="0">
                <a:solidFill>
                  <a:srgbClr val="0000FF"/>
                </a:solidFill>
              </a:rPr>
              <a:t>2. TÍNH CHẤT</a:t>
            </a:r>
            <a:endParaRPr lang="vi-VN" sz="40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62771" y="8156832"/>
                <a:ext cx="22992629" cy="4454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+) </a:t>
                </a:r>
                <a:r>
                  <a:rPr lang="en-US" sz="4000" b="1" i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b="1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4000" b="1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2: P</a:t>
                </a:r>
                <a:r>
                  <a:rPr lang="vi-VN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hép vị tự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</a:t>
                </a:r>
                <a:r>
                  <a:rPr lang="vi-VN" sz="40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iến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vi-VN" sz="40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điểm thẳng hàng thành ba điểm thẳng hàng và bảo toàn thứ tự</a:t>
                </a:r>
                <a:endParaRPr lang="en-US" sz="40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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nó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 thẳng MN thành đoạn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p>
                        <m: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d>
                    <m:r>
                      <a:rPr lang="vi-VN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</m:oMath>
                </a14:m>
                <a:endParaRPr lang="en-US" sz="40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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giác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 tam giác đồng dạng với tỉ số đồng dạng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vi-VN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biến một góc thành góc bằng nó.</a:t>
                </a:r>
                <a:endParaRPr lang="en-US" sz="40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</a:t>
                </a:r>
                <a:r>
                  <a:rPr lang="vi-VN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 đường tròn tâm (I ;R) thành đường tròn tâm (I’ 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d>
                    <m:r>
                      <a:rPr lang="vi-VN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vi-VN" sz="4000" b="1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vi-VN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40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771" y="8156832"/>
                <a:ext cx="22992629" cy="4454553"/>
              </a:xfrm>
              <a:prstGeom prst="rect">
                <a:avLst/>
              </a:prstGeom>
              <a:blipFill rotWithShape="0">
                <a:blip r:embed="rId6"/>
                <a:stretch>
                  <a:fillRect l="-954" t="-2462" r="-80" b="-3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8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52" grpId="0"/>
      <p:bldP spid="20" grpId="0"/>
      <p:bldP spid="21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4"/>
            <a:ext cx="12114205" cy="880419"/>
            <a:chOff x="7459670" y="7543799"/>
            <a:chExt cx="20011162" cy="880534"/>
          </a:xfrm>
        </p:grpSpPr>
        <p:sp>
          <p:nvSpPr>
            <p:cNvPr id="44" name="TextBox 43"/>
            <p:cNvSpPr txBox="1"/>
            <p:nvPr/>
          </p:nvSpPr>
          <p:spPr>
            <a:xfrm>
              <a:off x="8993043" y="7593227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 VỀ PHÉP VỊ TỰ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203593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smtClean="0">
                <a:solidFill>
                  <a:srgbClr val="0000FF"/>
                </a:solidFill>
              </a:rPr>
              <a:t>DẠNG 1</a:t>
            </a:r>
            <a:r>
              <a:rPr lang="fr-FR" sz="4400" b="1" dirty="0">
                <a:solidFill>
                  <a:srgbClr val="0000FF"/>
                </a:solidFill>
              </a:rPr>
              <a:t>. </a:t>
            </a:r>
            <a:r>
              <a:rPr lang="fr-FR" sz="4400" b="1" dirty="0" smtClean="0">
                <a:solidFill>
                  <a:srgbClr val="0000FF"/>
                </a:solidFill>
              </a:rPr>
              <a:t>CÂU HỎI LÝ THUYẾT VẼ ẢNH VÀ TẠO ẢNH QUA PHÉP VỊ TỰ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5F288C5-516F-43B6-9063-DC25D5181539}"/>
              </a:ext>
            </a:extLst>
          </p:cNvPr>
          <p:cNvSpPr/>
          <p:nvPr/>
        </p:nvSpPr>
        <p:spPr>
          <a:xfrm>
            <a:off x="1981200" y="3963051"/>
            <a:ext cx="2011680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b="1" dirty="0" err="1" smtClean="0">
                <a:solidFill>
                  <a:srgbClr val="FF0000"/>
                </a:solidFill>
              </a:rPr>
              <a:t>Phương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pháp</a:t>
            </a:r>
            <a:r>
              <a:rPr lang="en-US" sz="4400" b="1" dirty="0" smtClean="0">
                <a:solidFill>
                  <a:srgbClr val="FF0000"/>
                </a:solidFill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</a:rPr>
              <a:t>Dựa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vào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định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nghĩa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tính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chất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của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phép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vị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tự</a:t>
            </a:r>
            <a:endParaRPr lang="vi-VN" sz="4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52600" y="4988195"/>
                <a:ext cx="14535067" cy="4422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1. 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I.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qua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4000" b="1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qua </a:t>
                </a:r>
                <a:r>
                  <a:rPr lang="en-US" sz="4000" b="1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988195"/>
                <a:ext cx="14535067" cy="4422493"/>
              </a:xfrm>
              <a:prstGeom prst="rect">
                <a:avLst/>
              </a:prstGeom>
              <a:blipFill rotWithShape="0">
                <a:blip r:embed="rId3"/>
                <a:stretch>
                  <a:fillRect l="-1510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9020133" y="9226021"/>
            <a:ext cx="3705180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2200" y="9410688"/>
            <a:ext cx="7848600" cy="21469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83976" y="9670544"/>
                <a:ext cx="11049000" cy="1426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𝐴𝐼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976" y="9670544"/>
                <a:ext cx="11049000" cy="1426544"/>
              </a:xfrm>
              <a:prstGeom prst="rect">
                <a:avLst/>
              </a:prstGeom>
              <a:blipFill rotWithShape="0">
                <a:blip r:embed="rId5"/>
                <a:stretch>
                  <a:fillRect l="-1987"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752600" y="10844349"/>
                <a:ext cx="8470589" cy="1042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𝐼𝐴</m:t>
                        </m:r>
                      </m:e>
                    </m:ac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000" b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en-US" sz="4000" b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  <m:r>
                          <a:rPr lang="en-US" sz="4000" b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sz="4000" b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000" b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0844349"/>
                <a:ext cx="8470589" cy="1042850"/>
              </a:xfrm>
              <a:prstGeom prst="rect">
                <a:avLst/>
              </a:prstGeom>
              <a:blipFill>
                <a:blip r:embed="rId6"/>
                <a:stretch>
                  <a:fillRect l="-2592" b="-19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57082" y="12164540"/>
                <a:ext cx="20877382" cy="1133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Ta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2)</m:t>
                        </m:r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082" y="12164540"/>
                <a:ext cx="20877382" cy="1133772"/>
              </a:xfrm>
              <a:prstGeom prst="rect">
                <a:avLst/>
              </a:prstGeom>
              <a:blipFill rotWithShape="0">
                <a:blip r:embed="rId7"/>
                <a:stretch>
                  <a:fillRect l="-1022" r="-29" b="-10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38760" y="11094181"/>
            <a:ext cx="9801488" cy="117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2" grpId="0"/>
      <p:bldP spid="4" grpId="0"/>
      <p:bldP spid="6" grpId="0"/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4"/>
            <a:ext cx="12114205" cy="880419"/>
            <a:chOff x="7459670" y="7543799"/>
            <a:chExt cx="20011162" cy="880534"/>
          </a:xfrm>
        </p:grpSpPr>
        <p:sp>
          <p:nvSpPr>
            <p:cNvPr id="44" name="TextBox 43"/>
            <p:cNvSpPr txBox="1"/>
            <p:nvPr/>
          </p:nvSpPr>
          <p:spPr>
            <a:xfrm>
              <a:off x="8993043" y="7593227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 VỀ PHÉP VỊ TỰ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203593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smtClean="0">
                <a:solidFill>
                  <a:srgbClr val="0000FF"/>
                </a:solidFill>
              </a:rPr>
              <a:t>DẠNG 1</a:t>
            </a:r>
            <a:r>
              <a:rPr lang="fr-FR" sz="4400" b="1" dirty="0">
                <a:solidFill>
                  <a:srgbClr val="0000FF"/>
                </a:solidFill>
              </a:rPr>
              <a:t>. </a:t>
            </a:r>
            <a:r>
              <a:rPr lang="fr-FR" sz="4400" b="1" dirty="0" smtClean="0">
                <a:solidFill>
                  <a:srgbClr val="0000FF"/>
                </a:solidFill>
              </a:rPr>
              <a:t>CÂU HỎI LÝ THUYẾT VẼ ẢNH VÀ TẠO ẢNH QUA PHÉP VỊ TỰ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76429" y="6996586"/>
            <a:ext cx="3705180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96175" y="3734242"/>
                <a:ext cx="21589484" cy="3431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4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AC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𝐴𝑀𝑁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;2)</m:t>
                        </m:r>
                      </m:sub>
                    </m:sSub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</m:t>
                    </m:r>
                  </m:oMath>
                </a14:m>
                <a:r>
                  <a:rPr lang="en-US" sz="4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;2)</m:t>
                        </m:r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175" y="3734242"/>
                <a:ext cx="21589484" cy="3431580"/>
              </a:xfrm>
              <a:prstGeom prst="rect">
                <a:avLst/>
              </a:prstGeom>
              <a:blipFill rotWithShape="0">
                <a:blip r:embed="rId3"/>
                <a:stretch>
                  <a:fillRect l="-988" b="-4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C:\Users\ADMIN\Pictures\Picture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859" y="7476008"/>
            <a:ext cx="6400800" cy="547126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66263" y="6916188"/>
                <a:ext cx="11095473" cy="3511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;2)</m:t>
                                  </m:r>
                                </m:sub>
                              </m:sSub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;2)</m:t>
                                  </m:r>
                                </m:sub>
                              </m:sSub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;2)</m:t>
                                  </m:r>
                                </m:sub>
                              </m:sSub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;2)</m:t>
                        </m:r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263" y="6916188"/>
                <a:ext cx="11095473" cy="3511282"/>
              </a:xfrm>
              <a:prstGeom prst="rect">
                <a:avLst/>
              </a:prstGeom>
              <a:blipFill rotWithShape="0">
                <a:blip r:embed="rId5"/>
                <a:stretch>
                  <a:fillRect l="-1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23752" y="9212713"/>
                <a:ext cx="19303600" cy="4372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G</m:t>
                                  </m:r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  <m:f>
                                    <m:f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0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40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G</m:t>
                                  </m:r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  <m:f>
                                    <m:f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0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40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G</m:t>
                                  </m:r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  <m:f>
                                    <m:f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0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40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𝑃𝑁𝑀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752" y="9212713"/>
                <a:ext cx="19303600" cy="4372736"/>
              </a:xfrm>
              <a:prstGeom prst="rect">
                <a:avLst/>
              </a:prstGeom>
              <a:blipFill rotWithShape="0">
                <a:blip r:embed="rId6"/>
                <a:stretch>
                  <a:fillRect l="-1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4"/>
            <a:ext cx="12114205" cy="880419"/>
            <a:chOff x="7459670" y="7543799"/>
            <a:chExt cx="20011162" cy="880534"/>
          </a:xfrm>
        </p:grpSpPr>
        <p:sp>
          <p:nvSpPr>
            <p:cNvPr id="44" name="TextBox 43"/>
            <p:cNvSpPr txBox="1"/>
            <p:nvPr/>
          </p:nvSpPr>
          <p:spPr>
            <a:xfrm>
              <a:off x="8993043" y="7593227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 VỀ PHÉP VỊ TỰ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203593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smtClean="0">
                <a:solidFill>
                  <a:srgbClr val="0000FF"/>
                </a:solidFill>
              </a:rPr>
              <a:t>DẠNG 1</a:t>
            </a:r>
            <a:r>
              <a:rPr lang="fr-FR" sz="4400" b="1" dirty="0">
                <a:solidFill>
                  <a:srgbClr val="0000FF"/>
                </a:solidFill>
              </a:rPr>
              <a:t>. </a:t>
            </a:r>
            <a:r>
              <a:rPr lang="fr-FR" sz="4400" b="1" dirty="0" smtClean="0">
                <a:solidFill>
                  <a:srgbClr val="0000FF"/>
                </a:solidFill>
              </a:rPr>
              <a:t>CÂU HỎI LÝ THUYẾT VẼ ẢNH VÀ TẠO ẢNH QUA PHÉP VỊ TỰ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76429" y="6996586"/>
            <a:ext cx="3705180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96175" y="3734242"/>
                <a:ext cx="21589484" cy="3431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4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AC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𝐴𝑀𝑁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;2)</m:t>
                        </m:r>
                      </m:sub>
                    </m:sSub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</m:t>
                    </m:r>
                  </m:oMath>
                </a14:m>
                <a:r>
                  <a:rPr lang="en-US" sz="4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;2)</m:t>
                        </m:r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175" y="3734242"/>
                <a:ext cx="21589484" cy="3431580"/>
              </a:xfrm>
              <a:prstGeom prst="rect">
                <a:avLst/>
              </a:prstGeom>
              <a:blipFill rotWithShape="0">
                <a:blip r:embed="rId3"/>
                <a:stretch>
                  <a:fillRect l="-988" b="-4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C:\Users\ADMIN\Pictures\Picture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859" y="7476008"/>
            <a:ext cx="6400800" cy="547126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11660" y="8211828"/>
                <a:ext cx="12782410" cy="22858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2)</m:t>
                        </m:r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60" y="8211828"/>
                <a:ext cx="12782410" cy="2285819"/>
              </a:xfrm>
              <a:prstGeom prst="rect">
                <a:avLst/>
              </a:prstGeom>
              <a:blipFill rotWithShape="0">
                <a:blip r:embed="rId5"/>
                <a:stretch>
                  <a:fillRect l="-1669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30530" y="10819820"/>
                <a:ext cx="14979422" cy="13961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;2)</m:t>
                        </m:r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530" y="10819820"/>
                <a:ext cx="14979422" cy="1396151"/>
              </a:xfrm>
              <a:prstGeom prst="rect">
                <a:avLst/>
              </a:prstGeom>
              <a:blipFill rotWithShape="0">
                <a:blip r:embed="rId6"/>
                <a:stretch>
                  <a:fillRect l="-1465" b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522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4"/>
            <a:ext cx="12114205" cy="880419"/>
            <a:chOff x="7459670" y="7543799"/>
            <a:chExt cx="20011162" cy="880534"/>
          </a:xfrm>
        </p:grpSpPr>
        <p:sp>
          <p:nvSpPr>
            <p:cNvPr id="44" name="TextBox 43"/>
            <p:cNvSpPr txBox="1"/>
            <p:nvPr/>
          </p:nvSpPr>
          <p:spPr>
            <a:xfrm>
              <a:off x="8993043" y="7593227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 VỀ PHÉP VỊ TỰ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32034" y="3334203"/>
            <a:ext cx="203593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smtClean="0">
                <a:solidFill>
                  <a:srgbClr val="0000FF"/>
                </a:solidFill>
              </a:rPr>
              <a:t>DẠNG 2. TỌA ĐỘ ẢNH, TẠO ẢNH CỦA MỘT ĐIỂM QUA PHÉP VỊ TỰ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5F288C5-516F-43B6-9063-DC25D5181539}"/>
              </a:ext>
            </a:extLst>
          </p:cNvPr>
          <p:cNvSpPr/>
          <p:nvPr/>
        </p:nvSpPr>
        <p:spPr>
          <a:xfrm>
            <a:off x="1032034" y="4299389"/>
            <a:ext cx="20116800" cy="2123658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269875" indent="-269875">
              <a:lnSpc>
                <a:spcPct val="15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n-US" sz="4400" b="1" dirty="0" err="1" smtClean="0">
                <a:solidFill>
                  <a:srgbClr val="FF0000"/>
                </a:solidFill>
              </a:rPr>
              <a:t>Phương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pháp</a:t>
            </a:r>
            <a:r>
              <a:rPr lang="en-US" sz="4400" b="1" dirty="0" smtClean="0">
                <a:solidFill>
                  <a:srgbClr val="FF0000"/>
                </a:solidFill>
              </a:rPr>
              <a:t>: </a:t>
            </a:r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nghĩa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phép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tự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indent="-269875">
              <a:lnSpc>
                <a:spcPct val="15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			             </a:t>
            </a:r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Đưa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nghĩa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tọa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độ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34400" y="6781139"/>
            <a:ext cx="3705180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52816" y="6295626"/>
                <a:ext cx="1963330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182880" algn="l"/>
                    <a:tab pos="628650" algn="l"/>
                    <a:tab pos="3374390" algn="l"/>
                    <a:tab pos="5029200" algn="l"/>
                  </a:tabLst>
                </a:pPr>
                <a:r>
                  <a:rPr lang="en-US" sz="4000" b="1" dirty="0" err="1">
                    <a:solidFill>
                      <a:srgbClr val="0218B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dirty="0">
                    <a:solidFill>
                      <a:srgbClr val="0218B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3:</a:t>
                </a:r>
                <a:r>
                  <a:rPr lang="en-US" sz="4000" dirty="0">
                    <a:solidFill>
                      <a:srgbClr val="0218B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3;4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2;5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816" y="6295626"/>
                <a:ext cx="19633307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1118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57299" y="7430954"/>
                <a:ext cx="7368236" cy="12225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;2</m:t>
                            </m:r>
                          </m:e>
                        </m:d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𝐼𝐴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299" y="7430954"/>
                <a:ext cx="7368236" cy="1222579"/>
              </a:xfrm>
              <a:prstGeom prst="rect">
                <a:avLst/>
              </a:prstGeom>
              <a:blipFill rotWithShape="0">
                <a:blip r:embed="rId4"/>
                <a:stretch>
                  <a:fillRect l="-2895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62367" y="8623901"/>
                <a:ext cx="11462946" cy="1465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000" i="0">
                                    <a:latin typeface="Cambria Math" panose="02040503050406030204" pitchFamily="18" charset="0"/>
                                  </a:rPr>
                                  <m:t>′=2+2.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000" i="0">
                                        <a:latin typeface="Cambria Math" panose="02040503050406030204" pitchFamily="18" charset="0"/>
                                      </a:rPr>
                                      <m:t>3−2</m:t>
                                    </m:r>
                                  </m:e>
                                </m:d>
                                <m:r>
                                  <a:rPr lang="en-US" sz="4000" i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4000" i="0">
                                    <a:latin typeface="Cambria Math" panose="02040503050406030204" pitchFamily="18" charset="0"/>
                                  </a:rPr>
                                  <m:t>′=5+2.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000" i="0">
                                        <a:latin typeface="Cambria Math" panose="02040503050406030204" pitchFamily="18" charset="0"/>
                                      </a:rPr>
                                      <m:t>4−5</m:t>
                                    </m:r>
                                  </m:e>
                                </m:d>
                                <m:r>
                                  <a:rPr lang="en-US" sz="4000" i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000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4;3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367" y="8623901"/>
                <a:ext cx="11462946" cy="146540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57298" y="10273998"/>
                <a:ext cx="2177339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182880" algn="l"/>
                    <a:tab pos="628650" algn="l"/>
                    <a:tab pos="3374390" algn="l"/>
                    <a:tab pos="5029200" algn="l"/>
                  </a:tabLst>
                </a:pP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4:</a:t>
                </a:r>
                <a:r>
                  <a:rPr lang="en-US" sz="4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2;1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1;1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1;1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bao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98" y="10273998"/>
                <a:ext cx="21773396" cy="707886"/>
              </a:xfrm>
              <a:prstGeom prst="rect">
                <a:avLst/>
              </a:prstGeom>
              <a:blipFill rotWithShape="0">
                <a:blip r:embed="rId6"/>
                <a:stretch>
                  <a:fillRect l="-980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8534400" y="10847040"/>
            <a:ext cx="3705180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67000" y="11739622"/>
                <a:ext cx="11223329" cy="1203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𝐼𝑀</m:t>
                        </m:r>
                      </m:e>
                    </m:acc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3;0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𝐼𝑀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𝐼𝑀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3.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𝐼𝑀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1739622"/>
                <a:ext cx="11223329" cy="1203984"/>
              </a:xfrm>
              <a:prstGeom prst="rect">
                <a:avLst/>
              </a:prstGeom>
              <a:blipFill rotWithShape="0">
                <a:blip r:embed="rId7"/>
                <a:stretch>
                  <a:fillRect l="-1955"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61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4" grpId="0"/>
      <p:bldP spid="7" grpId="0"/>
      <p:bldP spid="8" grpId="0"/>
      <p:bldP spid="9" grpId="0"/>
      <p:bldP spid="10" grpId="0"/>
      <p:bldP spid="2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4"/>
            <a:ext cx="12114205" cy="880419"/>
            <a:chOff x="7459670" y="7543799"/>
            <a:chExt cx="20011162" cy="880534"/>
          </a:xfrm>
        </p:grpSpPr>
        <p:sp>
          <p:nvSpPr>
            <p:cNvPr id="44" name="TextBox 43"/>
            <p:cNvSpPr txBox="1"/>
            <p:nvPr/>
          </p:nvSpPr>
          <p:spPr>
            <a:xfrm>
              <a:off x="8993043" y="7593227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 VỀ PHÉP VỊ TỰ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32034" y="3334203"/>
            <a:ext cx="203593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smtClean="0">
                <a:solidFill>
                  <a:srgbClr val="0000FF"/>
                </a:solidFill>
              </a:rPr>
              <a:t>DẠNG 2. TỌA ĐỘ ẢNH, TẠO ẢNH CỦA MỘT ĐIỂM QUA PHÉP VỊ TỰ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76340" y="5698846"/>
            <a:ext cx="3705180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60816" y="4749266"/>
                <a:ext cx="1853622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182880" algn="l"/>
                    <a:tab pos="628650" algn="l"/>
                    <a:tab pos="3374390" algn="l"/>
                    <a:tab pos="5029200" algn="l"/>
                  </a:tabLst>
                </a:pP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3;5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4;6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16" y="4749266"/>
                <a:ext cx="18536228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115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15823" y="6502994"/>
                <a:ext cx="7766806" cy="12899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;2</m:t>
                            </m:r>
                          </m:e>
                        </m:d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𝐼𝑀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𝐼𝑀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823" y="6502994"/>
                <a:ext cx="7766806" cy="1289905"/>
              </a:xfrm>
              <a:prstGeom prst="rect">
                <a:avLst/>
              </a:prstGeom>
              <a:blipFill rotWithShape="0">
                <a:blip r:embed="rId4"/>
                <a:stretch>
                  <a:fillRect l="-2747" b="-6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98648" y="8054552"/>
                <a:ext cx="11925764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4=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+2.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−3−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6=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+2.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5−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=−10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−10;4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48" y="8054552"/>
                <a:ext cx="11925764" cy="15683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6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593179" y="1447800"/>
            <a:ext cx="12114205" cy="880419"/>
            <a:chOff x="7459670" y="7543799"/>
            <a:chExt cx="20011162" cy="880534"/>
          </a:xfrm>
        </p:grpSpPr>
        <p:sp>
          <p:nvSpPr>
            <p:cNvPr id="44" name="TextBox 43"/>
            <p:cNvSpPr txBox="1"/>
            <p:nvPr/>
          </p:nvSpPr>
          <p:spPr>
            <a:xfrm>
              <a:off x="8993043" y="7593227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 VỀ PHÉP VỊ TỰ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575250" y="2439304"/>
            <a:ext cx="20359384" cy="64633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0000FF"/>
                </a:solidFill>
              </a:rPr>
              <a:t>DẠNG 3. PHƯƠNG TRÌNH ẢNH, TẠO ẢNH CỦA MỘT ĐƯỜNG THẲNG QUA PHÉP VỊ TỰ.</a:t>
            </a:r>
            <a:endParaRPr lang="vi-VN" sz="36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304800" y="2762469"/>
                <a:ext cx="23544292" cy="1169762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269875" indent="-269875">
                  <a:lnSpc>
                    <a:spcPct val="150000"/>
                  </a:lnSpc>
                  <a:spcAft>
                    <a:spcPts val="0"/>
                  </a:spcAft>
                  <a:tabLst>
                    <a:tab pos="270510" algn="l"/>
                  </a:tabLst>
                </a:pPr>
                <a:r>
                  <a:rPr lang="en-US" sz="4400" b="1" dirty="0" smtClean="0">
                    <a:solidFill>
                      <a:srgbClr val="FF0000"/>
                    </a:solidFill>
                  </a:rPr>
                  <a:t>Phương </a:t>
                </a:r>
                <a:r>
                  <a:rPr lang="en-US" sz="4400" b="1" dirty="0" err="1" smtClean="0">
                    <a:solidFill>
                      <a:srgbClr val="FF0000"/>
                    </a:solidFill>
                  </a:rPr>
                  <a:t>pháp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: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Cách</a:t>
                </a:r>
                <a:r>
                  <a:rPr lang="en-US" sz="4800" dirty="0" smtClean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 </a:t>
                </a:r>
                <a:r>
                  <a:rPr lang="en-US" sz="4800" dirty="0" err="1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tìm</a:t>
                </a:r>
                <a:r>
                  <a:rPr lang="en-US" sz="4800" dirty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ảnh</a:t>
                </a:r>
                <a:r>
                  <a:rPr lang="en-US" sz="4800" dirty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tạo</a:t>
                </a:r>
                <a:r>
                  <a:rPr lang="en-US" sz="4800" dirty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ảnh</a:t>
                </a:r>
                <a:r>
                  <a:rPr lang="en-US" sz="4800" dirty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 qua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phép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vị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tự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, </a:t>
                </a:r>
                <a:endParaRPr lang="en-US" sz="4800" dirty="0" smtClean="0"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marL="269875" indent="-269875">
                  <a:lnSpc>
                    <a:spcPct val="150000"/>
                  </a:lnSpc>
                  <a:spcAft>
                    <a:spcPts val="0"/>
                  </a:spcAft>
                  <a:tabLst>
                    <a:tab pos="270510" algn="l"/>
                  </a:tabLst>
                </a:pPr>
                <a:r>
                  <a:rPr lang="en-US" sz="4800" dirty="0" smtClean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+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Cách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1: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song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song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hoặc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trùng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suy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ra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5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e>
                    </m:acc>
                  </m:oMath>
                </a14:m>
                <a:endParaRPr lang="en-US" sz="4800" dirty="0" smtClean="0"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marL="269875" indent="-269875">
                  <a:lnSpc>
                    <a:spcPct val="150000"/>
                  </a:lnSpc>
                  <a:spcAft>
                    <a:spcPts val="0"/>
                  </a:spcAft>
                  <a:tabLst>
                    <a:tab pos="270510" algn="l"/>
                  </a:tabLst>
                </a:pPr>
                <a:r>
                  <a:rPr lang="en-US" sz="4800" dirty="0" smtClean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              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Chọn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ảnh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phép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vị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tự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′∈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endPara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69875" indent="-269875">
                  <a:lnSpc>
                    <a:spcPct val="150000"/>
                  </a:lnSpc>
                  <a:spcAft>
                    <a:spcPts val="0"/>
                  </a:spcAft>
                  <a:tabLst>
                    <a:tab pos="270510" algn="l"/>
                  </a:tabLs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               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Tìm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tọa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độ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rồi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viết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69875" indent="-269875">
                  <a:lnSpc>
                    <a:spcPct val="150000"/>
                  </a:lnSpc>
                  <a:spcAft>
                    <a:spcPts val="0"/>
                  </a:spcAft>
                  <a:tabLst>
                    <a:tab pos="270510" algn="l"/>
                  </a:tabLs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+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Cách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2: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Chọn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ảnh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phép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vị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tự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′∈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69875" indent="-269875">
                  <a:lnSpc>
                    <a:spcPct val="150000"/>
                  </a:lnSpc>
                  <a:spcAft>
                    <a:spcPts val="0"/>
                  </a:spcAft>
                  <a:tabLst>
                    <a:tab pos="270510" algn="l"/>
                  </a:tabLs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               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Chọn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ảnh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phép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vị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tự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′∈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69875" indent="-269875">
                  <a:lnSpc>
                    <a:spcPct val="150000"/>
                  </a:lnSpc>
                  <a:spcAft>
                    <a:spcPts val="0"/>
                  </a:spcAft>
                  <a:tabLst>
                    <a:tab pos="270510" algn="l"/>
                  </a:tabLs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               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Tìm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tọa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độ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rồi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viết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48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69875" lvl="0" indent="-269875">
                  <a:lnSpc>
                    <a:spcPct val="150000"/>
                  </a:lnSpc>
                  <a:tabLst>
                    <a:tab pos="270510" algn="l"/>
                  </a:tabLst>
                </a:pP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3: </a:t>
                </a:r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5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5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Gọi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5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;</m:t>
                    </m:r>
                    <m:sSup>
                      <m:sSup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ảnh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qua </a:t>
                </a:r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phép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vị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tự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.</a:t>
                </a:r>
                <a:endParaRPr lang="en-US" sz="60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69875" lvl="0" indent="-269875">
                  <a:lnSpc>
                    <a:spcPct val="150000"/>
                  </a:lnSpc>
                  <a:tabLst>
                    <a:tab pos="270510" algn="l"/>
                  </a:tabLst>
                </a:pP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               </a:t>
                </a:r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Tính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5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5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rồi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, </a:t>
                </a:r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suy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ra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phương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trình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60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69875" indent="-269875">
                  <a:lnSpc>
                    <a:spcPct val="150000"/>
                  </a:lnSpc>
                  <a:spcAft>
                    <a:spcPts val="0"/>
                  </a:spcAft>
                  <a:tabLst>
                    <a:tab pos="270510" algn="l"/>
                  </a:tabLst>
                </a:pPr>
                <a:endPara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62469"/>
                <a:ext cx="23544292" cy="11697626"/>
              </a:xfrm>
              <a:prstGeom prst="rect">
                <a:avLst/>
              </a:prstGeom>
              <a:blipFill>
                <a:blip r:embed="rId3"/>
                <a:stretch>
                  <a:fillRect l="-137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48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593179" y="1447800"/>
            <a:ext cx="12114205" cy="880419"/>
            <a:chOff x="7459670" y="7543799"/>
            <a:chExt cx="20011162" cy="880534"/>
          </a:xfrm>
        </p:grpSpPr>
        <p:sp>
          <p:nvSpPr>
            <p:cNvPr id="44" name="TextBox 43"/>
            <p:cNvSpPr txBox="1"/>
            <p:nvPr/>
          </p:nvSpPr>
          <p:spPr>
            <a:xfrm>
              <a:off x="8993043" y="7593227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 VỀ PHÉP VỊ TỰ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575250" y="2439304"/>
            <a:ext cx="20359384" cy="64633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0000FF"/>
                </a:solidFill>
              </a:rPr>
              <a:t>DẠNG 3. PHƯƠNG TRÌNH ẢNH, TẠO ẢNH CỦA MỘT ĐƯỜNG THẲNG QUA PHÉP VỊ TỰ.</a:t>
            </a:r>
            <a:endParaRPr lang="vi-VN" sz="36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42887" y="3425638"/>
                <a:ext cx="1900783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6.</a:t>
                </a:r>
                <a:r>
                  <a:rPr lang="en-US" sz="4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0.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ảnh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phép vị tự tâm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2;1</m:t>
                        </m:r>
                      </m:e>
                    </m:d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hệ số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2.</m:t>
                    </m:r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87" y="3425638"/>
                <a:ext cx="19007832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1122" b="-14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9525000" y="4273472"/>
            <a:ext cx="19474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98213" y="5289135"/>
                <a:ext cx="13591991" cy="10802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r>
                              <a:rPr lang="vi-VN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;2</m:t>
                            </m:r>
                          </m:e>
                        </m:d>
                      </m:sub>
                    </m:sSub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`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∉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vi-VN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b>
                        </m:sSub>
                      </m:e>
                    </m:acc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e>
                    </m:acc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</m:t>
                        </m:r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13" y="5289135"/>
                <a:ext cx="13591991" cy="1080296"/>
              </a:xfrm>
              <a:prstGeom prst="rect">
                <a:avLst/>
              </a:prstGeom>
              <a:blipFill rotWithShape="0">
                <a:blip r:embed="rId4"/>
                <a:stretch>
                  <a:fillRect l="-1614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28346" y="6136969"/>
                <a:ext cx="8903656" cy="10802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1;1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;2</m:t>
                            </m:r>
                          </m:e>
                        </m:d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′∈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46" y="6136969"/>
                <a:ext cx="8903656" cy="1080296"/>
              </a:xfrm>
              <a:prstGeom prst="rect">
                <a:avLst/>
              </a:prstGeom>
              <a:blipFill rotWithShape="0">
                <a:blip r:embed="rId5"/>
                <a:stretch>
                  <a:fillRect l="-2466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3874" y="6677117"/>
                <a:ext cx="12890645" cy="2151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𝐼𝑀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𝐼𝑀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′−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2(1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2)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′−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2(1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1)</m:t>
                              </m:r>
                            </m:e>
                          </m:mr>
                        </m:m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′=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′=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0;1</m:t>
                        </m:r>
                      </m:e>
                    </m:d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74" y="6677117"/>
                <a:ext cx="12890645" cy="21519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92595" y="8812248"/>
                <a:ext cx="1430789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143125" algn="l"/>
                  </a:tabLst>
                </a:pP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95" y="8812248"/>
                <a:ext cx="14307891" cy="1015663"/>
              </a:xfrm>
              <a:prstGeom prst="rect">
                <a:avLst/>
              </a:prstGeom>
              <a:blipFill rotWithShape="0">
                <a:blip r:embed="rId7"/>
                <a:stretch>
                  <a:fillRect l="-1534" b="-15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30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57&quot;&gt;&lt;property id=&quot;20148&quot; value=&quot;5&quot;/&gt;&lt;property id=&quot;20300&quot; value=&quot;Slide 2&quot;/&gt;&lt;property id=&quot;20307&quot; value=&quot;382&quot;/&gt;&lt;/object&gt;&lt;object type=&quot;3&quot; unique_id=&quot;10058&quot;&gt;&lt;property id=&quot;20148&quot; value=&quot;5&quot;/&gt;&lt;property id=&quot;20300&quot; value=&quot;Slide 3&quot;/&gt;&lt;property id=&quot;20307&quot; value=&quot;307&quot;/&gt;&lt;/object&gt;&lt;object type=&quot;3&quot; unique_id=&quot;10059&quot;&gt;&lt;property id=&quot;20148&quot; value=&quot;5&quot;/&gt;&lt;property id=&quot;20300&quot; value=&quot;Slide 4&quot;/&gt;&lt;property id=&quot;20307&quot; value=&quot;373&quot;/&gt;&lt;/object&gt;&lt;object type=&quot;3&quot; unique_id=&quot;10060&quot;&gt;&lt;property id=&quot;20148&quot; value=&quot;5&quot;/&gt;&lt;property id=&quot;20300&quot; value=&quot;Slide 5&quot;/&gt;&lt;property id=&quot;20307&quot; value=&quot;374&quot;/&gt;&lt;/object&gt;&lt;object type=&quot;3&quot; unique_id=&quot;10061&quot;&gt;&lt;property id=&quot;20148&quot; value=&quot;5&quot;/&gt;&lt;property id=&quot;20300&quot; value=&quot;Slide 6&quot;/&gt;&lt;property id=&quot;20307&quot; value=&quot;375&quot;/&gt;&lt;/object&gt;&lt;object type=&quot;3&quot; unique_id=&quot;10062&quot;&gt;&lt;property id=&quot;20148&quot; value=&quot;5&quot;/&gt;&lt;property id=&quot;20300&quot; value=&quot;Slide 7&quot;/&gt;&lt;property id=&quot;20307&quot; value=&quot;376&quot;/&gt;&lt;/object&gt;&lt;object type=&quot;3&quot; unique_id=&quot;10063&quot;&gt;&lt;property id=&quot;20148&quot; value=&quot;5&quot;/&gt;&lt;property id=&quot;20300&quot; value=&quot;Slide 8&quot;/&gt;&lt;property id=&quot;20307&quot; value=&quot;377&quot;/&gt;&lt;/object&gt;&lt;object type=&quot;3&quot; unique_id=&quot;10064&quot;&gt;&lt;property id=&quot;20148&quot; value=&quot;5&quot;/&gt;&lt;property id=&quot;20300&quot; value=&quot;Slide 9&quot;/&gt;&lt;property id=&quot;20307&quot; value=&quot;378&quot;/&gt;&lt;/object&gt;&lt;object type=&quot;3&quot; unique_id=&quot;10065&quot;&gt;&lt;property id=&quot;20148&quot; value=&quot;5&quot;/&gt;&lt;property id=&quot;20300&quot; value=&quot;Slide 10&quot;/&gt;&lt;property id=&quot;20307&quot; value=&quot;379&quot;/&gt;&lt;/object&gt;&lt;object type=&quot;3&quot; unique_id=&quot;10066&quot;&gt;&lt;property id=&quot;20148&quot; value=&quot;5&quot;/&gt;&lt;property id=&quot;20300&quot; value=&quot;Slide 11&quot;/&gt;&lt;property id=&quot;20307&quot; value=&quot;381&quot;/&gt;&lt;/object&gt;&lt;object type=&quot;3&quot; unique_id=&quot;10067&quot;&gt;&lt;property id=&quot;20148&quot; value=&quot;5&quot;/&gt;&lt;property id=&quot;20300&quot; value=&quot;Slide 12&quot;/&gt;&lt;property id=&quot;20307&quot; value=&quot;380&quot;/&gt;&lt;/object&gt;&lt;object type=&quot;3&quot; unique_id=&quot;10068&quot;&gt;&lt;property id=&quot;20148&quot; value=&quot;5&quot;/&gt;&lt;property id=&quot;20300&quot; value=&quot;Slide 13&quot;/&gt;&lt;property id=&quot;20307&quot; value=&quot;360&quot;/&gt;&lt;/object&gt;&lt;object type=&quot;3&quot; unique_id=&quot;10069&quot;&gt;&lt;property id=&quot;20148&quot; value=&quot;5&quot;/&gt;&lt;property id=&quot;20300&quot; value=&quot;Slide 14&quot;/&gt;&lt;property id=&quot;20307&quot; value=&quot;345&quot;/&gt;&lt;/object&gt;&lt;object type=&quot;3&quot; unique_id=&quot;10070&quot;&gt;&lt;property id=&quot;20148&quot; value=&quot;5&quot;/&gt;&lt;property id=&quot;20300&quot; value=&quot;Slide 15&quot;/&gt;&lt;property id=&quot;20307&quot; value=&quot;361&quot;/&gt;&lt;/object&gt;&lt;object type=&quot;3&quot; unique_id=&quot;10071&quot;&gt;&lt;property id=&quot;20148&quot; value=&quot;5&quot;/&gt;&lt;property id=&quot;20300&quot; value=&quot;Slide 16&quot;/&gt;&lt;property id=&quot;20307&quot; value=&quot;363&quot;/&gt;&lt;/object&gt;&lt;object type=&quot;3&quot; unique_id=&quot;10072&quot;&gt;&lt;property id=&quot;20148&quot; value=&quot;5&quot;/&gt;&lt;property id=&quot;20300&quot; value=&quot;Slide 17&quot;/&gt;&lt;property id=&quot;20307&quot; value=&quot;366&quot;/&gt;&lt;/object&gt;&lt;object type=&quot;3&quot; unique_id=&quot;10073&quot;&gt;&lt;property id=&quot;20148&quot; value=&quot;5&quot;/&gt;&lt;property id=&quot;20300&quot; value=&quot;Slide 18&quot;/&gt;&lt;property id=&quot;20307&quot; value=&quot;371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5413</TotalTime>
  <Words>1934</Words>
  <Application>Microsoft Office PowerPoint</Application>
  <PresentationFormat>Custom</PresentationFormat>
  <Paragraphs>270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AvantGarde</vt:lpstr>
      <vt:lpstr>AvantGarde-Demi</vt:lpstr>
      <vt:lpstr>Calibri</vt:lpstr>
      <vt:lpstr>Cambria</vt:lpstr>
      <vt:lpstr>Cambria Math</vt:lpstr>
      <vt:lpstr>Chu Van An</vt:lpstr>
      <vt:lpstr>MS Mincho</vt:lpstr>
      <vt:lpstr>Symbol</vt:lpstr>
      <vt:lpstr>Tahoma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482</cp:revision>
  <dcterms:created xsi:type="dcterms:W3CDTF">2013-08-31T11:42:51Z</dcterms:created>
  <dcterms:modified xsi:type="dcterms:W3CDTF">2021-09-03T13:28:30Z</dcterms:modified>
</cp:coreProperties>
</file>