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6" r:id="rId3"/>
    <p:sldId id="263" r:id="rId4"/>
    <p:sldId id="258" r:id="rId5"/>
    <p:sldId id="262" r:id="rId6"/>
    <p:sldId id="260" r:id="rId7"/>
    <p:sldId id="259" r:id="rId8"/>
    <p:sldId id="264" r:id="rId9"/>
    <p:sldId id="265" r:id="rId10"/>
    <p:sldId id="266" r:id="rId11"/>
    <p:sldId id="270" r:id="rId12"/>
    <p:sldId id="272" r:id="rId13"/>
    <p:sldId id="271" r:id="rId14"/>
    <p:sldId id="273" r:id="rId15"/>
    <p:sldId id="274" r:id="rId16"/>
    <p:sldId id="275" r:id="rId17"/>
    <p:sldId id="276" r:id="rId18"/>
    <p:sldId id="278" r:id="rId19"/>
    <p:sldId id="279" r:id="rId20"/>
    <p:sldId id="280" r:id="rId21"/>
    <p:sldId id="281" r:id="rId22"/>
    <p:sldId id="277" r:id="rId23"/>
    <p:sldId id="268" r:id="rId24"/>
    <p:sldId id="261" r:id="rId25"/>
    <p:sldId id="267" r:id="rId26"/>
  </p:sldIdLst>
  <p:sldSz cx="18288000" cy="10287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4" autoAdjust="0"/>
    <p:restoredTop sz="94622" autoAdjust="0"/>
  </p:normalViewPr>
  <p:slideViewPr>
    <p:cSldViewPr>
      <p:cViewPr varScale="1">
        <p:scale>
          <a:sx n="58" d="100"/>
          <a:sy n="58" d="100"/>
        </p:scale>
        <p:origin x="31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21" Type="http://schemas.openxmlformats.org/officeDocument/2006/relationships/image" Target="../media/image2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svg"/><Relationship Id="rId7" Type="http://schemas.openxmlformats.org/officeDocument/2006/relationships/image" Target="../media/image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4.svg"/><Relationship Id="rId10" Type="http://schemas.openxmlformats.org/officeDocument/2006/relationships/image" Target="../media/image26.png"/><Relationship Id="rId4" Type="http://schemas.openxmlformats.org/officeDocument/2006/relationships/image" Target="../media/image7.png"/><Relationship Id="rId9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15.png"/><Relationship Id="rId12" Type="http://schemas.openxmlformats.org/officeDocument/2006/relationships/image" Target="../media/image22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6.png"/><Relationship Id="rId19" Type="http://schemas.openxmlformats.org/officeDocument/2006/relationships/image" Target="../media/image180.svg"/><Relationship Id="rId9" Type="http://schemas.openxmlformats.org/officeDocument/2006/relationships/image" Target="../media/image10.png"/><Relationship Id="rId14" Type="http://schemas.openxmlformats.org/officeDocument/2006/relationships/image" Target="../media/image29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22.png"/><Relationship Id="rId29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24.png"/><Relationship Id="rId4" Type="http://schemas.openxmlformats.org/officeDocument/2006/relationships/image" Target="../media/image23.png"/><Relationship Id="rId27" Type="http://schemas.openxmlformats.org/officeDocument/2006/relationships/image" Target="../media/image2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svg"/><Relationship Id="rId7" Type="http://schemas.openxmlformats.org/officeDocument/2006/relationships/image" Target="../media/image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28.jpeg"/><Relationship Id="rId5" Type="http://schemas.openxmlformats.org/officeDocument/2006/relationships/image" Target="../media/image14.svg"/><Relationship Id="rId10" Type="http://schemas.openxmlformats.org/officeDocument/2006/relationships/image" Target="../media/image27.jpeg"/><Relationship Id="rId4" Type="http://schemas.openxmlformats.org/officeDocument/2006/relationships/image" Target="../media/image7.png"/><Relationship Id="rId9" Type="http://schemas.openxmlformats.org/officeDocument/2006/relationships/image" Target="../media/image1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svg"/><Relationship Id="rId7" Type="http://schemas.openxmlformats.org/officeDocument/2006/relationships/image" Target="../media/image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30.png"/><Relationship Id="rId5" Type="http://schemas.openxmlformats.org/officeDocument/2006/relationships/image" Target="../media/image14.svg"/><Relationship Id="rId10" Type="http://schemas.openxmlformats.org/officeDocument/2006/relationships/image" Target="../media/image29.png"/><Relationship Id="rId4" Type="http://schemas.openxmlformats.org/officeDocument/2006/relationships/image" Target="../media/image7.png"/><Relationship Id="rId9" Type="http://schemas.openxmlformats.org/officeDocument/2006/relationships/image" Target="../media/image16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microsoft.com/office/2007/relationships/media" Target="../media/media2.mp3"/><Relationship Id="rId7" Type="http://schemas.openxmlformats.org/officeDocument/2006/relationships/image" Target="../media/image3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svg"/><Relationship Id="rId4" Type="http://schemas.openxmlformats.org/officeDocument/2006/relationships/audio" Target="../media/media2.mp3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microsoft.com/office/2007/relationships/media" Target="../media/media2.mp3"/><Relationship Id="rId7" Type="http://schemas.openxmlformats.org/officeDocument/2006/relationships/image" Target="../media/image3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svg"/><Relationship Id="rId4" Type="http://schemas.openxmlformats.org/officeDocument/2006/relationships/audio" Target="../media/media2.mp3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1.jpe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5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15" Type="http://schemas.openxmlformats.org/officeDocument/2006/relationships/image" Target="../media/image14.svg"/><Relationship Id="rId19" Type="http://schemas.openxmlformats.org/officeDocument/2006/relationships/image" Target="../media/image12.png"/><Relationship Id="rId1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microsoft.com/office/2007/relationships/media" Target="../media/media2.mp3"/><Relationship Id="rId7" Type="http://schemas.openxmlformats.org/officeDocument/2006/relationships/image" Target="../media/image3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svg"/><Relationship Id="rId4" Type="http://schemas.openxmlformats.org/officeDocument/2006/relationships/audio" Target="../media/media2.mp3"/><Relationship Id="rId9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microsoft.com/office/2007/relationships/media" Target="../media/media2.mp3"/><Relationship Id="rId7" Type="http://schemas.openxmlformats.org/officeDocument/2006/relationships/image" Target="../media/image3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svg"/><Relationship Id="rId4" Type="http://schemas.openxmlformats.org/officeDocument/2006/relationships/audio" Target="../media/media2.mp3"/><Relationship Id="rId9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7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7.svg"/><Relationship Id="rId4" Type="http://schemas.openxmlformats.org/officeDocument/2006/relationships/image" Target="../media/image14.png"/><Relationship Id="rId9" Type="http://schemas.openxmlformats.org/officeDocument/2006/relationships/image" Target="../media/image31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7.svg"/><Relationship Id="rId7" Type="http://schemas.openxmlformats.org/officeDocument/2006/relationships/image" Target="../media/image14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1.svg"/><Relationship Id="rId4" Type="http://schemas.openxmlformats.org/officeDocument/2006/relationships/image" Target="../media/image35.png"/><Relationship Id="rId9" Type="http://schemas.openxmlformats.org/officeDocument/2006/relationships/image" Target="../media/image8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6.svg"/><Relationship Id="rId5" Type="http://schemas.openxmlformats.org/officeDocument/2006/relationships/image" Target="../media/image27.svg"/><Relationship Id="rId10" Type="http://schemas.openxmlformats.org/officeDocument/2006/relationships/image" Target="../media/image8.png"/><Relationship Id="rId4" Type="http://schemas.openxmlformats.org/officeDocument/2006/relationships/image" Target="../media/image14.png"/><Relationship Id="rId9" Type="http://schemas.openxmlformats.org/officeDocument/2006/relationships/image" Target="../media/image3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15.png"/><Relationship Id="rId12" Type="http://schemas.openxmlformats.org/officeDocument/2006/relationships/image" Target="../media/image22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6.png"/><Relationship Id="rId19" Type="http://schemas.openxmlformats.org/officeDocument/2006/relationships/image" Target="../media/image180.svg"/><Relationship Id="rId9" Type="http://schemas.openxmlformats.org/officeDocument/2006/relationships/image" Target="../media/image10.png"/><Relationship Id="rId14" Type="http://schemas.openxmlformats.org/officeDocument/2006/relationships/image" Target="../media/image2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svg"/><Relationship Id="rId7" Type="http://schemas.openxmlformats.org/officeDocument/2006/relationships/image" Target="../media/image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4.svg"/><Relationship Id="rId4" Type="http://schemas.openxmlformats.org/officeDocument/2006/relationships/image" Target="../media/image7.png"/><Relationship Id="rId9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22.png"/><Relationship Id="rId29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24.png"/><Relationship Id="rId4" Type="http://schemas.openxmlformats.org/officeDocument/2006/relationships/image" Target="../media/image23.png"/><Relationship Id="rId27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svg"/><Relationship Id="rId21" Type="http://schemas.openxmlformats.org/officeDocument/2006/relationships/image" Target="../media/image2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5.png"/><Relationship Id="rId9" Type="http://schemas.openxmlformats.org/officeDocument/2006/relationships/image" Target="../media/image16.sv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281274" y="1211088"/>
            <a:ext cx="3314284" cy="41148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6406907"/>
            <a:ext cx="18288000" cy="3880093"/>
            <a:chOff x="0" y="0"/>
            <a:chExt cx="4816593" cy="102191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021917"/>
            </a:xfrm>
            <a:custGeom>
              <a:avLst/>
              <a:gdLst/>
              <a:ahLst/>
              <a:cxnLst/>
              <a:rect l="l" t="t" r="r" b="b"/>
              <a:pathLst>
                <a:path w="4816592" h="1021917">
                  <a:moveTo>
                    <a:pt x="0" y="0"/>
                  </a:moveTo>
                  <a:lnTo>
                    <a:pt x="4816592" y="0"/>
                  </a:lnTo>
                  <a:lnTo>
                    <a:pt x="4816592" y="1021917"/>
                  </a:lnTo>
                  <a:lnTo>
                    <a:pt x="0" y="1021917"/>
                  </a:lnTo>
                  <a:close/>
                </a:path>
              </a:pathLst>
            </a:custGeom>
            <a:solidFill>
              <a:srgbClr val="F7CC7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905000" y="1777757"/>
            <a:ext cx="14104447" cy="673148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065520" y="1547376"/>
            <a:ext cx="3423447" cy="344222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-1371833" y="-873525"/>
            <a:ext cx="21031665" cy="1344037"/>
            <a:chOff x="0" y="0"/>
            <a:chExt cx="28042220" cy="1792049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 b="78321"/>
            <a:stretch>
              <a:fillRect/>
            </a:stretch>
          </p:blipFill>
          <p:spPr>
            <a:xfrm flipV="1">
              <a:off x="0" y="0"/>
              <a:ext cx="15104543" cy="179204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 b="78321"/>
            <a:stretch>
              <a:fillRect/>
            </a:stretch>
          </p:blipFill>
          <p:spPr>
            <a:xfrm flipV="1">
              <a:off x="12937677" y="0"/>
              <a:ext cx="15104543" cy="1792049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1242790" y="8893646"/>
            <a:ext cx="8580377" cy="466460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7027814" y="6710711"/>
            <a:ext cx="1567745" cy="218293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281843" y="7134035"/>
            <a:ext cx="2372026" cy="175961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8223068" y="-333161"/>
            <a:ext cx="1841864" cy="18519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-1359307" y="7787718"/>
            <a:ext cx="4776015" cy="687646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11639589" y="6792690"/>
            <a:ext cx="1820144" cy="122115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39915" y="3066245"/>
            <a:ext cx="117593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 MỚI</a:t>
            </a:r>
            <a:endParaRPr lang="en-US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508247">
            <a:off x="15577496" y="7144181"/>
            <a:ext cx="3725541" cy="51874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231446">
            <a:off x="-993760" y="7525838"/>
            <a:ext cx="4670853" cy="346492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804270">
            <a:off x="-1174561" y="-822161"/>
            <a:ext cx="3314284" cy="4114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927237">
            <a:off x="15217290" y="-2084202"/>
            <a:ext cx="4511215" cy="4535956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960531" y="266700"/>
            <a:ext cx="12095028" cy="4965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thẻ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giấy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4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Giấy</a:t>
            </a:r>
            <a:r>
              <a:rPr lang="en-US" sz="4000" b="1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xanh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điêu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chăm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ốm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571500" lvl="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Giấy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đỏ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ốm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98770" y="5448300"/>
            <a:ext cx="11442412" cy="470198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406907"/>
            <a:ext cx="18288000" cy="3880093"/>
            <a:chOff x="0" y="0"/>
            <a:chExt cx="4816593" cy="10219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021917"/>
            </a:xfrm>
            <a:custGeom>
              <a:avLst/>
              <a:gdLst/>
              <a:ahLst/>
              <a:cxnLst/>
              <a:rect l="l" t="t" r="r" b="b"/>
              <a:pathLst>
                <a:path w="4816592" h="1021917">
                  <a:moveTo>
                    <a:pt x="0" y="0"/>
                  </a:moveTo>
                  <a:lnTo>
                    <a:pt x="4816592" y="0"/>
                  </a:lnTo>
                  <a:lnTo>
                    <a:pt x="4816592" y="1021917"/>
                  </a:lnTo>
                  <a:lnTo>
                    <a:pt x="0" y="1021917"/>
                  </a:lnTo>
                  <a:close/>
                </a:path>
              </a:pathLst>
            </a:custGeom>
            <a:solidFill>
              <a:srgbClr val="F7CC7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576224" y="6529998"/>
            <a:ext cx="2711776" cy="377588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0" y="8625807"/>
            <a:ext cx="2504185" cy="16800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2700000">
            <a:off x="-371995" y="1140548"/>
            <a:ext cx="3657600" cy="791372"/>
          </a:xfrm>
          <a:prstGeom prst="rect">
            <a:avLst/>
          </a:prstGeom>
        </p:spPr>
      </p:pic>
      <p:pic>
        <p:nvPicPr>
          <p:cNvPr id="24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5062111" y="6280499"/>
            <a:ext cx="8163768" cy="41329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54112" y="518317"/>
            <a:ext cx="14478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thảo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mỏi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xương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khớp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,.. hay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bụng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thương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,…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thẻ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giấy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đính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thẻ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kẻ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sẵn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thắng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cuộc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2826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554661"/>
              </p:ext>
            </p:extLst>
          </p:nvPr>
        </p:nvGraphicFramePr>
        <p:xfrm>
          <a:off x="1524000" y="1028700"/>
          <a:ext cx="15544800" cy="82296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7807253">
                  <a:extLst>
                    <a:ext uri="{9D8B030D-6E8A-4147-A177-3AD203B41FA5}">
                      <a16:colId xmlns:a16="http://schemas.microsoft.com/office/drawing/2014/main" val="4173241471"/>
                    </a:ext>
                  </a:extLst>
                </a:gridCol>
                <a:gridCol w="7737547">
                  <a:extLst>
                    <a:ext uri="{9D8B030D-6E8A-4147-A177-3AD203B41FA5}">
                      <a16:colId xmlns:a16="http://schemas.microsoft.com/office/drawing/2014/main" val="2379194654"/>
                    </a:ext>
                  </a:extLst>
                </a:gridCol>
              </a:tblGrid>
              <a:tr h="14680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Việc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mệt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ốm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Việc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mệt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ốm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639132"/>
                  </a:ext>
                </a:extLst>
              </a:tr>
              <a:tr h="13267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uống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thuốc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định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sĩ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uống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chanh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lúc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đói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726637"/>
                  </a:ext>
                </a:extLst>
              </a:tr>
              <a:tr h="13267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Lựa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chọn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phù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trường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mệt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ốm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mọi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yêu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cầu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lúc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mệt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dù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điều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đó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gây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hậu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khó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lường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997408"/>
                  </a:ext>
                </a:extLst>
              </a:tr>
              <a:tr h="13267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nhắc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lựa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chọn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đáp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ứng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nhu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cầu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phù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tình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trạng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bối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cảnh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cụ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Tuỳ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tiện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ý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chủ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uống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thuốc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tuỳ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tiện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422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28924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622315"/>
              </p:ext>
            </p:extLst>
          </p:nvPr>
        </p:nvGraphicFramePr>
        <p:xfrm>
          <a:off x="1524000" y="1104900"/>
          <a:ext cx="15544800" cy="82296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7772400">
                  <a:extLst>
                    <a:ext uri="{9D8B030D-6E8A-4147-A177-3AD203B41FA5}">
                      <a16:colId xmlns:a16="http://schemas.microsoft.com/office/drawing/2014/main" val="4173241471"/>
                    </a:ext>
                  </a:extLst>
                </a:gridCol>
                <a:gridCol w="7772400">
                  <a:extLst>
                    <a:ext uri="{9D8B030D-6E8A-4147-A177-3AD203B41FA5}">
                      <a16:colId xmlns:a16="http://schemas.microsoft.com/office/drawing/2014/main" val="2379194654"/>
                    </a:ext>
                  </a:extLst>
                </a:gridCol>
              </a:tblGrid>
              <a:tr h="13267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Việc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mệt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ốm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Việc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mệt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ốm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639132"/>
                  </a:ext>
                </a:extLst>
              </a:tr>
              <a:tr h="19900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phải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phù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bệnh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Nếu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đúng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hỏi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kinh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nghiệm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Áp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tất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mệt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ốm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979504"/>
                  </a:ext>
                </a:extLst>
              </a:tr>
              <a:tr h="26534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Thường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xuyên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dõi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diễn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sức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khoẻ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báo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khác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hoặc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sĩ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đưa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bệnh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viện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nếu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thiết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Lơ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dõi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diễn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sức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khoẻ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mệt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ốm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426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26454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349682"/>
              </p:ext>
            </p:extLst>
          </p:nvPr>
        </p:nvGraphicFramePr>
        <p:xfrm>
          <a:off x="1600200" y="876300"/>
          <a:ext cx="15240000" cy="576072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7620000">
                  <a:extLst>
                    <a:ext uri="{9D8B030D-6E8A-4147-A177-3AD203B41FA5}">
                      <a16:colId xmlns:a16="http://schemas.microsoft.com/office/drawing/2014/main" val="4173241471"/>
                    </a:ext>
                  </a:extLst>
                </a:gridCol>
                <a:gridCol w="7620000">
                  <a:extLst>
                    <a:ext uri="{9D8B030D-6E8A-4147-A177-3AD203B41FA5}">
                      <a16:colId xmlns:a16="http://schemas.microsoft.com/office/drawing/2014/main" val="2379194654"/>
                    </a:ext>
                  </a:extLst>
                </a:gridCol>
              </a:tblGrid>
              <a:tr h="13267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Việc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mệt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ốm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Việc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mệt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ốm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639132"/>
                  </a:ext>
                </a:extLst>
              </a:tr>
              <a:tr h="6633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sốt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sốt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369209"/>
                  </a:ext>
                </a:extLst>
              </a:tr>
              <a:tr h="6633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đau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bụng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đau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bụng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041412"/>
                  </a:ext>
                </a:extLst>
              </a:tr>
              <a:tr h="6633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đau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đầu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đau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đầu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526519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034" r="13175"/>
          <a:stretch/>
        </p:blipFill>
        <p:spPr>
          <a:xfrm>
            <a:off x="3124200" y="6743700"/>
            <a:ext cx="4495800" cy="35232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0" y="6743700"/>
            <a:ext cx="3700442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604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1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620388">
            <a:off x="-710965" y="733437"/>
            <a:ext cx="5765330" cy="1247408"/>
          </a:xfrm>
          <a:prstGeom prst="rect">
            <a:avLst/>
          </a:prstGeom>
        </p:spPr>
      </p:pic>
      <p:pic>
        <p:nvPicPr>
          <p:cNvPr id="136" name="Picture 1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96196">
            <a:off x="13189644" y="527450"/>
            <a:ext cx="5765330" cy="1247408"/>
          </a:xfrm>
          <a:prstGeom prst="rect">
            <a:avLst/>
          </a:prstGeom>
        </p:spPr>
      </p:pic>
      <p:sp>
        <p:nvSpPr>
          <p:cNvPr id="137" name="Rectangle 136"/>
          <p:cNvSpPr/>
          <p:nvPr/>
        </p:nvSpPr>
        <p:spPr>
          <a:xfrm>
            <a:off x="4507560" y="342900"/>
            <a:ext cx="9144000" cy="1387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6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139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13894" y="5981700"/>
            <a:ext cx="2400706" cy="42303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6425" y="1790700"/>
            <a:ext cx="14706270" cy="106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Sắm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vai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kĩ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chăm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sóc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thân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8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9400" y="3260219"/>
            <a:ext cx="5544310" cy="66838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TH1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4000" b="1" dirty="0" smtClean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Mấy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hôm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nay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phức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mỏi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bữa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Lan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miệng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0" y="3260219"/>
            <a:ext cx="5943600" cy="66838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TH2: </a:t>
            </a:r>
            <a:endParaRPr lang="en-US" sz="4000" b="1" dirty="0" smtClean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Ông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ốm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nặng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tuần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nghỉ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bệnh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nôn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240DE09B-7223-3171-D806-E9BCA8D4C4A9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0" t="12560" r="63009" b="44953"/>
          <a:stretch/>
        </p:blipFill>
        <p:spPr>
          <a:xfrm>
            <a:off x="14706600" y="7558867"/>
            <a:ext cx="3546764" cy="272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495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3" grpId="0"/>
      <p:bldP spid="4" grpId="0" build="p" animBg="1"/>
      <p:bldP spid="5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508247">
            <a:off x="15577496" y="7144181"/>
            <a:ext cx="3725541" cy="5187462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231446">
            <a:off x="-993760" y="7525838"/>
            <a:ext cx="4670853" cy="3464924"/>
          </a:xfrm>
          <a:prstGeom prst="rect">
            <a:avLst/>
          </a:prstGeom>
        </p:spPr>
      </p:pic>
      <p:pic>
        <p:nvPicPr>
          <p:cNvPr id="78" name="Picture 7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804270">
            <a:off x="-1174561" y="-822161"/>
            <a:ext cx="3314284" cy="4114800"/>
          </a:xfrm>
          <a:prstGeom prst="rect">
            <a:avLst/>
          </a:prstGeom>
        </p:spPr>
      </p:pic>
      <p:pic>
        <p:nvPicPr>
          <p:cNvPr id="79" name="Picture 7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927237">
            <a:off x="15217290" y="-2084202"/>
            <a:ext cx="4511215" cy="453595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00400" y="366355"/>
            <a:ext cx="12031518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Xử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lí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huống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huống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 </a:t>
            </a:r>
          </a:p>
          <a:p>
            <a:pPr marL="57150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Pha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uống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bữa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Đấm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xoa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món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bữa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Uống Nước Cam Có Tác Dụng Gì? Có Tốt Không? [Chuyên Gia Giải Đáp]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598541"/>
            <a:ext cx="5105400" cy="339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n gái bé xiú đã biết đấm lưng xoa bóp: Đây chính là lý do ông bố nào cũng  muốn có một gái rượu trong đời - Netizen - Việt Giải Trí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6598541"/>
            <a:ext cx="5509775" cy="339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6080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508247">
            <a:off x="15577496" y="7144181"/>
            <a:ext cx="3725541" cy="5187462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231446">
            <a:off x="-993760" y="7525838"/>
            <a:ext cx="4670853" cy="3464924"/>
          </a:xfrm>
          <a:prstGeom prst="rect">
            <a:avLst/>
          </a:prstGeom>
        </p:spPr>
      </p:pic>
      <p:pic>
        <p:nvPicPr>
          <p:cNvPr id="78" name="Picture 7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804270">
            <a:off x="-1174561" y="-822161"/>
            <a:ext cx="3314284" cy="4114800"/>
          </a:xfrm>
          <a:prstGeom prst="rect">
            <a:avLst/>
          </a:prstGeom>
        </p:spPr>
      </p:pic>
      <p:pic>
        <p:nvPicPr>
          <p:cNvPr id="79" name="Picture 7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927237">
            <a:off x="15217290" y="-2084202"/>
            <a:ext cx="4511215" cy="453595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48781" y="342900"/>
            <a:ext cx="10201674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Xử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lí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huống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huống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 </a:t>
            </a:r>
          </a:p>
          <a:p>
            <a:pPr marL="57150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Đỡ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dậy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xô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chậu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,…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nôn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Rót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ấm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uống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sĩ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48781" y="5753100"/>
            <a:ext cx="5278582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1"/>
          <a:srcRect l="16561" t="5556" r="20692" b="7408"/>
          <a:stretch/>
        </p:blipFill>
        <p:spPr>
          <a:xfrm>
            <a:off x="9903200" y="5753100"/>
            <a:ext cx="437744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371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8">
            <a:extLst>
              <a:ext uri="{FF2B5EF4-FFF2-40B4-BE49-F238E27FC236}">
                <a16:creationId xmlns:a16="http://schemas.microsoft.com/office/drawing/2014/main" id="{A19ECB77-B032-4E88-B15F-FDAE0101D1A8}"/>
              </a:ext>
            </a:extLst>
          </p:cNvPr>
          <p:cNvSpPr txBox="1"/>
          <p:nvPr/>
        </p:nvSpPr>
        <p:spPr>
          <a:xfrm>
            <a:off x="4543538" y="855903"/>
            <a:ext cx="9200925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45">
              <a:lnSpc>
                <a:spcPts val="8001"/>
              </a:lnSpc>
              <a:spcBef>
                <a:spcPct val="0"/>
              </a:spcBef>
            </a:pPr>
            <a:r>
              <a:rPr lang="en-US" sz="6000" b="1" spc="-8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p:sp>
        <p:nvSpPr>
          <p:cNvPr id="2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368136" y="2507674"/>
            <a:ext cx="15551728" cy="18253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noProof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vi-VN" sz="4400" b="1" noProof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 </a:t>
            </a:r>
            <a:r>
              <a:rPr lang="vi-VN" sz="4400" b="1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vi-VN" sz="44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 nên làm khi chăm sóc người thân bị mệt, ốm</a:t>
            </a:r>
            <a:endParaRPr lang="vi-VN" sz="4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1821872" y="5067300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36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người thân uống thuốc theo chỉ định của bác sĩ</a:t>
            </a:r>
            <a:endParaRPr lang="vi-VN" sz="36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821872" y="7519551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40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người thân tắm nước lạnh</a:t>
            </a:r>
            <a:endParaRPr lang="vi-VN" sz="40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9663545" y="5067300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40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uống nước chanh lúc đói</a:t>
            </a:r>
            <a:endParaRPr lang="vi-VN" sz="40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663544" y="7519551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40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cho uống thuốc, để tự khỏi</a:t>
            </a:r>
            <a:endParaRPr lang="vi-VN" sz="40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7224647" y="5507954"/>
            <a:ext cx="1279569" cy="1113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5190943" y="5474275"/>
            <a:ext cx="1275183" cy="113607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5190943" y="7949040"/>
            <a:ext cx="1275183" cy="113607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7229033" y="7949040"/>
            <a:ext cx="1275183" cy="113607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707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821872" y="1165515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400" b="1" noProof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vi-VN" sz="4400" b="1" noProof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 </a:t>
            </a:r>
            <a:r>
              <a:rPr lang="vi-VN" sz="4400" b="1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vi-VN" sz="44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 không nên làm khi chăm sóc người thân bị mệt ốm</a:t>
            </a:r>
            <a:endParaRPr lang="vi-VN" sz="4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1821875" y="706754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40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làm theo chỉ dẫn của bác sĩ khi chăm sóc</a:t>
            </a:r>
            <a:endParaRPr lang="vi-VN" sz="40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821872" y="4615297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40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người thân ăn uống đầy đủ dinh dưỡng</a:t>
            </a:r>
            <a:endParaRPr lang="vi-VN" sz="40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9663545" y="4615297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40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 tận tình</a:t>
            </a:r>
            <a:endParaRPr lang="vi-VN" sz="40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663544" y="706754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36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dõi thường xuyên diễn biến sức khỏe của người thân</a:t>
            </a:r>
            <a:endParaRPr lang="vi-VN" sz="36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7224650" y="7508202"/>
            <a:ext cx="1279569" cy="1113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5190943" y="5022272"/>
            <a:ext cx="1275183" cy="113607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5190943" y="7497037"/>
            <a:ext cx="1275183" cy="113607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7229036" y="5022272"/>
            <a:ext cx="1275183" cy="113607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238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1242790" y="8893646"/>
            <a:ext cx="8580377" cy="466460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7027814" y="6710711"/>
            <a:ext cx="1567745" cy="218293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8223068" y="-333161"/>
            <a:ext cx="1841864" cy="1851966"/>
          </a:xfrm>
          <a:prstGeom prst="rect">
            <a:avLst/>
          </a:prstGeom>
        </p:spPr>
      </p:pic>
      <p:pic>
        <p:nvPicPr>
          <p:cNvPr id="25" name="Picture 2" descr="Cách tạo nền bảng xanh trên Powerpoint - Cách tạo nền slide trong  Powerpoint - VnDoc.com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18805"/>
            <a:ext cx="15961013" cy="583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828800" y="2280276"/>
            <a:ext cx="1407667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 ĐỀ 5. </a:t>
            </a:r>
            <a:r>
              <a:rPr lang="en-US" sz="80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</a:t>
            </a:r>
            <a:r>
              <a:rPr lang="en-US" sz="80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 GIA ĐÌNH</a:t>
            </a:r>
            <a:endParaRPr lang="en-US" sz="8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77989" y="3796676"/>
            <a:ext cx="149386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Tuần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6000" b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18 </a:t>
            </a:r>
            <a:r>
              <a:rPr lang="en-US" sz="6000" b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Kĩ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chăm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sóc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thân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mệt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ốm</a:t>
            </a:r>
            <a:endParaRPr lang="en-US" sz="60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4" name="Picture 8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0" y="5411626"/>
            <a:ext cx="2895600" cy="581432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281843" y="7134035"/>
            <a:ext cx="2372026" cy="175961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821872" y="1165515"/>
            <a:ext cx="14644256" cy="25301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noProof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vi-VN" sz="4400" b="1" noProof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 </a:t>
            </a:r>
            <a:r>
              <a:rPr lang="vi-VN" sz="4400" b="1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vi-VN" sz="44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sẽ làm gì khi người thân bị đau bụng</a:t>
            </a:r>
            <a:endParaRPr lang="vi-VN" sz="4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9663544" y="4615297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40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 nước gừng và giúp giữ ấm bụng</a:t>
            </a:r>
            <a:endParaRPr lang="vi-VN" sz="40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821872" y="4615297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40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uống nước lạnh</a:t>
            </a:r>
            <a:endParaRPr lang="vi-VN" sz="40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1821872" y="707619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40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ăn thật nhiều</a:t>
            </a:r>
            <a:endParaRPr lang="vi-VN" sz="40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663544" y="706754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40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uống nhân sâm </a:t>
            </a:r>
            <a:endParaRPr lang="vi-VN" sz="40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076643" y="5055951"/>
            <a:ext cx="1279569" cy="1113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7229036" y="7497037"/>
            <a:ext cx="1275183" cy="113607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5190943" y="7497037"/>
            <a:ext cx="1275183" cy="113607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7229036" y="5022272"/>
            <a:ext cx="1275183" cy="113607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55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821872" y="1165515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400" b="1" noProof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vi-VN" sz="4400" b="1" noProof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 </a:t>
            </a:r>
            <a:r>
              <a:rPr lang="vi-VN" sz="4400" b="1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4: </a:t>
            </a:r>
            <a:r>
              <a:rPr lang="vi-VN" sz="44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chọn cách chăm sóc đúng trong tình huống sau: Mẹ Minh vừa đi khám và phát hiện bị ung thư đại tràng. Mẹ rất sốc và bi quan.</a:t>
            </a:r>
            <a:endParaRPr lang="vi-VN" sz="4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9663544" y="7076198"/>
            <a:ext cx="6802583" cy="23345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36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 viên mẹ vui vẻ, lạc quan và điều trị tích cực theo chỉ dẫn của bác sĩ.</a:t>
            </a:r>
            <a:endParaRPr lang="vi-VN" sz="36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821872" y="4615297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40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lắng và bi quan</a:t>
            </a:r>
            <a:endParaRPr lang="vi-VN" sz="40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1821872" y="707619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40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khóc và đau buồn cùng mẹ</a:t>
            </a:r>
            <a:endParaRPr lang="vi-VN" sz="40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663544" y="4615295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40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làm theo chỉ dẫn của bác sĩ</a:t>
            </a:r>
            <a:endParaRPr lang="vi-VN" sz="40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190943" y="7519367"/>
            <a:ext cx="1279569" cy="1113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7229036" y="7497037"/>
            <a:ext cx="1275183" cy="113607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5190943" y="5022271"/>
            <a:ext cx="1275183" cy="113607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7229036" y="5022272"/>
            <a:ext cx="1275183" cy="113607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806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1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620388">
            <a:off x="-1282465" y="189014"/>
            <a:ext cx="5765330" cy="1247408"/>
          </a:xfrm>
          <a:prstGeom prst="rect">
            <a:avLst/>
          </a:prstGeom>
        </p:spPr>
      </p:pic>
      <p:pic>
        <p:nvPicPr>
          <p:cNvPr id="136" name="Picture 1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96196">
            <a:off x="13597318" y="195783"/>
            <a:ext cx="5765330" cy="1247408"/>
          </a:xfrm>
          <a:prstGeom prst="rect">
            <a:avLst/>
          </a:prstGeom>
        </p:spPr>
      </p:pic>
      <p:sp>
        <p:nvSpPr>
          <p:cNvPr id="137" name="Rectangle 136"/>
          <p:cNvSpPr/>
          <p:nvPr/>
        </p:nvSpPr>
        <p:spPr>
          <a:xfrm>
            <a:off x="4451745" y="114300"/>
            <a:ext cx="9144000" cy="1387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6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</a:t>
            </a:r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240DE09B-7223-3171-D806-E9BCA8D4C4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0" t="12560" r="63009" b="44953"/>
          <a:stretch/>
        </p:blipFill>
        <p:spPr>
          <a:xfrm>
            <a:off x="15365573" y="8055634"/>
            <a:ext cx="2922427" cy="2247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1549" y="1797903"/>
            <a:ext cx="169649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Vận dụng kĩ năng chăm sóc người thân khi bị mệt, ốm.</a:t>
            </a:r>
            <a:endParaRPr lang="en-US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295" y="2795798"/>
            <a:ext cx="16964900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de-DE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 về nhà: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de-DE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 </a:t>
            </a:r>
            <a:r>
              <a:rPr lang="de-DE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 kĩ năng chăm sóc người thân khi bị mệt, sốt, đau đầu, đau bụng, đau người, chân tay,...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2" descr="Cách chăm sóc trẻ sốt cao lạnh tay chân | Hapac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2595" y="6211522"/>
            <a:ext cx="5542413" cy="36882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8800" y="6211522"/>
            <a:ext cx="4898718" cy="368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933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6" grpId="0"/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853811" y="9013295"/>
            <a:ext cx="8580377" cy="46646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386255" y="6922964"/>
            <a:ext cx="1567745" cy="218293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523442" y="7346288"/>
            <a:ext cx="2372026" cy="17596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092649" y="7380482"/>
            <a:ext cx="3306548" cy="172541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09600" y="1429634"/>
            <a:ext cx="17068800" cy="5350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90170" algn="l"/>
                <a:tab pos="180340" algn="l"/>
              </a:tabLst>
            </a:pPr>
            <a:r>
              <a:rPr lang="de-DE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Chăm </a:t>
            </a:r>
            <a:r>
              <a:rPr lang="de-DE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sóc người thân khi bị mệt, ốm là thể hiện trách nhiệm của các em đối với gia đình.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90170" algn="l"/>
                <a:tab pos="180340" algn="l"/>
              </a:tabLst>
            </a:pPr>
            <a:r>
              <a:rPr lang="de-DE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</a:t>
            </a:r>
            <a:r>
              <a:rPr lang="de-DE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tâm, yêu thương người thân khi bị mệt, ốm chưa đủ, các em còn cần phải biết chăm sóc đúng cách và thể hiện bằng hành động phù hợp.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de-DE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lang="de-DE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em thể hiện tốt kĩ năng chăm sóc người thân bị mệt, ốm sẽ làm cho người thân cảm thấy ấm áp, hạnh phúc và khoẻ hơn.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1999" y="38100"/>
            <a:ext cx="9144000" cy="156966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6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LUẬN CHUNG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-10800000">
            <a:off x="1028700" y="2869589"/>
            <a:ext cx="4445119" cy="4704186"/>
            <a:chOff x="0" y="0"/>
            <a:chExt cx="15040163" cy="15916723"/>
          </a:xfrm>
        </p:grpSpPr>
        <p:sp>
          <p:nvSpPr>
            <p:cNvPr id="4" name="Freeform 4"/>
            <p:cNvSpPr/>
            <p:nvPr/>
          </p:nvSpPr>
          <p:spPr>
            <a:xfrm>
              <a:off x="0" y="-4262"/>
              <a:ext cx="15047908" cy="15923210"/>
            </a:xfrm>
            <a:custGeom>
              <a:avLst/>
              <a:gdLst/>
              <a:ahLst/>
              <a:cxnLst/>
              <a:rect l="l" t="t" r="r" b="b"/>
              <a:pathLst>
                <a:path w="15047908" h="15923210">
                  <a:moveTo>
                    <a:pt x="14109009" y="15912021"/>
                  </a:moveTo>
                  <a:cubicBezTo>
                    <a:pt x="14109009" y="15912021"/>
                    <a:pt x="13689256" y="15923210"/>
                    <a:pt x="13226672" y="15920588"/>
                  </a:cubicBezTo>
                  <a:cubicBezTo>
                    <a:pt x="4710410" y="15918426"/>
                    <a:pt x="1057073" y="15910601"/>
                    <a:pt x="1057073" y="15910601"/>
                  </a:cubicBezTo>
                  <a:cubicBezTo>
                    <a:pt x="812931" y="15901766"/>
                    <a:pt x="565145" y="15884786"/>
                    <a:pt x="398404" y="15826608"/>
                  </a:cubicBezTo>
                  <a:cubicBezTo>
                    <a:pt x="120505" y="15729646"/>
                    <a:pt x="0" y="15552118"/>
                    <a:pt x="0" y="4794363"/>
                  </a:cubicBezTo>
                  <a:lnTo>
                    <a:pt x="0" y="47942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0638329" y="7673"/>
                  </a:cubicBezTo>
                  <a:cubicBezTo>
                    <a:pt x="13470330" y="0"/>
                    <a:pt x="13934256" y="7673"/>
                    <a:pt x="13934256" y="7673"/>
                  </a:cubicBezTo>
                  <a:cubicBezTo>
                    <a:pt x="14302564" y="15152"/>
                    <a:pt x="14665877" y="84484"/>
                    <a:pt x="14863617" y="207066"/>
                  </a:cubicBezTo>
                  <a:cubicBezTo>
                    <a:pt x="15014634" y="300683"/>
                    <a:pt x="15047908" y="425358"/>
                    <a:pt x="15038769" y="4794364"/>
                  </a:cubicBezTo>
                  <a:lnTo>
                    <a:pt x="15038769" y="4794487"/>
                  </a:lnTo>
                  <a:cubicBezTo>
                    <a:pt x="15038769" y="15670083"/>
                    <a:pt x="14755772" y="15884181"/>
                    <a:pt x="14109009" y="15912021"/>
                  </a:cubicBezTo>
                  <a:close/>
                </a:path>
              </a:pathLst>
            </a:custGeom>
            <a:solidFill>
              <a:srgbClr val="FFCF71"/>
            </a:solid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12776028" y="2869589"/>
            <a:ext cx="4445119" cy="4704186"/>
            <a:chOff x="0" y="0"/>
            <a:chExt cx="15040163" cy="15916723"/>
          </a:xfrm>
        </p:grpSpPr>
        <p:sp>
          <p:nvSpPr>
            <p:cNvPr id="6" name="Freeform 6"/>
            <p:cNvSpPr/>
            <p:nvPr/>
          </p:nvSpPr>
          <p:spPr>
            <a:xfrm>
              <a:off x="0" y="-4262"/>
              <a:ext cx="15047908" cy="15923210"/>
            </a:xfrm>
            <a:custGeom>
              <a:avLst/>
              <a:gdLst/>
              <a:ahLst/>
              <a:cxnLst/>
              <a:rect l="l" t="t" r="r" b="b"/>
              <a:pathLst>
                <a:path w="15047908" h="15923210">
                  <a:moveTo>
                    <a:pt x="14109009" y="15912021"/>
                  </a:moveTo>
                  <a:cubicBezTo>
                    <a:pt x="14109009" y="15912021"/>
                    <a:pt x="13689256" y="15923210"/>
                    <a:pt x="13226672" y="15920588"/>
                  </a:cubicBezTo>
                  <a:cubicBezTo>
                    <a:pt x="4710410" y="15918426"/>
                    <a:pt x="1057073" y="15910601"/>
                    <a:pt x="1057073" y="15910601"/>
                  </a:cubicBezTo>
                  <a:cubicBezTo>
                    <a:pt x="812931" y="15901766"/>
                    <a:pt x="565145" y="15884786"/>
                    <a:pt x="398404" y="15826608"/>
                  </a:cubicBezTo>
                  <a:cubicBezTo>
                    <a:pt x="120505" y="15729646"/>
                    <a:pt x="0" y="15552118"/>
                    <a:pt x="0" y="4794363"/>
                  </a:cubicBezTo>
                  <a:lnTo>
                    <a:pt x="0" y="47942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0638329" y="7673"/>
                  </a:cubicBezTo>
                  <a:cubicBezTo>
                    <a:pt x="13470330" y="0"/>
                    <a:pt x="13934256" y="7673"/>
                    <a:pt x="13934256" y="7673"/>
                  </a:cubicBezTo>
                  <a:cubicBezTo>
                    <a:pt x="14302564" y="15152"/>
                    <a:pt x="14665877" y="84484"/>
                    <a:pt x="14863617" y="207066"/>
                  </a:cubicBezTo>
                  <a:cubicBezTo>
                    <a:pt x="15014634" y="300683"/>
                    <a:pt x="15047908" y="425358"/>
                    <a:pt x="15038769" y="4794364"/>
                  </a:cubicBezTo>
                  <a:lnTo>
                    <a:pt x="15038769" y="4794487"/>
                  </a:lnTo>
                  <a:cubicBezTo>
                    <a:pt x="15038769" y="15670083"/>
                    <a:pt x="14755772" y="15884181"/>
                    <a:pt x="14109009" y="15912021"/>
                  </a:cubicBezTo>
                  <a:close/>
                </a:path>
              </a:pathLst>
            </a:custGeom>
            <a:solidFill>
              <a:srgbClr val="FFCF71"/>
            </a:solidFill>
          </p:spPr>
        </p:sp>
      </p:grpSp>
      <p:grpSp>
        <p:nvGrpSpPr>
          <p:cNvPr id="8" name="Group 8"/>
          <p:cNvGrpSpPr/>
          <p:nvPr/>
        </p:nvGrpSpPr>
        <p:grpSpPr>
          <a:xfrm rot="-10800000">
            <a:off x="6902159" y="2869589"/>
            <a:ext cx="4445119" cy="4704186"/>
            <a:chOff x="0" y="0"/>
            <a:chExt cx="15040163" cy="15916723"/>
          </a:xfrm>
        </p:grpSpPr>
        <p:sp>
          <p:nvSpPr>
            <p:cNvPr id="9" name="Freeform 9"/>
            <p:cNvSpPr/>
            <p:nvPr/>
          </p:nvSpPr>
          <p:spPr>
            <a:xfrm>
              <a:off x="0" y="-4262"/>
              <a:ext cx="15047908" cy="15923210"/>
            </a:xfrm>
            <a:custGeom>
              <a:avLst/>
              <a:gdLst/>
              <a:ahLst/>
              <a:cxnLst/>
              <a:rect l="l" t="t" r="r" b="b"/>
              <a:pathLst>
                <a:path w="15047908" h="15923210">
                  <a:moveTo>
                    <a:pt x="14109009" y="15912021"/>
                  </a:moveTo>
                  <a:cubicBezTo>
                    <a:pt x="14109009" y="15912021"/>
                    <a:pt x="13689256" y="15923210"/>
                    <a:pt x="13226672" y="15920588"/>
                  </a:cubicBezTo>
                  <a:cubicBezTo>
                    <a:pt x="4710410" y="15918426"/>
                    <a:pt x="1057073" y="15910601"/>
                    <a:pt x="1057073" y="15910601"/>
                  </a:cubicBezTo>
                  <a:cubicBezTo>
                    <a:pt x="812931" y="15901766"/>
                    <a:pt x="565145" y="15884786"/>
                    <a:pt x="398404" y="15826608"/>
                  </a:cubicBezTo>
                  <a:cubicBezTo>
                    <a:pt x="120505" y="15729646"/>
                    <a:pt x="0" y="15552118"/>
                    <a:pt x="0" y="4794363"/>
                  </a:cubicBezTo>
                  <a:lnTo>
                    <a:pt x="0" y="47942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0638329" y="7673"/>
                  </a:cubicBezTo>
                  <a:cubicBezTo>
                    <a:pt x="13470330" y="0"/>
                    <a:pt x="13934256" y="7673"/>
                    <a:pt x="13934256" y="7673"/>
                  </a:cubicBezTo>
                  <a:cubicBezTo>
                    <a:pt x="14302564" y="15152"/>
                    <a:pt x="14665877" y="84484"/>
                    <a:pt x="14863617" y="207066"/>
                  </a:cubicBezTo>
                  <a:cubicBezTo>
                    <a:pt x="15014634" y="300683"/>
                    <a:pt x="15047908" y="425358"/>
                    <a:pt x="15038769" y="4794364"/>
                  </a:cubicBezTo>
                  <a:lnTo>
                    <a:pt x="15038769" y="4794487"/>
                  </a:lnTo>
                  <a:cubicBezTo>
                    <a:pt x="15038769" y="15670083"/>
                    <a:pt x="14755772" y="15884181"/>
                    <a:pt x="14109009" y="15912021"/>
                  </a:cubicBezTo>
                  <a:close/>
                </a:path>
              </a:pathLst>
            </a:custGeom>
            <a:solidFill>
              <a:srgbClr val="FFCF71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680680" y="7720572"/>
            <a:ext cx="1903635" cy="265063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527640" y="8276114"/>
            <a:ext cx="4014979" cy="20950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893710" y="7720572"/>
            <a:ext cx="1903635" cy="265063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722376" y="8234593"/>
            <a:ext cx="2880234" cy="213661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740670" y="8276114"/>
            <a:ext cx="4014979" cy="209508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90655" y="7720572"/>
            <a:ext cx="1903635" cy="2650631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-1371833" y="-873525"/>
            <a:ext cx="21031665" cy="1344037"/>
            <a:chOff x="0" y="0"/>
            <a:chExt cx="28042220" cy="1792049"/>
          </a:xfrm>
        </p:grpSpPr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 b="78321"/>
            <a:stretch>
              <a:fillRect/>
            </a:stretch>
          </p:blipFill>
          <p:spPr>
            <a:xfrm flipV="1">
              <a:off x="0" y="0"/>
              <a:ext cx="15104543" cy="1792049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 b="78321"/>
            <a:stretch>
              <a:fillRect/>
            </a:stretch>
          </p:blipFill>
          <p:spPr>
            <a:xfrm flipV="1">
              <a:off x="12937677" y="0"/>
              <a:ext cx="15104543" cy="1792049"/>
            </a:xfrm>
            <a:prstGeom prst="rect">
              <a:avLst/>
            </a:prstGeom>
          </p:spPr>
        </p:pic>
      </p:grpSp>
      <p:sp>
        <p:nvSpPr>
          <p:cNvPr id="107" name="Rectangle 106"/>
          <p:cNvSpPr/>
          <p:nvPr/>
        </p:nvSpPr>
        <p:spPr>
          <a:xfrm>
            <a:off x="4554073" y="784525"/>
            <a:ext cx="9144000" cy="1387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6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1073469" y="3763619"/>
            <a:ext cx="4353289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4000" b="1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1: </a:t>
            </a:r>
          </a:p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 </a:t>
            </a:r>
            <a:r>
              <a:rPr lang="vi-VN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 kiến thức đã học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12820798" y="3763619"/>
            <a:ext cx="4353289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4000" b="1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3: </a:t>
            </a:r>
          </a:p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xem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7438968" y="3783374"/>
            <a:ext cx="3369211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4000" b="1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2: </a:t>
            </a:r>
          </a:p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9" grpId="0"/>
      <p:bldP spid="110" grpId="0"/>
      <p:bldP spid="1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76400" y="619908"/>
            <a:ext cx="14935199" cy="904718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847438" y="6701447"/>
            <a:ext cx="2575079" cy="358555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217548" y="7396772"/>
            <a:ext cx="3896141" cy="28902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437566" y="7452938"/>
            <a:ext cx="5431130" cy="28340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1454561" y="-411591"/>
            <a:ext cx="3428602" cy="3447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64313" y="2857500"/>
            <a:ext cx="11759371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CHÚ Ý LẮNG NGHE</a:t>
            </a:r>
            <a:endParaRPr lang="en-US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loud 23"/>
          <p:cNvSpPr/>
          <p:nvPr/>
        </p:nvSpPr>
        <p:spPr>
          <a:xfrm>
            <a:off x="5887908" y="3614484"/>
            <a:ext cx="5513393" cy="3510216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9339026">
            <a:off x="5916844" y="3068814"/>
            <a:ext cx="2102723" cy="5940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689238" flipH="1">
            <a:off x="9644707" y="2872496"/>
            <a:ext cx="1807173" cy="51052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951077">
            <a:off x="4733229" y="6005804"/>
            <a:ext cx="1756186" cy="77982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8938104" flipH="1">
            <a:off x="10633746" y="5792853"/>
            <a:ext cx="2250397" cy="80069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85800" y="1595378"/>
            <a:ext cx="5174977" cy="2862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Chia </a:t>
            </a:r>
            <a:r>
              <a:rPr lang="de-DE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sẻ về kĩ năng chăm sóc người thân khi bị mệt, ốm.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430000" y="1333500"/>
            <a:ext cx="6301766" cy="2862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US" sz="4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chăm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sóc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mệt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ốm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17892" y="7069006"/>
            <a:ext cx="5049708" cy="2862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en-US" sz="4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Sắm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kĩ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chăm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sóc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058400" y="7069006"/>
            <a:ext cx="5105400" cy="2862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Vận </a:t>
            </a:r>
            <a:r>
              <a:rPr lang="de-DE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 kĩ năng chăm sóc người thân khi bị mệt, ốm.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77000" y="3762983"/>
            <a:ext cx="43190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8" grpId="0" animBg="1"/>
      <p:bldP spid="19" grpId="0" animBg="1"/>
      <p:bldP spid="20" grpId="0" animBg="1"/>
      <p:bldP spid="22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406907"/>
            <a:ext cx="18288000" cy="3880093"/>
            <a:chOff x="0" y="0"/>
            <a:chExt cx="4816593" cy="10219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021917"/>
            </a:xfrm>
            <a:custGeom>
              <a:avLst/>
              <a:gdLst/>
              <a:ahLst/>
              <a:cxnLst/>
              <a:rect l="l" t="t" r="r" b="b"/>
              <a:pathLst>
                <a:path w="4816592" h="1021917">
                  <a:moveTo>
                    <a:pt x="0" y="0"/>
                  </a:moveTo>
                  <a:lnTo>
                    <a:pt x="4816592" y="0"/>
                  </a:lnTo>
                  <a:lnTo>
                    <a:pt x="4816592" y="1021917"/>
                  </a:lnTo>
                  <a:lnTo>
                    <a:pt x="0" y="1021917"/>
                  </a:lnTo>
                  <a:close/>
                </a:path>
              </a:pathLst>
            </a:custGeom>
            <a:solidFill>
              <a:srgbClr val="F7CC7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576224" y="6529998"/>
            <a:ext cx="2711776" cy="377588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0" y="8625807"/>
            <a:ext cx="2504185" cy="16800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2700000">
            <a:off x="-371995" y="1140548"/>
            <a:ext cx="3657600" cy="79137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353728" y="1565467"/>
            <a:ext cx="7580537" cy="106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4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“BÁC SĨ TÍ HON”</a:t>
            </a:r>
            <a:endParaRPr lang="en-US" sz="4800" b="1" i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49564" y="459016"/>
            <a:ext cx="498886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KHỞI ĐỘNG</a:t>
            </a:r>
            <a:endParaRPr lang="en-US" sz="6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79226" y="2773596"/>
            <a:ext cx="1592953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36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Luật chơi: </a:t>
            </a:r>
            <a:r>
              <a:rPr lang="pt-BR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 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 cử ra 2 bạn tham gia trò chơi. Trong thời gian 3 phút, 1 bạn có nhiệm vụ diễn tả hành động </a:t>
            </a:r>
            <a:r>
              <a:rPr lang="pt-BR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 giáo viên 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 trên bảng, bạn còn lại đứng đối mặt, quan sát và đoán xem hành động đó là biểu hiện của bệnh gì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Đội nào đoán được nhiều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và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đáp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chính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hơn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giành chiến thắng.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5062111" y="6280499"/>
            <a:ext cx="8163768" cy="413290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508247">
            <a:off x="15577496" y="7144181"/>
            <a:ext cx="3725541" cy="5187462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231446">
            <a:off x="-993760" y="7525838"/>
            <a:ext cx="4670853" cy="3464924"/>
          </a:xfrm>
          <a:prstGeom prst="rect">
            <a:avLst/>
          </a:prstGeom>
        </p:spPr>
      </p:pic>
      <p:pic>
        <p:nvPicPr>
          <p:cNvPr id="78" name="Picture 7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804270">
            <a:off x="-1174561" y="-822161"/>
            <a:ext cx="3314284" cy="4114800"/>
          </a:xfrm>
          <a:prstGeom prst="rect">
            <a:avLst/>
          </a:prstGeom>
        </p:spPr>
      </p:pic>
      <p:pic>
        <p:nvPicPr>
          <p:cNvPr id="79" name="Picture 7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927237">
            <a:off x="15217290" y="-2084202"/>
            <a:ext cx="4511215" cy="4535956"/>
          </a:xfrm>
          <a:prstGeom prst="rect">
            <a:avLst/>
          </a:prstGeom>
        </p:spPr>
      </p:pic>
      <p:sp>
        <p:nvSpPr>
          <p:cNvPr id="80" name="Rectangle 79"/>
          <p:cNvSpPr/>
          <p:nvPr/>
        </p:nvSpPr>
        <p:spPr>
          <a:xfrm>
            <a:off x="2590800" y="342900"/>
            <a:ext cx="127086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de-DE" sz="48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I. </a:t>
            </a:r>
            <a:r>
              <a:rPr lang="de-DE" sz="4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 sẻ về kĩ năng chăm sóc người thân khi bị mệt, ốm.</a:t>
            </a:r>
            <a:endParaRPr lang="en-US" sz="48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626743" y="27051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Nghiên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629922" y="3555545"/>
            <a:ext cx="146303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vừa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vừa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nghỉ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Minh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vội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uống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đỡ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629921" y="6317674"/>
            <a:ext cx="146303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bụng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Hương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vội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lọ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thuốc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uống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hi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vọng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đỡ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chờ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3" grpId="0"/>
      <p:bldP spid="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5943600" cy="10287000"/>
            <a:chOff x="0" y="0"/>
            <a:chExt cx="240829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8296" cy="2709333"/>
            </a:xfrm>
            <a:custGeom>
              <a:avLst/>
              <a:gdLst/>
              <a:ahLst/>
              <a:cxnLst/>
              <a:rect l="l" t="t" r="r" b="b"/>
              <a:pathLst>
                <a:path w="2408296" h="2709333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7CC7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Rectangle 13"/>
          <p:cNvSpPr/>
          <p:nvPr/>
        </p:nvSpPr>
        <p:spPr>
          <a:xfrm>
            <a:off x="419100" y="675719"/>
            <a:ext cx="5105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kĩ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ốm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huống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53200" y="952501"/>
            <a:ext cx="11201400" cy="8658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Minh,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Hương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ốm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4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huống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a: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uống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bụng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4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huống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b: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uống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bụng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dẫn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nhờn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0800000" flipH="1">
            <a:off x="5375692" y="327386"/>
            <a:ext cx="1551450" cy="625114"/>
          </a:xfrm>
          <a:prstGeom prst="rect">
            <a:avLst/>
          </a:prstGeom>
          <a:ln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913" y="6336306"/>
            <a:ext cx="5209774" cy="392241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190558" y="419100"/>
            <a:ext cx="9906879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00144" y="1472636"/>
            <a:ext cx="15887705" cy="4965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chăm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sóc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4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huống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a: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ấm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ngọt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chờ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nấu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4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huống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b: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orezol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cháo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gạo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rang,...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uống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387633"/>
            <a:ext cx="3886205" cy="388620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/>
          <a:srcRect l="11034" r="13175"/>
          <a:stretch/>
        </p:blipFill>
        <p:spPr>
          <a:xfrm>
            <a:off x="4114805" y="6590041"/>
            <a:ext cx="4495800" cy="369695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8934" y="6497487"/>
            <a:ext cx="3700442" cy="3716962"/>
          </a:xfrm>
          <a:prstGeom prst="rect">
            <a:avLst/>
          </a:prstGeom>
        </p:spPr>
      </p:pic>
      <p:pic>
        <p:nvPicPr>
          <p:cNvPr id="1030" name="Picture 6" descr="7 Cách chăm sóc Người Ốm nhanh hồi phục❤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400" y="6800795"/>
            <a:ext cx="387509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1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620388">
            <a:off x="-710965" y="733437"/>
            <a:ext cx="5765330" cy="1247408"/>
          </a:xfrm>
          <a:prstGeom prst="rect">
            <a:avLst/>
          </a:prstGeom>
        </p:spPr>
      </p:pic>
      <p:pic>
        <p:nvPicPr>
          <p:cNvPr id="136" name="Picture 1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96196">
            <a:off x="13189644" y="527450"/>
            <a:ext cx="5765330" cy="1247408"/>
          </a:xfrm>
          <a:prstGeom prst="rect">
            <a:avLst/>
          </a:prstGeom>
        </p:spPr>
      </p:pic>
      <p:sp>
        <p:nvSpPr>
          <p:cNvPr id="137" name="Rectangle 136"/>
          <p:cNvSpPr/>
          <p:nvPr/>
        </p:nvSpPr>
        <p:spPr>
          <a:xfrm>
            <a:off x="4492321" y="405966"/>
            <a:ext cx="9144000" cy="1387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6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2431975" y="2019300"/>
            <a:ext cx="1326469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khỏi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lúc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ốm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thương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trách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ốm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cụ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phù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đòi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rèn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kĩ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mệt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ố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9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13894" y="5981700"/>
            <a:ext cx="2400706" cy="4230320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240DE09B-7223-3171-D806-E9BCA8D4C4A9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0" t="12560" r="63009" b="44953"/>
          <a:stretch/>
        </p:blipFill>
        <p:spPr>
          <a:xfrm>
            <a:off x="14706600" y="7558867"/>
            <a:ext cx="3546764" cy="272813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1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2400" y="0"/>
            <a:ext cx="1676400" cy="168559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4624858" y="0"/>
            <a:ext cx="3657600" cy="791372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2948390" y="176831"/>
            <a:ext cx="119927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chăm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sóc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thân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mệt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ốm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8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976195" y="2476500"/>
            <a:ext cx="7937173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rò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“AI NHANH, AI ĐÚNG". 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38200" y="3539586"/>
            <a:ext cx="16611600" cy="2852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3800" b="1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Luật</a:t>
            </a:r>
            <a:r>
              <a:rPr lang="en-US" sz="38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38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vụ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lvl="0" indent="-5715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800" b="1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38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chăm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sóc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ốm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571500" lvl="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800" b="1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38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chăm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ốm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6400800" y="6383741"/>
            <a:ext cx="4114106" cy="390325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0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4033</TotalTime>
  <Words>1574</Words>
  <PresentationFormat>Custom</PresentationFormat>
  <Paragraphs>108</Paragraphs>
  <Slides>25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2022-11-16T09:01:09Z</dcterms:modified>
  <dc:identifier>DAFRiWzt5pI</dc:identifier>
</cp:coreProperties>
</file>