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68" r:id="rId2"/>
    <p:sldMasterId id="2147483780" r:id="rId3"/>
  </p:sldMasterIdLst>
  <p:notesMasterIdLst>
    <p:notesMasterId r:id="rId20"/>
  </p:notesMasterIdLst>
  <p:sldIdLst>
    <p:sldId id="308" r:id="rId4"/>
    <p:sldId id="300" r:id="rId5"/>
    <p:sldId id="301" r:id="rId6"/>
    <p:sldId id="302" r:id="rId7"/>
    <p:sldId id="289" r:id="rId8"/>
    <p:sldId id="257" r:id="rId9"/>
    <p:sldId id="295" r:id="rId10"/>
    <p:sldId id="296" r:id="rId11"/>
    <p:sldId id="305" r:id="rId12"/>
    <p:sldId id="272" r:id="rId13"/>
    <p:sldId id="299" r:id="rId14"/>
    <p:sldId id="294" r:id="rId15"/>
    <p:sldId id="306" r:id="rId16"/>
    <p:sldId id="303" r:id="rId17"/>
    <p:sldId id="30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4C0"/>
    <a:srgbClr val="99CCFF"/>
    <a:srgbClr val="6699FF"/>
    <a:srgbClr val="FFCCFF"/>
    <a:srgbClr val="66CCFF"/>
    <a:srgbClr val="FFFF99"/>
    <a:srgbClr val="FDEF35"/>
    <a:srgbClr val="9172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E558-EBA6-443A-9A7C-6E95D576879C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10E8-620C-4DC2-A1D7-14FB3FA0B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FC3655-ADF7-413A-A031-10E09FF505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slide" Target="slide9.xml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slide" Target="slide10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03225" y="4945063"/>
            <a:ext cx="843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5" name="Picture 3" descr="Hoa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86200"/>
            <a:ext cx="1981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oa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886200"/>
            <a:ext cx="1981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umbir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humbir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553200" y="1524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581400" y="4495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200" name="Picture 10" descr="chimbay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52400" y="2438400"/>
            <a:ext cx="16192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III</a:t>
            </a:r>
            <a:r>
              <a:rPr lang="en-US" sz="32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VẬN DỤNG</a:t>
            </a:r>
            <a:endParaRPr lang="en-US" sz="32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2400" y="762000"/>
            <a:ext cx="56137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C4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2000" y="762000"/>
            <a:ext cx="8153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latin typeface="VNI-Times" pitchFamily="2" charset="0"/>
              </a:rPr>
              <a:t>Cho </a:t>
            </a:r>
            <a:r>
              <a:rPr lang="en-US" sz="3200" b="1" dirty="0" err="1" smtClean="0">
                <a:latin typeface="VNI-Times" pitchFamily="2" charset="0"/>
              </a:rPr>
              <a:t>mạch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điện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như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sơ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đồ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hình</a:t>
            </a:r>
            <a:r>
              <a:rPr lang="en-US" sz="3200" b="1" dirty="0" smtClean="0">
                <a:latin typeface="VNI-Times" pitchFamily="2" charset="0"/>
              </a:rPr>
              <a:t> 4.2</a:t>
            </a:r>
          </a:p>
        </p:txBody>
      </p:sp>
      <p:pic>
        <p:nvPicPr>
          <p:cNvPr id="14" name="Picture 13" descr="C4 4.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447800"/>
            <a:ext cx="3715658" cy="2438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" y="1447800"/>
            <a:ext cx="48768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2514600"/>
            <a:ext cx="48768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3962400"/>
            <a:ext cx="84582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tắc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5029200"/>
            <a:ext cx="8839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Trong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228600" y="304800"/>
            <a:ext cx="86868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C5.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4.3a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1447800"/>
            <a:ext cx="5334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a. Tính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b. Mắc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 So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" name="Picture 9" descr="C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4456" y="1371600"/>
            <a:ext cx="3523344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876800"/>
            <a:ext cx="8839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a. Điện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a: </a:t>
            </a:r>
          </a:p>
          <a:p>
            <a:pPr marL="514350" indent="-514350" algn="ctr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20 + 20 = 40</a:t>
            </a:r>
            <a:r>
              <a:rPr lang="el-GR" sz="2800" b="1" dirty="0" smtClean="0">
                <a:latin typeface="Times New Roman"/>
                <a:cs typeface="Times New Roman"/>
              </a:rPr>
              <a:t>Ω</a:t>
            </a:r>
            <a:endParaRPr lang="en-US" sz="2800" b="1" dirty="0" smtClean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572000"/>
            <a:ext cx="88392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b: </a:t>
            </a:r>
          </a:p>
          <a:p>
            <a:pPr marL="514350" indent="-514350" algn="ctr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20 + 20 + 20 = 60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err="1" smtClean="0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  <p:bldP spid="7" grpId="1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600" y="457200"/>
            <a:ext cx="8763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*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209800" y="2057400"/>
            <a:ext cx="4343400" cy="2362200"/>
            <a:chOff x="2209800" y="1676400"/>
            <a:chExt cx="4343400" cy="2362200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2286000" y="1752600"/>
            <a:ext cx="4191000" cy="2155371"/>
          </p:xfrm>
          <a:graphic>
            <a:graphicData uri="http://schemas.openxmlformats.org/presentationml/2006/ole">
              <p:oleObj spid="_x0000_s71686" name="Equation" r:id="rId3" imgW="1333440" imgH="685800" progId="Equation.3">
                <p:embed/>
              </p:oleObj>
            </a:graphicData>
          </a:graphic>
        </p:graphicFrame>
        <p:sp>
          <p:nvSpPr>
            <p:cNvPr id="27" name="Rectangle 26"/>
            <p:cNvSpPr/>
            <p:nvPr/>
          </p:nvSpPr>
          <p:spPr>
            <a:xfrm>
              <a:off x="2209800" y="1676400"/>
              <a:ext cx="4343400" cy="2362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 descr="VIET BA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676400"/>
            <a:ext cx="1834010" cy="1371600"/>
          </a:xfrm>
          <a:prstGeom prst="rect">
            <a:avLst/>
          </a:prstGeom>
          <a:noFill/>
        </p:spPr>
      </p:pic>
      <p:sp>
        <p:nvSpPr>
          <p:cNvPr id="8" name="Action Button: Back or Previous 7">
            <a:hlinkClick r:id="rId5" action="ppaction://hlinksldjump" highlightClick="1"/>
          </p:cNvPr>
          <p:cNvSpPr/>
          <p:nvPr/>
        </p:nvSpPr>
        <p:spPr>
          <a:xfrm>
            <a:off x="8382000" y="4419600"/>
            <a:ext cx="7620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307859" y="238780"/>
            <a:ext cx="156164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tập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838200"/>
            <a:ext cx="876300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Đặt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12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40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80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29580"/>
            <a:ext cx="8610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A. </a:t>
            </a:r>
            <a:r>
              <a:rPr lang="en-US" sz="2800" b="1" dirty="0" smtClean="0">
                <a:solidFill>
                  <a:srgbClr val="1A04C0"/>
                </a:solidFill>
              </a:rPr>
              <a:t>0,1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A</a:t>
            </a:r>
            <a:r>
              <a:rPr lang="en-US" sz="2800" b="1" dirty="0" smtClean="0">
                <a:latin typeface="Times New Roman"/>
                <a:cs typeface="Times New Roman"/>
              </a:rPr>
              <a:t>	      B.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0,15A	</a:t>
            </a:r>
            <a:r>
              <a:rPr lang="en-US" sz="2800" b="1" dirty="0" smtClean="0">
                <a:latin typeface="Times New Roman"/>
                <a:cs typeface="Times New Roman"/>
              </a:rPr>
              <a:t>  	  C.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0,25A</a:t>
            </a:r>
            <a:r>
              <a:rPr lang="en-US" sz="2800" b="1" dirty="0" smtClean="0">
                <a:latin typeface="Times New Roman"/>
                <a:cs typeface="Times New Roman"/>
              </a:rPr>
              <a:t>              D.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0,3A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0945" y="288174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71600" y="4038600"/>
          <a:ext cx="6311153" cy="1219200"/>
        </p:xfrm>
        <a:graphic>
          <a:graphicData uri="http://schemas.openxmlformats.org/presentationml/2006/ole">
            <p:oleObj spid="_x0000_s125954" name="Equation" r:id="rId3" imgW="2234880" imgH="4316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762000"/>
            <a:ext cx="8610600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Hai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A, B.</a:t>
            </a:r>
          </a:p>
          <a:p>
            <a:pPr marL="51435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a. Vẽ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514350"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b. Cho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76400" y="3429000"/>
            <a:ext cx="5334000" cy="2895600"/>
            <a:chOff x="2057400" y="3733800"/>
            <a:chExt cx="4728955" cy="2739048"/>
          </a:xfrm>
        </p:grpSpPr>
        <p:grpSp>
          <p:nvGrpSpPr>
            <p:cNvPr id="12" name="Group 11"/>
            <p:cNvGrpSpPr/>
            <p:nvPr/>
          </p:nvGrpSpPr>
          <p:grpSpPr>
            <a:xfrm>
              <a:off x="2057400" y="3733800"/>
              <a:ext cx="4728955" cy="2739048"/>
              <a:chOff x="2057400" y="3733800"/>
              <a:chExt cx="4728955" cy="2739048"/>
            </a:xfrm>
          </p:grpSpPr>
          <p:pic>
            <p:nvPicPr>
              <p:cNvPr id="9" name="Picture 8" descr="BAI TAP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057400" y="3733800"/>
                <a:ext cx="4728955" cy="2739048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507670" y="4987635"/>
                <a:ext cx="7689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0,2 A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5791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         B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238780"/>
            <a:ext cx="156164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tập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2514600"/>
            <a:ext cx="1849437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Ώ</a:t>
            </a:r>
            <a:endParaRPr lang="en-US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l-GR" sz="2800" b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Ω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0,2A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 (V)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? 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(V)</a:t>
            </a:r>
          </a:p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? (V)</a:t>
            </a:r>
            <a:endParaRPr lang="el-GR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ộp_Văn_Bản 11"/>
          <p:cNvSpPr txBox="1">
            <a:spLocks noChangeArrowheads="1"/>
          </p:cNvSpPr>
          <p:nvPr/>
        </p:nvSpPr>
        <p:spPr bwMode="auto">
          <a:xfrm>
            <a:off x="2209800" y="2438400"/>
            <a:ext cx="55659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3"/>
          <p:cNvSpPr txBox="1">
            <a:spLocks noChangeArrowheads="1"/>
          </p:cNvSpPr>
          <p:nvPr/>
        </p:nvSpPr>
        <p:spPr bwMode="auto">
          <a:xfrm>
            <a:off x="457200" y="1981200"/>
            <a:ext cx="1412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Hộp_Văn_Bản 14"/>
          <p:cNvSpPr txBox="1">
            <a:spLocks noChangeArrowheads="1"/>
          </p:cNvSpPr>
          <p:nvPr/>
        </p:nvSpPr>
        <p:spPr bwMode="auto">
          <a:xfrm>
            <a:off x="5101703" y="1838980"/>
            <a:ext cx="841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94" y="4514850"/>
            <a:ext cx="3962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905000" y="228600"/>
            <a:ext cx="6858000" cy="1676400"/>
            <a:chOff x="2057400" y="3833584"/>
            <a:chExt cx="4728955" cy="2739048"/>
          </a:xfrm>
        </p:grpSpPr>
        <p:grpSp>
          <p:nvGrpSpPr>
            <p:cNvPr id="21" name="Group 11"/>
            <p:cNvGrpSpPr/>
            <p:nvPr/>
          </p:nvGrpSpPr>
          <p:grpSpPr>
            <a:xfrm>
              <a:off x="2057400" y="3833584"/>
              <a:ext cx="4728955" cy="2739048"/>
              <a:chOff x="2057400" y="3833584"/>
              <a:chExt cx="4728955" cy="2739048"/>
            </a:xfrm>
          </p:grpSpPr>
          <p:pic>
            <p:nvPicPr>
              <p:cNvPr id="23" name="Picture 22" descr="BAI TA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57400" y="3833584"/>
                <a:ext cx="4728955" cy="2739048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2507670" y="4987635"/>
                <a:ext cx="7689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0,2 A</a:t>
                </a:r>
                <a:endParaRPr lang="en-US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266334" y="5815610"/>
              <a:ext cx="1359662" cy="420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          B</a:t>
              </a:r>
              <a:endParaRPr lang="en-US" sz="1600" dirty="0"/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878666" y="3617742"/>
          <a:ext cx="4271434" cy="1182858"/>
        </p:xfrm>
        <a:graphic>
          <a:graphicData uri="http://schemas.openxmlformats.org/presentationml/2006/ole">
            <p:oleObj spid="_x0000_s124931" name="Equation" r:id="rId4" imgW="1650960" imgH="457200" progId="Equation.3">
              <p:embed/>
            </p:oleObj>
          </a:graphicData>
        </a:graphic>
      </p:graphicFrame>
      <p:sp>
        <p:nvSpPr>
          <p:cNvPr id="26" name="Hộp_Văn_Bản 11"/>
          <p:cNvSpPr txBox="1">
            <a:spLocks noChangeArrowheads="1"/>
          </p:cNvSpPr>
          <p:nvPr/>
        </p:nvSpPr>
        <p:spPr bwMode="auto">
          <a:xfrm>
            <a:off x="2057400" y="2971800"/>
            <a:ext cx="6399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800" b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nối tiếp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Hộp_Văn_Bản 11"/>
          <p:cNvSpPr txBox="1">
            <a:spLocks noChangeArrowheads="1"/>
          </p:cNvSpPr>
          <p:nvPr/>
        </p:nvSpPr>
        <p:spPr bwMode="auto">
          <a:xfrm>
            <a:off x="2209800" y="488698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2286000" y="5562600"/>
          <a:ext cx="6629400" cy="609600"/>
        </p:xfrm>
        <a:graphic>
          <a:graphicData uri="http://schemas.openxmlformats.org/presentationml/2006/ole">
            <p:oleObj spid="_x0000_s124932" name="Equation" r:id="rId5" imgW="27810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6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533400"/>
            <a:ext cx="4114800" cy="944562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rgbClr val="1A04C0"/>
                </a:solidFill>
              </a:rPr>
              <a:t>BÀI TẬP VỀ NHÀ</a:t>
            </a:r>
            <a:endParaRPr lang="en-US" sz="4800" b="1" dirty="0">
              <a:solidFill>
                <a:srgbClr val="1A04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828801"/>
            <a:ext cx="8686800" cy="26001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19" name="Picture 3" descr="Book-01-jun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0696">
            <a:off x="1826532" y="658965"/>
            <a:ext cx="1203734" cy="11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762000"/>
            <a:ext cx="86106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8486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4221162" y="2743200"/>
          <a:ext cx="960438" cy="903287"/>
        </p:xfrm>
        <a:graphic>
          <a:graphicData uri="http://schemas.openxmlformats.org/presentationml/2006/ole">
            <p:oleObj spid="_x0000_s81922" name="Equation" r:id="rId3" imgW="4190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733800"/>
            <a:ext cx="86106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U = 6 V,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= 0,24 A.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8610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l-GR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latin typeface="Times New Roman"/>
                <a:cs typeface="Times New Roman"/>
              </a:rPr>
              <a:t>	      B.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20</a:t>
            </a:r>
            <a:r>
              <a:rPr lang="el-GR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Ω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	</a:t>
            </a:r>
            <a:r>
              <a:rPr lang="en-US" sz="2800" b="1" dirty="0" smtClean="0">
                <a:latin typeface="Times New Roman"/>
                <a:cs typeface="Times New Roman"/>
              </a:rPr>
              <a:t>    	  C.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25</a:t>
            </a:r>
            <a:r>
              <a:rPr lang="el-GR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Ω</a:t>
            </a:r>
            <a:r>
              <a:rPr lang="en-US" sz="2800" b="1" dirty="0" smtClean="0">
                <a:latin typeface="Times New Roman"/>
                <a:cs typeface="Times New Roman"/>
              </a:rPr>
              <a:t>	     	D. </a:t>
            </a:r>
            <a:r>
              <a:rPr lang="en-US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30</a:t>
            </a:r>
            <a:r>
              <a:rPr lang="el-GR" sz="2800" b="1" dirty="0" smtClean="0">
                <a:solidFill>
                  <a:srgbClr val="1A04C0"/>
                </a:solidFill>
                <a:latin typeface="Times New Roman"/>
                <a:cs typeface="Times New Roman"/>
              </a:rPr>
              <a:t>Ω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70765" y="580505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1815405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Cường độ dòng điện chạy qua dây dẫn tỉ lệ thuận với hiệu điện thế đặt vào hai đầu dây và tỉ lệ nghịch với điện trở của dây.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066800"/>
            <a:ext cx="86106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882205"/>
            <a:ext cx="86106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Dùng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838200"/>
            <a:ext cx="86106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882205"/>
            <a:ext cx="8610600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Dùng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276600" y="3429000"/>
            <a:ext cx="5857519" cy="3429000"/>
            <a:chOff x="3276600" y="3429000"/>
            <a:chExt cx="5857519" cy="3429000"/>
          </a:xfrm>
        </p:grpSpPr>
        <p:grpSp>
          <p:nvGrpSpPr>
            <p:cNvPr id="13" name="Group 12"/>
            <p:cNvGrpSpPr/>
            <p:nvPr/>
          </p:nvGrpSpPr>
          <p:grpSpPr>
            <a:xfrm>
              <a:off x="3276600" y="3429000"/>
              <a:ext cx="5857519" cy="3429000"/>
              <a:chOff x="3276600" y="3429000"/>
              <a:chExt cx="5857519" cy="3429000"/>
            </a:xfrm>
          </p:grpSpPr>
          <p:pic>
            <p:nvPicPr>
              <p:cNvPr id="21" name="Picture 20" descr="4.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76600" y="3429000"/>
                <a:ext cx="5857519" cy="3429000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6471356" y="3962400"/>
                <a:ext cx="3866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R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4953000" y="4800557"/>
              <a:ext cx="21336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 descr="khoa K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0" y="6463102"/>
              <a:ext cx="857370" cy="304843"/>
            </a:xfrm>
            <a:prstGeom prst="rect">
              <a:avLst/>
            </a:prstGeom>
          </p:spPr>
        </p:pic>
      </p:grpSp>
      <p:pic>
        <p:nvPicPr>
          <p:cNvPr id="20" name="Picture 19" descr="4.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0"/>
            <a:ext cx="5638800" cy="3323750"/>
          </a:xfrm>
          <a:prstGeom prst="rect">
            <a:avLst/>
          </a:prstGeom>
        </p:spPr>
      </p:pic>
      <p:pic>
        <p:nvPicPr>
          <p:cNvPr id="15" name="Picture 14" descr="MAT HO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31242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1905000"/>
            <a:ext cx="4038600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Liệu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162800" y="3200400"/>
            <a:ext cx="914400" cy="60960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 </a:t>
            </a:r>
            <a:r>
              <a:rPr lang="el-G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Ω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3727" y="54358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1A04C0"/>
                </a:solidFill>
              </a:rPr>
              <a:t>R</a:t>
            </a:r>
            <a:r>
              <a:rPr lang="en-US" sz="2800" b="1" baseline="-25000" dirty="0" smtClean="0">
                <a:solidFill>
                  <a:srgbClr val="1A04C0"/>
                </a:solidFill>
              </a:rPr>
              <a:t>1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9562" y="547255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1A04C0"/>
                </a:solidFill>
              </a:rPr>
              <a:t>R</a:t>
            </a:r>
            <a:r>
              <a:rPr lang="en-US" sz="2800" b="1" baseline="-25000" dirty="0" smtClean="0">
                <a:solidFill>
                  <a:srgbClr val="1A04C0"/>
                </a:solidFill>
              </a:rPr>
              <a:t>2</a:t>
            </a:r>
            <a:endParaRPr lang="en-US" sz="2800" b="1" dirty="0">
              <a:solidFill>
                <a:srgbClr val="1A04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4800" y="1752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1025235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71655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27432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2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22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05945" y="368531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495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257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74675" y="6324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70420" y="630382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23020" y="64077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43800" y="2860965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953000" y="1246910"/>
            <a:ext cx="2133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khoa 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909455"/>
            <a:ext cx="857370" cy="30484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77000" y="3962400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R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tđ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4419600" y="2362200"/>
            <a:ext cx="4648200" cy="3277201"/>
            <a:chOff x="4419600" y="2362200"/>
            <a:chExt cx="4648200" cy="3277201"/>
          </a:xfrm>
        </p:grpSpPr>
        <p:pic>
          <p:nvPicPr>
            <p:cNvPr id="49" name="Picture 48" descr="4.3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2362200"/>
              <a:ext cx="4648200" cy="3277201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4953000" y="3886199"/>
              <a:ext cx="2133600" cy="1565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 descr="khoa 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53375" y="5271655"/>
              <a:ext cx="857370" cy="304843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4267200" y="2362200"/>
            <a:ext cx="4766387" cy="3276600"/>
            <a:chOff x="4267200" y="2362200"/>
            <a:chExt cx="4766387" cy="3429000"/>
          </a:xfrm>
        </p:grpSpPr>
        <p:pic>
          <p:nvPicPr>
            <p:cNvPr id="50" name="Picture 49" descr="4.4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7200" y="2362200"/>
              <a:ext cx="4766387" cy="3429000"/>
            </a:xfrm>
            <a:prstGeom prst="rect">
              <a:avLst/>
            </a:prstGeom>
          </p:spPr>
        </p:pic>
        <p:sp>
          <p:nvSpPr>
            <p:cNvPr id="46" name="Rectangle 45"/>
            <p:cNvSpPr/>
            <p:nvPr/>
          </p:nvSpPr>
          <p:spPr>
            <a:xfrm>
              <a:off x="4953000" y="3768392"/>
              <a:ext cx="21336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khoa K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000" y="5430937"/>
              <a:ext cx="857370" cy="30484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0772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ĐOẠN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MẠCH NỐI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TiẾP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671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828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5800" y="2362200"/>
            <a:ext cx="2819400" cy="592666"/>
            <a:chOff x="685800" y="2514600"/>
            <a:chExt cx="3624942" cy="762000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514600"/>
              <a:ext cx="2057400" cy="762000"/>
              <a:chOff x="609600" y="2438400"/>
              <a:chExt cx="2133600" cy="838200"/>
            </a:xfrm>
          </p:grpSpPr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631002" y="2515235"/>
              <a:ext cx="2057870" cy="684530"/>
            </p:xfrm>
            <a:graphic>
              <a:graphicData uri="http://schemas.openxmlformats.org/presentationml/2006/ole">
                <p:oleObj spid="_x0000_s5125" name="Equation" r:id="rId6" imgW="647640" imgH="215640" progId="Equation.3">
                  <p:embed/>
                </p:oleObj>
              </a:graphicData>
            </a:graphic>
          </p:graphicFrame>
          <p:sp>
            <p:nvSpPr>
              <p:cNvPr id="18" name="Rectangle 17"/>
              <p:cNvSpPr/>
              <p:nvPr/>
            </p:nvSpPr>
            <p:spPr>
              <a:xfrm>
                <a:off x="609600" y="2438400"/>
                <a:ext cx="2133600" cy="8382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26971" y="2667001"/>
              <a:ext cx="783771" cy="593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(</a:t>
              </a:r>
              <a:r>
                <a:rPr lang="en-US" sz="24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5800" y="3124200"/>
            <a:ext cx="2895600" cy="609599"/>
            <a:chOff x="381000" y="2514600"/>
            <a:chExt cx="3619508" cy="762001"/>
          </a:xfrm>
        </p:grpSpPr>
        <p:grpSp>
          <p:nvGrpSpPr>
            <p:cNvPr id="25" name="Group 18"/>
            <p:cNvGrpSpPr/>
            <p:nvPr/>
          </p:nvGrpSpPr>
          <p:grpSpPr>
            <a:xfrm>
              <a:off x="381000" y="2514600"/>
              <a:ext cx="2514600" cy="762001"/>
              <a:chOff x="293511" y="2438397"/>
              <a:chExt cx="2607734" cy="838200"/>
            </a:xfrm>
          </p:grpSpPr>
          <p:graphicFrame>
            <p:nvGraphicFramePr>
              <p:cNvPr id="27" name="Object 26"/>
              <p:cNvGraphicFramePr>
                <a:graphicFrameLocks noChangeAspect="1"/>
              </p:cNvGraphicFramePr>
              <p:nvPr/>
            </p:nvGraphicFramePr>
            <p:xfrm>
              <a:off x="449910" y="2515232"/>
              <a:ext cx="2420056" cy="684529"/>
            </p:xfrm>
            <a:graphic>
              <a:graphicData uri="http://schemas.openxmlformats.org/presentationml/2006/ole">
                <p:oleObj spid="_x0000_s5126" name="Equation" r:id="rId7" imgW="761760" imgH="215640" progId="Equation.3">
                  <p:embed/>
                </p:oleObj>
              </a:graphicData>
            </a:graphic>
          </p:graphicFrame>
          <p:sp>
            <p:nvSpPr>
              <p:cNvPr id="30" name="Rectangle 29"/>
              <p:cNvSpPr/>
              <p:nvPr/>
            </p:nvSpPr>
            <p:spPr>
              <a:xfrm>
                <a:off x="293511" y="2438397"/>
                <a:ext cx="2607734" cy="8382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124200" y="2667000"/>
              <a:ext cx="876308" cy="577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(</a:t>
              </a:r>
              <a:r>
                <a:rPr lang="en-US" sz="24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/>
                <a:t>)</a:t>
              </a:r>
              <a:endParaRPr lang="en-US" sz="24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24072" y="4485205"/>
            <a:ext cx="386473" cy="543995"/>
            <a:chOff x="5390872" y="4170225"/>
            <a:chExt cx="386473" cy="543995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5586051" y="4359931"/>
              <a:ext cx="381000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390872" y="4191000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46848" y="3271337"/>
            <a:ext cx="444352" cy="538663"/>
            <a:chOff x="6206835" y="3108757"/>
            <a:chExt cx="444352" cy="538663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206835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206835" y="31242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28048" y="3286780"/>
            <a:ext cx="444352" cy="523220"/>
            <a:chOff x="7556648" y="3106670"/>
            <a:chExt cx="444352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7592290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556648" y="310667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04800" y="38100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095472" y="4637605"/>
            <a:ext cx="386473" cy="543995"/>
            <a:chOff x="5390872" y="4170225"/>
            <a:chExt cx="386473" cy="543995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5586051" y="4359931"/>
              <a:ext cx="381000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390872" y="4191000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118248" y="3271337"/>
            <a:ext cx="444352" cy="538663"/>
            <a:chOff x="6206835" y="3108757"/>
            <a:chExt cx="444352" cy="538663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6206835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206835" y="31242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99448" y="3286780"/>
            <a:ext cx="444352" cy="523220"/>
            <a:chOff x="7556648" y="3106670"/>
            <a:chExt cx="444352" cy="52322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7592290" y="3108757"/>
              <a:ext cx="367145" cy="1588"/>
            </a:xfrm>
            <a:prstGeom prst="straightConnector1">
              <a:avLst/>
            </a:prstGeom>
            <a:ln w="38100">
              <a:solidFill>
                <a:srgbClr val="1A04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556648" y="310667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81000" y="5029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400" y="5715000"/>
            <a:ext cx="86106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1A04C0"/>
                </a:solidFill>
              </a:rPr>
              <a:t>  </a:t>
            </a:r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R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1000" y="5029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780" y="5709928"/>
            <a:ext cx="71628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Chứng 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7391400" y="5784270"/>
          <a:ext cx="1295400" cy="957469"/>
        </p:xfrm>
        <a:graphic>
          <a:graphicData uri="http://schemas.openxmlformats.org/presentationml/2006/ole">
            <p:oleObj spid="_x0000_s5127" name="Equation" r:id="rId8" imgW="583920" imgH="431640" progId="Equation.3">
              <p:embed/>
            </p:oleObj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8610600" y="601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5" grpId="0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52400" y="457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u="sng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1066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600" y="1752600"/>
            <a:ext cx="86106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(Rtđ)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56158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4" grpId="1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04800" y="457200"/>
            <a:ext cx="579005" cy="461665"/>
          </a:xfrm>
          <a:prstGeom prst="rect">
            <a:avLst/>
          </a:prstGeom>
          <a:solidFill>
            <a:srgbClr val="FDEF35"/>
          </a:solidFill>
          <a:ln>
            <a:solidFill>
              <a:srgbClr val="1A04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944940"/>
            <a:ext cx="86106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   Chứng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Rtđ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R1, 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1A04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200400" y="2667000"/>
          <a:ext cx="2438400" cy="685800"/>
        </p:xfrm>
        <a:graphic>
          <a:graphicData uri="http://schemas.openxmlformats.org/presentationml/2006/ole">
            <p:oleObj spid="_x0000_s76805" name="Equation" r:id="rId3" imgW="812520" imgH="228600" progId="Equation.3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3124200" y="2715490"/>
            <a:ext cx="3728853" cy="609600"/>
            <a:chOff x="3276600" y="5306290"/>
            <a:chExt cx="3728853" cy="609600"/>
          </a:xfrm>
        </p:grpSpPr>
        <p:sp>
          <p:nvSpPr>
            <p:cNvPr id="32" name="Rectangle 31"/>
            <p:cNvSpPr/>
            <p:nvPr/>
          </p:nvSpPr>
          <p:spPr>
            <a:xfrm>
              <a:off x="3276600" y="5306290"/>
              <a:ext cx="25908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00800" y="53340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dirty="0" smtClean="0">
                  <a:solidFill>
                    <a:srgbClr val="1A04C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3581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4800600"/>
            <a:ext cx="8915400" cy="14811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Điện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1A04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phần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Â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609600"/>
            <a:ext cx="66294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TÁO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776799">
            <a:off x="4858928" y="3691803"/>
            <a:ext cx="952500" cy="790575"/>
          </a:xfrm>
          <a:prstGeom prst="rect">
            <a:avLst/>
          </a:prstGeom>
        </p:spPr>
      </p:pic>
      <p:pic>
        <p:nvPicPr>
          <p:cNvPr id="11" name="Picture 10" descr="TÁO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4051">
            <a:off x="1981200" y="3709613"/>
            <a:ext cx="952500" cy="790575"/>
          </a:xfrm>
          <a:prstGeom prst="rect">
            <a:avLst/>
          </a:prstGeom>
        </p:spPr>
      </p:pic>
      <p:pic>
        <p:nvPicPr>
          <p:cNvPr id="12" name="Picture 11" descr="TÁO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217496">
            <a:off x="6517521" y="3279069"/>
            <a:ext cx="952500" cy="790575"/>
          </a:xfrm>
          <a:prstGeom prst="rect">
            <a:avLst/>
          </a:prstGeom>
        </p:spPr>
      </p:pic>
      <p:pic>
        <p:nvPicPr>
          <p:cNvPr id="13" name="Picture 12" descr="TÁO.gif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39184">
            <a:off x="3030586" y="3921378"/>
            <a:ext cx="952500" cy="7905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81200" y="4267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1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4648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2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6848" y="42672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3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39624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1A04C0"/>
                </a:solidFill>
              </a:rPr>
              <a:t>4</a:t>
            </a:r>
            <a:endParaRPr lang="en-US" sz="4000" b="1" dirty="0">
              <a:solidFill>
                <a:srgbClr val="1A04C0"/>
              </a:solidFill>
            </a:endParaRPr>
          </a:p>
        </p:txBody>
      </p:sp>
      <p:sp>
        <p:nvSpPr>
          <p:cNvPr id="18" name="Action Button: Back or Previous 17">
            <a:hlinkClick r:id="rId8" action="ppaction://hlinksldjump" highlightClick="1"/>
          </p:cNvPr>
          <p:cNvSpPr/>
          <p:nvPr/>
        </p:nvSpPr>
        <p:spPr>
          <a:xfrm flipH="1">
            <a:off x="7924800" y="5791200"/>
            <a:ext cx="1219200" cy="1066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1569</TotalTime>
  <Words>1066</Words>
  <Application>Microsoft Office PowerPoint</Application>
  <PresentationFormat>On-screen Show 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Flow</vt:lpstr>
      <vt:lpstr>1_Office Theme</vt:lpstr>
      <vt:lpstr>Equation</vt:lpstr>
      <vt:lpstr>Slide 1</vt:lpstr>
      <vt:lpstr>KIỂM TRA BÀI CŨ</vt:lpstr>
      <vt:lpstr>Slide 3</vt:lpstr>
      <vt:lpstr>Slide 4</vt:lpstr>
      <vt:lpstr>Slide 5</vt:lpstr>
      <vt:lpstr>Bài 3: ĐOẠN MẠCH NỐI TiẾP</vt:lpstr>
      <vt:lpstr>Slide 7</vt:lpstr>
      <vt:lpstr>Slide 8</vt:lpstr>
      <vt:lpstr>Slide 9</vt:lpstr>
      <vt:lpstr>  III. VẬN DỤNG</vt:lpstr>
      <vt:lpstr>Slide 11</vt:lpstr>
      <vt:lpstr>Slide 12</vt:lpstr>
      <vt:lpstr>Slide 13</vt:lpstr>
      <vt:lpstr>Slide 14</vt:lpstr>
      <vt:lpstr>Slide 15</vt:lpstr>
      <vt:lpstr>BÀI TẬP VỀ NHÀ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476</cp:revision>
  <dcterms:created xsi:type="dcterms:W3CDTF">2017-08-20T09:35:57Z</dcterms:created>
  <dcterms:modified xsi:type="dcterms:W3CDTF">2019-08-19T13:43:42Z</dcterms:modified>
</cp:coreProperties>
</file>