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slideLayouts/slideLayout25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  <p:sldMasterId id="2147483768" r:id="rId2"/>
    <p:sldMasterId id="2147483780" r:id="rId3"/>
  </p:sldMasterIdLst>
  <p:notesMasterIdLst>
    <p:notesMasterId r:id="rId20"/>
  </p:notesMasterIdLst>
  <p:sldIdLst>
    <p:sldId id="308" r:id="rId4"/>
    <p:sldId id="300" r:id="rId5"/>
    <p:sldId id="301" r:id="rId6"/>
    <p:sldId id="302" r:id="rId7"/>
    <p:sldId id="289" r:id="rId8"/>
    <p:sldId id="257" r:id="rId9"/>
    <p:sldId id="295" r:id="rId10"/>
    <p:sldId id="296" r:id="rId11"/>
    <p:sldId id="305" r:id="rId12"/>
    <p:sldId id="272" r:id="rId13"/>
    <p:sldId id="299" r:id="rId14"/>
    <p:sldId id="294" r:id="rId15"/>
    <p:sldId id="306" r:id="rId16"/>
    <p:sldId id="303" r:id="rId17"/>
    <p:sldId id="304" r:id="rId18"/>
    <p:sldId id="275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A04C0"/>
    <a:srgbClr val="99CCFF"/>
    <a:srgbClr val="6699FF"/>
    <a:srgbClr val="FFCCFF"/>
    <a:srgbClr val="66CCFF"/>
    <a:srgbClr val="FFFF99"/>
    <a:srgbClr val="FDEF35"/>
    <a:srgbClr val="9172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439" autoAdjust="0"/>
    <p:restoredTop sz="94624" autoAdjust="0"/>
  </p:normalViewPr>
  <p:slideViewPr>
    <p:cSldViewPr>
      <p:cViewPr varScale="1">
        <p:scale>
          <a:sx n="65" d="100"/>
          <a:sy n="65" d="100"/>
        </p:scale>
        <p:origin x="-1304" y="-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64E558-EBA6-443A-9A7C-6E95D576879C}" type="datetimeFigureOut">
              <a:rPr lang="en-US" smtClean="0"/>
              <a:pPr/>
              <a:t>8/19/2019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6410E8-620C-4DC2-A1D7-14FB3FA0BF9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6FC3655-ADF7-413A-A031-10E09FF50552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1A77-730B-4DD6-9D59-0FD3134C7786}" type="datetimeFigureOut">
              <a:rPr lang="en-US" smtClean="0"/>
              <a:pPr/>
              <a:t>8/19/2019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66930-BD5F-4B64-A10D-C7B183DA0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1A77-730B-4DD6-9D59-0FD3134C7786}" type="datetimeFigureOut">
              <a:rPr lang="en-US" smtClean="0"/>
              <a:pPr/>
              <a:t>8/19/2019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66930-BD5F-4B64-A10D-C7B183DA0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1A77-730B-4DD6-9D59-0FD3134C7786}" type="datetimeFigureOut">
              <a:rPr lang="en-US" smtClean="0"/>
              <a:pPr/>
              <a:t>8/19/2019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66930-BD5F-4B64-A10D-C7B183DA0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1A77-730B-4DD6-9D59-0FD3134C7786}" type="datetimeFigureOut">
              <a:rPr lang="en-US" smtClean="0"/>
              <a:pPr/>
              <a:t>8/19/2019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66930-BD5F-4B64-A10D-C7B183DA0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1A77-730B-4DD6-9D59-0FD3134C7786}" type="datetimeFigureOut">
              <a:rPr lang="en-US" smtClean="0"/>
              <a:pPr/>
              <a:t>8/19/2019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66930-BD5F-4B64-A10D-C7B183DA0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1A77-730B-4DD6-9D59-0FD3134C7786}" type="datetimeFigureOut">
              <a:rPr lang="en-US" smtClean="0"/>
              <a:pPr/>
              <a:t>8/19/2019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66930-BD5F-4B64-A10D-C7B183DA0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1A77-730B-4DD6-9D59-0FD3134C7786}" type="datetimeFigureOut">
              <a:rPr lang="en-US" smtClean="0"/>
              <a:pPr/>
              <a:t>8/19/2019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66930-BD5F-4B64-A10D-C7B183DA0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1A77-730B-4DD6-9D59-0FD3134C7786}" type="datetimeFigureOut">
              <a:rPr lang="en-US" smtClean="0"/>
              <a:pPr/>
              <a:t>8/19/2019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66930-BD5F-4B64-A10D-C7B183DA0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1A77-730B-4DD6-9D59-0FD3134C7786}" type="datetimeFigureOut">
              <a:rPr lang="en-US" smtClean="0"/>
              <a:pPr/>
              <a:t>8/19/2019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66930-BD5F-4B64-A10D-C7B183DA0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1A77-730B-4DD6-9D59-0FD3134C7786}" type="datetimeFigureOut">
              <a:rPr lang="en-US" smtClean="0"/>
              <a:pPr/>
              <a:t>8/19/2019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66930-BD5F-4B64-A10D-C7B183DA0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1A77-730B-4DD6-9D59-0FD3134C7786}" type="datetimeFigureOut">
              <a:rPr lang="en-US" smtClean="0"/>
              <a:pPr/>
              <a:t>8/19/2019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66930-BD5F-4B64-A10D-C7B183DA0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1A77-730B-4DD6-9D59-0FD3134C7786}" type="datetimeFigureOut">
              <a:rPr lang="en-US" smtClean="0"/>
              <a:pPr/>
              <a:t>8/19/2019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66930-BD5F-4B64-A10D-C7B183DA0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1A77-730B-4DD6-9D59-0FD3134C7786}" type="datetimeFigureOut">
              <a:rPr lang="en-US" smtClean="0"/>
              <a:pPr/>
              <a:t>8/19/2019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6E66930-BD5F-4B64-A10D-C7B183DA0E7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1A77-730B-4DD6-9D59-0FD3134C7786}" type="datetimeFigureOut">
              <a:rPr lang="en-US" smtClean="0"/>
              <a:pPr/>
              <a:t>8/19/2019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66930-BD5F-4B64-A10D-C7B183DA0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1A77-730B-4DD6-9D59-0FD3134C7786}" type="datetimeFigureOut">
              <a:rPr lang="en-US" smtClean="0"/>
              <a:pPr/>
              <a:t>8/19/2019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66930-BD5F-4B64-A10D-C7B183DA0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1A77-730B-4DD6-9D59-0FD3134C7786}" type="datetimeFigureOut">
              <a:rPr lang="en-US" smtClean="0"/>
              <a:pPr/>
              <a:t>8/19/2019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66930-BD5F-4B64-A10D-C7B183DA0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1A77-730B-4DD6-9D59-0FD3134C7786}" type="datetimeFigureOut">
              <a:rPr lang="en-US" smtClean="0"/>
              <a:pPr/>
              <a:t>8/19/2019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66930-BD5F-4B64-A10D-C7B183DA0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1A77-730B-4DD6-9D59-0FD3134C7786}" type="datetimeFigureOut">
              <a:rPr lang="en-US" smtClean="0"/>
              <a:pPr/>
              <a:t>8/19/2019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66930-BD5F-4B64-A10D-C7B183DA0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1A77-730B-4DD6-9D59-0FD3134C7786}" type="datetimeFigureOut">
              <a:rPr lang="en-US" smtClean="0"/>
              <a:pPr/>
              <a:t>8/19/2019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66930-BD5F-4B64-A10D-C7B183DA0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1A77-730B-4DD6-9D59-0FD3134C7786}" type="datetimeFigureOut">
              <a:rPr lang="en-US" smtClean="0"/>
              <a:pPr/>
              <a:t>8/19/2019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66930-BD5F-4B64-A10D-C7B183DA0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1A77-730B-4DD6-9D59-0FD3134C7786}" type="datetimeFigureOut">
              <a:rPr lang="en-US" smtClean="0"/>
              <a:pPr/>
              <a:t>8/19/2019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66930-BD5F-4B64-A10D-C7B183DA0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1A77-730B-4DD6-9D59-0FD3134C7786}" type="datetimeFigureOut">
              <a:rPr lang="en-US" smtClean="0"/>
              <a:pPr/>
              <a:t>8/19/2019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66930-BD5F-4B64-A10D-C7B183DA0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1A77-730B-4DD6-9D59-0FD3134C7786}" type="datetimeFigureOut">
              <a:rPr lang="en-US" smtClean="0"/>
              <a:pPr/>
              <a:t>8/19/2019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66930-BD5F-4B64-A10D-C7B183DA0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1A77-730B-4DD6-9D59-0FD3134C7786}" type="datetimeFigureOut">
              <a:rPr lang="en-US" smtClean="0"/>
              <a:pPr/>
              <a:t>8/19/2019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66930-BD5F-4B64-A10D-C7B183DA0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1A77-730B-4DD6-9D59-0FD3134C7786}" type="datetimeFigureOut">
              <a:rPr lang="en-US" smtClean="0"/>
              <a:pPr/>
              <a:t>8/19/2019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66930-BD5F-4B64-A10D-C7B183DA0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1A77-730B-4DD6-9D59-0FD3134C7786}" type="datetimeFigureOut">
              <a:rPr lang="en-US" smtClean="0"/>
              <a:pPr/>
              <a:t>8/19/2019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66930-BD5F-4B64-A10D-C7B183DA0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1A77-730B-4DD6-9D59-0FD3134C7786}" type="datetimeFigureOut">
              <a:rPr lang="en-US" smtClean="0"/>
              <a:pPr/>
              <a:t>8/19/2019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66930-BD5F-4B64-A10D-C7B183DA0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1A77-730B-4DD6-9D59-0FD3134C7786}" type="datetimeFigureOut">
              <a:rPr lang="en-US" smtClean="0"/>
              <a:pPr/>
              <a:t>8/19/2019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66930-BD5F-4B64-A10D-C7B183DA0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1A77-730B-4DD6-9D59-0FD3134C7786}" type="datetimeFigureOut">
              <a:rPr lang="en-US" smtClean="0"/>
              <a:pPr/>
              <a:t>8/19/2019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66930-BD5F-4B64-A10D-C7B183DA0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1A77-730B-4DD6-9D59-0FD3134C7786}" type="datetimeFigureOut">
              <a:rPr lang="en-US" smtClean="0"/>
              <a:pPr/>
              <a:t>8/19/2019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66930-BD5F-4B64-A10D-C7B183DA0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1A77-730B-4DD6-9D59-0FD3134C7786}" type="datetimeFigureOut">
              <a:rPr lang="en-US" smtClean="0"/>
              <a:pPr/>
              <a:t>8/19/2019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66930-BD5F-4B64-A10D-C7B183DA0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1A77-730B-4DD6-9D59-0FD3134C7786}" type="datetimeFigureOut">
              <a:rPr lang="en-US" smtClean="0"/>
              <a:pPr/>
              <a:t>8/19/2019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66930-BD5F-4B64-A10D-C7B183DA0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1A77-730B-4DD6-9D59-0FD3134C7786}" type="datetimeFigureOut">
              <a:rPr lang="en-US" smtClean="0"/>
              <a:pPr/>
              <a:t>8/19/2019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66930-BD5F-4B64-A10D-C7B183DA0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D81A77-730B-4DD6-9D59-0FD3134C7786}" type="datetimeFigureOut">
              <a:rPr lang="en-US" smtClean="0"/>
              <a:pPr/>
              <a:t>8/19/2019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66930-BD5F-4B64-A10D-C7B183DA0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7D81A77-730B-4DD6-9D59-0FD3134C7786}" type="datetimeFigureOut">
              <a:rPr lang="en-US" smtClean="0"/>
              <a:pPr/>
              <a:t>8/19/2019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6E66930-BD5F-4B64-A10D-C7B183DA0E7C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ransition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D81A77-730B-4DD6-9D59-0FD3134C7786}" type="datetimeFigureOut">
              <a:rPr lang="en-US" smtClean="0"/>
              <a:pPr/>
              <a:t>8/19/2019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66930-BD5F-4B64-A10D-C7B183DA0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9.xml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5" Type="http://schemas.openxmlformats.org/officeDocument/2006/relationships/slide" Target="slide9.xml"/><Relationship Id="rId4" Type="http://schemas.openxmlformats.org/officeDocument/2006/relationships/image" Target="../media/image21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gif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8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8.xml"/><Relationship Id="rId5" Type="http://schemas.openxmlformats.org/officeDocument/2006/relationships/image" Target="../media/image9.gif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image" Target="../media/image13.png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4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3.v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slide" Target="slide16.xml"/><Relationship Id="rId3" Type="http://schemas.openxmlformats.org/officeDocument/2006/relationships/slide" Target="slide13.xml"/><Relationship Id="rId7" Type="http://schemas.openxmlformats.org/officeDocument/2006/relationships/slide" Target="slide10.xml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7.xml"/><Relationship Id="rId6" Type="http://schemas.openxmlformats.org/officeDocument/2006/relationships/slide" Target="slide14.xml"/><Relationship Id="rId5" Type="http://schemas.openxmlformats.org/officeDocument/2006/relationships/slide" Target="slide11.xml"/><Relationship Id="rId4" Type="http://schemas.openxmlformats.org/officeDocument/2006/relationships/image" Target="../media/image17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403225" y="4945063"/>
            <a:ext cx="84359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pic>
        <p:nvPicPr>
          <p:cNvPr id="8195" name="Picture 3" descr="Hoa 6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3886200"/>
            <a:ext cx="19812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6" name="Picture 4" descr="Hoa 6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86600" y="3886200"/>
            <a:ext cx="19812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7" name="Picture 6" descr="humbird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2400" y="152400"/>
            <a:ext cx="25908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8" name="Picture 7" descr="humbird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flipH="1">
            <a:off x="6553200" y="152400"/>
            <a:ext cx="25908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9" name="Text Box 8"/>
          <p:cNvSpPr txBox="1">
            <a:spLocks noChangeArrowheads="1"/>
          </p:cNvSpPr>
          <p:nvPr/>
        </p:nvSpPr>
        <p:spPr bwMode="auto">
          <a:xfrm>
            <a:off x="3581400" y="4495800"/>
            <a:ext cx="2133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pic>
        <p:nvPicPr>
          <p:cNvPr id="8200" name="Picture 10" descr="chimbay2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flipH="1">
            <a:off x="152400" y="2438400"/>
            <a:ext cx="1619250" cy="148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>
            <a:normAutofit/>
          </a:bodyPr>
          <a:lstStyle/>
          <a:p>
            <a:pPr algn="l"/>
            <a:r>
              <a:rPr lang="en-US" sz="3200" b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 III</a:t>
            </a:r>
            <a:r>
              <a:rPr lang="en-US" sz="32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. VẬN DỤNG</a:t>
            </a:r>
            <a:endParaRPr lang="en-US" sz="3200" b="1" dirty="0">
              <a:solidFill>
                <a:srgbClr val="1A04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152400" y="762000"/>
            <a:ext cx="561372" cy="46166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C4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762000" y="762000"/>
            <a:ext cx="8153400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US" sz="3200" b="1" dirty="0" smtClean="0">
                <a:latin typeface="VNI-Times" pitchFamily="2" charset="0"/>
              </a:rPr>
              <a:t>Cho </a:t>
            </a:r>
            <a:r>
              <a:rPr lang="en-US" sz="3200" b="1" dirty="0" err="1" smtClean="0">
                <a:latin typeface="VNI-Times" pitchFamily="2" charset="0"/>
              </a:rPr>
              <a:t>mạch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điện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như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sơ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đồ</a:t>
            </a:r>
            <a:r>
              <a:rPr lang="en-US" sz="3200" b="1" dirty="0" smtClean="0">
                <a:latin typeface="VNI-Times" pitchFamily="2" charset="0"/>
              </a:rPr>
              <a:t> </a:t>
            </a:r>
            <a:r>
              <a:rPr lang="en-US" sz="3200" b="1" dirty="0" err="1" smtClean="0">
                <a:latin typeface="VNI-Times" pitchFamily="2" charset="0"/>
              </a:rPr>
              <a:t>hình</a:t>
            </a:r>
            <a:r>
              <a:rPr lang="en-US" sz="3200" b="1" dirty="0" smtClean="0">
                <a:latin typeface="VNI-Times" pitchFamily="2" charset="0"/>
              </a:rPr>
              <a:t> 4.2</a:t>
            </a:r>
          </a:p>
        </p:txBody>
      </p:sp>
      <p:pic>
        <p:nvPicPr>
          <p:cNvPr id="14" name="Picture 13" descr="C4 4.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57800" y="1447800"/>
            <a:ext cx="3715658" cy="2438400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152400" y="1447800"/>
            <a:ext cx="4876800" cy="95410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US" sz="2800" b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b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tắc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, 2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đèn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52400" y="2514600"/>
            <a:ext cx="4876800" cy="138499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US" sz="2800" b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b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tắc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đóng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chì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đứt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, 2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đèn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52400" y="3962400"/>
            <a:ext cx="8458200" cy="95410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US" sz="2800" b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b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tắc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đóng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tóc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bóng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đèn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8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đứt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đèn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Đ</a:t>
            </a:r>
            <a:r>
              <a:rPr lang="en-US" sz="2800" b="1" baseline="-25000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52400" y="5029200"/>
            <a:ext cx="8839200" cy="138499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US" sz="2800" b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 Trong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mắc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hỏng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hở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  <p:bldP spid="1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Rectangle 65"/>
          <p:cNvSpPr/>
          <p:nvPr/>
        </p:nvSpPr>
        <p:spPr>
          <a:xfrm>
            <a:off x="228600" y="304800"/>
            <a:ext cx="8686800" cy="10156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C5. </a:t>
            </a: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Cho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8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 R</a:t>
            </a:r>
            <a:r>
              <a:rPr lang="en-US" sz="28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 20</a:t>
            </a:r>
            <a:r>
              <a:rPr lang="el-GR" sz="2800" b="1" dirty="0" smtClean="0"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mắc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sơ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4.3a</a:t>
            </a:r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52400" y="1447800"/>
            <a:ext cx="5334000" cy="310854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US" sz="2800" b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a. Tính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đương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800" b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b. Mắc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8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 20</a:t>
            </a:r>
            <a:r>
              <a:rPr lang="el-GR" sz="2800" b="1" dirty="0" smtClean="0"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đương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? So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pic>
        <p:nvPicPr>
          <p:cNvPr id="10" name="Picture 9" descr="C5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44456" y="1371600"/>
            <a:ext cx="3523344" cy="30480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228600" y="4876800"/>
            <a:ext cx="8839200" cy="138499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US" sz="2800" b="1" u="sng" dirty="0" err="1" smtClean="0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514350" indent="-514350" algn="just"/>
            <a:r>
              <a:rPr lang="en-US" sz="2800" b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a. Điện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đương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a: </a:t>
            </a:r>
          </a:p>
          <a:p>
            <a:pPr marL="514350" indent="-514350" algn="ctr"/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800" b="1" baseline="-25000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tđ</a:t>
            </a:r>
            <a:r>
              <a:rPr lang="en-US" sz="2800" b="1" baseline="-25000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= R</a:t>
            </a:r>
            <a:r>
              <a:rPr lang="en-US" sz="2800" b="1" baseline="-25000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+ R</a:t>
            </a:r>
            <a:r>
              <a:rPr lang="en-US" sz="2800" b="1" baseline="-25000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= 20 + 20 = 40</a:t>
            </a:r>
            <a:r>
              <a:rPr lang="el-GR" sz="2800" b="1" dirty="0" smtClean="0">
                <a:latin typeface="Times New Roman"/>
                <a:cs typeface="Times New Roman"/>
              </a:rPr>
              <a:t>Ω</a:t>
            </a:r>
            <a:endParaRPr lang="en-US" sz="2800" b="1" dirty="0" smtClean="0">
              <a:latin typeface="Times New Roman"/>
              <a:cs typeface="Times New Roman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4572000"/>
            <a:ext cx="8839200" cy="224676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US" sz="2800" b="1" u="sng" dirty="0" err="1" smtClean="0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err="1" smtClean="0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/>
            <a:r>
              <a:rPr lang="en-US" sz="2800" b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đương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b: </a:t>
            </a:r>
          </a:p>
          <a:p>
            <a:pPr marL="514350" indent="-514350" algn="ctr"/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800" b="1" baseline="-25000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tđ</a:t>
            </a:r>
            <a:r>
              <a:rPr lang="en-US" sz="2800" b="1" baseline="-25000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= R</a:t>
            </a:r>
            <a:r>
              <a:rPr lang="en-US" sz="2800" b="1" baseline="-25000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+ R</a:t>
            </a:r>
            <a:r>
              <a:rPr lang="en-US" sz="2800" b="1" baseline="-25000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+ R</a:t>
            </a:r>
            <a:r>
              <a:rPr lang="en-US" sz="2800" b="1" baseline="-25000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= 20 + 20 + 20 = 60</a:t>
            </a:r>
            <a:r>
              <a:rPr lang="el-GR" sz="2800" b="1" dirty="0" smtClean="0">
                <a:latin typeface="Times New Roman" pitchFamily="18" charset="0"/>
                <a:cs typeface="Times New Roman" pitchFamily="18" charset="0"/>
              </a:rPr>
              <a:t>Ω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/>
            <a:r>
              <a:rPr lang="en-US" sz="2800" b="1" err="1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800" b="1" baseline="-25000" err="1" smtClean="0">
                <a:latin typeface="Times New Roman" pitchFamily="18" charset="0"/>
                <a:cs typeface="Times New Roman" pitchFamily="18" charset="0"/>
              </a:rPr>
              <a:t>tđ</a:t>
            </a:r>
            <a:r>
              <a:rPr lang="en-US" sz="2800" b="1" baseline="-250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của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b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gấp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7" grpId="0" animBg="1"/>
      <p:bldP spid="7" grpId="1" animBg="1"/>
      <p:bldP spid="8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228600" y="457200"/>
            <a:ext cx="8763000" cy="107721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   *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mắc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grpSp>
        <p:nvGrpSpPr>
          <p:cNvPr id="29" name="Group 28"/>
          <p:cNvGrpSpPr/>
          <p:nvPr/>
        </p:nvGrpSpPr>
        <p:grpSpPr>
          <a:xfrm>
            <a:off x="2209800" y="2057400"/>
            <a:ext cx="4343400" cy="2362200"/>
            <a:chOff x="2209800" y="1676400"/>
            <a:chExt cx="4343400" cy="2362200"/>
          </a:xfrm>
        </p:grpSpPr>
        <p:graphicFrame>
          <p:nvGraphicFramePr>
            <p:cNvPr id="26" name="Object 25"/>
            <p:cNvGraphicFramePr>
              <a:graphicFrameLocks noChangeAspect="1"/>
            </p:cNvGraphicFramePr>
            <p:nvPr/>
          </p:nvGraphicFramePr>
          <p:xfrm>
            <a:off x="2286000" y="1752600"/>
            <a:ext cx="4191000" cy="2155371"/>
          </p:xfrm>
          <a:graphic>
            <a:graphicData uri="http://schemas.openxmlformats.org/presentationml/2006/ole">
              <p:oleObj spid="_x0000_s71686" name="Equation" r:id="rId3" imgW="1333440" imgH="685800" progId="Equation.3">
                <p:embed/>
              </p:oleObj>
            </a:graphicData>
          </a:graphic>
        </p:graphicFrame>
        <p:sp>
          <p:nvSpPr>
            <p:cNvPr id="27" name="Rectangle 26"/>
            <p:cNvSpPr/>
            <p:nvPr/>
          </p:nvSpPr>
          <p:spPr>
            <a:xfrm>
              <a:off x="2209800" y="1676400"/>
              <a:ext cx="4343400" cy="236220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28" name="Picture 27" descr="VIET BAI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04800" y="1676400"/>
            <a:ext cx="1834010" cy="1371600"/>
          </a:xfrm>
          <a:prstGeom prst="rect">
            <a:avLst/>
          </a:prstGeom>
          <a:noFill/>
        </p:spPr>
      </p:pic>
      <p:sp>
        <p:nvSpPr>
          <p:cNvPr id="8" name="Action Button: Back or Previous 7">
            <a:hlinkClick r:id="rId5" action="ppaction://hlinksldjump" highlightClick="1"/>
          </p:cNvPr>
          <p:cNvSpPr/>
          <p:nvPr/>
        </p:nvSpPr>
        <p:spPr>
          <a:xfrm>
            <a:off x="8382000" y="4419600"/>
            <a:ext cx="762000" cy="6096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TextBox 64"/>
          <p:cNvSpPr txBox="1"/>
          <p:nvPr/>
        </p:nvSpPr>
        <p:spPr>
          <a:xfrm>
            <a:off x="307859" y="238780"/>
            <a:ext cx="1561646" cy="52322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800" b="1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tập 1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52400" y="838200"/>
            <a:ext cx="8763000" cy="138499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US" sz="2800" b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Đặt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 = 12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8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 40</a:t>
            </a:r>
            <a:r>
              <a:rPr lang="el-GR" sz="2800" b="1" dirty="0" smtClean="0"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8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 80</a:t>
            </a:r>
            <a:r>
              <a:rPr lang="el-GR" sz="2800" b="1" dirty="0" smtClean="0"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mắc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cường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chạy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04800" y="2829580"/>
            <a:ext cx="8610600" cy="52322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smtClean="0"/>
              <a:t>A. </a:t>
            </a:r>
            <a:r>
              <a:rPr lang="en-US" sz="2800" b="1" dirty="0" smtClean="0">
                <a:solidFill>
                  <a:srgbClr val="1A04C0"/>
                </a:solidFill>
              </a:rPr>
              <a:t>0,1</a:t>
            </a:r>
            <a:r>
              <a:rPr lang="en-US" sz="2800" b="1" dirty="0" smtClean="0">
                <a:solidFill>
                  <a:srgbClr val="1A04C0"/>
                </a:solidFill>
                <a:latin typeface="Times New Roman"/>
                <a:cs typeface="Times New Roman"/>
              </a:rPr>
              <a:t>A</a:t>
            </a:r>
            <a:r>
              <a:rPr lang="en-US" sz="2800" b="1" dirty="0" smtClean="0">
                <a:latin typeface="Times New Roman"/>
                <a:cs typeface="Times New Roman"/>
              </a:rPr>
              <a:t>	      B. </a:t>
            </a:r>
            <a:r>
              <a:rPr lang="en-US" sz="2800" b="1" dirty="0" smtClean="0">
                <a:solidFill>
                  <a:srgbClr val="1A04C0"/>
                </a:solidFill>
                <a:latin typeface="Times New Roman"/>
                <a:cs typeface="Times New Roman"/>
              </a:rPr>
              <a:t>0,15A	</a:t>
            </a:r>
            <a:r>
              <a:rPr lang="en-US" sz="2800" b="1" dirty="0" smtClean="0">
                <a:latin typeface="Times New Roman"/>
                <a:cs typeface="Times New Roman"/>
              </a:rPr>
              <a:t>  	  C. </a:t>
            </a:r>
            <a:r>
              <a:rPr lang="en-US" sz="2800" b="1" dirty="0" smtClean="0">
                <a:solidFill>
                  <a:srgbClr val="1A04C0"/>
                </a:solidFill>
                <a:latin typeface="Times New Roman"/>
                <a:cs typeface="Times New Roman"/>
              </a:rPr>
              <a:t>0,25A</a:t>
            </a:r>
            <a:r>
              <a:rPr lang="en-US" sz="2800" b="1" dirty="0" smtClean="0">
                <a:latin typeface="Times New Roman"/>
                <a:cs typeface="Times New Roman"/>
              </a:rPr>
              <a:t>              D. </a:t>
            </a:r>
            <a:r>
              <a:rPr lang="en-US" sz="2800" b="1" dirty="0" smtClean="0">
                <a:solidFill>
                  <a:srgbClr val="1A04C0"/>
                </a:solidFill>
                <a:latin typeface="Times New Roman"/>
                <a:cs typeface="Times New Roman"/>
              </a:rPr>
              <a:t>0,3A</a:t>
            </a:r>
            <a:endParaRPr lang="en-US" sz="2800" b="1" dirty="0">
              <a:solidFill>
                <a:srgbClr val="1A04C0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290945" y="2881745"/>
            <a:ext cx="457200" cy="4572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1371600" y="4038600"/>
          <a:ext cx="6311153" cy="1219200"/>
        </p:xfrm>
        <a:graphic>
          <a:graphicData uri="http://schemas.openxmlformats.org/presentationml/2006/ole">
            <p:oleObj spid="_x0000_s125954" name="Equation" r:id="rId3" imgW="2234880" imgH="431640" progId="Equation.3">
              <p:embed/>
            </p:oleObj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repeatCount="4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304800" y="762000"/>
            <a:ext cx="8610600" cy="267765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US" sz="2800" b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 Hai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8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8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ampe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kế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mắc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A, B.</a:t>
            </a:r>
          </a:p>
          <a:p>
            <a:pPr marL="514350" indent="-514350" algn="just"/>
            <a:r>
              <a:rPr lang="en-US" sz="2800" b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  a. Vẽ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sơ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72000" indent="-514350" algn="just"/>
            <a:r>
              <a:rPr lang="en-US" sz="2800" b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  b. Cho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8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l-GR" sz="2800" b="1" dirty="0" smtClean="0"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8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el-GR" sz="2800" b="1" dirty="0" smtClean="0"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ampe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kế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0,2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1676400" y="3429000"/>
            <a:ext cx="5334000" cy="2895600"/>
            <a:chOff x="2057400" y="3733800"/>
            <a:chExt cx="4728955" cy="2739048"/>
          </a:xfrm>
        </p:grpSpPr>
        <p:grpSp>
          <p:nvGrpSpPr>
            <p:cNvPr id="12" name="Group 11"/>
            <p:cNvGrpSpPr/>
            <p:nvPr/>
          </p:nvGrpSpPr>
          <p:grpSpPr>
            <a:xfrm>
              <a:off x="2057400" y="3733800"/>
              <a:ext cx="4728955" cy="2739048"/>
              <a:chOff x="2057400" y="3733800"/>
              <a:chExt cx="4728955" cy="2739048"/>
            </a:xfrm>
          </p:grpSpPr>
          <p:pic>
            <p:nvPicPr>
              <p:cNvPr id="9" name="Picture 8" descr="BAI TAP.png"/>
              <p:cNvPicPr>
                <a:picLocks noChangeAspect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2057400" y="3733800"/>
                <a:ext cx="4728955" cy="2739048"/>
              </a:xfrm>
              <a:prstGeom prst="rect">
                <a:avLst/>
              </a:prstGeom>
            </p:spPr>
          </p:pic>
          <p:sp>
            <p:nvSpPr>
              <p:cNvPr id="11" name="TextBox 10"/>
              <p:cNvSpPr txBox="1"/>
              <p:nvPr/>
            </p:nvSpPr>
            <p:spPr>
              <a:xfrm>
                <a:off x="2507670" y="4987635"/>
                <a:ext cx="76893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0,2 A</a:t>
                </a:r>
                <a:endParaRPr lang="en-US" dirty="0"/>
              </a:p>
            </p:txBody>
          </p:sp>
        </p:grpSp>
        <p:sp>
          <p:nvSpPr>
            <p:cNvPr id="13" name="TextBox 12"/>
            <p:cNvSpPr txBox="1"/>
            <p:nvPr/>
          </p:nvSpPr>
          <p:spPr>
            <a:xfrm>
              <a:off x="5257800" y="5791200"/>
              <a:ext cx="990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A          B</a:t>
              </a:r>
              <a:endParaRPr lang="en-US" dirty="0"/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304800" y="238780"/>
            <a:ext cx="1561646" cy="52322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800" b="1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tập 2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152400" y="2514600"/>
            <a:ext cx="1849437" cy="3754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800" b="1" baseline="-25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8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l-GR" sz="28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Ώ</a:t>
            </a:r>
            <a:endParaRPr lang="en-US" sz="2800" b="1" dirty="0" smtClean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8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800" b="1" baseline="-25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= 10</a:t>
            </a:r>
            <a:r>
              <a:rPr lang="el-GR" sz="2800" b="1" dirty="0" smtClean="0">
                <a:solidFill>
                  <a:srgbClr val="000066"/>
                </a:solidFill>
                <a:latin typeface="Times New Roman"/>
                <a:cs typeface="Times New Roman"/>
              </a:rPr>
              <a:t>Ω</a:t>
            </a:r>
            <a:endParaRPr lang="en-US" sz="2800" b="1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8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en-US" sz="28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8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0,2A</a:t>
            </a:r>
            <a:endParaRPr lang="en-US" sz="2800" b="1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8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sz="2800" b="1" baseline="-25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8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? (V)</a:t>
            </a:r>
          </a:p>
          <a:p>
            <a:pPr>
              <a:spcBef>
                <a:spcPct val="50000"/>
              </a:spcBef>
            </a:pPr>
            <a:r>
              <a:rPr lang="en-US" sz="28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sz="2800" b="1" baseline="-250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= ? </a:t>
            </a:r>
            <a:r>
              <a:rPr lang="en-US" sz="2800" b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(V)</a:t>
            </a:r>
          </a:p>
          <a:p>
            <a:pPr>
              <a:spcBef>
                <a:spcPct val="50000"/>
              </a:spcBef>
            </a:pPr>
            <a:r>
              <a:rPr lang="en-US" sz="2800" b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sz="2800" b="1" baseline="-2500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sz="2800" b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= ? (V)</a:t>
            </a:r>
            <a:endParaRPr lang="el-GR" sz="2800" b="1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Hộp_Văn_Bản 11"/>
          <p:cNvSpPr txBox="1">
            <a:spLocks noChangeArrowheads="1"/>
          </p:cNvSpPr>
          <p:nvPr/>
        </p:nvSpPr>
        <p:spPr bwMode="auto">
          <a:xfrm>
            <a:off x="2209800" y="2438400"/>
            <a:ext cx="556594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2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vi-VN" sz="24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Hộp_Văn_Bản 13"/>
          <p:cNvSpPr txBox="1">
            <a:spLocks noChangeArrowheads="1"/>
          </p:cNvSpPr>
          <p:nvPr/>
        </p:nvSpPr>
        <p:spPr bwMode="auto">
          <a:xfrm>
            <a:off x="457200" y="1981200"/>
            <a:ext cx="141256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Tóm</a:t>
            </a:r>
            <a:r>
              <a:rPr 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tắt</a:t>
            </a:r>
            <a:endParaRPr lang="vi-VN" sz="28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Hộp_Văn_Bản 14"/>
          <p:cNvSpPr txBox="1">
            <a:spLocks noChangeArrowheads="1"/>
          </p:cNvSpPr>
          <p:nvPr/>
        </p:nvSpPr>
        <p:spPr bwMode="auto">
          <a:xfrm>
            <a:off x="5101703" y="1838980"/>
            <a:ext cx="84189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vi-VN" sz="2800" b="1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 rot="5400000">
            <a:off x="794" y="4514850"/>
            <a:ext cx="3962400" cy="1588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Group 19"/>
          <p:cNvGrpSpPr/>
          <p:nvPr/>
        </p:nvGrpSpPr>
        <p:grpSpPr>
          <a:xfrm>
            <a:off x="1905000" y="228600"/>
            <a:ext cx="6858000" cy="1676400"/>
            <a:chOff x="2057400" y="3833584"/>
            <a:chExt cx="4728955" cy="2739048"/>
          </a:xfrm>
        </p:grpSpPr>
        <p:grpSp>
          <p:nvGrpSpPr>
            <p:cNvPr id="21" name="Group 11"/>
            <p:cNvGrpSpPr/>
            <p:nvPr/>
          </p:nvGrpSpPr>
          <p:grpSpPr>
            <a:xfrm>
              <a:off x="2057400" y="3833584"/>
              <a:ext cx="4728955" cy="2739048"/>
              <a:chOff x="2057400" y="3833584"/>
              <a:chExt cx="4728955" cy="2739048"/>
            </a:xfrm>
          </p:grpSpPr>
          <p:pic>
            <p:nvPicPr>
              <p:cNvPr id="23" name="Picture 22" descr="BAI TAP.png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2057400" y="3833584"/>
                <a:ext cx="4728955" cy="2739048"/>
              </a:xfrm>
              <a:prstGeom prst="rect">
                <a:avLst/>
              </a:prstGeom>
            </p:spPr>
          </p:pic>
          <p:sp>
            <p:nvSpPr>
              <p:cNvPr id="24" name="TextBox 23"/>
              <p:cNvSpPr txBox="1"/>
              <p:nvPr/>
            </p:nvSpPr>
            <p:spPr>
              <a:xfrm>
                <a:off x="2507670" y="4987635"/>
                <a:ext cx="76893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0,2 A</a:t>
                </a:r>
                <a:endParaRPr lang="en-US" dirty="0"/>
              </a:p>
            </p:txBody>
          </p:sp>
        </p:grpSp>
        <p:sp>
          <p:nvSpPr>
            <p:cNvPr id="22" name="TextBox 21"/>
            <p:cNvSpPr txBox="1"/>
            <p:nvPr/>
          </p:nvSpPr>
          <p:spPr>
            <a:xfrm>
              <a:off x="5266334" y="5815610"/>
              <a:ext cx="1359662" cy="4204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/>
                <a:t>A          B</a:t>
              </a:r>
              <a:endParaRPr lang="en-US" sz="1600" dirty="0"/>
            </a:p>
          </p:txBody>
        </p:sp>
      </p:grpSp>
      <p:graphicFrame>
        <p:nvGraphicFramePr>
          <p:cNvPr id="25" name="Object 24"/>
          <p:cNvGraphicFramePr>
            <a:graphicFrameLocks noChangeAspect="1"/>
          </p:cNvGraphicFramePr>
          <p:nvPr/>
        </p:nvGraphicFramePr>
        <p:xfrm>
          <a:off x="2878666" y="3617742"/>
          <a:ext cx="4271434" cy="1182858"/>
        </p:xfrm>
        <a:graphic>
          <a:graphicData uri="http://schemas.openxmlformats.org/presentationml/2006/ole">
            <p:oleObj spid="_x0000_s124931" name="Equation" r:id="rId4" imgW="1650960" imgH="457200" progId="Equation.3">
              <p:embed/>
            </p:oleObj>
          </a:graphicData>
        </a:graphic>
      </p:graphicFrame>
      <p:sp>
        <p:nvSpPr>
          <p:cNvPr id="26" name="Hộp_Văn_Bản 11"/>
          <p:cNvSpPr txBox="1">
            <a:spLocks noChangeArrowheads="1"/>
          </p:cNvSpPr>
          <p:nvPr/>
        </p:nvSpPr>
        <p:spPr bwMode="auto">
          <a:xfrm>
            <a:off x="2057400" y="2971800"/>
            <a:ext cx="639950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Do </a:t>
            </a:r>
            <a:r>
              <a:rPr lang="en-US" sz="2800" b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800" b="1" baseline="-2500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1;</a:t>
            </a:r>
            <a:r>
              <a:rPr lang="en-US" sz="2800" b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R</a:t>
            </a:r>
            <a:r>
              <a:rPr lang="en-US" sz="2800" b="1" baseline="-2500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nối tiếp ta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I</a:t>
            </a:r>
            <a:r>
              <a:rPr lang="en-US" sz="28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I</a:t>
            </a:r>
            <a:r>
              <a:rPr lang="en-US" sz="28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0,2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vi-VN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Hộp_Văn_Bản 11"/>
          <p:cNvSpPr txBox="1">
            <a:spLocks noChangeArrowheads="1"/>
          </p:cNvSpPr>
          <p:nvPr/>
        </p:nvSpPr>
        <p:spPr bwMode="auto">
          <a:xfrm>
            <a:off x="2209800" y="4886980"/>
            <a:ext cx="6400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vi-VN" sz="28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4932" name="Object 4"/>
          <p:cNvGraphicFramePr>
            <a:graphicFrameLocks noChangeAspect="1"/>
          </p:cNvGraphicFramePr>
          <p:nvPr/>
        </p:nvGraphicFramePr>
        <p:xfrm>
          <a:off x="2286000" y="5562600"/>
          <a:ext cx="6629400" cy="609600"/>
        </p:xfrm>
        <a:graphic>
          <a:graphicData uri="http://schemas.openxmlformats.org/presentationml/2006/ole">
            <p:oleObj spid="_x0000_s124932" name="Equation" r:id="rId5" imgW="2781000" imgH="228600" progId="Equation.3">
              <p:embed/>
            </p:oleObj>
          </a:graphicData>
        </a:graphic>
      </p:graphicFrame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7" dur="500"/>
                                        <p:tgtEl>
                                          <p:spTgt spid="124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3" grpId="0"/>
      <p:bldP spid="15" grpId="0"/>
      <p:bldP spid="16" grpId="0"/>
      <p:bldP spid="26" grpId="0"/>
      <p:bldP spid="2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276600" y="533400"/>
            <a:ext cx="4114800" cy="944562"/>
          </a:xfrm>
        </p:spPr>
        <p:txBody>
          <a:bodyPr>
            <a:normAutofit/>
          </a:bodyPr>
          <a:lstStyle/>
          <a:p>
            <a:pPr algn="r"/>
            <a:r>
              <a:rPr lang="en-US" sz="4800" b="1" dirty="0" smtClean="0">
                <a:solidFill>
                  <a:srgbClr val="1A04C0"/>
                </a:solidFill>
              </a:rPr>
              <a:t>BÀI TẬP VỀ NHÀ</a:t>
            </a:r>
            <a:endParaRPr lang="en-US" sz="4800" b="1" dirty="0">
              <a:solidFill>
                <a:srgbClr val="1A04C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4800" y="1828801"/>
            <a:ext cx="8686800" cy="260019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buFontTx/>
              <a:buChar char="-"/>
            </a:pPr>
            <a:r>
              <a:rPr lang="en-US" sz="2800" b="1" dirty="0" smtClean="0"/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chép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”.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kỹ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 “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song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song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”</a:t>
            </a:r>
          </a:p>
        </p:txBody>
      </p:sp>
      <p:pic>
        <p:nvPicPr>
          <p:cNvPr id="19" name="Picture 3" descr="Book-01-june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1200696">
            <a:off x="1826532" y="658965"/>
            <a:ext cx="1203734" cy="1103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304800" y="762000"/>
            <a:ext cx="8610600" cy="95410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2800" b="1" i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i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2800" b="1" i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800" b="1" i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800" b="1" i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800" b="1" i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800" b="1" i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800" b="1" i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sz="2800" b="1" i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Ôm</a:t>
            </a:r>
            <a:r>
              <a:rPr lang="en-US" sz="2800" b="1" i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? </a:t>
            </a:r>
            <a:r>
              <a:rPr lang="en-US" sz="2800" b="1" i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i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800" b="1" i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b="1" i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i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800" b="1" i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sz="2800" b="1" i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Ôm</a:t>
            </a:r>
            <a:r>
              <a:rPr lang="en-US" sz="2800" b="1" i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?</a:t>
            </a:r>
            <a:endParaRPr lang="en-US" sz="2800" b="1" i="1" dirty="0">
              <a:solidFill>
                <a:srgbClr val="1A04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762000" y="76200"/>
            <a:ext cx="7848600" cy="639762"/>
          </a:xfrm>
        </p:spPr>
        <p:txBody>
          <a:bodyPr>
            <a:noAutofit/>
          </a:bodyPr>
          <a:lstStyle/>
          <a:p>
            <a:pPr algn="ctr"/>
            <a:r>
              <a:rPr lang="en-US" sz="36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KIỂM 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 BÀI CŨ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145" name="Object 1"/>
          <p:cNvGraphicFramePr>
            <a:graphicFrameLocks noChangeAspect="1"/>
          </p:cNvGraphicFramePr>
          <p:nvPr/>
        </p:nvGraphicFramePr>
        <p:xfrm>
          <a:off x="4221162" y="2743200"/>
          <a:ext cx="960438" cy="903287"/>
        </p:xfrm>
        <a:graphic>
          <a:graphicData uri="http://schemas.openxmlformats.org/presentationml/2006/ole">
            <p:oleObj spid="_x0000_s81922" name="Equation" r:id="rId3" imgW="419040" imgH="393480" progId="Equation.3">
              <p:embed/>
            </p:oleObj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04800" y="3733800"/>
            <a:ext cx="8610600" cy="193899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3200" b="1" i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3200" b="1" i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3200" b="1" i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just"/>
            <a:r>
              <a:rPr lang="en-US" sz="3200" b="1" i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800" b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Giữa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R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U = 6 V,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cường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chạy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= 0,24 A.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R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dirty="0">
              <a:solidFill>
                <a:srgbClr val="1A04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0" y="5791200"/>
            <a:ext cx="8610600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15 </a:t>
            </a:r>
            <a:r>
              <a:rPr lang="el-GR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en-US" sz="2800" b="1" dirty="0" smtClean="0">
                <a:latin typeface="Times New Roman"/>
                <a:cs typeface="Times New Roman"/>
              </a:rPr>
              <a:t>	      B. </a:t>
            </a:r>
            <a:r>
              <a:rPr lang="en-US" sz="2800" b="1" dirty="0" smtClean="0">
                <a:solidFill>
                  <a:srgbClr val="1A04C0"/>
                </a:solidFill>
                <a:latin typeface="Times New Roman"/>
                <a:cs typeface="Times New Roman"/>
              </a:rPr>
              <a:t>20</a:t>
            </a:r>
            <a:r>
              <a:rPr lang="el-GR" sz="2800" b="1" dirty="0" smtClean="0">
                <a:solidFill>
                  <a:srgbClr val="1A04C0"/>
                </a:solidFill>
                <a:latin typeface="Times New Roman"/>
                <a:cs typeface="Times New Roman"/>
              </a:rPr>
              <a:t>Ω</a:t>
            </a:r>
            <a:r>
              <a:rPr lang="en-US" sz="2800" b="1" dirty="0" smtClean="0">
                <a:solidFill>
                  <a:srgbClr val="1A04C0"/>
                </a:solidFill>
                <a:latin typeface="Times New Roman"/>
                <a:cs typeface="Times New Roman"/>
              </a:rPr>
              <a:t>	</a:t>
            </a:r>
            <a:r>
              <a:rPr lang="en-US" sz="2800" b="1" dirty="0" smtClean="0">
                <a:latin typeface="Times New Roman"/>
                <a:cs typeface="Times New Roman"/>
              </a:rPr>
              <a:t>    	  C. </a:t>
            </a:r>
            <a:r>
              <a:rPr lang="en-US" sz="2800" b="1" dirty="0" smtClean="0">
                <a:solidFill>
                  <a:srgbClr val="1A04C0"/>
                </a:solidFill>
                <a:latin typeface="Times New Roman"/>
                <a:cs typeface="Times New Roman"/>
              </a:rPr>
              <a:t>25</a:t>
            </a:r>
            <a:r>
              <a:rPr lang="el-GR" sz="2800" b="1" dirty="0" smtClean="0">
                <a:solidFill>
                  <a:srgbClr val="1A04C0"/>
                </a:solidFill>
                <a:latin typeface="Times New Roman"/>
                <a:cs typeface="Times New Roman"/>
              </a:rPr>
              <a:t>Ω</a:t>
            </a:r>
            <a:r>
              <a:rPr lang="en-US" sz="2800" b="1" dirty="0" smtClean="0">
                <a:latin typeface="Times New Roman"/>
                <a:cs typeface="Times New Roman"/>
              </a:rPr>
              <a:t>	     	D. </a:t>
            </a:r>
            <a:r>
              <a:rPr lang="en-US" sz="2800" b="1" dirty="0" smtClean="0">
                <a:solidFill>
                  <a:srgbClr val="1A04C0"/>
                </a:solidFill>
                <a:latin typeface="Times New Roman"/>
                <a:cs typeface="Times New Roman"/>
              </a:rPr>
              <a:t>30</a:t>
            </a:r>
            <a:r>
              <a:rPr lang="el-GR" sz="2800" b="1" dirty="0" smtClean="0">
                <a:solidFill>
                  <a:srgbClr val="1A04C0"/>
                </a:solidFill>
                <a:latin typeface="Times New Roman"/>
                <a:cs typeface="Times New Roman"/>
              </a:rPr>
              <a:t>Ω</a:t>
            </a:r>
            <a:endParaRPr lang="en-US" sz="2800" b="1" dirty="0">
              <a:solidFill>
                <a:srgbClr val="1A04C0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5070765" y="5805055"/>
            <a:ext cx="457200" cy="4572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04800" y="1815405"/>
            <a:ext cx="86868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Cường độ dòng điện chạy qua dây dẫn tỉ lệ thuận với hiệu điện thế đặt vào hai đầu dây và tỉ lệ nghịch với điện trở của dây.</a:t>
            </a:r>
            <a:endParaRPr lang="en-US" sz="28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6" repeatCount="4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304800" y="1066800"/>
            <a:ext cx="8610600" cy="156966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3200" b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Câu </a:t>
            </a:r>
            <a:r>
              <a:rPr lang="en-US" sz="3200" b="1" i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2: </a:t>
            </a:r>
            <a:r>
              <a:rPr lang="en-US" sz="3200" b="1" i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3200" b="1" i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3200" b="1" i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3200" b="1" i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3200" b="1" i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200" b="1" i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3200" b="1" i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b="1" i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3200" b="1" i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sz="3200" b="1" i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3200" b="1" i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3200" b="1" i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3200" b="1" i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sz="3200" b="1" i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200" b="1" i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? </a:t>
            </a:r>
            <a:r>
              <a:rPr lang="en-US" sz="3200" b="1" i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Mắc</a:t>
            </a:r>
            <a:r>
              <a:rPr lang="en-US" sz="3200" b="1" i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3200" b="1" i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sz="3200" b="1" i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3200" b="1" i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200" b="1" i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200" b="1" i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b="1" i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b="1" i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sz="3200" b="1" i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3200" b="1" i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3200" b="1" i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3200" b="1" i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?</a:t>
            </a:r>
            <a:endParaRPr lang="en-US" sz="3200" b="1" i="1" dirty="0">
              <a:solidFill>
                <a:srgbClr val="1A04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04800" y="2882205"/>
            <a:ext cx="8610600" cy="156966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3200" b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Dùng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vôn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kế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Mắc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vôn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kế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song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song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chốt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dương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(+)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vôn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kế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phía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cực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dương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nguồn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32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b="1" dirty="0">
              <a:solidFill>
                <a:srgbClr val="1A04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304800" y="838200"/>
            <a:ext cx="8610600" cy="156966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3200" b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200" b="1" i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Câu </a:t>
            </a:r>
            <a:r>
              <a:rPr lang="en-US" sz="3200" b="1" i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3: </a:t>
            </a:r>
            <a:r>
              <a:rPr lang="en-US" sz="3200" b="1" i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3200" b="1" i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3200" b="1" i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cường</a:t>
            </a:r>
            <a:r>
              <a:rPr lang="en-US" sz="3200" b="1" i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3200" b="1" i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sz="3200" b="1" i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3200" b="1" i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chạy</a:t>
            </a:r>
            <a:r>
              <a:rPr lang="en-US" sz="3200" b="1" i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3200" b="1" i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b="1" i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sz="3200" b="1" i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3200" b="1" i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3200" b="1" i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3200" b="1" i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sz="3200" b="1" i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200" b="1" i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? </a:t>
            </a:r>
            <a:r>
              <a:rPr lang="en-US" sz="3200" b="1" i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Mắc</a:t>
            </a:r>
            <a:r>
              <a:rPr lang="en-US" sz="3200" b="1" i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3200" b="1" i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sz="3200" b="1" i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3200" b="1" i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200" b="1" i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200" b="1" i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b="1" i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b="1" i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sz="3200" b="1" i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3200" b="1" i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3200" b="1" i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3200" b="1" i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?</a:t>
            </a:r>
            <a:endParaRPr lang="en-US" sz="3200" b="1" i="1" dirty="0">
              <a:solidFill>
                <a:srgbClr val="1A04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04800" y="2882205"/>
            <a:ext cx="8610600" cy="206210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3200" b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Dùng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ampe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kế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Mắc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ampe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kế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cường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đột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chốt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dương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(+)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ampe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kế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phía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cực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dương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nguồn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oup 34"/>
          <p:cNvGrpSpPr/>
          <p:nvPr/>
        </p:nvGrpSpPr>
        <p:grpSpPr>
          <a:xfrm>
            <a:off x="3276600" y="3429000"/>
            <a:ext cx="5857519" cy="3429000"/>
            <a:chOff x="3276600" y="3429000"/>
            <a:chExt cx="5857519" cy="3429000"/>
          </a:xfrm>
        </p:grpSpPr>
        <p:grpSp>
          <p:nvGrpSpPr>
            <p:cNvPr id="13" name="Group 12"/>
            <p:cNvGrpSpPr/>
            <p:nvPr/>
          </p:nvGrpSpPr>
          <p:grpSpPr>
            <a:xfrm>
              <a:off x="3276600" y="3429000"/>
              <a:ext cx="5857519" cy="3429000"/>
              <a:chOff x="3276600" y="3429000"/>
              <a:chExt cx="5857519" cy="3429000"/>
            </a:xfrm>
          </p:grpSpPr>
          <p:pic>
            <p:nvPicPr>
              <p:cNvPr id="21" name="Picture 20" descr="4.2.png"/>
              <p:cNvPicPr>
                <a:picLocks noChangeAspect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3276600" y="3429000"/>
                <a:ext cx="5857519" cy="3429000"/>
              </a:xfrm>
              <a:prstGeom prst="rect">
                <a:avLst/>
              </a:prstGeom>
            </p:spPr>
          </p:pic>
          <p:sp>
            <p:nvSpPr>
              <p:cNvPr id="11" name="TextBox 10"/>
              <p:cNvSpPr txBox="1"/>
              <p:nvPr/>
            </p:nvSpPr>
            <p:spPr>
              <a:xfrm>
                <a:off x="6471356" y="3962400"/>
                <a:ext cx="386644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dirty="0" smtClean="0">
                    <a:solidFill>
                      <a:srgbClr val="FF0000"/>
                    </a:solidFill>
                  </a:rPr>
                  <a:t>R</a:t>
                </a:r>
                <a:endParaRPr lang="en-US" sz="2800" b="1" dirty="0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33" name="Rectangle 32"/>
            <p:cNvSpPr/>
            <p:nvPr/>
          </p:nvSpPr>
          <p:spPr>
            <a:xfrm>
              <a:off x="4953000" y="4800557"/>
              <a:ext cx="2133600" cy="1828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4" name="Picture 33" descr="khoa K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334000" y="6463102"/>
              <a:ext cx="857370" cy="304843"/>
            </a:xfrm>
            <a:prstGeom prst="rect">
              <a:avLst/>
            </a:prstGeom>
          </p:spPr>
        </p:pic>
      </p:grpSp>
      <p:pic>
        <p:nvPicPr>
          <p:cNvPr id="20" name="Picture 19" descr="4.1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505200" y="0"/>
            <a:ext cx="5638800" cy="3323750"/>
          </a:xfrm>
          <a:prstGeom prst="rect">
            <a:avLst/>
          </a:prstGeom>
        </p:spPr>
      </p:pic>
      <p:pic>
        <p:nvPicPr>
          <p:cNvPr id="15" name="Picture 14" descr="MAT HOI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172200" y="3124200"/>
            <a:ext cx="990600" cy="762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2" name="TextBox 11"/>
          <p:cNvSpPr txBox="1"/>
          <p:nvPr/>
        </p:nvSpPr>
        <p:spPr>
          <a:xfrm>
            <a:off x="0" y="1905000"/>
            <a:ext cx="4038600" cy="255454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3200" b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200" b="1" i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Liệu </a:t>
            </a:r>
            <a:r>
              <a:rPr lang="en-US" sz="3200" b="1" i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3200" b="1" i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i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200" b="1" i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3200" b="1" i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200" b="1" i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3200" b="1" i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3200" b="1" i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3200" b="1" i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mắc</a:t>
            </a:r>
            <a:r>
              <a:rPr lang="en-US" sz="3200" b="1" i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3200" b="1" i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3200" b="1" i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b="1" i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b="1" i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3200" b="1" i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3200" b="1" i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b="1" i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sz="3200" b="1" i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3200" b="1" i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chạy</a:t>
            </a:r>
            <a:r>
              <a:rPr lang="en-US" sz="3200" b="1" i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3200" b="1" i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n-US" sz="3200" b="1" i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b="1" i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3200" b="1" i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3200" b="1" i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?</a:t>
            </a:r>
            <a:endParaRPr lang="en-US" sz="3200" b="1" i="1" dirty="0">
              <a:solidFill>
                <a:srgbClr val="1A04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Cloud 22"/>
          <p:cNvSpPr/>
          <p:nvPr/>
        </p:nvSpPr>
        <p:spPr>
          <a:xfrm>
            <a:off x="7162800" y="3200400"/>
            <a:ext cx="914400" cy="609600"/>
          </a:xfrm>
          <a:prstGeom prst="cloud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? </a:t>
            </a:r>
            <a:r>
              <a:rPr lang="el-GR" sz="2000" b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Ω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663727" y="543580"/>
            <a:ext cx="5084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1A04C0"/>
                </a:solidFill>
              </a:rPr>
              <a:t>R</a:t>
            </a:r>
            <a:r>
              <a:rPr lang="en-US" sz="2800" b="1" baseline="-25000" dirty="0" smtClean="0">
                <a:solidFill>
                  <a:srgbClr val="1A04C0"/>
                </a:solidFill>
              </a:rPr>
              <a:t>1</a:t>
            </a:r>
            <a:endParaRPr lang="en-US" sz="2800" b="1" dirty="0">
              <a:solidFill>
                <a:srgbClr val="1A04C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679562" y="547255"/>
            <a:ext cx="5084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1A04C0"/>
                </a:solidFill>
              </a:rPr>
              <a:t>R</a:t>
            </a:r>
            <a:r>
              <a:rPr lang="en-US" sz="2800" b="1" baseline="-25000" dirty="0" smtClean="0">
                <a:solidFill>
                  <a:srgbClr val="1A04C0"/>
                </a:solidFill>
              </a:rPr>
              <a:t>2</a:t>
            </a:r>
            <a:endParaRPr lang="en-US" sz="2800" b="1" dirty="0">
              <a:solidFill>
                <a:srgbClr val="1A04C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114800" y="1752600"/>
            <a:ext cx="2286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4114800" y="1025235"/>
            <a:ext cx="2286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271655" y="2743200"/>
            <a:ext cx="2286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5867400" y="2743200"/>
            <a:ext cx="2286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5257800" y="228600"/>
            <a:ext cx="2286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6248400" y="228600"/>
            <a:ext cx="2286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6005945" y="3685310"/>
            <a:ext cx="2286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3962400" y="4495800"/>
            <a:ext cx="2286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3962400" y="5257800"/>
            <a:ext cx="2286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5174675" y="6324600"/>
            <a:ext cx="2286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5770420" y="6303820"/>
            <a:ext cx="2286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7523020" y="6407730"/>
            <a:ext cx="2286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7543800" y="2860965"/>
            <a:ext cx="2286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4953000" y="1246910"/>
            <a:ext cx="2133600" cy="1828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2" name="Picture 31" descr="khoa K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34000" y="2909455"/>
            <a:ext cx="857370" cy="304843"/>
          </a:xfrm>
          <a:prstGeom prst="rect">
            <a:avLst/>
          </a:prstGeom>
        </p:spPr>
      </p:pic>
      <p:sp>
        <p:nvSpPr>
          <p:cNvPr id="36" name="TextBox 35"/>
          <p:cNvSpPr txBox="1"/>
          <p:nvPr/>
        </p:nvSpPr>
        <p:spPr>
          <a:xfrm>
            <a:off x="6477000" y="3962400"/>
            <a:ext cx="6062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</a:rPr>
              <a:t>R</a:t>
            </a:r>
            <a:r>
              <a:rPr lang="en-US" sz="2800" b="1" baseline="-25000" dirty="0" err="1" smtClean="0">
                <a:solidFill>
                  <a:srgbClr val="FF0000"/>
                </a:solidFill>
              </a:rPr>
              <a:t>tđ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12" grpId="0" animBg="1"/>
      <p:bldP spid="23" grpId="0" animBg="1"/>
      <p:bldP spid="3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9" name="Group 68"/>
          <p:cNvGrpSpPr/>
          <p:nvPr/>
        </p:nvGrpSpPr>
        <p:grpSpPr>
          <a:xfrm>
            <a:off x="4419600" y="2362200"/>
            <a:ext cx="4648200" cy="3277201"/>
            <a:chOff x="4419600" y="2362200"/>
            <a:chExt cx="4648200" cy="3277201"/>
          </a:xfrm>
        </p:grpSpPr>
        <p:pic>
          <p:nvPicPr>
            <p:cNvPr id="49" name="Picture 48" descr="4.3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19600" y="2362200"/>
              <a:ext cx="4648200" cy="3277201"/>
            </a:xfrm>
            <a:prstGeom prst="rect">
              <a:avLst/>
            </a:prstGeom>
          </p:spPr>
        </p:pic>
        <p:sp>
          <p:nvSpPr>
            <p:cNvPr id="67" name="Rectangle 66"/>
            <p:cNvSpPr/>
            <p:nvPr/>
          </p:nvSpPr>
          <p:spPr>
            <a:xfrm>
              <a:off x="4953000" y="3886199"/>
              <a:ext cx="2133600" cy="15655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68" name="Picture 67" descr="khoa K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453375" y="5271655"/>
              <a:ext cx="857370" cy="304843"/>
            </a:xfrm>
            <a:prstGeom prst="rect">
              <a:avLst/>
            </a:prstGeom>
          </p:spPr>
        </p:pic>
      </p:grpSp>
      <p:grpSp>
        <p:nvGrpSpPr>
          <p:cNvPr id="48" name="Group 47"/>
          <p:cNvGrpSpPr/>
          <p:nvPr/>
        </p:nvGrpSpPr>
        <p:grpSpPr>
          <a:xfrm>
            <a:off x="4267200" y="2362200"/>
            <a:ext cx="4766387" cy="3276600"/>
            <a:chOff x="4267200" y="2362200"/>
            <a:chExt cx="4766387" cy="3429000"/>
          </a:xfrm>
        </p:grpSpPr>
        <p:pic>
          <p:nvPicPr>
            <p:cNvPr id="50" name="Picture 49" descr="4.4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267200" y="2362200"/>
              <a:ext cx="4766387" cy="3429000"/>
            </a:xfrm>
            <a:prstGeom prst="rect">
              <a:avLst/>
            </a:prstGeom>
          </p:spPr>
        </p:pic>
        <p:sp>
          <p:nvSpPr>
            <p:cNvPr id="46" name="Rectangle 45"/>
            <p:cNvSpPr/>
            <p:nvPr/>
          </p:nvSpPr>
          <p:spPr>
            <a:xfrm>
              <a:off x="4953000" y="3768392"/>
              <a:ext cx="2133600" cy="1828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7" name="Picture 46" descr="khoa K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334000" y="5430937"/>
              <a:ext cx="857370" cy="304843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-76200"/>
            <a:ext cx="8077200" cy="639762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Bài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3</a:t>
            </a:r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: ĐOẠN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MẠCH NỐI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TiẾP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2400" y="609600"/>
            <a:ext cx="8839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Cường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dirty="0">
              <a:solidFill>
                <a:srgbClr val="1A04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4800" y="1367135"/>
            <a:ext cx="533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b="1" u="sng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2800" b="1" u="sng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800" b="1" u="sng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800" b="1" u="sng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b="1" u="sng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800" b="1" u="sng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7</a:t>
            </a:r>
            <a:r>
              <a:rPr lang="en-US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28600" y="1828800"/>
            <a:ext cx="868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bóng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đèn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mắc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dirty="0">
              <a:solidFill>
                <a:srgbClr val="1A04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685800" y="2362200"/>
            <a:ext cx="2819400" cy="592666"/>
            <a:chOff x="685800" y="2514600"/>
            <a:chExt cx="3624942" cy="762000"/>
          </a:xfrm>
        </p:grpSpPr>
        <p:grpSp>
          <p:nvGrpSpPr>
            <p:cNvPr id="19" name="Group 18"/>
            <p:cNvGrpSpPr/>
            <p:nvPr/>
          </p:nvGrpSpPr>
          <p:grpSpPr>
            <a:xfrm>
              <a:off x="685800" y="2514600"/>
              <a:ext cx="2057400" cy="762000"/>
              <a:chOff x="609600" y="2438400"/>
              <a:chExt cx="2133600" cy="838200"/>
            </a:xfrm>
          </p:grpSpPr>
          <p:graphicFrame>
            <p:nvGraphicFramePr>
              <p:cNvPr id="17" name="Object 16"/>
              <p:cNvGraphicFramePr>
                <a:graphicFrameLocks noChangeAspect="1"/>
              </p:cNvGraphicFramePr>
              <p:nvPr/>
            </p:nvGraphicFramePr>
            <p:xfrm>
              <a:off x="631002" y="2515235"/>
              <a:ext cx="2057870" cy="684530"/>
            </p:xfrm>
            <a:graphic>
              <a:graphicData uri="http://schemas.openxmlformats.org/presentationml/2006/ole">
                <p:oleObj spid="_x0000_s5125" name="Equation" r:id="rId6" imgW="647640" imgH="215640" progId="Equation.3">
                  <p:embed/>
                </p:oleObj>
              </a:graphicData>
            </a:graphic>
          </p:graphicFrame>
          <p:sp>
            <p:nvSpPr>
              <p:cNvPr id="18" name="Rectangle 17"/>
              <p:cNvSpPr/>
              <p:nvPr/>
            </p:nvSpPr>
            <p:spPr>
              <a:xfrm>
                <a:off x="609600" y="2438400"/>
                <a:ext cx="2133600" cy="838200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0" name="TextBox 19"/>
            <p:cNvSpPr txBox="1"/>
            <p:nvPr/>
          </p:nvSpPr>
          <p:spPr>
            <a:xfrm>
              <a:off x="3526971" y="2667001"/>
              <a:ext cx="783771" cy="5935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/>
                <a:t>(</a:t>
              </a:r>
              <a:r>
                <a:rPr lang="en-US" sz="2400" b="1" dirty="0" smtClean="0">
                  <a:solidFill>
                    <a:srgbClr val="1A04C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r>
                <a:rPr lang="en-US" sz="2400" b="1" dirty="0" smtClean="0"/>
                <a:t>)</a:t>
              </a:r>
              <a:endParaRPr lang="en-US" sz="2400" b="1" dirty="0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685800" y="3124200"/>
            <a:ext cx="2895600" cy="609599"/>
            <a:chOff x="381000" y="2514600"/>
            <a:chExt cx="3619508" cy="762001"/>
          </a:xfrm>
        </p:grpSpPr>
        <p:grpSp>
          <p:nvGrpSpPr>
            <p:cNvPr id="25" name="Group 18"/>
            <p:cNvGrpSpPr/>
            <p:nvPr/>
          </p:nvGrpSpPr>
          <p:grpSpPr>
            <a:xfrm>
              <a:off x="381000" y="2514600"/>
              <a:ext cx="2514600" cy="762001"/>
              <a:chOff x="293511" y="2438397"/>
              <a:chExt cx="2607734" cy="838200"/>
            </a:xfrm>
          </p:grpSpPr>
          <p:graphicFrame>
            <p:nvGraphicFramePr>
              <p:cNvPr id="27" name="Object 26"/>
              <p:cNvGraphicFramePr>
                <a:graphicFrameLocks noChangeAspect="1"/>
              </p:cNvGraphicFramePr>
              <p:nvPr/>
            </p:nvGraphicFramePr>
            <p:xfrm>
              <a:off x="449910" y="2515232"/>
              <a:ext cx="2420056" cy="684529"/>
            </p:xfrm>
            <a:graphic>
              <a:graphicData uri="http://schemas.openxmlformats.org/presentationml/2006/ole">
                <p:oleObj spid="_x0000_s5126" name="Equation" r:id="rId7" imgW="761760" imgH="215640" progId="Equation.3">
                  <p:embed/>
                </p:oleObj>
              </a:graphicData>
            </a:graphic>
          </p:graphicFrame>
          <p:sp>
            <p:nvSpPr>
              <p:cNvPr id="30" name="Rectangle 29"/>
              <p:cNvSpPr/>
              <p:nvPr/>
            </p:nvSpPr>
            <p:spPr>
              <a:xfrm>
                <a:off x="293511" y="2438397"/>
                <a:ext cx="2607734" cy="838200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6" name="TextBox 25"/>
            <p:cNvSpPr txBox="1"/>
            <p:nvPr/>
          </p:nvSpPr>
          <p:spPr>
            <a:xfrm>
              <a:off x="3124200" y="2667000"/>
              <a:ext cx="876308" cy="5770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/>
                <a:t>(</a:t>
              </a:r>
              <a:r>
                <a:rPr lang="en-US" sz="2400" b="1" dirty="0" smtClean="0">
                  <a:solidFill>
                    <a:srgbClr val="1A04C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400" b="1" dirty="0" smtClean="0"/>
                <a:t>)</a:t>
              </a:r>
              <a:endParaRPr lang="en-US" sz="2400" b="1" dirty="0"/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4324072" y="4485205"/>
            <a:ext cx="386473" cy="543995"/>
            <a:chOff x="5390872" y="4170225"/>
            <a:chExt cx="386473" cy="543995"/>
          </a:xfrm>
        </p:grpSpPr>
        <p:cxnSp>
          <p:nvCxnSpPr>
            <p:cNvPr id="34" name="Straight Arrow Connector 33"/>
            <p:cNvCxnSpPr/>
            <p:nvPr/>
          </p:nvCxnSpPr>
          <p:spPr>
            <a:xfrm rot="5400000" flipH="1" flipV="1">
              <a:off x="5586051" y="4359931"/>
              <a:ext cx="381000" cy="1588"/>
            </a:xfrm>
            <a:prstGeom prst="straightConnector1">
              <a:avLst/>
            </a:prstGeom>
            <a:ln w="38100">
              <a:solidFill>
                <a:srgbClr val="1A04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TextBox 35"/>
            <p:cNvSpPr txBox="1"/>
            <p:nvPr/>
          </p:nvSpPr>
          <p:spPr>
            <a:xfrm>
              <a:off x="5390872" y="4191000"/>
              <a:ext cx="32412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i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endPara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5346848" y="3271337"/>
            <a:ext cx="444352" cy="538663"/>
            <a:chOff x="6206835" y="3108757"/>
            <a:chExt cx="444352" cy="538663"/>
          </a:xfrm>
        </p:grpSpPr>
        <p:cxnSp>
          <p:nvCxnSpPr>
            <p:cNvPr id="38" name="Straight Arrow Connector 37"/>
            <p:cNvCxnSpPr/>
            <p:nvPr/>
          </p:nvCxnSpPr>
          <p:spPr>
            <a:xfrm>
              <a:off x="6206835" y="3108757"/>
              <a:ext cx="367145" cy="1588"/>
            </a:xfrm>
            <a:prstGeom prst="straightConnector1">
              <a:avLst/>
            </a:prstGeom>
            <a:ln w="38100">
              <a:solidFill>
                <a:srgbClr val="1A04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TextBox 40"/>
            <p:cNvSpPr txBox="1"/>
            <p:nvPr/>
          </p:nvSpPr>
          <p:spPr>
            <a:xfrm>
              <a:off x="6206835" y="3124200"/>
              <a:ext cx="44435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i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sz="2800" b="1" i="1" baseline="-250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7328048" y="3286780"/>
            <a:ext cx="444352" cy="523220"/>
            <a:chOff x="7556648" y="3106670"/>
            <a:chExt cx="444352" cy="523220"/>
          </a:xfrm>
        </p:grpSpPr>
        <p:cxnSp>
          <p:nvCxnSpPr>
            <p:cNvPr id="40" name="Straight Arrow Connector 39"/>
            <p:cNvCxnSpPr/>
            <p:nvPr/>
          </p:nvCxnSpPr>
          <p:spPr>
            <a:xfrm>
              <a:off x="7592290" y="3108757"/>
              <a:ext cx="367145" cy="1588"/>
            </a:xfrm>
            <a:prstGeom prst="straightConnector1">
              <a:avLst/>
            </a:prstGeom>
            <a:ln w="38100">
              <a:solidFill>
                <a:srgbClr val="1A04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TextBox 41"/>
            <p:cNvSpPr txBox="1"/>
            <p:nvPr/>
          </p:nvSpPr>
          <p:spPr>
            <a:xfrm>
              <a:off x="7556648" y="3106670"/>
              <a:ext cx="44435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i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sz="2800" b="1" i="1" baseline="-250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45" name="TextBox 44"/>
          <p:cNvSpPr txBox="1"/>
          <p:nvPr/>
        </p:nvSpPr>
        <p:spPr>
          <a:xfrm>
            <a:off x="304800" y="3810000"/>
            <a:ext cx="4038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mắc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dirty="0">
              <a:solidFill>
                <a:srgbClr val="1A04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1" name="Group 50"/>
          <p:cNvGrpSpPr/>
          <p:nvPr/>
        </p:nvGrpSpPr>
        <p:grpSpPr>
          <a:xfrm>
            <a:off x="4095472" y="4637605"/>
            <a:ext cx="386473" cy="543995"/>
            <a:chOff x="5390872" y="4170225"/>
            <a:chExt cx="386473" cy="543995"/>
          </a:xfrm>
        </p:grpSpPr>
        <p:cxnSp>
          <p:nvCxnSpPr>
            <p:cNvPr id="52" name="Straight Arrow Connector 51"/>
            <p:cNvCxnSpPr/>
            <p:nvPr/>
          </p:nvCxnSpPr>
          <p:spPr>
            <a:xfrm rot="5400000" flipH="1" flipV="1">
              <a:off x="5586051" y="4359931"/>
              <a:ext cx="381000" cy="1588"/>
            </a:xfrm>
            <a:prstGeom prst="straightConnector1">
              <a:avLst/>
            </a:prstGeom>
            <a:ln w="38100">
              <a:solidFill>
                <a:srgbClr val="1A04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TextBox 52"/>
            <p:cNvSpPr txBox="1"/>
            <p:nvPr/>
          </p:nvSpPr>
          <p:spPr>
            <a:xfrm>
              <a:off x="5390872" y="4191000"/>
              <a:ext cx="32412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i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endPara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5118248" y="3271337"/>
            <a:ext cx="444352" cy="538663"/>
            <a:chOff x="6206835" y="3108757"/>
            <a:chExt cx="444352" cy="538663"/>
          </a:xfrm>
        </p:grpSpPr>
        <p:cxnSp>
          <p:nvCxnSpPr>
            <p:cNvPr id="55" name="Straight Arrow Connector 54"/>
            <p:cNvCxnSpPr/>
            <p:nvPr/>
          </p:nvCxnSpPr>
          <p:spPr>
            <a:xfrm>
              <a:off x="6206835" y="3108757"/>
              <a:ext cx="367145" cy="1588"/>
            </a:xfrm>
            <a:prstGeom prst="straightConnector1">
              <a:avLst/>
            </a:prstGeom>
            <a:ln w="38100">
              <a:solidFill>
                <a:srgbClr val="1A04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TextBox 55"/>
            <p:cNvSpPr txBox="1"/>
            <p:nvPr/>
          </p:nvSpPr>
          <p:spPr>
            <a:xfrm>
              <a:off x="6206835" y="3124200"/>
              <a:ext cx="44435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i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sz="2800" b="1" i="1" baseline="-250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7099448" y="3286780"/>
            <a:ext cx="444352" cy="523220"/>
            <a:chOff x="7556648" y="3106670"/>
            <a:chExt cx="444352" cy="523220"/>
          </a:xfrm>
        </p:grpSpPr>
        <p:cxnSp>
          <p:nvCxnSpPr>
            <p:cNvPr id="58" name="Straight Arrow Connector 57"/>
            <p:cNvCxnSpPr/>
            <p:nvPr/>
          </p:nvCxnSpPr>
          <p:spPr>
            <a:xfrm>
              <a:off x="7592290" y="3108757"/>
              <a:ext cx="367145" cy="1588"/>
            </a:xfrm>
            <a:prstGeom prst="straightConnector1">
              <a:avLst/>
            </a:prstGeom>
            <a:ln w="38100">
              <a:solidFill>
                <a:srgbClr val="1A04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TextBox 58"/>
            <p:cNvSpPr txBox="1"/>
            <p:nvPr/>
          </p:nvSpPr>
          <p:spPr>
            <a:xfrm>
              <a:off x="7556648" y="3106670"/>
              <a:ext cx="44435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i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sz="2800" b="1" i="1" baseline="-250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60" name="TextBox 59"/>
          <p:cNvSpPr txBox="1"/>
          <p:nvPr/>
        </p:nvSpPr>
        <p:spPr>
          <a:xfrm>
            <a:off x="381000" y="5029200"/>
            <a:ext cx="579005" cy="461665"/>
          </a:xfrm>
          <a:prstGeom prst="rect">
            <a:avLst/>
          </a:prstGeom>
          <a:solidFill>
            <a:srgbClr val="FDEF35"/>
          </a:solidFill>
          <a:ln>
            <a:solidFill>
              <a:srgbClr val="1A04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C1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52400" y="5715000"/>
            <a:ext cx="8610600" cy="954107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2400" b="1" smtClean="0">
                <a:solidFill>
                  <a:srgbClr val="1A04C0"/>
                </a:solidFill>
              </a:rPr>
              <a:t>  </a:t>
            </a:r>
            <a:r>
              <a:rPr lang="en-US" sz="2800" b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Quan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sơ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8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, R</a:t>
            </a:r>
            <a:r>
              <a:rPr lang="en-US" sz="28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 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ampe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kế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mắc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b="1" dirty="0">
              <a:solidFill>
                <a:srgbClr val="1A04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381000" y="5029200"/>
            <a:ext cx="579005" cy="461665"/>
          </a:xfrm>
          <a:prstGeom prst="rect">
            <a:avLst/>
          </a:prstGeom>
          <a:solidFill>
            <a:srgbClr val="FDEF35"/>
          </a:solidFill>
          <a:ln>
            <a:solidFill>
              <a:srgbClr val="1A04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C2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20780" y="5709928"/>
            <a:ext cx="7162800" cy="954107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2800" b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  Chứng 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minh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rằng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lệ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thuận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solidFill>
                <a:srgbClr val="1A04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4" name="Object 63"/>
          <p:cNvGraphicFramePr>
            <a:graphicFrameLocks noChangeAspect="1"/>
          </p:cNvGraphicFramePr>
          <p:nvPr/>
        </p:nvGraphicFramePr>
        <p:xfrm>
          <a:off x="7391400" y="5784270"/>
          <a:ext cx="1295400" cy="957469"/>
        </p:xfrm>
        <a:graphic>
          <a:graphicData uri="http://schemas.openxmlformats.org/presentationml/2006/ole">
            <p:oleObj spid="_x0000_s5127" name="Equation" r:id="rId8" imgW="583920" imgH="431640" progId="Equation.3">
              <p:embed/>
            </p:oleObj>
          </a:graphicData>
        </a:graphic>
      </p:graphicFrame>
      <p:sp>
        <p:nvSpPr>
          <p:cNvPr id="66" name="TextBox 65"/>
          <p:cNvSpPr txBox="1"/>
          <p:nvPr/>
        </p:nvSpPr>
        <p:spPr>
          <a:xfrm>
            <a:off x="8610600" y="6015335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(</a:t>
            </a:r>
            <a:r>
              <a:rPr lang="en-US" sz="24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b="1" dirty="0" smtClean="0"/>
              <a:t>)</a:t>
            </a:r>
            <a:endParaRPr lang="en-US" sz="2400" b="1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repeatCount="4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repeatCount="4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repeatCount="4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" presetClass="entr" presetSubtype="10" repeatCount="4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" presetClass="entr" presetSubtype="10" repeatCount="4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1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" presetClass="entr" presetSubtype="10" repeatCount="4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4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6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4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9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45" grpId="0"/>
      <p:bldP spid="60" grpId="0" animBg="1"/>
      <p:bldP spid="60" grpId="1" animBg="1"/>
      <p:bldP spid="61" grpId="0" animBg="1"/>
      <p:bldP spid="61" grpId="1" animBg="1"/>
      <p:bldP spid="62" grpId="0" animBg="1"/>
      <p:bldP spid="63" grpId="0" animBg="1"/>
      <p:bldP spid="6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Box 47"/>
          <p:cNvSpPr txBox="1"/>
          <p:nvPr/>
        </p:nvSpPr>
        <p:spPr>
          <a:xfrm>
            <a:off x="152400" y="457200"/>
            <a:ext cx="899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en-US" sz="3200" b="1" u="sng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3200" b="1" u="sng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3200" b="1" u="sng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3200" b="1" u="sng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đương</a:t>
            </a:r>
            <a:r>
              <a:rPr lang="en-US" sz="3200" b="1" u="sng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u="sng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200" b="1" u="sng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n-US" sz="3200" b="1" u="sng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3200" b="1" u="sng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3200" b="1" u="sng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b="1" u="sng" dirty="0">
              <a:solidFill>
                <a:srgbClr val="1A04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04800" y="1066800"/>
            <a:ext cx="457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đương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228600" y="1752600"/>
            <a:ext cx="8610600" cy="255454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3200" b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200" b="1" i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Điện </a:t>
            </a:r>
            <a:r>
              <a:rPr lang="en-US" sz="32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đương</a:t>
            </a:r>
            <a:r>
              <a:rPr lang="en-US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(Rtđ) </a:t>
            </a:r>
            <a:r>
              <a:rPr lang="en-US" sz="32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n-US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n-US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cường</a:t>
            </a:r>
            <a:r>
              <a:rPr lang="en-US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chạy</a:t>
            </a:r>
            <a:r>
              <a:rPr lang="en-US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32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n-US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vẫn</a:t>
            </a:r>
            <a:r>
              <a:rPr lang="en-US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b="1" i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0" y="4561582"/>
            <a:ext cx="8610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đương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mắc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32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51" grpId="0"/>
      <p:bldP spid="54" grpId="1" animBg="1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/>
          <p:cNvSpPr txBox="1"/>
          <p:nvPr/>
        </p:nvSpPr>
        <p:spPr>
          <a:xfrm>
            <a:off x="304800" y="457200"/>
            <a:ext cx="579005" cy="461665"/>
          </a:xfrm>
          <a:prstGeom prst="rect">
            <a:avLst/>
          </a:prstGeom>
          <a:solidFill>
            <a:srgbClr val="FDEF35"/>
          </a:solidFill>
          <a:ln>
            <a:solidFill>
              <a:srgbClr val="1A04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C3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04800" y="944940"/>
            <a:ext cx="8610600" cy="1569660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3200" b="1" i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   Chứng </a:t>
            </a:r>
            <a:r>
              <a:rPr lang="en-US" sz="3200" b="1" i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minh </a:t>
            </a:r>
            <a:r>
              <a:rPr lang="en-US" sz="3200" b="1" i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3200" b="1" i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200" b="1" i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b="1" i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3200" b="1" i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3200" b="1" i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3200" b="1" i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đương</a:t>
            </a:r>
            <a:r>
              <a:rPr lang="en-US" sz="3200" b="1" i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Rtđ</a:t>
            </a:r>
            <a:r>
              <a:rPr lang="en-US" sz="3200" b="1" i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i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200" b="1" i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n-US" sz="3200" b="1" i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3200" b="1" i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3200" b="1" i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3200" b="1" i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3200" b="1" i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R1, </a:t>
            </a:r>
            <a:r>
              <a:rPr lang="en-US" sz="3200" b="1" i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R2 </a:t>
            </a:r>
            <a:r>
              <a:rPr lang="en-US" sz="3200" b="1" i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mắc</a:t>
            </a:r>
            <a:r>
              <a:rPr lang="en-US" sz="3200" b="1" i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3200" b="1" i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3200" b="1" i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i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b="1" i="1" dirty="0">
              <a:solidFill>
                <a:srgbClr val="1A04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1" name="Object 30"/>
          <p:cNvGraphicFramePr>
            <a:graphicFrameLocks noChangeAspect="1"/>
          </p:cNvGraphicFramePr>
          <p:nvPr/>
        </p:nvGraphicFramePr>
        <p:xfrm>
          <a:off x="3200400" y="2667000"/>
          <a:ext cx="2438400" cy="685800"/>
        </p:xfrm>
        <a:graphic>
          <a:graphicData uri="http://schemas.openxmlformats.org/presentationml/2006/ole">
            <p:oleObj spid="_x0000_s76805" name="Equation" r:id="rId3" imgW="812520" imgH="228600" progId="Equation.3">
              <p:embed/>
            </p:oleObj>
          </a:graphicData>
        </a:graphic>
      </p:graphicFrame>
      <p:grpSp>
        <p:nvGrpSpPr>
          <p:cNvPr id="34" name="Group 33"/>
          <p:cNvGrpSpPr/>
          <p:nvPr/>
        </p:nvGrpSpPr>
        <p:grpSpPr>
          <a:xfrm>
            <a:off x="3124200" y="2715490"/>
            <a:ext cx="3728853" cy="609600"/>
            <a:chOff x="3276600" y="5306290"/>
            <a:chExt cx="3728853" cy="609600"/>
          </a:xfrm>
        </p:grpSpPr>
        <p:sp>
          <p:nvSpPr>
            <p:cNvPr id="32" name="Rectangle 31"/>
            <p:cNvSpPr/>
            <p:nvPr/>
          </p:nvSpPr>
          <p:spPr>
            <a:xfrm>
              <a:off x="3276600" y="5306290"/>
              <a:ext cx="2590800" cy="60960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400800" y="5334000"/>
              <a:ext cx="60465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(</a:t>
              </a:r>
              <a:r>
                <a:rPr lang="en-US" sz="2800" b="1" dirty="0" smtClean="0">
                  <a:solidFill>
                    <a:srgbClr val="1A04C0"/>
                  </a:solidFill>
                  <a:latin typeface="Times New Roman" pitchFamily="18" charset="0"/>
                  <a:cs typeface="Times New Roman" pitchFamily="18" charset="0"/>
                </a:rPr>
                <a:t>4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)</a:t>
              </a:r>
              <a:endParaRPr lang="en-US" sz="28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304800" y="3581400"/>
            <a:ext cx="472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Thí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04800" y="4191000"/>
            <a:ext cx="861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6200" y="4800600"/>
            <a:ext cx="8915400" cy="14811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Bef>
                <a:spcPts val="1800"/>
              </a:spcBef>
            </a:pPr>
            <a:r>
              <a:rPr lang="en-US" sz="3200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Điện </a:t>
            </a:r>
            <a:r>
              <a:rPr lang="en-US" sz="3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đương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3200" b="1" i="1" dirty="0" err="1" smtClean="0"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latin typeface="Times New Roman" pitchFamily="18" charset="0"/>
                <a:cs typeface="Times New Roman" pitchFamily="18" charset="0"/>
              </a:rPr>
              <a:t>mắc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200" b="1" i="1" smtClean="0">
                <a:latin typeface="Times New Roman" pitchFamily="18" charset="0"/>
                <a:cs typeface="Times New Roman" pitchFamily="18" charset="0"/>
              </a:rPr>
              <a:t> phần</a:t>
            </a:r>
            <a:endParaRPr lang="en-US" sz="32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9" grpId="0" animBg="1"/>
      <p:bldP spid="10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Â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43000" y="609600"/>
            <a:ext cx="6629400" cy="5867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Picture 8" descr="TÁO.gif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9776799">
            <a:off x="4858928" y="3691803"/>
            <a:ext cx="952500" cy="790575"/>
          </a:xfrm>
          <a:prstGeom prst="rect">
            <a:avLst/>
          </a:prstGeom>
        </p:spPr>
      </p:pic>
      <p:pic>
        <p:nvPicPr>
          <p:cNvPr id="11" name="Picture 10" descr="TÁO.gif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084051">
            <a:off x="1981200" y="3709613"/>
            <a:ext cx="952500" cy="790575"/>
          </a:xfrm>
          <a:prstGeom prst="rect">
            <a:avLst/>
          </a:prstGeom>
        </p:spPr>
      </p:pic>
      <p:pic>
        <p:nvPicPr>
          <p:cNvPr id="12" name="Picture 11" descr="TÁO.gif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20217496">
            <a:off x="6517521" y="3279069"/>
            <a:ext cx="952500" cy="790575"/>
          </a:xfrm>
          <a:prstGeom prst="rect">
            <a:avLst/>
          </a:prstGeom>
        </p:spPr>
      </p:pic>
      <p:pic>
        <p:nvPicPr>
          <p:cNvPr id="13" name="Picture 12" descr="TÁO.gif">
            <a:hlinkClick r:id="rId7" action="ppaction://hlinksldjump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839184">
            <a:off x="3030586" y="3921378"/>
            <a:ext cx="952500" cy="790575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1981200" y="4267200"/>
            <a:ext cx="4443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1A04C0"/>
                </a:solidFill>
              </a:rPr>
              <a:t>1</a:t>
            </a:r>
            <a:endParaRPr lang="en-US" sz="4000" b="1" dirty="0">
              <a:solidFill>
                <a:srgbClr val="1A04C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200400" y="4648200"/>
            <a:ext cx="4443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1A04C0"/>
                </a:solidFill>
              </a:rPr>
              <a:t>2</a:t>
            </a:r>
            <a:endParaRPr lang="en-US" sz="4000" b="1" dirty="0">
              <a:solidFill>
                <a:srgbClr val="1A04C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346848" y="4267200"/>
            <a:ext cx="4443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1A04C0"/>
                </a:solidFill>
              </a:rPr>
              <a:t>3</a:t>
            </a:r>
            <a:endParaRPr lang="en-US" sz="4000" b="1" dirty="0">
              <a:solidFill>
                <a:srgbClr val="1A04C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934200" y="3962400"/>
            <a:ext cx="4443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1A04C0"/>
                </a:solidFill>
              </a:rPr>
              <a:t>4</a:t>
            </a:r>
            <a:endParaRPr lang="en-US" sz="4000" b="1" dirty="0">
              <a:solidFill>
                <a:srgbClr val="1A04C0"/>
              </a:solidFill>
            </a:endParaRPr>
          </a:p>
        </p:txBody>
      </p:sp>
      <p:sp>
        <p:nvSpPr>
          <p:cNvPr id="18" name="Action Button: Back or Previous 17">
            <a:hlinkClick r:id="rId8" action="ppaction://hlinksldjump" highlightClick="1"/>
          </p:cNvPr>
          <p:cNvSpPr/>
          <p:nvPr/>
        </p:nvSpPr>
        <p:spPr>
          <a:xfrm flipH="1">
            <a:off x="7924800" y="5791200"/>
            <a:ext cx="1219200" cy="10668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</p:childTnLst>
        </p:cTn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1569</TotalTime>
  <Words>1066</Words>
  <Application>Microsoft Office PowerPoint</Application>
  <PresentationFormat>On-screen Show (4:3)</PresentationFormat>
  <Paragraphs>94</Paragraphs>
  <Slides>16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Office Theme</vt:lpstr>
      <vt:lpstr>Flow</vt:lpstr>
      <vt:lpstr>1_Office Theme</vt:lpstr>
      <vt:lpstr>Equation</vt:lpstr>
      <vt:lpstr>Slide 1</vt:lpstr>
      <vt:lpstr>KIỂM TRA BÀI CŨ</vt:lpstr>
      <vt:lpstr>Slide 3</vt:lpstr>
      <vt:lpstr>Slide 4</vt:lpstr>
      <vt:lpstr>Slide 5</vt:lpstr>
      <vt:lpstr>Bài 3: ĐOẠN MẠCH NỐI TiẾP</vt:lpstr>
      <vt:lpstr>Slide 7</vt:lpstr>
      <vt:lpstr>Slide 8</vt:lpstr>
      <vt:lpstr>Slide 9</vt:lpstr>
      <vt:lpstr>  III. VẬN DỤNG</vt:lpstr>
      <vt:lpstr>Slide 11</vt:lpstr>
      <vt:lpstr>Slide 12</vt:lpstr>
      <vt:lpstr>Slide 13</vt:lpstr>
      <vt:lpstr>Slide 14</vt:lpstr>
      <vt:lpstr>Slide 15</vt:lpstr>
      <vt:lpstr>BÀI TẬP VỀ NHÀ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Dell</cp:lastModifiedBy>
  <cp:revision>476</cp:revision>
  <dcterms:created xsi:type="dcterms:W3CDTF">2017-08-20T09:35:57Z</dcterms:created>
  <dcterms:modified xsi:type="dcterms:W3CDTF">2019-08-19T13:43:42Z</dcterms:modified>
</cp:coreProperties>
</file>