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7" r:id="rId6"/>
    <p:sldId id="288" r:id="rId7"/>
    <p:sldId id="260" r:id="rId8"/>
    <p:sldId id="289" r:id="rId9"/>
    <p:sldId id="290" r:id="rId10"/>
    <p:sldId id="261" r:id="rId11"/>
    <p:sldId id="291" r:id="rId12"/>
    <p:sldId id="262" r:id="rId13"/>
    <p:sldId id="263" r:id="rId14"/>
    <p:sldId id="294" r:id="rId15"/>
    <p:sldId id="292" r:id="rId16"/>
    <p:sldId id="293" r:id="rId17"/>
    <p:sldId id="295" r:id="rId18"/>
    <p:sldId id="264" r:id="rId19"/>
    <p:sldId id="296" r:id="rId20"/>
    <p:sldId id="266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  <p:embeddedFont>
      <p:font typeface="Raleway" pitchFamily="2" charset="-93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959E3-60D2-4878-9555-1CC85E9E5687}">
  <a:tblStyle styleId="{1D0959E3-60D2-4878-9555-1CC85E9E5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44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31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66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22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90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89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8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28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22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9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png"/><Relationship Id="rId4" Type="http://schemas.openxmlformats.org/officeDocument/2006/relationships/image" Target="../media/image28.wmf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706288" y="1935518"/>
            <a:ext cx="773142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HỆ BẤT PHƯƠNG TRÌNH BẬC NHẤT HAI ẨN</a:t>
            </a:r>
            <a:endParaRPr sz="3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7122" y="0"/>
            <a:ext cx="3618982" cy="604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atin typeface="+mn-lt"/>
              </a:rPr>
              <a:t>HOẠT ĐỘNG 2.2</a:t>
            </a:r>
            <a:endParaRPr sz="3200">
              <a:latin typeface="+mn-lt"/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1124522" y="584135"/>
            <a:ext cx="7370700" cy="1248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vi-VN" sz="3200">
                <a:latin typeface="+mn-lt"/>
              </a:rPr>
              <a:t>Tìm hệ bất phương trình bậc nhất hai ẩn trong các hệ sau</a:t>
            </a:r>
            <a:endParaRPr sz="3200">
              <a:latin typeface="+mn-lt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D5313C-1824-59D0-6C70-A14E6F350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7313"/>
              </p:ext>
            </p:extLst>
          </p:nvPr>
        </p:nvGraphicFramePr>
        <p:xfrm>
          <a:off x="301472" y="1636866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1143000" progId="Equation.DSMT4">
                  <p:embed/>
                </p:oleObj>
              </mc:Choice>
              <mc:Fallback>
                <p:oleObj name="Equation" r:id="rId3" imgW="2806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72" y="1636866"/>
                        <a:ext cx="2806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4C8639-E6E3-3A71-03C9-3328F1D22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3683"/>
              </p:ext>
            </p:extLst>
          </p:nvPr>
        </p:nvGraphicFramePr>
        <p:xfrm>
          <a:off x="4873372" y="1658478"/>
          <a:ext cx="2984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1143000" progId="Equation.DSMT4">
                  <p:embed/>
                </p:oleObj>
              </mc:Choice>
              <mc:Fallback>
                <p:oleObj name="Equation" r:id="rId5" imgW="2984400" imgH="11430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ED5313C-1824-59D0-6C70-A14E6F350E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372" y="1658478"/>
                        <a:ext cx="2984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707684-F3C8-4BB5-EFBC-771AFA00A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7135"/>
              </p:ext>
            </p:extLst>
          </p:nvPr>
        </p:nvGraphicFramePr>
        <p:xfrm>
          <a:off x="301878" y="3411078"/>
          <a:ext cx="1968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480" imgH="1143000" progId="Equation.DSMT4">
                  <p:embed/>
                </p:oleObj>
              </mc:Choice>
              <mc:Fallback>
                <p:oleObj name="Equation" r:id="rId7" imgW="1968480" imgH="1143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4C8639-E6E3-3A71-03C9-3328F1D2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878" y="3411078"/>
                        <a:ext cx="1968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847419-D5A5-4352-A80F-BA6A44A31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17986"/>
              </p:ext>
            </p:extLst>
          </p:nvPr>
        </p:nvGraphicFramePr>
        <p:xfrm>
          <a:off x="4809872" y="2801478"/>
          <a:ext cx="3048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7760" imgH="2361960" progId="Equation.DSMT4">
                  <p:embed/>
                </p:oleObj>
              </mc:Choice>
              <mc:Fallback>
                <p:oleObj name="Equation" r:id="rId9" imgW="3047760" imgH="236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707684-F3C8-4BB5-EFBC-771AFA00A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9872" y="2801478"/>
                        <a:ext cx="30480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24B9A23-4455-7630-EEE0-27BBEEC0C21C}"/>
              </a:ext>
            </a:extLst>
          </p:cNvPr>
          <p:cNvSpPr/>
          <p:nvPr/>
        </p:nvSpPr>
        <p:spPr>
          <a:xfrm>
            <a:off x="243348" y="1976079"/>
            <a:ext cx="464574" cy="46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907642-D7F5-7A9E-7B66-21604F7722A1}"/>
              </a:ext>
            </a:extLst>
          </p:cNvPr>
          <p:cNvSpPr/>
          <p:nvPr/>
        </p:nvSpPr>
        <p:spPr>
          <a:xfrm>
            <a:off x="243348" y="3750291"/>
            <a:ext cx="464574" cy="46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E8CE86-8728-53A1-DFB3-9D946CB364C4}"/>
              </a:ext>
            </a:extLst>
          </p:cNvPr>
          <p:cNvSpPr/>
          <p:nvPr/>
        </p:nvSpPr>
        <p:spPr>
          <a:xfrm>
            <a:off x="4809872" y="3750291"/>
            <a:ext cx="464574" cy="46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44C43-6845-4BA5-CFA4-673F5FC6C0C2}"/>
              </a:ext>
            </a:extLst>
          </p:cNvPr>
          <p:cNvSpPr/>
          <p:nvPr/>
        </p:nvSpPr>
        <p:spPr>
          <a:xfrm>
            <a:off x="4509904" y="1852665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 phải hệ bpt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8" grpId="0" build="p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39"/>
            <a:ext cx="9116878" cy="135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2.3: 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Biểu diễn miền nghiệm của hệ bất phương trình bậc nhất hai ẩn.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49087" y="2935970"/>
            <a:ext cx="8472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 HV b</a:t>
            </a:r>
            <a:r>
              <a:rPr lang="en-US" sz="3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iểu diễn được miền nghiệm của hệ bất phương trình bậc nhất hai ẩn.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40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ctrTitle" idx="4294967295"/>
          </p:nvPr>
        </p:nvSpPr>
        <p:spPr>
          <a:xfrm>
            <a:off x="25331" y="5987"/>
            <a:ext cx="3401249" cy="662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bg1"/>
                </a:solidFill>
                <a:latin typeface="+mn-lt"/>
              </a:rPr>
              <a:t>HOẠT ĐỘNG 2.3</a:t>
            </a:r>
            <a:endParaRPr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294967295"/>
          </p:nvPr>
        </p:nvSpPr>
        <p:spPr>
          <a:xfrm>
            <a:off x="95272" y="703362"/>
            <a:ext cx="4822502" cy="662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3200">
                <a:latin typeface="+mn-lt"/>
              </a:rPr>
              <a:t>Cho hệ bất phương trình</a:t>
            </a:r>
            <a:endParaRPr sz="3200">
              <a:latin typeface="+mn-lt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17"/>
          <p:cNvSpPr/>
          <p:nvPr/>
        </p:nvSpPr>
        <p:spPr>
          <a:xfrm rot="10286814">
            <a:off x="6499116" y="1416524"/>
            <a:ext cx="177684" cy="1696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6192650" y="1898869"/>
            <a:ext cx="914124" cy="914076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931317" y="1443562"/>
            <a:ext cx="671511" cy="67154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7434266" y="487482"/>
            <a:ext cx="280162" cy="2675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 rot="1504353">
            <a:off x="7841214" y="2080539"/>
            <a:ext cx="280176" cy="2675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rot="1973882">
            <a:off x="8121371" y="1454163"/>
            <a:ext cx="192944" cy="18422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1A0D01-274D-ACC2-3049-F2FC4B336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37058" r="49679" b="33308"/>
          <a:stretch/>
        </p:blipFill>
        <p:spPr bwMode="auto">
          <a:xfrm>
            <a:off x="230126" y="1369046"/>
            <a:ext cx="3042252" cy="2955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F1FFF0-1B76-3041-D060-BF0E281F6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57264"/>
              </p:ext>
            </p:extLst>
          </p:nvPr>
        </p:nvGraphicFramePr>
        <p:xfrm>
          <a:off x="4832426" y="581565"/>
          <a:ext cx="2616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120" imgH="1143000" progId="Equation.DSMT4">
                  <p:embed/>
                </p:oleObj>
              </mc:Choice>
              <mc:Fallback>
                <p:oleObj name="Equation" r:id="rId4" imgW="26161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2426" y="581565"/>
                        <a:ext cx="2616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45;p17">
            <a:extLst>
              <a:ext uri="{FF2B5EF4-FFF2-40B4-BE49-F238E27FC236}">
                <a16:creationId xmlns:a16="http://schemas.microsoft.com/office/drawing/2014/main" id="{89DA63B9-8D5C-2A52-EA33-D11603419BBE}"/>
              </a:ext>
            </a:extLst>
          </p:cNvPr>
          <p:cNvSpPr txBox="1">
            <a:spLocks/>
          </p:cNvSpPr>
          <p:nvPr/>
        </p:nvSpPr>
        <p:spPr>
          <a:xfrm>
            <a:off x="3426580" y="1672237"/>
            <a:ext cx="5597013" cy="249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vi-VN">
                <a:latin typeface="+mn-lt"/>
              </a:rPr>
              <a:t>- Miền không gạch chéo màu đỏ là miền nghiệm của bất phương trình nào?</a:t>
            </a:r>
          </a:p>
          <a:p>
            <a:pPr marL="0" indent="0">
              <a:buNone/>
            </a:pPr>
            <a:r>
              <a:rPr lang="vi-VN">
                <a:latin typeface="+mn-lt"/>
              </a:rPr>
              <a:t>- Miền không gạch chéo màu xanh là miền nghiệm của bất phương trình nào? </a:t>
            </a:r>
          </a:p>
        </p:txBody>
      </p:sp>
      <p:sp>
        <p:nvSpPr>
          <p:cNvPr id="5" name="Google Shape;145;p17">
            <a:extLst>
              <a:ext uri="{FF2B5EF4-FFF2-40B4-BE49-F238E27FC236}">
                <a16:creationId xmlns:a16="http://schemas.microsoft.com/office/drawing/2014/main" id="{8EC1E207-091A-E683-E871-EB77A1062855}"/>
              </a:ext>
            </a:extLst>
          </p:cNvPr>
          <p:cNvSpPr txBox="1">
            <a:spLocks/>
          </p:cNvSpPr>
          <p:nvPr/>
        </p:nvSpPr>
        <p:spPr>
          <a:xfrm>
            <a:off x="142970" y="4171700"/>
            <a:ext cx="9021605" cy="6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vi-VN">
                <a:latin typeface="+mn-lt"/>
              </a:rPr>
              <a:t>Phần không gạch chéo là miền nghiệm hệ bất phương trình trên.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9ECF9-42FE-7D8A-3F62-A074715E3156}"/>
              </a:ext>
            </a:extLst>
          </p:cNvPr>
          <p:cNvSpPr txBox="1"/>
          <p:nvPr/>
        </p:nvSpPr>
        <p:spPr>
          <a:xfrm>
            <a:off x="228164" y="1382775"/>
            <a:ext cx="8392703" cy="3647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Để </a:t>
            </a:r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biểu diễn miền nghiệm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 của hệ bất phương trình bậc nhất hai ẩn trên mặt phẳng toạ độ Oxy, ta thực hiện như sau: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Trên cùng mặt phẳng toạ độ, biểu diễn miền nghiệm của mỗi bất phương trình của hệ.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Phần giao của các miền nghiệm là miền nghiệm của hệ bất phương trình.</a:t>
            </a:r>
          </a:p>
        </p:txBody>
      </p:sp>
      <p:sp>
        <p:nvSpPr>
          <p:cNvPr id="9" name="Google Shape;144;p17">
            <a:extLst>
              <a:ext uri="{FF2B5EF4-FFF2-40B4-BE49-F238E27FC236}">
                <a16:creationId xmlns:a16="http://schemas.microsoft.com/office/drawing/2014/main" id="{A5516AF1-4E48-7F09-967A-C1CDD1159715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2.3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39"/>
            <a:ext cx="9116878" cy="135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3: luyện tập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35526" y="2427150"/>
            <a:ext cx="8472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 diễn được miền nghiệm của hệ bất phương trình bậc nhất hai ẩn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51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9ECF9-42FE-7D8A-3F62-A074715E3156}"/>
              </a:ext>
            </a:extLst>
          </p:cNvPr>
          <p:cNvSpPr txBox="1"/>
          <p:nvPr/>
        </p:nvSpPr>
        <p:spPr>
          <a:xfrm>
            <a:off x="375648" y="1333878"/>
            <a:ext cx="8392703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Các nhóm tìm miền nghiệm của hệ bất phương trình sau</a:t>
            </a:r>
            <a:endParaRPr lang="en-US" sz="28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9" name="Google Shape;144;p17">
            <a:extLst>
              <a:ext uri="{FF2B5EF4-FFF2-40B4-BE49-F238E27FC236}">
                <a16:creationId xmlns:a16="http://schemas.microsoft.com/office/drawing/2014/main" id="{A5516AF1-4E48-7F09-967A-C1CDD1159715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3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A95C7D-AB3E-2ABB-6840-C0657C0C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26209"/>
              </p:ext>
            </p:extLst>
          </p:nvPr>
        </p:nvGraphicFramePr>
        <p:xfrm>
          <a:off x="301472" y="1881528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1143000" progId="Equation.DSMT4">
                  <p:embed/>
                </p:oleObj>
              </mc:Choice>
              <mc:Fallback>
                <p:oleObj name="Equation" r:id="rId3" imgW="2806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72" y="1881528"/>
                        <a:ext cx="2806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5DB9146-4FAE-EFDA-5ABE-6BF92149E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20" y="1881528"/>
            <a:ext cx="3098158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68916-AE20-26E9-0F32-5DA5114AA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720" y="1881528"/>
            <a:ext cx="3098158" cy="32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3F85C-6565-B4F7-6E83-73464A40F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720" y="1881528"/>
            <a:ext cx="309815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9ECF9-42FE-7D8A-3F62-A074715E3156}"/>
              </a:ext>
            </a:extLst>
          </p:cNvPr>
          <p:cNvSpPr txBox="1"/>
          <p:nvPr/>
        </p:nvSpPr>
        <p:spPr>
          <a:xfrm>
            <a:off x="375648" y="1333878"/>
            <a:ext cx="8392703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Các nhóm tìm miền nghiệm của hệ bất phương trình sau</a:t>
            </a:r>
            <a:endParaRPr lang="en-US" sz="28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9" name="Google Shape;144;p17">
            <a:extLst>
              <a:ext uri="{FF2B5EF4-FFF2-40B4-BE49-F238E27FC236}">
                <a16:creationId xmlns:a16="http://schemas.microsoft.com/office/drawing/2014/main" id="{A5516AF1-4E48-7F09-967A-C1CDD1159715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3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A95C7D-AB3E-2ABB-6840-C0657C0C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18173"/>
              </p:ext>
            </p:extLst>
          </p:nvPr>
        </p:nvGraphicFramePr>
        <p:xfrm>
          <a:off x="375648" y="2080873"/>
          <a:ext cx="2197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7080" imgH="2361960" progId="Equation.DSMT4">
                  <p:embed/>
                </p:oleObj>
              </mc:Choice>
              <mc:Fallback>
                <p:oleObj name="Equation" r:id="rId3" imgW="2197080" imgH="236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EA95C7D-AB3E-2ABB-6840-C0657C0C8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648" y="2080873"/>
                        <a:ext cx="21971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3F692DF-CC02-1070-6F0C-3A0BC896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771" y="1881528"/>
            <a:ext cx="3523107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4E96D-AD1E-6A2E-AC17-B419C1169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770" y="1881528"/>
            <a:ext cx="3523107" cy="32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2BF8C-D6BE-B502-5BB2-1BEAA5850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771" y="1881528"/>
            <a:ext cx="3523107" cy="32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67DA2-777A-23F4-46BA-3F05BCBCF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769" y="1881528"/>
            <a:ext cx="3523107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A7A23-3CD7-206D-A03F-B5FEC1B16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768" y="1881528"/>
            <a:ext cx="352310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39"/>
            <a:ext cx="9116878" cy="83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4: </a:t>
            </a:r>
            <a:r>
              <a:rPr lang="en-US" sz="3200" b="1">
                <a:solidFill>
                  <a:schemeClr val="bg1"/>
                </a:solidFill>
                <a:latin typeface="+mn-lt"/>
              </a:rPr>
              <a:t>V</a:t>
            </a:r>
            <a:r>
              <a:rPr lang="vi-VN" sz="3200" b="1">
                <a:solidFill>
                  <a:schemeClr val="bg1"/>
                </a:solidFill>
                <a:latin typeface="+mn-lt"/>
              </a:rPr>
              <a:t>ận dụng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35526" y="2427150"/>
            <a:ext cx="84729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Vận dụng được kiến thức về </a:t>
            </a:r>
            <a:r>
              <a:rPr lang="en-US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hệ bất 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phương trình </a:t>
            </a:r>
            <a:r>
              <a:rPr lang="en-US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bậc nhất hai ẩn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để giải một số bài toán liên quan đến thực tiễn.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56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" name="Google Shape;144;p17">
            <a:extLst>
              <a:ext uri="{FF2B5EF4-FFF2-40B4-BE49-F238E27FC236}">
                <a16:creationId xmlns:a16="http://schemas.microsoft.com/office/drawing/2014/main" id="{E26D7B64-C831-5F21-4480-D35731DECF47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4</a:t>
            </a:r>
          </a:p>
        </p:txBody>
      </p:sp>
      <p:sp>
        <p:nvSpPr>
          <p:cNvPr id="11" name="Google Shape;111;p13">
            <a:extLst>
              <a:ext uri="{FF2B5EF4-FFF2-40B4-BE49-F238E27FC236}">
                <a16:creationId xmlns:a16="http://schemas.microsoft.com/office/drawing/2014/main" id="{8C3527C6-2CA8-993A-BE83-64C3E59BE09B}"/>
              </a:ext>
            </a:extLst>
          </p:cNvPr>
          <p:cNvSpPr txBox="1">
            <a:spLocks/>
          </p:cNvSpPr>
          <p:nvPr/>
        </p:nvSpPr>
        <p:spPr>
          <a:xfrm>
            <a:off x="-16472" y="492967"/>
            <a:ext cx="8824946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71500" indent="-285750" algn="just">
              <a:spcBef>
                <a:spcPts val="0"/>
              </a:spcBef>
            </a:pP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Ví dụ 4: </a:t>
            </a:r>
            <a:r>
              <a:rPr lang="en-US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</a:t>
            </a: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5</a:t>
            </a:r>
            <a:endParaRPr lang="en-US" sz="3200">
              <a:solidFill>
                <a:schemeClr val="bg1"/>
              </a:solidFill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62A9F-24CC-7019-6E55-986D22ED5A3A}"/>
              </a:ext>
            </a:extLst>
          </p:cNvPr>
          <p:cNvSpPr txBox="1"/>
          <p:nvPr/>
        </p:nvSpPr>
        <p:spPr>
          <a:xfrm>
            <a:off x="217539" y="1104252"/>
            <a:ext cx="847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x là số hecta đất trồng ngô và y là số hecta đất trồng đậu xanh.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91F65-B7F1-71C9-A8E2-CBFB5111E493}"/>
              </a:ext>
            </a:extLst>
          </p:cNvPr>
          <p:cNvSpPr txBox="1"/>
          <p:nvPr/>
        </p:nvSpPr>
        <p:spPr>
          <a:xfrm>
            <a:off x="217539" y="2075703"/>
            <a:ext cx="8472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Điều kiện ràng buộc đối với x và y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là: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C57F147-FEAF-55CB-661F-A837204A5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95278"/>
              </p:ext>
            </p:extLst>
          </p:nvPr>
        </p:nvGraphicFramePr>
        <p:xfrm>
          <a:off x="217539" y="2658083"/>
          <a:ext cx="2819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361960" progId="Equation.DSMT4">
                  <p:embed/>
                </p:oleObj>
              </mc:Choice>
              <mc:Fallback>
                <p:oleObj name="Equation" r:id="rId3" imgW="2819160" imgH="236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39" y="2658083"/>
                        <a:ext cx="2819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E26948-8EB1-D29A-0913-28EB69BA11BC}"/>
              </a:ext>
            </a:extLst>
          </p:cNvPr>
          <p:cNvSpPr txBox="1"/>
          <p:nvPr/>
        </p:nvSpPr>
        <p:spPr>
          <a:xfrm>
            <a:off x="5834217" y="2658083"/>
            <a:ext cx="3282661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là số tiền nhận được. F lớn nhất là 340 tại B(6;2)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D8AD21A-1295-DF3D-4031-4E8F1FDC3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95076"/>
              </p:ext>
            </p:extLst>
          </p:nvPr>
        </p:nvGraphicFramePr>
        <p:xfrm>
          <a:off x="6641972" y="2808798"/>
          <a:ext cx="236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419040" progId="Equation.DSMT4">
                  <p:embed/>
                </p:oleObj>
              </mc:Choice>
              <mc:Fallback>
                <p:oleObj name="Equation" r:id="rId5" imgW="236196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C57F147-FEAF-55CB-661F-A837204A5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1972" y="2808798"/>
                        <a:ext cx="2362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625C83F-DC15-E798-491E-C6D8AB015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0B954-232D-614B-4F1B-33AB9B2EF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E69324-F7AE-3007-24F0-36C04E59A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0D07D-839A-8B7E-326B-74C5758E5F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5C17-87F6-0A02-1451-B3949EA7C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8" name="Google Shape;144;p17">
            <a:extLst>
              <a:ext uri="{FF2B5EF4-FFF2-40B4-BE49-F238E27FC236}">
                <a16:creationId xmlns:a16="http://schemas.microsoft.com/office/drawing/2014/main" id="{E26D7B64-C831-5F21-4480-D35731DECF47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4</a:t>
            </a:r>
          </a:p>
        </p:txBody>
      </p:sp>
      <p:sp>
        <p:nvSpPr>
          <p:cNvPr id="11" name="Google Shape;111;p13">
            <a:extLst>
              <a:ext uri="{FF2B5EF4-FFF2-40B4-BE49-F238E27FC236}">
                <a16:creationId xmlns:a16="http://schemas.microsoft.com/office/drawing/2014/main" id="{8C3527C6-2CA8-993A-BE83-64C3E59BE09B}"/>
              </a:ext>
            </a:extLst>
          </p:cNvPr>
          <p:cNvSpPr txBox="1">
            <a:spLocks/>
          </p:cNvSpPr>
          <p:nvPr/>
        </p:nvSpPr>
        <p:spPr>
          <a:xfrm>
            <a:off x="-16472" y="492967"/>
            <a:ext cx="8824946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71500" indent="-285750" algn="just">
              <a:spcBef>
                <a:spcPts val="0"/>
              </a:spcBef>
            </a:pP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Ví dụ 5: </a:t>
            </a:r>
            <a:r>
              <a:rPr lang="en-US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</a:t>
            </a: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6</a:t>
            </a:r>
            <a:endParaRPr lang="en-US" sz="3200">
              <a:solidFill>
                <a:schemeClr val="bg1"/>
              </a:solidFill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62A9F-24CC-7019-6E55-986D22ED5A3A}"/>
              </a:ext>
            </a:extLst>
          </p:cNvPr>
          <p:cNvSpPr txBox="1"/>
          <p:nvPr/>
        </p:nvSpPr>
        <p:spPr>
          <a:xfrm>
            <a:off x="217539" y="1104252"/>
            <a:ext cx="847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x là số kg sản phẩm P và y là số kg sản phẩm Q. Điều kiện ràng buộc đối với x và y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C57F147-FEAF-55CB-661F-A837204A5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194"/>
              </p:ext>
            </p:extLst>
          </p:nvPr>
        </p:nvGraphicFramePr>
        <p:xfrm>
          <a:off x="301472" y="2140313"/>
          <a:ext cx="22225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2997000" progId="Equation.DSMT4">
                  <p:embed/>
                </p:oleObj>
              </mc:Choice>
              <mc:Fallback>
                <p:oleObj name="Equation" r:id="rId3" imgW="2222280" imgH="2997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C57F147-FEAF-55CB-661F-A837204A5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72" y="2140313"/>
                        <a:ext cx="22225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E26948-8EB1-D29A-0913-28EB69BA11BC}"/>
              </a:ext>
            </a:extLst>
          </p:cNvPr>
          <p:cNvSpPr txBox="1"/>
          <p:nvPr/>
        </p:nvSpPr>
        <p:spPr>
          <a:xfrm>
            <a:off x="5959255" y="2072991"/>
            <a:ext cx="328266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là số tiền lãi thu được. F lớn nhất là 17 triệu đồng tại A(4;1)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D8AD21A-1295-DF3D-4031-4E8F1FDC3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02852"/>
              </p:ext>
            </p:extLst>
          </p:nvPr>
        </p:nvGraphicFramePr>
        <p:xfrm>
          <a:off x="6770537" y="2227074"/>
          <a:ext cx="1917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D8AD21A-1295-DF3D-4031-4E8F1FDC3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0537" y="2227074"/>
                        <a:ext cx="1917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Hình ảnh 2">
            <a:extLst>
              <a:ext uri="{FF2B5EF4-FFF2-40B4-BE49-F238E27FC236}">
                <a16:creationId xmlns:a16="http://schemas.microsoft.com/office/drawing/2014/main" id="{657AB5A3-1584-BC98-A9FC-1861332F6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905" y="2298970"/>
            <a:ext cx="3360100" cy="2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  <a:endParaRPr sz="3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666762"/>
            <a:ext cx="8472947" cy="2094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AE9D"/>
                </a:solidFill>
                <a:latin typeface="+mj-lt"/>
              </a:rPr>
              <a:t>HOẠT ĐỘNG 1: HOẠT ĐỘNG KHỞI ĐỘNG</a:t>
            </a:r>
            <a:endParaRPr sz="320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latin typeface="+mj-lt"/>
              </a:rPr>
              <a:t>	Mục tiêu cần đạt: HV cần nắm được cách tìm điểm (x;y) thoả mãn đồng thời cả hai hệ bất phương trình.</a:t>
            </a:r>
            <a:endParaRPr sz="320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5582264" y="0"/>
            <a:ext cx="3561735" cy="774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BE33F"/>
                </a:solidFill>
                <a:latin typeface="+mj-lt"/>
              </a:rPr>
              <a:t>HOẠT ĐỘNG 1</a:t>
            </a:r>
            <a:endParaRPr sz="3800">
              <a:solidFill>
                <a:srgbClr val="ABE33F"/>
              </a:solidFill>
              <a:latin typeface="+mj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230564" y="1162488"/>
            <a:ext cx="5351700" cy="774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>
                <a:latin typeface="+mj-lt"/>
              </a:rPr>
              <a:t>Hai đường thẳng </a:t>
            </a:r>
            <a:endParaRPr sz="180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FA330-5F02-2B62-C0A5-467A61A958E0}"/>
              </a:ext>
            </a:extLst>
          </p:cNvPr>
          <p:cNvGrpSpPr/>
          <p:nvPr/>
        </p:nvGrpSpPr>
        <p:grpSpPr>
          <a:xfrm>
            <a:off x="47669" y="3457269"/>
            <a:ext cx="2122389" cy="1686182"/>
            <a:chOff x="47669" y="3457269"/>
            <a:chExt cx="2122389" cy="1686182"/>
          </a:xfrm>
        </p:grpSpPr>
        <p:grpSp>
          <p:nvGrpSpPr>
            <p:cNvPr id="112" name="Google Shape;112;p13"/>
            <p:cNvGrpSpPr/>
            <p:nvPr/>
          </p:nvGrpSpPr>
          <p:grpSpPr>
            <a:xfrm>
              <a:off x="47669" y="3709555"/>
              <a:ext cx="1512762" cy="1433896"/>
              <a:chOff x="5300400" y="3670175"/>
              <a:chExt cx="421300" cy="399325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324825" y="3732450"/>
                <a:ext cx="372475" cy="2186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118;p13"/>
            <p:cNvSpPr/>
            <p:nvPr/>
          </p:nvSpPr>
          <p:spPr>
            <a:xfrm>
              <a:off x="1212428" y="3457269"/>
              <a:ext cx="957630" cy="859666"/>
            </a:xfrm>
            <a:custGeom>
              <a:avLst/>
              <a:gdLst/>
              <a:ahLst/>
              <a:cxnLst/>
              <a:rect l="l" t="t" r="r" b="b"/>
              <a:pathLst>
                <a:path w="16706" h="14997" extrusionOk="0">
                  <a:moveTo>
                    <a:pt x="4299" y="0"/>
                  </a:moveTo>
                  <a:lnTo>
                    <a:pt x="3859" y="25"/>
                  </a:lnTo>
                  <a:lnTo>
                    <a:pt x="3444" y="74"/>
                  </a:lnTo>
                  <a:lnTo>
                    <a:pt x="3029" y="196"/>
                  </a:lnTo>
                  <a:lnTo>
                    <a:pt x="2614" y="342"/>
                  </a:lnTo>
                  <a:lnTo>
                    <a:pt x="2247" y="513"/>
                  </a:lnTo>
                  <a:lnTo>
                    <a:pt x="1905" y="733"/>
                  </a:lnTo>
                  <a:lnTo>
                    <a:pt x="1563" y="977"/>
                  </a:lnTo>
                  <a:lnTo>
                    <a:pt x="1270" y="1246"/>
                  </a:lnTo>
                  <a:lnTo>
                    <a:pt x="977" y="1563"/>
                  </a:lnTo>
                  <a:lnTo>
                    <a:pt x="733" y="1881"/>
                  </a:lnTo>
                  <a:lnTo>
                    <a:pt x="513" y="2247"/>
                  </a:lnTo>
                  <a:lnTo>
                    <a:pt x="342" y="2614"/>
                  </a:lnTo>
                  <a:lnTo>
                    <a:pt x="196" y="3004"/>
                  </a:lnTo>
                  <a:lnTo>
                    <a:pt x="98" y="3420"/>
                  </a:lnTo>
                  <a:lnTo>
                    <a:pt x="25" y="3859"/>
                  </a:lnTo>
                  <a:lnTo>
                    <a:pt x="0" y="4299"/>
                  </a:lnTo>
                  <a:lnTo>
                    <a:pt x="0" y="4592"/>
                  </a:lnTo>
                  <a:lnTo>
                    <a:pt x="25" y="4885"/>
                  </a:lnTo>
                  <a:lnTo>
                    <a:pt x="122" y="5447"/>
                  </a:lnTo>
                  <a:lnTo>
                    <a:pt x="245" y="6008"/>
                  </a:lnTo>
                  <a:lnTo>
                    <a:pt x="440" y="6546"/>
                  </a:lnTo>
                  <a:lnTo>
                    <a:pt x="660" y="7059"/>
                  </a:lnTo>
                  <a:lnTo>
                    <a:pt x="928" y="7547"/>
                  </a:lnTo>
                  <a:lnTo>
                    <a:pt x="1197" y="8011"/>
                  </a:lnTo>
                  <a:lnTo>
                    <a:pt x="1515" y="8475"/>
                  </a:lnTo>
                  <a:lnTo>
                    <a:pt x="1856" y="8915"/>
                  </a:lnTo>
                  <a:lnTo>
                    <a:pt x="2198" y="9330"/>
                  </a:lnTo>
                  <a:lnTo>
                    <a:pt x="2565" y="9745"/>
                  </a:lnTo>
                  <a:lnTo>
                    <a:pt x="2931" y="10136"/>
                  </a:lnTo>
                  <a:lnTo>
                    <a:pt x="3639" y="10869"/>
                  </a:lnTo>
                  <a:lnTo>
                    <a:pt x="4299" y="11528"/>
                  </a:lnTo>
                  <a:lnTo>
                    <a:pt x="4861" y="12065"/>
                  </a:lnTo>
                  <a:lnTo>
                    <a:pt x="5496" y="12627"/>
                  </a:lnTo>
                  <a:lnTo>
                    <a:pt x="6839" y="13775"/>
                  </a:lnTo>
                  <a:lnTo>
                    <a:pt x="7913" y="14654"/>
                  </a:lnTo>
                  <a:lnTo>
                    <a:pt x="8353" y="14996"/>
                  </a:lnTo>
                  <a:lnTo>
                    <a:pt x="8793" y="14654"/>
                  </a:lnTo>
                  <a:lnTo>
                    <a:pt x="9843" y="13799"/>
                  </a:lnTo>
                  <a:lnTo>
                    <a:pt x="11186" y="12651"/>
                  </a:lnTo>
                  <a:lnTo>
                    <a:pt x="11821" y="12090"/>
                  </a:lnTo>
                  <a:lnTo>
                    <a:pt x="12407" y="11528"/>
                  </a:lnTo>
                  <a:lnTo>
                    <a:pt x="13067" y="10869"/>
                  </a:lnTo>
                  <a:lnTo>
                    <a:pt x="13775" y="10136"/>
                  </a:lnTo>
                  <a:lnTo>
                    <a:pt x="14141" y="9745"/>
                  </a:lnTo>
                  <a:lnTo>
                    <a:pt x="14508" y="9330"/>
                  </a:lnTo>
                  <a:lnTo>
                    <a:pt x="14850" y="8915"/>
                  </a:lnTo>
                  <a:lnTo>
                    <a:pt x="15191" y="8475"/>
                  </a:lnTo>
                  <a:lnTo>
                    <a:pt x="15509" y="8011"/>
                  </a:lnTo>
                  <a:lnTo>
                    <a:pt x="15778" y="7547"/>
                  </a:lnTo>
                  <a:lnTo>
                    <a:pt x="16046" y="7059"/>
                  </a:lnTo>
                  <a:lnTo>
                    <a:pt x="16266" y="6546"/>
                  </a:lnTo>
                  <a:lnTo>
                    <a:pt x="16461" y="6008"/>
                  </a:lnTo>
                  <a:lnTo>
                    <a:pt x="16584" y="5447"/>
                  </a:lnTo>
                  <a:lnTo>
                    <a:pt x="16681" y="4885"/>
                  </a:lnTo>
                  <a:lnTo>
                    <a:pt x="16706" y="4592"/>
                  </a:lnTo>
                  <a:lnTo>
                    <a:pt x="16706" y="4299"/>
                  </a:lnTo>
                  <a:lnTo>
                    <a:pt x="16681" y="3859"/>
                  </a:lnTo>
                  <a:lnTo>
                    <a:pt x="16608" y="3420"/>
                  </a:lnTo>
                  <a:lnTo>
                    <a:pt x="16510" y="3004"/>
                  </a:lnTo>
                  <a:lnTo>
                    <a:pt x="16364" y="2614"/>
                  </a:lnTo>
                  <a:lnTo>
                    <a:pt x="16193" y="2247"/>
                  </a:lnTo>
                  <a:lnTo>
                    <a:pt x="15973" y="1881"/>
                  </a:lnTo>
                  <a:lnTo>
                    <a:pt x="15729" y="1563"/>
                  </a:lnTo>
                  <a:lnTo>
                    <a:pt x="15436" y="1246"/>
                  </a:lnTo>
                  <a:lnTo>
                    <a:pt x="15143" y="977"/>
                  </a:lnTo>
                  <a:lnTo>
                    <a:pt x="14801" y="733"/>
                  </a:lnTo>
                  <a:lnTo>
                    <a:pt x="14459" y="513"/>
                  </a:lnTo>
                  <a:lnTo>
                    <a:pt x="14092" y="342"/>
                  </a:lnTo>
                  <a:lnTo>
                    <a:pt x="13677" y="196"/>
                  </a:lnTo>
                  <a:lnTo>
                    <a:pt x="13262" y="74"/>
                  </a:lnTo>
                  <a:lnTo>
                    <a:pt x="12847" y="25"/>
                  </a:lnTo>
                  <a:lnTo>
                    <a:pt x="12407" y="0"/>
                  </a:lnTo>
                  <a:lnTo>
                    <a:pt x="12065" y="0"/>
                  </a:lnTo>
                  <a:lnTo>
                    <a:pt x="11723" y="49"/>
                  </a:lnTo>
                  <a:lnTo>
                    <a:pt x="11381" y="122"/>
                  </a:lnTo>
                  <a:lnTo>
                    <a:pt x="11064" y="196"/>
                  </a:lnTo>
                  <a:lnTo>
                    <a:pt x="10746" y="318"/>
                  </a:lnTo>
                  <a:lnTo>
                    <a:pt x="10453" y="464"/>
                  </a:lnTo>
                  <a:lnTo>
                    <a:pt x="10160" y="611"/>
                  </a:lnTo>
                  <a:lnTo>
                    <a:pt x="9892" y="806"/>
                  </a:lnTo>
                  <a:lnTo>
                    <a:pt x="9647" y="1002"/>
                  </a:lnTo>
                  <a:lnTo>
                    <a:pt x="9403" y="1221"/>
                  </a:lnTo>
                  <a:lnTo>
                    <a:pt x="9183" y="1466"/>
                  </a:lnTo>
                  <a:lnTo>
                    <a:pt x="8964" y="1710"/>
                  </a:lnTo>
                  <a:lnTo>
                    <a:pt x="8793" y="1979"/>
                  </a:lnTo>
                  <a:lnTo>
                    <a:pt x="8622" y="2272"/>
                  </a:lnTo>
                  <a:lnTo>
                    <a:pt x="8475" y="2565"/>
                  </a:lnTo>
                  <a:lnTo>
                    <a:pt x="8353" y="2858"/>
                  </a:lnTo>
                  <a:lnTo>
                    <a:pt x="8231" y="2565"/>
                  </a:lnTo>
                  <a:lnTo>
                    <a:pt x="8084" y="2272"/>
                  </a:lnTo>
                  <a:lnTo>
                    <a:pt x="7913" y="1979"/>
                  </a:lnTo>
                  <a:lnTo>
                    <a:pt x="7742" y="1710"/>
                  </a:lnTo>
                  <a:lnTo>
                    <a:pt x="7523" y="1466"/>
                  </a:lnTo>
                  <a:lnTo>
                    <a:pt x="7303" y="1221"/>
                  </a:lnTo>
                  <a:lnTo>
                    <a:pt x="7059" y="1002"/>
                  </a:lnTo>
                  <a:lnTo>
                    <a:pt x="6814" y="806"/>
                  </a:lnTo>
                  <a:lnTo>
                    <a:pt x="6546" y="611"/>
                  </a:lnTo>
                  <a:lnTo>
                    <a:pt x="6253" y="464"/>
                  </a:lnTo>
                  <a:lnTo>
                    <a:pt x="5960" y="318"/>
                  </a:lnTo>
                  <a:lnTo>
                    <a:pt x="5642" y="196"/>
                  </a:lnTo>
                  <a:lnTo>
                    <a:pt x="5325" y="122"/>
                  </a:lnTo>
                  <a:lnTo>
                    <a:pt x="4983" y="49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2BE7936-F4B4-1AE8-0082-3E790497F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94115"/>
              </p:ext>
            </p:extLst>
          </p:nvPr>
        </p:nvGraphicFramePr>
        <p:xfrm>
          <a:off x="3838577" y="1412400"/>
          <a:ext cx="187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469800" progId="Equation.DSMT4">
                  <p:embed/>
                </p:oleObj>
              </mc:Choice>
              <mc:Fallback>
                <p:oleObj name="Equation" r:id="rId3" imgW="1879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8577" y="1412400"/>
                        <a:ext cx="1879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A6E0E5-8DE9-2F99-94C5-10A286097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01878"/>
              </p:ext>
            </p:extLst>
          </p:nvPr>
        </p:nvGraphicFramePr>
        <p:xfrm>
          <a:off x="6673095" y="1407931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469800" progId="Equation.DSMT4">
                  <p:embed/>
                </p:oleObj>
              </mc:Choice>
              <mc:Fallback>
                <p:oleObj name="Equation" r:id="rId5" imgW="1536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3095" y="1407931"/>
                        <a:ext cx="1536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11;p13">
            <a:extLst>
              <a:ext uri="{FF2B5EF4-FFF2-40B4-BE49-F238E27FC236}">
                <a16:creationId xmlns:a16="http://schemas.microsoft.com/office/drawing/2014/main" id="{084F2D9A-274E-3D3A-7552-03E8ECFEFED1}"/>
              </a:ext>
            </a:extLst>
          </p:cNvPr>
          <p:cNvSpPr txBox="1">
            <a:spLocks/>
          </p:cNvSpPr>
          <p:nvPr/>
        </p:nvSpPr>
        <p:spPr>
          <a:xfrm>
            <a:off x="5837381" y="1159853"/>
            <a:ext cx="742830" cy="7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3600">
                <a:latin typeface="+mj-lt"/>
              </a:rPr>
              <a:t>và</a:t>
            </a:r>
            <a:endParaRPr lang="vi-VN" sz="1800">
              <a:latin typeface="+mj-lt"/>
            </a:endParaRP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893CCF3D-2D74-4FF9-EB7B-FDA207BF5C2B}"/>
              </a:ext>
            </a:extLst>
          </p:cNvPr>
          <p:cNvSpPr txBox="1">
            <a:spLocks/>
          </p:cNvSpPr>
          <p:nvPr/>
        </p:nvSpPr>
        <p:spPr>
          <a:xfrm>
            <a:off x="230564" y="1760742"/>
            <a:ext cx="5513933" cy="12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3600">
                <a:latin typeface="+mn-lt"/>
              </a:rPr>
              <a:t>Chia mặt phẳng toạ độ thành 4 miền khác nhau</a:t>
            </a:r>
            <a:endParaRPr lang="vi-VN" sz="180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AEEBF-FC14-BAF5-0E1F-11FA3DF5CC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25370" r="57692" b="53250"/>
          <a:stretch/>
        </p:blipFill>
        <p:spPr bwMode="auto">
          <a:xfrm>
            <a:off x="5825614" y="1946406"/>
            <a:ext cx="2911946" cy="2873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05EEA6-A69D-1EB0-BA7D-5569C9909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8259"/>
              </p:ext>
            </p:extLst>
          </p:nvPr>
        </p:nvGraphicFramePr>
        <p:xfrm>
          <a:off x="2677547" y="3845467"/>
          <a:ext cx="1866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1168200" progId="Equation.DSMT4">
                  <p:embed/>
                </p:oleObj>
              </mc:Choice>
              <mc:Fallback>
                <p:oleObj name="Equation" r:id="rId8" imgW="18666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7547" y="3845467"/>
                        <a:ext cx="1866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111;p13">
            <a:extLst>
              <a:ext uri="{FF2B5EF4-FFF2-40B4-BE49-F238E27FC236}">
                <a16:creationId xmlns:a16="http://schemas.microsoft.com/office/drawing/2014/main" id="{7656E0FA-0C61-5B11-9DB1-4FDF8F0B3B4F}"/>
              </a:ext>
            </a:extLst>
          </p:cNvPr>
          <p:cNvSpPr txBox="1">
            <a:spLocks/>
          </p:cNvSpPr>
          <p:nvPr/>
        </p:nvSpPr>
        <p:spPr>
          <a:xfrm>
            <a:off x="2332291" y="3112812"/>
            <a:ext cx="3412206" cy="7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3600">
                <a:latin typeface="+mn-lt"/>
              </a:rPr>
              <a:t>Miền nào thoả</a:t>
            </a:r>
            <a:endParaRPr lang="vi-VN" sz="180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DF412-F915-A8B7-6C7F-840BEF83C633}"/>
              </a:ext>
            </a:extLst>
          </p:cNvPr>
          <p:cNvSpPr txBox="1"/>
          <p:nvPr/>
        </p:nvSpPr>
        <p:spPr>
          <a:xfrm>
            <a:off x="4706680" y="3755607"/>
            <a:ext cx="6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371BE-DDBD-5C04-CC3F-68ACCBFF877F}"/>
              </a:ext>
            </a:extLst>
          </p:cNvPr>
          <p:cNvSpPr txBox="1"/>
          <p:nvPr/>
        </p:nvSpPr>
        <p:spPr>
          <a:xfrm>
            <a:off x="4706679" y="4418301"/>
            <a:ext cx="6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4" grpId="0"/>
      <p:bldP spid="5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66783" y="1216940"/>
            <a:ext cx="8637555" cy="1963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2.1:</a:t>
            </a:r>
            <a:endParaRPr lang="vi-VN" sz="32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vi-VN" sz="3200">
                <a:solidFill>
                  <a:schemeClr val="bg1"/>
                </a:solidFill>
                <a:latin typeface="+mn-lt"/>
              </a:rPr>
              <a:t>1. Khái niệm hệ bất phương trình bậc nhất hai ẩn.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35526" y="3211602"/>
            <a:ext cx="8472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 HV </a:t>
            </a:r>
            <a:r>
              <a:rPr lang="en-US" sz="3200">
                <a:solidFill>
                  <a:schemeClr val="bg1"/>
                </a:solidFill>
                <a:latin typeface="+mn-lt"/>
              </a:rPr>
              <a:t>mô tả được các điều kiện ràng buộc đối với x, y khi phát sinh tình huống.</a:t>
            </a:r>
            <a:endParaRPr lang="vi-VN" sz="32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5250426" y="0"/>
            <a:ext cx="3893573" cy="774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BE33F"/>
                </a:solidFill>
                <a:latin typeface="+mj-lt"/>
              </a:rPr>
              <a:t>HOẠT ĐỘNG </a:t>
            </a:r>
            <a:r>
              <a:rPr lang="vi-VN" sz="3800">
                <a:solidFill>
                  <a:srgbClr val="ABE33F"/>
                </a:solidFill>
                <a:latin typeface="+mj-lt"/>
              </a:rPr>
              <a:t>2.1</a:t>
            </a:r>
            <a:endParaRPr sz="3800">
              <a:solidFill>
                <a:srgbClr val="ABE33F"/>
              </a:solidFill>
              <a:latin typeface="+mj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159527" y="812059"/>
            <a:ext cx="8824946" cy="1708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sz="3200">
                <a:solidFill>
                  <a:srgbClr val="1F4E79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33</a:t>
            </a: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vi-VN" sz="3200">
                <a:solidFill>
                  <a:srgbClr val="1F4E79"/>
                </a:solidFill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a) </a:t>
            </a:r>
            <a:r>
              <a:rPr lang="en-US" sz="3200">
                <a:solidFill>
                  <a:srgbClr val="1F4E79"/>
                </a:solidFill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Viết các bất phương trình mô tả các điều kiện ràng buộc đối với x, y.</a:t>
            </a: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4D06983-08C7-ADC2-AA3E-971587CFF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531" y="2650307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457200" progId="Equation.DSMT4">
                  <p:embed/>
                </p:oleObj>
              </mc:Choice>
              <mc:Fallback>
                <p:oleObj name="Equation" r:id="rId3" imgW="96516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4D06983-08C7-ADC2-AA3E-971587CFF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0531" y="2650307"/>
                        <a:ext cx="965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69C9F8-87A7-FBAC-9BDB-59FBDBCE27DF}"/>
              </a:ext>
            </a:extLst>
          </p:cNvPr>
          <p:cNvSpPr txBox="1"/>
          <p:nvPr/>
        </p:nvSpPr>
        <p:spPr>
          <a:xfrm>
            <a:off x="159527" y="2528288"/>
            <a:ext cx="680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Số tiền cần mua hạt giống cà tím là: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85E9A-90AC-5575-57DC-340AB79DBA0E}"/>
              </a:ext>
            </a:extLst>
          </p:cNvPr>
          <p:cNvSpPr txBox="1"/>
          <p:nvPr/>
        </p:nvSpPr>
        <p:spPr>
          <a:xfrm>
            <a:off x="159527" y="3107507"/>
            <a:ext cx="700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Số tiền cần mua hạt giống cà chua là: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814FF4-7AFD-4549-42ED-FCF6660873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6692" y="3180149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69800" progId="Equation.DSMT4">
                  <p:embed/>
                </p:oleObj>
              </mc:Choice>
              <mc:Fallback>
                <p:oleObj name="Equation" r:id="rId5" imgW="952200" imgH="469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814FF4-7AFD-4549-42ED-FCF6660873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6692" y="3180149"/>
                        <a:ext cx="952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9E126C1-BE0A-260C-DF9A-1D933DD6D271}"/>
              </a:ext>
            </a:extLst>
          </p:cNvPr>
          <p:cNvSpPr txBox="1"/>
          <p:nvPr/>
        </p:nvSpPr>
        <p:spPr>
          <a:xfrm>
            <a:off x="159527" y="3678202"/>
            <a:ext cx="646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Tổng số tiền cần mua hạt giống là: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7CB40BC-261E-4124-52B5-7CD2AD632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29053"/>
              </p:ext>
            </p:extLst>
          </p:nvPr>
        </p:nvGraphicFramePr>
        <p:xfrm>
          <a:off x="6567639" y="3784600"/>
          <a:ext cx="231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200" imgH="469800" progId="Equation.DSMT4">
                  <p:embed/>
                </p:oleObj>
              </mc:Choice>
              <mc:Fallback>
                <p:oleObj name="Equation" r:id="rId7" imgW="2311200" imgH="469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7CB40BC-261E-4124-52B5-7CD2AD632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7639" y="3784600"/>
                        <a:ext cx="2311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53CE395-8778-8311-97A0-8C9287B4C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33471"/>
              </p:ext>
            </p:extLst>
          </p:nvPr>
        </p:nvGraphicFramePr>
        <p:xfrm>
          <a:off x="3549650" y="4699000"/>
          <a:ext cx="295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58840" imgH="469800" progId="Equation.DSMT4">
                  <p:embed/>
                </p:oleObj>
              </mc:Choice>
              <mc:Fallback>
                <p:oleObj name="Equation" r:id="rId9" imgW="2958840" imgH="469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53CE395-8778-8311-97A0-8C9287B4C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9650" y="4699000"/>
                        <a:ext cx="2959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6452C29-9E16-019C-D31B-09311F5232C6}"/>
              </a:ext>
            </a:extLst>
          </p:cNvPr>
          <p:cNvSpPr txBox="1"/>
          <p:nvPr/>
        </p:nvSpPr>
        <p:spPr>
          <a:xfrm>
            <a:off x="159527" y="4165076"/>
            <a:ext cx="35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Theo đề bài ta có:</a:t>
            </a:r>
            <a:endParaRPr lang="en-US" sz="3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52CF87-527D-90D7-4644-6502992B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0539"/>
              </p:ext>
            </p:extLst>
          </p:nvPr>
        </p:nvGraphicFramePr>
        <p:xfrm>
          <a:off x="3669007" y="4253629"/>
          <a:ext cx="200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6280" imgH="469800" progId="Equation.DSMT4">
                  <p:embed/>
                </p:oleObj>
              </mc:Choice>
              <mc:Fallback>
                <p:oleObj name="Equation" r:id="rId11" imgW="2006280" imgH="469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53CE395-8778-8311-97A0-8C9287B4C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9007" y="4253629"/>
                        <a:ext cx="2006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48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13" grpId="0"/>
      <p:bldP spid="14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159527" y="812059"/>
            <a:ext cx="8824946" cy="2469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285750" algn="just">
              <a:spcBef>
                <a:spcPts val="0"/>
              </a:spcBef>
            </a:pPr>
            <a:r>
              <a:rPr lang="en-US" sz="3200">
                <a:solidFill>
                  <a:srgbClr val="1F4E79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33</a:t>
            </a: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vi-VN" sz="3200">
                <a:solidFill>
                  <a:srgbClr val="1F4E79"/>
                </a:solidFill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b</a:t>
            </a:r>
            <a:r>
              <a:rPr lang="vi-VN" sz="3200">
                <a:solidFill>
                  <a:srgbClr val="1F4E79"/>
                </a:solidFill>
                <a:effectLst/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) </a:t>
            </a:r>
            <a:r>
              <a:rPr lang="en-US" sz="3200">
                <a:solidFill>
                  <a:srgbClr val="1F4E79"/>
                </a:solidFill>
                <a:effectLst/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Cặp số nào sau đây thoả mãn đồng thời tất cả các bất phương trình nêu trên?</a:t>
            </a:r>
            <a:r>
              <a:rPr lang="vi-VN" sz="3200"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 </a:t>
            </a:r>
            <a:r>
              <a:rPr lang="en-US" sz="320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Cordia New" panose="020B0304020202020204" pitchFamily="34" charset="-34"/>
              </a:rPr>
              <a:t>(20; 40), </a:t>
            </a:r>
            <a:r>
              <a:rPr lang="vi-VN" sz="320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Cordia New" panose="020B0304020202020204" pitchFamily="34" charset="-34"/>
              </a:rPr>
              <a:t>   </a:t>
            </a:r>
            <a:r>
              <a:rPr lang="en-US" sz="320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Cordia New" panose="020B0304020202020204" pitchFamily="34" charset="-34"/>
              </a:rPr>
              <a:t>(40; 20), (-30; 10).</a:t>
            </a:r>
            <a:endParaRPr lang="en-US" sz="3200">
              <a:effectLst/>
              <a:latin typeface="Calibri" panose="020F0502020204030204" pitchFamily="34" charset="0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52CF87-527D-90D7-4644-6502992B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81935"/>
              </p:ext>
            </p:extLst>
          </p:nvPr>
        </p:nvGraphicFramePr>
        <p:xfrm>
          <a:off x="2552106" y="3151625"/>
          <a:ext cx="31115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1981080" progId="Equation.DSMT4">
                  <p:embed/>
                </p:oleObj>
              </mc:Choice>
              <mc:Fallback>
                <p:oleObj name="Equation" r:id="rId3" imgW="3111480" imgH="1981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D52CF87-527D-90D7-4644-6502992BB3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106" y="3151625"/>
                        <a:ext cx="31115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721F06-8654-485E-B507-076F1CA42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5099"/>
              </p:ext>
            </p:extLst>
          </p:nvPr>
        </p:nvGraphicFramePr>
        <p:xfrm>
          <a:off x="5743627" y="3756640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609480" progId="Equation.DSMT4">
                  <p:embed/>
                </p:oleObj>
              </mc:Choice>
              <mc:Fallback>
                <p:oleObj name="Equation" r:id="rId5" imgW="19810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3627" y="3756640"/>
                        <a:ext cx="1981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4AF15D-CC39-5572-7001-1603564EC44C}"/>
              </a:ext>
            </a:extLst>
          </p:cNvPr>
          <p:cNvGrpSpPr/>
          <p:nvPr/>
        </p:nvGrpSpPr>
        <p:grpSpPr>
          <a:xfrm>
            <a:off x="47669" y="3457269"/>
            <a:ext cx="2122389" cy="1686182"/>
            <a:chOff x="47669" y="3457269"/>
            <a:chExt cx="2122389" cy="1686182"/>
          </a:xfrm>
        </p:grpSpPr>
        <p:grpSp>
          <p:nvGrpSpPr>
            <p:cNvPr id="6" name="Google Shape;112;p13">
              <a:extLst>
                <a:ext uri="{FF2B5EF4-FFF2-40B4-BE49-F238E27FC236}">
                  <a16:creationId xmlns:a16="http://schemas.microsoft.com/office/drawing/2014/main" id="{BDA2CDE0-F815-DA14-DB95-850F9F3C3A03}"/>
                </a:ext>
              </a:extLst>
            </p:cNvPr>
            <p:cNvGrpSpPr/>
            <p:nvPr/>
          </p:nvGrpSpPr>
          <p:grpSpPr>
            <a:xfrm>
              <a:off x="47669" y="3709555"/>
              <a:ext cx="1512762" cy="1433896"/>
              <a:chOff x="5300400" y="3670175"/>
              <a:chExt cx="421300" cy="399325"/>
            </a:xfrm>
          </p:grpSpPr>
          <p:sp>
            <p:nvSpPr>
              <p:cNvPr id="8" name="Google Shape;113;p13">
                <a:extLst>
                  <a:ext uri="{FF2B5EF4-FFF2-40B4-BE49-F238E27FC236}">
                    <a16:creationId xmlns:a16="http://schemas.microsoft.com/office/drawing/2014/main" id="{3A532631-AE4B-E1D6-C2B8-A0126D2E49B3}"/>
                  </a:ext>
                </a:extLst>
              </p:cNvPr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14;p13">
                <a:extLst>
                  <a:ext uri="{FF2B5EF4-FFF2-40B4-BE49-F238E27FC236}">
                    <a16:creationId xmlns:a16="http://schemas.microsoft.com/office/drawing/2014/main" id="{E0179D79-711C-FE3A-51BB-2FA1F9BB9830}"/>
                  </a:ext>
                </a:extLst>
              </p:cNvPr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5;p13">
                <a:extLst>
                  <a:ext uri="{FF2B5EF4-FFF2-40B4-BE49-F238E27FC236}">
                    <a16:creationId xmlns:a16="http://schemas.microsoft.com/office/drawing/2014/main" id="{A1F38C83-EF5D-C634-3EFA-6D0D246E2D9A}"/>
                  </a:ext>
                </a:extLst>
              </p:cNvPr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6;p13">
                <a:extLst>
                  <a:ext uri="{FF2B5EF4-FFF2-40B4-BE49-F238E27FC236}">
                    <a16:creationId xmlns:a16="http://schemas.microsoft.com/office/drawing/2014/main" id="{62CDD2F6-A432-737F-EAE0-07D021950AD7}"/>
                  </a:ext>
                </a:extLst>
              </p:cNvPr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7;p13">
                <a:extLst>
                  <a:ext uri="{FF2B5EF4-FFF2-40B4-BE49-F238E27FC236}">
                    <a16:creationId xmlns:a16="http://schemas.microsoft.com/office/drawing/2014/main" id="{39124E76-2894-D49F-418F-D94F6BD2D1DC}"/>
                  </a:ext>
                </a:extLst>
              </p:cNvPr>
              <p:cNvSpPr/>
              <p:nvPr/>
            </p:nvSpPr>
            <p:spPr>
              <a:xfrm>
                <a:off x="5324825" y="3732450"/>
                <a:ext cx="372475" cy="2186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18;p13">
              <a:extLst>
                <a:ext uri="{FF2B5EF4-FFF2-40B4-BE49-F238E27FC236}">
                  <a16:creationId xmlns:a16="http://schemas.microsoft.com/office/drawing/2014/main" id="{8DEEFFF6-95C2-EF93-E418-09A955499962}"/>
                </a:ext>
              </a:extLst>
            </p:cNvPr>
            <p:cNvSpPr/>
            <p:nvPr/>
          </p:nvSpPr>
          <p:spPr>
            <a:xfrm>
              <a:off x="1212428" y="3457269"/>
              <a:ext cx="957630" cy="859666"/>
            </a:xfrm>
            <a:custGeom>
              <a:avLst/>
              <a:gdLst/>
              <a:ahLst/>
              <a:cxnLst/>
              <a:rect l="l" t="t" r="r" b="b"/>
              <a:pathLst>
                <a:path w="16706" h="14997" extrusionOk="0">
                  <a:moveTo>
                    <a:pt x="4299" y="0"/>
                  </a:moveTo>
                  <a:lnTo>
                    <a:pt x="3859" y="25"/>
                  </a:lnTo>
                  <a:lnTo>
                    <a:pt x="3444" y="74"/>
                  </a:lnTo>
                  <a:lnTo>
                    <a:pt x="3029" y="196"/>
                  </a:lnTo>
                  <a:lnTo>
                    <a:pt x="2614" y="342"/>
                  </a:lnTo>
                  <a:lnTo>
                    <a:pt x="2247" y="513"/>
                  </a:lnTo>
                  <a:lnTo>
                    <a:pt x="1905" y="733"/>
                  </a:lnTo>
                  <a:lnTo>
                    <a:pt x="1563" y="977"/>
                  </a:lnTo>
                  <a:lnTo>
                    <a:pt x="1270" y="1246"/>
                  </a:lnTo>
                  <a:lnTo>
                    <a:pt x="977" y="1563"/>
                  </a:lnTo>
                  <a:lnTo>
                    <a:pt x="733" y="1881"/>
                  </a:lnTo>
                  <a:lnTo>
                    <a:pt x="513" y="2247"/>
                  </a:lnTo>
                  <a:lnTo>
                    <a:pt x="342" y="2614"/>
                  </a:lnTo>
                  <a:lnTo>
                    <a:pt x="196" y="3004"/>
                  </a:lnTo>
                  <a:lnTo>
                    <a:pt x="98" y="3420"/>
                  </a:lnTo>
                  <a:lnTo>
                    <a:pt x="25" y="3859"/>
                  </a:lnTo>
                  <a:lnTo>
                    <a:pt x="0" y="4299"/>
                  </a:lnTo>
                  <a:lnTo>
                    <a:pt x="0" y="4592"/>
                  </a:lnTo>
                  <a:lnTo>
                    <a:pt x="25" y="4885"/>
                  </a:lnTo>
                  <a:lnTo>
                    <a:pt x="122" y="5447"/>
                  </a:lnTo>
                  <a:lnTo>
                    <a:pt x="245" y="6008"/>
                  </a:lnTo>
                  <a:lnTo>
                    <a:pt x="440" y="6546"/>
                  </a:lnTo>
                  <a:lnTo>
                    <a:pt x="660" y="7059"/>
                  </a:lnTo>
                  <a:lnTo>
                    <a:pt x="928" y="7547"/>
                  </a:lnTo>
                  <a:lnTo>
                    <a:pt x="1197" y="8011"/>
                  </a:lnTo>
                  <a:lnTo>
                    <a:pt x="1515" y="8475"/>
                  </a:lnTo>
                  <a:lnTo>
                    <a:pt x="1856" y="8915"/>
                  </a:lnTo>
                  <a:lnTo>
                    <a:pt x="2198" y="9330"/>
                  </a:lnTo>
                  <a:lnTo>
                    <a:pt x="2565" y="9745"/>
                  </a:lnTo>
                  <a:lnTo>
                    <a:pt x="2931" y="10136"/>
                  </a:lnTo>
                  <a:lnTo>
                    <a:pt x="3639" y="10869"/>
                  </a:lnTo>
                  <a:lnTo>
                    <a:pt x="4299" y="11528"/>
                  </a:lnTo>
                  <a:lnTo>
                    <a:pt x="4861" y="12065"/>
                  </a:lnTo>
                  <a:lnTo>
                    <a:pt x="5496" y="12627"/>
                  </a:lnTo>
                  <a:lnTo>
                    <a:pt x="6839" y="13775"/>
                  </a:lnTo>
                  <a:lnTo>
                    <a:pt x="7913" y="14654"/>
                  </a:lnTo>
                  <a:lnTo>
                    <a:pt x="8353" y="14996"/>
                  </a:lnTo>
                  <a:lnTo>
                    <a:pt x="8793" y="14654"/>
                  </a:lnTo>
                  <a:lnTo>
                    <a:pt x="9843" y="13799"/>
                  </a:lnTo>
                  <a:lnTo>
                    <a:pt x="11186" y="12651"/>
                  </a:lnTo>
                  <a:lnTo>
                    <a:pt x="11821" y="12090"/>
                  </a:lnTo>
                  <a:lnTo>
                    <a:pt x="12407" y="11528"/>
                  </a:lnTo>
                  <a:lnTo>
                    <a:pt x="13067" y="10869"/>
                  </a:lnTo>
                  <a:lnTo>
                    <a:pt x="13775" y="10136"/>
                  </a:lnTo>
                  <a:lnTo>
                    <a:pt x="14141" y="9745"/>
                  </a:lnTo>
                  <a:lnTo>
                    <a:pt x="14508" y="9330"/>
                  </a:lnTo>
                  <a:lnTo>
                    <a:pt x="14850" y="8915"/>
                  </a:lnTo>
                  <a:lnTo>
                    <a:pt x="15191" y="8475"/>
                  </a:lnTo>
                  <a:lnTo>
                    <a:pt x="15509" y="8011"/>
                  </a:lnTo>
                  <a:lnTo>
                    <a:pt x="15778" y="7547"/>
                  </a:lnTo>
                  <a:lnTo>
                    <a:pt x="16046" y="7059"/>
                  </a:lnTo>
                  <a:lnTo>
                    <a:pt x="16266" y="6546"/>
                  </a:lnTo>
                  <a:lnTo>
                    <a:pt x="16461" y="6008"/>
                  </a:lnTo>
                  <a:lnTo>
                    <a:pt x="16584" y="5447"/>
                  </a:lnTo>
                  <a:lnTo>
                    <a:pt x="16681" y="4885"/>
                  </a:lnTo>
                  <a:lnTo>
                    <a:pt x="16706" y="4592"/>
                  </a:lnTo>
                  <a:lnTo>
                    <a:pt x="16706" y="4299"/>
                  </a:lnTo>
                  <a:lnTo>
                    <a:pt x="16681" y="3859"/>
                  </a:lnTo>
                  <a:lnTo>
                    <a:pt x="16608" y="3420"/>
                  </a:lnTo>
                  <a:lnTo>
                    <a:pt x="16510" y="3004"/>
                  </a:lnTo>
                  <a:lnTo>
                    <a:pt x="16364" y="2614"/>
                  </a:lnTo>
                  <a:lnTo>
                    <a:pt x="16193" y="2247"/>
                  </a:lnTo>
                  <a:lnTo>
                    <a:pt x="15973" y="1881"/>
                  </a:lnTo>
                  <a:lnTo>
                    <a:pt x="15729" y="1563"/>
                  </a:lnTo>
                  <a:lnTo>
                    <a:pt x="15436" y="1246"/>
                  </a:lnTo>
                  <a:lnTo>
                    <a:pt x="15143" y="977"/>
                  </a:lnTo>
                  <a:lnTo>
                    <a:pt x="14801" y="733"/>
                  </a:lnTo>
                  <a:lnTo>
                    <a:pt x="14459" y="513"/>
                  </a:lnTo>
                  <a:lnTo>
                    <a:pt x="14092" y="342"/>
                  </a:lnTo>
                  <a:lnTo>
                    <a:pt x="13677" y="196"/>
                  </a:lnTo>
                  <a:lnTo>
                    <a:pt x="13262" y="74"/>
                  </a:lnTo>
                  <a:lnTo>
                    <a:pt x="12847" y="25"/>
                  </a:lnTo>
                  <a:lnTo>
                    <a:pt x="12407" y="0"/>
                  </a:lnTo>
                  <a:lnTo>
                    <a:pt x="12065" y="0"/>
                  </a:lnTo>
                  <a:lnTo>
                    <a:pt x="11723" y="49"/>
                  </a:lnTo>
                  <a:lnTo>
                    <a:pt x="11381" y="122"/>
                  </a:lnTo>
                  <a:lnTo>
                    <a:pt x="11064" y="196"/>
                  </a:lnTo>
                  <a:lnTo>
                    <a:pt x="10746" y="318"/>
                  </a:lnTo>
                  <a:lnTo>
                    <a:pt x="10453" y="464"/>
                  </a:lnTo>
                  <a:lnTo>
                    <a:pt x="10160" y="611"/>
                  </a:lnTo>
                  <a:lnTo>
                    <a:pt x="9892" y="806"/>
                  </a:lnTo>
                  <a:lnTo>
                    <a:pt x="9647" y="1002"/>
                  </a:lnTo>
                  <a:lnTo>
                    <a:pt x="9403" y="1221"/>
                  </a:lnTo>
                  <a:lnTo>
                    <a:pt x="9183" y="1466"/>
                  </a:lnTo>
                  <a:lnTo>
                    <a:pt x="8964" y="1710"/>
                  </a:lnTo>
                  <a:lnTo>
                    <a:pt x="8793" y="1979"/>
                  </a:lnTo>
                  <a:lnTo>
                    <a:pt x="8622" y="2272"/>
                  </a:lnTo>
                  <a:lnTo>
                    <a:pt x="8475" y="2565"/>
                  </a:lnTo>
                  <a:lnTo>
                    <a:pt x="8353" y="2858"/>
                  </a:lnTo>
                  <a:lnTo>
                    <a:pt x="8231" y="2565"/>
                  </a:lnTo>
                  <a:lnTo>
                    <a:pt x="8084" y="2272"/>
                  </a:lnTo>
                  <a:lnTo>
                    <a:pt x="7913" y="1979"/>
                  </a:lnTo>
                  <a:lnTo>
                    <a:pt x="7742" y="1710"/>
                  </a:lnTo>
                  <a:lnTo>
                    <a:pt x="7523" y="1466"/>
                  </a:lnTo>
                  <a:lnTo>
                    <a:pt x="7303" y="1221"/>
                  </a:lnTo>
                  <a:lnTo>
                    <a:pt x="7059" y="1002"/>
                  </a:lnTo>
                  <a:lnTo>
                    <a:pt x="6814" y="806"/>
                  </a:lnTo>
                  <a:lnTo>
                    <a:pt x="6546" y="611"/>
                  </a:lnTo>
                  <a:lnTo>
                    <a:pt x="6253" y="464"/>
                  </a:lnTo>
                  <a:lnTo>
                    <a:pt x="5960" y="318"/>
                  </a:lnTo>
                  <a:lnTo>
                    <a:pt x="5642" y="196"/>
                  </a:lnTo>
                  <a:lnTo>
                    <a:pt x="5325" y="122"/>
                  </a:lnTo>
                  <a:lnTo>
                    <a:pt x="4983" y="49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10;p13">
            <a:extLst>
              <a:ext uri="{FF2B5EF4-FFF2-40B4-BE49-F238E27FC236}">
                <a16:creationId xmlns:a16="http://schemas.microsoft.com/office/drawing/2014/main" id="{E4FA3094-16C9-FA34-21DA-5D759D8F23A9}"/>
              </a:ext>
            </a:extLst>
          </p:cNvPr>
          <p:cNvSpPr txBox="1">
            <a:spLocks/>
          </p:cNvSpPr>
          <p:nvPr/>
        </p:nvSpPr>
        <p:spPr>
          <a:xfrm>
            <a:off x="5191432" y="0"/>
            <a:ext cx="3952567" cy="7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800">
                <a:solidFill>
                  <a:srgbClr val="ABE33F"/>
                </a:solidFill>
                <a:latin typeface="+mj-lt"/>
              </a:rPr>
              <a:t>HOẠT ĐỘNG 2.1</a:t>
            </a:r>
          </a:p>
        </p:txBody>
      </p:sp>
    </p:spTree>
    <p:extLst>
      <p:ext uri="{BB962C8B-B14F-4D97-AF65-F5344CB8AC3E}">
        <p14:creationId xmlns:p14="http://schemas.microsoft.com/office/powerpoint/2010/main" val="159185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C8F65-44F9-4DD3-C065-1FBA05228ED6}"/>
              </a:ext>
            </a:extLst>
          </p:cNvPr>
          <p:cNvSpPr txBox="1"/>
          <p:nvPr/>
        </p:nvSpPr>
        <p:spPr>
          <a:xfrm>
            <a:off x="375648" y="1795730"/>
            <a:ext cx="83927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Hệ bất phương trình bậc nhất hai ẩn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 là hệ gồm hai hay nhiều bất phương trình bậc nhất hai ẩn x, y. Mỗi nghiệm chung của tất cả các bất phương trình đó được gọi là một </a:t>
            </a:r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nghiệm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 của hệ bất phương trình đã cho.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C8F65-44F9-4DD3-C065-1FBA05228ED6}"/>
              </a:ext>
            </a:extLst>
          </p:cNvPr>
          <p:cNvSpPr txBox="1"/>
          <p:nvPr/>
        </p:nvSpPr>
        <p:spPr>
          <a:xfrm>
            <a:off x="375648" y="1795730"/>
            <a:ext cx="83927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Trên mặt phẳng toạ độ Oxy, tập hợp các điểm </a:t>
            </a:r>
            <a:endParaRPr lang="vi-VN" sz="28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algn="just"/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(x</a:t>
            </a:r>
            <a:r>
              <a:rPr lang="en-US" sz="2800" baseline="-250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0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, y</a:t>
            </a:r>
            <a:r>
              <a:rPr lang="en-US" sz="2800" baseline="-250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0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) có toạ độ là nghiệm của hệ bất phương trình bậc nhất hai ẩn được gọi là </a:t>
            </a:r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miền nghiệm 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của hệ bất phương trình đó.</a:t>
            </a:r>
          </a:p>
        </p:txBody>
      </p:sp>
    </p:spTree>
    <p:extLst>
      <p:ext uri="{BB962C8B-B14F-4D97-AF65-F5344CB8AC3E}">
        <p14:creationId xmlns:p14="http://schemas.microsoft.com/office/powerpoint/2010/main" val="282093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40"/>
            <a:ext cx="9116878" cy="973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600" b="1">
                <a:solidFill>
                  <a:schemeClr val="bg1"/>
                </a:solidFill>
                <a:latin typeface="+mn-lt"/>
              </a:rPr>
              <a:t>HOẠT ĐỘNG 2.2: </a:t>
            </a:r>
            <a:r>
              <a:rPr lang="vi-VN" sz="3600">
                <a:solidFill>
                  <a:schemeClr val="bg1"/>
                </a:solidFill>
                <a:latin typeface="+mn-lt"/>
              </a:rPr>
              <a:t>Ví dụ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49087" y="2257544"/>
            <a:ext cx="847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 </a:t>
            </a:r>
            <a:r>
              <a:rPr lang="en-US" sz="320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Nhận biết được hệ bất phương trình bậc nhất hai ẩn.</a:t>
            </a:r>
            <a:endParaRPr lang="vi-VN" sz="32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2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807</Words>
  <Application>Microsoft Office PowerPoint</Application>
  <PresentationFormat>On-screen Show (16:9)</PresentationFormat>
  <Paragraphs>86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Symbol</vt:lpstr>
      <vt:lpstr>Raleway</vt:lpstr>
      <vt:lpstr>Arial</vt:lpstr>
      <vt:lpstr>Karla</vt:lpstr>
      <vt:lpstr>Times New Roman</vt:lpstr>
      <vt:lpstr>Calibri</vt:lpstr>
      <vt:lpstr>Escalus template</vt:lpstr>
      <vt:lpstr>Equation</vt:lpstr>
      <vt:lpstr>MathType 7.0 Equation</vt:lpstr>
      <vt:lpstr>BÀI 2. HỆ BẤT PHƯƠNG TRÌNH BẬC NHẤT HAI ẨN</vt:lpstr>
      <vt:lpstr>BÀI 2. HỆ BẤT PHƯƠNG TRÌNH BẬC NHẤT HAI ẨN</vt:lpstr>
      <vt:lpstr>HOẠT ĐỘNG 1</vt:lpstr>
      <vt:lpstr>PowerPoint Presentation</vt:lpstr>
      <vt:lpstr>HOẠT ĐỘNG 2.1</vt:lpstr>
      <vt:lpstr>PowerPoint Presentation</vt:lpstr>
      <vt:lpstr>PowerPoint Presentation</vt:lpstr>
      <vt:lpstr>PowerPoint Presentation</vt:lpstr>
      <vt:lpstr>PowerPoint Presentation</vt:lpstr>
      <vt:lpstr>HOẠT ĐỘNG 2.2</vt:lpstr>
      <vt:lpstr>PowerPoint Presentation</vt:lpstr>
      <vt:lpstr>HOẠT ĐỘNG 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HỆ BẤT PHƯƠNG TRÌNH BẬC NHẤT HAI ẨN</dc:title>
  <cp:lastModifiedBy>MINH SANG NGUYỄN</cp:lastModifiedBy>
  <cp:revision>59</cp:revision>
  <dcterms:modified xsi:type="dcterms:W3CDTF">2022-08-18T04:01:35Z</dcterms:modified>
</cp:coreProperties>
</file>