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presentation.xml" ContentType="application/vnd.openxmlformats-officedocument.presentationml.presentation.main+xml"/>
  <Override PartName="/docProps/core.xml" ContentType="application/vnd.openxmlformats-package.core-properties+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A0FAF98-E9E1-422A-A90C-3B19E834EF18}">
  <a:tblStyle styleId="{EA0FAF98-E9E1-422A-A90C-3B19E834EF1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183188" y="987425"/>
            <a:ext cx="6172200" cy="4873625"/>
          </a:xfrm>
          <a:prstGeom prst="rect">
            <a:avLst/>
          </a:prstGeom>
          <a:noFill/>
          <a:ln>
            <a:noFill/>
          </a:ln>
        </p:spPr>
      </p:sp>
      <p:sp>
        <p:nvSpPr>
          <p:cNvPr id="68" name="Google Shape;68;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6.png"/><Relationship Id="rId4" Type="http://schemas.openxmlformats.org/officeDocument/2006/relationships/image" Target="../media/image4.png"/><Relationship Id="rId5" Type="http://schemas.openxmlformats.org/officeDocument/2006/relationships/image" Target="../media/image3.jpg"/><Relationship Id="rId6"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12.png"/><Relationship Id="rId6"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13.png"/><Relationship Id="rId6"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id="88" name="Google Shape;88;p13"/>
          <p:cNvPicPr preferRelativeResize="0"/>
          <p:nvPr/>
        </p:nvPicPr>
        <p:blipFill rotWithShape="1">
          <a:blip r:embed="rId3">
            <a:alphaModFix/>
          </a:blip>
          <a:srcRect b="0" l="0" r="0" t="0"/>
          <a:stretch/>
        </p:blipFill>
        <p:spPr>
          <a:xfrm>
            <a:off x="1714500" y="0"/>
            <a:ext cx="4533900" cy="2514600"/>
          </a:xfrm>
          <a:prstGeom prst="rect">
            <a:avLst/>
          </a:prstGeom>
          <a:noFill/>
          <a:ln>
            <a:noFill/>
          </a:ln>
        </p:spPr>
      </p:pic>
      <p:pic>
        <p:nvPicPr>
          <p:cNvPr id="89" name="Google Shape;89;p13"/>
          <p:cNvPicPr preferRelativeResize="0"/>
          <p:nvPr/>
        </p:nvPicPr>
        <p:blipFill rotWithShape="1">
          <a:blip r:embed="rId4">
            <a:alphaModFix/>
          </a:blip>
          <a:srcRect b="0" l="0" r="0" t="0"/>
          <a:stretch/>
        </p:blipFill>
        <p:spPr>
          <a:xfrm>
            <a:off x="1714500" y="3657600"/>
            <a:ext cx="4533900" cy="2971800"/>
          </a:xfrm>
          <a:prstGeom prst="rect">
            <a:avLst/>
          </a:prstGeom>
          <a:noFill/>
          <a:ln>
            <a:noFill/>
          </a:ln>
        </p:spPr>
      </p:pic>
      <p:pic>
        <p:nvPicPr>
          <p:cNvPr descr="http://netvietgroup.com/netviet/netviet/News/tienich3.jpg" id="90" name="Google Shape;90;p13"/>
          <p:cNvPicPr preferRelativeResize="0"/>
          <p:nvPr/>
        </p:nvPicPr>
        <p:blipFill rotWithShape="1">
          <a:blip r:embed="rId5">
            <a:alphaModFix/>
          </a:blip>
          <a:srcRect b="0" l="0" r="0" t="0"/>
          <a:stretch/>
        </p:blipFill>
        <p:spPr>
          <a:xfrm>
            <a:off x="6494463" y="3657600"/>
            <a:ext cx="4191000" cy="2971800"/>
          </a:xfrm>
          <a:prstGeom prst="rect">
            <a:avLst/>
          </a:prstGeom>
          <a:noFill/>
          <a:ln>
            <a:noFill/>
          </a:ln>
        </p:spPr>
      </p:pic>
      <p:pic>
        <p:nvPicPr>
          <p:cNvPr descr="images1644166_thu14" id="91" name="Google Shape;91;p13"/>
          <p:cNvPicPr preferRelativeResize="0"/>
          <p:nvPr/>
        </p:nvPicPr>
        <p:blipFill rotWithShape="1">
          <a:blip r:embed="rId6">
            <a:alphaModFix/>
          </a:blip>
          <a:srcRect b="0" l="0" r="0" t="0"/>
          <a:stretch/>
        </p:blipFill>
        <p:spPr>
          <a:xfrm>
            <a:off x="6265863" y="-1"/>
            <a:ext cx="4419600" cy="2691830"/>
          </a:xfrm>
          <a:prstGeom prst="rect">
            <a:avLst/>
          </a:prstGeom>
          <a:noFill/>
          <a:ln>
            <a:noFill/>
          </a:ln>
        </p:spPr>
      </p:pic>
      <p:sp>
        <p:nvSpPr>
          <p:cNvPr id="92" name="Google Shape;92;p13"/>
          <p:cNvSpPr txBox="1"/>
          <p:nvPr/>
        </p:nvSpPr>
        <p:spPr>
          <a:xfrm>
            <a:off x="3429000" y="2831068"/>
            <a:ext cx="71628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200" u="none" cap="none" strike="noStrike">
                <a:solidFill>
                  <a:srgbClr val="FF0000"/>
                </a:solidFill>
                <a:latin typeface="Times New Roman"/>
                <a:ea typeface="Times New Roman"/>
                <a:cs typeface="Times New Roman"/>
                <a:sym typeface="Times New Roman"/>
              </a:rPr>
              <a:t>BÀI 12: GIAO THOA SÓNG </a:t>
            </a:r>
            <a:endParaRPr sz="3200">
              <a:solidFill>
                <a:srgbClr val="FF0000"/>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grpSp>
        <p:nvGrpSpPr>
          <p:cNvPr id="257" name="Google Shape;257;p22"/>
          <p:cNvGrpSpPr/>
          <p:nvPr/>
        </p:nvGrpSpPr>
        <p:grpSpPr>
          <a:xfrm>
            <a:off x="-76200" y="0"/>
            <a:ext cx="11772901" cy="597490"/>
            <a:chOff x="74035" y="2231322"/>
            <a:chExt cx="11699956" cy="743957"/>
          </a:xfrm>
        </p:grpSpPr>
        <p:grpSp>
          <p:nvGrpSpPr>
            <p:cNvPr id="258" name="Google Shape;258;p22"/>
            <p:cNvGrpSpPr/>
            <p:nvPr/>
          </p:nvGrpSpPr>
          <p:grpSpPr>
            <a:xfrm>
              <a:off x="330533" y="2267004"/>
              <a:ext cx="4514357" cy="708275"/>
              <a:chOff x="587624" y="3377549"/>
              <a:chExt cx="2324683" cy="1364238"/>
            </a:xfrm>
          </p:grpSpPr>
          <p:pic>
            <p:nvPicPr>
              <p:cNvPr descr="empty-green-rectangle" id="259" name="Google Shape;259;p22"/>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260" name="Google Shape;260;p22"/>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261" name="Google Shape;261;p22"/>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262" name="Google Shape;262;p22"/>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263" name="Google Shape;263;p22"/>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264" name="Google Shape;264;p22"/>
          <p:cNvSpPr txBox="1"/>
          <p:nvPr/>
        </p:nvSpPr>
        <p:spPr>
          <a:xfrm>
            <a:off x="685800" y="762000"/>
            <a:ext cx="8610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Công thức xác định bước sóng λ ánh sáng</a:t>
            </a:r>
            <a:endParaRPr sz="2400">
              <a:solidFill>
                <a:schemeClr val="dk1"/>
              </a:solidFill>
              <a:latin typeface="Times New Roman"/>
              <a:ea typeface="Times New Roman"/>
              <a:cs typeface="Times New Roman"/>
              <a:sym typeface="Times New Roman"/>
            </a:endParaRPr>
          </a:p>
        </p:txBody>
      </p:sp>
      <p:sp>
        <p:nvSpPr>
          <p:cNvPr id="265" name="Google Shape;265;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6" name="Google Shape;266;p22"/>
          <p:cNvSpPr txBox="1"/>
          <p:nvPr/>
        </p:nvSpPr>
        <p:spPr>
          <a:xfrm>
            <a:off x="838200" y="3581400"/>
            <a:ext cx="2819400" cy="106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7" name="Google Shape;267;p22"/>
          <p:cNvSpPr txBox="1"/>
          <p:nvPr/>
        </p:nvSpPr>
        <p:spPr>
          <a:xfrm>
            <a:off x="838200" y="1524000"/>
            <a:ext cx="5257800" cy="73866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Vị trí các vân sáng, vân tối</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68" name="Google Shape;268;p22"/>
          <p:cNvSpPr txBox="1"/>
          <p:nvPr/>
        </p:nvSpPr>
        <p:spPr>
          <a:xfrm>
            <a:off x="1066046" y="2170331"/>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Vị trí các vân sáng</a:t>
            </a:r>
            <a:endParaRPr sz="2400">
              <a:solidFill>
                <a:schemeClr val="dk1"/>
              </a:solidFill>
              <a:latin typeface="Times New Roman"/>
              <a:ea typeface="Times New Roman"/>
              <a:cs typeface="Times New Roman"/>
              <a:sym typeface="Times New Roman"/>
            </a:endParaRPr>
          </a:p>
        </p:txBody>
      </p:sp>
      <p:sp>
        <p:nvSpPr>
          <p:cNvPr id="269" name="Google Shape;269;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0" name="Google Shape;270;p22"/>
          <p:cNvSpPr txBox="1"/>
          <p:nvPr/>
        </p:nvSpPr>
        <p:spPr>
          <a:xfrm>
            <a:off x="1218446" y="3593068"/>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Vị trí các vân tối</a:t>
            </a:r>
            <a:endParaRPr sz="2400">
              <a:solidFill>
                <a:schemeClr val="dk1"/>
              </a:solidFill>
              <a:latin typeface="Times New Roman"/>
              <a:ea typeface="Times New Roman"/>
              <a:cs typeface="Times New Roman"/>
              <a:sym typeface="Times New Roman"/>
            </a:endParaRPr>
          </a:p>
        </p:txBody>
      </p:sp>
      <p:sp>
        <p:nvSpPr>
          <p:cNvPr id="271" name="Google Shape;271;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2" name="Google Shape;272;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73" name="Google Shape;273;p22"/>
          <p:cNvPicPr preferRelativeResize="0"/>
          <p:nvPr/>
        </p:nvPicPr>
        <p:blipFill rotWithShape="1">
          <a:blip r:embed="rId5">
            <a:alphaModFix/>
          </a:blip>
          <a:srcRect b="0" l="0" r="0" t="0"/>
          <a:stretch/>
        </p:blipFill>
        <p:spPr>
          <a:xfrm>
            <a:off x="2584450" y="2882900"/>
            <a:ext cx="3054350" cy="710168"/>
          </a:xfrm>
          <a:prstGeom prst="rect">
            <a:avLst/>
          </a:prstGeom>
          <a:noFill/>
          <a:ln>
            <a:noFill/>
          </a:ln>
        </p:spPr>
      </p:pic>
      <p:sp>
        <p:nvSpPr>
          <p:cNvPr id="274" name="Google Shape;274;p22"/>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75" name="Google Shape;275;p22"/>
          <p:cNvPicPr preferRelativeResize="0"/>
          <p:nvPr/>
        </p:nvPicPr>
        <p:blipFill rotWithShape="1">
          <a:blip r:embed="rId6">
            <a:alphaModFix/>
          </a:blip>
          <a:srcRect b="0" l="0" r="0" t="0"/>
          <a:stretch/>
        </p:blipFill>
        <p:spPr>
          <a:xfrm>
            <a:off x="2584450" y="4254500"/>
            <a:ext cx="4273550" cy="7747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500"/>
                                        <p:tgtEl>
                                          <p:spTgt spid="2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500"/>
                                        <p:tgtEl>
                                          <p:spTgt spid="2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grpSp>
        <p:nvGrpSpPr>
          <p:cNvPr id="98" name="Google Shape;98;p14"/>
          <p:cNvGrpSpPr/>
          <p:nvPr/>
        </p:nvGrpSpPr>
        <p:grpSpPr>
          <a:xfrm>
            <a:off x="4876800" y="153812"/>
            <a:ext cx="2269096" cy="531988"/>
            <a:chOff x="2193" y="0"/>
            <a:chExt cx="2245706" cy="1239104"/>
          </a:xfrm>
        </p:grpSpPr>
        <p:sp>
          <p:nvSpPr>
            <p:cNvPr id="99" name="Google Shape;99;p14"/>
            <p:cNvSpPr/>
            <p:nvPr/>
          </p:nvSpPr>
          <p:spPr>
            <a:xfrm>
              <a:off x="2193" y="0"/>
              <a:ext cx="2245706" cy="1239104"/>
            </a:xfrm>
            <a:prstGeom prst="roundRect">
              <a:avLst>
                <a:gd fmla="val 16667" name="adj"/>
              </a:avLst>
            </a:prstGeom>
            <a:solidFill>
              <a:srgbClr val="002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4"/>
            <p:cNvSpPr/>
            <p:nvPr/>
          </p:nvSpPr>
          <p:spPr>
            <a:xfrm>
              <a:off x="77334" y="60488"/>
              <a:ext cx="2124730" cy="1118127"/>
            </a:xfrm>
            <a:prstGeom prst="rect">
              <a:avLst/>
            </a:prstGeom>
            <a:solidFill>
              <a:srgbClr val="002060"/>
            </a:solidFill>
            <a:ln>
              <a:noFill/>
            </a:ln>
          </p:spPr>
          <p:txBody>
            <a:bodyPr anchorCtr="0" anchor="ctr" bIns="60950" lIns="121900" spcFirstLastPara="1" rIns="121900" wrap="square" tIns="60950">
              <a:noAutofit/>
            </a:bodyPr>
            <a:lstStyle/>
            <a:p>
              <a:pPr indent="0" lvl="0" marL="0" marR="0" rtl="0" algn="ctr">
                <a:lnSpc>
                  <a:spcPct val="90000"/>
                </a:lnSpc>
                <a:spcBef>
                  <a:spcPts val="0"/>
                </a:spcBef>
                <a:spcAft>
                  <a:spcPts val="0"/>
                </a:spcAft>
                <a:buNone/>
              </a:pPr>
              <a:r>
                <a:rPr b="1" lang="en-US" sz="2600">
                  <a:solidFill>
                    <a:schemeClr val="lt1"/>
                  </a:solidFill>
                  <a:latin typeface="Arial"/>
                  <a:ea typeface="Arial"/>
                  <a:cs typeface="Arial"/>
                  <a:sym typeface="Arial"/>
                </a:rPr>
                <a:t>Khởi động</a:t>
              </a:r>
              <a:endParaRPr b="1" sz="2600">
                <a:solidFill>
                  <a:schemeClr val="lt1"/>
                </a:solidFill>
                <a:latin typeface="Arial"/>
                <a:ea typeface="Arial"/>
                <a:cs typeface="Arial"/>
                <a:sym typeface="Arial"/>
              </a:endParaRPr>
            </a:p>
          </p:txBody>
        </p:sp>
      </p:grpSp>
      <p:pic>
        <p:nvPicPr>
          <p:cNvPr descr="D:\GIÁO AN 11\GIÁO AN\GIAO AN 11 KET NOI CHI THỨC\BAI 12\hính 1.png" id="101" name="Google Shape;101;p14"/>
          <p:cNvPicPr preferRelativeResize="0"/>
          <p:nvPr/>
        </p:nvPicPr>
        <p:blipFill rotWithShape="1">
          <a:blip r:embed="rId3">
            <a:alphaModFix/>
          </a:blip>
          <a:srcRect b="0" l="0" r="0" t="0"/>
          <a:stretch/>
        </p:blipFill>
        <p:spPr>
          <a:xfrm>
            <a:off x="1295401" y="1295400"/>
            <a:ext cx="9677400" cy="4419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grpSp>
        <p:nvGrpSpPr>
          <p:cNvPr id="106" name="Google Shape;106;p15"/>
          <p:cNvGrpSpPr/>
          <p:nvPr/>
        </p:nvGrpSpPr>
        <p:grpSpPr>
          <a:xfrm>
            <a:off x="-76200" y="65599"/>
            <a:ext cx="8603570" cy="541686"/>
            <a:chOff x="74035" y="2231322"/>
            <a:chExt cx="8550262" cy="756153"/>
          </a:xfrm>
        </p:grpSpPr>
        <p:grpSp>
          <p:nvGrpSpPr>
            <p:cNvPr id="107" name="Google Shape;107;p15"/>
            <p:cNvGrpSpPr/>
            <p:nvPr/>
          </p:nvGrpSpPr>
          <p:grpSpPr>
            <a:xfrm>
              <a:off x="330533" y="2267004"/>
              <a:ext cx="8293764" cy="708275"/>
              <a:chOff x="587624" y="3377549"/>
              <a:chExt cx="4270901" cy="1364238"/>
            </a:xfrm>
          </p:grpSpPr>
          <p:pic>
            <p:nvPicPr>
              <p:cNvPr descr="empty-green-rectangle" id="108" name="Google Shape;108;p15"/>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09" name="Google Shape;109;p15"/>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10" name="Google Shape;110;p15"/>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11" name="Google Shape;111;p15"/>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sóng mặt nước</a:t>
              </a:r>
              <a:endParaRPr sz="2800">
                <a:solidFill>
                  <a:schemeClr val="dk1"/>
                </a:solidFill>
                <a:latin typeface="Arial"/>
                <a:ea typeface="Arial"/>
                <a:cs typeface="Arial"/>
                <a:sym typeface="Arial"/>
              </a:endParaRPr>
            </a:p>
          </p:txBody>
        </p:sp>
      </p:grpSp>
      <p:sp>
        <p:nvSpPr>
          <p:cNvPr id="112" name="Google Shape;112;p15"/>
          <p:cNvSpPr txBox="1"/>
          <p:nvPr/>
        </p:nvSpPr>
        <p:spPr>
          <a:xfrm>
            <a:off x="685800" y="7620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1. Thí nghiệm</a:t>
            </a:r>
            <a:endParaRPr sz="2400">
              <a:solidFill>
                <a:schemeClr val="dk1"/>
              </a:solidFill>
              <a:latin typeface="Times New Roman"/>
              <a:ea typeface="Times New Roman"/>
              <a:cs typeface="Times New Roman"/>
              <a:sym typeface="Times New Roman"/>
            </a:endParaRPr>
          </a:p>
        </p:txBody>
      </p:sp>
      <p:pic>
        <p:nvPicPr>
          <p:cNvPr descr="D:\GIÁO AN 11\GIÁO AN\GIAO AN 11 KET NOI CHI THỨC\BAI 12\2.jpg" id="113" name="Google Shape;113;p15"/>
          <p:cNvPicPr preferRelativeResize="0"/>
          <p:nvPr/>
        </p:nvPicPr>
        <p:blipFill rotWithShape="1">
          <a:blip r:embed="rId5">
            <a:alphaModFix/>
          </a:blip>
          <a:srcRect b="0" l="0" r="0" t="0"/>
          <a:stretch/>
        </p:blipFill>
        <p:spPr>
          <a:xfrm>
            <a:off x="2743200" y="770736"/>
            <a:ext cx="7086600" cy="563006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6"/>
          <p:cNvSpPr/>
          <p:nvPr/>
        </p:nvSpPr>
        <p:spPr>
          <a:xfrm>
            <a:off x="914400" y="685800"/>
            <a:ext cx="2069797"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2. Giải thích</a:t>
            </a:r>
            <a:endParaRPr sz="2800">
              <a:solidFill>
                <a:schemeClr val="dk1"/>
              </a:solidFill>
              <a:latin typeface="Calibri"/>
              <a:ea typeface="Calibri"/>
              <a:cs typeface="Calibri"/>
              <a:sym typeface="Calibri"/>
            </a:endParaRPr>
          </a:p>
        </p:txBody>
      </p:sp>
      <p:sp>
        <p:nvSpPr>
          <p:cNvPr id="120" name="Google Shape;120;p16"/>
          <p:cNvSpPr/>
          <p:nvPr/>
        </p:nvSpPr>
        <p:spPr>
          <a:xfrm>
            <a:off x="5005955" y="3959225"/>
            <a:ext cx="76200" cy="76200"/>
          </a:xfrm>
          <a:prstGeom prst="ellipse">
            <a:avLst/>
          </a:prstGeom>
          <a:solidFill>
            <a:schemeClr val="accent1"/>
          </a:solid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1" name="Google Shape;121;p16"/>
          <p:cNvSpPr/>
          <p:nvPr/>
        </p:nvSpPr>
        <p:spPr>
          <a:xfrm>
            <a:off x="4832918" y="3773488"/>
            <a:ext cx="457200" cy="4572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2" name="Google Shape;122;p16"/>
          <p:cNvSpPr/>
          <p:nvPr/>
        </p:nvSpPr>
        <p:spPr>
          <a:xfrm>
            <a:off x="4368178" y="3255899"/>
            <a:ext cx="1371600" cy="1371600"/>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3" name="Google Shape;123;p16"/>
          <p:cNvSpPr/>
          <p:nvPr/>
        </p:nvSpPr>
        <p:spPr>
          <a:xfrm>
            <a:off x="3928043" y="2881313"/>
            <a:ext cx="2286000" cy="22860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4" name="Google Shape;124;p16"/>
          <p:cNvSpPr/>
          <p:nvPr/>
        </p:nvSpPr>
        <p:spPr>
          <a:xfrm>
            <a:off x="3472431" y="2422526"/>
            <a:ext cx="3198813" cy="3198813"/>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16"/>
          <p:cNvSpPr/>
          <p:nvPr/>
        </p:nvSpPr>
        <p:spPr>
          <a:xfrm>
            <a:off x="3015231" y="1979613"/>
            <a:ext cx="4113213" cy="4113212"/>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6" name="Google Shape;126;p16"/>
          <p:cNvSpPr/>
          <p:nvPr/>
        </p:nvSpPr>
        <p:spPr>
          <a:xfrm>
            <a:off x="2558031" y="1511301"/>
            <a:ext cx="5027613" cy="5027613"/>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7" name="Google Shape;127;p16"/>
          <p:cNvSpPr/>
          <p:nvPr/>
        </p:nvSpPr>
        <p:spPr>
          <a:xfrm>
            <a:off x="7280843" y="3906838"/>
            <a:ext cx="76200" cy="76200"/>
          </a:xfrm>
          <a:prstGeom prst="ellipse">
            <a:avLst/>
          </a:prstGeom>
          <a:solidFill>
            <a:schemeClr val="accent1"/>
          </a:solid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8" name="Google Shape;128;p16"/>
          <p:cNvSpPr/>
          <p:nvPr/>
        </p:nvSpPr>
        <p:spPr>
          <a:xfrm>
            <a:off x="7107805" y="3721100"/>
            <a:ext cx="457200" cy="4572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9" name="Google Shape;129;p16"/>
          <p:cNvSpPr/>
          <p:nvPr/>
        </p:nvSpPr>
        <p:spPr>
          <a:xfrm>
            <a:off x="6661718" y="3286125"/>
            <a:ext cx="1371600" cy="1371600"/>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0" name="Google Shape;130;p16"/>
          <p:cNvSpPr/>
          <p:nvPr/>
        </p:nvSpPr>
        <p:spPr>
          <a:xfrm>
            <a:off x="6202930" y="2828925"/>
            <a:ext cx="2286000" cy="2286000"/>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1" name="Google Shape;131;p16"/>
          <p:cNvSpPr/>
          <p:nvPr/>
        </p:nvSpPr>
        <p:spPr>
          <a:xfrm>
            <a:off x="5747318" y="2370138"/>
            <a:ext cx="3198812" cy="3198812"/>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2" name="Google Shape;132;p16"/>
          <p:cNvSpPr/>
          <p:nvPr/>
        </p:nvSpPr>
        <p:spPr>
          <a:xfrm>
            <a:off x="5290118" y="1927226"/>
            <a:ext cx="4113212" cy="4113213"/>
          </a:xfrm>
          <a:prstGeom prst="ellipse">
            <a:avLst/>
          </a:prstGeom>
          <a:noFill/>
          <a:ln cap="flat" cmpd="sng" w="19050">
            <a:solidFill>
              <a:srgbClr val="CC0099"/>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3" name="Google Shape;133;p16"/>
          <p:cNvSpPr/>
          <p:nvPr/>
        </p:nvSpPr>
        <p:spPr>
          <a:xfrm>
            <a:off x="4843237" y="1444626"/>
            <a:ext cx="5027613" cy="5027613"/>
          </a:xfrm>
          <a:prstGeom prst="ellipse">
            <a:avLst/>
          </a:prstGeom>
          <a:noFill/>
          <a:ln cap="flat" cmpd="sng" w="1905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cxnSp>
        <p:nvCxnSpPr>
          <p:cNvPr id="134" name="Google Shape;134;p16"/>
          <p:cNvCxnSpPr/>
          <p:nvPr/>
        </p:nvCxnSpPr>
        <p:spPr>
          <a:xfrm>
            <a:off x="6160069" y="1292225"/>
            <a:ext cx="98425" cy="5562600"/>
          </a:xfrm>
          <a:prstGeom prst="straightConnector1">
            <a:avLst/>
          </a:prstGeom>
          <a:noFill/>
          <a:ln cap="flat" cmpd="sng" w="28575">
            <a:solidFill>
              <a:schemeClr val="dk2"/>
            </a:solidFill>
            <a:prstDash val="solid"/>
            <a:round/>
            <a:headEnd len="med" w="med" type="none"/>
            <a:tailEnd len="med" w="med" type="none"/>
          </a:ln>
        </p:spPr>
      </p:cxnSp>
      <p:sp>
        <p:nvSpPr>
          <p:cNvPr id="135" name="Google Shape;135;p16"/>
          <p:cNvSpPr/>
          <p:nvPr/>
        </p:nvSpPr>
        <p:spPr>
          <a:xfrm>
            <a:off x="4994844" y="1287463"/>
            <a:ext cx="979487" cy="5535612"/>
          </a:xfrm>
          <a:custGeom>
            <a:rect b="b" l="l" r="r" t="t"/>
            <a:pathLst>
              <a:path extrusionOk="0" fill="none" h="41666" w="21600">
                <a:moveTo>
                  <a:pt x="4537" y="0"/>
                </a:moveTo>
                <a:cubicBezTo>
                  <a:pt x="14491" y="2138"/>
                  <a:pt x="21600" y="10937"/>
                  <a:pt x="21600" y="21118"/>
                </a:cubicBezTo>
                <a:cubicBezTo>
                  <a:pt x="21600" y="30482"/>
                  <a:pt x="15566" y="38779"/>
                  <a:pt x="6658" y="41666"/>
                </a:cubicBezTo>
              </a:path>
              <a:path extrusionOk="0" h="41666" w="21600">
                <a:moveTo>
                  <a:pt x="4537" y="0"/>
                </a:moveTo>
                <a:cubicBezTo>
                  <a:pt x="14491" y="2138"/>
                  <a:pt x="21600" y="10937"/>
                  <a:pt x="21600" y="21118"/>
                </a:cubicBezTo>
                <a:cubicBezTo>
                  <a:pt x="21600" y="30482"/>
                  <a:pt x="15566" y="38779"/>
                  <a:pt x="6658" y="41666"/>
                </a:cubicBezTo>
                <a:lnTo>
                  <a:pt x="0" y="21118"/>
                </a:lnTo>
                <a:lnTo>
                  <a:pt x="4537"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6" name="Google Shape;136;p16"/>
          <p:cNvSpPr/>
          <p:nvPr/>
        </p:nvSpPr>
        <p:spPr>
          <a:xfrm>
            <a:off x="3939155" y="1457326"/>
            <a:ext cx="1817688" cy="5159375"/>
          </a:xfrm>
          <a:custGeom>
            <a:rect b="b" l="l" r="r" t="t"/>
            <a:pathLst>
              <a:path extrusionOk="0" fill="none" h="42360" w="21600">
                <a:moveTo>
                  <a:pt x="4161" y="-1"/>
                </a:moveTo>
                <a:cubicBezTo>
                  <a:pt x="14292" y="1988"/>
                  <a:pt x="21600" y="10869"/>
                  <a:pt x="21600" y="21195"/>
                </a:cubicBezTo>
                <a:cubicBezTo>
                  <a:pt x="21600" y="31461"/>
                  <a:pt x="14374" y="40308"/>
                  <a:pt x="4314" y="42359"/>
                </a:cubicBezTo>
              </a:path>
              <a:path extrusionOk="0" h="42360" w="21600">
                <a:moveTo>
                  <a:pt x="4161" y="-1"/>
                </a:moveTo>
                <a:cubicBezTo>
                  <a:pt x="14292" y="1988"/>
                  <a:pt x="21600" y="10869"/>
                  <a:pt x="21600" y="21195"/>
                </a:cubicBezTo>
                <a:cubicBezTo>
                  <a:pt x="21600" y="31461"/>
                  <a:pt x="14374" y="40308"/>
                  <a:pt x="4314" y="42359"/>
                </a:cubicBezTo>
                <a:lnTo>
                  <a:pt x="0" y="21195"/>
                </a:lnTo>
                <a:lnTo>
                  <a:pt x="4161" y="-1"/>
                </a:lnTo>
                <a:close/>
              </a:path>
            </a:pathLst>
          </a:custGeom>
          <a:noFill/>
          <a:ln cap="flat" cmpd="sng" w="2857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16"/>
          <p:cNvSpPr/>
          <p:nvPr/>
        </p:nvSpPr>
        <p:spPr>
          <a:xfrm>
            <a:off x="1261044" y="1855788"/>
            <a:ext cx="4244975" cy="4470400"/>
          </a:xfrm>
          <a:custGeom>
            <a:rect b="b" l="l" r="r" t="t"/>
            <a:pathLst>
              <a:path extrusionOk="0" fill="none" h="37097" w="21600">
                <a:moveTo>
                  <a:pt x="11493" y="0"/>
                </a:moveTo>
                <a:cubicBezTo>
                  <a:pt x="17783" y="3952"/>
                  <a:pt x="21600" y="10859"/>
                  <a:pt x="21600" y="18288"/>
                </a:cubicBezTo>
                <a:cubicBezTo>
                  <a:pt x="21600" y="26079"/>
                  <a:pt x="17404" y="33266"/>
                  <a:pt x="10619" y="37096"/>
                </a:cubicBezTo>
              </a:path>
              <a:path extrusionOk="0" h="37097" w="21600">
                <a:moveTo>
                  <a:pt x="11493" y="0"/>
                </a:moveTo>
                <a:cubicBezTo>
                  <a:pt x="17783" y="3952"/>
                  <a:pt x="21600" y="10859"/>
                  <a:pt x="21600" y="18288"/>
                </a:cubicBezTo>
                <a:cubicBezTo>
                  <a:pt x="21600" y="26079"/>
                  <a:pt x="17404" y="33266"/>
                  <a:pt x="10619" y="37096"/>
                </a:cubicBezTo>
                <a:lnTo>
                  <a:pt x="0" y="18288"/>
                </a:lnTo>
                <a:lnTo>
                  <a:pt x="11493"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16"/>
          <p:cNvSpPr/>
          <p:nvPr/>
        </p:nvSpPr>
        <p:spPr>
          <a:xfrm rot="10800000">
            <a:off x="6442644" y="1177926"/>
            <a:ext cx="979487" cy="5535613"/>
          </a:xfrm>
          <a:custGeom>
            <a:rect b="b" l="l" r="r" t="t"/>
            <a:pathLst>
              <a:path extrusionOk="0" fill="none" h="41666" w="21600">
                <a:moveTo>
                  <a:pt x="4537" y="0"/>
                </a:moveTo>
                <a:cubicBezTo>
                  <a:pt x="14491" y="2138"/>
                  <a:pt x="21600" y="10937"/>
                  <a:pt x="21600" y="21118"/>
                </a:cubicBezTo>
                <a:cubicBezTo>
                  <a:pt x="21600" y="30482"/>
                  <a:pt x="15566" y="38779"/>
                  <a:pt x="6658" y="41666"/>
                </a:cubicBezTo>
              </a:path>
              <a:path extrusionOk="0" h="41666" w="21600">
                <a:moveTo>
                  <a:pt x="4537" y="0"/>
                </a:moveTo>
                <a:cubicBezTo>
                  <a:pt x="14491" y="2138"/>
                  <a:pt x="21600" y="10937"/>
                  <a:pt x="21600" y="21118"/>
                </a:cubicBezTo>
                <a:cubicBezTo>
                  <a:pt x="21600" y="30482"/>
                  <a:pt x="15566" y="38779"/>
                  <a:pt x="6658" y="41666"/>
                </a:cubicBezTo>
                <a:lnTo>
                  <a:pt x="0" y="21118"/>
                </a:lnTo>
                <a:lnTo>
                  <a:pt x="4537"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9" name="Google Shape;139;p16"/>
          <p:cNvSpPr/>
          <p:nvPr/>
        </p:nvSpPr>
        <p:spPr>
          <a:xfrm rot="10647592">
            <a:off x="6661719" y="1390651"/>
            <a:ext cx="1817687" cy="5159375"/>
          </a:xfrm>
          <a:custGeom>
            <a:rect b="b" l="l" r="r" t="t"/>
            <a:pathLst>
              <a:path extrusionOk="0" fill="none" h="42360" w="21600">
                <a:moveTo>
                  <a:pt x="4161" y="-1"/>
                </a:moveTo>
                <a:cubicBezTo>
                  <a:pt x="14292" y="1988"/>
                  <a:pt x="21600" y="10869"/>
                  <a:pt x="21600" y="21195"/>
                </a:cubicBezTo>
                <a:cubicBezTo>
                  <a:pt x="21600" y="31461"/>
                  <a:pt x="14374" y="40308"/>
                  <a:pt x="4314" y="42359"/>
                </a:cubicBezTo>
              </a:path>
              <a:path extrusionOk="0" h="42360" w="21600">
                <a:moveTo>
                  <a:pt x="4161" y="-1"/>
                </a:moveTo>
                <a:cubicBezTo>
                  <a:pt x="14292" y="1988"/>
                  <a:pt x="21600" y="10869"/>
                  <a:pt x="21600" y="21195"/>
                </a:cubicBezTo>
                <a:cubicBezTo>
                  <a:pt x="21600" y="31461"/>
                  <a:pt x="14374" y="40308"/>
                  <a:pt x="4314" y="42359"/>
                </a:cubicBezTo>
                <a:lnTo>
                  <a:pt x="0" y="21195"/>
                </a:lnTo>
                <a:lnTo>
                  <a:pt x="4161" y="-1"/>
                </a:lnTo>
                <a:close/>
              </a:path>
            </a:pathLst>
          </a:custGeom>
          <a:noFill/>
          <a:ln cap="flat" cmpd="sng" w="28575">
            <a:solidFill>
              <a:schemeClr val="dk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0" name="Google Shape;140;p16"/>
          <p:cNvSpPr/>
          <p:nvPr/>
        </p:nvSpPr>
        <p:spPr>
          <a:xfrm rot="10643624">
            <a:off x="6910956" y="1660525"/>
            <a:ext cx="4244975" cy="4470400"/>
          </a:xfrm>
          <a:custGeom>
            <a:rect b="b" l="l" r="r" t="t"/>
            <a:pathLst>
              <a:path extrusionOk="0" fill="none" h="37097" w="21600">
                <a:moveTo>
                  <a:pt x="11493" y="0"/>
                </a:moveTo>
                <a:cubicBezTo>
                  <a:pt x="17783" y="3952"/>
                  <a:pt x="21600" y="10859"/>
                  <a:pt x="21600" y="18288"/>
                </a:cubicBezTo>
                <a:cubicBezTo>
                  <a:pt x="21600" y="26079"/>
                  <a:pt x="17404" y="33266"/>
                  <a:pt x="10619" y="37096"/>
                </a:cubicBezTo>
              </a:path>
              <a:path extrusionOk="0" h="37097" w="21600">
                <a:moveTo>
                  <a:pt x="11493" y="0"/>
                </a:moveTo>
                <a:cubicBezTo>
                  <a:pt x="17783" y="3952"/>
                  <a:pt x="21600" y="10859"/>
                  <a:pt x="21600" y="18288"/>
                </a:cubicBezTo>
                <a:cubicBezTo>
                  <a:pt x="21600" y="26079"/>
                  <a:pt x="17404" y="33266"/>
                  <a:pt x="10619" y="37096"/>
                </a:cubicBezTo>
                <a:lnTo>
                  <a:pt x="0" y="18288"/>
                </a:lnTo>
                <a:lnTo>
                  <a:pt x="11493" y="0"/>
                </a:lnTo>
                <a:close/>
              </a:path>
            </a:pathLst>
          </a:custGeom>
          <a:noFill/>
          <a:ln cap="flat" cmpd="sng" w="28575">
            <a:solidFill>
              <a:srgbClr val="0000F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41" name="Google Shape;141;p16"/>
          <p:cNvSpPr txBox="1"/>
          <p:nvPr/>
        </p:nvSpPr>
        <p:spPr>
          <a:xfrm>
            <a:off x="4331268" y="3816351"/>
            <a:ext cx="685800" cy="3667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03399"/>
                </a:solidFill>
                <a:latin typeface="Verdana"/>
                <a:ea typeface="Verdana"/>
                <a:cs typeface="Verdana"/>
                <a:sym typeface="Verdana"/>
              </a:rPr>
              <a:t>S</a:t>
            </a:r>
            <a:r>
              <a:rPr baseline="-25000" lang="en-US" sz="1800">
                <a:solidFill>
                  <a:srgbClr val="003399"/>
                </a:solidFill>
                <a:latin typeface="Verdana"/>
                <a:ea typeface="Verdana"/>
                <a:cs typeface="Verdana"/>
                <a:sym typeface="Verdana"/>
              </a:rPr>
              <a:t>1</a:t>
            </a:r>
            <a:endParaRPr sz="1800">
              <a:solidFill>
                <a:srgbClr val="003399"/>
              </a:solidFill>
              <a:latin typeface="Verdana"/>
              <a:ea typeface="Verdana"/>
              <a:cs typeface="Verdana"/>
              <a:sym typeface="Verdana"/>
            </a:endParaRPr>
          </a:p>
        </p:txBody>
      </p:sp>
      <p:sp>
        <p:nvSpPr>
          <p:cNvPr id="142" name="Google Shape;142;p16"/>
          <p:cNvSpPr txBox="1"/>
          <p:nvPr/>
        </p:nvSpPr>
        <p:spPr>
          <a:xfrm>
            <a:off x="7553893" y="3729038"/>
            <a:ext cx="68580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03399"/>
                </a:solidFill>
                <a:latin typeface="Verdana"/>
                <a:ea typeface="Verdana"/>
                <a:cs typeface="Verdana"/>
                <a:sym typeface="Verdana"/>
              </a:rPr>
              <a:t>S</a:t>
            </a:r>
            <a:r>
              <a:rPr baseline="-25000" lang="en-US" sz="1800">
                <a:solidFill>
                  <a:srgbClr val="003399"/>
                </a:solidFill>
                <a:latin typeface="Verdana"/>
                <a:ea typeface="Verdana"/>
                <a:cs typeface="Verdana"/>
                <a:sym typeface="Verdana"/>
              </a:rPr>
              <a:t>2</a:t>
            </a:r>
            <a:endParaRPr sz="1800">
              <a:solidFill>
                <a:srgbClr val="003399"/>
              </a:solidFill>
              <a:latin typeface="Verdana"/>
              <a:ea typeface="Verdana"/>
              <a:cs typeface="Verdana"/>
              <a:sym typeface="Verdana"/>
            </a:endParaRPr>
          </a:p>
        </p:txBody>
      </p:sp>
      <p:sp>
        <p:nvSpPr>
          <p:cNvPr id="143" name="Google Shape;143;p16"/>
          <p:cNvSpPr txBox="1"/>
          <p:nvPr/>
        </p:nvSpPr>
        <p:spPr>
          <a:xfrm>
            <a:off x="1447801" y="5950804"/>
            <a:ext cx="1909497"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Vân giao thoa</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Đứng yên</a:t>
            </a:r>
            <a:endParaRPr sz="2400">
              <a:solidFill>
                <a:schemeClr val="dk1"/>
              </a:solidFill>
              <a:latin typeface="Times New Roman"/>
              <a:ea typeface="Times New Roman"/>
              <a:cs typeface="Times New Roman"/>
              <a:sym typeface="Times New Roman"/>
            </a:endParaRPr>
          </a:p>
        </p:txBody>
      </p:sp>
      <p:sp>
        <p:nvSpPr>
          <p:cNvPr id="144" name="Google Shape;144;p16"/>
          <p:cNvSpPr txBox="1"/>
          <p:nvPr/>
        </p:nvSpPr>
        <p:spPr>
          <a:xfrm>
            <a:off x="5622264" y="6400801"/>
            <a:ext cx="196079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Vân trung tâm</a:t>
            </a:r>
            <a:endParaRPr sz="2400">
              <a:solidFill>
                <a:schemeClr val="dk1"/>
              </a:solidFill>
              <a:latin typeface="Times New Roman"/>
              <a:ea typeface="Times New Roman"/>
              <a:cs typeface="Times New Roman"/>
              <a:sym typeface="Times New Roman"/>
            </a:endParaRPr>
          </a:p>
        </p:txBody>
      </p:sp>
      <p:cxnSp>
        <p:nvCxnSpPr>
          <p:cNvPr id="145" name="Google Shape;145;p16"/>
          <p:cNvCxnSpPr>
            <a:stCxn id="120" idx="5"/>
            <a:endCxn id="127" idx="3"/>
          </p:cNvCxnSpPr>
          <p:nvPr/>
        </p:nvCxnSpPr>
        <p:spPr>
          <a:xfrm flipH="1" rot="10800000">
            <a:off x="5070996" y="3971766"/>
            <a:ext cx="2220900" cy="52500"/>
          </a:xfrm>
          <a:prstGeom prst="straightConnector1">
            <a:avLst/>
          </a:prstGeom>
          <a:noFill/>
          <a:ln cap="flat" cmpd="sng" w="12700">
            <a:solidFill>
              <a:srgbClr val="2F5496"/>
            </a:solidFill>
            <a:prstDash val="solid"/>
            <a:miter lim="800000"/>
            <a:headEnd len="sm" w="sm" type="none"/>
            <a:tailEnd len="sm" w="sm" type="none"/>
          </a:ln>
        </p:spPr>
      </p:cxnSp>
      <p:sp>
        <p:nvSpPr>
          <p:cNvPr id="146" name="Google Shape;146;p16"/>
          <p:cNvSpPr txBox="1"/>
          <p:nvPr/>
        </p:nvSpPr>
        <p:spPr>
          <a:xfrm>
            <a:off x="3500704" y="6103204"/>
            <a:ext cx="1909497"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Vân giao thoa</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Dd cực đại</a:t>
            </a:r>
            <a:endParaRPr sz="2400">
              <a:solidFill>
                <a:schemeClr val="dk1"/>
              </a:solidFill>
              <a:latin typeface="Times New Roman"/>
              <a:ea typeface="Times New Roman"/>
              <a:cs typeface="Times New Roman"/>
              <a:sym typeface="Times New Roman"/>
            </a:endParaRPr>
          </a:p>
        </p:txBody>
      </p:sp>
      <p:grpSp>
        <p:nvGrpSpPr>
          <p:cNvPr id="147" name="Google Shape;147;p16"/>
          <p:cNvGrpSpPr/>
          <p:nvPr/>
        </p:nvGrpSpPr>
        <p:grpSpPr>
          <a:xfrm>
            <a:off x="-76200" y="65599"/>
            <a:ext cx="8603570" cy="541686"/>
            <a:chOff x="74035" y="2231322"/>
            <a:chExt cx="8550262" cy="756153"/>
          </a:xfrm>
        </p:grpSpPr>
        <p:grpSp>
          <p:nvGrpSpPr>
            <p:cNvPr id="148" name="Google Shape;148;p16"/>
            <p:cNvGrpSpPr/>
            <p:nvPr/>
          </p:nvGrpSpPr>
          <p:grpSpPr>
            <a:xfrm>
              <a:off x="330533" y="2267004"/>
              <a:ext cx="8293764" cy="708275"/>
              <a:chOff x="587624" y="3377549"/>
              <a:chExt cx="4270901" cy="1364238"/>
            </a:xfrm>
          </p:grpSpPr>
          <p:pic>
            <p:nvPicPr>
              <p:cNvPr descr="empty-green-rectangle" id="149" name="Google Shape;149;p16"/>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50" name="Google Shape;150;p16"/>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51" name="Google Shape;151;p16"/>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52" name="Google Shape;152;p16"/>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song mặt nước</a:t>
              </a:r>
              <a:endParaRPr sz="2800">
                <a:solidFill>
                  <a:schemeClr val="dk1"/>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par>
                                <p:cTn fill="hold" nodeType="with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par>
                                <p:cTn fill="hold" nodeType="with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500"/>
                                        <p:tgtEl>
                                          <p:spTgt spid="12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2000"/>
                                        <p:tgtEl>
                                          <p:spTgt spid="121"/>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2000"/>
                                        <p:tgtEl>
                                          <p:spTgt spid="128"/>
                                        </p:tgtEl>
                                      </p:cBhvr>
                                    </p:animEffect>
                                  </p:childTnLst>
                                </p:cTn>
                              </p:par>
                              <p:par>
                                <p:cTn fill="hold" nodeType="with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2000"/>
                                        <p:tgtEl>
                                          <p:spTgt spid="122"/>
                                        </p:tgtEl>
                                      </p:cBhvr>
                                    </p:animEffect>
                                  </p:childTnLst>
                                </p:cTn>
                              </p:par>
                              <p:par>
                                <p:cTn fill="hold" nodeType="with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20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20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2000"/>
                                        <p:tgtEl>
                                          <p:spTgt spid="130"/>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2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2000"/>
                                        <p:tgtEl>
                                          <p:spTgt spid="131"/>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par>
                                <p:cTn fill="hold" nodeType="with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20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2000"/>
                                        <p:tgtEl>
                                          <p:spTgt spid="132"/>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2000"/>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2000"/>
                                        <p:tgtEl>
                                          <p:spTgt spid="1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2000"/>
                                        <p:tgtEl>
                                          <p:spTgt spid="139"/>
                                        </p:tgtEl>
                                      </p:cBhvr>
                                    </p:animEffect>
                                  </p:childTnLst>
                                </p:cTn>
                              </p:par>
                              <p:par>
                                <p:cTn fill="hold" nodeType="with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2000"/>
                                        <p:tgtEl>
                                          <p:spTgt spid="134"/>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2000"/>
                                        <p:tgtEl>
                                          <p:spTgt spid="1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2000"/>
                                        <p:tgtEl>
                                          <p:spTgt spid="138"/>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2000"/>
                                        <p:tgtEl>
                                          <p:spTgt spid="135"/>
                                        </p:tgtEl>
                                      </p:cBhvr>
                                    </p:animEffect>
                                  </p:childTnLst>
                                </p:cTn>
                              </p:par>
                              <p:par>
                                <p:cTn fill="hold" nodeType="with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2000"/>
                                        <p:tgtEl>
                                          <p:spTgt spid="137"/>
                                        </p:tgtEl>
                                      </p:cBhvr>
                                    </p:animEffect>
                                  </p:childTnLst>
                                </p:cTn>
                              </p:par>
                              <p:par>
                                <p:cTn fill="hold" nodeType="with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2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2" presetSubtype="4">
                                  <p:stCondLst>
                                    <p:cond delay="0"/>
                                  </p:stCondLst>
                                  <p:childTnLst>
                                    <p:anim calcmode="lin" valueType="num">
                                      <p:cBhvr additive="base">
                                        <p:cTn dur="500"/>
                                        <p:tgtEl>
                                          <p:spTgt spid="126"/>
                                        </p:tgtEl>
                                        <p:attrNameLst>
                                          <p:attrName>ppt_y</p:attrName>
                                        </p:attrNameLst>
                                      </p:cBhvr>
                                      <p:tavLst>
                                        <p:tav fmla="" tm="0">
                                          <p:val>
                                            <p:strVal val="#ppt_y"/>
                                          </p:val>
                                        </p:tav>
                                        <p:tav fmla="" tm="100000">
                                          <p:val>
                                            <p:strVal val="#ppt_y+1"/>
                                          </p:val>
                                        </p:tav>
                                      </p:tavLst>
                                    </p:anim>
                                    <p:set>
                                      <p:cBhvr>
                                        <p:cTn dur="1" fill="hold">
                                          <p:stCondLst>
                                            <p:cond delay="500"/>
                                          </p:stCondLst>
                                        </p:cTn>
                                        <p:tgtEl>
                                          <p:spTgt spid="126"/>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5"/>
                                        </p:tgtEl>
                                        <p:attrNameLst>
                                          <p:attrName>ppt_y</p:attrName>
                                        </p:attrNameLst>
                                      </p:cBhvr>
                                      <p:tavLst>
                                        <p:tav fmla="" tm="0">
                                          <p:val>
                                            <p:strVal val="#ppt_y"/>
                                          </p:val>
                                        </p:tav>
                                        <p:tav fmla="" tm="100000">
                                          <p:val>
                                            <p:strVal val="#ppt_y+1"/>
                                          </p:val>
                                        </p:tav>
                                      </p:tavLst>
                                    </p:anim>
                                    <p:set>
                                      <p:cBhvr>
                                        <p:cTn dur="1" fill="hold">
                                          <p:stCondLst>
                                            <p:cond delay="500"/>
                                          </p:stCondLst>
                                        </p:cTn>
                                        <p:tgtEl>
                                          <p:spTgt spid="125"/>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4"/>
                                        </p:tgtEl>
                                        <p:attrNameLst>
                                          <p:attrName>ppt_y</p:attrName>
                                        </p:attrNameLst>
                                      </p:cBhvr>
                                      <p:tavLst>
                                        <p:tav fmla="" tm="0">
                                          <p:val>
                                            <p:strVal val="#ppt_y"/>
                                          </p:val>
                                        </p:tav>
                                        <p:tav fmla="" tm="100000">
                                          <p:val>
                                            <p:strVal val="#ppt_y+1"/>
                                          </p:val>
                                        </p:tav>
                                      </p:tavLst>
                                    </p:anim>
                                    <p:set>
                                      <p:cBhvr>
                                        <p:cTn dur="1" fill="hold">
                                          <p:stCondLst>
                                            <p:cond delay="500"/>
                                          </p:stCondLst>
                                        </p:cTn>
                                        <p:tgtEl>
                                          <p:spTgt spid="124"/>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3"/>
                                        </p:tgtEl>
                                        <p:attrNameLst>
                                          <p:attrName>ppt_y</p:attrName>
                                        </p:attrNameLst>
                                      </p:cBhvr>
                                      <p:tavLst>
                                        <p:tav fmla="" tm="0">
                                          <p:val>
                                            <p:strVal val="#ppt_y"/>
                                          </p:val>
                                        </p:tav>
                                        <p:tav fmla="" tm="100000">
                                          <p:val>
                                            <p:strVal val="#ppt_y+1"/>
                                          </p:val>
                                        </p:tav>
                                      </p:tavLst>
                                    </p:anim>
                                    <p:set>
                                      <p:cBhvr>
                                        <p:cTn dur="1" fill="hold">
                                          <p:stCondLst>
                                            <p:cond delay="500"/>
                                          </p:stCondLst>
                                        </p:cTn>
                                        <p:tgtEl>
                                          <p:spTgt spid="123"/>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1"/>
                                        </p:tgtEl>
                                        <p:attrNameLst>
                                          <p:attrName>ppt_y</p:attrName>
                                        </p:attrNameLst>
                                      </p:cBhvr>
                                      <p:tavLst>
                                        <p:tav fmla="" tm="0">
                                          <p:val>
                                            <p:strVal val="#ppt_y"/>
                                          </p:val>
                                        </p:tav>
                                        <p:tav fmla="" tm="100000">
                                          <p:val>
                                            <p:strVal val="#ppt_y+1"/>
                                          </p:val>
                                        </p:tav>
                                      </p:tavLst>
                                    </p:anim>
                                    <p:set>
                                      <p:cBhvr>
                                        <p:cTn dur="1" fill="hold">
                                          <p:stCondLst>
                                            <p:cond delay="500"/>
                                          </p:stCondLst>
                                        </p:cTn>
                                        <p:tgtEl>
                                          <p:spTgt spid="121"/>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2"/>
                                        </p:tgtEl>
                                        <p:attrNameLst>
                                          <p:attrName>ppt_y</p:attrName>
                                        </p:attrNameLst>
                                      </p:cBhvr>
                                      <p:tavLst>
                                        <p:tav fmla="" tm="0">
                                          <p:val>
                                            <p:strVal val="#ppt_y"/>
                                          </p:val>
                                        </p:tav>
                                        <p:tav fmla="" tm="100000">
                                          <p:val>
                                            <p:strVal val="#ppt_y+1"/>
                                          </p:val>
                                        </p:tav>
                                      </p:tavLst>
                                    </p:anim>
                                    <p:set>
                                      <p:cBhvr>
                                        <p:cTn dur="1" fill="hold">
                                          <p:stCondLst>
                                            <p:cond delay="500"/>
                                          </p:stCondLst>
                                        </p:cTn>
                                        <p:tgtEl>
                                          <p:spTgt spid="132"/>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0"/>
                                        </p:tgtEl>
                                        <p:attrNameLst>
                                          <p:attrName>ppt_y</p:attrName>
                                        </p:attrNameLst>
                                      </p:cBhvr>
                                      <p:tavLst>
                                        <p:tav fmla="" tm="0">
                                          <p:val>
                                            <p:strVal val="#ppt_y"/>
                                          </p:val>
                                        </p:tav>
                                        <p:tav fmla="" tm="100000">
                                          <p:val>
                                            <p:strVal val="#ppt_y+1"/>
                                          </p:val>
                                        </p:tav>
                                      </p:tavLst>
                                    </p:anim>
                                    <p:set>
                                      <p:cBhvr>
                                        <p:cTn dur="1" fill="hold">
                                          <p:stCondLst>
                                            <p:cond delay="500"/>
                                          </p:stCondLst>
                                        </p:cTn>
                                        <p:tgtEl>
                                          <p:spTgt spid="130"/>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8"/>
                                        </p:tgtEl>
                                        <p:attrNameLst>
                                          <p:attrName>ppt_y</p:attrName>
                                        </p:attrNameLst>
                                      </p:cBhvr>
                                      <p:tavLst>
                                        <p:tav fmla="" tm="0">
                                          <p:val>
                                            <p:strVal val="#ppt_y"/>
                                          </p:val>
                                        </p:tav>
                                        <p:tav fmla="" tm="100000">
                                          <p:val>
                                            <p:strVal val="#ppt_y+1"/>
                                          </p:val>
                                        </p:tav>
                                      </p:tavLst>
                                    </p:anim>
                                    <p:set>
                                      <p:cBhvr>
                                        <p:cTn dur="1" fill="hold">
                                          <p:stCondLst>
                                            <p:cond delay="500"/>
                                          </p:stCondLst>
                                        </p:cTn>
                                        <p:tgtEl>
                                          <p:spTgt spid="128"/>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9"/>
                                        </p:tgtEl>
                                        <p:attrNameLst>
                                          <p:attrName>ppt_y</p:attrName>
                                        </p:attrNameLst>
                                      </p:cBhvr>
                                      <p:tavLst>
                                        <p:tav fmla="" tm="0">
                                          <p:val>
                                            <p:strVal val="#ppt_y"/>
                                          </p:val>
                                        </p:tav>
                                        <p:tav fmla="" tm="100000">
                                          <p:val>
                                            <p:strVal val="#ppt_y+1"/>
                                          </p:val>
                                        </p:tav>
                                      </p:tavLst>
                                    </p:anim>
                                    <p:set>
                                      <p:cBhvr>
                                        <p:cTn dur="1" fill="hold">
                                          <p:stCondLst>
                                            <p:cond delay="500"/>
                                          </p:stCondLst>
                                        </p:cTn>
                                        <p:tgtEl>
                                          <p:spTgt spid="129"/>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1"/>
                                        </p:tgtEl>
                                        <p:attrNameLst>
                                          <p:attrName>ppt_y</p:attrName>
                                        </p:attrNameLst>
                                      </p:cBhvr>
                                      <p:tavLst>
                                        <p:tav fmla="" tm="0">
                                          <p:val>
                                            <p:strVal val="#ppt_y"/>
                                          </p:val>
                                        </p:tav>
                                        <p:tav fmla="" tm="100000">
                                          <p:val>
                                            <p:strVal val="#ppt_y+1"/>
                                          </p:val>
                                        </p:tav>
                                      </p:tavLst>
                                    </p:anim>
                                    <p:set>
                                      <p:cBhvr>
                                        <p:cTn dur="1" fill="hold">
                                          <p:stCondLst>
                                            <p:cond delay="500"/>
                                          </p:stCondLst>
                                        </p:cTn>
                                        <p:tgtEl>
                                          <p:spTgt spid="131"/>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33"/>
                                        </p:tgtEl>
                                        <p:attrNameLst>
                                          <p:attrName>ppt_y</p:attrName>
                                        </p:attrNameLst>
                                      </p:cBhvr>
                                      <p:tavLst>
                                        <p:tav fmla="" tm="0">
                                          <p:val>
                                            <p:strVal val="#ppt_y"/>
                                          </p:val>
                                        </p:tav>
                                        <p:tav fmla="" tm="100000">
                                          <p:val>
                                            <p:strVal val="#ppt_y+1"/>
                                          </p:val>
                                        </p:tav>
                                      </p:tavLst>
                                    </p:anim>
                                    <p:set>
                                      <p:cBhvr>
                                        <p:cTn dur="1" fill="hold">
                                          <p:stCondLst>
                                            <p:cond delay="500"/>
                                          </p:stCondLst>
                                        </p:cTn>
                                        <p:tgtEl>
                                          <p:spTgt spid="133"/>
                                        </p:tgtEl>
                                        <p:attrNameLst>
                                          <p:attrName>style.visibility</p:attrName>
                                        </p:attrNameLst>
                                      </p:cBhvr>
                                      <p:to>
                                        <p:strVal val="hidden"/>
                                      </p:to>
                                    </p:set>
                                  </p:childTnLst>
                                </p:cTn>
                              </p:par>
                              <p:par>
                                <p:cTn fill="hold" nodeType="withEffect" presetClass="exit" presetID="2" presetSubtype="4">
                                  <p:stCondLst>
                                    <p:cond delay="0"/>
                                  </p:stCondLst>
                                  <p:childTnLst>
                                    <p:anim calcmode="lin" valueType="num">
                                      <p:cBhvr additive="base">
                                        <p:cTn dur="500"/>
                                        <p:tgtEl>
                                          <p:spTgt spid="122"/>
                                        </p:tgtEl>
                                        <p:attrNameLst>
                                          <p:attrName>ppt_y</p:attrName>
                                        </p:attrNameLst>
                                      </p:cBhvr>
                                      <p:tavLst>
                                        <p:tav fmla="" tm="0">
                                          <p:val>
                                            <p:strVal val="#ppt_y"/>
                                          </p:val>
                                        </p:tav>
                                        <p:tav fmla="" tm="100000">
                                          <p:val>
                                            <p:strVal val="#ppt_y+1"/>
                                          </p:val>
                                        </p:tav>
                                      </p:tavLst>
                                    </p:anim>
                                    <p:set>
                                      <p:cBhvr>
                                        <p:cTn dur="1" fill="hold">
                                          <p:stCondLst>
                                            <p:cond delay="500"/>
                                          </p:stCondLst>
                                        </p:cTn>
                                        <p:tgtEl>
                                          <p:spTgt spid="122"/>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grpSp>
        <p:nvGrpSpPr>
          <p:cNvPr id="157" name="Google Shape;157;p17"/>
          <p:cNvGrpSpPr/>
          <p:nvPr/>
        </p:nvGrpSpPr>
        <p:grpSpPr>
          <a:xfrm>
            <a:off x="-76200" y="65599"/>
            <a:ext cx="8603570" cy="541686"/>
            <a:chOff x="74035" y="2231322"/>
            <a:chExt cx="8550262" cy="756153"/>
          </a:xfrm>
        </p:grpSpPr>
        <p:grpSp>
          <p:nvGrpSpPr>
            <p:cNvPr id="158" name="Google Shape;158;p17"/>
            <p:cNvGrpSpPr/>
            <p:nvPr/>
          </p:nvGrpSpPr>
          <p:grpSpPr>
            <a:xfrm>
              <a:off x="330533" y="2267004"/>
              <a:ext cx="8293764" cy="708275"/>
              <a:chOff x="587624" y="3377549"/>
              <a:chExt cx="4270901" cy="1364238"/>
            </a:xfrm>
          </p:grpSpPr>
          <p:pic>
            <p:nvPicPr>
              <p:cNvPr descr="empty-green-rectangle" id="159" name="Google Shape;159;p17"/>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60" name="Google Shape;160;p17"/>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61" name="Google Shape;161;p17"/>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62" name="Google Shape;162;p17"/>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song mặt nước</a:t>
              </a:r>
              <a:endParaRPr sz="2800">
                <a:solidFill>
                  <a:schemeClr val="dk1"/>
                </a:solidFill>
                <a:latin typeface="Arial"/>
                <a:ea typeface="Arial"/>
                <a:cs typeface="Arial"/>
                <a:sym typeface="Arial"/>
              </a:endParaRPr>
            </a:p>
          </p:txBody>
        </p:sp>
      </p:grpSp>
      <p:sp>
        <p:nvSpPr>
          <p:cNvPr id="163" name="Google Shape;163;p17"/>
          <p:cNvSpPr txBox="1"/>
          <p:nvPr/>
        </p:nvSpPr>
        <p:spPr>
          <a:xfrm>
            <a:off x="685800" y="7620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Giải thích</a:t>
            </a:r>
            <a:endParaRPr sz="2400">
              <a:solidFill>
                <a:schemeClr val="dk1"/>
              </a:solidFill>
              <a:latin typeface="Times New Roman"/>
              <a:ea typeface="Times New Roman"/>
              <a:cs typeface="Times New Roman"/>
              <a:sym typeface="Times New Roman"/>
            </a:endParaRPr>
          </a:p>
        </p:txBody>
      </p:sp>
      <p:sp>
        <p:nvSpPr>
          <p:cNvPr id="164" name="Google Shape;164;p17"/>
          <p:cNvSpPr txBox="1"/>
          <p:nvPr/>
        </p:nvSpPr>
        <p:spPr>
          <a:xfrm>
            <a:off x="914400" y="2286000"/>
            <a:ext cx="9753600" cy="138499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 Hiện tượng hai sóng gặp nhau tạo nên các gợn sóng ổn định gọi là hiện tượng giao thoa ánh sáng. Các gợi sóng ổn định gọi là vân giao thoa.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500"/>
                                        <p:tgtEl>
                                          <p:spTgt spid="1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grpSp>
        <p:nvGrpSpPr>
          <p:cNvPr id="169" name="Google Shape;169;p18"/>
          <p:cNvGrpSpPr/>
          <p:nvPr/>
        </p:nvGrpSpPr>
        <p:grpSpPr>
          <a:xfrm>
            <a:off x="-76200" y="65599"/>
            <a:ext cx="8603570" cy="541686"/>
            <a:chOff x="74035" y="2231322"/>
            <a:chExt cx="8550262" cy="756153"/>
          </a:xfrm>
        </p:grpSpPr>
        <p:grpSp>
          <p:nvGrpSpPr>
            <p:cNvPr id="170" name="Google Shape;170;p18"/>
            <p:cNvGrpSpPr/>
            <p:nvPr/>
          </p:nvGrpSpPr>
          <p:grpSpPr>
            <a:xfrm>
              <a:off x="330533" y="2267004"/>
              <a:ext cx="8293764" cy="708275"/>
              <a:chOff x="587624" y="3377549"/>
              <a:chExt cx="4270901" cy="1364238"/>
            </a:xfrm>
          </p:grpSpPr>
          <p:pic>
            <p:nvPicPr>
              <p:cNvPr descr="empty-green-rectangle" id="171" name="Google Shape;171;p18"/>
              <p:cNvPicPr preferRelativeResize="0"/>
              <p:nvPr/>
            </p:nvPicPr>
            <p:blipFill rotWithShape="1">
              <a:blip r:embed="rId3">
                <a:alphaModFix/>
              </a:blip>
              <a:srcRect b="0" l="0" r="0" t="0"/>
              <a:stretch/>
            </p:blipFill>
            <p:spPr>
              <a:xfrm>
                <a:off x="587624" y="3377549"/>
                <a:ext cx="4270901" cy="1364238"/>
              </a:xfrm>
              <a:prstGeom prst="rect">
                <a:avLst/>
              </a:prstGeom>
              <a:noFill/>
              <a:ln>
                <a:noFill/>
              </a:ln>
            </p:spPr>
          </p:pic>
          <p:pic>
            <p:nvPicPr>
              <p:cNvPr descr="green-top-faded" id="172" name="Google Shape;172;p18"/>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73" name="Google Shape;173;p18"/>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a:t>
              </a:r>
              <a:endParaRPr sz="2600">
                <a:solidFill>
                  <a:schemeClr val="dk1"/>
                </a:solidFill>
                <a:latin typeface="Arial"/>
                <a:ea typeface="Arial"/>
                <a:cs typeface="Arial"/>
                <a:sym typeface="Arial"/>
              </a:endParaRPr>
            </a:p>
          </p:txBody>
        </p:sp>
        <p:sp>
          <p:nvSpPr>
            <p:cNvPr id="174" name="Google Shape;174;p18"/>
            <p:cNvSpPr/>
            <p:nvPr/>
          </p:nvSpPr>
          <p:spPr>
            <a:xfrm>
              <a:off x="1209204" y="2231322"/>
              <a:ext cx="7415092" cy="756153"/>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Hiện tượng giao thoa của hai song mặt nước</a:t>
              </a:r>
              <a:endParaRPr sz="2800">
                <a:solidFill>
                  <a:schemeClr val="dk1"/>
                </a:solidFill>
                <a:latin typeface="Arial"/>
                <a:ea typeface="Arial"/>
                <a:cs typeface="Arial"/>
                <a:sym typeface="Arial"/>
              </a:endParaRPr>
            </a:p>
          </p:txBody>
        </p:sp>
      </p:grpSp>
      <p:sp>
        <p:nvSpPr>
          <p:cNvPr id="175" name="Google Shape;175;p18"/>
          <p:cNvSpPr txBox="1"/>
          <p:nvPr/>
        </p:nvSpPr>
        <p:spPr>
          <a:xfrm>
            <a:off x="685800" y="762000"/>
            <a:ext cx="56388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3. Điều kiện để xảy ra giao thoa</a:t>
            </a:r>
            <a:endParaRPr sz="2400">
              <a:solidFill>
                <a:schemeClr val="dk1"/>
              </a:solidFill>
              <a:latin typeface="Times New Roman"/>
              <a:ea typeface="Times New Roman"/>
              <a:cs typeface="Times New Roman"/>
              <a:sym typeface="Times New Roman"/>
            </a:endParaRPr>
          </a:p>
        </p:txBody>
      </p:sp>
      <p:sp>
        <p:nvSpPr>
          <p:cNvPr id="176" name="Google Shape;176;p18"/>
          <p:cNvSpPr txBox="1"/>
          <p:nvPr/>
        </p:nvSpPr>
        <p:spPr>
          <a:xfrm>
            <a:off x="914400" y="2286000"/>
            <a:ext cx="8839200"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Dao động cùng phương, cùng tần số.</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Có độ lệch pha không đổi theo thời gian.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Hai nguồn như vậy gọi là hai nguồn kết hợp. Hai sóng do hai nguồn kết hợp tạo ra gọi là hai sóng kết hợp.</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Hiện tượng giao thoa là hiện tượng đặc trưng của sóng</a:t>
            </a:r>
            <a:r>
              <a:rPr b="1" lang="en-US" sz="2400">
                <a:solidFill>
                  <a:schemeClr val="dk1"/>
                </a:solidFill>
                <a:latin typeface="Times New Roman"/>
                <a:ea typeface="Times New Roman"/>
                <a:cs typeface="Times New Roman"/>
                <a:sym typeface="Times New Roman"/>
              </a:rPr>
              <a:t>.</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500"/>
                                        <p:tgtEl>
                                          <p:spTgt spid="1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500"/>
                                        <p:tgtEl>
                                          <p:spTgt spid="1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grpSp>
        <p:nvGrpSpPr>
          <p:cNvPr id="181" name="Google Shape;181;p19"/>
          <p:cNvGrpSpPr/>
          <p:nvPr/>
        </p:nvGrpSpPr>
        <p:grpSpPr>
          <a:xfrm>
            <a:off x="-76200" y="0"/>
            <a:ext cx="11772901" cy="597490"/>
            <a:chOff x="74035" y="2231322"/>
            <a:chExt cx="11699956" cy="743957"/>
          </a:xfrm>
        </p:grpSpPr>
        <p:grpSp>
          <p:nvGrpSpPr>
            <p:cNvPr id="182" name="Google Shape;182;p19"/>
            <p:cNvGrpSpPr/>
            <p:nvPr/>
          </p:nvGrpSpPr>
          <p:grpSpPr>
            <a:xfrm>
              <a:off x="330533" y="2267004"/>
              <a:ext cx="4514357" cy="708275"/>
              <a:chOff x="587624" y="3377549"/>
              <a:chExt cx="2324683" cy="1364238"/>
            </a:xfrm>
          </p:grpSpPr>
          <p:pic>
            <p:nvPicPr>
              <p:cNvPr descr="empty-green-rectangle" id="183" name="Google Shape;183;p19"/>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184" name="Google Shape;184;p19"/>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85" name="Google Shape;185;p19"/>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186" name="Google Shape;186;p19"/>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187" name="Google Shape;187;p19"/>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188" name="Google Shape;188;p19"/>
          <p:cNvSpPr txBox="1"/>
          <p:nvPr/>
        </p:nvSpPr>
        <p:spPr>
          <a:xfrm>
            <a:off x="685800" y="7620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1. Thí nghiệm</a:t>
            </a:r>
            <a:endParaRPr sz="2400">
              <a:solidFill>
                <a:schemeClr val="dk1"/>
              </a:solidFill>
              <a:latin typeface="Times New Roman"/>
              <a:ea typeface="Times New Roman"/>
              <a:cs typeface="Times New Roman"/>
              <a:sym typeface="Times New Roman"/>
            </a:endParaRPr>
          </a:p>
        </p:txBody>
      </p:sp>
      <p:pic>
        <p:nvPicPr>
          <p:cNvPr descr="D:\GIÁO AN 11\GIÁO AN\GIAO AN 11 KET NOI CHI THỨC\BAI 12\6.png" id="189" name="Google Shape;189;p19"/>
          <p:cNvPicPr preferRelativeResize="0"/>
          <p:nvPr/>
        </p:nvPicPr>
        <p:blipFill rotWithShape="1">
          <a:blip r:embed="rId5">
            <a:alphaModFix/>
          </a:blip>
          <a:srcRect b="0" l="0" r="0" t="0"/>
          <a:stretch/>
        </p:blipFill>
        <p:spPr>
          <a:xfrm>
            <a:off x="1905000" y="2286001"/>
            <a:ext cx="8763000" cy="3352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grpSp>
        <p:nvGrpSpPr>
          <p:cNvPr id="194" name="Google Shape;194;p20"/>
          <p:cNvGrpSpPr/>
          <p:nvPr/>
        </p:nvGrpSpPr>
        <p:grpSpPr>
          <a:xfrm>
            <a:off x="-76200" y="0"/>
            <a:ext cx="11772901" cy="597490"/>
            <a:chOff x="74035" y="2231322"/>
            <a:chExt cx="11699956" cy="743957"/>
          </a:xfrm>
        </p:grpSpPr>
        <p:grpSp>
          <p:nvGrpSpPr>
            <p:cNvPr id="195" name="Google Shape;195;p20"/>
            <p:cNvGrpSpPr/>
            <p:nvPr/>
          </p:nvGrpSpPr>
          <p:grpSpPr>
            <a:xfrm>
              <a:off x="330533" y="2267004"/>
              <a:ext cx="4514357" cy="708275"/>
              <a:chOff x="587624" y="3377549"/>
              <a:chExt cx="2324683" cy="1364238"/>
            </a:xfrm>
          </p:grpSpPr>
          <p:pic>
            <p:nvPicPr>
              <p:cNvPr descr="empty-green-rectangle" id="196" name="Google Shape;196;p20"/>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197" name="Google Shape;197;p20"/>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198" name="Google Shape;198;p20"/>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199" name="Google Shape;199;p20"/>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200" name="Google Shape;200;p20"/>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201" name="Google Shape;201;p20"/>
          <p:cNvSpPr txBox="1"/>
          <p:nvPr/>
        </p:nvSpPr>
        <p:spPr>
          <a:xfrm>
            <a:off x="685800" y="762000"/>
            <a:ext cx="8610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Công thức xác định bước sóng λ ánh sáng</a:t>
            </a:r>
            <a:endParaRPr sz="2400">
              <a:solidFill>
                <a:schemeClr val="dk1"/>
              </a:solidFill>
              <a:latin typeface="Times New Roman"/>
              <a:ea typeface="Times New Roman"/>
              <a:cs typeface="Times New Roman"/>
              <a:sym typeface="Times New Roman"/>
            </a:endParaRPr>
          </a:p>
        </p:txBody>
      </p:sp>
      <p:sp>
        <p:nvSpPr>
          <p:cNvPr id="202" name="Google Shape;202;p20"/>
          <p:cNvSpPr txBox="1"/>
          <p:nvPr/>
        </p:nvSpPr>
        <p:spPr>
          <a:xfrm>
            <a:off x="838200" y="1828800"/>
            <a:ext cx="4038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Bước sóng </a:t>
            </a:r>
            <a:endParaRPr sz="2400">
              <a:solidFill>
                <a:schemeClr val="dk1"/>
              </a:solidFill>
              <a:latin typeface="Times New Roman"/>
              <a:ea typeface="Times New Roman"/>
              <a:cs typeface="Times New Roman"/>
              <a:sym typeface="Times New Roman"/>
            </a:endParaRPr>
          </a:p>
        </p:txBody>
      </p:sp>
      <p:sp>
        <p:nvSpPr>
          <p:cNvPr id="203" name="Google Shape;203;p20"/>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04" name="Google Shape;204;p20"/>
          <p:cNvPicPr preferRelativeResize="0"/>
          <p:nvPr/>
        </p:nvPicPr>
        <p:blipFill rotWithShape="1">
          <a:blip r:embed="rId5">
            <a:alphaModFix/>
          </a:blip>
          <a:srcRect b="0" l="0" r="0" t="0"/>
          <a:stretch/>
        </p:blipFill>
        <p:spPr>
          <a:xfrm>
            <a:off x="2844800" y="1816100"/>
            <a:ext cx="1574800" cy="1079500"/>
          </a:xfrm>
          <a:prstGeom prst="rect">
            <a:avLst/>
          </a:prstGeom>
          <a:noFill/>
          <a:ln>
            <a:noFill/>
          </a:ln>
        </p:spPr>
      </p:pic>
      <p:sp>
        <p:nvSpPr>
          <p:cNvPr id="205" name="Google Shape;205;p20"/>
          <p:cNvSpPr txBox="1"/>
          <p:nvPr/>
        </p:nvSpPr>
        <p:spPr>
          <a:xfrm>
            <a:off x="838200" y="3581400"/>
            <a:ext cx="2819400" cy="106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206" name="Google Shape;206;p20"/>
          <p:cNvGraphicFramePr/>
          <p:nvPr/>
        </p:nvGraphicFramePr>
        <p:xfrm>
          <a:off x="838200" y="3352800"/>
          <a:ext cx="3000000" cy="3000000"/>
        </p:xfrm>
        <a:graphic>
          <a:graphicData uri="http://schemas.openxmlformats.org/drawingml/2006/table">
            <a:tbl>
              <a:tblPr>
                <a:noFill/>
                <a:tableStyleId>{EA0FAF98-E9E1-422A-A90C-3B19E834EF18}</a:tableStyleId>
              </a:tblPr>
              <a:tblGrid>
                <a:gridCol w="6019800"/>
              </a:tblGrid>
              <a:tr h="2180125">
                <a:tc>
                  <a:txBody>
                    <a:bodyPr/>
                    <a:lstStyle/>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Trong đó:</a:t>
                      </a:r>
                      <a:endParaRPr/>
                    </a:p>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 i: khoảng vân ( khoảng cách hai vân sáng hoặc hai vân tối liên tiếp).</a:t>
                      </a:r>
                      <a:endParaRPr/>
                    </a:p>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a: Khoảng cách hai khe hẹp</a:t>
                      </a:r>
                      <a:endParaRPr sz="2400" u="none" cap="none" strike="noStrike">
                        <a:latin typeface="Times New Roman"/>
                        <a:ea typeface="Times New Roman"/>
                        <a:cs typeface="Times New Roman"/>
                        <a:sym typeface="Times New Roman"/>
                      </a:endParaRPr>
                    </a:p>
                    <a:p>
                      <a:pPr indent="0" lvl="0" marL="0" marR="0" rtl="0" algn="just">
                        <a:spcBef>
                          <a:spcPts val="0"/>
                        </a:spcBef>
                        <a:spcAft>
                          <a:spcPts val="0"/>
                        </a:spcAft>
                        <a:buNone/>
                      </a:pPr>
                      <a:r>
                        <a:rPr lang="en-US" sz="2400" u="none" cap="none" strike="noStrike">
                          <a:latin typeface="Times New Roman"/>
                          <a:ea typeface="Times New Roman"/>
                          <a:cs typeface="Times New Roman"/>
                          <a:sym typeface="Times New Roman"/>
                        </a:rPr>
                        <a:t>D: khoảng cách từ hai khe hẹp đến màn</a:t>
                      </a:r>
                      <a:endParaRPr sz="2400" u="none" cap="none" strike="noStrike">
                        <a:latin typeface="Times New Roman"/>
                        <a:ea typeface="Times New Roman"/>
                        <a:cs typeface="Times New Roman"/>
                        <a:sym typeface="Times New Roman"/>
                      </a:endParaRPr>
                    </a:p>
                  </a:txBody>
                  <a:tcPr marT="0" marB="0" marR="114300" marL="11430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grpSp>
        <p:nvGrpSpPr>
          <p:cNvPr id="207" name="Google Shape;207;p20"/>
          <p:cNvGrpSpPr/>
          <p:nvPr/>
        </p:nvGrpSpPr>
        <p:grpSpPr>
          <a:xfrm>
            <a:off x="7006669" y="1905001"/>
            <a:ext cx="4804331" cy="3627913"/>
            <a:chOff x="1345" y="2693"/>
            <a:chExt cx="3731" cy="2203"/>
          </a:xfrm>
        </p:grpSpPr>
        <p:cxnSp>
          <p:nvCxnSpPr>
            <p:cNvPr id="208" name="Google Shape;208;p20"/>
            <p:cNvCxnSpPr/>
            <p:nvPr/>
          </p:nvCxnSpPr>
          <p:spPr>
            <a:xfrm>
              <a:off x="2140" y="2837"/>
              <a:ext cx="0" cy="590"/>
            </a:xfrm>
            <a:prstGeom prst="straightConnector1">
              <a:avLst/>
            </a:prstGeom>
            <a:noFill/>
            <a:ln cap="flat" cmpd="sng" w="19050">
              <a:solidFill>
                <a:srgbClr val="000000"/>
              </a:solidFill>
              <a:prstDash val="solid"/>
              <a:round/>
              <a:headEnd len="med" w="med" type="none"/>
              <a:tailEnd len="med" w="med" type="none"/>
            </a:ln>
          </p:spPr>
        </p:cxnSp>
        <p:cxnSp>
          <p:nvCxnSpPr>
            <p:cNvPr id="209" name="Google Shape;209;p20"/>
            <p:cNvCxnSpPr/>
            <p:nvPr/>
          </p:nvCxnSpPr>
          <p:spPr>
            <a:xfrm>
              <a:off x="4720" y="2837"/>
              <a:ext cx="0" cy="1728"/>
            </a:xfrm>
            <a:prstGeom prst="straightConnector1">
              <a:avLst/>
            </a:prstGeom>
            <a:noFill/>
            <a:ln cap="flat" cmpd="sng" w="19050">
              <a:solidFill>
                <a:srgbClr val="000000"/>
              </a:solidFill>
              <a:prstDash val="solid"/>
              <a:round/>
              <a:headEnd len="med" w="med" type="none"/>
              <a:tailEnd len="med" w="med" type="none"/>
            </a:ln>
          </p:spPr>
        </p:cxnSp>
        <p:cxnSp>
          <p:nvCxnSpPr>
            <p:cNvPr id="210" name="Google Shape;210;p20"/>
            <p:cNvCxnSpPr/>
            <p:nvPr/>
          </p:nvCxnSpPr>
          <p:spPr>
            <a:xfrm>
              <a:off x="2140" y="3951"/>
              <a:ext cx="0" cy="605"/>
            </a:xfrm>
            <a:prstGeom prst="straightConnector1">
              <a:avLst/>
            </a:prstGeom>
            <a:noFill/>
            <a:ln cap="flat" cmpd="sng" w="19050">
              <a:solidFill>
                <a:srgbClr val="000000"/>
              </a:solidFill>
              <a:prstDash val="solid"/>
              <a:round/>
              <a:headEnd len="med" w="med" type="none"/>
              <a:tailEnd len="med" w="med" type="none"/>
            </a:ln>
          </p:spPr>
        </p:cxnSp>
        <p:cxnSp>
          <p:nvCxnSpPr>
            <p:cNvPr id="211" name="Google Shape;211;p20"/>
            <p:cNvCxnSpPr/>
            <p:nvPr/>
          </p:nvCxnSpPr>
          <p:spPr>
            <a:xfrm>
              <a:off x="2140" y="3476"/>
              <a:ext cx="0" cy="432"/>
            </a:xfrm>
            <a:prstGeom prst="straightConnector1">
              <a:avLst/>
            </a:prstGeom>
            <a:noFill/>
            <a:ln cap="flat" cmpd="sng" w="19050">
              <a:solidFill>
                <a:srgbClr val="000000"/>
              </a:solidFill>
              <a:prstDash val="solid"/>
              <a:round/>
              <a:headEnd len="med" w="med" type="none"/>
              <a:tailEnd len="med" w="med" type="none"/>
            </a:ln>
          </p:spPr>
        </p:cxnSp>
        <p:cxnSp>
          <p:nvCxnSpPr>
            <p:cNvPr id="212" name="Google Shape;212;p20"/>
            <p:cNvCxnSpPr/>
            <p:nvPr/>
          </p:nvCxnSpPr>
          <p:spPr>
            <a:xfrm>
              <a:off x="1751" y="3705"/>
              <a:ext cx="2966" cy="0"/>
            </a:xfrm>
            <a:prstGeom prst="straightConnector1">
              <a:avLst/>
            </a:prstGeom>
            <a:noFill/>
            <a:ln cap="flat" cmpd="sng" w="9525">
              <a:solidFill>
                <a:srgbClr val="000000"/>
              </a:solidFill>
              <a:prstDash val="solid"/>
              <a:round/>
              <a:headEnd len="med" w="med" type="none"/>
              <a:tailEnd len="med" w="med" type="none"/>
            </a:ln>
          </p:spPr>
        </p:cxnSp>
        <p:sp>
          <p:nvSpPr>
            <p:cNvPr id="213" name="Google Shape;213;p20"/>
            <p:cNvSpPr txBox="1"/>
            <p:nvPr/>
          </p:nvSpPr>
          <p:spPr>
            <a:xfrm>
              <a:off x="4623" y="2693"/>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A</a:t>
              </a:r>
              <a:endParaRPr/>
            </a:p>
          </p:txBody>
        </p:sp>
        <p:sp>
          <p:nvSpPr>
            <p:cNvPr id="214" name="Google Shape;214;p20"/>
            <p:cNvSpPr txBox="1"/>
            <p:nvPr/>
          </p:nvSpPr>
          <p:spPr>
            <a:xfrm>
              <a:off x="4640" y="4113"/>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a:t>
              </a:r>
              <a:endParaRPr/>
            </a:p>
          </p:txBody>
        </p:sp>
        <p:sp>
          <p:nvSpPr>
            <p:cNvPr id="215" name="Google Shape;215;p20"/>
            <p:cNvSpPr txBox="1"/>
            <p:nvPr/>
          </p:nvSpPr>
          <p:spPr>
            <a:xfrm>
              <a:off x="4623" y="3520"/>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O</a:t>
              </a:r>
              <a:endParaRPr/>
            </a:p>
          </p:txBody>
        </p:sp>
        <p:sp>
          <p:nvSpPr>
            <p:cNvPr id="216" name="Google Shape;216;p20"/>
            <p:cNvSpPr txBox="1"/>
            <p:nvPr/>
          </p:nvSpPr>
          <p:spPr>
            <a:xfrm>
              <a:off x="4488" y="4517"/>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M</a:t>
              </a:r>
              <a:endParaRPr/>
            </a:p>
          </p:txBody>
        </p:sp>
        <p:sp>
          <p:nvSpPr>
            <p:cNvPr id="217" name="Google Shape;217;p20"/>
            <p:cNvSpPr txBox="1"/>
            <p:nvPr/>
          </p:nvSpPr>
          <p:spPr>
            <a:xfrm>
              <a:off x="1759" y="3178"/>
              <a:ext cx="57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F</a:t>
              </a:r>
              <a:r>
                <a:rPr baseline="-25000" lang="en-US" sz="2400">
                  <a:solidFill>
                    <a:schemeClr val="dk1"/>
                  </a:solidFill>
                  <a:latin typeface="Times New Roman"/>
                  <a:ea typeface="Times New Roman"/>
                  <a:cs typeface="Times New Roman"/>
                  <a:sym typeface="Times New Roman"/>
                </a:rPr>
                <a:t>1</a:t>
              </a:r>
              <a:endParaRPr sz="2400">
                <a:solidFill>
                  <a:schemeClr val="dk1"/>
                </a:solidFill>
                <a:latin typeface="Times New Roman"/>
                <a:ea typeface="Times New Roman"/>
                <a:cs typeface="Times New Roman"/>
                <a:sym typeface="Times New Roman"/>
              </a:endParaRPr>
            </a:p>
          </p:txBody>
        </p:sp>
        <p:sp>
          <p:nvSpPr>
            <p:cNvPr id="218" name="Google Shape;218;p20"/>
            <p:cNvSpPr txBox="1"/>
            <p:nvPr/>
          </p:nvSpPr>
          <p:spPr>
            <a:xfrm>
              <a:off x="1750" y="3760"/>
              <a:ext cx="57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F</a:t>
              </a:r>
              <a:r>
                <a:rPr baseline="-25000" lang="en-US" sz="2400">
                  <a:solidFill>
                    <a:schemeClr val="dk1"/>
                  </a:solidFill>
                  <a:latin typeface="Times New Roman"/>
                  <a:ea typeface="Times New Roman"/>
                  <a:cs typeface="Times New Roman"/>
                  <a:sym typeface="Times New Roman"/>
                </a:rPr>
                <a:t>2</a:t>
              </a:r>
              <a:endParaRPr sz="2400">
                <a:solidFill>
                  <a:schemeClr val="dk1"/>
                </a:solidFill>
                <a:latin typeface="Times New Roman"/>
                <a:ea typeface="Times New Roman"/>
                <a:cs typeface="Times New Roman"/>
                <a:sym typeface="Times New Roman"/>
              </a:endParaRPr>
            </a:p>
          </p:txBody>
        </p:sp>
        <p:cxnSp>
          <p:nvCxnSpPr>
            <p:cNvPr id="219" name="Google Shape;219;p20"/>
            <p:cNvCxnSpPr/>
            <p:nvPr/>
          </p:nvCxnSpPr>
          <p:spPr>
            <a:xfrm flipH="1" rot="10800000">
              <a:off x="2152" y="2909"/>
              <a:ext cx="2559" cy="549"/>
            </a:xfrm>
            <a:prstGeom prst="straightConnector1">
              <a:avLst/>
            </a:prstGeom>
            <a:noFill/>
            <a:ln cap="flat" cmpd="sng" w="9525">
              <a:solidFill>
                <a:srgbClr val="000000"/>
              </a:solidFill>
              <a:prstDash val="solid"/>
              <a:round/>
              <a:headEnd len="med" w="med" type="none"/>
              <a:tailEnd len="med" w="med" type="none"/>
            </a:ln>
          </p:spPr>
        </p:cxnSp>
        <p:cxnSp>
          <p:nvCxnSpPr>
            <p:cNvPr id="220" name="Google Shape;220;p20"/>
            <p:cNvCxnSpPr/>
            <p:nvPr/>
          </p:nvCxnSpPr>
          <p:spPr>
            <a:xfrm flipH="1" rot="10800000">
              <a:off x="2152" y="2913"/>
              <a:ext cx="2559" cy="1016"/>
            </a:xfrm>
            <a:prstGeom prst="straightConnector1">
              <a:avLst/>
            </a:prstGeom>
            <a:noFill/>
            <a:ln cap="flat" cmpd="sng" w="9525">
              <a:solidFill>
                <a:srgbClr val="000000"/>
              </a:solidFill>
              <a:prstDash val="solid"/>
              <a:round/>
              <a:headEnd len="med" w="med" type="none"/>
              <a:tailEnd len="med" w="med" type="none"/>
            </a:ln>
          </p:spPr>
        </p:cxnSp>
        <p:cxnSp>
          <p:nvCxnSpPr>
            <p:cNvPr id="221" name="Google Shape;221;p20"/>
            <p:cNvCxnSpPr/>
            <p:nvPr/>
          </p:nvCxnSpPr>
          <p:spPr>
            <a:xfrm>
              <a:off x="2152" y="2909"/>
              <a:ext cx="2559" cy="0"/>
            </a:xfrm>
            <a:prstGeom prst="straightConnector1">
              <a:avLst/>
            </a:prstGeom>
            <a:noFill/>
            <a:ln cap="flat" cmpd="sng" w="9525">
              <a:solidFill>
                <a:srgbClr val="000000"/>
              </a:solidFill>
              <a:prstDash val="dash"/>
              <a:round/>
              <a:headEnd len="med" w="med" type="none"/>
              <a:tailEnd len="med" w="med" type="none"/>
            </a:ln>
          </p:spPr>
        </p:cxnSp>
        <p:sp>
          <p:nvSpPr>
            <p:cNvPr id="222" name="Google Shape;222;p20"/>
            <p:cNvSpPr txBox="1"/>
            <p:nvPr/>
          </p:nvSpPr>
          <p:spPr>
            <a:xfrm>
              <a:off x="1778" y="2709"/>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H</a:t>
              </a:r>
              <a:endParaRPr/>
            </a:p>
          </p:txBody>
        </p:sp>
        <p:sp>
          <p:nvSpPr>
            <p:cNvPr id="223" name="Google Shape;223;p20"/>
            <p:cNvSpPr/>
            <p:nvPr/>
          </p:nvSpPr>
          <p:spPr>
            <a:xfrm>
              <a:off x="2155" y="2913"/>
              <a:ext cx="64" cy="68"/>
            </a:xfrm>
            <a:custGeom>
              <a:rect b="b" l="l" r="r" t="t"/>
              <a:pathLst>
                <a:path extrusionOk="0" h="68" w="64">
                  <a:moveTo>
                    <a:pt x="0" y="68"/>
                  </a:moveTo>
                  <a:lnTo>
                    <a:pt x="64" y="68"/>
                  </a:lnTo>
                  <a:lnTo>
                    <a:pt x="64" y="0"/>
                  </a:lnTo>
                </a:path>
              </a:pathLst>
            </a:custGeom>
            <a:noFill/>
            <a:ln cap="flat" cmpd="sng" w="9525">
              <a:solidFill>
                <a:srgbClr val="000000"/>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
          <p:nvSpPr>
            <p:cNvPr id="224" name="Google Shape;224;p20"/>
            <p:cNvSpPr txBox="1"/>
            <p:nvPr/>
          </p:nvSpPr>
          <p:spPr>
            <a:xfrm>
              <a:off x="4650" y="3122"/>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x</a:t>
              </a:r>
              <a:endParaRPr/>
            </a:p>
          </p:txBody>
        </p:sp>
        <p:sp>
          <p:nvSpPr>
            <p:cNvPr id="225" name="Google Shape;225;p20"/>
            <p:cNvSpPr txBox="1"/>
            <p:nvPr/>
          </p:nvSpPr>
          <p:spPr>
            <a:xfrm>
              <a:off x="3240" y="3650"/>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a:t>
              </a:r>
              <a:endParaRPr/>
            </a:p>
          </p:txBody>
        </p:sp>
        <p:sp>
          <p:nvSpPr>
            <p:cNvPr id="226" name="Google Shape;226;p20"/>
            <p:cNvSpPr txBox="1"/>
            <p:nvPr/>
          </p:nvSpPr>
          <p:spPr>
            <a:xfrm>
              <a:off x="3000" y="2891"/>
              <a:ext cx="600"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a:t>
              </a:r>
              <a:r>
                <a:rPr baseline="-25000" lang="en-US" sz="2400">
                  <a:solidFill>
                    <a:schemeClr val="dk1"/>
                  </a:solidFill>
                  <a:latin typeface="Times New Roman"/>
                  <a:ea typeface="Times New Roman"/>
                  <a:cs typeface="Times New Roman"/>
                  <a:sym typeface="Times New Roman"/>
                </a:rPr>
                <a:t>1</a:t>
              </a:r>
              <a:endParaRPr sz="2400">
                <a:solidFill>
                  <a:schemeClr val="dk1"/>
                </a:solidFill>
                <a:latin typeface="Times New Roman"/>
                <a:ea typeface="Times New Roman"/>
                <a:cs typeface="Times New Roman"/>
                <a:sym typeface="Times New Roman"/>
              </a:endParaRPr>
            </a:p>
          </p:txBody>
        </p:sp>
        <p:sp>
          <p:nvSpPr>
            <p:cNvPr id="227" name="Google Shape;227;p20"/>
            <p:cNvSpPr txBox="1"/>
            <p:nvPr/>
          </p:nvSpPr>
          <p:spPr>
            <a:xfrm>
              <a:off x="3315" y="3321"/>
              <a:ext cx="600"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a:t>
              </a:r>
              <a:r>
                <a:rPr baseline="-25000" lang="en-US" sz="2400">
                  <a:solidFill>
                    <a:schemeClr val="dk1"/>
                  </a:solidFill>
                  <a:latin typeface="Times New Roman"/>
                  <a:ea typeface="Times New Roman"/>
                  <a:cs typeface="Times New Roman"/>
                  <a:sym typeface="Times New Roman"/>
                </a:rPr>
                <a:t>2</a:t>
              </a:r>
              <a:endParaRPr sz="2400">
                <a:solidFill>
                  <a:schemeClr val="dk1"/>
                </a:solidFill>
                <a:latin typeface="Times New Roman"/>
                <a:ea typeface="Times New Roman"/>
                <a:cs typeface="Times New Roman"/>
                <a:sym typeface="Times New Roman"/>
              </a:endParaRPr>
            </a:p>
          </p:txBody>
        </p:sp>
        <p:sp>
          <p:nvSpPr>
            <p:cNvPr id="228" name="Google Shape;228;p20"/>
            <p:cNvSpPr txBox="1"/>
            <p:nvPr/>
          </p:nvSpPr>
          <p:spPr>
            <a:xfrm>
              <a:off x="2075" y="3412"/>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I</a:t>
              </a:r>
              <a:endParaRPr/>
            </a:p>
          </p:txBody>
        </p:sp>
        <p:sp>
          <p:nvSpPr>
            <p:cNvPr id="229" name="Google Shape;229;p20"/>
            <p:cNvSpPr/>
            <p:nvPr/>
          </p:nvSpPr>
          <p:spPr>
            <a:xfrm>
              <a:off x="1640" y="3458"/>
              <a:ext cx="72" cy="471"/>
            </a:xfrm>
            <a:prstGeom prst="leftBrace">
              <a:avLst>
                <a:gd fmla="val 54514" name="adj1"/>
                <a:gd fmla="val 50000" name="adj2"/>
              </a:avLst>
            </a:prstGeom>
            <a:no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
          <p:nvSpPr>
            <p:cNvPr id="230" name="Google Shape;230;p20"/>
            <p:cNvSpPr txBox="1"/>
            <p:nvPr/>
          </p:nvSpPr>
          <p:spPr>
            <a:xfrm>
              <a:off x="1345" y="3455"/>
              <a:ext cx="426" cy="3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a</a:t>
              </a:r>
              <a:endParaRPr/>
            </a:p>
          </p:txBody>
        </p:sp>
        <p:sp>
          <p:nvSpPr>
            <p:cNvPr id="231" name="Google Shape;231;p20"/>
            <p:cNvSpPr/>
            <p:nvPr/>
          </p:nvSpPr>
          <p:spPr>
            <a:xfrm>
              <a:off x="4700" y="4252"/>
              <a:ext cx="43" cy="43"/>
            </a:xfrm>
            <a:prstGeom prst="flowChartConnector">
              <a:avLst/>
            </a:prstGeom>
            <a:solidFill>
              <a:srgbClr val="0D0D0D"/>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10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2000"/>
                                        <p:tgtEl>
                                          <p:spTgt spid="2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grpSp>
        <p:nvGrpSpPr>
          <p:cNvPr id="236" name="Google Shape;236;p21"/>
          <p:cNvGrpSpPr/>
          <p:nvPr/>
        </p:nvGrpSpPr>
        <p:grpSpPr>
          <a:xfrm>
            <a:off x="-76200" y="0"/>
            <a:ext cx="11772901" cy="597490"/>
            <a:chOff x="74035" y="2231322"/>
            <a:chExt cx="11699956" cy="743957"/>
          </a:xfrm>
        </p:grpSpPr>
        <p:grpSp>
          <p:nvGrpSpPr>
            <p:cNvPr id="237" name="Google Shape;237;p21"/>
            <p:cNvGrpSpPr/>
            <p:nvPr/>
          </p:nvGrpSpPr>
          <p:grpSpPr>
            <a:xfrm>
              <a:off x="330533" y="2267004"/>
              <a:ext cx="4514357" cy="708275"/>
              <a:chOff x="587624" y="3377549"/>
              <a:chExt cx="2324683" cy="1364238"/>
            </a:xfrm>
          </p:grpSpPr>
          <p:pic>
            <p:nvPicPr>
              <p:cNvPr descr="empty-green-rectangle" id="238" name="Google Shape;238;p21"/>
              <p:cNvPicPr preferRelativeResize="0"/>
              <p:nvPr/>
            </p:nvPicPr>
            <p:blipFill rotWithShape="1">
              <a:blip r:embed="rId3">
                <a:alphaModFix/>
              </a:blip>
              <a:srcRect b="0" l="0" r="0" t="0"/>
              <a:stretch/>
            </p:blipFill>
            <p:spPr>
              <a:xfrm>
                <a:off x="587624" y="3377549"/>
                <a:ext cx="2324683" cy="1364238"/>
              </a:xfrm>
              <a:prstGeom prst="rect">
                <a:avLst/>
              </a:prstGeom>
              <a:noFill/>
              <a:ln>
                <a:noFill/>
              </a:ln>
            </p:spPr>
          </p:pic>
          <p:pic>
            <p:nvPicPr>
              <p:cNvPr descr="green-top-faded" id="239" name="Google Shape;239;p21"/>
              <p:cNvPicPr preferRelativeResize="0"/>
              <p:nvPr/>
            </p:nvPicPr>
            <p:blipFill rotWithShape="1">
              <a:blip r:embed="rId4">
                <a:alphaModFix/>
              </a:blip>
              <a:srcRect b="0" l="0" r="0" t="0"/>
              <a:stretch/>
            </p:blipFill>
            <p:spPr>
              <a:xfrm rot="-5400000">
                <a:off x="205129" y="3887447"/>
                <a:ext cx="1273934" cy="396005"/>
              </a:xfrm>
              <a:prstGeom prst="rect">
                <a:avLst/>
              </a:prstGeom>
              <a:noFill/>
              <a:ln>
                <a:noFill/>
              </a:ln>
            </p:spPr>
          </p:pic>
        </p:grpSp>
        <p:sp>
          <p:nvSpPr>
            <p:cNvPr id="240" name="Google Shape;240;p21"/>
            <p:cNvSpPr txBox="1"/>
            <p:nvPr/>
          </p:nvSpPr>
          <p:spPr>
            <a:xfrm>
              <a:off x="74035" y="2267003"/>
              <a:ext cx="1501326" cy="68741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600">
                  <a:solidFill>
                    <a:schemeClr val="dk1"/>
                  </a:solidFill>
                  <a:latin typeface="Arial"/>
                  <a:ea typeface="Arial"/>
                  <a:cs typeface="Arial"/>
                  <a:sym typeface="Arial"/>
                </a:rPr>
                <a:t>II</a:t>
              </a:r>
              <a:endParaRPr/>
            </a:p>
          </p:txBody>
        </p:sp>
        <p:sp>
          <p:nvSpPr>
            <p:cNvPr id="241" name="Google Shape;241;p21"/>
            <p:cNvSpPr/>
            <p:nvPr/>
          </p:nvSpPr>
          <p:spPr>
            <a:xfrm>
              <a:off x="1209205" y="2231322"/>
              <a:ext cx="10564786" cy="674474"/>
            </a:xfrm>
            <a:prstGeom prst="rect">
              <a:avLst/>
            </a:prstGeom>
            <a:noFill/>
            <a:ln>
              <a:noFill/>
            </a:ln>
          </p:spPr>
          <p:txBody>
            <a:bodyPr anchorCtr="0" anchor="t" bIns="54850" lIns="109725" spcFirstLastPara="1" rIns="109725" wrap="square" tIns="54850">
              <a:noAutofit/>
            </a:bodyPr>
            <a:lstStyle/>
            <a:p>
              <a:pPr indent="0" lvl="0" marL="0" marR="0" rtl="0" algn="l">
                <a:spcBef>
                  <a:spcPts val="0"/>
                </a:spcBef>
                <a:spcAft>
                  <a:spcPts val="0"/>
                </a:spcAft>
                <a:buNone/>
              </a:pPr>
              <a:r>
                <a:rPr i="1" lang="en-US" sz="2800">
                  <a:solidFill>
                    <a:schemeClr val="dk1"/>
                  </a:solidFill>
                  <a:latin typeface="Arial"/>
                  <a:ea typeface="Arial"/>
                  <a:cs typeface="Arial"/>
                  <a:sym typeface="Arial"/>
                </a:rPr>
                <a:t>THÍ NGHIỆM CỦA YOUNG (Y-ÂNG) VỀ GIAO THOA ÁNH SÁNG</a:t>
              </a:r>
              <a:endParaRPr sz="2800">
                <a:solidFill>
                  <a:schemeClr val="dk1"/>
                </a:solidFill>
                <a:latin typeface="Arial"/>
                <a:ea typeface="Arial"/>
                <a:cs typeface="Arial"/>
                <a:sym typeface="Arial"/>
              </a:endParaRPr>
            </a:p>
          </p:txBody>
        </p:sp>
      </p:grpSp>
      <p:sp>
        <p:nvSpPr>
          <p:cNvPr id="242" name="Google Shape;242;p21"/>
          <p:cNvSpPr txBox="1"/>
          <p:nvPr/>
        </p:nvSpPr>
        <p:spPr>
          <a:xfrm>
            <a:off x="5715000" y="4077471"/>
            <a:ext cx="259080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facebook:vatlytrucquan</a:t>
            </a:r>
            <a:endParaRPr/>
          </a:p>
        </p:txBody>
      </p:sp>
      <p:sp>
        <p:nvSpPr>
          <p:cNvPr id="243" name="Google Shape;243;p21"/>
          <p:cNvSpPr txBox="1"/>
          <p:nvPr/>
        </p:nvSpPr>
        <p:spPr>
          <a:xfrm>
            <a:off x="685800" y="762000"/>
            <a:ext cx="8610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 Công thức xác định bước sóng λ ánh sáng</a:t>
            </a:r>
            <a:endParaRPr sz="2400">
              <a:solidFill>
                <a:schemeClr val="dk1"/>
              </a:solidFill>
              <a:latin typeface="Times New Roman"/>
              <a:ea typeface="Times New Roman"/>
              <a:cs typeface="Times New Roman"/>
              <a:sym typeface="Times New Roman"/>
            </a:endParaRPr>
          </a:p>
        </p:txBody>
      </p:sp>
      <p:sp>
        <p:nvSpPr>
          <p:cNvPr id="244" name="Google Shape;244;p21"/>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5" name="Google Shape;245;p21"/>
          <p:cNvSpPr txBox="1"/>
          <p:nvPr/>
        </p:nvSpPr>
        <p:spPr>
          <a:xfrm>
            <a:off x="838200" y="3581400"/>
            <a:ext cx="2819400" cy="106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6" name="Google Shape;246;p21"/>
          <p:cNvSpPr txBox="1"/>
          <p:nvPr/>
        </p:nvSpPr>
        <p:spPr>
          <a:xfrm>
            <a:off x="838200" y="1524000"/>
            <a:ext cx="5257800" cy="73866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Điều kiện để tại A có vân sáng, vân tối</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7" name="Google Shape;247;p21"/>
          <p:cNvSpPr txBox="1"/>
          <p:nvPr/>
        </p:nvSpPr>
        <p:spPr>
          <a:xfrm>
            <a:off x="1066046" y="2170331"/>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Tại A có vân sáng khi</a:t>
            </a:r>
            <a:endParaRPr sz="2400">
              <a:solidFill>
                <a:schemeClr val="dk1"/>
              </a:solidFill>
              <a:latin typeface="Times New Roman"/>
              <a:ea typeface="Times New Roman"/>
              <a:cs typeface="Times New Roman"/>
              <a:sym typeface="Times New Roman"/>
            </a:endParaRPr>
          </a:p>
        </p:txBody>
      </p:sp>
      <p:sp>
        <p:nvSpPr>
          <p:cNvPr id="248" name="Google Shape;248;p21"/>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49" name="Google Shape;249;p21"/>
          <p:cNvPicPr preferRelativeResize="0"/>
          <p:nvPr/>
        </p:nvPicPr>
        <p:blipFill rotWithShape="1">
          <a:blip r:embed="rId5">
            <a:alphaModFix/>
          </a:blip>
          <a:srcRect b="0" l="0" r="0" t="0"/>
          <a:stretch/>
        </p:blipFill>
        <p:spPr>
          <a:xfrm>
            <a:off x="2108200" y="2743199"/>
            <a:ext cx="3606800" cy="652293"/>
          </a:xfrm>
          <a:prstGeom prst="rect">
            <a:avLst/>
          </a:prstGeom>
          <a:noFill/>
          <a:ln>
            <a:noFill/>
          </a:ln>
        </p:spPr>
      </p:pic>
      <p:sp>
        <p:nvSpPr>
          <p:cNvPr id="250" name="Google Shape;250;p21"/>
          <p:cNvSpPr txBox="1"/>
          <p:nvPr/>
        </p:nvSpPr>
        <p:spPr>
          <a:xfrm>
            <a:off x="1218446" y="3593068"/>
            <a:ext cx="365835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Tại A có vân tối khi</a:t>
            </a:r>
            <a:endParaRPr sz="2400">
              <a:solidFill>
                <a:schemeClr val="dk1"/>
              </a:solidFill>
              <a:latin typeface="Times New Roman"/>
              <a:ea typeface="Times New Roman"/>
              <a:cs typeface="Times New Roman"/>
              <a:sym typeface="Times New Roman"/>
            </a:endParaRPr>
          </a:p>
        </p:txBody>
      </p:sp>
      <p:sp>
        <p:nvSpPr>
          <p:cNvPr id="251" name="Google Shape;251;p21"/>
          <p:cNvSpPr/>
          <p:nvPr/>
        </p:nvSpPr>
        <p:spPr>
          <a:xfrm>
            <a:off x="0" y="0"/>
            <a:ext cx="12192000" cy="4572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252" name="Google Shape;252;p21"/>
          <p:cNvPicPr preferRelativeResize="0"/>
          <p:nvPr/>
        </p:nvPicPr>
        <p:blipFill rotWithShape="1">
          <a:blip r:embed="rId6">
            <a:alphaModFix/>
          </a:blip>
          <a:srcRect b="0" l="0" r="0" t="0"/>
          <a:stretch/>
        </p:blipFill>
        <p:spPr>
          <a:xfrm>
            <a:off x="2108200" y="4254500"/>
            <a:ext cx="3987800" cy="927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500"/>
                                        <p:tgtEl>
                                          <p:spTgt spid="2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cp:coreProperties>
</file>