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2" r:id="rId3"/>
    <p:sldId id="264" r:id="rId4"/>
    <p:sldId id="265" r:id="rId5"/>
    <p:sldId id="266" r:id="rId6"/>
    <p:sldId id="256" r:id="rId7"/>
    <p:sldId id="267" r:id="rId8"/>
    <p:sldId id="258" r:id="rId9"/>
    <p:sldId id="257" r:id="rId10"/>
    <p:sldId id="259" r:id="rId11"/>
    <p:sldId id="260" r:id="rId12"/>
    <p:sldId id="268" r:id="rId13"/>
    <p:sldId id="269" r:id="rId14"/>
    <p:sldId id="271" r:id="rId15"/>
    <p:sldId id="26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86"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5" name="Footer Placeholder 4">
            <a:extLst>
              <a:ext uri="{FF2B5EF4-FFF2-40B4-BE49-F238E27FC236}">
                <a16:creationId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5" name="Footer Placeholder 4">
            <a:extLst>
              <a:ext uri="{FF2B5EF4-FFF2-40B4-BE49-F238E27FC236}">
                <a16:creationId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5" name="Footer Placeholder 4">
            <a:extLst>
              <a:ext uri="{FF2B5EF4-FFF2-40B4-BE49-F238E27FC236}">
                <a16:creationId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5" name="Footer Placeholder 4">
            <a:extLst>
              <a:ext uri="{FF2B5EF4-FFF2-40B4-BE49-F238E27FC236}">
                <a16:creationId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5" name="Footer Placeholder 4">
            <a:extLst>
              <a:ext uri="{FF2B5EF4-FFF2-40B4-BE49-F238E27FC236}">
                <a16:creationId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6" name="Footer Placeholder 5">
            <a:extLst>
              <a:ext uri="{FF2B5EF4-FFF2-40B4-BE49-F238E27FC236}">
                <a16:creationId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8" name="Footer Placeholder 7">
            <a:extLst>
              <a:ext uri="{FF2B5EF4-FFF2-40B4-BE49-F238E27FC236}">
                <a16:creationId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4" name="Footer Placeholder 3">
            <a:extLst>
              <a:ext uri="{FF2B5EF4-FFF2-40B4-BE49-F238E27FC236}">
                <a16:creationId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3" name="Footer Placeholder 2">
            <a:extLst>
              <a:ext uri="{FF2B5EF4-FFF2-40B4-BE49-F238E27FC236}">
                <a16:creationId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6" name="Footer Placeholder 5">
            <a:extLst>
              <a:ext uri="{FF2B5EF4-FFF2-40B4-BE49-F238E27FC236}">
                <a16:creationId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25/01/2022</a:t>
            </a:fld>
            <a:endParaRPr lang="vi-VN"/>
          </a:p>
        </p:txBody>
      </p:sp>
      <p:sp>
        <p:nvSpPr>
          <p:cNvPr id="6" name="Footer Placeholder 5">
            <a:extLst>
              <a:ext uri="{FF2B5EF4-FFF2-40B4-BE49-F238E27FC236}">
                <a16:creationId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25/01/2022</a:t>
            </a:fld>
            <a:endParaRPr lang="vi-VN"/>
          </a:p>
        </p:txBody>
      </p:sp>
      <p:sp>
        <p:nvSpPr>
          <p:cNvPr id="5" name="Footer Placeholder 4">
            <a:extLst>
              <a:ext uri="{FF2B5EF4-FFF2-40B4-BE49-F238E27FC236}">
                <a16:creationId xmlns:a16="http://schemas.microsoft.com/office/drawing/2014/main"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140A9-73DE-4682-ACC0-24770D8F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C30E0CA-410D-4160-98DE-87F836C6961F}"/>
              </a:ext>
            </a:extLst>
          </p:cNvPr>
          <p:cNvSpPr txBox="1"/>
          <p:nvPr/>
        </p:nvSpPr>
        <p:spPr>
          <a:xfrm>
            <a:off x="1108831" y="1207441"/>
            <a:ext cx="5155579" cy="646331"/>
          </a:xfrm>
          <a:prstGeom prst="rect">
            <a:avLst/>
          </a:prstGeom>
          <a:noFill/>
          <a:effectLst>
            <a:outerShdw blurRad="50800" dist="50800" dir="5400000" algn="ctr" rotWithShape="0">
              <a:srgbClr val="0070C0"/>
            </a:outerShdw>
          </a:effectLst>
        </p:spPr>
        <p:txBody>
          <a:bodyPr wrap="non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CHÀO MỪNG CÁC EM</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EF3417-3CC5-4C15-B064-57B782F8C456}"/>
              </a:ext>
            </a:extLst>
          </p:cNvPr>
          <p:cNvSpPr txBox="1"/>
          <p:nvPr/>
        </p:nvSpPr>
        <p:spPr>
          <a:xfrm>
            <a:off x="5502983" y="2156063"/>
            <a:ext cx="6133494" cy="64633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ĐẾN VỚI GIỜ HỌC ĐỊA LÍ</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281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4BF3F-3E41-4443-9BAA-6438CD10B2D3}"/>
              </a:ext>
            </a:extLst>
          </p:cNvPr>
          <p:cNvSpPr txBox="1"/>
          <p:nvPr/>
        </p:nvSpPr>
        <p:spPr>
          <a:xfrm>
            <a:off x="4487595" y="408936"/>
            <a:ext cx="5516880"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8"/>
                                        </p:tgtEl>
                                        <p:attrNameLst>
                                          <p:attrName>ppt_w</p:attrName>
                                        </p:attrNameLst>
                                      </p:cBhvr>
                                      <p:tavLst>
                                        <p:tav tm="0">
                                          <p:val>
                                            <p:strVal val="ppt_w"/>
                                          </p:val>
                                        </p:tav>
                                        <p:tav tm="100000">
                                          <p:val>
                                            <p:fltVal val="0"/>
                                          </p:val>
                                        </p:tav>
                                      </p:tavLst>
                                    </p:anim>
                                    <p:anim calcmode="lin" valueType="num">
                                      <p:cBhvr>
                                        <p:cTn id="36" dur="500"/>
                                        <p:tgtEl>
                                          <p:spTgt spid="8"/>
                                        </p:tgtEl>
                                        <p:attrNameLst>
                                          <p:attrName>ppt_h</p:attrName>
                                        </p:attrNameLst>
                                      </p:cBhvr>
                                      <p:tavLst>
                                        <p:tav tm="0">
                                          <p:val>
                                            <p:strVal val="ppt_h"/>
                                          </p:val>
                                        </p:tav>
                                        <p:tav tm="100000">
                                          <p:val>
                                            <p:fltVal val="0"/>
                                          </p:val>
                                        </p:tav>
                                      </p:tavLst>
                                    </p:anim>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fltVal val="0"/>
                                          </p:val>
                                        </p:tav>
                                      </p:tavLst>
                                    </p:anim>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F07A0-2D71-4167-A372-25DC8EE78027}"/>
              </a:ext>
            </a:extLst>
          </p:cNvPr>
          <p:cNvSpPr txBox="1"/>
          <p:nvPr/>
        </p:nvSpPr>
        <p:spPr>
          <a:xfrm>
            <a:off x="4725158" y="703383"/>
            <a:ext cx="2436886"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dirty="0">
                <a:solidFill>
                  <a:schemeClr val="bg1">
                    <a:lumMod val="95000"/>
                  </a:schemeClr>
                </a:solidFill>
                <a:latin typeface="Times New Roman" panose="02020603050405020304" pitchFamily="18" charset="0"/>
                <a:cs typeface="Times New Roman" panose="02020603050405020304" pitchFamily="18" charset="0"/>
              </a:rPr>
              <a:t> 2, 3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39.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84CD6EF-E3FA-4BF0-ABF2-F531CAE3FDAD}"/>
              </a:ext>
            </a:extLst>
          </p:cNvPr>
          <p:cNvSpPr txBox="1"/>
          <p:nvPr/>
        </p:nvSpPr>
        <p:spPr>
          <a:xfrm>
            <a:off x="5999797" y="2455275"/>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a16="http://schemas.microsoft.com/office/drawing/2014/main"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154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a16="http://schemas.microsoft.com/office/drawing/2014/main"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8528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0C46831-E6B5-42C9-BE43-930821FD53D2}"/>
              </a:ext>
            </a:extLst>
          </p:cNvPr>
          <p:cNvSpPr txBox="1"/>
          <p:nvPr/>
        </p:nvSpPr>
        <p:spPr>
          <a:xfrm>
            <a:off x="3390314" y="1392701"/>
            <a:ext cx="7526215" cy="2062103"/>
          </a:xfrm>
          <a:prstGeom prst="rect">
            <a:avLst/>
          </a:prstGeom>
          <a:noFill/>
        </p:spPr>
        <p:txBody>
          <a:bodyPr wrap="square" rtlCol="0">
            <a:spAutoFit/>
          </a:bodyPr>
          <a:lstStyle/>
          <a:p>
            <a:pPr algn="ct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11.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A15A3-9250-4B73-BFFD-B783B7B8A370}"/>
              </a:ext>
            </a:extLst>
          </p:cNvPr>
          <p:cNvSpPr txBox="1"/>
          <p:nvPr/>
        </p:nvSpPr>
        <p:spPr>
          <a:xfrm>
            <a:off x="562707" y="435640"/>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521D69EF-D5DB-4C2F-BFD8-CC39B497EE10}"/>
              </a:ext>
            </a:extLst>
          </p:cNvPr>
          <p:cNvSpPr/>
          <p:nvPr/>
        </p:nvSpPr>
        <p:spPr>
          <a:xfrm>
            <a:off x="201637" y="1084910"/>
            <a:ext cx="6316980" cy="3039510"/>
          </a:xfrm>
          <a:prstGeom prst="wedgeRoundRectCallout">
            <a:avLst>
              <a:gd name="adj1" fmla="val -44244"/>
              <a:gd name="adj2" fmla="val 823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a:solidFill>
                  <a:schemeClr val="bg1">
                    <a:lumMod val="95000"/>
                  </a:schemeClr>
                </a:solidFill>
                <a:latin typeface="Times New Roman" panose="02020603050405020304" pitchFamily="18" charset="0"/>
                <a:cs typeface="Times New Roman" panose="02020603050405020304" pitchFamily="18" charset="0"/>
              </a:rPr>
              <a:t>HĐ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a:lnSpc>
                <a:spcPct val="150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11.1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155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F06F3E-6274-497E-ABB2-0B57D7FD96C9}"/>
              </a:ext>
            </a:extLst>
          </p:cNvPr>
          <p:cNvSpPr txBox="1"/>
          <p:nvPr/>
        </p:nvSpPr>
        <p:spPr>
          <a:xfrm>
            <a:off x="201637" y="1500516"/>
            <a:ext cx="631698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6725566-C541-4A1B-8667-CDAA40136A6A}"/>
              </a:ext>
            </a:extLst>
          </p:cNvPr>
          <p:cNvSpPr txBox="1"/>
          <p:nvPr/>
        </p:nvSpPr>
        <p:spPr>
          <a:xfrm>
            <a:off x="201638" y="2331513"/>
            <a:ext cx="6316980"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đọc lược đồ địa hình tỉ lệ lớn</a:t>
            </a:r>
            <a:r>
              <a:rPr lang="vi-VN" sz="2400" i="1"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Trước hết, cần xác định được các đường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ng mức có khoảng cao đều cách nhau bao nhiêu mét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m trên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tỉ lệ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ta tính được khoảng cách thực tế giữa các địa 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8AD19CD-FC5A-41C7-A8F1-0F25344E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352" y="601980"/>
            <a:ext cx="5196840" cy="5654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7BB145-497D-4D52-8CAF-9CD9EB7ABFA9}"/>
              </a:ext>
            </a:extLst>
          </p:cNvPr>
          <p:cNvSpPr/>
          <p:nvPr/>
        </p:nvSpPr>
        <p:spPr>
          <a:xfrm>
            <a:off x="196950" y="218437"/>
            <a:ext cx="4542690" cy="635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lnSpc>
                <a:spcPct val="125000"/>
              </a:lnSpc>
              <a:spcAft>
                <a:spcPts val="0"/>
              </a:spcAft>
            </a:pP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5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1.2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156</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C, D, E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So sánh độ cao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A2</a:t>
            </a:r>
            <a:r>
              <a:rPr lang="vi-VN" sz="2400" dirty="0">
                <a:latin typeface="Times New Roman" panose="02020603050405020304" pitchFamily="18" charset="0"/>
                <a:cs typeface="Times New Roman" panose="02020603050405020304" pitchFamily="18" charset="0"/>
              </a:rPr>
              <a:t>.</a:t>
            </a:r>
          </a:p>
          <a:p>
            <a:pPr>
              <a:lnSpc>
                <a:spcPct val="125000"/>
              </a:lnSpc>
            </a:pPr>
            <a:r>
              <a:rPr lang="en-US" sz="2400" dirty="0">
                <a:latin typeface="Times New Roman" panose="02020603050405020304" pitchFamily="18" charset="0"/>
                <a:cs typeface="Times New Roman" panose="02020603050405020304" pitchFamily="18" charset="0"/>
              </a:rPr>
              <a:t>4.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B hay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dốc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pPr>
              <a:lnSpc>
                <a:spcPct val="125000"/>
              </a:lnSpc>
            </a:pPr>
            <a:endParaRPr lang="vi-VN"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2E95E94-98B4-4F41-BAAC-0D2ACADE3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290" y="365760"/>
            <a:ext cx="6969760"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25980324-0C05-4824-9098-207509F507A9}"/>
              </a:ext>
            </a:extLst>
          </p:cNvPr>
          <p:cNvSpPr/>
          <p:nvPr/>
        </p:nvSpPr>
        <p:spPr>
          <a:xfrm>
            <a:off x="-304800" y="0"/>
            <a:ext cx="5899051" cy="6858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base"/>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200m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B = C = 0 m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D = 600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E = 100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So sánh độ cao </a:t>
            </a:r>
            <a:r>
              <a:rPr lang="en-US" sz="2200" dirty="0" err="1">
                <a:latin typeface="Times New Roman" panose="02020603050405020304" pitchFamily="18" charset="0"/>
                <a:cs typeface="Times New Roman" panose="02020603050405020304" pitchFamily="18" charset="0"/>
              </a:rPr>
              <a:t>đỉnh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A1 = 950m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A2 = 900 m</a:t>
            </a:r>
            <a:endParaRPr lang="vi-VN" sz="2200" dirty="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A1&gt;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sánh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69BCDB1-87EA-4FDC-AB5A-95EDA25B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5760"/>
            <a:ext cx="6051449"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15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ECEB1101-F8EE-44B5-BEDA-C9AA14739856}"/>
              </a:ext>
            </a:extLst>
          </p:cNvPr>
          <p:cNvSpPr/>
          <p:nvPr/>
        </p:nvSpPr>
        <p:spPr>
          <a:xfrm>
            <a:off x="0" y="1258590"/>
            <a:ext cx="5195668" cy="4608809"/>
          </a:xfrm>
          <a:prstGeom prst="wedgeRoundRectCallout">
            <a:avLst>
              <a:gd name="adj1" fmla="val -50530"/>
              <a:gd name="adj2" fmla="val 72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11.3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156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fontAlgn="base"/>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4. Trong các điểm A, B, C, điểm nào có độ cao cao nhất và độ cao thấp nhất?</a:t>
            </a:r>
            <a:endParaRPr lang="vi-V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C3735D3-73DB-44BF-A27D-04B64294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60" y="1258591"/>
            <a:ext cx="7040880"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id="{E9D0EF77-D77D-46FC-AE18-0141CECC6866}"/>
              </a:ext>
            </a:extLst>
          </p:cNvPr>
          <p:cNvSpPr txBox="1"/>
          <p:nvPr/>
        </p:nvSpPr>
        <p:spPr>
          <a:xfrm>
            <a:off x="956603" y="1761263"/>
            <a:ext cx="10325686" cy="380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7ED3AD31-6534-4047-AEFE-E9D123D88B95}"/>
              </a:ext>
            </a:extLst>
          </p:cNvPr>
          <p:cNvSpPr/>
          <p:nvPr/>
        </p:nvSpPr>
        <p:spPr>
          <a:xfrm>
            <a:off x="1" y="979954"/>
            <a:ext cx="5166360" cy="55180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Trong các điểm A, B, C: điểm có độ cao cao nhất là điểm C và độ cao thấp nhất là điểm A.</a:t>
            </a:r>
          </a:p>
          <a:p>
            <a:r>
              <a:rPr lang="en-US" sz="2400" i="1" dirty="0">
                <a:solidFill>
                  <a:srgbClr val="C00000"/>
                </a:solidFill>
                <a:latin typeface="Times New Roman" panose="02020603050405020304" pitchFamily="18" charset="0"/>
                <a:cs typeface="Times New Roman" panose="02020603050405020304" pitchFamily="18" charset="0"/>
              </a:rPr>
              <a:t>(</a:t>
            </a:r>
            <a:r>
              <a:rPr lang="en-US" sz="2400" i="1" dirty="0" err="1">
                <a:solidFill>
                  <a:srgbClr val="C00000"/>
                </a:solidFill>
                <a:latin typeface="Times New Roman" panose="02020603050405020304" pitchFamily="18" charset="0"/>
                <a:cs typeface="Times New Roman" panose="02020603050405020304" pitchFamily="18" charset="0"/>
              </a:rPr>
              <a:t>Có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thể</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cho</a:t>
            </a:r>
            <a:r>
              <a:rPr lang="en-US" sz="2400" i="1" dirty="0">
                <a:solidFill>
                  <a:srgbClr val="C00000"/>
                </a:solidFill>
                <a:latin typeface="Times New Roman" panose="02020603050405020304" pitchFamily="18" charset="0"/>
                <a:cs typeface="Times New Roman" panose="02020603050405020304" pitchFamily="18" charset="0"/>
              </a:rPr>
              <a:t> HS </a:t>
            </a:r>
            <a:r>
              <a:rPr lang="en-US" sz="2400" i="1" dirty="0" err="1">
                <a:solidFill>
                  <a:srgbClr val="C00000"/>
                </a:solidFill>
                <a:latin typeface="Times New Roman" panose="02020603050405020304" pitchFamily="18" charset="0"/>
                <a:cs typeface="Times New Roman" panose="02020603050405020304" pitchFamily="18" charset="0"/>
              </a:rPr>
              <a:t>nêu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của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từng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điểm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sau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rút</a:t>
            </a:r>
            <a:r>
              <a:rPr lang="en-US" sz="2400" i="1" dirty="0">
                <a:solidFill>
                  <a:srgbClr val="C00000"/>
                </a:solidFill>
                <a:latin typeface="Times New Roman" panose="02020603050405020304" pitchFamily="18" charset="0"/>
                <a:cs typeface="Times New Roman" panose="02020603050405020304" pitchFamily="18" charset="0"/>
              </a:rPr>
              <a:t> ra KL </a:t>
            </a:r>
            <a:r>
              <a:rPr lang="en-US" sz="2400" i="1" dirty="0" err="1">
                <a:solidFill>
                  <a:srgbClr val="C00000"/>
                </a:solidFill>
                <a:latin typeface="Times New Roman" panose="02020603050405020304" pitchFamily="18" charset="0"/>
                <a:cs typeface="Times New Roman" panose="02020603050405020304" pitchFamily="18" charset="0"/>
              </a:rPr>
              <a:t>về</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a:t>
            </a:r>
            <a:endParaRPr lang="vi-VN" sz="2400" i="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15E8303-E209-4800-829B-D6C51338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60" y="1258591"/>
            <a:ext cx="6888479"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1053</Words>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2021-07-19T07:56:00Z</dcterms:created>
  <dcterms:modified xsi:type="dcterms:W3CDTF">2022-01-25T13:16:18Z</dcterms:modified>
</cp:coreProperties>
</file>