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5"/>
  </p:notesMasterIdLst>
  <p:sldIdLst>
    <p:sldId id="279" r:id="rId2"/>
    <p:sldId id="340" r:id="rId3"/>
    <p:sldId id="341" r:id="rId4"/>
    <p:sldId id="314" r:id="rId5"/>
    <p:sldId id="342" r:id="rId6"/>
    <p:sldId id="346" r:id="rId7"/>
    <p:sldId id="344" r:id="rId8"/>
    <p:sldId id="347" r:id="rId9"/>
    <p:sldId id="351" r:id="rId10"/>
    <p:sldId id="352" r:id="rId11"/>
    <p:sldId id="355" r:id="rId12"/>
    <p:sldId id="353" r:id="rId13"/>
    <p:sldId id="343" r:id="rId14"/>
  </p:sldIdLst>
  <p:sldSz cx="9144000" cy="5145088"/>
  <p:notesSz cx="6858000" cy="9144000"/>
  <p:custDataLst>
    <p:tags r:id="rId16"/>
  </p:custData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C9DE36-4855-4445-924B-8B1EF955702F}">
          <p14:sldIdLst>
            <p14:sldId id="279"/>
            <p14:sldId id="340"/>
            <p14:sldId id="341"/>
            <p14:sldId id="314"/>
          </p14:sldIdLst>
        </p14:section>
        <p14:section name="Untitled Section" id="{9659399D-9D42-45C2-9474-8CFB067FEF55}">
          <p14:sldIdLst>
            <p14:sldId id="342"/>
            <p14:sldId id="346"/>
            <p14:sldId id="344"/>
            <p14:sldId id="347"/>
            <p14:sldId id="351"/>
            <p14:sldId id="352"/>
            <p14:sldId id="355"/>
            <p14:sldId id="353"/>
            <p14:sldId id="3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F1"/>
    <a:srgbClr val="2CA6E0"/>
    <a:srgbClr val="9BBB59"/>
    <a:srgbClr val="BD7600"/>
    <a:srgbClr val="E5F3FE"/>
    <a:srgbClr val="FE2A3D"/>
    <a:srgbClr val="FDD9D9"/>
    <a:srgbClr val="FFF560"/>
    <a:srgbClr val="FFC400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3968" autoAdjust="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pPr/>
              <a:t>2022/6/28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8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752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03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474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ECFD5A-00F8-1447-AEB9-60F015C00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032C9BE-5258-7D4B-9B92-4462977DB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EC79D7-5E89-E44D-A82E-F4B98BEC0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463AFD-B7C9-3348-8E4A-2A98EBB5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3056DC-3797-A343-9798-0CF7799F2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165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BF44EDE-E4B4-B241-B58F-8D7E163C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7294BB-1099-0749-8ED8-7FE3D5EC7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B76B79D-003D-5441-8C3B-0D562631E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A588D4-EA55-4F4A-99FA-432588A9D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91DDAC-DBA1-C54E-997C-F6C44FA6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1356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6D6B847-196D-874D-B1DA-79AB64520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7DC62B-0C4C-C241-9D6A-3CEB123C9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B50BAD-89C2-4F4A-A38B-2227977A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2800FD-162E-7E4D-B642-79B25C49C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13451B-5148-3448-A4E4-B81331E0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86360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11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351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304"/>
            <a:ext cx="2088232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336"/>
            <a:ext cx="2088232" cy="86409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93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05E46A-057A-CD4E-A3E3-CD800CB51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3A4445-E306-0344-B167-9D55634F7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0C076A-E18B-9848-923C-5267516D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0F8E7F2-5044-1447-A8E8-6B500BAE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28C240F-42C4-9641-9B68-6AA1F4805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3912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AF83B5-0F9F-5C45-92D8-4CBA5896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4AB634-FF47-0B4D-BE50-40221076C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A6E55B-953D-AA41-B948-845B3F8E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2EC9C8-1E7D-D748-BEA3-172E22868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4871E8-173A-A449-BB01-06986AA9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03155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05FBAA-1C7C-724D-A3CE-7863A98A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659584-3FC9-094E-BB29-EBB1077206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86C186-494A-8042-8589-D0E621854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1A5953-4DBF-D642-973D-2880A8B2B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0CFDEC1-28C1-DF48-ACFF-54218763A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2EE0FF2-F682-DF4E-BF35-879CDE70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472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5ED82C-95F1-834B-B97C-4C698E19C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160429-6782-3641-89CC-625E59DF7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5C1E085-7CF0-8840-8FBD-F6556279E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CCC569-6C3C-2A4C-B11B-366D04456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789C97C-42AA-8041-B1DF-03E499394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CFB0C9B-D057-E842-87A4-A45A9E83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7C79519-5968-A644-9079-6C8CC0E0F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C9DFAC4-D0CE-624E-B7D7-564383AA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564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ABBF1D-C2FF-1848-A5C9-5408F3FB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2DA1229-4AE4-644E-9AF5-F4448C8C8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EB8E8CC-8045-E549-BD9D-F4A42D8B7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307691-E813-AB4D-825B-78A9C2E2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33163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C0E94-A08E-8544-B7E8-F5C5836E9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A99F898-26F5-1146-BB31-6C338A7A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3E5FAC8-9B1A-6749-9852-AA584A98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627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B45747-5CBA-2148-BA77-32794584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813F45-66FE-7947-8DB0-206DFD85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2A6959E-2091-CF42-857E-2B7C90073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0AD5889-4526-D54A-8EF3-CCDCC662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F55D9F-20CC-F241-9F59-1FFBE3147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CA2748-B93E-FC4E-ADFA-757FA29B7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494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C28AC-1DB8-2D48-A179-6A0093C7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EE2DF5F-86F5-1B4D-B5EB-AAFE6A78B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5DD958-9230-3C4C-AFBD-D3BB6D2AF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E4C66C-FE9B-E540-95DA-669FDFFBE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DA790A-6382-4642-9DCF-E4FC7109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2DF185-F60B-AF49-AAB7-C34D5867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18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00F9452-DE1C-5443-98FB-A3DAACDF3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1BD01E9-33E3-ED4E-8166-E16DABD99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BED1302-A5D7-B246-81DA-0E43FEB7B9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F0262-F116-2643-8E93-8B361ED879BA}" type="datetimeFigureOut">
              <a:rPr lang="x-none" smtClean="0"/>
              <a:pPr/>
              <a:t>28/06/2022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941850-84BF-2F4D-9CFB-C73214A4D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258DCE-B981-C54D-AA45-866F33622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DF2F7-810D-BE41-80EE-2BCE01ACAD1D}" type="slidenum">
              <a:rPr lang="x-none" smtClean="0"/>
              <a:pPr/>
              <a:t>‹#›</a:t>
            </a:fld>
            <a:endParaRPr lang="x-none"/>
          </a:p>
        </p:txBody>
      </p:sp>
      <p:pic>
        <p:nvPicPr>
          <p:cNvPr id="7" name="Picture 6" descr="卡通背景天空漫画云">
            <a:extLst>
              <a:ext uri="{FF2B5EF4-FFF2-40B4-BE49-F238E27FC236}">
                <a16:creationId xmlns="" xmlns:a16="http://schemas.microsoft.com/office/drawing/2014/main" id="{BDB171C9-1C6A-AA46-BB8E-6C8BCC7624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DE566807-84C4-0541-AE34-5C0A68339D34}"/>
              </a:ext>
            </a:extLst>
          </p:cNvPr>
          <p:cNvSpPr/>
          <p:nvPr userDrawn="1"/>
        </p:nvSpPr>
        <p:spPr>
          <a:xfrm>
            <a:off x="827584" y="412304"/>
            <a:ext cx="273630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>
            <a:extLst>
              <a:ext uri="{FF2B5EF4-FFF2-40B4-BE49-F238E27FC236}">
                <a16:creationId xmlns="" xmlns:a16="http://schemas.microsoft.com/office/drawing/2014/main" id="{C971CA42-1240-C44C-9995-9471AAA433C9}"/>
              </a:ext>
            </a:extLst>
          </p:cNvPr>
          <p:cNvSpPr/>
          <p:nvPr userDrawn="1"/>
        </p:nvSpPr>
        <p:spPr>
          <a:xfrm>
            <a:off x="683568" y="772344"/>
            <a:ext cx="2736304" cy="122413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16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51" r:id="rId15"/>
    <p:sldLayoutId id="2147483652" r:id="rId16"/>
    <p:sldLayoutId id="2147483653" r:id="rId17"/>
    <p:sldLayoutId id="2147483654" r:id="rId18"/>
    <p:sldLayoutId id="2147483659" r:id="rId1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=""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6353"/>
            <a:ext cx="2160240" cy="12070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2584"/>
            <a:ext cx="936104" cy="144239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6" y="412304"/>
            <a:ext cx="2016224" cy="79208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328"/>
            <a:ext cx="2088232" cy="108012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622" y="296443"/>
            <a:ext cx="6840760" cy="299618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488" y="88268"/>
            <a:ext cx="1532592" cy="14401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4086"/>
            <a:ext cx="396972" cy="676656"/>
          </a:xfrm>
          <a:prstGeom prst="rect">
            <a:avLst/>
          </a:prstGeom>
        </p:spPr>
      </p:pic>
      <p:pic>
        <p:nvPicPr>
          <p:cNvPr id="2" name="Joy Gruttmann-Schnappi">
            <a:hlinkClick r:id="" action="ppaction://media"/>
            <a:extLst>
              <a:ext uri="{FF2B5EF4-FFF2-40B4-BE49-F238E27FC236}">
                <a16:creationId xmlns="" xmlns:a16="http://schemas.microsoft.com/office/drawing/2014/main" id="{22CEAC5B-1020-492A-B0E2-7596D492D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-3780928" y="-1315888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101C61-8B29-F84B-AF24-9BEB728B7F80}"/>
              </a:ext>
            </a:extLst>
          </p:cNvPr>
          <p:cNvSpPr txBox="1"/>
          <p:nvPr/>
        </p:nvSpPr>
        <p:spPr>
          <a:xfrm>
            <a:off x="1075359" y="2162473"/>
            <a:ext cx="71072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540385" algn="l"/>
              </a:tabLs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 VÀ NGHE: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540385" algn="l"/>
              </a:tabLst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VỀ MỘT VẤN ĐỀ </a:t>
            </a:r>
            <a:endParaRPr lang="x-none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6839"/>
            <a:ext cx="3456384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33" y="594611"/>
            <a:ext cx="8928992" cy="46166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Sự việc và con người trong  Văn bản </a:t>
            </a:r>
            <a:r>
              <a:rPr lang="vi-VN" sz="2400" i="1" dirty="0">
                <a:latin typeface="+mj-lt"/>
              </a:rPr>
              <a:t>Chất làm gỉ </a:t>
            </a:r>
            <a:r>
              <a:rPr lang="vi-VN" sz="2400" dirty="0">
                <a:latin typeface="+mj-lt"/>
              </a:rPr>
              <a:t>có thật hay </a:t>
            </a:r>
            <a:r>
              <a:rPr lang="vi-VN" sz="2400" dirty="0" smtClean="0">
                <a:latin typeface="+mj-lt"/>
              </a:rPr>
              <a:t>không?</a:t>
            </a:r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32384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421505"/>
              </p:ext>
            </p:extLst>
          </p:nvPr>
        </p:nvGraphicFramePr>
        <p:xfrm>
          <a:off x="74304" y="1132384"/>
          <a:ext cx="8962191" cy="4842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62191"/>
              </a:tblGrid>
              <a:tr h="6457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551404">
                <a:tc>
                  <a:txBody>
                    <a:bodyPr/>
                    <a:lstStyle/>
                    <a:p>
                      <a:pPr marL="0" indent="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719138" algn="l"/>
                        </a:tabLst>
                      </a:pPr>
                      <a:r>
                        <a:rPr lang="en-A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V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ăn bản </a:t>
                      </a:r>
                      <a:r>
                        <a:rPr lang="vi-VN" sz="2000" b="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 làm gỉ</a:t>
                      </a:r>
                      <a:r>
                        <a:rPr lang="vi-VN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nói về ý tưởng vô hiệu hóa những vũ khí và các loại công cụ nhằm phục vụ cho chiến tranh của viên trung sĩ trẻ tuổi.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 </a:t>
                      </a:r>
                      <a:r>
                        <a:rPr lang="en-US" sz="20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AU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, ý</a:t>
                      </a:r>
                      <a:r>
                        <a:rPr lang="en-A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A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A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A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A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A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A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AU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AU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2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28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439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2752"/>
            <a:ext cx="248268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LUYỆN TẬP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86053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Sự việc và con người trong  Văn bản </a:t>
            </a:r>
            <a:r>
              <a:rPr lang="vi-VN" sz="2400" i="1" dirty="0">
                <a:latin typeface="+mj-lt"/>
              </a:rPr>
              <a:t>Chất làm gỉ </a:t>
            </a:r>
            <a:r>
              <a:rPr lang="vi-VN" sz="2400" dirty="0">
                <a:latin typeface="+mj-lt"/>
              </a:rPr>
              <a:t>có thật hay </a:t>
            </a:r>
            <a:r>
              <a:rPr lang="vi-VN" sz="2400" dirty="0" smtClean="0">
                <a:latin typeface="+mj-lt"/>
              </a:rPr>
              <a:t>không</a:t>
            </a:r>
            <a:r>
              <a:rPr lang="en-AU" sz="2400" dirty="0" smtClean="0">
                <a:latin typeface="+mj-lt"/>
              </a:rPr>
              <a:t>? </a:t>
            </a:r>
            <a:r>
              <a:rPr lang="vi-VN" sz="2400" dirty="0" smtClean="0">
                <a:latin typeface="+mj-lt"/>
              </a:rPr>
              <a:t> 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32384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856887"/>
              </p:ext>
            </p:extLst>
          </p:nvPr>
        </p:nvGraphicFramePr>
        <p:xfrm>
          <a:off x="142844" y="858032"/>
          <a:ext cx="8856058" cy="35751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56058"/>
              </a:tblGrid>
              <a:tr h="2539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3008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cỗ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rụi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hảo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điên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439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0"/>
            <a:ext cx="2160240" cy="400110"/>
          </a:xfrm>
          <a:prstGeom prst="rect">
            <a:avLst/>
          </a:prstGeom>
          <a:solidFill>
            <a:srgbClr val="FFA6F1"/>
          </a:solidFill>
        </p:spPr>
        <p:txBody>
          <a:bodyPr wrap="square" rtlCol="0">
            <a:spAutoFit/>
          </a:bodyPr>
          <a:lstStyle/>
          <a:p>
            <a:r>
              <a:rPr lang="en-A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IV VẬN DỤNG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7" y="628328"/>
            <a:ext cx="86687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u="sng" dirty="0">
                <a:latin typeface="+mj-lt"/>
              </a:rPr>
              <a:t>Bài tập 1</a:t>
            </a:r>
            <a:r>
              <a:rPr lang="vi-VN" sz="2000" dirty="0">
                <a:latin typeface="+mj-lt"/>
              </a:rPr>
              <a:t>: Hãy tìm hiểu xem những điều viết trong hai văn bản trên ngày nay đã trở thành hiện thực </a:t>
            </a:r>
            <a:r>
              <a:rPr lang="vi-VN" sz="2000" dirty="0" smtClean="0">
                <a:latin typeface="+mj-lt"/>
              </a:rPr>
              <a:t>chưa</a:t>
            </a:r>
            <a:r>
              <a:rPr lang="en-AU" sz="2000" dirty="0" smtClean="0">
                <a:latin typeface="+mj-lt"/>
              </a:rPr>
              <a:t>.</a:t>
            </a:r>
          </a:p>
          <a:p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ý : </a:t>
            </a:r>
          </a:p>
          <a:p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AU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A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sinh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AU" sz="20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A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A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sz="2000" dirty="0">
              <a:latin typeface="+mj-lt"/>
            </a:endParaRPr>
          </a:p>
          <a:p>
            <a:r>
              <a:rPr lang="vi-VN" sz="2000" u="sng" dirty="0">
                <a:latin typeface="+mj-lt"/>
              </a:rPr>
              <a:t>Bài tập 2</a:t>
            </a:r>
            <a:r>
              <a:rPr lang="vi-VN" sz="2000" dirty="0">
                <a:latin typeface="+mj-lt"/>
              </a:rPr>
              <a:t>: Hãy giới thiệu một vấn đề  nào đó trong phim hay một câu chuyện khoa học viễn tưởng em đã được đọc hoặc được </a:t>
            </a:r>
            <a:r>
              <a:rPr lang="vi-VN" sz="2000" dirty="0" smtClean="0">
                <a:latin typeface="+mj-lt"/>
              </a:rPr>
              <a:t>xem. </a:t>
            </a:r>
            <a:endParaRPr lang="vi-VN" sz="2000" dirty="0" smtClean="0">
              <a:latin typeface="+mj-lt"/>
            </a:endParaRPr>
          </a:p>
          <a:p>
            <a:endParaRPr lang="vi-VN" sz="2000" dirty="0">
              <a:latin typeface="+mj-lt"/>
            </a:endParaRPr>
          </a:p>
          <a:p>
            <a:endParaRPr lang="en-AU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7436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=""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3"/>
            <a:ext cx="9144000" cy="513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71688"/>
            <a:ext cx="1973213" cy="2473400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" y="3796680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6353"/>
            <a:ext cx="2160240" cy="12070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2584"/>
            <a:ext cx="936104" cy="1442393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6" y="412304"/>
            <a:ext cx="2016224" cy="792088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328"/>
            <a:ext cx="2088232" cy="1080120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34" y="744190"/>
            <a:ext cx="5949997" cy="24482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88"/>
            <a:ext cx="1532592" cy="14401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4086"/>
            <a:ext cx="396972" cy="676656"/>
          </a:xfrm>
          <a:prstGeom prst="rect">
            <a:avLst/>
          </a:prstGeom>
        </p:spPr>
      </p:pic>
      <p:pic>
        <p:nvPicPr>
          <p:cNvPr id="2" name="Joy Gruttmann-Schnappi">
            <a:hlinkClick r:id="" action="ppaction://media"/>
            <a:extLst>
              <a:ext uri="{FF2B5EF4-FFF2-40B4-BE49-F238E27FC236}">
                <a16:creationId xmlns="" xmlns:a16="http://schemas.microsoft.com/office/drawing/2014/main" id="{22CEAC5B-1020-492A-B0E2-7596D492D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-3780928" y="-1315888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F101C61-8B29-F84B-AF24-9BEB728B7F80}"/>
              </a:ext>
            </a:extLst>
          </p:cNvPr>
          <p:cNvSpPr txBox="1"/>
          <p:nvPr/>
        </p:nvSpPr>
        <p:spPr>
          <a:xfrm>
            <a:off x="1236961" y="2379111"/>
            <a:ext cx="6462942" cy="417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540385" algn="l"/>
              </a:tabLst>
            </a:pPr>
            <a:endParaRPr lang="x-none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8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>
            <a:extLst>
              <a:ext uri="{FF2B5EF4-FFF2-40B4-BE49-F238E27FC236}">
                <a16:creationId xmlns="" xmlns:a16="http://schemas.microsoft.com/office/drawing/2014/main" id="{832C150E-23A9-4562-8CC3-4BB61A5198CB}"/>
              </a:ext>
            </a:extLst>
          </p:cNvPr>
          <p:cNvGrpSpPr/>
          <p:nvPr/>
        </p:nvGrpSpPr>
        <p:grpSpPr>
          <a:xfrm>
            <a:off x="6556777" y="1354271"/>
            <a:ext cx="1627805" cy="898660"/>
            <a:chOff x="5699425" y="1908680"/>
            <a:chExt cx="1524799" cy="1222744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E3E512F-9632-42DD-A1BA-BDC273F88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9BBB59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850453" y="1757652"/>
              <a:ext cx="1222744" cy="1524799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="" xmlns:a16="http://schemas.microsoft.com/office/drawing/2014/main" id="{1EE27538-73AC-4F01-A2EB-A511B9CC9627}"/>
                </a:ext>
              </a:extLst>
            </p:cNvPr>
            <p:cNvSpPr txBox="1"/>
            <p:nvPr/>
          </p:nvSpPr>
          <p:spPr>
            <a:xfrm>
              <a:off x="5898476" y="2196885"/>
              <a:ext cx="943167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思源黑体 CN Light" panose="020B0300000000000000" pitchFamily="34" charset="-122"/>
                </a:rPr>
                <a:t>01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61B38640-9303-4615-A90E-A019FF8D3B81}"/>
              </a:ext>
            </a:extLst>
          </p:cNvPr>
          <p:cNvGrpSpPr/>
          <p:nvPr/>
        </p:nvGrpSpPr>
        <p:grpSpPr>
          <a:xfrm>
            <a:off x="6290476" y="2907664"/>
            <a:ext cx="1412074" cy="827339"/>
            <a:chOff x="5928667" y="4267336"/>
            <a:chExt cx="1147808" cy="1125702"/>
          </a:xfrm>
        </p:grpSpPr>
        <p:pic>
          <p:nvPicPr>
            <p:cNvPr id="23" name="图片 22">
              <a:extLst>
                <a:ext uri="{FF2B5EF4-FFF2-40B4-BE49-F238E27FC236}">
                  <a16:creationId xmlns="" xmlns:a16="http://schemas.microsoft.com/office/drawing/2014/main" id="{7A68D01C-2E5D-4113-A221-1D6F4B431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C0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691606">
              <a:off x="5928667" y="4267336"/>
              <a:ext cx="902397" cy="1125317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B0C9BD7B-884E-4F21-88FF-43F1647B40C5}"/>
                </a:ext>
              </a:extLst>
            </p:cNvPr>
            <p:cNvSpPr txBox="1"/>
            <p:nvPr/>
          </p:nvSpPr>
          <p:spPr>
            <a:xfrm>
              <a:off x="6261916" y="4764883"/>
              <a:ext cx="814559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bg2">
                      <a:lumMod val="50000"/>
                    </a:schemeClr>
                  </a:solidFill>
                  <a:latin typeface="Arial Black" panose="020B0A04020102020204" pitchFamily="34" charset="0"/>
                  <a:ea typeface="思源黑体 CN Light" panose="020B0300000000000000" pitchFamily="34" charset="-122"/>
                </a:rPr>
                <a:t>02</a:t>
              </a:r>
              <a:endParaRPr lang="zh-CN" altLang="en-US" sz="2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ea typeface="思源黑体 CN Light" panose="020B0300000000000000" pitchFamily="34" charset="-122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7CC3008-3AAE-4C05-A7F4-50CFF9179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77" y="-570737"/>
            <a:ext cx="2880320" cy="210783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03D88D95-98ED-49D4-9BD3-07C10CB552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76" y="-53558"/>
            <a:ext cx="1566941" cy="879647"/>
          </a:xfrm>
          <a:prstGeom prst="rect">
            <a:avLst/>
          </a:prstGeom>
        </p:spPr>
      </p:pic>
      <p:sp>
        <p:nvSpPr>
          <p:cNvPr id="30" name="18">
            <a:extLst>
              <a:ext uri="{FF2B5EF4-FFF2-40B4-BE49-F238E27FC236}">
                <a16:creationId xmlns="" xmlns:a16="http://schemas.microsoft.com/office/drawing/2014/main" id="{1802094F-A0BD-EC4B-86D4-0EEE42796B8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53084" y="569611"/>
            <a:ext cx="375079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31" name="TextBox 37">
            <a:extLst>
              <a:ext uri="{FF2B5EF4-FFF2-40B4-BE49-F238E27FC236}">
                <a16:creationId xmlns="" xmlns:a16="http://schemas.microsoft.com/office/drawing/2014/main" id="{8F75F8E1-7B3A-7249-971E-7C1ED1B30C2A}"/>
              </a:ext>
            </a:extLst>
          </p:cNvPr>
          <p:cNvSpPr txBox="1"/>
          <p:nvPr/>
        </p:nvSpPr>
        <p:spPr>
          <a:xfrm>
            <a:off x="735142" y="1562112"/>
            <a:ext cx="593615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thảo luận trong nhóm về một vấn đề gây tranh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cãi.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7">
            <a:extLst>
              <a:ext uri="{FF2B5EF4-FFF2-40B4-BE49-F238E27FC236}">
                <a16:creationId xmlns="" xmlns:a16="http://schemas.microsoft.com/office/drawing/2014/main" id="{D4572CA1-6B65-A040-A071-048943A906C3}"/>
              </a:ext>
            </a:extLst>
          </p:cNvPr>
          <p:cNvSpPr txBox="1"/>
          <p:nvPr/>
        </p:nvSpPr>
        <p:spPr>
          <a:xfrm>
            <a:off x="551676" y="2783102"/>
            <a:ext cx="5757043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A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được những điểm thống nhất và khác biệt giữa các thành viên trong nhóm để tìm cách giải quyết.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31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18">
            <a:extLst>
              <a:ext uri="{FF2B5EF4-FFF2-40B4-BE49-F238E27FC236}">
                <a16:creationId xmlns="" xmlns:a16="http://schemas.microsoft.com/office/drawing/2014/main" id="{1802094F-A0BD-EC4B-86D4-0EEE42796B8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1640" y="0"/>
            <a:ext cx="691276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VỀ MỘT VẤN ĐỀ 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5694" y="299388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r>
              <a:rPr lang="en-A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128106"/>
              </p:ext>
            </p:extLst>
          </p:nvPr>
        </p:nvGraphicFramePr>
        <p:xfrm>
          <a:off x="0" y="3056857"/>
          <a:ext cx="8572560" cy="20882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57520"/>
                <a:gridCol w="2857520"/>
                <a:gridCol w="2857520"/>
              </a:tblGrid>
              <a:tr h="10081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việc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7504" y="1438162"/>
            <a:ext cx="9025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N1,3: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tuộc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N2,4: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gỉ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872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Định hướng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02286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17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  <p:bldP spid="6" grpId="0"/>
      <p:bldP spid="1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8">
            <a:extLst>
              <a:ext uri="{FF2B5EF4-FFF2-40B4-BE49-F238E27FC236}">
                <a16:creationId xmlns="" xmlns:a16="http://schemas.microsoft.com/office/drawing/2014/main" id="{1802094F-A0BD-EC4B-86D4-0EEE42796B8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5616" y="0"/>
            <a:ext cx="691276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VỀ MỘT VẤN ĐỀ 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39330"/>
              </p:ext>
            </p:extLst>
          </p:nvPr>
        </p:nvGraphicFramePr>
        <p:xfrm>
          <a:off x="0" y="844352"/>
          <a:ext cx="8640960" cy="384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61819"/>
                <a:gridCol w="3413729"/>
                <a:gridCol w="3765412"/>
              </a:tblGrid>
              <a:tr h="5021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AU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AU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AU" sz="2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AU" sz="2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AU" sz="2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AU" sz="24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AU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AU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AU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AU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AU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/>
                </a:tc>
              </a:tr>
              <a:tr h="27617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AU" sz="2400" b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400" b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endParaRPr lang="en-US" sz="2400" b="1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588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8">
            <a:extLst>
              <a:ext uri="{FF2B5EF4-FFF2-40B4-BE49-F238E27FC236}">
                <a16:creationId xmlns="" xmlns:a16="http://schemas.microsoft.com/office/drawing/2014/main" id="{1802094F-A0BD-EC4B-86D4-0EEE42796B8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1640" y="0"/>
            <a:ext cx="6912768" cy="6155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VỀ MỘT VẤN ĐỀ </a:t>
            </a:r>
            <a:endParaRPr lang="x-none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132384"/>
            <a:ext cx="8064896" cy="37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563822"/>
              </p:ext>
            </p:extLst>
          </p:nvPr>
        </p:nvGraphicFramePr>
        <p:xfrm>
          <a:off x="251523" y="9557320"/>
          <a:ext cx="8892477" cy="14173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964159"/>
                <a:gridCol w="2964159"/>
                <a:gridCol w="2964159"/>
              </a:tblGrid>
              <a:tr h="32639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6" marR="13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6" marR="1319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cỗ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doanh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196" marR="13196" marT="0" marB="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07583"/>
              </p:ext>
            </p:extLst>
          </p:nvPr>
        </p:nvGraphicFramePr>
        <p:xfrm>
          <a:off x="395537" y="556320"/>
          <a:ext cx="8640960" cy="41597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28191"/>
                <a:gridCol w="3147357"/>
                <a:gridCol w="3765412"/>
              </a:tblGrid>
              <a:tr h="5021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aseline="0" dirty="0" err="1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AU" sz="20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aseline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/>
                </a:tc>
              </a:tr>
              <a:tr h="2761761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0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AU" sz="20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AU" sz="20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AU" sz="2000" b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801" marR="5380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đột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AU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b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3801" marR="53801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cỗ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rụi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hố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nhựa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hảo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3801" marR="538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475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8">
            <a:extLst>
              <a:ext uri="{FF2B5EF4-FFF2-40B4-BE49-F238E27FC236}">
                <a16:creationId xmlns="" xmlns:a16="http://schemas.microsoft.com/office/drawing/2014/main" id="{1802094F-A0BD-EC4B-86D4-0EEE42796B8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59632" y="56523"/>
            <a:ext cx="691276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VỀ MỘT VẤN ĐỀ 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9756" y="334445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</a:t>
            </a:r>
            <a:r>
              <a:rPr lang="en-A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9756" y="717239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ịnh hướng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17349"/>
            <a:ext cx="2429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2.Thực hành : </a:t>
            </a:r>
          </a:p>
          <a:p>
            <a:r>
              <a:rPr lang="vi-VN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A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A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809" y="227259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521200"/>
              </p:ext>
            </p:extLst>
          </p:nvPr>
        </p:nvGraphicFramePr>
        <p:xfrm>
          <a:off x="-85564" y="2068488"/>
          <a:ext cx="8257964" cy="2820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8371"/>
                <a:gridCol w="5429593"/>
              </a:tblGrid>
              <a:tr h="503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  <a:tr h="503138">
                <a:tc>
                  <a:txBody>
                    <a:bodyPr/>
                    <a:lstStyle/>
                    <a:p>
                      <a:pPr marL="751205" indent="-751205"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  <a:tr h="225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  <a:tr h="335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  <a:tr h="11739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880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8">
            <a:extLst>
              <a:ext uri="{FF2B5EF4-FFF2-40B4-BE49-F238E27FC236}">
                <a16:creationId xmlns="" xmlns:a16="http://schemas.microsoft.com/office/drawing/2014/main" id="{1802094F-A0BD-EC4B-86D4-0EEE42796B8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241309" y="21403"/>
            <a:ext cx="6912768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 VỀ MỘT VẤN ĐỀ 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 dirty="0"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0735"/>
            <a:ext cx="2339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A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A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708448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38302"/>
              </p:ext>
            </p:extLst>
          </p:nvPr>
        </p:nvGraphicFramePr>
        <p:xfrm>
          <a:off x="0" y="852400"/>
          <a:ext cx="9144000" cy="42695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1840"/>
                <a:gridCol w="6012160"/>
              </a:tblGrid>
              <a:tr h="6119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thảo luận là nêu lên những điểm thống nhất và khác biệt giữa các thành viên trong nhóm thuyết trình để tìm cách giải quyết.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  <a:tr h="611981">
                <a:tc>
                  <a:txBody>
                    <a:bodyPr/>
                    <a:lstStyle/>
                    <a:p>
                      <a:pPr marL="751205" indent="-751205"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̀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người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được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bản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Bạch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tuộc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hoặc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Chất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làm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̉ có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  <a:tr h="2039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 nguy hiểm có thật trong nơi biển cả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  <a:tr h="407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  <a:tr h="14279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A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A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569" marR="6556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215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A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A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A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510170"/>
              </p:ext>
            </p:extLst>
          </p:nvPr>
        </p:nvGraphicFramePr>
        <p:xfrm>
          <a:off x="0" y="443476"/>
          <a:ext cx="8892480" cy="4360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6216"/>
                <a:gridCol w="7256264"/>
              </a:tblGrid>
              <a:tr h="672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200" i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2200" i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gỉ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?”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19199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tóm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2200" i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i="1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cãi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  </a:t>
                      </a:r>
                      <a:endParaRPr lang="en-US" sz="2200" dirty="0" smtClean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72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56640" algn="l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02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89127"/>
              </p:ext>
            </p:extLst>
          </p:nvPr>
        </p:nvGraphicFramePr>
        <p:xfrm>
          <a:off x="-252536" y="12725672"/>
          <a:ext cx="8964488" cy="58912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76569"/>
                <a:gridCol w="6587919"/>
              </a:tblGrid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8567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No-ti-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quấn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mực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giáp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lẩn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indent="457200" algn="just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rằng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khổng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lồ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nâu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chừng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8m,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râu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rung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20, 25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dũng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nay,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ngầm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386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</a:t>
                      </a:r>
                    </a:p>
                    <a:p>
                      <a:pPr indent="-1056640"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39" marR="326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tuộc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5422"/>
            <a:ext cx="327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TRÌNH BÀY </a:t>
            </a:r>
            <a:r>
              <a:rPr lang="vi-VN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A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91219"/>
            <a:ext cx="2555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 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83166"/>
              </p:ext>
            </p:extLst>
          </p:nvPr>
        </p:nvGraphicFramePr>
        <p:xfrm>
          <a:off x="214282" y="429404"/>
          <a:ext cx="8715436" cy="4561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0295"/>
                <a:gridCol w="1737423"/>
                <a:gridCol w="1784461"/>
                <a:gridCol w="2573257"/>
              </a:tblGrid>
              <a:tr h="410699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Tiêu chí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Mức độ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vi-VN" sz="1800" kern="1200" dirty="0" smtClean="0">
                          <a:effectLst/>
                          <a:latin typeface="+mj-lt"/>
                        </a:rPr>
                        <a:t>Chưa </a:t>
                      </a:r>
                      <a:r>
                        <a:rPr lang="vi-VN" sz="1800" kern="1200" dirty="0">
                          <a:effectLst/>
                          <a:latin typeface="+mj-lt"/>
                        </a:rPr>
                        <a:t>đạt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Đạt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Tốt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</a:tr>
              <a:tr h="8182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1. Lựa chọn vấn đề gây tranh cãi 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</a:tr>
              <a:tr h="42788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2. </a:t>
                      </a:r>
                      <a:r>
                        <a:rPr lang="en-US" sz="1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1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</a:tr>
              <a:tr h="8182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3. Nói to, rõ ràng, truyền cảm.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</a:tr>
              <a:tr h="8182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4. Sử dụng yếu tố phi ngôn ngữ phù hợp.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</a:tr>
              <a:tr h="81821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800" kern="1200" dirty="0">
                          <a:effectLst/>
                          <a:latin typeface="+mj-lt"/>
                        </a:rPr>
                        <a:t>5. Mở đầu và kết thúc hợp lí</a:t>
                      </a: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19080" marR="19080" marT="3216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41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961</Words>
  <Application>Microsoft Office PowerPoint</Application>
  <PresentationFormat>Custom</PresentationFormat>
  <Paragraphs>132</Paragraphs>
  <Slides>13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Arial</vt:lpstr>
      <vt:lpstr>Arial Black</vt:lpstr>
      <vt:lpstr>Calibri</vt:lpstr>
      <vt:lpstr>Calibri Light</vt:lpstr>
      <vt:lpstr>华文琥珀</vt:lpstr>
      <vt:lpstr>Times New Roman</vt:lpstr>
      <vt:lpstr>思源黑体 CN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</dc:title>
  <dc:creator/>
  <cp:keywords>Little East</cp:keywords>
  <cp:lastModifiedBy/>
  <cp:revision>1</cp:revision>
  <dcterms:created xsi:type="dcterms:W3CDTF">2017-09-06T02:58:53Z</dcterms:created>
  <dcterms:modified xsi:type="dcterms:W3CDTF">2022-06-27T21:42:01Z</dcterms:modified>
  <cp:category>Little East</cp:category>
</cp:coreProperties>
</file>