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0" r:id="rId2"/>
    <p:sldId id="385" r:id="rId3"/>
    <p:sldId id="302" r:id="rId4"/>
    <p:sldId id="292" r:id="rId5"/>
    <p:sldId id="397" r:id="rId6"/>
    <p:sldId id="396" r:id="rId7"/>
    <p:sldId id="334" r:id="rId8"/>
    <p:sldId id="434" r:id="rId9"/>
    <p:sldId id="435" r:id="rId10"/>
    <p:sldId id="438" r:id="rId11"/>
    <p:sldId id="436" r:id="rId12"/>
    <p:sldId id="386" r:id="rId13"/>
    <p:sldId id="402" r:id="rId14"/>
    <p:sldId id="387" r:id="rId15"/>
    <p:sldId id="439" r:id="rId16"/>
    <p:sldId id="407" r:id="rId17"/>
    <p:sldId id="441" r:id="rId18"/>
    <p:sldId id="366" r:id="rId19"/>
    <p:sldId id="444" r:id="rId20"/>
    <p:sldId id="381" r:id="rId21"/>
    <p:sldId id="443" r:id="rId22"/>
    <p:sldId id="315" r:id="rId23"/>
    <p:sldId id="380" r:id="rId24"/>
    <p:sldId id="331" r:id="rId25"/>
    <p:sldId id="295" r:id="rId26"/>
    <p:sldId id="329" r:id="rId27"/>
    <p:sldId id="343" r:id="rId2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60" d="100"/>
          <a:sy n="60" d="100"/>
        </p:scale>
        <p:origin x="528" y="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12/20/2022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AD9E24-36D6-4386-A3EE-40B3FD9110F3}" type="slidenum">
              <a:rPr lang="en-US" smtClean="0"/>
              <a:pPr>
                <a:defRPr/>
              </a:pPr>
              <a:t>5</a:t>
            </a:fld>
            <a:endParaRPr lang="en-US"/>
          </a:p>
        </p:txBody>
      </p:sp>
    </p:spTree>
    <p:extLst>
      <p:ext uri="{BB962C8B-B14F-4D97-AF65-F5344CB8AC3E}">
        <p14:creationId xmlns:p14="http://schemas.microsoft.com/office/powerpoint/2010/main" val="286937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AD9E24-36D6-4386-A3EE-40B3FD9110F3}" type="slidenum">
              <a:rPr lang="en-US" smtClean="0"/>
              <a:pPr>
                <a:defRPr/>
              </a:pPr>
              <a:t>10</a:t>
            </a:fld>
            <a:endParaRPr lang="en-US"/>
          </a:p>
        </p:txBody>
      </p:sp>
    </p:spTree>
    <p:extLst>
      <p:ext uri="{BB962C8B-B14F-4D97-AF65-F5344CB8AC3E}">
        <p14:creationId xmlns:p14="http://schemas.microsoft.com/office/powerpoint/2010/main" val="2184163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E7B2E-FA4A-45F8-9E4A-EFE047C3FFD9}" type="slidenum">
              <a:rPr lang="en-US">
                <a:cs typeface="Arial" charset="0"/>
              </a:rPr>
              <a:pPr fontAlgn="base">
                <a:spcBef>
                  <a:spcPct val="0"/>
                </a:spcBef>
                <a:spcAft>
                  <a:spcPct val="0"/>
                </a:spcAft>
                <a:defRPr/>
              </a:pPr>
              <a:t>27</a:t>
            </a:fld>
            <a:endParaRPr lang="en-US">
              <a:cs typeface="Arial" charset="0"/>
            </a:endParaRPr>
          </a:p>
        </p:txBody>
      </p:sp>
    </p:spTree>
    <p:extLst>
      <p:ext uri="{BB962C8B-B14F-4D97-AF65-F5344CB8AC3E}">
        <p14:creationId xmlns:p14="http://schemas.microsoft.com/office/powerpoint/2010/main" val="43651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65100" y="44450"/>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Unit 5 </a:t>
            </a:r>
            <a:r>
              <a:rPr lang="en-US" sz="1400" dirty="0">
                <a:solidFill>
                  <a:schemeClr val="bg1"/>
                </a:solidFill>
                <a:latin typeface="+mn-lt"/>
                <a:cs typeface="+mn-cs"/>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742887" y="42517"/>
            <a:ext cx="1444498"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CLIL (Citizenship)</a:t>
            </a:r>
            <a:endParaRPr lang="en-US" sz="1400" dirty="0">
              <a:solidFill>
                <a:schemeClr val="bg1"/>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4.xm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5065497" y="1905506"/>
            <a:ext cx="6343650" cy="3046988"/>
          </a:xfrm>
          <a:prstGeom prst="rect">
            <a:avLst/>
          </a:prstGeom>
          <a:noFill/>
          <a:ln w="9525">
            <a:noFill/>
            <a:miter lim="800000"/>
            <a:headEnd/>
            <a:tailEnd/>
          </a:ln>
        </p:spPr>
        <p:txBody>
          <a:bodyPr>
            <a:spAutoFit/>
          </a:bodyPr>
          <a:lstStyle/>
          <a:p>
            <a:pPr algn="ctr"/>
            <a:r>
              <a:rPr lang="en-US" sz="4800" b="1" dirty="0">
                <a:solidFill>
                  <a:srgbClr val="FF0000"/>
                </a:solidFill>
                <a:latin typeface="Calibri" pitchFamily="34" charset="0"/>
              </a:rPr>
              <a:t>Unit 5: Travel &amp; Transportation</a:t>
            </a:r>
          </a:p>
          <a:p>
            <a:pPr algn="ctr"/>
            <a:r>
              <a:rPr lang="en-US" sz="4800" b="1" dirty="0">
                <a:solidFill>
                  <a:srgbClr val="00B050"/>
                </a:solidFill>
                <a:latin typeface="Calibri" pitchFamily="34" charset="0"/>
              </a:rPr>
              <a:t>CLIL (Citizenship)</a:t>
            </a:r>
          </a:p>
          <a:p>
            <a:pPr algn="ctr"/>
            <a:r>
              <a:rPr lang="en-US" sz="4800" b="1" dirty="0">
                <a:solidFill>
                  <a:srgbClr val="0070C0"/>
                </a:solidFill>
                <a:latin typeface="Calibri" pitchFamily="34" charset="0"/>
              </a:rPr>
              <a:t>Page 90</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0B95-C8C9-9204-0CD1-5695C18774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F00880-2E04-DFB6-061A-32DC64400A20}"/>
              </a:ext>
            </a:extLst>
          </p:cNvPr>
          <p:cNvSpPr>
            <a:spLocks noGrp="1"/>
          </p:cNvSpPr>
          <p:nvPr>
            <p:ph idx="1"/>
          </p:nvPr>
        </p:nvSpPr>
        <p:spPr>
          <a:xfrm>
            <a:off x="609600" y="1774142"/>
            <a:ext cx="10972800" cy="4226442"/>
          </a:xfrm>
        </p:spPr>
        <p:txBody>
          <a:bodyPr/>
          <a:lstStyle/>
          <a:p>
            <a:pPr marL="514350" indent="-514350">
              <a:buFont typeface="+mj-lt"/>
              <a:buAutoNum type="arabicPeriod"/>
            </a:pPr>
            <a:r>
              <a:rPr lang="en-US" sz="2800" b="0" dirty="0">
                <a:solidFill>
                  <a:srgbClr val="000000"/>
                </a:solidFill>
                <a:effectLst/>
                <a:latin typeface="+mj-lt"/>
              </a:rPr>
              <a:t>The farmer prepared the ………………. for planting trees.</a:t>
            </a:r>
          </a:p>
          <a:p>
            <a:pPr marL="514350" indent="-514350">
              <a:buFont typeface="+mj-lt"/>
              <a:buAutoNum type="arabicPeriod"/>
            </a:pPr>
            <a:r>
              <a:rPr lang="en-US" sz="2800" dirty="0">
                <a:solidFill>
                  <a:srgbClr val="000000"/>
                </a:solidFill>
                <a:latin typeface="+mj-lt"/>
              </a:rPr>
              <a:t>Many people in the town strongly </a:t>
            </a:r>
            <a:r>
              <a:rPr lang="en-US" sz="2800" b="0" dirty="0">
                <a:solidFill>
                  <a:srgbClr val="000000"/>
                </a:solidFill>
                <a:effectLst/>
                <a:latin typeface="+mj-lt"/>
              </a:rPr>
              <a:t>……………….</a:t>
            </a:r>
            <a:r>
              <a:rPr lang="en-US" sz="2800" dirty="0">
                <a:solidFill>
                  <a:srgbClr val="000000"/>
                </a:solidFill>
                <a:latin typeface="+mj-lt"/>
              </a:rPr>
              <a:t> the plans to build a new school.</a:t>
            </a:r>
          </a:p>
          <a:p>
            <a:pPr marL="514350" indent="-514350">
              <a:buFont typeface="+mj-lt"/>
              <a:buAutoNum type="arabicPeriod"/>
            </a:pPr>
            <a:r>
              <a:rPr lang="en-US" sz="2800" dirty="0">
                <a:solidFill>
                  <a:srgbClr val="000000"/>
                </a:solidFill>
                <a:latin typeface="+mj-lt"/>
              </a:rPr>
              <a:t>Many buildings were badly </a:t>
            </a:r>
            <a:r>
              <a:rPr lang="en-US" sz="2800" b="0" dirty="0">
                <a:solidFill>
                  <a:srgbClr val="000000"/>
                </a:solidFill>
                <a:effectLst/>
                <a:latin typeface="+mj-lt"/>
              </a:rPr>
              <a:t>…………………</a:t>
            </a:r>
            <a:r>
              <a:rPr lang="en-US" sz="2800" dirty="0">
                <a:solidFill>
                  <a:srgbClr val="000000"/>
                </a:solidFill>
                <a:latin typeface="+mj-lt"/>
              </a:rPr>
              <a:t> during the war.</a:t>
            </a:r>
          </a:p>
          <a:p>
            <a:pPr marL="514350" indent="-514350">
              <a:buFont typeface="+mj-lt"/>
              <a:buAutoNum type="arabicPeriod"/>
            </a:pPr>
            <a:r>
              <a:rPr lang="en-US" sz="2800" dirty="0">
                <a:solidFill>
                  <a:srgbClr val="000000"/>
                </a:solidFill>
                <a:latin typeface="+mj-lt"/>
              </a:rPr>
              <a:t>Rome is a/an </a:t>
            </a:r>
            <a:r>
              <a:rPr lang="en-US" sz="2800" b="0" dirty="0">
                <a:solidFill>
                  <a:srgbClr val="000000"/>
                </a:solidFill>
                <a:effectLst/>
                <a:latin typeface="+mj-lt"/>
              </a:rPr>
              <a:t>……………….</a:t>
            </a:r>
            <a:r>
              <a:rPr lang="en-US" sz="2800" dirty="0">
                <a:solidFill>
                  <a:srgbClr val="000000"/>
                </a:solidFill>
                <a:latin typeface="+mj-lt"/>
              </a:rPr>
              <a:t> city with many old buildings.</a:t>
            </a:r>
          </a:p>
          <a:p>
            <a:pPr marL="514350" indent="-514350">
              <a:buFont typeface="+mj-lt"/>
              <a:buAutoNum type="arabicPeriod"/>
            </a:pPr>
            <a:r>
              <a:rPr lang="en-US" sz="2800" dirty="0">
                <a:solidFill>
                  <a:srgbClr val="000000"/>
                </a:solidFill>
                <a:latin typeface="+mj-lt"/>
              </a:rPr>
              <a:t>They walked along the </a:t>
            </a:r>
            <a:r>
              <a:rPr lang="en-US" sz="2800" b="0" dirty="0">
                <a:solidFill>
                  <a:srgbClr val="000000"/>
                </a:solidFill>
                <a:effectLst/>
                <a:latin typeface="+mj-lt"/>
              </a:rPr>
              <a:t>……………….</a:t>
            </a:r>
            <a:r>
              <a:rPr lang="en-US" sz="2800" dirty="0">
                <a:solidFill>
                  <a:srgbClr val="000000"/>
                </a:solidFill>
                <a:latin typeface="+mj-lt"/>
              </a:rPr>
              <a:t> until they came to a village.</a:t>
            </a:r>
          </a:p>
          <a:p>
            <a:pPr marL="514350" indent="-514350">
              <a:buFont typeface="+mj-lt"/>
              <a:buAutoNum type="arabicPeriod"/>
            </a:pPr>
            <a:r>
              <a:rPr lang="en-US" sz="2800" dirty="0">
                <a:solidFill>
                  <a:srgbClr val="000000"/>
                </a:solidFill>
                <a:latin typeface="+mj-lt"/>
              </a:rPr>
              <a:t>Historic buildings should be </a:t>
            </a:r>
            <a:r>
              <a:rPr lang="en-US" sz="2800" b="0" dirty="0">
                <a:solidFill>
                  <a:srgbClr val="000000"/>
                </a:solidFill>
                <a:effectLst/>
                <a:latin typeface="+mj-lt"/>
              </a:rPr>
              <a:t>…….…………….</a:t>
            </a:r>
            <a:r>
              <a:rPr lang="en-US" sz="2800" dirty="0">
                <a:solidFill>
                  <a:srgbClr val="000000"/>
                </a:solidFill>
                <a:latin typeface="+mj-lt"/>
              </a:rPr>
              <a:t>. .</a:t>
            </a:r>
          </a:p>
          <a:p>
            <a:pPr marL="514350" indent="-514350">
              <a:buFont typeface="+mj-lt"/>
              <a:buAutoNum type="arabicPeriod"/>
            </a:pPr>
            <a:r>
              <a:rPr lang="en-US" sz="2800" dirty="0">
                <a:solidFill>
                  <a:srgbClr val="000000"/>
                </a:solidFill>
                <a:latin typeface="+mj-lt"/>
              </a:rPr>
              <a:t>There is a/an </a:t>
            </a:r>
            <a:r>
              <a:rPr lang="en-US" sz="2800" b="0" dirty="0">
                <a:solidFill>
                  <a:srgbClr val="000000"/>
                </a:solidFill>
                <a:effectLst/>
                <a:latin typeface="+mj-lt"/>
              </a:rPr>
              <a:t>……………….</a:t>
            </a:r>
            <a:r>
              <a:rPr lang="en-US" sz="2800" dirty="0">
                <a:solidFill>
                  <a:srgbClr val="000000"/>
                </a:solidFill>
                <a:latin typeface="+mj-lt"/>
              </a:rPr>
              <a:t> of photographs of the war in the museum. </a:t>
            </a:r>
            <a:endParaRPr lang="en-US" sz="2800" b="0" dirty="0">
              <a:solidFill>
                <a:srgbClr val="000000"/>
              </a:solidFill>
              <a:effectLst/>
              <a:latin typeface="+mj-lt"/>
            </a:endParaRPr>
          </a:p>
          <a:p>
            <a:pPr marL="514350" indent="-514350">
              <a:buFont typeface="+mj-lt"/>
              <a:buAutoNum type="arabicPeriod"/>
            </a:pPr>
            <a:endParaRPr lang="en-US" sz="2800" b="0" dirty="0">
              <a:solidFill>
                <a:srgbClr val="000000"/>
              </a:solidFill>
              <a:effectLst/>
              <a:latin typeface="+mj-lt"/>
            </a:endParaRPr>
          </a:p>
          <a:p>
            <a:pPr marL="514350" indent="-514350">
              <a:buFont typeface="+mj-lt"/>
              <a:buAutoNum type="arabicPeriod"/>
            </a:pPr>
            <a:endParaRPr lang="en-US" sz="2800" b="0" dirty="0">
              <a:solidFill>
                <a:srgbClr val="000000"/>
              </a:solidFill>
              <a:effectLst/>
              <a:latin typeface="+mj-lt"/>
            </a:endParaRPr>
          </a:p>
          <a:p>
            <a:pPr marL="514350" indent="-514350">
              <a:buFont typeface="+mj-lt"/>
              <a:buAutoNum type="arabicPeriod"/>
            </a:pPr>
            <a:endParaRPr lang="en-US" sz="2800" b="0" dirty="0">
              <a:solidFill>
                <a:srgbClr val="000000"/>
              </a:solidFill>
              <a:effectLst/>
              <a:latin typeface="+mj-lt"/>
            </a:endParaRPr>
          </a:p>
          <a:p>
            <a:pPr marL="514350" indent="-514350">
              <a:buFont typeface="+mj-lt"/>
              <a:buAutoNum type="arabicPeriod"/>
            </a:pPr>
            <a:endParaRPr lang="en-US" sz="2800" dirty="0">
              <a:latin typeface="+mj-lt"/>
            </a:endParaRPr>
          </a:p>
        </p:txBody>
      </p:sp>
      <p:sp>
        <p:nvSpPr>
          <p:cNvPr id="4" name="Title 1">
            <a:extLst>
              <a:ext uri="{FF2B5EF4-FFF2-40B4-BE49-F238E27FC236}">
                <a16:creationId xmlns:a16="http://schemas.microsoft.com/office/drawing/2014/main" id="{91C81E20-5BDC-0562-6164-A92209BD98B9}"/>
              </a:ext>
            </a:extLst>
          </p:cNvPr>
          <p:cNvSpPr txBox="1">
            <a:spLocks/>
          </p:cNvSpPr>
          <p:nvPr/>
        </p:nvSpPr>
        <p:spPr>
          <a:xfrm>
            <a:off x="1292678" y="93677"/>
            <a:ext cx="9606643" cy="665947"/>
          </a:xfrm>
          <a:prstGeom prst="rect">
            <a:avLst/>
          </a:prstGeom>
          <a:solidFill>
            <a:schemeClr val="bg1"/>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t>Choose the suitable word for each gap</a:t>
            </a:r>
          </a:p>
        </p:txBody>
      </p:sp>
      <p:sp>
        <p:nvSpPr>
          <p:cNvPr id="5" name="TextBox 4">
            <a:extLst>
              <a:ext uri="{FF2B5EF4-FFF2-40B4-BE49-F238E27FC236}">
                <a16:creationId xmlns:a16="http://schemas.microsoft.com/office/drawing/2014/main" id="{D72E7425-36AF-54D9-37AC-9B36B27D38AC}"/>
              </a:ext>
            </a:extLst>
          </p:cNvPr>
          <p:cNvSpPr txBox="1"/>
          <p:nvPr/>
        </p:nvSpPr>
        <p:spPr>
          <a:xfrm>
            <a:off x="429208" y="827433"/>
            <a:ext cx="11489093"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dirty="0">
                <a:solidFill>
                  <a:srgbClr val="0000CC"/>
                </a:solidFill>
                <a:latin typeface="+mj-lt"/>
              </a:rPr>
              <a:t>ancient * preserved * display * damaged * support * path * soil</a:t>
            </a:r>
            <a:endParaRPr lang="en-US" sz="3200" dirty="0">
              <a:latin typeface="+mj-lt"/>
            </a:endParaRPr>
          </a:p>
        </p:txBody>
      </p:sp>
      <p:sp>
        <p:nvSpPr>
          <p:cNvPr id="7" name="TextBox 6">
            <a:extLst>
              <a:ext uri="{FF2B5EF4-FFF2-40B4-BE49-F238E27FC236}">
                <a16:creationId xmlns:a16="http://schemas.microsoft.com/office/drawing/2014/main" id="{B4624C0F-FE63-6F46-0901-455B893E7A3F}"/>
              </a:ext>
            </a:extLst>
          </p:cNvPr>
          <p:cNvSpPr txBox="1"/>
          <p:nvPr/>
        </p:nvSpPr>
        <p:spPr>
          <a:xfrm>
            <a:off x="4668462" y="1659063"/>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soil</a:t>
            </a:r>
          </a:p>
        </p:txBody>
      </p:sp>
      <p:sp>
        <p:nvSpPr>
          <p:cNvPr id="8" name="TextBox 7">
            <a:extLst>
              <a:ext uri="{FF2B5EF4-FFF2-40B4-BE49-F238E27FC236}">
                <a16:creationId xmlns:a16="http://schemas.microsoft.com/office/drawing/2014/main" id="{4728AEF3-8FC8-A550-0A19-DE81E7442DDD}"/>
              </a:ext>
            </a:extLst>
          </p:cNvPr>
          <p:cNvSpPr txBox="1"/>
          <p:nvPr/>
        </p:nvSpPr>
        <p:spPr>
          <a:xfrm>
            <a:off x="6054482" y="2176932"/>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support</a:t>
            </a:r>
          </a:p>
        </p:txBody>
      </p:sp>
      <p:sp>
        <p:nvSpPr>
          <p:cNvPr id="9" name="TextBox 8">
            <a:extLst>
              <a:ext uri="{FF2B5EF4-FFF2-40B4-BE49-F238E27FC236}">
                <a16:creationId xmlns:a16="http://schemas.microsoft.com/office/drawing/2014/main" id="{B8C75867-1F3F-E0CC-2C27-645E967BBFF5}"/>
              </a:ext>
            </a:extLst>
          </p:cNvPr>
          <p:cNvSpPr txBox="1"/>
          <p:nvPr/>
        </p:nvSpPr>
        <p:spPr>
          <a:xfrm>
            <a:off x="5079333" y="3117868"/>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damaged</a:t>
            </a:r>
          </a:p>
        </p:txBody>
      </p:sp>
      <p:sp>
        <p:nvSpPr>
          <p:cNvPr id="10" name="TextBox 9">
            <a:extLst>
              <a:ext uri="{FF2B5EF4-FFF2-40B4-BE49-F238E27FC236}">
                <a16:creationId xmlns:a16="http://schemas.microsoft.com/office/drawing/2014/main" id="{50B47F05-3184-6268-72E5-640705B0F62F}"/>
              </a:ext>
            </a:extLst>
          </p:cNvPr>
          <p:cNvSpPr txBox="1"/>
          <p:nvPr/>
        </p:nvSpPr>
        <p:spPr>
          <a:xfrm>
            <a:off x="3006734" y="3622084"/>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ancient</a:t>
            </a:r>
          </a:p>
        </p:txBody>
      </p:sp>
      <p:sp>
        <p:nvSpPr>
          <p:cNvPr id="11" name="TextBox 10">
            <a:extLst>
              <a:ext uri="{FF2B5EF4-FFF2-40B4-BE49-F238E27FC236}">
                <a16:creationId xmlns:a16="http://schemas.microsoft.com/office/drawing/2014/main" id="{676E721F-5D45-F6D1-A408-E1F591811440}"/>
              </a:ext>
            </a:extLst>
          </p:cNvPr>
          <p:cNvSpPr txBox="1"/>
          <p:nvPr/>
        </p:nvSpPr>
        <p:spPr>
          <a:xfrm>
            <a:off x="4334301" y="4136002"/>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path</a:t>
            </a:r>
          </a:p>
        </p:txBody>
      </p:sp>
      <p:sp>
        <p:nvSpPr>
          <p:cNvPr id="12" name="TextBox 11">
            <a:extLst>
              <a:ext uri="{FF2B5EF4-FFF2-40B4-BE49-F238E27FC236}">
                <a16:creationId xmlns:a16="http://schemas.microsoft.com/office/drawing/2014/main" id="{4473CA60-C57A-B609-74A2-207EF84544E9}"/>
              </a:ext>
            </a:extLst>
          </p:cNvPr>
          <p:cNvSpPr txBox="1"/>
          <p:nvPr/>
        </p:nvSpPr>
        <p:spPr>
          <a:xfrm>
            <a:off x="5294255" y="4639287"/>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preserved</a:t>
            </a:r>
          </a:p>
        </p:txBody>
      </p:sp>
      <p:sp>
        <p:nvSpPr>
          <p:cNvPr id="13" name="TextBox 12">
            <a:extLst>
              <a:ext uri="{FF2B5EF4-FFF2-40B4-BE49-F238E27FC236}">
                <a16:creationId xmlns:a16="http://schemas.microsoft.com/office/drawing/2014/main" id="{252F2ABA-CB86-862E-07AA-CEDBA2405603}"/>
              </a:ext>
            </a:extLst>
          </p:cNvPr>
          <p:cNvSpPr txBox="1"/>
          <p:nvPr/>
        </p:nvSpPr>
        <p:spPr>
          <a:xfrm>
            <a:off x="3006734" y="5154136"/>
            <a:ext cx="1854620"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display</a:t>
            </a:r>
          </a:p>
        </p:txBody>
      </p:sp>
    </p:spTree>
    <p:extLst>
      <p:ext uri="{BB962C8B-B14F-4D97-AF65-F5344CB8AC3E}">
        <p14:creationId xmlns:p14="http://schemas.microsoft.com/office/powerpoint/2010/main" val="5822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j-lt"/>
                <a:ea typeface="+mn-ea"/>
                <a:cs typeface="+mn-cs"/>
              </a:rPr>
              <a:t>Pre-Reading</a:t>
            </a:r>
          </a:p>
        </p:txBody>
      </p:sp>
      <p:sp>
        <p:nvSpPr>
          <p:cNvPr id="3" name="Rectangle 2">
            <a:extLst>
              <a:ext uri="{FF2B5EF4-FFF2-40B4-BE49-F238E27FC236}">
                <a16:creationId xmlns:a16="http://schemas.microsoft.com/office/drawing/2014/main" id="{8198C933-58FC-B098-DD7C-079B83F61E1F}"/>
              </a:ext>
            </a:extLst>
          </p:cNvPr>
          <p:cNvSpPr/>
          <p:nvPr/>
        </p:nvSpPr>
        <p:spPr>
          <a:xfrm>
            <a:off x="502363" y="1419535"/>
            <a:ext cx="1089247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Read the instruction quickly. Underline the key words. What are we going to do? </a:t>
            </a:r>
          </a:p>
        </p:txBody>
      </p:sp>
      <p:pic>
        <p:nvPicPr>
          <p:cNvPr id="5" name="Picture 4">
            <a:extLst>
              <a:ext uri="{FF2B5EF4-FFF2-40B4-BE49-F238E27FC236}">
                <a16:creationId xmlns:a16="http://schemas.microsoft.com/office/drawing/2014/main" id="{DE82CF4B-900C-1B80-C1C7-7AD2D0E5597A}"/>
              </a:ext>
            </a:extLst>
          </p:cNvPr>
          <p:cNvPicPr>
            <a:picLocks noChangeAspect="1"/>
          </p:cNvPicPr>
          <p:nvPr/>
        </p:nvPicPr>
        <p:blipFill>
          <a:blip r:embed="rId2"/>
          <a:stretch>
            <a:fillRect/>
          </a:stretch>
        </p:blipFill>
        <p:spPr>
          <a:xfrm>
            <a:off x="995320" y="2719141"/>
            <a:ext cx="9204594" cy="1457741"/>
          </a:xfrm>
          <a:prstGeom prst="rect">
            <a:avLst/>
          </a:prstGeom>
        </p:spPr>
      </p:pic>
      <p:cxnSp>
        <p:nvCxnSpPr>
          <p:cNvPr id="15" name="Straight Connector 14">
            <a:extLst>
              <a:ext uri="{FF2B5EF4-FFF2-40B4-BE49-F238E27FC236}">
                <a16:creationId xmlns:a16="http://schemas.microsoft.com/office/drawing/2014/main" id="{672EA814-6268-9FDF-2592-5FF3BF0742EA}"/>
              </a:ext>
            </a:extLst>
          </p:cNvPr>
          <p:cNvCxnSpPr>
            <a:cxnSpLocks/>
          </p:cNvCxnSpPr>
          <p:nvPr/>
        </p:nvCxnSpPr>
        <p:spPr>
          <a:xfrm>
            <a:off x="2046723" y="3429000"/>
            <a:ext cx="96741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6D00FD-8396-A717-4E09-9E4544369E5E}"/>
              </a:ext>
            </a:extLst>
          </p:cNvPr>
          <p:cNvCxnSpPr>
            <a:cxnSpLocks/>
          </p:cNvCxnSpPr>
          <p:nvPr/>
        </p:nvCxnSpPr>
        <p:spPr>
          <a:xfrm>
            <a:off x="4680857" y="3427593"/>
            <a:ext cx="51997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ED2A1C-554E-F6E6-DFC2-E2A2BD91FC18}"/>
              </a:ext>
            </a:extLst>
          </p:cNvPr>
          <p:cNvCxnSpPr>
            <a:cxnSpLocks/>
          </p:cNvCxnSpPr>
          <p:nvPr/>
        </p:nvCxnSpPr>
        <p:spPr>
          <a:xfrm>
            <a:off x="3653972" y="3979137"/>
            <a:ext cx="11974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F20555-C361-5EA1-72BA-D2F336FBCDFB}"/>
              </a:ext>
            </a:extLst>
          </p:cNvPr>
          <p:cNvCxnSpPr>
            <a:cxnSpLocks/>
          </p:cNvCxnSpPr>
          <p:nvPr/>
        </p:nvCxnSpPr>
        <p:spPr>
          <a:xfrm>
            <a:off x="5838535" y="3970670"/>
            <a:ext cx="8924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1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Text Box 7"/>
          <p:cNvSpPr txBox="1">
            <a:spLocks noChangeArrowheads="1"/>
          </p:cNvSpPr>
          <p:nvPr/>
        </p:nvSpPr>
        <p:spPr bwMode="auto">
          <a:xfrm>
            <a:off x="272142" y="1731443"/>
            <a:ext cx="6574973" cy="4278094"/>
          </a:xfrm>
          <a:prstGeom prst="rect">
            <a:avLst/>
          </a:prstGeom>
          <a:noFill/>
          <a:ln w="9525">
            <a:noFill/>
            <a:miter lim="800000"/>
            <a:headEnd/>
            <a:tailEnd/>
          </a:ln>
        </p:spPr>
        <p:txBody>
          <a:bodyPr wrap="square">
            <a:spAutoFit/>
          </a:bodyPr>
          <a:lstStyle/>
          <a:p>
            <a:pPr>
              <a:spcBef>
                <a:spcPct val="50000"/>
              </a:spcBef>
            </a:pPr>
            <a:r>
              <a:rPr lang="en-US" sz="3200" b="1" i="1" dirty="0">
                <a:latin typeface="Calibri" pitchFamily="34" charset="0"/>
              </a:rPr>
              <a:t>How can we preserve ancient wonders?</a:t>
            </a:r>
          </a:p>
          <a:p>
            <a:pPr>
              <a:spcBef>
                <a:spcPct val="50000"/>
              </a:spcBef>
            </a:pPr>
            <a:r>
              <a:rPr lang="en-US" sz="3200" i="1" dirty="0">
                <a:solidFill>
                  <a:srgbClr val="FF0000"/>
                </a:solidFill>
                <a:latin typeface="Calibri" pitchFamily="34" charset="0"/>
              </a:rPr>
              <a:t>=&gt; We can preserve ancient wonders by leaving them as we find them, not touching them or writing on any walls. We can also pay the entrance fees and always stay on paths when you visit them.</a:t>
            </a:r>
            <a:endParaRPr lang="en-US" sz="3200" dirty="0">
              <a:solidFill>
                <a:srgbClr val="FF0000"/>
              </a:solidFill>
              <a:latin typeface="Calibri" pitchFamily="34" charset="0"/>
            </a:endParaRPr>
          </a:p>
        </p:txBody>
      </p:sp>
      <p:pic>
        <p:nvPicPr>
          <p:cNvPr id="15" name="Picture 14">
            <a:extLst>
              <a:ext uri="{FF2B5EF4-FFF2-40B4-BE49-F238E27FC236}">
                <a16:creationId xmlns:a16="http://schemas.microsoft.com/office/drawing/2014/main" id="{2FE509C7-3866-31D2-457B-4597633CF4D4}"/>
              </a:ext>
            </a:extLst>
          </p:cNvPr>
          <p:cNvPicPr>
            <a:picLocks noChangeAspect="1"/>
          </p:cNvPicPr>
          <p:nvPr/>
        </p:nvPicPr>
        <p:blipFill>
          <a:blip r:embed="rId4"/>
          <a:stretch>
            <a:fillRect/>
          </a:stretch>
        </p:blipFill>
        <p:spPr>
          <a:xfrm>
            <a:off x="1817292" y="108389"/>
            <a:ext cx="6063343" cy="843798"/>
          </a:xfrm>
          <a:prstGeom prst="rect">
            <a:avLst/>
          </a:prstGeom>
        </p:spPr>
      </p:pic>
      <p:pic>
        <p:nvPicPr>
          <p:cNvPr id="5" name="Picture 4">
            <a:extLst>
              <a:ext uri="{FF2B5EF4-FFF2-40B4-BE49-F238E27FC236}">
                <a16:creationId xmlns:a16="http://schemas.microsoft.com/office/drawing/2014/main" id="{18F5442F-CAC1-EDA3-5094-BA49C826A1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7536"/>
          <a:stretch/>
        </p:blipFill>
        <p:spPr>
          <a:xfrm>
            <a:off x="6847115" y="1277962"/>
            <a:ext cx="4978675" cy="5471649"/>
          </a:xfrm>
          <a:prstGeom prst="rect">
            <a:avLst/>
          </a:prstGeom>
        </p:spPr>
      </p:pic>
      <p:pic>
        <p:nvPicPr>
          <p:cNvPr id="7" name="Picture 6">
            <a:extLst>
              <a:ext uri="{FF2B5EF4-FFF2-40B4-BE49-F238E27FC236}">
                <a16:creationId xmlns:a16="http://schemas.microsoft.com/office/drawing/2014/main" id="{C7BD7107-4339-AFBB-EE3C-57FCC37093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36200" y="626980"/>
            <a:ext cx="2763837" cy="650982"/>
          </a:xfrm>
          <a:prstGeom prst="rect">
            <a:avLst/>
          </a:prstGeom>
        </p:spPr>
      </p:pic>
      <p:pic>
        <p:nvPicPr>
          <p:cNvPr id="8" name="CD2 - TRACK 26">
            <a:hlinkClick r:id="" action="ppaction://media"/>
            <a:extLst>
              <a:ext uri="{FF2B5EF4-FFF2-40B4-BE49-F238E27FC236}">
                <a16:creationId xmlns:a16="http://schemas.microsoft.com/office/drawing/2014/main" id="{33E23E61-A922-433B-FFF5-B04E147380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50391" y="991369"/>
            <a:ext cx="486229" cy="486229"/>
          </a:xfrm>
          <a:prstGeom prst="rect">
            <a:avLst/>
          </a:prstGeom>
        </p:spPr>
      </p:pic>
      <p:sp>
        <p:nvSpPr>
          <p:cNvPr id="26" name="Text Box 18">
            <a:extLst>
              <a:ext uri="{FF2B5EF4-FFF2-40B4-BE49-F238E27FC236}">
                <a16:creationId xmlns:a16="http://schemas.microsoft.com/office/drawing/2014/main" id="{B7471E2C-2074-1443-1D28-92B4CEA76031}"/>
              </a:ext>
            </a:extLst>
          </p:cNvPr>
          <p:cNvSpPr txBox="1">
            <a:spLocks noChangeArrowheads="1"/>
          </p:cNvSpPr>
          <p:nvPr/>
        </p:nvSpPr>
        <p:spPr bwMode="auto">
          <a:xfrm>
            <a:off x="86975" y="848463"/>
            <a:ext cx="2763837" cy="584775"/>
          </a:xfrm>
          <a:prstGeom prst="rect">
            <a:avLst/>
          </a:prstGeom>
          <a:solidFill>
            <a:srgbClr val="00CC00"/>
          </a:solidFill>
          <a:ln w="9525">
            <a:noFill/>
            <a:miter lim="800000"/>
            <a:headEnd/>
            <a:tailEnd/>
          </a:ln>
        </p:spPr>
        <p:txBody>
          <a:bodyPr wrap="square">
            <a:spAutoFit/>
          </a:bodyPr>
          <a:lstStyle/>
          <a:p>
            <a:pPr>
              <a:spcBef>
                <a:spcPct val="50000"/>
              </a:spcBef>
            </a:pPr>
            <a:r>
              <a:rPr lang="en-US" sz="3200" dirty="0">
                <a:latin typeface="Calibri" pitchFamily="34" charset="0"/>
              </a:rPr>
              <a:t>While-reading</a:t>
            </a:r>
          </a:p>
        </p:txBody>
      </p:sp>
      <p:cxnSp>
        <p:nvCxnSpPr>
          <p:cNvPr id="23" name="Straight Connector 22">
            <a:extLst>
              <a:ext uri="{FF2B5EF4-FFF2-40B4-BE49-F238E27FC236}">
                <a16:creationId xmlns:a16="http://schemas.microsoft.com/office/drawing/2014/main" id="{39347F11-44C6-6849-AD0F-1236E70802BB}"/>
              </a:ext>
            </a:extLst>
          </p:cNvPr>
          <p:cNvCxnSpPr>
            <a:cxnSpLocks/>
          </p:cNvCxnSpPr>
          <p:nvPr/>
        </p:nvCxnSpPr>
        <p:spPr>
          <a:xfrm>
            <a:off x="7002072" y="2770991"/>
            <a:ext cx="299857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741C0446-55DC-6B59-55FA-CBEAE1F6409C}"/>
              </a:ext>
            </a:extLst>
          </p:cNvPr>
          <p:cNvCxnSpPr>
            <a:cxnSpLocks/>
          </p:cNvCxnSpPr>
          <p:nvPr/>
        </p:nvCxnSpPr>
        <p:spPr>
          <a:xfrm>
            <a:off x="7002072" y="4609415"/>
            <a:ext cx="281569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C3AA41CE-E154-1151-E427-53117BF5C248}"/>
              </a:ext>
            </a:extLst>
          </p:cNvPr>
          <p:cNvCxnSpPr>
            <a:cxnSpLocks/>
          </p:cNvCxnSpPr>
          <p:nvPr/>
        </p:nvCxnSpPr>
        <p:spPr>
          <a:xfrm>
            <a:off x="6973268" y="5175472"/>
            <a:ext cx="13651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EB165F7B-050A-8ED2-3566-09A27A8BA155}"/>
              </a:ext>
            </a:extLst>
          </p:cNvPr>
          <p:cNvCxnSpPr>
            <a:cxnSpLocks/>
          </p:cNvCxnSpPr>
          <p:nvPr/>
        </p:nvCxnSpPr>
        <p:spPr>
          <a:xfrm>
            <a:off x="7002072" y="6468841"/>
            <a:ext cx="149928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495">
                                            <p:txEl>
                                              <p:pRg st="0" end="0"/>
                                            </p:txEl>
                                          </p:spTgt>
                                        </p:tgtEl>
                                        <p:attrNameLst>
                                          <p:attrName>style.visibility</p:attrName>
                                        </p:attrNameLst>
                                      </p:cBhvr>
                                      <p:to>
                                        <p:strVal val="visible"/>
                                      </p:to>
                                    </p:set>
                                    <p:animEffect transition="in" filter="blinds(horizontal)">
                                      <p:cBhvr>
                                        <p:cTn id="7" dur="500"/>
                                        <p:tgtEl>
                                          <p:spTgt spid="634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075"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63495">
                                            <p:txEl>
                                              <p:pRg st="1" end="1"/>
                                            </p:txEl>
                                          </p:spTgt>
                                        </p:tgtEl>
                                        <p:attrNameLst>
                                          <p:attrName>style.visibility</p:attrName>
                                        </p:attrNameLst>
                                      </p:cBhvr>
                                      <p:to>
                                        <p:strVal val="visible"/>
                                      </p:to>
                                    </p:set>
                                    <p:animEffect transition="in" filter="blinds(horizontal)">
                                      <p:cBhvr>
                                        <p:cTn id="16" dur="500"/>
                                        <p:tgtEl>
                                          <p:spTgt spid="6349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par>
                                <p:cTn id="22" presetID="16" presetClass="entr" presetSubtype="37"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outVertical)">
                                      <p:cBhvr>
                                        <p:cTn id="24" dur="500"/>
                                        <p:tgtEl>
                                          <p:spTgt spid="24"/>
                                        </p:tgtEl>
                                      </p:cBhvr>
                                    </p:animEffect>
                                  </p:childTnLst>
                                </p:cTn>
                              </p:par>
                              <p:par>
                                <p:cTn id="25" presetID="16" presetClass="entr" presetSubtype="37"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outVertical)">
                                      <p:cBhvr>
                                        <p:cTn id="27" dur="500"/>
                                        <p:tgtEl>
                                          <p:spTgt spid="27"/>
                                        </p:tgtEl>
                                      </p:cBhvr>
                                    </p:animEffect>
                                  </p:childTnLst>
                                </p:cTn>
                              </p:par>
                              <p:par>
                                <p:cTn id="28" presetID="16" presetClass="entr" presetSubtype="37"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outVertical)">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84D43F-AED6-D8A0-2032-F365587377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2363" y="2710543"/>
            <a:ext cx="10975586" cy="3331027"/>
          </a:xfrm>
          <a:prstGeom prst="rect">
            <a:avLst/>
          </a:prstGeom>
        </p:spPr>
      </p:pic>
      <p:sp>
        <p:nvSpPr>
          <p:cNvPr id="6" name="Rectangle 5">
            <a:extLst>
              <a:ext uri="{FF2B5EF4-FFF2-40B4-BE49-F238E27FC236}">
                <a16:creationId xmlns:a16="http://schemas.microsoft.com/office/drawing/2014/main" id="{A9BC3879-F3AE-7E4A-0545-00B352F356F6}"/>
              </a:ext>
            </a:extLst>
          </p:cNvPr>
          <p:cNvSpPr/>
          <p:nvPr/>
        </p:nvSpPr>
        <p:spPr>
          <a:xfrm>
            <a:off x="502363" y="1064971"/>
            <a:ext cx="1119822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Read the instruction quickly. Underline the key words. What are we going to do? </a:t>
            </a:r>
          </a:p>
        </p:txBody>
      </p:sp>
      <p:cxnSp>
        <p:nvCxnSpPr>
          <p:cNvPr id="11" name="Straight Connector 10">
            <a:extLst>
              <a:ext uri="{FF2B5EF4-FFF2-40B4-BE49-F238E27FC236}">
                <a16:creationId xmlns:a16="http://schemas.microsoft.com/office/drawing/2014/main" id="{A93A781E-662D-BAA8-9F25-C6A782DCFA27}"/>
              </a:ext>
            </a:extLst>
          </p:cNvPr>
          <p:cNvCxnSpPr>
            <a:cxnSpLocks/>
          </p:cNvCxnSpPr>
          <p:nvPr/>
        </p:nvCxnSpPr>
        <p:spPr>
          <a:xfrm>
            <a:off x="1443933" y="3189515"/>
            <a:ext cx="106535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0BB526-237F-BCF6-E7D6-2EE08D454F9C}"/>
              </a:ext>
            </a:extLst>
          </p:cNvPr>
          <p:cNvCxnSpPr>
            <a:cxnSpLocks/>
          </p:cNvCxnSpPr>
          <p:nvPr/>
        </p:nvCxnSpPr>
        <p:spPr>
          <a:xfrm>
            <a:off x="3250962" y="3189515"/>
            <a:ext cx="17144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F39E28-C18A-B44D-7BFE-D8C8829F1A06}"/>
              </a:ext>
            </a:extLst>
          </p:cNvPr>
          <p:cNvCxnSpPr>
            <a:cxnSpLocks/>
          </p:cNvCxnSpPr>
          <p:nvPr/>
        </p:nvCxnSpPr>
        <p:spPr>
          <a:xfrm>
            <a:off x="5130864" y="3189515"/>
            <a:ext cx="59625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3ACCD0-61FC-BD92-AA70-C87920139705}"/>
              </a:ext>
            </a:extLst>
          </p:cNvPr>
          <p:cNvCxnSpPr>
            <a:cxnSpLocks/>
          </p:cNvCxnSpPr>
          <p:nvPr/>
        </p:nvCxnSpPr>
        <p:spPr>
          <a:xfrm>
            <a:off x="6478231" y="3189515"/>
            <a:ext cx="287842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386DC6-20D6-6B16-45CC-85E84EB75DAC}"/>
              </a:ext>
            </a:extLst>
          </p:cNvPr>
          <p:cNvCxnSpPr>
            <a:cxnSpLocks/>
          </p:cNvCxnSpPr>
          <p:nvPr/>
        </p:nvCxnSpPr>
        <p:spPr>
          <a:xfrm>
            <a:off x="2427514" y="3820887"/>
            <a:ext cx="36684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53926B2-7A0A-A57B-6F54-77F6B699D156}"/>
              </a:ext>
            </a:extLst>
          </p:cNvPr>
          <p:cNvCxnSpPr>
            <a:cxnSpLocks/>
          </p:cNvCxnSpPr>
          <p:nvPr/>
        </p:nvCxnSpPr>
        <p:spPr>
          <a:xfrm>
            <a:off x="2755605" y="4304161"/>
            <a:ext cx="188019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A3C750-50A4-A0C6-6A03-A1EE91450B1C}"/>
              </a:ext>
            </a:extLst>
          </p:cNvPr>
          <p:cNvCxnSpPr>
            <a:cxnSpLocks/>
          </p:cNvCxnSpPr>
          <p:nvPr/>
        </p:nvCxnSpPr>
        <p:spPr>
          <a:xfrm>
            <a:off x="5367895" y="4305677"/>
            <a:ext cx="3744207" cy="1595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ECA1B1-C76E-8747-568F-EEEB3A501E33}"/>
              </a:ext>
            </a:extLst>
          </p:cNvPr>
          <p:cNvCxnSpPr>
            <a:cxnSpLocks/>
          </p:cNvCxnSpPr>
          <p:nvPr/>
        </p:nvCxnSpPr>
        <p:spPr>
          <a:xfrm>
            <a:off x="1773234" y="4811992"/>
            <a:ext cx="19224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476E9A-D987-4421-E349-0F49B3962FB2}"/>
              </a:ext>
            </a:extLst>
          </p:cNvPr>
          <p:cNvCxnSpPr>
            <a:cxnSpLocks/>
          </p:cNvCxnSpPr>
          <p:nvPr/>
        </p:nvCxnSpPr>
        <p:spPr>
          <a:xfrm>
            <a:off x="1851077" y="5301344"/>
            <a:ext cx="88326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B6D41-5119-CC6A-4C54-B7175716B3B8}"/>
              </a:ext>
            </a:extLst>
          </p:cNvPr>
          <p:cNvCxnSpPr>
            <a:cxnSpLocks/>
          </p:cNvCxnSpPr>
          <p:nvPr/>
        </p:nvCxnSpPr>
        <p:spPr>
          <a:xfrm>
            <a:off x="4031666" y="5311977"/>
            <a:ext cx="18587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741744-1B03-36B6-538E-1F6BC75C73B6}"/>
              </a:ext>
            </a:extLst>
          </p:cNvPr>
          <p:cNvCxnSpPr>
            <a:cxnSpLocks/>
          </p:cNvCxnSpPr>
          <p:nvPr/>
        </p:nvCxnSpPr>
        <p:spPr>
          <a:xfrm>
            <a:off x="6623168" y="5311977"/>
            <a:ext cx="216853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97873-FB31-0C5B-519A-493BFF0E3D25}"/>
              </a:ext>
            </a:extLst>
          </p:cNvPr>
          <p:cNvCxnSpPr>
            <a:cxnSpLocks/>
          </p:cNvCxnSpPr>
          <p:nvPr/>
        </p:nvCxnSpPr>
        <p:spPr>
          <a:xfrm>
            <a:off x="2509284" y="5835502"/>
            <a:ext cx="104199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EF6B78-9B50-F19C-64DF-97F458BC0DED}"/>
              </a:ext>
            </a:extLst>
          </p:cNvPr>
          <p:cNvCxnSpPr>
            <a:cxnSpLocks/>
          </p:cNvCxnSpPr>
          <p:nvPr/>
        </p:nvCxnSpPr>
        <p:spPr>
          <a:xfrm>
            <a:off x="4961051" y="5855251"/>
            <a:ext cx="21202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5F009BD-9D98-5AF3-13CA-AD224C547AEF}"/>
              </a:ext>
            </a:extLst>
          </p:cNvPr>
          <p:cNvCxnSpPr>
            <a:cxnSpLocks/>
          </p:cNvCxnSpPr>
          <p:nvPr/>
        </p:nvCxnSpPr>
        <p:spPr>
          <a:xfrm>
            <a:off x="8791705" y="5867401"/>
            <a:ext cx="5649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14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par>
                                <p:cTn id="40" presetID="16" presetClass="entr" presetSubtype="21"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par>
                                <p:cTn id="43" presetID="16" presetClass="entr" presetSubtype="21"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par>
                                <p:cTn id="46" presetID="16" presetClass="entr" presetSubtype="21"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inVertical)">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7" name="Text Box 18"/>
          <p:cNvSpPr txBox="1">
            <a:spLocks noChangeArrowheads="1"/>
          </p:cNvSpPr>
          <p:nvPr/>
        </p:nvSpPr>
        <p:spPr bwMode="auto">
          <a:xfrm>
            <a:off x="207963" y="442913"/>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a:latin typeface="+mj-lt"/>
              </a:rPr>
              <a:t>While-reading</a:t>
            </a:r>
          </a:p>
        </p:txBody>
      </p:sp>
      <p:pic>
        <p:nvPicPr>
          <p:cNvPr id="20" name="Picture 19">
            <a:extLst>
              <a:ext uri="{FF2B5EF4-FFF2-40B4-BE49-F238E27FC236}">
                <a16:creationId xmlns:a16="http://schemas.microsoft.com/office/drawing/2014/main" id="{C61E337B-A061-829E-1549-B670866C4B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68056"/>
            <a:ext cx="7021285" cy="2906486"/>
          </a:xfrm>
          <a:prstGeom prst="rect">
            <a:avLst/>
          </a:prstGeom>
        </p:spPr>
      </p:pic>
      <p:pic>
        <p:nvPicPr>
          <p:cNvPr id="21" name="Picture 20">
            <a:extLst>
              <a:ext uri="{FF2B5EF4-FFF2-40B4-BE49-F238E27FC236}">
                <a16:creationId xmlns:a16="http://schemas.microsoft.com/office/drawing/2014/main" id="{6CF6E9DB-A0BA-FD8B-D44E-96BFF838A0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536"/>
          <a:stretch/>
        </p:blipFill>
        <p:spPr>
          <a:xfrm>
            <a:off x="7021286" y="886076"/>
            <a:ext cx="5082496" cy="5612695"/>
          </a:xfrm>
          <a:prstGeom prst="rect">
            <a:avLst/>
          </a:prstGeom>
        </p:spPr>
      </p:pic>
      <p:pic>
        <p:nvPicPr>
          <p:cNvPr id="25" name="Picture 24">
            <a:extLst>
              <a:ext uri="{FF2B5EF4-FFF2-40B4-BE49-F238E27FC236}">
                <a16:creationId xmlns:a16="http://schemas.microsoft.com/office/drawing/2014/main" id="{C7C2155C-CD82-4B26-26DA-3A0B9A21EB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4191" y="235094"/>
            <a:ext cx="2763837" cy="650982"/>
          </a:xfrm>
          <a:prstGeom prst="rect">
            <a:avLst/>
          </a:prstGeom>
        </p:spPr>
      </p:pic>
      <p:sp>
        <p:nvSpPr>
          <p:cNvPr id="14" name="TextBox 13">
            <a:extLst>
              <a:ext uri="{FF2B5EF4-FFF2-40B4-BE49-F238E27FC236}">
                <a16:creationId xmlns:a16="http://schemas.microsoft.com/office/drawing/2014/main" id="{A7C1936C-FAFC-B87B-D08E-76CC58DDC609}"/>
              </a:ext>
            </a:extLst>
          </p:cNvPr>
          <p:cNvSpPr txBox="1"/>
          <p:nvPr/>
        </p:nvSpPr>
        <p:spPr>
          <a:xfrm>
            <a:off x="1169420" y="4074541"/>
            <a:ext cx="3788229" cy="2246769"/>
          </a:xfrm>
          <a:prstGeom prst="rect">
            <a:avLst/>
          </a:prstGeom>
          <a:noFill/>
        </p:spPr>
        <p:txBody>
          <a:bodyPr wrap="square" rtlCol="0">
            <a:spAutoFit/>
          </a:bodyPr>
          <a:lstStyle/>
          <a:p>
            <a:pPr marL="342900" indent="-342900">
              <a:buFont typeface="+mj-lt"/>
              <a:buAutoNum type="arabicPeriod"/>
            </a:pPr>
            <a:r>
              <a:rPr lang="en-US" sz="2800" dirty="0">
                <a:solidFill>
                  <a:srgbClr val="FF0000"/>
                </a:solidFill>
                <a:latin typeface="+mj-lt"/>
              </a:rPr>
              <a:t>historic sites</a:t>
            </a:r>
          </a:p>
          <a:p>
            <a:pPr marL="342900" indent="-342900">
              <a:buFont typeface="+mj-lt"/>
              <a:buAutoNum type="arabicPeriod"/>
            </a:pPr>
            <a:r>
              <a:rPr lang="en-US" sz="2800" dirty="0">
                <a:solidFill>
                  <a:srgbClr val="FF0000"/>
                </a:solidFill>
                <a:latin typeface="+mj-lt"/>
              </a:rPr>
              <a:t>natural oils</a:t>
            </a:r>
          </a:p>
          <a:p>
            <a:pPr marL="342900" indent="-342900">
              <a:buFont typeface="+mj-lt"/>
              <a:buAutoNum type="arabicPeriod"/>
            </a:pPr>
            <a:r>
              <a:rPr lang="en-US" sz="2800" dirty="0">
                <a:solidFill>
                  <a:srgbClr val="FF0000"/>
                </a:solidFill>
                <a:latin typeface="+mj-lt"/>
              </a:rPr>
              <a:t>walls</a:t>
            </a:r>
          </a:p>
          <a:p>
            <a:pPr marL="342900" indent="-342900">
              <a:buFont typeface="+mj-lt"/>
              <a:buAutoNum type="arabicPeriod"/>
            </a:pPr>
            <a:r>
              <a:rPr lang="en-US" sz="2800" dirty="0">
                <a:solidFill>
                  <a:srgbClr val="FF0000"/>
                </a:solidFill>
                <a:latin typeface="+mj-lt"/>
              </a:rPr>
              <a:t>entrance fee</a:t>
            </a:r>
          </a:p>
          <a:p>
            <a:pPr marL="342900" indent="-342900">
              <a:buFont typeface="+mj-lt"/>
              <a:buAutoNum type="arabicPeriod"/>
            </a:pPr>
            <a:r>
              <a:rPr lang="en-US" sz="2800" dirty="0">
                <a:solidFill>
                  <a:srgbClr val="FF0000"/>
                </a:solidFill>
                <a:latin typeface="+mj-lt"/>
              </a:rPr>
              <a:t>paths</a:t>
            </a:r>
          </a:p>
        </p:txBody>
      </p:sp>
      <p:cxnSp>
        <p:nvCxnSpPr>
          <p:cNvPr id="43" name="Straight Connector 42">
            <a:extLst>
              <a:ext uri="{FF2B5EF4-FFF2-40B4-BE49-F238E27FC236}">
                <a16:creationId xmlns:a16="http://schemas.microsoft.com/office/drawing/2014/main" id="{BCD03CCD-B0E3-56A6-1176-1ED2D5891174}"/>
              </a:ext>
            </a:extLst>
          </p:cNvPr>
          <p:cNvCxnSpPr>
            <a:cxnSpLocks/>
          </p:cNvCxnSpPr>
          <p:nvPr/>
        </p:nvCxnSpPr>
        <p:spPr>
          <a:xfrm>
            <a:off x="9133187" y="2916866"/>
            <a:ext cx="282658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B5239D9-85F0-10D6-A4F9-7BC6FAC33480}"/>
              </a:ext>
            </a:extLst>
          </p:cNvPr>
          <p:cNvCxnSpPr>
            <a:cxnSpLocks/>
          </p:cNvCxnSpPr>
          <p:nvPr/>
        </p:nvCxnSpPr>
        <p:spPr>
          <a:xfrm>
            <a:off x="7171626" y="3153228"/>
            <a:ext cx="10425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0676BC-44EC-32C3-934C-D727E96E0DAD}"/>
              </a:ext>
            </a:extLst>
          </p:cNvPr>
          <p:cNvCxnSpPr>
            <a:cxnSpLocks/>
          </p:cNvCxnSpPr>
          <p:nvPr/>
        </p:nvCxnSpPr>
        <p:spPr>
          <a:xfrm>
            <a:off x="7200654" y="3738637"/>
            <a:ext cx="39076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C26D2D-23B0-B4DE-58AF-8ED47ABEC41B}"/>
              </a:ext>
            </a:extLst>
          </p:cNvPr>
          <p:cNvCxnSpPr>
            <a:cxnSpLocks/>
          </p:cNvCxnSpPr>
          <p:nvPr/>
        </p:nvCxnSpPr>
        <p:spPr>
          <a:xfrm>
            <a:off x="7200654" y="4308325"/>
            <a:ext cx="27810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F701BF4-BA01-E197-979A-12D76857B7D2}"/>
              </a:ext>
            </a:extLst>
          </p:cNvPr>
          <p:cNvCxnSpPr>
            <a:cxnSpLocks/>
          </p:cNvCxnSpPr>
          <p:nvPr/>
        </p:nvCxnSpPr>
        <p:spPr>
          <a:xfrm>
            <a:off x="9981739" y="5132010"/>
            <a:ext cx="147366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A94490-5F68-27F6-9E0E-C17AF752A51E}"/>
              </a:ext>
            </a:extLst>
          </p:cNvPr>
          <p:cNvCxnSpPr>
            <a:cxnSpLocks/>
          </p:cNvCxnSpPr>
          <p:nvPr/>
        </p:nvCxnSpPr>
        <p:spPr>
          <a:xfrm>
            <a:off x="10507133" y="5373914"/>
            <a:ext cx="14526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5A75963-3983-2D07-040A-FE2AF049E64B}"/>
              </a:ext>
            </a:extLst>
          </p:cNvPr>
          <p:cNvCxnSpPr>
            <a:cxnSpLocks/>
          </p:cNvCxnSpPr>
          <p:nvPr/>
        </p:nvCxnSpPr>
        <p:spPr>
          <a:xfrm>
            <a:off x="7175253" y="5623077"/>
            <a:ext cx="1350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6AE4B0-788F-200C-D267-E27F8617E166}"/>
              </a:ext>
            </a:extLst>
          </p:cNvPr>
          <p:cNvCxnSpPr>
            <a:cxnSpLocks/>
          </p:cNvCxnSpPr>
          <p:nvPr/>
        </p:nvCxnSpPr>
        <p:spPr>
          <a:xfrm>
            <a:off x="7171626" y="6218498"/>
            <a:ext cx="42837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arn(inVertical)">
                                      <p:cBhvr>
                                        <p:cTn id="11" dur="500"/>
                                        <p:tgtEl>
                                          <p:spTgt spid="43"/>
                                        </p:tgtEl>
                                      </p:cBhvr>
                                    </p:animEffect>
                                  </p:childTnLst>
                                </p:cTn>
                              </p:par>
                              <p:par>
                                <p:cTn id="12" presetID="16" presetClass="entr" presetSubtype="21"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arn(inVertic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barn(inVertical)">
                                      <p:cBhvr>
                                        <p:cTn id="41" dur="500"/>
                                        <p:tgtEl>
                                          <p:spTgt spid="51"/>
                                        </p:tgtEl>
                                      </p:cBhvr>
                                    </p:animEffect>
                                  </p:childTnLst>
                                </p:cTn>
                              </p:par>
                              <p:par>
                                <p:cTn id="42" presetID="16" presetClass="entr" presetSubtype="21"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par>
                                <p:cTn id="45" presetID="16" presetClass="entr" presetSubtype="21"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barn(inVertical)">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barn(inVertical)">
                                      <p:cBhvr>
                                        <p:cTn id="5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BDD2-2E46-85A0-8769-2BA5869C8F60}"/>
              </a:ext>
            </a:extLst>
          </p:cNvPr>
          <p:cNvSpPr>
            <a:spLocks noGrp="1"/>
          </p:cNvSpPr>
          <p:nvPr>
            <p:ph type="title"/>
          </p:nvPr>
        </p:nvSpPr>
        <p:spPr>
          <a:xfrm>
            <a:off x="1565275" y="276678"/>
            <a:ext cx="10461171" cy="996044"/>
          </a:xfrm>
          <a:solidFill>
            <a:schemeClr val="bg1"/>
          </a:solidFill>
        </p:spPr>
        <p:txBody>
          <a:bodyPr/>
          <a:lstStyle/>
          <a:p>
            <a:r>
              <a:rPr lang="en-US" sz="3200" b="1" dirty="0">
                <a:solidFill>
                  <a:srgbClr val="0000CC"/>
                </a:solidFill>
              </a:rPr>
              <a:t>Read the text again, then choose suitable words to complete the things we should do to preserve ancient wonders.</a:t>
            </a:r>
          </a:p>
        </p:txBody>
      </p:sp>
      <p:sp>
        <p:nvSpPr>
          <p:cNvPr id="3" name="Content Placeholder 2">
            <a:extLst>
              <a:ext uri="{FF2B5EF4-FFF2-40B4-BE49-F238E27FC236}">
                <a16:creationId xmlns:a16="http://schemas.microsoft.com/office/drawing/2014/main" id="{7B50D0E9-D57D-27DD-0999-A011195F6FE3}"/>
              </a:ext>
            </a:extLst>
          </p:cNvPr>
          <p:cNvSpPr>
            <a:spLocks noGrp="1"/>
          </p:cNvSpPr>
          <p:nvPr>
            <p:ph idx="1"/>
          </p:nvPr>
        </p:nvSpPr>
        <p:spPr>
          <a:xfrm>
            <a:off x="609600" y="2166259"/>
            <a:ext cx="10972800" cy="3940628"/>
          </a:xfrm>
        </p:spPr>
        <p:txBody>
          <a:bodyPr/>
          <a:lstStyle/>
          <a:p>
            <a:r>
              <a:rPr lang="en-US" dirty="0"/>
              <a:t>Try not to change the ………………….. of things.</a:t>
            </a:r>
          </a:p>
          <a:p>
            <a:r>
              <a:rPr lang="en-US" dirty="0"/>
              <a:t>Never ………………….. the things on display.</a:t>
            </a:r>
          </a:p>
          <a:p>
            <a:r>
              <a:rPr lang="en-US" dirty="0"/>
              <a:t>Try not to touch the ………………….. of ancient wonders.</a:t>
            </a:r>
          </a:p>
          <a:p>
            <a:r>
              <a:rPr lang="en-US" dirty="0"/>
              <a:t>Pay for tickets to visit the sites to help keep them in good …………………..</a:t>
            </a:r>
          </a:p>
          <a:p>
            <a:r>
              <a:rPr lang="en-US" dirty="0"/>
              <a:t>Do not walk out of the ………………….. to protect the soil.</a:t>
            </a:r>
          </a:p>
        </p:txBody>
      </p:sp>
      <p:sp>
        <p:nvSpPr>
          <p:cNvPr id="4" name="TextBox 3">
            <a:extLst>
              <a:ext uri="{FF2B5EF4-FFF2-40B4-BE49-F238E27FC236}">
                <a16:creationId xmlns:a16="http://schemas.microsoft.com/office/drawing/2014/main" id="{E65B842A-70D9-FBD0-58E8-080C26D6E67F}"/>
              </a:ext>
            </a:extLst>
          </p:cNvPr>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5" name="TextBox 4">
            <a:extLst>
              <a:ext uri="{FF2B5EF4-FFF2-40B4-BE49-F238E27FC236}">
                <a16:creationId xmlns:a16="http://schemas.microsoft.com/office/drawing/2014/main" id="{5A608F56-5858-3325-FD05-131151CB4212}"/>
              </a:ext>
            </a:extLst>
          </p:cNvPr>
          <p:cNvSpPr txBox="1"/>
          <p:nvPr/>
        </p:nvSpPr>
        <p:spPr>
          <a:xfrm>
            <a:off x="522514" y="1375849"/>
            <a:ext cx="1097280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dirty="0">
                <a:solidFill>
                  <a:srgbClr val="0000CC"/>
                </a:solidFill>
                <a:latin typeface="Calibri (body)"/>
              </a:rPr>
              <a:t>condition * hold * paths * position * walls </a:t>
            </a:r>
            <a:endParaRPr lang="en-US" sz="3200" dirty="0"/>
          </a:p>
        </p:txBody>
      </p:sp>
      <p:cxnSp>
        <p:nvCxnSpPr>
          <p:cNvPr id="6" name="Straight Connector 5">
            <a:extLst>
              <a:ext uri="{FF2B5EF4-FFF2-40B4-BE49-F238E27FC236}">
                <a16:creationId xmlns:a16="http://schemas.microsoft.com/office/drawing/2014/main" id="{21B63594-FA64-1427-3B2A-135CE51B9735}"/>
              </a:ext>
            </a:extLst>
          </p:cNvPr>
          <p:cNvCxnSpPr>
            <a:cxnSpLocks/>
          </p:cNvCxnSpPr>
          <p:nvPr/>
        </p:nvCxnSpPr>
        <p:spPr>
          <a:xfrm>
            <a:off x="1637162" y="2678991"/>
            <a:ext cx="2307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D0580C-9C1E-5748-C438-2E2F067A0857}"/>
              </a:ext>
            </a:extLst>
          </p:cNvPr>
          <p:cNvCxnSpPr>
            <a:cxnSpLocks/>
          </p:cNvCxnSpPr>
          <p:nvPr/>
        </p:nvCxnSpPr>
        <p:spPr>
          <a:xfrm>
            <a:off x="7348602" y="2662773"/>
            <a:ext cx="9447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3E4BC4-5258-B31E-4166-E114C7BE23D5}"/>
              </a:ext>
            </a:extLst>
          </p:cNvPr>
          <p:cNvCxnSpPr>
            <a:cxnSpLocks/>
          </p:cNvCxnSpPr>
          <p:nvPr/>
        </p:nvCxnSpPr>
        <p:spPr>
          <a:xfrm>
            <a:off x="1060376" y="3251268"/>
            <a:ext cx="10023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55FB5F-6E13-6C55-BDC1-B0DB9FEF21F8}"/>
              </a:ext>
            </a:extLst>
          </p:cNvPr>
          <p:cNvCxnSpPr>
            <a:cxnSpLocks/>
          </p:cNvCxnSpPr>
          <p:nvPr/>
        </p:nvCxnSpPr>
        <p:spPr>
          <a:xfrm>
            <a:off x="5043105" y="3251268"/>
            <a:ext cx="26867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104570-3BA8-69A0-67F4-84CD741D4BDF}"/>
              </a:ext>
            </a:extLst>
          </p:cNvPr>
          <p:cNvCxnSpPr>
            <a:cxnSpLocks/>
          </p:cNvCxnSpPr>
          <p:nvPr/>
        </p:nvCxnSpPr>
        <p:spPr>
          <a:xfrm>
            <a:off x="1637162" y="3829206"/>
            <a:ext cx="20948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651D25-B774-17E4-B408-3D428E65124E}"/>
              </a:ext>
            </a:extLst>
          </p:cNvPr>
          <p:cNvCxnSpPr>
            <a:cxnSpLocks/>
          </p:cNvCxnSpPr>
          <p:nvPr/>
        </p:nvCxnSpPr>
        <p:spPr>
          <a:xfrm flipV="1">
            <a:off x="7145333" y="3829206"/>
            <a:ext cx="2711048" cy="98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D52160-49B9-D23E-A86F-FDF027233666}"/>
              </a:ext>
            </a:extLst>
          </p:cNvPr>
          <p:cNvCxnSpPr>
            <a:cxnSpLocks/>
          </p:cNvCxnSpPr>
          <p:nvPr/>
        </p:nvCxnSpPr>
        <p:spPr>
          <a:xfrm>
            <a:off x="1071784" y="4406449"/>
            <a:ext cx="2307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F71A80-76D8-8799-1EE1-A685CAFB97EB}"/>
              </a:ext>
            </a:extLst>
          </p:cNvPr>
          <p:cNvCxnSpPr>
            <a:cxnSpLocks/>
          </p:cNvCxnSpPr>
          <p:nvPr/>
        </p:nvCxnSpPr>
        <p:spPr>
          <a:xfrm>
            <a:off x="3846695" y="4417082"/>
            <a:ext cx="22259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4E399D-4DA2-636E-F75D-D3DEADD3CD19}"/>
              </a:ext>
            </a:extLst>
          </p:cNvPr>
          <p:cNvCxnSpPr>
            <a:cxnSpLocks/>
          </p:cNvCxnSpPr>
          <p:nvPr/>
        </p:nvCxnSpPr>
        <p:spPr>
          <a:xfrm>
            <a:off x="7432158" y="4409863"/>
            <a:ext cx="16780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D4B42E-E555-5BD6-67E4-A813B62C4063}"/>
              </a:ext>
            </a:extLst>
          </p:cNvPr>
          <p:cNvCxnSpPr>
            <a:cxnSpLocks/>
          </p:cNvCxnSpPr>
          <p:nvPr/>
        </p:nvCxnSpPr>
        <p:spPr>
          <a:xfrm>
            <a:off x="9655058" y="4418645"/>
            <a:ext cx="810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BC752A-3839-6644-1974-75E8F1F6DA3B}"/>
              </a:ext>
            </a:extLst>
          </p:cNvPr>
          <p:cNvCxnSpPr>
            <a:cxnSpLocks/>
          </p:cNvCxnSpPr>
          <p:nvPr/>
        </p:nvCxnSpPr>
        <p:spPr>
          <a:xfrm>
            <a:off x="1058818" y="5486996"/>
            <a:ext cx="2992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78C2CCD-FCEA-656E-94FD-B0B8F6D8DD4E}"/>
              </a:ext>
            </a:extLst>
          </p:cNvPr>
          <p:cNvCxnSpPr>
            <a:cxnSpLocks/>
          </p:cNvCxnSpPr>
          <p:nvPr/>
        </p:nvCxnSpPr>
        <p:spPr>
          <a:xfrm>
            <a:off x="7534866" y="5503245"/>
            <a:ext cx="2481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BBEF38-C98F-BA73-1514-65F240C36A37}"/>
              </a:ext>
            </a:extLst>
          </p:cNvPr>
          <p:cNvSpPr txBox="1"/>
          <p:nvPr/>
        </p:nvSpPr>
        <p:spPr>
          <a:xfrm>
            <a:off x="4705803" y="2096332"/>
            <a:ext cx="1807281"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position</a:t>
            </a:r>
          </a:p>
        </p:txBody>
      </p:sp>
      <p:sp>
        <p:nvSpPr>
          <p:cNvPr id="31" name="TextBox 30">
            <a:extLst>
              <a:ext uri="{FF2B5EF4-FFF2-40B4-BE49-F238E27FC236}">
                <a16:creationId xmlns:a16="http://schemas.microsoft.com/office/drawing/2014/main" id="{B8B200E2-7A77-AC11-A633-E2C33943CFE5}"/>
              </a:ext>
            </a:extLst>
          </p:cNvPr>
          <p:cNvSpPr txBox="1"/>
          <p:nvPr/>
        </p:nvSpPr>
        <p:spPr>
          <a:xfrm>
            <a:off x="2186227" y="2701233"/>
            <a:ext cx="1807281"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hold</a:t>
            </a:r>
          </a:p>
        </p:txBody>
      </p:sp>
      <p:sp>
        <p:nvSpPr>
          <p:cNvPr id="32" name="TextBox 31">
            <a:extLst>
              <a:ext uri="{FF2B5EF4-FFF2-40B4-BE49-F238E27FC236}">
                <a16:creationId xmlns:a16="http://schemas.microsoft.com/office/drawing/2014/main" id="{0A2C2456-6F8F-E937-E63F-E866EF291C28}"/>
              </a:ext>
            </a:extLst>
          </p:cNvPr>
          <p:cNvSpPr txBox="1"/>
          <p:nvPr/>
        </p:nvSpPr>
        <p:spPr>
          <a:xfrm>
            <a:off x="4405014" y="3257241"/>
            <a:ext cx="1807281"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walls</a:t>
            </a:r>
          </a:p>
        </p:txBody>
      </p:sp>
      <p:sp>
        <p:nvSpPr>
          <p:cNvPr id="33" name="TextBox 32">
            <a:extLst>
              <a:ext uri="{FF2B5EF4-FFF2-40B4-BE49-F238E27FC236}">
                <a16:creationId xmlns:a16="http://schemas.microsoft.com/office/drawing/2014/main" id="{257C0AE7-29A4-AB76-FEAD-966AA4CB60F2}"/>
              </a:ext>
            </a:extLst>
          </p:cNvPr>
          <p:cNvSpPr txBox="1"/>
          <p:nvPr/>
        </p:nvSpPr>
        <p:spPr>
          <a:xfrm>
            <a:off x="1159075" y="4363108"/>
            <a:ext cx="1807281"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condition</a:t>
            </a:r>
          </a:p>
        </p:txBody>
      </p:sp>
      <p:sp>
        <p:nvSpPr>
          <p:cNvPr id="34" name="TextBox 33">
            <a:extLst>
              <a:ext uri="{FF2B5EF4-FFF2-40B4-BE49-F238E27FC236}">
                <a16:creationId xmlns:a16="http://schemas.microsoft.com/office/drawing/2014/main" id="{6A90A95C-5A4D-4373-8580-2C4EF5E5A3A5}"/>
              </a:ext>
            </a:extLst>
          </p:cNvPr>
          <p:cNvSpPr txBox="1"/>
          <p:nvPr/>
        </p:nvSpPr>
        <p:spPr>
          <a:xfrm>
            <a:off x="4931326" y="4931930"/>
            <a:ext cx="1807281"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paths</a:t>
            </a:r>
          </a:p>
        </p:txBody>
      </p:sp>
    </p:spTree>
    <p:extLst>
      <p:ext uri="{BB962C8B-B14F-4D97-AF65-F5344CB8AC3E}">
        <p14:creationId xmlns:p14="http://schemas.microsoft.com/office/powerpoint/2010/main" val="58924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550350-9078-E6BF-20D0-A735CBE755C8}"/>
              </a:ext>
            </a:extLst>
          </p:cNvPr>
          <p:cNvPicPr>
            <a:picLocks noChangeAspect="1"/>
          </p:cNvPicPr>
          <p:nvPr/>
        </p:nvPicPr>
        <p:blipFill>
          <a:blip r:embed="rId2"/>
          <a:stretch>
            <a:fillRect/>
          </a:stretch>
        </p:blipFill>
        <p:spPr>
          <a:xfrm>
            <a:off x="2718786" y="2995791"/>
            <a:ext cx="7864770" cy="2553497"/>
          </a:xfrm>
          <a:prstGeom prst="rect">
            <a:avLst/>
          </a:prstGeom>
        </p:spPr>
      </p:pic>
      <p:sp>
        <p:nvSpPr>
          <p:cNvPr id="4" name="Text Box 4">
            <a:extLst>
              <a:ext uri="{FF2B5EF4-FFF2-40B4-BE49-F238E27FC236}">
                <a16:creationId xmlns:a16="http://schemas.microsoft.com/office/drawing/2014/main" id="{D5887DFA-F0E1-3772-18BB-C146E5E61684}"/>
              </a:ext>
            </a:extLst>
          </p:cNvPr>
          <p:cNvSpPr txBox="1">
            <a:spLocks noChangeArrowheads="1"/>
          </p:cNvSpPr>
          <p:nvPr/>
        </p:nvSpPr>
        <p:spPr bwMode="auto">
          <a:xfrm>
            <a:off x="914400" y="430213"/>
            <a:ext cx="8424863" cy="707886"/>
          </a:xfrm>
          <a:prstGeom prst="rect">
            <a:avLst/>
          </a:prstGeom>
          <a:noFill/>
          <a:ln w="9525">
            <a:noFill/>
            <a:miter lim="800000"/>
            <a:headEnd/>
            <a:tailEnd/>
          </a:ln>
        </p:spPr>
        <p:txBody>
          <a:bodyPr wrap="square">
            <a:spAutoFit/>
          </a:bodyPr>
          <a:lstStyle/>
          <a:p>
            <a:pPr>
              <a:spcBef>
                <a:spcPct val="50000"/>
              </a:spcBef>
            </a:pPr>
            <a:r>
              <a:rPr lang="en-US" sz="4000" b="1" dirty="0">
                <a:solidFill>
                  <a:schemeClr val="hlink"/>
                </a:solidFill>
                <a:latin typeface="+mj-lt"/>
              </a:rPr>
              <a:t>Now, read again to check the answers.</a:t>
            </a:r>
          </a:p>
        </p:txBody>
      </p:sp>
      <p:cxnSp>
        <p:nvCxnSpPr>
          <p:cNvPr id="14" name="Straight Connector 13">
            <a:extLst>
              <a:ext uri="{FF2B5EF4-FFF2-40B4-BE49-F238E27FC236}">
                <a16:creationId xmlns:a16="http://schemas.microsoft.com/office/drawing/2014/main" id="{A58BAC18-DACD-E27A-CA04-97C0670447A0}"/>
              </a:ext>
            </a:extLst>
          </p:cNvPr>
          <p:cNvCxnSpPr>
            <a:cxnSpLocks/>
          </p:cNvCxnSpPr>
          <p:nvPr/>
        </p:nvCxnSpPr>
        <p:spPr>
          <a:xfrm>
            <a:off x="5995243" y="4238891"/>
            <a:ext cx="44778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A69335D2-1C56-B942-042D-5F20A3E1BAB2}"/>
              </a:ext>
            </a:extLst>
          </p:cNvPr>
          <p:cNvSpPr>
            <a:spLocks noGrp="1"/>
          </p:cNvSpPr>
          <p:nvPr>
            <p:ph idx="1"/>
          </p:nvPr>
        </p:nvSpPr>
        <p:spPr/>
        <p:txBody>
          <a:bodyPr/>
          <a:lstStyle/>
          <a:p>
            <a:r>
              <a:rPr lang="en-US" dirty="0">
                <a:latin typeface="+mj-lt"/>
              </a:rPr>
              <a:t>Try not to change the …………………..of things.</a:t>
            </a:r>
          </a:p>
          <a:p>
            <a:r>
              <a:rPr lang="en-US" dirty="0">
                <a:latin typeface="+mj-lt"/>
              </a:rPr>
              <a:t>Never ………………….. the things on display.</a:t>
            </a:r>
          </a:p>
        </p:txBody>
      </p:sp>
      <p:sp>
        <p:nvSpPr>
          <p:cNvPr id="17" name="TextBox 16">
            <a:extLst>
              <a:ext uri="{FF2B5EF4-FFF2-40B4-BE49-F238E27FC236}">
                <a16:creationId xmlns:a16="http://schemas.microsoft.com/office/drawing/2014/main" id="{89252AA8-0514-1F76-03B5-A03F48E7D79B}"/>
              </a:ext>
            </a:extLst>
          </p:cNvPr>
          <p:cNvSpPr txBox="1"/>
          <p:nvPr/>
        </p:nvSpPr>
        <p:spPr>
          <a:xfrm>
            <a:off x="4561114" y="1529087"/>
            <a:ext cx="2090057"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position</a:t>
            </a:r>
          </a:p>
        </p:txBody>
      </p:sp>
      <p:sp>
        <p:nvSpPr>
          <p:cNvPr id="18" name="TextBox 17">
            <a:extLst>
              <a:ext uri="{FF2B5EF4-FFF2-40B4-BE49-F238E27FC236}">
                <a16:creationId xmlns:a16="http://schemas.microsoft.com/office/drawing/2014/main" id="{52B55F04-9CDB-A7E2-614C-5B1DA15129B3}"/>
              </a:ext>
            </a:extLst>
          </p:cNvPr>
          <p:cNvSpPr txBox="1"/>
          <p:nvPr/>
        </p:nvSpPr>
        <p:spPr>
          <a:xfrm>
            <a:off x="2035628" y="2124494"/>
            <a:ext cx="2090057"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hold</a:t>
            </a:r>
          </a:p>
        </p:txBody>
      </p:sp>
      <p:cxnSp>
        <p:nvCxnSpPr>
          <p:cNvPr id="21" name="Straight Connector 20">
            <a:extLst>
              <a:ext uri="{FF2B5EF4-FFF2-40B4-BE49-F238E27FC236}">
                <a16:creationId xmlns:a16="http://schemas.microsoft.com/office/drawing/2014/main" id="{686DE513-9617-5F74-6234-D5F3E1CCB15F}"/>
              </a:ext>
            </a:extLst>
          </p:cNvPr>
          <p:cNvCxnSpPr>
            <a:cxnSpLocks/>
          </p:cNvCxnSpPr>
          <p:nvPr/>
        </p:nvCxnSpPr>
        <p:spPr>
          <a:xfrm>
            <a:off x="2935344" y="4621640"/>
            <a:ext cx="35079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17A9B67-9B6A-91CB-31D8-EE2E95761661}"/>
              </a:ext>
            </a:extLst>
          </p:cNvPr>
          <p:cNvCxnSpPr>
            <a:cxnSpLocks/>
          </p:cNvCxnSpPr>
          <p:nvPr/>
        </p:nvCxnSpPr>
        <p:spPr>
          <a:xfrm>
            <a:off x="2935344" y="5154029"/>
            <a:ext cx="31606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0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5887DFA-F0E1-3772-18BB-C146E5E61684}"/>
              </a:ext>
            </a:extLst>
          </p:cNvPr>
          <p:cNvSpPr txBox="1">
            <a:spLocks noChangeArrowheads="1"/>
          </p:cNvSpPr>
          <p:nvPr/>
        </p:nvSpPr>
        <p:spPr bwMode="auto">
          <a:xfrm>
            <a:off x="967562" y="308445"/>
            <a:ext cx="8424863" cy="707886"/>
          </a:xfrm>
          <a:prstGeom prst="rect">
            <a:avLst/>
          </a:prstGeom>
          <a:noFill/>
          <a:ln w="9525">
            <a:noFill/>
            <a:miter lim="800000"/>
            <a:headEnd/>
            <a:tailEnd/>
          </a:ln>
        </p:spPr>
        <p:txBody>
          <a:bodyPr wrap="square">
            <a:spAutoFit/>
          </a:bodyPr>
          <a:lstStyle/>
          <a:p>
            <a:pPr>
              <a:spcBef>
                <a:spcPct val="50000"/>
              </a:spcBef>
            </a:pPr>
            <a:r>
              <a:rPr lang="en-US" sz="4000" b="1" dirty="0">
                <a:solidFill>
                  <a:schemeClr val="hlink"/>
                </a:solidFill>
                <a:latin typeface="+mj-lt"/>
              </a:rPr>
              <a:t>Now, read again to check the answers.</a:t>
            </a:r>
          </a:p>
        </p:txBody>
      </p:sp>
      <p:sp>
        <p:nvSpPr>
          <p:cNvPr id="12" name="Content Placeholder 11">
            <a:extLst>
              <a:ext uri="{FF2B5EF4-FFF2-40B4-BE49-F238E27FC236}">
                <a16:creationId xmlns:a16="http://schemas.microsoft.com/office/drawing/2014/main" id="{A69335D2-1C56-B942-042D-5F20A3E1BAB2}"/>
              </a:ext>
            </a:extLst>
          </p:cNvPr>
          <p:cNvSpPr>
            <a:spLocks noGrp="1"/>
          </p:cNvSpPr>
          <p:nvPr>
            <p:ph idx="1"/>
          </p:nvPr>
        </p:nvSpPr>
        <p:spPr>
          <a:xfrm>
            <a:off x="662762" y="903910"/>
            <a:ext cx="10972800" cy="2381544"/>
          </a:xfrm>
        </p:spPr>
        <p:txBody>
          <a:bodyPr/>
          <a:lstStyle/>
          <a:p>
            <a:r>
              <a:rPr lang="en-US" dirty="0">
                <a:latin typeface="+mj-lt"/>
              </a:rPr>
              <a:t>Try not to touch the ………………….. of ancient wonders.</a:t>
            </a:r>
          </a:p>
          <a:p>
            <a:r>
              <a:rPr lang="en-US" dirty="0">
                <a:latin typeface="+mj-lt"/>
              </a:rPr>
              <a:t>Pay for tickets to visit the sites to help keep them in good …………………..</a:t>
            </a:r>
          </a:p>
          <a:p>
            <a:r>
              <a:rPr lang="en-US" dirty="0">
                <a:latin typeface="+mj-lt"/>
              </a:rPr>
              <a:t>Do not walk out of the ………………….. to protect the soil.</a:t>
            </a:r>
          </a:p>
        </p:txBody>
      </p:sp>
      <p:sp>
        <p:nvSpPr>
          <p:cNvPr id="17" name="TextBox 16">
            <a:extLst>
              <a:ext uri="{FF2B5EF4-FFF2-40B4-BE49-F238E27FC236}">
                <a16:creationId xmlns:a16="http://schemas.microsoft.com/office/drawing/2014/main" id="{89252AA8-0514-1F76-03B5-A03F48E7D79B}"/>
              </a:ext>
            </a:extLst>
          </p:cNvPr>
          <p:cNvSpPr txBox="1"/>
          <p:nvPr/>
        </p:nvSpPr>
        <p:spPr>
          <a:xfrm>
            <a:off x="4483647" y="828109"/>
            <a:ext cx="2090057"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walls</a:t>
            </a:r>
          </a:p>
        </p:txBody>
      </p:sp>
      <p:sp>
        <p:nvSpPr>
          <p:cNvPr id="18" name="TextBox 17">
            <a:extLst>
              <a:ext uri="{FF2B5EF4-FFF2-40B4-BE49-F238E27FC236}">
                <a16:creationId xmlns:a16="http://schemas.microsoft.com/office/drawing/2014/main" id="{52B55F04-9CDB-A7E2-614C-5B1DA15129B3}"/>
              </a:ext>
            </a:extLst>
          </p:cNvPr>
          <p:cNvSpPr txBox="1"/>
          <p:nvPr/>
        </p:nvSpPr>
        <p:spPr>
          <a:xfrm>
            <a:off x="967562" y="1902118"/>
            <a:ext cx="2090057"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condition</a:t>
            </a:r>
          </a:p>
        </p:txBody>
      </p:sp>
      <p:sp>
        <p:nvSpPr>
          <p:cNvPr id="10" name="TextBox 9">
            <a:extLst>
              <a:ext uri="{FF2B5EF4-FFF2-40B4-BE49-F238E27FC236}">
                <a16:creationId xmlns:a16="http://schemas.microsoft.com/office/drawing/2014/main" id="{0409A098-6E76-EC99-42C0-830964007D28}"/>
              </a:ext>
            </a:extLst>
          </p:cNvPr>
          <p:cNvSpPr txBox="1"/>
          <p:nvPr/>
        </p:nvSpPr>
        <p:spPr>
          <a:xfrm>
            <a:off x="5050971" y="2457448"/>
            <a:ext cx="2090057" cy="584775"/>
          </a:xfrm>
          <a:prstGeom prst="rect">
            <a:avLst/>
          </a:prstGeom>
          <a:noFill/>
        </p:spPr>
        <p:txBody>
          <a:bodyPr wrap="square">
            <a:spAutoFit/>
          </a:bodyPr>
          <a:lstStyle/>
          <a:p>
            <a:pPr algn="ctr"/>
            <a:r>
              <a:rPr lang="en-US" sz="3200" dirty="0">
                <a:solidFill>
                  <a:srgbClr val="FF0000"/>
                </a:solidFill>
                <a:latin typeface="+mj-lt"/>
                <a:cs typeface="Arial" panose="020B0604020202020204" pitchFamily="34" charset="0"/>
              </a:rPr>
              <a:t>paths</a:t>
            </a:r>
          </a:p>
        </p:txBody>
      </p:sp>
      <p:pic>
        <p:nvPicPr>
          <p:cNvPr id="3" name="Picture 2">
            <a:extLst>
              <a:ext uri="{FF2B5EF4-FFF2-40B4-BE49-F238E27FC236}">
                <a16:creationId xmlns:a16="http://schemas.microsoft.com/office/drawing/2014/main" id="{2DE6F753-BF8D-F538-CFA8-9D9A342D56A2}"/>
              </a:ext>
            </a:extLst>
          </p:cNvPr>
          <p:cNvPicPr>
            <a:picLocks noChangeAspect="1"/>
          </p:cNvPicPr>
          <p:nvPr/>
        </p:nvPicPr>
        <p:blipFill>
          <a:blip r:embed="rId2"/>
          <a:stretch>
            <a:fillRect/>
          </a:stretch>
        </p:blipFill>
        <p:spPr>
          <a:xfrm>
            <a:off x="4135305" y="3067583"/>
            <a:ext cx="6089553" cy="3350387"/>
          </a:xfrm>
          <a:prstGeom prst="rect">
            <a:avLst/>
          </a:prstGeom>
        </p:spPr>
      </p:pic>
      <p:cxnSp>
        <p:nvCxnSpPr>
          <p:cNvPr id="23" name="Straight Connector 22">
            <a:extLst>
              <a:ext uri="{FF2B5EF4-FFF2-40B4-BE49-F238E27FC236}">
                <a16:creationId xmlns:a16="http://schemas.microsoft.com/office/drawing/2014/main" id="{817A9B67-9B6A-91CB-31D8-EE2E95761661}"/>
              </a:ext>
            </a:extLst>
          </p:cNvPr>
          <p:cNvCxnSpPr>
            <a:cxnSpLocks/>
          </p:cNvCxnSpPr>
          <p:nvPr/>
        </p:nvCxnSpPr>
        <p:spPr>
          <a:xfrm>
            <a:off x="4276818" y="3726735"/>
            <a:ext cx="3421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201E0C-2AD0-6FA9-0570-B299EFDCAE0F}"/>
              </a:ext>
            </a:extLst>
          </p:cNvPr>
          <p:cNvCxnSpPr>
            <a:cxnSpLocks/>
          </p:cNvCxnSpPr>
          <p:nvPr/>
        </p:nvCxnSpPr>
        <p:spPr>
          <a:xfrm>
            <a:off x="7697972" y="4716829"/>
            <a:ext cx="17862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23C518-3927-652F-E73D-2FA43A1512E0}"/>
              </a:ext>
            </a:extLst>
          </p:cNvPr>
          <p:cNvCxnSpPr>
            <a:cxnSpLocks/>
          </p:cNvCxnSpPr>
          <p:nvPr/>
        </p:nvCxnSpPr>
        <p:spPr>
          <a:xfrm>
            <a:off x="8272130" y="5032515"/>
            <a:ext cx="1785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B97112-F45D-8B55-204D-A701B2D3BCE0}"/>
              </a:ext>
            </a:extLst>
          </p:cNvPr>
          <p:cNvCxnSpPr>
            <a:cxnSpLocks/>
          </p:cNvCxnSpPr>
          <p:nvPr/>
        </p:nvCxnSpPr>
        <p:spPr>
          <a:xfrm>
            <a:off x="4309475" y="5304152"/>
            <a:ext cx="1591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9435BB-DAB7-DB6D-D4C9-93342F62B819}"/>
              </a:ext>
            </a:extLst>
          </p:cNvPr>
          <p:cNvCxnSpPr>
            <a:cxnSpLocks/>
          </p:cNvCxnSpPr>
          <p:nvPr/>
        </p:nvCxnSpPr>
        <p:spPr>
          <a:xfrm>
            <a:off x="4276818" y="6012735"/>
            <a:ext cx="3665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2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0D9A7-42F2-1E1D-92F0-0D4EA5E3DF53}"/>
              </a:ext>
            </a:extLst>
          </p:cNvPr>
          <p:cNvPicPr>
            <a:picLocks noChangeAspect="1"/>
          </p:cNvPicPr>
          <p:nvPr/>
        </p:nvPicPr>
        <p:blipFill>
          <a:blip r:embed="rId2"/>
          <a:stretch>
            <a:fillRect/>
          </a:stretch>
        </p:blipFill>
        <p:spPr>
          <a:xfrm>
            <a:off x="408119" y="917989"/>
            <a:ext cx="11174043" cy="1092199"/>
          </a:xfrm>
          <a:prstGeom prst="rect">
            <a:avLst/>
          </a:prstGeom>
        </p:spPr>
      </p:pic>
      <p:sp>
        <p:nvSpPr>
          <p:cNvPr id="2" name="TextBox 1"/>
          <p:cNvSpPr txBox="1"/>
          <p:nvPr/>
        </p:nvSpPr>
        <p:spPr>
          <a:xfrm>
            <a:off x="214313" y="476250"/>
            <a:ext cx="2400300" cy="579438"/>
          </a:xfrm>
          <a:prstGeom prst="rect">
            <a:avLst/>
          </a:prstGeom>
          <a:solidFill>
            <a:srgbClr val="00B050"/>
          </a:solidFill>
          <a:effectLst>
            <a:outerShdw blurRad="63500" sx="102000" sy="102000" algn="ctr" rotWithShape="0">
              <a:prstClr val="black">
                <a:alpha val="40000"/>
              </a:prstClr>
            </a:outerShdw>
          </a:effectLst>
        </p:spPr>
        <p:txBody>
          <a:bodyPr>
            <a:spAutoFit/>
          </a:bodyPr>
          <a:lstStyle/>
          <a:p>
            <a:pPr>
              <a:defRPr/>
            </a:pPr>
            <a:r>
              <a:rPr lang="en-US" sz="3200" b="1">
                <a:solidFill>
                  <a:schemeClr val="bg1"/>
                </a:solidFill>
                <a:latin typeface="+mj-lt"/>
              </a:rPr>
              <a:t>Post-reading</a:t>
            </a:r>
          </a:p>
        </p:txBody>
      </p:sp>
      <p:sp>
        <p:nvSpPr>
          <p:cNvPr id="9" name="Rectangle 8">
            <a:extLst>
              <a:ext uri="{FF2B5EF4-FFF2-40B4-BE49-F238E27FC236}">
                <a16:creationId xmlns:a16="http://schemas.microsoft.com/office/drawing/2014/main" id="{36743B38-D6A4-DA10-6205-4C290E0A70F0}"/>
              </a:ext>
            </a:extLst>
          </p:cNvPr>
          <p:cNvSpPr/>
          <p:nvPr/>
        </p:nvSpPr>
        <p:spPr>
          <a:xfrm>
            <a:off x="3277365" y="441788"/>
            <a:ext cx="2844433" cy="646331"/>
          </a:xfrm>
          <a:prstGeom prst="rect">
            <a:avLst/>
          </a:prstGeom>
          <a:solidFill>
            <a:schemeClr val="bg1"/>
          </a:solidFill>
        </p:spPr>
        <p:txBody>
          <a:bodyPr wrap="none">
            <a:spAutoFit/>
          </a:bodyPr>
          <a:lstStyle/>
          <a:p>
            <a:r>
              <a:rPr lang="en-US" sz="3600" b="1" dirty="0">
                <a:solidFill>
                  <a:srgbClr val="FF0000"/>
                </a:solidFill>
                <a:latin typeface="+mj-lt"/>
                <a:ea typeface="Times New Roman" panose="02020603050405020304" pitchFamily="18" charset="0"/>
              </a:rPr>
              <a:t>Work in pairs.</a:t>
            </a:r>
            <a:endParaRPr lang="en-US" sz="3600" b="1" dirty="0">
              <a:solidFill>
                <a:srgbClr val="FF0000"/>
              </a:solidFill>
              <a:latin typeface="+mj-lt"/>
            </a:endParaRPr>
          </a:p>
        </p:txBody>
      </p:sp>
      <p:sp>
        <p:nvSpPr>
          <p:cNvPr id="6" name="Speech Bubble: Rectangle with Corners Rounded 5">
            <a:extLst>
              <a:ext uri="{FF2B5EF4-FFF2-40B4-BE49-F238E27FC236}">
                <a16:creationId xmlns:a16="http://schemas.microsoft.com/office/drawing/2014/main" id="{07E241C2-4C00-1A9E-BE8D-80C768B66E23}"/>
              </a:ext>
            </a:extLst>
          </p:cNvPr>
          <p:cNvSpPr/>
          <p:nvPr/>
        </p:nvSpPr>
        <p:spPr>
          <a:xfrm>
            <a:off x="3156857" y="2154364"/>
            <a:ext cx="6335486" cy="1357125"/>
          </a:xfrm>
          <a:prstGeom prst="wedgeRoundRectCallout">
            <a:avLst>
              <a:gd name="adj1" fmla="val -48808"/>
              <a:gd name="adj2" fmla="val 8495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solidFill>
                  <a:srgbClr val="FF0000"/>
                </a:solidFill>
                <a:latin typeface="+mj-lt"/>
              </a:rPr>
              <a:t>We can preserve our sites by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0D9A7-42F2-1E1D-92F0-0D4EA5E3DF53}"/>
              </a:ext>
            </a:extLst>
          </p:cNvPr>
          <p:cNvPicPr>
            <a:picLocks noChangeAspect="1"/>
          </p:cNvPicPr>
          <p:nvPr/>
        </p:nvPicPr>
        <p:blipFill>
          <a:blip r:embed="rId2"/>
          <a:stretch>
            <a:fillRect/>
          </a:stretch>
        </p:blipFill>
        <p:spPr>
          <a:xfrm>
            <a:off x="408119" y="917989"/>
            <a:ext cx="11174043" cy="1092199"/>
          </a:xfrm>
          <a:prstGeom prst="rect">
            <a:avLst/>
          </a:prstGeom>
        </p:spPr>
      </p:pic>
      <p:sp>
        <p:nvSpPr>
          <p:cNvPr id="2" name="TextBox 1"/>
          <p:cNvSpPr txBox="1"/>
          <p:nvPr/>
        </p:nvSpPr>
        <p:spPr>
          <a:xfrm>
            <a:off x="214313" y="476250"/>
            <a:ext cx="2400300" cy="579438"/>
          </a:xfrm>
          <a:prstGeom prst="rect">
            <a:avLst/>
          </a:prstGeom>
          <a:solidFill>
            <a:srgbClr val="00B050"/>
          </a:solidFill>
          <a:effectLst>
            <a:outerShdw blurRad="63500" sx="102000" sy="102000" algn="ctr" rotWithShape="0">
              <a:prstClr val="black">
                <a:alpha val="40000"/>
              </a:prstClr>
            </a:outerShdw>
          </a:effectLst>
        </p:spPr>
        <p:txBody>
          <a:bodyPr>
            <a:spAutoFit/>
          </a:bodyPr>
          <a:lstStyle/>
          <a:p>
            <a:pPr>
              <a:defRPr/>
            </a:pPr>
            <a:r>
              <a:rPr lang="en-US" sz="3200" b="1">
                <a:solidFill>
                  <a:schemeClr val="bg1"/>
                </a:solidFill>
                <a:latin typeface="+mj-lt"/>
              </a:rPr>
              <a:t>Post-reading</a:t>
            </a:r>
          </a:p>
        </p:txBody>
      </p:sp>
      <p:sp>
        <p:nvSpPr>
          <p:cNvPr id="23556" name="Text Box 7"/>
          <p:cNvSpPr txBox="1">
            <a:spLocks noChangeArrowheads="1"/>
          </p:cNvSpPr>
          <p:nvPr/>
        </p:nvSpPr>
        <p:spPr bwMode="auto">
          <a:xfrm>
            <a:off x="155575" y="1995334"/>
            <a:ext cx="1620838" cy="579437"/>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mj-lt"/>
              </a:rPr>
              <a:t>Example</a:t>
            </a:r>
          </a:p>
        </p:txBody>
      </p:sp>
      <p:sp>
        <p:nvSpPr>
          <p:cNvPr id="23557" name="Rectangle 8"/>
          <p:cNvSpPr>
            <a:spLocks noChangeArrowheads="1"/>
          </p:cNvSpPr>
          <p:nvPr/>
        </p:nvSpPr>
        <p:spPr bwMode="auto">
          <a:xfrm>
            <a:off x="1895595" y="2184359"/>
            <a:ext cx="10004425" cy="3539430"/>
          </a:xfrm>
          <a:prstGeom prst="rect">
            <a:avLst/>
          </a:prstGeom>
          <a:noFill/>
          <a:ln w="9525">
            <a:noFill/>
            <a:miter lim="800000"/>
            <a:headEnd/>
            <a:tailEnd/>
          </a:ln>
        </p:spPr>
        <p:txBody>
          <a:bodyPr anchor="ctr">
            <a:spAutoFit/>
          </a:bodyPr>
          <a:lstStyle/>
          <a:p>
            <a:r>
              <a:rPr lang="en-US" sz="3200" i="1" dirty="0">
                <a:solidFill>
                  <a:srgbClr val="0000CC"/>
                </a:solidFill>
                <a:latin typeface="+mj-lt"/>
              </a:rPr>
              <a:t>We can preserve our sites by paying the entrance fee while visiting a monument. This way we can help to keep the monument in a good condition. We should never touch</a:t>
            </a:r>
          </a:p>
          <a:p>
            <a:r>
              <a:rPr lang="en-US" sz="3200" i="1" dirty="0">
                <a:solidFill>
                  <a:srgbClr val="0000CC"/>
                </a:solidFill>
                <a:latin typeface="+mj-lt"/>
              </a:rPr>
              <a:t>anything with our hands because natural oils in our hands can damage a monument. We should never touch or write on any walls. Finally, we should stay on paths around a</a:t>
            </a:r>
          </a:p>
          <a:p>
            <a:r>
              <a:rPr lang="en-US" sz="3200" i="1" dirty="0">
                <a:solidFill>
                  <a:srgbClr val="0000CC"/>
                </a:solidFill>
                <a:latin typeface="+mj-lt"/>
              </a:rPr>
              <a:t>monument.</a:t>
            </a:r>
            <a:endParaRPr lang="en-US" sz="3200" dirty="0">
              <a:solidFill>
                <a:srgbClr val="0000CC"/>
              </a:solidFill>
              <a:latin typeface="+mj-lt"/>
            </a:endParaRPr>
          </a:p>
        </p:txBody>
      </p:sp>
      <p:sp>
        <p:nvSpPr>
          <p:cNvPr id="9" name="Rectangle 8">
            <a:extLst>
              <a:ext uri="{FF2B5EF4-FFF2-40B4-BE49-F238E27FC236}">
                <a16:creationId xmlns:a16="http://schemas.microsoft.com/office/drawing/2014/main" id="{36743B38-D6A4-DA10-6205-4C290E0A70F0}"/>
              </a:ext>
            </a:extLst>
          </p:cNvPr>
          <p:cNvSpPr/>
          <p:nvPr/>
        </p:nvSpPr>
        <p:spPr>
          <a:xfrm>
            <a:off x="3277365" y="441788"/>
            <a:ext cx="2844433" cy="646331"/>
          </a:xfrm>
          <a:prstGeom prst="rect">
            <a:avLst/>
          </a:prstGeom>
          <a:solidFill>
            <a:schemeClr val="bg1"/>
          </a:solidFill>
        </p:spPr>
        <p:txBody>
          <a:bodyPr wrap="none">
            <a:spAutoFit/>
          </a:bodyPr>
          <a:lstStyle/>
          <a:p>
            <a:r>
              <a:rPr lang="en-US" sz="3600" b="1" dirty="0">
                <a:solidFill>
                  <a:srgbClr val="FF0000"/>
                </a:solidFill>
                <a:latin typeface="+mj-lt"/>
                <a:ea typeface="Times New Roman" panose="02020603050405020304" pitchFamily="18" charset="0"/>
              </a:rPr>
              <a:t>Work in pairs.</a:t>
            </a:r>
            <a:endParaRPr lang="en-US" sz="3600" b="1" dirty="0">
              <a:solidFill>
                <a:srgbClr val="FF0000"/>
              </a:solidFill>
              <a:latin typeface="+mj-lt"/>
            </a:endParaRPr>
          </a:p>
        </p:txBody>
      </p:sp>
    </p:spTree>
    <p:extLst>
      <p:ext uri="{BB962C8B-B14F-4D97-AF65-F5344CB8AC3E}">
        <p14:creationId xmlns:p14="http://schemas.microsoft.com/office/powerpoint/2010/main" val="247130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6988" y="1535939"/>
            <a:ext cx="3255962" cy="661987"/>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96988" y="3152416"/>
            <a:ext cx="3255962" cy="66198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Reading</a:t>
            </a:r>
            <a:endParaRPr lang="en-US" b="1" dirty="0"/>
          </a:p>
        </p:txBody>
      </p:sp>
      <p:sp>
        <p:nvSpPr>
          <p:cNvPr id="9" name="Rounded Rectangle 8"/>
          <p:cNvSpPr/>
          <p:nvPr/>
        </p:nvSpPr>
        <p:spPr>
          <a:xfrm>
            <a:off x="1296988" y="3917176"/>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Speaking</a:t>
            </a:r>
            <a:endParaRPr lang="en-US" b="1" dirty="0"/>
          </a:p>
        </p:txBody>
      </p:sp>
      <p:sp>
        <p:nvSpPr>
          <p:cNvPr id="10" name="Rounded Rectangle 9"/>
          <p:cNvSpPr/>
          <p:nvPr/>
        </p:nvSpPr>
        <p:spPr>
          <a:xfrm>
            <a:off x="1296988" y="5710076"/>
            <a:ext cx="3255962" cy="661988"/>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3" name="Rounded Rectangle 12"/>
          <p:cNvSpPr/>
          <p:nvPr/>
        </p:nvSpPr>
        <p:spPr>
          <a:xfrm>
            <a:off x="1296988" y="64707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sp>
        <p:nvSpPr>
          <p:cNvPr id="11" name="Rounded Rectangle 7">
            <a:extLst>
              <a:ext uri="{FF2B5EF4-FFF2-40B4-BE49-F238E27FC236}">
                <a16:creationId xmlns:a16="http://schemas.microsoft.com/office/drawing/2014/main" id="{8F2F48A8-E18C-97DA-F37B-54FDC46B08D5}"/>
              </a:ext>
            </a:extLst>
          </p:cNvPr>
          <p:cNvSpPr/>
          <p:nvPr/>
        </p:nvSpPr>
        <p:spPr>
          <a:xfrm>
            <a:off x="1296988" y="2348565"/>
            <a:ext cx="3255962" cy="661987"/>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2" name="Rounded Rectangle 11"/>
          <p:cNvSpPr/>
          <p:nvPr/>
        </p:nvSpPr>
        <p:spPr>
          <a:xfrm>
            <a:off x="1300100" y="4778702"/>
            <a:ext cx="3255962" cy="661988"/>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pic>
        <p:nvPicPr>
          <p:cNvPr id="3" name="Picture 2"/>
          <p:cNvPicPr>
            <a:picLocks noChangeAspect="1"/>
          </p:cNvPicPr>
          <p:nvPr/>
        </p:nvPicPr>
        <p:blipFill>
          <a:blip r:embed="rId2"/>
          <a:stretch>
            <a:fillRect/>
          </a:stretch>
        </p:blipFill>
        <p:spPr>
          <a:xfrm>
            <a:off x="6660000" y="502354"/>
            <a:ext cx="4227771" cy="5869710"/>
          </a:xfrm>
          <a:prstGeom prst="rect">
            <a:avLst/>
          </a:prstGeom>
          <a:effectLst>
            <a:outerShdw blurRad="63500" sx="102000" sy="102000" algn="ctr" rotWithShape="0">
              <a:prstClr val="black">
                <a:alpha val="40000"/>
              </a:prstClr>
            </a:outerShdw>
          </a:effectLst>
        </p:spPr>
      </p:pic>
    </p:spTree>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477BD-4D81-4CDE-4422-85BF4D0443F5}"/>
              </a:ext>
            </a:extLst>
          </p:cNvPr>
          <p:cNvPicPr>
            <a:picLocks noChangeAspect="1"/>
          </p:cNvPicPr>
          <p:nvPr/>
        </p:nvPicPr>
        <p:blipFill>
          <a:blip r:embed="rId2"/>
          <a:stretch>
            <a:fillRect/>
          </a:stretch>
        </p:blipFill>
        <p:spPr>
          <a:xfrm>
            <a:off x="1176445" y="354447"/>
            <a:ext cx="8924709" cy="1249153"/>
          </a:xfrm>
          <a:prstGeom prst="rect">
            <a:avLst/>
          </a:prstGeom>
        </p:spPr>
      </p:pic>
      <p:sp>
        <p:nvSpPr>
          <p:cNvPr id="10" name="Rectangle 9">
            <a:extLst>
              <a:ext uri="{FF2B5EF4-FFF2-40B4-BE49-F238E27FC236}">
                <a16:creationId xmlns:a16="http://schemas.microsoft.com/office/drawing/2014/main" id="{34FE4E05-9EBA-7680-1645-7EFD994860B0}"/>
              </a:ext>
            </a:extLst>
          </p:cNvPr>
          <p:cNvSpPr/>
          <p:nvPr/>
        </p:nvSpPr>
        <p:spPr>
          <a:xfrm>
            <a:off x="3701143" y="31282"/>
            <a:ext cx="3217291" cy="646331"/>
          </a:xfrm>
          <a:prstGeom prst="rect">
            <a:avLst/>
          </a:prstGeom>
          <a:solidFill>
            <a:schemeClr val="bg1"/>
          </a:solidFill>
        </p:spPr>
        <p:txBody>
          <a:bodyPr wrap="none">
            <a:spAutoFit/>
          </a:bodyPr>
          <a:lstStyle/>
          <a:p>
            <a:r>
              <a:rPr lang="en-US" sz="3600" b="1" dirty="0">
                <a:solidFill>
                  <a:srgbClr val="FF0000"/>
                </a:solidFill>
                <a:latin typeface="+mj-lt"/>
                <a:ea typeface="Times New Roman" panose="02020603050405020304" pitchFamily="18" charset="0"/>
              </a:rPr>
              <a:t>Work in groups.</a:t>
            </a:r>
            <a:endParaRPr lang="en-US" sz="3600" b="1" dirty="0">
              <a:solidFill>
                <a:srgbClr val="FF0000"/>
              </a:solidFill>
              <a:latin typeface="+mj-lt"/>
            </a:endParaRPr>
          </a:p>
        </p:txBody>
      </p:sp>
      <p:sp>
        <p:nvSpPr>
          <p:cNvPr id="12" name="TextBox 11">
            <a:extLst>
              <a:ext uri="{FF2B5EF4-FFF2-40B4-BE49-F238E27FC236}">
                <a16:creationId xmlns:a16="http://schemas.microsoft.com/office/drawing/2014/main" id="{2E7149D3-4112-3CD4-1FCF-9C7B636C2F7F}"/>
              </a:ext>
            </a:extLst>
          </p:cNvPr>
          <p:cNvSpPr txBox="1"/>
          <p:nvPr/>
        </p:nvSpPr>
        <p:spPr>
          <a:xfrm>
            <a:off x="272143" y="1920635"/>
            <a:ext cx="6966857" cy="3108543"/>
          </a:xfrm>
          <a:prstGeom prst="rect">
            <a:avLst/>
          </a:prstGeom>
          <a:noFill/>
        </p:spPr>
        <p:txBody>
          <a:bodyPr wrap="square">
            <a:spAutoFit/>
          </a:bodyPr>
          <a:lstStyle/>
          <a:p>
            <a:r>
              <a:rPr lang="en-US" sz="2800" dirty="0">
                <a:solidFill>
                  <a:srgbClr val="0000CC"/>
                </a:solidFill>
                <a:latin typeface="+mj-lt"/>
                <a:cs typeface="Arial" panose="020B0604020202020204" pitchFamily="34" charset="0"/>
              </a:rPr>
              <a:t>Use ideas in the reading text (Task 1) and find more </a:t>
            </a:r>
            <a:r>
              <a:rPr lang="en-US" sz="2800" b="0" dirty="0">
                <a:solidFill>
                  <a:srgbClr val="0000CC"/>
                </a:solidFill>
                <a:effectLst/>
                <a:latin typeface="+mj-lt"/>
                <a:cs typeface="Arial" panose="020B0604020202020204" pitchFamily="34" charset="0"/>
              </a:rPr>
              <a:t>ways to protect wonders. </a:t>
            </a:r>
          </a:p>
          <a:p>
            <a:r>
              <a:rPr lang="en-US" sz="2800" b="0" dirty="0">
                <a:solidFill>
                  <a:srgbClr val="0000CC"/>
                </a:solidFill>
                <a:effectLst/>
                <a:latin typeface="+mj-lt"/>
                <a:cs typeface="Arial" panose="020B0604020202020204" pitchFamily="34" charset="0"/>
              </a:rPr>
              <a:t>e.g. </a:t>
            </a:r>
          </a:p>
          <a:p>
            <a:pPr marL="457200" indent="-457200">
              <a:buFont typeface="Arial" panose="020B0604020202020204" pitchFamily="34" charset="0"/>
              <a:buChar char="•"/>
            </a:pPr>
            <a:r>
              <a:rPr lang="en-US" sz="2800" b="0" i="1" dirty="0">
                <a:solidFill>
                  <a:srgbClr val="0000CC"/>
                </a:solidFill>
                <a:effectLst/>
                <a:latin typeface="+mj-lt"/>
                <a:cs typeface="Arial" panose="020B0604020202020204" pitchFamily="34" charset="0"/>
              </a:rPr>
              <a:t>pay entrance fee =&gt; keep the site in good condition</a:t>
            </a:r>
          </a:p>
          <a:p>
            <a:pPr marL="457200" indent="-457200">
              <a:buFont typeface="Arial" panose="020B0604020202020204" pitchFamily="34" charset="0"/>
              <a:buChar char="•"/>
            </a:pPr>
            <a:r>
              <a:rPr lang="en-US" sz="2800" b="0" i="1" dirty="0">
                <a:solidFill>
                  <a:srgbClr val="0000CC"/>
                </a:solidFill>
                <a:effectLst/>
                <a:latin typeface="+mj-lt"/>
                <a:cs typeface="Arial" panose="020B0604020202020204" pitchFamily="34" charset="0"/>
              </a:rPr>
              <a:t>natural oils </a:t>
            </a:r>
            <a:r>
              <a:rPr lang="en-US" sz="2800" i="1" dirty="0">
                <a:solidFill>
                  <a:srgbClr val="0000CC"/>
                </a:solidFill>
                <a:latin typeface="+mj-lt"/>
                <a:cs typeface="Arial" panose="020B0604020202020204" pitchFamily="34" charset="0"/>
              </a:rPr>
              <a:t>in our hands can damage the monuments =&gt; never touch them, etc</a:t>
            </a:r>
            <a:r>
              <a:rPr lang="en-US" sz="2800" dirty="0">
                <a:solidFill>
                  <a:srgbClr val="0000CC"/>
                </a:solidFill>
                <a:latin typeface="+mj-lt"/>
                <a:cs typeface="Arial" panose="020B0604020202020204" pitchFamily="34" charset="0"/>
              </a:rPr>
              <a:t>.</a:t>
            </a:r>
          </a:p>
        </p:txBody>
      </p:sp>
      <p:sp>
        <p:nvSpPr>
          <p:cNvPr id="9" name="Speech Bubble: Rectangle with Corners Rounded 8">
            <a:extLst>
              <a:ext uri="{FF2B5EF4-FFF2-40B4-BE49-F238E27FC236}">
                <a16:creationId xmlns:a16="http://schemas.microsoft.com/office/drawing/2014/main" id="{B492E4A1-1692-FB88-2289-1C6806AAFCD3}"/>
              </a:ext>
            </a:extLst>
          </p:cNvPr>
          <p:cNvSpPr/>
          <p:nvPr/>
        </p:nvSpPr>
        <p:spPr>
          <a:xfrm>
            <a:off x="7075571" y="1626720"/>
            <a:ext cx="4953144" cy="3695036"/>
          </a:xfrm>
          <a:prstGeom prst="wedgeRoundRectCallout">
            <a:avLst>
              <a:gd name="adj1" fmla="val 46897"/>
              <a:gd name="adj2" fmla="val 6161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rgbClr val="FF0000"/>
                </a:solidFill>
                <a:latin typeface="+mj-lt"/>
                <a:cs typeface="Arial" panose="020B0604020202020204" pitchFamily="34" charset="0"/>
              </a:rPr>
              <a:t>Hi everyone!</a:t>
            </a:r>
          </a:p>
          <a:p>
            <a:r>
              <a:rPr lang="en-US" sz="2800" i="1" dirty="0">
                <a:solidFill>
                  <a:srgbClr val="FF0000"/>
                </a:solidFill>
                <a:latin typeface="+mj-lt"/>
                <a:cs typeface="Arial" panose="020B0604020202020204" pitchFamily="34" charset="0"/>
              </a:rPr>
              <a:t>Our world is full of wonders and it’s important to protect them. You can follow these simple rules. ……………………………..</a:t>
            </a:r>
          </a:p>
          <a:p>
            <a:pPr algn="ctr"/>
            <a:r>
              <a:rPr lang="en-US" sz="2800" i="1" dirty="0">
                <a:solidFill>
                  <a:srgbClr val="FF0000"/>
                </a:solidFill>
                <a:latin typeface="+mj-lt"/>
                <a:cs typeface="Arial" panose="020B0604020202020204" pitchFamily="34"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477BD-4D81-4CDE-4422-85BF4D0443F5}"/>
              </a:ext>
            </a:extLst>
          </p:cNvPr>
          <p:cNvPicPr>
            <a:picLocks noChangeAspect="1"/>
          </p:cNvPicPr>
          <p:nvPr/>
        </p:nvPicPr>
        <p:blipFill>
          <a:blip r:embed="rId2"/>
          <a:stretch>
            <a:fillRect/>
          </a:stretch>
        </p:blipFill>
        <p:spPr>
          <a:xfrm>
            <a:off x="1176445" y="354447"/>
            <a:ext cx="8924709" cy="1249153"/>
          </a:xfrm>
          <a:prstGeom prst="rect">
            <a:avLst/>
          </a:prstGeom>
        </p:spPr>
      </p:pic>
      <p:sp>
        <p:nvSpPr>
          <p:cNvPr id="10" name="Rectangle 9">
            <a:extLst>
              <a:ext uri="{FF2B5EF4-FFF2-40B4-BE49-F238E27FC236}">
                <a16:creationId xmlns:a16="http://schemas.microsoft.com/office/drawing/2014/main" id="{34FE4E05-9EBA-7680-1645-7EFD994860B0}"/>
              </a:ext>
            </a:extLst>
          </p:cNvPr>
          <p:cNvSpPr/>
          <p:nvPr/>
        </p:nvSpPr>
        <p:spPr>
          <a:xfrm>
            <a:off x="3701143" y="31282"/>
            <a:ext cx="3217291" cy="646331"/>
          </a:xfrm>
          <a:prstGeom prst="rect">
            <a:avLst/>
          </a:prstGeom>
          <a:solidFill>
            <a:schemeClr val="bg1"/>
          </a:solidFill>
        </p:spPr>
        <p:txBody>
          <a:bodyPr wrap="none">
            <a:spAutoFit/>
          </a:bodyPr>
          <a:lstStyle/>
          <a:p>
            <a:r>
              <a:rPr lang="en-US" sz="3600" b="1" dirty="0">
                <a:solidFill>
                  <a:srgbClr val="FF0000"/>
                </a:solidFill>
                <a:latin typeface="+mj-lt"/>
                <a:ea typeface="Times New Roman" panose="02020603050405020304" pitchFamily="18" charset="0"/>
              </a:rPr>
              <a:t>Work in groups.</a:t>
            </a:r>
            <a:endParaRPr lang="en-US" sz="3600" b="1" dirty="0">
              <a:solidFill>
                <a:srgbClr val="FF0000"/>
              </a:solidFill>
              <a:latin typeface="+mj-lt"/>
            </a:endParaRPr>
          </a:p>
        </p:txBody>
      </p:sp>
      <p:sp>
        <p:nvSpPr>
          <p:cNvPr id="9" name="Rectangle 8">
            <a:extLst>
              <a:ext uri="{FF2B5EF4-FFF2-40B4-BE49-F238E27FC236}">
                <a16:creationId xmlns:a16="http://schemas.microsoft.com/office/drawing/2014/main" id="{B492E4A1-1692-FB88-2289-1C6806AAFCD3}"/>
              </a:ext>
            </a:extLst>
          </p:cNvPr>
          <p:cNvSpPr/>
          <p:nvPr/>
        </p:nvSpPr>
        <p:spPr>
          <a:xfrm>
            <a:off x="163286" y="1626719"/>
            <a:ext cx="11865429" cy="5046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i="1" dirty="0">
                <a:solidFill>
                  <a:srgbClr val="FF0000"/>
                </a:solidFill>
                <a:latin typeface="+mj-lt"/>
                <a:cs typeface="Arial" panose="020B0604020202020204" pitchFamily="34" charset="0"/>
              </a:rPr>
              <a:t>e.g.</a:t>
            </a:r>
          </a:p>
          <a:p>
            <a:r>
              <a:rPr lang="en-US" sz="2800" i="1" dirty="0">
                <a:solidFill>
                  <a:srgbClr val="FF0000"/>
                </a:solidFill>
                <a:latin typeface="+mj-lt"/>
                <a:cs typeface="Arial" panose="020B0604020202020204" pitchFamily="34" charset="0"/>
              </a:rPr>
              <a:t>Hi everyone!</a:t>
            </a:r>
          </a:p>
          <a:p>
            <a:r>
              <a:rPr lang="en-US" sz="2800" i="1" dirty="0">
                <a:solidFill>
                  <a:srgbClr val="FF0000"/>
                </a:solidFill>
                <a:latin typeface="+mj-lt"/>
                <a:cs typeface="Arial" panose="020B0604020202020204" pitchFamily="34" charset="0"/>
              </a:rPr>
              <a:t>Our world is full of wonders and it’s important to protect them. You can follow these simple rules.</a:t>
            </a:r>
          </a:p>
          <a:p>
            <a:r>
              <a:rPr lang="en-US" sz="2800" i="1" dirty="0">
                <a:solidFill>
                  <a:srgbClr val="FF0000"/>
                </a:solidFill>
                <a:latin typeface="+mj-lt"/>
                <a:cs typeface="Arial" panose="020B0604020202020204" pitchFamily="34" charset="0"/>
              </a:rPr>
              <a:t>We all love to visit a historic site or ancient monument, but remember to always pay your entrance fee. This will help to keep the site/monument in a good condition. Natural oils in our hands can damage the monuments, so just take a look at them but never touch, write or carve on them. Next time, when you visit a historical site or an ancient monument, have these simple rules in mind. In this way, they will survive for many generations to come!</a:t>
            </a:r>
          </a:p>
          <a:p>
            <a:r>
              <a:rPr lang="en-US" sz="2800" i="1" dirty="0">
                <a:solidFill>
                  <a:srgbClr val="FF0000"/>
                </a:solidFill>
                <a:latin typeface="+mj-lt"/>
                <a:cs typeface="Arial" panose="020B0604020202020204" pitchFamily="34" charset="0"/>
              </a:rPr>
              <a:t>Thank you.</a:t>
            </a:r>
          </a:p>
        </p:txBody>
      </p:sp>
    </p:spTree>
    <p:extLst>
      <p:ext uri="{BB962C8B-B14F-4D97-AF65-F5344CB8AC3E}">
        <p14:creationId xmlns:p14="http://schemas.microsoft.com/office/powerpoint/2010/main" val="21880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532772" y="621804"/>
            <a:ext cx="11463792" cy="4462760"/>
          </a:xfrm>
          <a:prstGeom prst="rect">
            <a:avLst/>
          </a:prstGeom>
          <a:noFill/>
          <a:ln w="9525">
            <a:noFill/>
            <a:miter lim="800000"/>
            <a:headEnd/>
            <a:tailEnd/>
          </a:ln>
        </p:spPr>
        <p:txBody>
          <a:bodyPr wrap="square">
            <a:spAutoFit/>
          </a:bodyPr>
          <a:lstStyle/>
          <a:p>
            <a:pPr>
              <a:spcBef>
                <a:spcPts val="600"/>
              </a:spcBef>
              <a:spcAft>
                <a:spcPts val="600"/>
              </a:spcAft>
            </a:pPr>
            <a:r>
              <a:rPr lang="en-US" sz="3200" b="1" dirty="0">
                <a:solidFill>
                  <a:srgbClr val="0000CC"/>
                </a:solidFill>
                <a:latin typeface="Calibri" pitchFamily="34" charset="0"/>
              </a:rPr>
              <a:t>Write a paragraph (60-80 words) to describe the importance of ancient wonders and what you can do to preserve them.</a:t>
            </a:r>
          </a:p>
          <a:p>
            <a:pPr>
              <a:spcBef>
                <a:spcPts val="600"/>
              </a:spcBef>
              <a:spcAft>
                <a:spcPts val="600"/>
              </a:spcAft>
            </a:pPr>
            <a:r>
              <a:rPr lang="en-US" sz="3200" dirty="0">
                <a:solidFill>
                  <a:srgbClr val="FF0000"/>
                </a:solidFill>
                <a:latin typeface="Calibri" pitchFamily="34" charset="0"/>
              </a:rPr>
              <a:t>E.g.</a:t>
            </a:r>
          </a:p>
          <a:p>
            <a:pPr>
              <a:spcBef>
                <a:spcPts val="600"/>
              </a:spcBef>
              <a:spcAft>
                <a:spcPts val="600"/>
              </a:spcAft>
            </a:pPr>
            <a:r>
              <a:rPr lang="en-US" sz="2800" i="1" dirty="0">
                <a:solidFill>
                  <a:srgbClr val="FF0000"/>
                </a:solidFill>
                <a:latin typeface="Calibri" pitchFamily="34" charset="0"/>
              </a:rPr>
              <a:t>Ancient wonders brings us the beautiful sights and help us understand more about the past. Therefore, it is very important to preserve them. There are many small actions we can do to protect those places. For example, we can pay entrance fees to help keep the ancient wonders in good condition. We can also avoid touching things there because the natural oil in our hands can damage them.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srcRect/>
          <a:stretch>
            <a:fillRect/>
          </a:stretch>
        </p:blipFill>
        <p:spPr bwMode="auto">
          <a:xfrm>
            <a:off x="605306" y="412709"/>
            <a:ext cx="9453093" cy="6052486"/>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33375" y="361383"/>
            <a:ext cx="4275138" cy="922337"/>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Today’s lesson</a:t>
            </a:r>
          </a:p>
        </p:txBody>
      </p:sp>
      <p:sp>
        <p:nvSpPr>
          <p:cNvPr id="5" name="Rectangle 4"/>
          <p:cNvSpPr/>
          <p:nvPr/>
        </p:nvSpPr>
        <p:spPr>
          <a:xfrm>
            <a:off x="766763" y="1564142"/>
            <a:ext cx="4344987" cy="4524315"/>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itchFamily="34" charset="0"/>
              </a:rPr>
              <a:t>Vocabularies</a:t>
            </a:r>
          </a:p>
          <a:p>
            <a:pPr marL="571500" indent="-571500">
              <a:buFont typeface="Arial" panose="020B0604020202020204" pitchFamily="34" charset="0"/>
              <a:buChar char="•"/>
              <a:defRPr/>
            </a:pPr>
            <a:r>
              <a:rPr lang="en-US" sz="3600" i="1" dirty="0">
                <a:solidFill>
                  <a:srgbClr val="0070C0"/>
                </a:solidFill>
                <a:latin typeface="Calibri" pitchFamily="34" charset="0"/>
              </a:rPr>
              <a:t>ancient</a:t>
            </a:r>
          </a:p>
          <a:p>
            <a:pPr marL="571500" indent="-571500">
              <a:buFont typeface="Arial" panose="020B0604020202020204" pitchFamily="34" charset="0"/>
              <a:buChar char="•"/>
              <a:defRPr/>
            </a:pPr>
            <a:r>
              <a:rPr lang="en-US" sz="3600" i="1" dirty="0">
                <a:solidFill>
                  <a:srgbClr val="0070C0"/>
                </a:solidFill>
                <a:latin typeface="Calibri" pitchFamily="34" charset="0"/>
              </a:rPr>
              <a:t>preserve</a:t>
            </a:r>
          </a:p>
          <a:p>
            <a:pPr marL="571500" indent="-571500">
              <a:buFont typeface="Arial" panose="020B0604020202020204" pitchFamily="34" charset="0"/>
              <a:buChar char="•"/>
              <a:defRPr/>
            </a:pPr>
            <a:r>
              <a:rPr lang="en-US" sz="3600" i="1" dirty="0">
                <a:solidFill>
                  <a:srgbClr val="0070C0"/>
                </a:solidFill>
                <a:latin typeface="Calibri" pitchFamily="34" charset="0"/>
              </a:rPr>
              <a:t>display</a:t>
            </a:r>
          </a:p>
          <a:p>
            <a:pPr marL="571500" indent="-571500">
              <a:buFont typeface="Arial" panose="020B0604020202020204" pitchFamily="34" charset="0"/>
              <a:buChar char="•"/>
              <a:defRPr/>
            </a:pPr>
            <a:r>
              <a:rPr lang="en-US" sz="3600" i="1" dirty="0">
                <a:solidFill>
                  <a:srgbClr val="0070C0"/>
                </a:solidFill>
                <a:latin typeface="Calibri" pitchFamily="34" charset="0"/>
              </a:rPr>
              <a:t>damage</a:t>
            </a:r>
          </a:p>
          <a:p>
            <a:pPr marL="571500" indent="-571500">
              <a:buFont typeface="Arial" panose="020B0604020202020204" pitchFamily="34" charset="0"/>
              <a:buChar char="•"/>
              <a:defRPr/>
            </a:pPr>
            <a:r>
              <a:rPr lang="en-US" sz="3600" i="1" dirty="0">
                <a:solidFill>
                  <a:srgbClr val="0070C0"/>
                </a:solidFill>
                <a:latin typeface="Calibri" pitchFamily="34" charset="0"/>
              </a:rPr>
              <a:t>support</a:t>
            </a:r>
          </a:p>
          <a:p>
            <a:pPr marL="571500" indent="-571500">
              <a:buFont typeface="Arial" panose="020B0604020202020204" pitchFamily="34" charset="0"/>
              <a:buChar char="•"/>
              <a:defRPr/>
            </a:pPr>
            <a:r>
              <a:rPr lang="en-US" sz="3600" i="1" dirty="0">
                <a:solidFill>
                  <a:srgbClr val="0070C0"/>
                </a:solidFill>
                <a:latin typeface="Calibri" pitchFamily="34" charset="0"/>
              </a:rPr>
              <a:t>path</a:t>
            </a:r>
          </a:p>
          <a:p>
            <a:pPr marL="571500" indent="-571500">
              <a:buFont typeface="Arial" panose="020B0604020202020204" pitchFamily="34" charset="0"/>
              <a:buChar char="•"/>
              <a:defRPr/>
            </a:pPr>
            <a:r>
              <a:rPr lang="en-US" sz="3600" i="1" dirty="0">
                <a:solidFill>
                  <a:srgbClr val="0070C0"/>
                </a:solidFill>
                <a:latin typeface="Calibri" pitchFamily="34" charset="0"/>
              </a:rPr>
              <a:t>soil</a:t>
            </a:r>
          </a:p>
        </p:txBody>
      </p:sp>
      <p:sp>
        <p:nvSpPr>
          <p:cNvPr id="6" name="Rectangle 5"/>
          <p:cNvSpPr/>
          <p:nvPr/>
        </p:nvSpPr>
        <p:spPr>
          <a:xfrm>
            <a:off x="6096000" y="1555863"/>
            <a:ext cx="558437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600" i="1" dirty="0">
                <a:solidFill>
                  <a:srgbClr val="FF0000"/>
                </a:solidFill>
                <a:latin typeface="Calibri" pitchFamily="34" charset="0"/>
              </a:rPr>
              <a:t>Reading</a:t>
            </a:r>
          </a:p>
          <a:p>
            <a:pPr>
              <a:defRPr/>
            </a:pPr>
            <a:r>
              <a:rPr lang="en-US" sz="3600" i="1" dirty="0">
                <a:solidFill>
                  <a:srgbClr val="0070C0"/>
                </a:solidFill>
                <a:latin typeface="Calibri" pitchFamily="34" charset="0"/>
              </a:rPr>
              <a:t>Read for key information</a:t>
            </a:r>
          </a:p>
          <a:p>
            <a:pPr>
              <a:defRPr/>
            </a:pPr>
            <a:r>
              <a:rPr lang="en-US" sz="3600" i="1" dirty="0">
                <a:solidFill>
                  <a:srgbClr val="FF0000"/>
                </a:solidFill>
                <a:latin typeface="Calibri" pitchFamily="34" charset="0"/>
              </a:rPr>
              <a:t>Speaking</a:t>
            </a:r>
          </a:p>
          <a:p>
            <a:pPr>
              <a:defRPr/>
            </a:pPr>
            <a:r>
              <a:rPr lang="en-US" sz="3600" i="1" dirty="0">
                <a:solidFill>
                  <a:srgbClr val="0070C0"/>
                </a:solidFill>
                <a:latin typeface="Calibri" pitchFamily="34" charset="0"/>
              </a:rPr>
              <a:t>- Talk about national heritage.</a:t>
            </a:r>
          </a:p>
          <a:p>
            <a:pPr>
              <a:defRPr/>
            </a:pPr>
            <a:r>
              <a:rPr lang="en-US" sz="3600" i="1" dirty="0">
                <a:solidFill>
                  <a:srgbClr val="0070C0"/>
                </a:solidFill>
                <a:latin typeface="Calibri" pitchFamily="34" charset="0"/>
              </a:rPr>
              <a:t>- Make a presentation about how to protect wonders  (optional).</a:t>
            </a:r>
          </a:p>
        </p:txBody>
      </p:sp>
    </p:spTree>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1754326"/>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and make sentences using them. </a:t>
            </a:r>
          </a:p>
          <a:p>
            <a:pPr marL="571500" indent="-571500">
              <a:buFontTx/>
              <a:buChar char="-"/>
              <a:defRPr/>
            </a:pPr>
            <a:r>
              <a:rPr lang="en-US" sz="3600" i="1" dirty="0">
                <a:solidFill>
                  <a:srgbClr val="0000CC"/>
                </a:solidFill>
                <a:latin typeface="Calibri" pitchFamily="34" charset="0"/>
              </a:rPr>
              <a:t>Do the exercises in </a:t>
            </a:r>
            <a:r>
              <a:rPr lang="en-US" sz="3600" b="1" i="1" dirty="0">
                <a:solidFill>
                  <a:srgbClr val="0000CC"/>
                </a:solidFill>
                <a:latin typeface="Calibri" pitchFamily="34" charset="0"/>
              </a:rPr>
              <a:t>TA 7 Right on WB </a:t>
            </a:r>
            <a:r>
              <a:rPr lang="en-US" sz="3600" i="1" dirty="0">
                <a:solidFill>
                  <a:srgbClr val="0000CC"/>
                </a:solidFill>
                <a:latin typeface="Calibri" pitchFamily="34" charset="0"/>
              </a:rPr>
              <a:t>(page 47) </a:t>
            </a:r>
          </a:p>
          <a:p>
            <a:pPr marL="571500" indent="-571500">
              <a:buFontTx/>
              <a:buChar char="-"/>
              <a:defRPr/>
            </a:pPr>
            <a:r>
              <a:rPr lang="en-US" sz="3600" i="1" dirty="0">
                <a:solidFill>
                  <a:srgbClr val="0000CC"/>
                </a:solidFill>
                <a:latin typeface="Calibri" pitchFamily="34" charset="0"/>
              </a:rPr>
              <a:t>Prepare the next lesson (page 91 SB)</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extLst>
      <p:ext uri="{BB962C8B-B14F-4D97-AF65-F5344CB8AC3E}">
        <p14:creationId xmlns:p14="http://schemas.microsoft.com/office/powerpoint/2010/main" val="363961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4524315"/>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pPr marL="571500" indent="-571500">
              <a:buFontTx/>
              <a:buChar char="-"/>
            </a:pPr>
            <a:r>
              <a:rPr lang="en-US" sz="3600" i="1" dirty="0">
                <a:solidFill>
                  <a:srgbClr val="0000CC"/>
                </a:solidFill>
                <a:latin typeface="Calibri" pitchFamily="34" charset="0"/>
              </a:rPr>
              <a:t>learn and use some vocabulary about wonders or the world: </a:t>
            </a:r>
            <a:r>
              <a:rPr lang="en-US" sz="3600" b="1" i="1" dirty="0">
                <a:solidFill>
                  <a:srgbClr val="0000CC"/>
                </a:solidFill>
                <a:latin typeface="Calibri" pitchFamily="34" charset="0"/>
              </a:rPr>
              <a:t>ancient, preserve, display, damage, support, path, soil</a:t>
            </a:r>
            <a:r>
              <a:rPr lang="en-US" sz="3600" i="1" dirty="0">
                <a:solidFill>
                  <a:srgbClr val="0000CC"/>
                </a:solidFill>
                <a:latin typeface="Calibri" pitchFamily="34" charset="0"/>
              </a:rPr>
              <a:t>.</a:t>
            </a:r>
          </a:p>
          <a:p>
            <a:pPr marL="571500" indent="-571500">
              <a:buFontTx/>
              <a:buChar char="-"/>
            </a:pPr>
            <a:r>
              <a:rPr lang="en-US" sz="3600" i="1" dirty="0">
                <a:solidFill>
                  <a:srgbClr val="0000CC"/>
                </a:solidFill>
                <a:latin typeface="Calibri" pitchFamily="34" charset="0"/>
              </a:rPr>
              <a:t>read for key information.</a:t>
            </a:r>
          </a:p>
          <a:p>
            <a:pPr marL="571500" indent="-571500">
              <a:buFontTx/>
              <a:buChar char="-"/>
            </a:pPr>
            <a:r>
              <a:rPr lang="en-US" sz="3600" i="1" dirty="0">
                <a:solidFill>
                  <a:srgbClr val="0000CC"/>
                </a:solidFill>
                <a:latin typeface="Calibri" pitchFamily="34" charset="0"/>
              </a:rPr>
              <a:t>talk about national heritage, make a presentation about how to protect wonders (optional).</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1322197"/>
            <a:ext cx="12055117" cy="4448013"/>
          </a:xfrm>
          <a:prstGeom prst="rect">
            <a:avLst/>
          </a:prstGeom>
        </p:spPr>
        <p:txBody>
          <a:bodyPr wrap="square">
            <a:spAutoFit/>
          </a:bodyPr>
          <a:lstStyle/>
          <a:p>
            <a:pPr>
              <a:lnSpc>
                <a:spcPct val="150000"/>
              </a:lnSpc>
            </a:pPr>
            <a:r>
              <a:rPr lang="en-US" sz="3200" dirty="0">
                <a:latin typeface="+mj-lt"/>
              </a:rPr>
              <a:t>1. A. holiday   		B. scientist  	C. condition   	D. monument</a:t>
            </a:r>
          </a:p>
          <a:p>
            <a:pPr>
              <a:lnSpc>
                <a:spcPct val="150000"/>
              </a:lnSpc>
            </a:pPr>
            <a:endParaRPr lang="en-US" sz="3200" dirty="0">
              <a:latin typeface="+mj-lt"/>
            </a:endParaRPr>
          </a:p>
          <a:p>
            <a:pPr>
              <a:lnSpc>
                <a:spcPct val="150000"/>
              </a:lnSpc>
            </a:pPr>
            <a:r>
              <a:rPr lang="en-US" sz="3200" dirty="0">
                <a:latin typeface="+mj-lt"/>
              </a:rPr>
              <a:t>2. A. amazing		B. favorite 		C. important   	D. historic </a:t>
            </a:r>
          </a:p>
          <a:p>
            <a:pPr>
              <a:lnSpc>
                <a:spcPct val="150000"/>
              </a:lnSpc>
            </a:pPr>
            <a:endParaRPr lang="en-US" sz="3200" dirty="0">
              <a:latin typeface="+mj-lt"/>
            </a:endParaRPr>
          </a:p>
          <a:p>
            <a:pPr>
              <a:lnSpc>
                <a:spcPct val="150000"/>
              </a:lnSpc>
            </a:pPr>
            <a:r>
              <a:rPr lang="en-US" sz="3200" dirty="0">
                <a:latin typeface="+mj-lt"/>
              </a:rPr>
              <a:t>3. A. listen    		B. remove   	C. prepare   	D. protect  		</a:t>
            </a:r>
          </a:p>
        </p:txBody>
      </p:sp>
      <p:sp>
        <p:nvSpPr>
          <p:cNvPr id="4" name="Rectangle 3"/>
          <p:cNvSpPr/>
          <p:nvPr/>
        </p:nvSpPr>
        <p:spPr>
          <a:xfrm>
            <a:off x="0" y="238114"/>
            <a:ext cx="2844433" cy="646331"/>
          </a:xfrm>
          <a:prstGeom prst="rect">
            <a:avLst/>
          </a:prstGeom>
        </p:spPr>
        <p:txBody>
          <a:bodyPr wrap="none">
            <a:spAutoFit/>
          </a:bodyPr>
          <a:lstStyle/>
          <a:p>
            <a:r>
              <a:rPr lang="en-US" sz="3600" b="1" dirty="0">
                <a:solidFill>
                  <a:srgbClr val="FF0000"/>
                </a:solidFill>
                <a:latin typeface="+mj-lt"/>
                <a:ea typeface="Times New Roman" panose="02020603050405020304" pitchFamily="18" charset="0"/>
              </a:rPr>
              <a:t>Work in pairs.</a:t>
            </a:r>
            <a:endParaRPr lang="en-US" sz="3600" b="1" dirty="0">
              <a:solidFill>
                <a:srgbClr val="FF0000"/>
              </a:solidFill>
              <a:latin typeface="+mj-lt"/>
            </a:endParaRPr>
          </a:p>
        </p:txBody>
      </p:sp>
      <p:sp>
        <p:nvSpPr>
          <p:cNvPr id="5" name="TextBox 4"/>
          <p:cNvSpPr txBox="1"/>
          <p:nvPr/>
        </p:nvSpPr>
        <p:spPr>
          <a:xfrm>
            <a:off x="3141501" y="337523"/>
            <a:ext cx="7374099" cy="954107"/>
          </a:xfrm>
          <a:prstGeom prst="rect">
            <a:avLst/>
          </a:prstGeom>
          <a:noFill/>
        </p:spPr>
        <p:txBody>
          <a:bodyPr wrap="square" rtlCol="0">
            <a:spAutoFit/>
          </a:bodyPr>
          <a:lstStyle/>
          <a:p>
            <a:r>
              <a:rPr lang="en-US" sz="2800" dirty="0">
                <a:solidFill>
                  <a:srgbClr val="0070C0"/>
                </a:solidFill>
                <a:latin typeface="+mj-lt"/>
              </a:rPr>
              <a:t>Choose the word whose main stress is placed </a:t>
            </a:r>
          </a:p>
          <a:p>
            <a:r>
              <a:rPr lang="en-US" sz="2800" dirty="0">
                <a:solidFill>
                  <a:srgbClr val="0070C0"/>
                </a:solidFill>
                <a:latin typeface="+mj-lt"/>
              </a:rPr>
              <a:t>differently from the others. </a:t>
            </a:r>
            <a:endParaRPr lang="en-US" sz="1600" dirty="0">
              <a:solidFill>
                <a:srgbClr val="FF0000"/>
              </a:solidFill>
              <a:latin typeface="+mj-lt"/>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4210" y="828923"/>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23161" y="1513972"/>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Oval 7"/>
          <p:cNvSpPr/>
          <p:nvPr/>
        </p:nvSpPr>
        <p:spPr>
          <a:xfrm>
            <a:off x="3768496" y="2960686"/>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0" name="Oval 9"/>
          <p:cNvSpPr/>
          <p:nvPr/>
        </p:nvSpPr>
        <p:spPr>
          <a:xfrm>
            <a:off x="555931" y="4462879"/>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2" name="Rectangle 11"/>
          <p:cNvSpPr/>
          <p:nvPr/>
        </p:nvSpPr>
        <p:spPr>
          <a:xfrm>
            <a:off x="708258" y="1907009"/>
            <a:ext cx="2466798"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hɒlədeɪ</a:t>
            </a:r>
            <a:r>
              <a:rPr lang="en-US" sz="2800" dirty="0">
                <a:solidFill>
                  <a:srgbClr val="FF0000"/>
                </a:solidFill>
                <a:latin typeface="+mj-lt"/>
              </a:rPr>
              <a:t>/</a:t>
            </a:r>
          </a:p>
        </p:txBody>
      </p:sp>
      <p:sp>
        <p:nvSpPr>
          <p:cNvPr id="13" name="Rectangle 12"/>
          <p:cNvSpPr/>
          <p:nvPr/>
        </p:nvSpPr>
        <p:spPr>
          <a:xfrm>
            <a:off x="3808741" y="1890421"/>
            <a:ext cx="2560833"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saɪəntɪst</a:t>
            </a:r>
            <a:r>
              <a:rPr lang="en-US" sz="2800" dirty="0">
                <a:solidFill>
                  <a:srgbClr val="FF0000"/>
                </a:solidFill>
                <a:latin typeface="+mj-lt"/>
              </a:rPr>
              <a:t>/</a:t>
            </a:r>
          </a:p>
        </p:txBody>
      </p:sp>
      <p:sp>
        <p:nvSpPr>
          <p:cNvPr id="14" name="Rectangle 13"/>
          <p:cNvSpPr/>
          <p:nvPr/>
        </p:nvSpPr>
        <p:spPr>
          <a:xfrm>
            <a:off x="6940949" y="1899826"/>
            <a:ext cx="2651273"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kənˈdɪʃn</a:t>
            </a:r>
            <a:r>
              <a:rPr lang="en-US" sz="2800" dirty="0">
                <a:solidFill>
                  <a:srgbClr val="FF0000"/>
                </a:solidFill>
                <a:latin typeface="+mj-lt"/>
              </a:rPr>
              <a:t>/</a:t>
            </a:r>
          </a:p>
        </p:txBody>
      </p:sp>
      <p:sp>
        <p:nvSpPr>
          <p:cNvPr id="15" name="Rectangle 14"/>
          <p:cNvSpPr/>
          <p:nvPr/>
        </p:nvSpPr>
        <p:spPr>
          <a:xfrm>
            <a:off x="9438181" y="1833983"/>
            <a:ext cx="2410249"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mɒnjumənt</a:t>
            </a:r>
            <a:r>
              <a:rPr lang="en-US" sz="2800" dirty="0">
                <a:solidFill>
                  <a:srgbClr val="FF0000"/>
                </a:solidFill>
                <a:latin typeface="+mj-lt"/>
              </a:rPr>
              <a:t>/</a:t>
            </a:r>
          </a:p>
        </p:txBody>
      </p:sp>
      <p:sp>
        <p:nvSpPr>
          <p:cNvPr id="16" name="Rectangle 15"/>
          <p:cNvSpPr/>
          <p:nvPr/>
        </p:nvSpPr>
        <p:spPr>
          <a:xfrm>
            <a:off x="883584" y="3398428"/>
            <a:ext cx="2466798" cy="669094"/>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əˈmeɪzɪŋ</a:t>
            </a:r>
            <a:r>
              <a:rPr lang="en-US" sz="2800" dirty="0">
                <a:solidFill>
                  <a:srgbClr val="FF0000"/>
                </a:solidFill>
                <a:latin typeface="+mj-lt"/>
              </a:rPr>
              <a:t>/</a:t>
            </a:r>
          </a:p>
        </p:txBody>
      </p:sp>
      <p:sp>
        <p:nvSpPr>
          <p:cNvPr id="17" name="Rectangle 16"/>
          <p:cNvSpPr/>
          <p:nvPr/>
        </p:nvSpPr>
        <p:spPr>
          <a:xfrm>
            <a:off x="4074081" y="3358252"/>
            <a:ext cx="2560833"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feɪvərɪt</a:t>
            </a:r>
            <a:r>
              <a:rPr lang="en-US" sz="2800" dirty="0">
                <a:solidFill>
                  <a:srgbClr val="FF0000"/>
                </a:solidFill>
                <a:latin typeface="+mj-lt"/>
              </a:rPr>
              <a:t>/</a:t>
            </a:r>
          </a:p>
        </p:txBody>
      </p:sp>
      <p:sp>
        <p:nvSpPr>
          <p:cNvPr id="18" name="Rectangle 17"/>
          <p:cNvSpPr/>
          <p:nvPr/>
        </p:nvSpPr>
        <p:spPr>
          <a:xfrm>
            <a:off x="6608933" y="3387152"/>
            <a:ext cx="2651273"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ɪmˈpɔːtnt</a:t>
            </a:r>
            <a:r>
              <a:rPr lang="en-US" sz="2800" dirty="0">
                <a:solidFill>
                  <a:srgbClr val="FF0000"/>
                </a:solidFill>
                <a:latin typeface="+mj-lt"/>
              </a:rPr>
              <a:t>/</a:t>
            </a:r>
          </a:p>
        </p:txBody>
      </p:sp>
      <p:sp>
        <p:nvSpPr>
          <p:cNvPr id="19" name="Rectangle 18"/>
          <p:cNvSpPr/>
          <p:nvPr/>
        </p:nvSpPr>
        <p:spPr>
          <a:xfrm>
            <a:off x="9514706" y="3358252"/>
            <a:ext cx="2619967"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hɪˈstɒrɪk</a:t>
            </a:r>
            <a:r>
              <a:rPr lang="en-US" sz="2800" dirty="0">
                <a:solidFill>
                  <a:srgbClr val="FF0000"/>
                </a:solidFill>
                <a:latin typeface="+mj-lt"/>
              </a:rPr>
              <a:t>/</a:t>
            </a:r>
          </a:p>
        </p:txBody>
      </p:sp>
      <p:sp>
        <p:nvSpPr>
          <p:cNvPr id="20" name="Rectangle 19"/>
          <p:cNvSpPr/>
          <p:nvPr/>
        </p:nvSpPr>
        <p:spPr>
          <a:xfrm>
            <a:off x="883584" y="4865353"/>
            <a:ext cx="2661410"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lɪsn</a:t>
            </a:r>
            <a:r>
              <a:rPr lang="en-US" sz="2800" dirty="0">
                <a:solidFill>
                  <a:srgbClr val="FF0000"/>
                </a:solidFill>
                <a:latin typeface="+mj-lt"/>
              </a:rPr>
              <a:t>/</a:t>
            </a:r>
          </a:p>
        </p:txBody>
      </p:sp>
      <p:sp>
        <p:nvSpPr>
          <p:cNvPr id="21" name="Rectangle 20"/>
          <p:cNvSpPr/>
          <p:nvPr/>
        </p:nvSpPr>
        <p:spPr>
          <a:xfrm>
            <a:off x="3911685" y="4847366"/>
            <a:ext cx="2560833"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rɪˈmuːv</a:t>
            </a:r>
            <a:r>
              <a:rPr lang="en-US" sz="2800" dirty="0">
                <a:solidFill>
                  <a:srgbClr val="FF0000"/>
                </a:solidFill>
                <a:latin typeface="+mj-lt"/>
              </a:rPr>
              <a:t>/</a:t>
            </a:r>
          </a:p>
        </p:txBody>
      </p:sp>
      <p:sp>
        <p:nvSpPr>
          <p:cNvPr id="22" name="Rectangle 21"/>
          <p:cNvSpPr/>
          <p:nvPr/>
        </p:nvSpPr>
        <p:spPr>
          <a:xfrm>
            <a:off x="6752397" y="4847366"/>
            <a:ext cx="2651273"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prɪˈper</a:t>
            </a:r>
            <a:r>
              <a:rPr lang="en-US" sz="2800" dirty="0">
                <a:solidFill>
                  <a:srgbClr val="FF0000"/>
                </a:solidFill>
                <a:latin typeface="+mj-lt"/>
              </a:rPr>
              <a:t>/</a:t>
            </a:r>
          </a:p>
        </p:txBody>
      </p:sp>
      <p:sp>
        <p:nvSpPr>
          <p:cNvPr id="23" name="Rectangle 22"/>
          <p:cNvSpPr/>
          <p:nvPr/>
        </p:nvSpPr>
        <p:spPr>
          <a:xfrm>
            <a:off x="9438181" y="4867424"/>
            <a:ext cx="2493976"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prəˈtekt</a:t>
            </a:r>
            <a:r>
              <a:rPr lang="en-US" sz="2800" dirty="0">
                <a:solidFill>
                  <a:srgbClr val="FF0000"/>
                </a:solidFill>
                <a:latin typeface="+mj-lt"/>
              </a:rPr>
              <a:t>/</a:t>
            </a:r>
          </a:p>
        </p:txBody>
      </p:sp>
    </p:spTree>
    <p:extLst>
      <p:ext uri="{BB962C8B-B14F-4D97-AF65-F5344CB8AC3E}">
        <p14:creationId xmlns:p14="http://schemas.microsoft.com/office/powerpoint/2010/main" val="329404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CFB691-5732-4550-2C5C-52FD1D85E883}"/>
              </a:ext>
            </a:extLst>
          </p:cNvPr>
          <p:cNvSpPr/>
          <p:nvPr/>
        </p:nvSpPr>
        <p:spPr>
          <a:xfrm>
            <a:off x="1" y="238114"/>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a:ea typeface="Times New Roman" panose="02020603050405020304" pitchFamily="18" charset="0"/>
                <a:cs typeface="+mn-cs"/>
              </a:rPr>
              <a:t>Work in pairs.</a:t>
            </a:r>
            <a:endParaRPr lang="en-US" sz="4000" b="1" dirty="0">
              <a:solidFill>
                <a:srgbClr val="FF0000"/>
              </a:solidFill>
              <a:latin typeface="Calibri"/>
              <a:cs typeface="+mn-cs"/>
            </a:endParaRPr>
          </a:p>
        </p:txBody>
      </p:sp>
      <p:pic>
        <p:nvPicPr>
          <p:cNvPr id="23" name="Picture 22" descr="Free Speech bubble 1195466 PNG with Transparent Background">
            <a:extLst>
              <a:ext uri="{FF2B5EF4-FFF2-40B4-BE49-F238E27FC236}">
                <a16:creationId xmlns:a16="http://schemas.microsoft.com/office/drawing/2014/main" id="{5E8ED63D-F34C-EFC0-824C-29374A366A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5"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3">
            <a:extLst>
              <a:ext uri="{FF2B5EF4-FFF2-40B4-BE49-F238E27FC236}">
                <a16:creationId xmlns:a16="http://schemas.microsoft.com/office/drawing/2014/main" id="{961D85E2-A94B-77C0-841C-AA559D7852A8}"/>
              </a:ext>
            </a:extLst>
          </p:cNvPr>
          <p:cNvSpPr txBox="1">
            <a:spLocks noChangeArrowheads="1"/>
          </p:cNvSpPr>
          <p:nvPr/>
        </p:nvSpPr>
        <p:spPr bwMode="auto">
          <a:xfrm>
            <a:off x="1230086" y="783642"/>
            <a:ext cx="10829018" cy="5509200"/>
          </a:xfrm>
          <a:prstGeom prst="rect">
            <a:avLst/>
          </a:prstGeom>
          <a:noFill/>
          <a:ln w="9525">
            <a:noFill/>
            <a:miter lim="800000"/>
            <a:headEnd/>
            <a:tailEnd/>
          </a:ln>
        </p:spPr>
        <p:txBody>
          <a:bodyPr wrap="square">
            <a:spAutoFit/>
          </a:bodyPr>
          <a:lstStyle/>
          <a:p>
            <a:pPr>
              <a:spcBef>
                <a:spcPts val="0"/>
              </a:spcBef>
            </a:pPr>
            <a:r>
              <a:rPr lang="en-US" sz="3200" b="1" dirty="0">
                <a:solidFill>
                  <a:schemeClr val="hlink"/>
                </a:solidFill>
                <a:latin typeface="Calibri" pitchFamily="34" charset="0"/>
              </a:rPr>
              <a:t>Discuss the following questions:</a:t>
            </a:r>
          </a:p>
          <a:p>
            <a:pPr marL="571500" indent="-571500">
              <a:spcBef>
                <a:spcPts val="0"/>
              </a:spcBef>
              <a:buFont typeface="Arial" panose="020B0604020202020204" pitchFamily="34" charset="0"/>
              <a:buChar char="•"/>
            </a:pPr>
            <a:r>
              <a:rPr lang="en-US" sz="3200" i="1" dirty="0">
                <a:solidFill>
                  <a:schemeClr val="hlink"/>
                </a:solidFill>
                <a:latin typeface="Calibri" pitchFamily="34" charset="0"/>
              </a:rPr>
              <a:t>Is it important to protect historic sites, such as </a:t>
            </a:r>
            <a:r>
              <a:rPr lang="en-US" sz="3200" i="1" dirty="0" err="1">
                <a:solidFill>
                  <a:schemeClr val="hlink"/>
                </a:solidFill>
                <a:latin typeface="Calibri" pitchFamily="34" charset="0"/>
              </a:rPr>
              <a:t>Trấn</a:t>
            </a:r>
            <a:r>
              <a:rPr lang="en-US" sz="3200" i="1" dirty="0">
                <a:solidFill>
                  <a:schemeClr val="hlink"/>
                </a:solidFill>
                <a:latin typeface="Calibri" pitchFamily="34" charset="0"/>
              </a:rPr>
              <a:t> </a:t>
            </a:r>
            <a:r>
              <a:rPr lang="en-US" sz="3200" i="1" dirty="0" err="1">
                <a:solidFill>
                  <a:schemeClr val="hlink"/>
                </a:solidFill>
                <a:latin typeface="Calibri" pitchFamily="34" charset="0"/>
              </a:rPr>
              <a:t>Quốc</a:t>
            </a:r>
            <a:r>
              <a:rPr lang="en-US" sz="3200" i="1" dirty="0">
                <a:solidFill>
                  <a:schemeClr val="hlink"/>
                </a:solidFill>
                <a:latin typeface="Calibri" pitchFamily="34" charset="0"/>
              </a:rPr>
              <a:t> Temple, Cu Chi Tunnel, etc.? Why?</a:t>
            </a:r>
          </a:p>
          <a:p>
            <a:pPr marL="571500" indent="-571500">
              <a:spcBef>
                <a:spcPts val="0"/>
              </a:spcBef>
              <a:buFont typeface="Arial" panose="020B0604020202020204" pitchFamily="34" charset="0"/>
              <a:buChar char="•"/>
            </a:pPr>
            <a:r>
              <a:rPr lang="en-US" sz="3200" i="1" dirty="0">
                <a:solidFill>
                  <a:schemeClr val="hlink"/>
                </a:solidFill>
                <a:latin typeface="Calibri" pitchFamily="34" charset="0"/>
              </a:rPr>
              <a:t>What can you do to protect historic sites?</a:t>
            </a:r>
          </a:p>
          <a:p>
            <a:pPr>
              <a:spcBef>
                <a:spcPts val="0"/>
              </a:spcBef>
            </a:pPr>
            <a:r>
              <a:rPr lang="en-US" sz="3200" i="1" dirty="0">
                <a:solidFill>
                  <a:srgbClr val="FF0000"/>
                </a:solidFill>
                <a:latin typeface="Calibri" pitchFamily="34" charset="0"/>
              </a:rPr>
              <a:t>E.g. </a:t>
            </a:r>
          </a:p>
          <a:p>
            <a:pPr marL="571500" indent="-571500">
              <a:spcBef>
                <a:spcPts val="0"/>
              </a:spcBef>
              <a:buFont typeface="Arial" panose="020B0604020202020204" pitchFamily="34" charset="0"/>
              <a:buChar char="•"/>
            </a:pPr>
            <a:r>
              <a:rPr lang="en-US" sz="3200" i="1" dirty="0">
                <a:solidFill>
                  <a:srgbClr val="FF0000"/>
                </a:solidFill>
                <a:latin typeface="Calibri" pitchFamily="34" charset="0"/>
              </a:rPr>
              <a:t>It’s important to protect historic sites because they let the young generations know about the history and culture of the country.</a:t>
            </a:r>
          </a:p>
          <a:p>
            <a:pPr marL="571500" indent="-571500">
              <a:spcBef>
                <a:spcPts val="0"/>
              </a:spcBef>
              <a:buFont typeface="Arial" panose="020B0604020202020204" pitchFamily="34" charset="0"/>
              <a:buChar char="•"/>
            </a:pPr>
            <a:r>
              <a:rPr lang="en-US" sz="3200" i="1" dirty="0">
                <a:solidFill>
                  <a:srgbClr val="FF0000"/>
                </a:solidFill>
                <a:latin typeface="Calibri" pitchFamily="34" charset="0"/>
              </a:rPr>
              <a:t>We can make more people know the importance of historic sites, so we can protect those sites together. We should throw rubbish in the bin when visiting those places.</a:t>
            </a:r>
          </a:p>
        </p:txBody>
      </p:sp>
    </p:spTree>
    <p:extLst>
      <p:ext uri="{BB962C8B-B14F-4D97-AF65-F5344CB8AC3E}">
        <p14:creationId xmlns:p14="http://schemas.microsoft.com/office/powerpoint/2010/main" val="38064495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74954" y="965527"/>
            <a:ext cx="4214017" cy="1477328"/>
          </a:xfrm>
          <a:prstGeom prst="rect">
            <a:avLst/>
          </a:prstGeom>
          <a:noFill/>
          <a:ln w="9525">
            <a:noFill/>
            <a:miter lim="800000"/>
            <a:headEnd/>
            <a:tailEnd/>
          </a:ln>
        </p:spPr>
        <p:txBody>
          <a:bodyPr wrap="square">
            <a:spAutoFit/>
          </a:bodyPr>
          <a:lstStyle/>
          <a:p>
            <a:pPr>
              <a:spcBef>
                <a:spcPct val="50000"/>
              </a:spcBef>
            </a:pPr>
            <a:r>
              <a:rPr lang="en-US" sz="3000" dirty="0">
                <a:solidFill>
                  <a:schemeClr val="hlink"/>
                </a:solidFill>
                <a:latin typeface="Calibri" pitchFamily="34" charset="0"/>
              </a:rPr>
              <a:t>Find these words in the text, try to guess their meanings.</a:t>
            </a:r>
          </a:p>
        </p:txBody>
      </p:sp>
      <p:sp>
        <p:nvSpPr>
          <p:cNvPr id="13315" name="Text Box 7"/>
          <p:cNvSpPr txBox="1">
            <a:spLocks noChangeArrowheads="1"/>
          </p:cNvSpPr>
          <p:nvPr/>
        </p:nvSpPr>
        <p:spPr bwMode="auto">
          <a:xfrm>
            <a:off x="293914" y="386089"/>
            <a:ext cx="2438400" cy="579438"/>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Pre-reading</a:t>
            </a:r>
          </a:p>
        </p:txBody>
      </p:sp>
      <p:pic>
        <p:nvPicPr>
          <p:cNvPr id="4" name="Picture 3">
            <a:extLst>
              <a:ext uri="{FF2B5EF4-FFF2-40B4-BE49-F238E27FC236}">
                <a16:creationId xmlns:a16="http://schemas.microsoft.com/office/drawing/2014/main" id="{807E4B09-089C-1F28-137B-5A38E980B7CB}"/>
              </a:ext>
            </a:extLst>
          </p:cNvPr>
          <p:cNvPicPr>
            <a:picLocks noChangeAspect="1"/>
          </p:cNvPicPr>
          <p:nvPr/>
        </p:nvPicPr>
        <p:blipFill>
          <a:blip r:embed="rId2"/>
          <a:stretch>
            <a:fillRect/>
          </a:stretch>
        </p:blipFill>
        <p:spPr>
          <a:xfrm>
            <a:off x="825248" y="2442855"/>
            <a:ext cx="2246586" cy="4029056"/>
          </a:xfrm>
          <a:prstGeom prst="rect">
            <a:avLst/>
          </a:prstGeom>
        </p:spPr>
      </p:pic>
      <p:pic>
        <p:nvPicPr>
          <p:cNvPr id="8" name="Picture 7">
            <a:extLst>
              <a:ext uri="{FF2B5EF4-FFF2-40B4-BE49-F238E27FC236}">
                <a16:creationId xmlns:a16="http://schemas.microsoft.com/office/drawing/2014/main" id="{E2C69227-14F7-B4D7-6D11-E5B7133DB861}"/>
              </a:ext>
            </a:extLst>
          </p:cNvPr>
          <p:cNvPicPr>
            <a:picLocks noChangeAspect="1"/>
          </p:cNvPicPr>
          <p:nvPr/>
        </p:nvPicPr>
        <p:blipFill>
          <a:blip r:embed="rId3"/>
          <a:stretch>
            <a:fillRect/>
          </a:stretch>
        </p:blipFill>
        <p:spPr>
          <a:xfrm>
            <a:off x="5297119" y="110106"/>
            <a:ext cx="4946340" cy="6637788"/>
          </a:xfrm>
          <a:prstGeom prst="rect">
            <a:avLst/>
          </a:prstGeom>
        </p:spPr>
      </p:pic>
      <p:cxnSp>
        <p:nvCxnSpPr>
          <p:cNvPr id="22" name="Straight Connector 21">
            <a:extLst>
              <a:ext uri="{FF2B5EF4-FFF2-40B4-BE49-F238E27FC236}">
                <a16:creationId xmlns:a16="http://schemas.microsoft.com/office/drawing/2014/main" id="{4877B8F1-A392-23F9-E38F-CBB15BCA7466}"/>
              </a:ext>
            </a:extLst>
          </p:cNvPr>
          <p:cNvCxnSpPr>
            <a:cxnSpLocks/>
          </p:cNvCxnSpPr>
          <p:nvPr/>
        </p:nvCxnSpPr>
        <p:spPr>
          <a:xfrm>
            <a:off x="6507906" y="1747735"/>
            <a:ext cx="4834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B4BB9BC-4119-94E0-C156-E3E6CCD67D66}"/>
              </a:ext>
            </a:extLst>
          </p:cNvPr>
          <p:cNvCxnSpPr>
            <a:cxnSpLocks/>
          </p:cNvCxnSpPr>
          <p:nvPr/>
        </p:nvCxnSpPr>
        <p:spPr>
          <a:xfrm>
            <a:off x="7526106" y="614361"/>
            <a:ext cx="204140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468AFFEB-8221-DE8C-C4CF-607E5E906C38}"/>
              </a:ext>
            </a:extLst>
          </p:cNvPr>
          <p:cNvCxnSpPr>
            <a:cxnSpLocks/>
          </p:cNvCxnSpPr>
          <p:nvPr/>
        </p:nvCxnSpPr>
        <p:spPr>
          <a:xfrm>
            <a:off x="6518455" y="3773738"/>
            <a:ext cx="83211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33CDBE7-E19D-6E40-5272-28197C19AF4A}"/>
              </a:ext>
            </a:extLst>
          </p:cNvPr>
          <p:cNvCxnSpPr>
            <a:cxnSpLocks/>
          </p:cNvCxnSpPr>
          <p:nvPr/>
        </p:nvCxnSpPr>
        <p:spPr>
          <a:xfrm>
            <a:off x="8070914" y="3992713"/>
            <a:ext cx="62677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63B24AE7-1DD0-6FF3-1109-B7827B5A485D}"/>
              </a:ext>
            </a:extLst>
          </p:cNvPr>
          <p:cNvCxnSpPr>
            <a:cxnSpLocks/>
          </p:cNvCxnSpPr>
          <p:nvPr/>
        </p:nvCxnSpPr>
        <p:spPr>
          <a:xfrm>
            <a:off x="5352128" y="5613425"/>
            <a:ext cx="68291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8BADBEE-4365-C47D-A08D-59859541812A}"/>
              </a:ext>
            </a:extLst>
          </p:cNvPr>
          <p:cNvCxnSpPr>
            <a:cxnSpLocks/>
          </p:cNvCxnSpPr>
          <p:nvPr/>
        </p:nvCxnSpPr>
        <p:spPr>
          <a:xfrm>
            <a:off x="6832600" y="6175699"/>
            <a:ext cx="4890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3A0BFDE0-D9A2-BDDB-27EF-35C523DB1401}"/>
              </a:ext>
            </a:extLst>
          </p:cNvPr>
          <p:cNvCxnSpPr>
            <a:cxnSpLocks/>
          </p:cNvCxnSpPr>
          <p:nvPr/>
        </p:nvCxnSpPr>
        <p:spPr>
          <a:xfrm>
            <a:off x="8042039" y="6406822"/>
            <a:ext cx="31338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ncient">
            <a:hlinkClick r:id="" action="ppaction://media"/>
            <a:extLst>
              <a:ext uri="{FF2B5EF4-FFF2-40B4-BE49-F238E27FC236}">
                <a16:creationId xmlns:a16="http://schemas.microsoft.com/office/drawing/2014/main" id="{E35A49FC-6DD7-5103-685F-7C04244FE1E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081712" y="667902"/>
            <a:ext cx="406400" cy="406400"/>
          </a:xfrm>
          <a:prstGeom prst="rect">
            <a:avLst/>
          </a:prstGeom>
        </p:spPr>
      </p:pic>
      <p:pic>
        <p:nvPicPr>
          <p:cNvPr id="10" name="preserve">
            <a:hlinkClick r:id="" action="ppaction://media"/>
            <a:extLst>
              <a:ext uri="{FF2B5EF4-FFF2-40B4-BE49-F238E27FC236}">
                <a16:creationId xmlns:a16="http://schemas.microsoft.com/office/drawing/2014/main" id="{1000CD2D-07B1-A2F4-08E9-08AF42DB7D6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099854" y="653503"/>
            <a:ext cx="406400" cy="406400"/>
          </a:xfrm>
          <a:prstGeom prst="rect">
            <a:avLst/>
          </a:prstGeom>
        </p:spPr>
      </p:pic>
      <p:pic>
        <p:nvPicPr>
          <p:cNvPr id="11" name="display">
            <a:hlinkClick r:id="" action="ppaction://media"/>
            <a:extLst>
              <a:ext uri="{FF2B5EF4-FFF2-40B4-BE49-F238E27FC236}">
                <a16:creationId xmlns:a16="http://schemas.microsoft.com/office/drawing/2014/main" id="{CA4E6B42-6860-AD5E-AE8E-15C68955AA3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6179681" y="589012"/>
            <a:ext cx="406400" cy="406400"/>
          </a:xfrm>
          <a:prstGeom prst="rect">
            <a:avLst/>
          </a:prstGeom>
        </p:spPr>
      </p:pic>
      <p:pic>
        <p:nvPicPr>
          <p:cNvPr id="12" name="damage">
            <a:hlinkClick r:id="" action="ppaction://media"/>
            <a:extLst>
              <a:ext uri="{FF2B5EF4-FFF2-40B4-BE49-F238E27FC236}">
                <a16:creationId xmlns:a16="http://schemas.microsoft.com/office/drawing/2014/main" id="{3BA352F9-288A-B190-6572-5C23DD8D052D}"/>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6121626" y="537732"/>
            <a:ext cx="406400" cy="406400"/>
          </a:xfrm>
          <a:prstGeom prst="rect">
            <a:avLst/>
          </a:prstGeom>
        </p:spPr>
      </p:pic>
      <p:pic>
        <p:nvPicPr>
          <p:cNvPr id="13" name="support">
            <a:hlinkClick r:id="" action="ppaction://media"/>
            <a:extLst>
              <a:ext uri="{FF2B5EF4-FFF2-40B4-BE49-F238E27FC236}">
                <a16:creationId xmlns:a16="http://schemas.microsoft.com/office/drawing/2014/main" id="{E48EF39D-2ED4-DDB1-7300-63BC8CA2BB3E}"/>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6157909" y="569978"/>
            <a:ext cx="406400" cy="406400"/>
          </a:xfrm>
          <a:prstGeom prst="rect">
            <a:avLst/>
          </a:prstGeom>
        </p:spPr>
      </p:pic>
      <p:pic>
        <p:nvPicPr>
          <p:cNvPr id="15" name="path">
            <a:hlinkClick r:id="" action="ppaction://media"/>
            <a:extLst>
              <a:ext uri="{FF2B5EF4-FFF2-40B4-BE49-F238E27FC236}">
                <a16:creationId xmlns:a16="http://schemas.microsoft.com/office/drawing/2014/main" id="{322DBE11-439B-2BC4-A968-9BA9E231F8F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6211774" y="558724"/>
            <a:ext cx="406400" cy="406400"/>
          </a:xfrm>
          <a:prstGeom prst="rect">
            <a:avLst/>
          </a:prstGeom>
        </p:spPr>
      </p:pic>
      <p:pic>
        <p:nvPicPr>
          <p:cNvPr id="16" name="soil">
            <a:hlinkClick r:id="" action="ppaction://media"/>
            <a:extLst>
              <a:ext uri="{FF2B5EF4-FFF2-40B4-BE49-F238E27FC236}">
                <a16:creationId xmlns:a16="http://schemas.microsoft.com/office/drawing/2014/main" id="{8355CCAB-ADF0-921A-C23E-EB9DB61C10CF}"/>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6219594" y="590970"/>
            <a:ext cx="406400" cy="406400"/>
          </a:xfrm>
          <a:prstGeom prst="rect">
            <a:avLst/>
          </a:prstGeom>
        </p:spPr>
      </p:pic>
      <p:sp>
        <p:nvSpPr>
          <p:cNvPr id="8" name="Rounded Rectangle 7"/>
          <p:cNvSpPr/>
          <p:nvPr/>
        </p:nvSpPr>
        <p:spPr>
          <a:xfrm>
            <a:off x="255588" y="500751"/>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2" name="Rectangle 1"/>
          <p:cNvSpPr/>
          <p:nvPr/>
        </p:nvSpPr>
        <p:spPr>
          <a:xfrm>
            <a:off x="3146425" y="459476"/>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a:solidFill>
                  <a:srgbClr val="0070C0"/>
                </a:solidFill>
                <a:latin typeface="Calibri" pitchFamily="34" charset="0"/>
              </a:rPr>
              <a:t>Listen and repeat. </a:t>
            </a:r>
          </a:p>
        </p:txBody>
      </p:sp>
      <p:sp>
        <p:nvSpPr>
          <p:cNvPr id="14" name="TextBox 13"/>
          <p:cNvSpPr txBox="1"/>
          <p:nvPr/>
        </p:nvSpPr>
        <p:spPr>
          <a:xfrm>
            <a:off x="417739" y="3954026"/>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support </a:t>
            </a:r>
            <a:r>
              <a:rPr lang="en-US" sz="3200" dirty="0">
                <a:solidFill>
                  <a:srgbClr val="FF0000"/>
                </a:solidFill>
                <a:latin typeface="Calibri" pitchFamily="34" charset="0"/>
              </a:rPr>
              <a:t>/</a:t>
            </a:r>
            <a:r>
              <a:rPr lang="en-US" sz="3200" dirty="0" err="1">
                <a:solidFill>
                  <a:srgbClr val="FF0000"/>
                </a:solidFill>
                <a:latin typeface="Calibri" pitchFamily="34" charset="0"/>
              </a:rPr>
              <a:t>səˈpɔːt</a:t>
            </a:r>
            <a:r>
              <a:rPr lang="en-US" sz="3200" dirty="0">
                <a:solidFill>
                  <a:srgbClr val="FF0000"/>
                </a:solidFill>
                <a:latin typeface="Calibri" pitchFamily="34" charset="0"/>
              </a:rPr>
              <a:t>/</a:t>
            </a:r>
            <a:r>
              <a:rPr lang="en-US" sz="3200" dirty="0"/>
              <a:t> </a:t>
            </a:r>
            <a:r>
              <a:rPr lang="en-US" sz="3200" dirty="0">
                <a:solidFill>
                  <a:srgbClr val="0070C0"/>
                </a:solidFill>
                <a:latin typeface="Calibri (body)"/>
              </a:rPr>
              <a:t>(v)</a:t>
            </a:r>
            <a:r>
              <a:rPr lang="en-US" sz="3200" dirty="0"/>
              <a:t> </a:t>
            </a:r>
            <a:r>
              <a:rPr lang="en-US" sz="3200" dirty="0" err="1">
                <a:latin typeface="Calibri" pitchFamily="34" charset="0"/>
              </a:rPr>
              <a:t>hỗ</a:t>
            </a:r>
            <a:r>
              <a:rPr lang="en-US" sz="3200" dirty="0">
                <a:latin typeface="Calibri" pitchFamily="34" charset="0"/>
              </a:rPr>
              <a:t> </a:t>
            </a:r>
            <a:r>
              <a:rPr lang="en-US" sz="3200" dirty="0" err="1">
                <a:latin typeface="Calibri" pitchFamily="34" charset="0"/>
              </a:rPr>
              <a:t>trợ</a:t>
            </a:r>
            <a:r>
              <a:rPr lang="en-US" sz="3200" dirty="0">
                <a:latin typeface="Calibri" pitchFamily="34" charset="0"/>
              </a:rPr>
              <a:t>, </a:t>
            </a:r>
            <a:r>
              <a:rPr lang="en-US" sz="3200" dirty="0" err="1">
                <a:latin typeface="Calibri" pitchFamily="34" charset="0"/>
              </a:rPr>
              <a:t>ủng</a:t>
            </a:r>
            <a:r>
              <a:rPr lang="en-US" sz="3200" dirty="0">
                <a:latin typeface="Calibri" pitchFamily="34" charset="0"/>
              </a:rPr>
              <a:t> </a:t>
            </a:r>
            <a:r>
              <a:rPr lang="en-US" sz="3200" dirty="0" err="1">
                <a:latin typeface="Calibri" pitchFamily="34" charset="0"/>
              </a:rPr>
              <a:t>hộ</a:t>
            </a:r>
            <a:endParaRPr lang="en-US" sz="3200" dirty="0">
              <a:latin typeface="Calibri" pitchFamily="34" charset="0"/>
            </a:endParaRPr>
          </a:p>
        </p:txBody>
      </p:sp>
      <p:sp>
        <p:nvSpPr>
          <p:cNvPr id="3" name="TextBox 13"/>
          <p:cNvSpPr txBox="1"/>
          <p:nvPr/>
        </p:nvSpPr>
        <p:spPr>
          <a:xfrm>
            <a:off x="404813" y="1413114"/>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ancient </a:t>
            </a:r>
            <a:r>
              <a:rPr lang="en-US" sz="3200" dirty="0">
                <a:solidFill>
                  <a:srgbClr val="FF0000"/>
                </a:solidFill>
                <a:latin typeface="+mj-lt"/>
                <a:cs typeface="Arial" panose="020B0604020202020204" pitchFamily="34" charset="0"/>
              </a:rPr>
              <a:t>/ˈ</a:t>
            </a:r>
            <a:r>
              <a:rPr lang="en-US" sz="3200" dirty="0" err="1">
                <a:solidFill>
                  <a:srgbClr val="FF0000"/>
                </a:solidFill>
                <a:latin typeface="+mj-lt"/>
                <a:cs typeface="Arial" panose="020B0604020202020204" pitchFamily="34" charset="0"/>
              </a:rPr>
              <a:t>eɪnʃənt</a:t>
            </a:r>
            <a:r>
              <a:rPr lang="en-US" sz="3200" dirty="0">
                <a:solidFill>
                  <a:srgbClr val="FF0000"/>
                </a:solidFill>
                <a:latin typeface="+mj-lt"/>
                <a:cs typeface="Arial" panose="020B0604020202020204" pitchFamily="34" charset="0"/>
              </a:rPr>
              <a:t>/ </a:t>
            </a:r>
            <a:r>
              <a:rPr lang="en-US" sz="3200" dirty="0">
                <a:solidFill>
                  <a:srgbClr val="0070C0"/>
                </a:solidFill>
                <a:latin typeface="Calibri (body)"/>
              </a:rPr>
              <a:t>(adj)</a:t>
            </a:r>
            <a:r>
              <a:rPr lang="en-US" sz="3200" dirty="0"/>
              <a:t> </a:t>
            </a:r>
            <a:r>
              <a:rPr lang="vi-VN" sz="3200" dirty="0">
                <a:latin typeface="Calibri" pitchFamily="34" charset="0"/>
              </a:rPr>
              <a:t>cổ xưa</a:t>
            </a:r>
            <a:endParaRPr lang="en-US" sz="3200" dirty="0"/>
          </a:p>
        </p:txBody>
      </p:sp>
      <p:sp>
        <p:nvSpPr>
          <p:cNvPr id="4" name="TextBox 13"/>
          <p:cNvSpPr txBox="1"/>
          <p:nvPr/>
        </p:nvSpPr>
        <p:spPr>
          <a:xfrm>
            <a:off x="388938" y="2031104"/>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preserve</a:t>
            </a:r>
            <a:r>
              <a:rPr lang="en-US" sz="3200" b="1" dirty="0"/>
              <a:t> </a:t>
            </a:r>
            <a:r>
              <a:rPr lang="en-US" sz="3200" dirty="0">
                <a:solidFill>
                  <a:srgbClr val="FF0000"/>
                </a:solidFill>
                <a:latin typeface="Calibri" pitchFamily="34" charset="0"/>
              </a:rPr>
              <a:t>/</a:t>
            </a:r>
            <a:r>
              <a:rPr lang="en-US" sz="3200" dirty="0" err="1">
                <a:solidFill>
                  <a:srgbClr val="FF0000"/>
                </a:solidFill>
                <a:latin typeface="Calibri" pitchFamily="34" charset="0"/>
              </a:rPr>
              <a:t>prɪˈzɜːv</a:t>
            </a:r>
            <a:r>
              <a:rPr lang="en-US" sz="3200" dirty="0">
                <a:solidFill>
                  <a:srgbClr val="FF0000"/>
                </a:solidFill>
                <a:latin typeface="Calibri" pitchFamily="34" charset="0"/>
              </a:rPr>
              <a:t>/ </a:t>
            </a:r>
            <a:r>
              <a:rPr lang="en-US" sz="3200" dirty="0">
                <a:solidFill>
                  <a:srgbClr val="0070C0"/>
                </a:solidFill>
                <a:latin typeface="Calibri (body)"/>
              </a:rPr>
              <a:t>(v)</a:t>
            </a:r>
            <a:r>
              <a:rPr lang="en-US" sz="3200" dirty="0"/>
              <a:t> </a:t>
            </a:r>
            <a:r>
              <a:rPr lang="en-US" sz="3200" dirty="0" err="1">
                <a:latin typeface="Calibri" pitchFamily="34" charset="0"/>
              </a:rPr>
              <a:t>bảo</a:t>
            </a:r>
            <a:r>
              <a:rPr lang="en-US" sz="3200" dirty="0">
                <a:latin typeface="Calibri" pitchFamily="34" charset="0"/>
              </a:rPr>
              <a:t> </a:t>
            </a:r>
            <a:r>
              <a:rPr lang="en-US" sz="3200" dirty="0" err="1">
                <a:latin typeface="Calibri" pitchFamily="34" charset="0"/>
              </a:rPr>
              <a:t>tồn</a:t>
            </a:r>
            <a:r>
              <a:rPr lang="en-US" sz="3200" dirty="0">
                <a:latin typeface="Calibri" pitchFamily="34" charset="0"/>
              </a:rPr>
              <a:t> </a:t>
            </a:r>
            <a:endParaRPr lang="en-US" sz="3200" dirty="0"/>
          </a:p>
        </p:txBody>
      </p:sp>
      <p:sp>
        <p:nvSpPr>
          <p:cNvPr id="5" name="TextBox 13"/>
          <p:cNvSpPr txBox="1"/>
          <p:nvPr/>
        </p:nvSpPr>
        <p:spPr>
          <a:xfrm>
            <a:off x="388938" y="332671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damage </a:t>
            </a:r>
            <a:r>
              <a:rPr lang="en-US" sz="3200" dirty="0">
                <a:solidFill>
                  <a:srgbClr val="FF0000"/>
                </a:solidFill>
                <a:latin typeface="Calibri" pitchFamily="34" charset="0"/>
              </a:rPr>
              <a:t>/ˈ</a:t>
            </a:r>
            <a:r>
              <a:rPr lang="en-US" sz="3200" dirty="0" err="1">
                <a:solidFill>
                  <a:srgbClr val="FF0000"/>
                </a:solidFill>
                <a:latin typeface="Calibri" pitchFamily="34" charset="0"/>
              </a:rPr>
              <a:t>dæmɪdʒ</a:t>
            </a:r>
            <a:r>
              <a:rPr lang="en-US" sz="3200" dirty="0">
                <a:solidFill>
                  <a:srgbClr val="FF0000"/>
                </a:solidFill>
                <a:latin typeface="Calibri" pitchFamily="34" charset="0"/>
              </a:rPr>
              <a:t>/ </a:t>
            </a:r>
            <a:r>
              <a:rPr lang="en-US" sz="3200" dirty="0">
                <a:solidFill>
                  <a:srgbClr val="0070C0"/>
                </a:solidFill>
                <a:latin typeface="Calibri (body)"/>
              </a:rPr>
              <a:t>(v)</a:t>
            </a:r>
            <a:r>
              <a:rPr lang="en-US" sz="3200" dirty="0"/>
              <a:t> </a:t>
            </a:r>
            <a:r>
              <a:rPr lang="en-US" sz="3200" dirty="0" err="1">
                <a:latin typeface="Calibri" pitchFamily="34" charset="0"/>
              </a:rPr>
              <a:t>gây</a:t>
            </a:r>
            <a:r>
              <a:rPr lang="en-US" sz="3200" dirty="0">
                <a:latin typeface="Calibri" pitchFamily="34" charset="0"/>
              </a:rPr>
              <a:t> </a:t>
            </a:r>
            <a:r>
              <a:rPr lang="en-US" sz="3200" dirty="0" err="1">
                <a:latin typeface="Calibri" pitchFamily="34" charset="0"/>
              </a:rPr>
              <a:t>tổn</a:t>
            </a:r>
            <a:r>
              <a:rPr lang="en-US" sz="3200" dirty="0">
                <a:latin typeface="Calibri" pitchFamily="34" charset="0"/>
              </a:rPr>
              <a:t> </a:t>
            </a:r>
            <a:r>
              <a:rPr lang="en-US" sz="3200" dirty="0" err="1">
                <a:latin typeface="Calibri" pitchFamily="34" charset="0"/>
              </a:rPr>
              <a:t>hại</a:t>
            </a:r>
            <a:r>
              <a:rPr lang="en-US" sz="3200" dirty="0">
                <a:latin typeface="Calibri" pitchFamily="34" charset="0"/>
              </a:rPr>
              <a:t>, </a:t>
            </a:r>
            <a:r>
              <a:rPr lang="en-US" sz="3200" dirty="0" err="1">
                <a:latin typeface="Calibri" pitchFamily="34" charset="0"/>
              </a:rPr>
              <a:t>phá</a:t>
            </a:r>
            <a:r>
              <a:rPr lang="en-US" sz="3200" dirty="0">
                <a:latin typeface="Calibri" pitchFamily="34" charset="0"/>
              </a:rPr>
              <a:t> </a:t>
            </a:r>
            <a:r>
              <a:rPr lang="en-US" sz="3200" dirty="0" err="1">
                <a:latin typeface="Calibri" pitchFamily="34" charset="0"/>
              </a:rPr>
              <a:t>hủy</a:t>
            </a:r>
            <a:endParaRPr lang="en-US" sz="3200" dirty="0"/>
          </a:p>
        </p:txBody>
      </p:sp>
      <p:sp>
        <p:nvSpPr>
          <p:cNvPr id="6" name="TextBox 13"/>
          <p:cNvSpPr txBox="1"/>
          <p:nvPr/>
        </p:nvSpPr>
        <p:spPr>
          <a:xfrm>
            <a:off x="403225" y="2654537"/>
            <a:ext cx="11363325" cy="58477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latin typeface="Calibri" pitchFamily="34" charset="0"/>
              </a:rPr>
              <a:t>display</a:t>
            </a:r>
            <a:r>
              <a:rPr lang="en-US" sz="3200" b="1" dirty="0">
                <a:latin typeface="Calibri" pitchFamily="34" charset="0"/>
              </a:rPr>
              <a:t> </a:t>
            </a:r>
            <a:r>
              <a:rPr lang="en-US" sz="3200" dirty="0">
                <a:solidFill>
                  <a:srgbClr val="FF0000"/>
                </a:solidFill>
                <a:latin typeface="Calibri" pitchFamily="34" charset="0"/>
              </a:rPr>
              <a:t>/</a:t>
            </a:r>
            <a:r>
              <a:rPr lang="en-US" sz="3200" dirty="0" err="1">
                <a:solidFill>
                  <a:srgbClr val="FF0000"/>
                </a:solidFill>
                <a:latin typeface="Calibri" pitchFamily="34" charset="0"/>
              </a:rPr>
              <a:t>dɪˈspleɪ</a:t>
            </a:r>
            <a:r>
              <a:rPr lang="en-US" sz="3200" dirty="0">
                <a:solidFill>
                  <a:srgbClr val="FF0000"/>
                </a:solidFill>
                <a:latin typeface="Calibri" pitchFamily="34" charset="0"/>
              </a:rPr>
              <a:t>/</a:t>
            </a:r>
            <a:r>
              <a:rPr lang="en-US" sz="3200" dirty="0">
                <a:latin typeface="Calibri" pitchFamily="34" charset="0"/>
              </a:rPr>
              <a:t> </a:t>
            </a:r>
            <a:r>
              <a:rPr lang="en-US" sz="3200" dirty="0">
                <a:solidFill>
                  <a:srgbClr val="0070C0"/>
                </a:solidFill>
                <a:latin typeface="Calibri" pitchFamily="34" charset="0"/>
              </a:rPr>
              <a:t>(n)</a:t>
            </a:r>
            <a:r>
              <a:rPr lang="en-US" sz="3200" dirty="0">
                <a:latin typeface="Calibri" pitchFamily="34" charset="0"/>
              </a:rPr>
              <a:t> </a:t>
            </a:r>
            <a:r>
              <a:rPr lang="vi-VN" sz="3200" dirty="0">
                <a:latin typeface="Calibri" pitchFamily="34" charset="0"/>
              </a:rPr>
              <a:t>vật trưng bày</a:t>
            </a:r>
            <a:r>
              <a:rPr lang="en-US" sz="3200" dirty="0">
                <a:latin typeface="Calibri" pitchFamily="34" charset="0"/>
              </a:rPr>
              <a:t>, </a:t>
            </a:r>
            <a:r>
              <a:rPr lang="en-US" sz="3200" dirty="0" err="1">
                <a:latin typeface="Calibri" pitchFamily="34" charset="0"/>
              </a:rPr>
              <a:t>buổi</a:t>
            </a:r>
            <a:r>
              <a:rPr lang="en-US" sz="3200" dirty="0">
                <a:latin typeface="Calibri" pitchFamily="34" charset="0"/>
              </a:rPr>
              <a:t> </a:t>
            </a:r>
            <a:r>
              <a:rPr lang="en-US" sz="3200" dirty="0" err="1">
                <a:latin typeface="Calibri" pitchFamily="34" charset="0"/>
              </a:rPr>
              <a:t>trưng</a:t>
            </a:r>
            <a:r>
              <a:rPr lang="en-US" sz="3200" dirty="0">
                <a:latin typeface="Calibri" pitchFamily="34" charset="0"/>
              </a:rPr>
              <a:t> </a:t>
            </a:r>
            <a:r>
              <a:rPr lang="en-US" sz="3200" dirty="0" err="1">
                <a:latin typeface="Calibri" pitchFamily="34" charset="0"/>
              </a:rPr>
              <a:t>bày</a:t>
            </a:r>
            <a:endParaRPr lang="en-US" sz="3200" dirty="0"/>
          </a:p>
        </p:txBody>
      </p:sp>
      <p:sp>
        <p:nvSpPr>
          <p:cNvPr id="7" name="TextBox 13"/>
          <p:cNvSpPr txBox="1"/>
          <p:nvPr/>
        </p:nvSpPr>
        <p:spPr>
          <a:xfrm>
            <a:off x="400050" y="4596160"/>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pitchFamily="34" charset="0"/>
              </a:rPr>
              <a:t>path</a:t>
            </a:r>
            <a:r>
              <a:rPr lang="en-US" sz="3200" b="1" dirty="0">
                <a:latin typeface="Calibri" pitchFamily="34" charset="0"/>
              </a:rPr>
              <a:t> </a:t>
            </a:r>
            <a:r>
              <a:rPr lang="en-US" sz="3200" dirty="0">
                <a:solidFill>
                  <a:srgbClr val="FF0000"/>
                </a:solidFill>
                <a:latin typeface="Calibri" pitchFamily="34" charset="0"/>
              </a:rPr>
              <a:t>/</a:t>
            </a:r>
            <a:r>
              <a:rPr lang="en-US" sz="3200" dirty="0" err="1">
                <a:solidFill>
                  <a:srgbClr val="FF0000"/>
                </a:solidFill>
                <a:latin typeface="Calibri" pitchFamily="34" charset="0"/>
              </a:rPr>
              <a:t>pæ</a:t>
            </a:r>
            <a:r>
              <a:rPr lang="el-GR" sz="3200" dirty="0">
                <a:solidFill>
                  <a:srgbClr val="FF0000"/>
                </a:solidFill>
                <a:latin typeface="Calibri" pitchFamily="34" charset="0"/>
              </a:rPr>
              <a:t>θ/</a:t>
            </a:r>
            <a:r>
              <a:rPr lang="en-US" sz="3200" dirty="0">
                <a:latin typeface="Calibri" pitchFamily="34" charset="0"/>
              </a:rPr>
              <a:t> </a:t>
            </a:r>
            <a:r>
              <a:rPr lang="en-US" sz="3200" dirty="0">
                <a:solidFill>
                  <a:srgbClr val="0070C0"/>
                </a:solidFill>
                <a:latin typeface="Calibri" pitchFamily="34" charset="0"/>
              </a:rPr>
              <a:t>(n)</a:t>
            </a:r>
            <a:r>
              <a:rPr lang="en-US" sz="3200" dirty="0">
                <a:latin typeface="Calibri" pitchFamily="34" charset="0"/>
              </a:rPr>
              <a:t> </a:t>
            </a:r>
            <a:r>
              <a:rPr lang="vi-VN" sz="3200" dirty="0">
                <a:latin typeface="Calibri" pitchFamily="34" charset="0"/>
              </a:rPr>
              <a:t>đường nhỏ, đường</a:t>
            </a:r>
            <a:r>
              <a:rPr lang="en-US" sz="3200" dirty="0">
                <a:latin typeface="Calibri" pitchFamily="34" charset="0"/>
              </a:rPr>
              <a:t> </a:t>
            </a:r>
            <a:r>
              <a:rPr lang="vi-VN" sz="3200" dirty="0">
                <a:latin typeface="Calibri" pitchFamily="34" charset="0"/>
              </a:rPr>
              <a:t>mòn, lối đi</a:t>
            </a:r>
            <a:endParaRPr lang="en-US" sz="3200" dirty="0">
              <a:latin typeface="Calibri" pitchFamily="34" charset="0"/>
            </a:endParaRPr>
          </a:p>
        </p:txBody>
      </p:sp>
      <p:sp>
        <p:nvSpPr>
          <p:cNvPr id="17" name="TextBox 13">
            <a:extLst>
              <a:ext uri="{FF2B5EF4-FFF2-40B4-BE49-F238E27FC236}">
                <a16:creationId xmlns:a16="http://schemas.microsoft.com/office/drawing/2014/main" id="{D71F782E-FAB3-4C36-4023-B738338CDAE0}"/>
              </a:ext>
            </a:extLst>
          </p:cNvPr>
          <p:cNvSpPr txBox="1"/>
          <p:nvPr/>
        </p:nvSpPr>
        <p:spPr>
          <a:xfrm>
            <a:off x="388937" y="5272466"/>
            <a:ext cx="11363325" cy="57943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pitchFamily="34" charset="0"/>
              </a:rPr>
              <a:t>soil</a:t>
            </a:r>
            <a:r>
              <a:rPr lang="en-US" sz="3200" b="1" dirty="0">
                <a:latin typeface="Calibri" pitchFamily="34" charset="0"/>
              </a:rPr>
              <a:t> </a:t>
            </a:r>
            <a:r>
              <a:rPr lang="en-US" sz="3200" dirty="0">
                <a:solidFill>
                  <a:srgbClr val="FF0000"/>
                </a:solidFill>
                <a:latin typeface="Calibri" pitchFamily="34" charset="0"/>
              </a:rPr>
              <a:t>/</a:t>
            </a:r>
            <a:r>
              <a:rPr lang="en-US" sz="3200" dirty="0" err="1">
                <a:solidFill>
                  <a:srgbClr val="FF0000"/>
                </a:solidFill>
                <a:latin typeface="Calibri" pitchFamily="34" charset="0"/>
              </a:rPr>
              <a:t>sɔɪl</a:t>
            </a:r>
            <a:r>
              <a:rPr lang="en-US" sz="3200" dirty="0">
                <a:solidFill>
                  <a:srgbClr val="FF0000"/>
                </a:solidFill>
                <a:latin typeface="Calibri" pitchFamily="34" charset="0"/>
              </a:rPr>
              <a:t>/</a:t>
            </a:r>
            <a:r>
              <a:rPr lang="en-US" sz="3200" dirty="0">
                <a:latin typeface="Calibri" pitchFamily="34" charset="0"/>
              </a:rPr>
              <a:t> </a:t>
            </a:r>
            <a:r>
              <a:rPr lang="en-US" sz="3200" dirty="0">
                <a:solidFill>
                  <a:srgbClr val="0070C0"/>
                </a:solidFill>
                <a:latin typeface="Calibri" pitchFamily="34" charset="0"/>
              </a:rPr>
              <a:t>(n)</a:t>
            </a:r>
            <a:r>
              <a:rPr lang="en-US" sz="3200" dirty="0">
                <a:latin typeface="Calibri" pitchFamily="34" charset="0"/>
              </a:rPr>
              <a:t> </a:t>
            </a:r>
            <a:r>
              <a:rPr lang="en-US" sz="3200" dirty="0" err="1">
                <a:latin typeface="Calibri" pitchFamily="34" charset="0"/>
              </a:rPr>
              <a:t>đất</a:t>
            </a:r>
            <a:endParaRPr lang="en-US" sz="32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9"/>
                </p:tgtEl>
              </p:cMediaNode>
            </p:audi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62" fill="hold"/>
                                        <p:tgtEl>
                                          <p:spTgt spid="9"/>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097" fill="hold"/>
                                        <p:tgtEl>
                                          <p:spTgt spid="10"/>
                                        </p:tgtEl>
                                      </p:cBhvr>
                                    </p:cmd>
                                  </p:childTnLst>
                                </p:cTn>
                              </p:par>
                            </p:childTnLst>
                          </p:cTn>
                        </p:par>
                      </p:childTnLst>
                    </p:cTn>
                  </p:par>
                </p:childTnLst>
              </p:cTn>
              <p:nextCondLst>
                <p:cond evt="onClick" delay="0">
                  <p:tgtEl>
                    <p:spTgt spid="4"/>
                  </p:tgtEl>
                </p:cond>
              </p:nextCondLst>
            </p:seq>
            <p:audio>
              <p:cMediaNode vol="80000">
                <p:cTn id="50" fill="hold" display="0">
                  <p:stCondLst>
                    <p:cond delay="indefinite"/>
                  </p:stCondLst>
                  <p:endCondLst>
                    <p:cond evt="onStopAudio" delay="0">
                      <p:tgtEl>
                        <p:sldTgt/>
                      </p:tgtEl>
                    </p:cond>
                  </p:endCondLst>
                </p:cTn>
                <p:tgtEl>
                  <p:spTgt spid="11"/>
                </p:tgtEl>
              </p:cMediaNode>
            </p:audio>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68" fill="hold"/>
                                        <p:tgtEl>
                                          <p:spTgt spid="11"/>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2"/>
                </p:tgtEl>
              </p:cMediaNode>
            </p:audio>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071" fill="hold"/>
                                        <p:tgtEl>
                                          <p:spTgt spid="12"/>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13"/>
                </p:tgtEl>
              </p:cMediaNode>
            </p:audio>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095" fill="hold"/>
                                        <p:tgtEl>
                                          <p:spTgt spid="13"/>
                                        </p:tgtEl>
                                      </p:cBhvr>
                                    </p:cmd>
                                  </p:childTnLst>
                                </p:cTn>
                              </p:par>
                            </p:childTnLst>
                          </p:cTn>
                        </p:par>
                      </p:childTnLst>
                    </p:cTn>
                  </p:par>
                </p:childTnLst>
              </p:cTn>
              <p:nextCondLst>
                <p:cond evt="onClick" delay="0">
                  <p:tgtEl>
                    <p:spTgt spid="14"/>
                  </p:tgtEl>
                </p:cond>
              </p:nextCondLst>
            </p:seq>
            <p:audio>
              <p:cMediaNode vol="80000">
                <p:cTn id="68" fill="hold" display="0">
                  <p:stCondLst>
                    <p:cond delay="indefinite"/>
                  </p:stCondLst>
                  <p:endCondLst>
                    <p:cond evt="onStopAudio" delay="0">
                      <p:tgtEl>
                        <p:sldTgt/>
                      </p:tgtEl>
                    </p:cond>
                  </p:endCondLst>
                </p:cTn>
                <p:tgtEl>
                  <p:spTgt spid="15"/>
                </p:tgtEl>
              </p:cMediaNode>
            </p:audio>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862" fill="hold"/>
                                        <p:tgtEl>
                                          <p:spTgt spid="15"/>
                                        </p:tgtEl>
                                      </p:cBhvr>
                                    </p:cmd>
                                  </p:childTnLst>
                                </p:cTn>
                              </p:par>
                            </p:childTnLst>
                          </p:cTn>
                        </p:par>
                      </p:childTnLst>
                    </p:cTn>
                  </p:par>
                </p:childTnLst>
              </p:cTn>
              <p:nextCondLst>
                <p:cond evt="onClick" delay="0">
                  <p:tgtEl>
                    <p:spTgt spid="7"/>
                  </p:tgtEl>
                </p:cond>
              </p:nextCondLst>
            </p:seq>
            <p:audio>
              <p:cMediaNode vol="80000">
                <p:cTn id="74" fill="hold" display="0">
                  <p:stCondLst>
                    <p:cond delay="indefinite"/>
                  </p:stCondLst>
                  <p:endCondLst>
                    <p:cond evt="onStopAudio" delay="0">
                      <p:tgtEl>
                        <p:sldTgt/>
                      </p:tgtEl>
                    </p:cond>
                  </p:endCondLst>
                </p:cTn>
                <p:tgtEl>
                  <p:spTgt spid="16"/>
                </p:tgtEl>
              </p:cMediaNode>
            </p:audio>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303" fill="hold"/>
                                        <p:tgtEl>
                                          <p:spTgt spid="16"/>
                                        </p:tgtEl>
                                      </p:cBhvr>
                                    </p:cmd>
                                  </p:childTnLst>
                                </p:cTn>
                              </p:par>
                            </p:childTnLst>
                          </p:cTn>
                        </p:par>
                      </p:childTnLst>
                    </p:cTn>
                  </p:par>
                </p:childTnLst>
              </p:cTn>
              <p:nextCondLst>
                <p:cond evt="onClick" delay="0">
                  <p:tgtEl>
                    <p:spTgt spid="17"/>
                  </p:tgtEl>
                </p:cond>
              </p:nextCondLst>
            </p:seq>
          </p:childTnLst>
        </p:cTn>
      </p:par>
    </p:tnLst>
    <p:bldLst>
      <p:bldP spid="14" grpId="0" animBg="1"/>
      <p:bldP spid="3" grpId="0" animBg="1"/>
      <p:bldP spid="4" grpId="0" animBg="1"/>
      <p:bldP spid="5" grpId="0" animBg="1"/>
      <p:bldP spid="6" grpId="0" animBg="1"/>
      <p:bldP spid="7"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10912</TotalTime>
  <Words>1255</Words>
  <Application>Microsoft Office PowerPoint</Application>
  <PresentationFormat>Widescreen</PresentationFormat>
  <Paragraphs>161</Paragraphs>
  <Slides>27</Slides>
  <Notes>3</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 (body)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text again, then choose suitable words to complete the things we should do to preserve ancient wonders.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206</cp:revision>
  <dcterms:created xsi:type="dcterms:W3CDTF">2020-12-08T03:17:05Z</dcterms:created>
  <dcterms:modified xsi:type="dcterms:W3CDTF">2022-12-20T10:14:27Z</dcterms:modified>
</cp:coreProperties>
</file>