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0"/>
  </p:notesMasterIdLst>
  <p:sldIdLst>
    <p:sldId id="383" r:id="rId3"/>
    <p:sldId id="380" r:id="rId4"/>
    <p:sldId id="315" r:id="rId5"/>
    <p:sldId id="324" r:id="rId6"/>
    <p:sldId id="361" r:id="rId7"/>
    <p:sldId id="366" r:id="rId8"/>
    <p:sldId id="364" r:id="rId9"/>
    <p:sldId id="373" r:id="rId10"/>
    <p:sldId id="381" r:id="rId11"/>
    <p:sldId id="382" r:id="rId12"/>
    <p:sldId id="345" r:id="rId13"/>
    <p:sldId id="370" r:id="rId14"/>
    <p:sldId id="374" r:id="rId15"/>
    <p:sldId id="317" r:id="rId16"/>
    <p:sldId id="376" r:id="rId17"/>
    <p:sldId id="319" r:id="rId18"/>
    <p:sldId id="320" r:id="rId19"/>
    <p:sldId id="377" r:id="rId20"/>
    <p:sldId id="321" r:id="rId21"/>
    <p:sldId id="322" r:id="rId22"/>
    <p:sldId id="323" r:id="rId23"/>
    <p:sldId id="378" r:id="rId24"/>
    <p:sldId id="316" r:id="rId25"/>
    <p:sldId id="325" r:id="rId26"/>
    <p:sldId id="327" r:id="rId27"/>
    <p:sldId id="326" r:id="rId28"/>
    <p:sldId id="384" r:id="rId29"/>
  </p:sldIdLst>
  <p:sldSz cx="24384000" cy="13716000"/>
  <p:notesSz cx="6858000" cy="9144000"/>
  <p:custDataLst>
    <p:tags r:id="rId3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2EC"/>
    <a:srgbClr val="DDDDDD"/>
    <a:srgbClr val="242452"/>
    <a:srgbClr val="3333FF"/>
    <a:srgbClr val="E7F7FF"/>
    <a:srgbClr val="D6F7FE"/>
    <a:srgbClr val="EEF7E9"/>
    <a:srgbClr val="0000FF"/>
    <a:srgbClr val="135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139" y="19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58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663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819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52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566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390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646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566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6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18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158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202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024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43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887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737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5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3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6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96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00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5" Type="http://schemas.openxmlformats.org/officeDocument/2006/relationships/image" Target="../media/image32.png"/><Relationship Id="rId4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8" y="1809816"/>
            <a:ext cx="22808130" cy="11677584"/>
            <a:chOff x="1447797" y="1793812"/>
            <a:chExt cx="22808130" cy="116775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793812"/>
              <a:ext cx="22808130" cy="11677584"/>
              <a:chOff x="1447797" y="1793812"/>
              <a:chExt cx="22808130" cy="1167758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2"/>
                <a:ext cx="143642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41099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  <a:r>
                  <a:rPr lang="vi-VN" sz="4800" b="1">
                    <a:solidFill>
                      <a:srgbClr val="FF0000"/>
                    </a:solidFill>
                    <a:latin typeface="+mj-lt"/>
                  </a:rPr>
                  <a:t>. </a:t>
                </a:r>
                <a:r>
                  <a:rPr lang="en-US" sz="4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SỐ, ĐỒ THỊ VÀ ỨNG DỤNG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797" y="5783935"/>
                <a:ext cx="17650380" cy="1112717"/>
                <a:chOff x="7459670" y="7605944"/>
                <a:chExt cx="17652425" cy="111284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9092456" y="7696018"/>
                      <a:ext cx="16019639" cy="102277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1200">
                          <a:solidFill>
                            <a:srgbClr val="24245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 TRÌNH DẠNG </a:t>
                      </a:r>
                      <a14:m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4800" b="1" i="1" kern="1200">
                                  <a:solidFill>
                                    <a:srgbClr val="24245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kern="1200">
                                  <a:solidFill>
                                    <a:srgbClr val="24245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sSup>
                                <m:sSupPr>
                                  <m:ctrlPr>
                                    <a:rPr lang="en-US" sz="4800" b="1" i="1" kern="1200">
                                      <a:solidFill>
                                        <a:srgbClr val="24245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kern="1200">
                                      <a:solidFill>
                                        <a:srgbClr val="24245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 kern="1200">
                                      <a:solidFill>
                                        <a:srgbClr val="24245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kern="1200">
                                  <a:solidFill>
                                    <a:srgbClr val="24245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 kern="1200">
                                  <a:solidFill>
                                    <a:srgbClr val="24245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𝒃𝒙</m:t>
                              </m:r>
                              <m:r>
                                <a:rPr lang="en-US" sz="4800" b="1" i="1" kern="1200">
                                  <a:solidFill>
                                    <a:srgbClr val="24245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 kern="1200">
                                  <a:solidFill>
                                    <a:srgbClr val="24245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</m:rad>
                          <m:r>
                            <a:rPr lang="en-US" sz="4800" b="1" i="1" kern="1200">
                              <a:solidFill>
                                <a:srgbClr val="24245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 kern="1200">
                                  <a:solidFill>
                                    <a:srgbClr val="24245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kern="1200">
                                  <a:solidFill>
                                    <a:srgbClr val="24245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en-US" sz="4800" b="1" i="1" kern="1200">
                                      <a:solidFill>
                                        <a:srgbClr val="24245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kern="1200">
                                      <a:solidFill>
                                        <a:srgbClr val="24245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 kern="1200">
                                      <a:solidFill>
                                        <a:srgbClr val="24245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kern="1200">
                                  <a:solidFill>
                                    <a:srgbClr val="24245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 kern="1200">
                                  <a:solidFill>
                                    <a:srgbClr val="24245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𝒆𝒙</m:t>
                              </m:r>
                              <m:r>
                                <a:rPr lang="en-US" sz="4800" b="1" i="1" kern="1200">
                                  <a:solidFill>
                                    <a:srgbClr val="24245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 kern="1200">
                                  <a:solidFill>
                                    <a:srgbClr val="24245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</m:e>
                          </m:rad>
                        </m:oMath>
                      </a14:m>
                      <a:endParaRPr lang="en-US" sz="4800">
                        <a:solidFill>
                          <a:srgbClr val="24245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92456" y="7696018"/>
                      <a:ext cx="16019639" cy="102277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712" b="-2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605944"/>
                  <a:ext cx="1392615" cy="905764"/>
                  <a:chOff x="7459669" y="8063144"/>
                  <a:chExt cx="1381118" cy="905764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052877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8161191"/>
                    <a:ext cx="1371600" cy="807717"/>
                    <a:chOff x="7469187" y="8161191"/>
                    <a:chExt cx="1371600" cy="807717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841151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826094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805" y="7603996"/>
                <a:ext cx="1392456" cy="883826"/>
                <a:chOff x="7459669" y="6333639"/>
                <a:chExt cx="1381119" cy="883929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69188" y="6486047"/>
                  <a:ext cx="1371600" cy="731521"/>
                  <a:chOff x="7469188" y="6486047"/>
                  <a:chExt cx="1371600" cy="731521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89227" y="6166008"/>
                    <a:ext cx="731521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58806" y="6486049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801" y="9356599"/>
                <a:ext cx="1785955" cy="853587"/>
                <a:chOff x="7459670" y="7898830"/>
                <a:chExt cx="2309092" cy="85368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20" y="7921423"/>
                  <a:ext cx="238842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endParaRPr lang="en-US" sz="4800" b="1" spc="-150" dirty="0">
                    <a:solidFill>
                      <a:srgbClr val="24245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70620" y="7887880"/>
                  <a:ext cx="143688" cy="165588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7AD325-66EE-48DB-9F8D-F8AA55258571}"/>
              </a:ext>
            </a:extLst>
          </p:cNvPr>
          <p:cNvGrpSpPr/>
          <p:nvPr/>
        </p:nvGrpSpPr>
        <p:grpSpPr>
          <a:xfrm>
            <a:off x="7254682" y="3048000"/>
            <a:ext cx="16544046" cy="2551358"/>
            <a:chOff x="61141" y="134810"/>
            <a:chExt cx="6776932" cy="87248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1BFECA0-0F89-4852-8E07-B5554B30D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41" y="138049"/>
              <a:ext cx="6776932" cy="824094"/>
            </a:xfrm>
            <a:prstGeom prst="rect">
              <a:avLst/>
            </a:prstGeom>
          </p:spPr>
        </p:pic>
        <p:sp>
          <p:nvSpPr>
            <p:cNvPr id="64" name="TextBox 321">
              <a:extLst>
                <a:ext uri="{FF2B5EF4-FFF2-40B4-BE49-F238E27FC236}">
                  <a16:creationId xmlns:a16="http://schemas.microsoft.com/office/drawing/2014/main" id="{1416244C-1D11-455E-A7D0-4B93D1F3B2AE}"/>
                </a:ext>
              </a:extLst>
            </p:cNvPr>
            <p:cNvSpPr txBox="1"/>
            <p:nvPr/>
          </p:nvSpPr>
          <p:spPr>
            <a:xfrm>
              <a:off x="1095280" y="232873"/>
              <a:ext cx="4687622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PHƯƠNG TRÌNH QUI VỀ 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PHƯƠNG TRÌNH BẬC NHẤT BẬC HAI-T1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321">
              <a:extLst>
                <a:ext uri="{FF2B5EF4-FFF2-40B4-BE49-F238E27FC236}">
                  <a16:creationId xmlns:a16="http://schemas.microsoft.com/office/drawing/2014/main" id="{396955DC-F71D-4106-92C3-22C6C10B7400}"/>
                </a:ext>
              </a:extLst>
            </p:cNvPr>
            <p:cNvSpPr txBox="1"/>
            <p:nvPr/>
          </p:nvSpPr>
          <p:spPr>
            <a:xfrm>
              <a:off x="366091" y="134810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18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F88B646-FC77-4053-86E9-615F6E5CDC4D}"/>
                  </a:ext>
                </a:extLst>
              </p:cNvPr>
              <p:cNvSpPr txBox="1"/>
              <p:nvPr/>
            </p:nvSpPr>
            <p:spPr>
              <a:xfrm>
                <a:off x="2809455" y="7758008"/>
                <a:ext cx="14325600" cy="977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24245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 TRÌNH DẠNG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kern="1200">
                            <a:solidFill>
                              <a:srgbClr val="24245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kern="1200">
                            <a:solidFill>
                              <a:srgbClr val="24245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800" b="1" i="1" kern="1200">
                                <a:solidFill>
                                  <a:srgbClr val="242452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kern="1200">
                                <a:solidFill>
                                  <a:srgbClr val="242452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kern="1200">
                                <a:solidFill>
                                  <a:srgbClr val="242452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kern="1200">
                            <a:solidFill>
                              <a:srgbClr val="24245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kern="1200">
                            <a:solidFill>
                              <a:srgbClr val="24245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𝒃𝒙</m:t>
                        </m:r>
                        <m:r>
                          <a:rPr lang="en-US" sz="4800" b="1" i="1" kern="1200">
                            <a:solidFill>
                              <a:srgbClr val="24245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kern="1200">
                            <a:solidFill>
                              <a:srgbClr val="24245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rad>
                    <m:r>
                      <a:rPr lang="en-US" sz="4800" b="1" i="1" kern="120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kern="120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𝒅𝒙</m:t>
                    </m:r>
                    <m:r>
                      <a:rPr lang="en-US" sz="4800" b="1" i="1" kern="120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kern="1200" smtClean="0">
                        <a:solidFill>
                          <a:srgbClr val="24245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𝒆</m:t>
                    </m:r>
                  </m:oMath>
                </a14:m>
                <a:endParaRPr lang="en-US" sz="4800">
                  <a:solidFill>
                    <a:srgbClr val="242452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F88B646-FC77-4053-86E9-615F6E5CD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455" y="7758008"/>
                <a:ext cx="14325600" cy="977255"/>
              </a:xfrm>
              <a:prstGeom prst="rect">
                <a:avLst/>
              </a:prstGeom>
              <a:blipFill>
                <a:blip r:embed="rId6"/>
                <a:stretch>
                  <a:fillRect l="-1957" b="-3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50486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747073"/>
                <a:ext cx="23545800" cy="1128312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algn="just">
                  <a:lnSpc>
                    <a:spcPct val="130000"/>
                  </a:lnSpc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	I. KIẾN THỨC CẦN GHI NHỚ:</a:t>
                </a:r>
              </a:p>
              <a:p>
                <a:r>
                  <a:rPr lang="en-US" b="1" dirty="0"/>
                  <a:t>1. </a:t>
                </a:r>
                <a:r>
                  <a:rPr lang="en-US" b="1" dirty="0" err="1"/>
                  <a:t>Để</a:t>
                </a:r>
                <a:r>
                  <a:rPr lang="en-US" b="1" dirty="0"/>
                  <a:t>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ra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rad>
                  </m:oMath>
                </a14:m>
                <a:r>
                  <a:rPr lang="en-US" b="1" dirty="0"/>
                  <a:t>, ta </a:t>
                </a:r>
                <a:r>
                  <a:rPr lang="en-US" b="1" dirty="0" err="1"/>
                  <a:t>thực</a:t>
                </a:r>
                <a:r>
                  <a:rPr lang="en-US" b="1" dirty="0"/>
                  <a:t> </a:t>
                </a:r>
                <a:r>
                  <a:rPr lang="en-US" b="1" dirty="0" err="1"/>
                  <a:t>hiện</a:t>
                </a:r>
                <a:r>
                  <a:rPr lang="en-US" b="1" dirty="0"/>
                  <a:t> </a:t>
                </a:r>
                <a:r>
                  <a:rPr lang="en-US" b="1" dirty="0" err="1"/>
                  <a:t>như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:</a:t>
                </a:r>
                <a:endParaRPr lang="en-US" b="1" dirty="0">
                  <a:effectLst/>
                </a:endParaRPr>
              </a:p>
              <a:p>
                <a:r>
                  <a:rPr lang="en-US" b="1" dirty="0"/>
                  <a:t>-  </a:t>
                </a:r>
                <a:r>
                  <a:rPr lang="en-US" b="1" dirty="0" err="1"/>
                  <a:t>Bình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vế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.</a:t>
                </a:r>
              </a:p>
              <a:p>
                <a:r>
                  <a:rPr lang="en-US" b="1" dirty="0"/>
                  <a:t>-  </a:t>
                </a:r>
                <a:r>
                  <a:rPr lang="en-US" b="1" dirty="0" err="1"/>
                  <a:t>Thử</a:t>
                </a:r>
                <a:r>
                  <a:rPr lang="en-US" b="1" dirty="0"/>
                  <a:t> </a:t>
                </a:r>
                <a:r>
                  <a:rPr lang="en-US" b="1" dirty="0" err="1"/>
                  <a:t>lại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tìm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ở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thoả</a:t>
                </a:r>
                <a:r>
                  <a:rPr lang="en-US" b="1" dirty="0"/>
                  <a:t> </a:t>
                </a:r>
                <a:r>
                  <a:rPr lang="en-US" b="1" dirty="0" err="1"/>
                  <a:t>mãn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hay 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kết</a:t>
                </a:r>
                <a:r>
                  <a:rPr lang="en-US" b="1" dirty="0"/>
                  <a:t> </a:t>
                </a:r>
                <a:r>
                  <a:rPr lang="en-US" b="1" dirty="0" err="1"/>
                  <a:t>luận</a:t>
                </a:r>
                <a:r>
                  <a:rPr lang="en-US" b="1" dirty="0"/>
                  <a:t> </a:t>
                </a:r>
                <a:r>
                  <a:rPr lang="en-US" b="1" dirty="0" err="1"/>
                  <a:t>nghiệm</a:t>
                </a:r>
                <a:r>
                  <a:rPr lang="en-US" b="1" dirty="0"/>
                  <a:t>.</a:t>
                </a:r>
              </a:p>
              <a:p>
                <a:r>
                  <a:rPr lang="en-US" b="1" dirty="0"/>
                  <a:t>2. </a:t>
                </a:r>
                <a:r>
                  <a:rPr lang="en-US" b="1" dirty="0" err="1"/>
                  <a:t>Để</a:t>
                </a:r>
                <a:r>
                  <a:rPr lang="en-US" b="1" dirty="0"/>
                  <a:t>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ra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dirty="0"/>
                  <a:t>ta </a:t>
                </a:r>
                <a:r>
                  <a:rPr lang="en-US" b="1" dirty="0" err="1"/>
                  <a:t>thực</a:t>
                </a:r>
                <a:r>
                  <a:rPr lang="en-US" b="1" dirty="0"/>
                  <a:t> </a:t>
                </a:r>
                <a:r>
                  <a:rPr lang="en-US" b="1" dirty="0" err="1"/>
                  <a:t>hiện</a:t>
                </a:r>
                <a:r>
                  <a:rPr lang="en-US" b="1" dirty="0"/>
                  <a:t> </a:t>
                </a:r>
                <a:r>
                  <a:rPr lang="en-US" b="1" dirty="0" err="1"/>
                  <a:t>như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:</a:t>
                </a:r>
              </a:p>
              <a:p>
                <a:r>
                  <a:rPr lang="en-US" b="1" dirty="0"/>
                  <a:t>-  </a:t>
                </a:r>
                <a:r>
                  <a:rPr lang="en-US" b="1" dirty="0" err="1"/>
                  <a:t>Bình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vế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.</a:t>
                </a:r>
              </a:p>
              <a:p>
                <a:r>
                  <a:rPr lang="en-US" b="1" dirty="0"/>
                  <a:t>-  </a:t>
                </a:r>
                <a:r>
                  <a:rPr lang="en-US" b="1" dirty="0" err="1"/>
                  <a:t>Thử</a:t>
                </a:r>
                <a:r>
                  <a:rPr lang="en-US" b="1" dirty="0"/>
                  <a:t> </a:t>
                </a:r>
                <a:r>
                  <a:rPr lang="en-US" b="1" dirty="0" err="1"/>
                  <a:t>lại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tìm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ở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thoả</a:t>
                </a:r>
                <a:r>
                  <a:rPr lang="en-US" b="1" dirty="0"/>
                  <a:t> </a:t>
                </a:r>
                <a:r>
                  <a:rPr lang="en-US" b="1" dirty="0" err="1"/>
                  <a:t>mãn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hay 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kết</a:t>
                </a:r>
                <a:r>
                  <a:rPr lang="en-US" b="1" dirty="0"/>
                  <a:t> </a:t>
                </a:r>
                <a:r>
                  <a:rPr lang="en-US" b="1" dirty="0" err="1"/>
                  <a:t>luận</a:t>
                </a:r>
                <a:r>
                  <a:rPr lang="en-US" b="1" dirty="0"/>
                  <a:t> </a:t>
                </a:r>
                <a:r>
                  <a:rPr lang="en-US" b="1" dirty="0" err="1"/>
                  <a:t>nghiệm</a:t>
                </a:r>
                <a:r>
                  <a:rPr lang="en-US" b="1" dirty="0"/>
                  <a:t>.</a:t>
                </a:r>
              </a:p>
              <a:p>
                <a:pPr marL="182880" indent="0" algn="just">
                  <a:lnSpc>
                    <a:spcPct val="13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47073"/>
                <a:ext cx="23545800" cy="11283125"/>
              </a:xfrm>
              <a:prstGeom prst="rect">
                <a:avLst/>
              </a:prstGeom>
              <a:blipFill>
                <a:blip r:embed="rId3"/>
                <a:stretch>
                  <a:fillRect l="-10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57"/>
          <p:cNvGrpSpPr>
            <a:grpSpLocks/>
          </p:cNvGrpSpPr>
          <p:nvPr/>
        </p:nvGrpSpPr>
        <p:grpSpPr bwMode="auto">
          <a:xfrm>
            <a:off x="-26581" y="1143000"/>
            <a:ext cx="4115608" cy="777902"/>
            <a:chOff x="1074" y="592"/>
            <a:chExt cx="7656" cy="1174"/>
          </a:xfrm>
        </p:grpSpPr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1074" y="592"/>
              <a:ext cx="7656" cy="1174"/>
              <a:chOff x="1512" y="602"/>
              <a:chExt cx="10770" cy="1453"/>
            </a:xfrm>
          </p:grpSpPr>
          <p:sp>
            <p:nvSpPr>
              <p:cNvPr id="20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435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Arrow: Chevron 26"/>
              <p:cNvSpPr>
                <a:spLocks noChangeArrowheads="1"/>
              </p:cNvSpPr>
              <p:nvPr/>
            </p:nvSpPr>
            <p:spPr bwMode="auto">
              <a:xfrm>
                <a:off x="1512" y="603"/>
                <a:ext cx="1197" cy="1434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Arrow: Chevron 27"/>
              <p:cNvSpPr>
                <a:spLocks noChangeArrowheads="1"/>
              </p:cNvSpPr>
              <p:nvPr/>
            </p:nvSpPr>
            <p:spPr bwMode="auto">
              <a:xfrm>
                <a:off x="2007" y="602"/>
                <a:ext cx="1300" cy="1434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56"/>
            <p:cNvSpPr txBox="1">
              <a:spLocks noChangeArrowheads="1"/>
            </p:cNvSpPr>
            <p:nvPr/>
          </p:nvSpPr>
          <p:spPr bwMode="auto">
            <a:xfrm>
              <a:off x="2685" y="592"/>
              <a:ext cx="4966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0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Củng</a:t>
              </a:r>
              <a:r>
                <a:rPr lang="en-US" altLang="en-US" sz="40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cố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9407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57200" y="1747073"/>
            <a:ext cx="23545800" cy="1128312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457200" algn="just" defTabSz="1828800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182880" marR="0" lvl="0" indent="0" algn="just" defTabSz="1828800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Việt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sống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làm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việc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trạm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hải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đăng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cách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4 km.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tuần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chèo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thuyền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trí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bến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hàng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hàng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hóa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do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quan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cung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cấp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. </a:t>
            </a:r>
          </a:p>
          <a:p>
            <a:pPr marL="182880" marR="0" lvl="0" indent="0" algn="just" defTabSz="1828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Tuần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này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, do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trục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trặc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về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chuyển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toàn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bộ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hàng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vẫn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đang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nằm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ở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thôn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Hoành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cách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bến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9,25 km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sẽ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Nam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chuyển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con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đường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dọc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bến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xe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kéo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Việt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gọi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điện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thống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Nam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họ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sẽ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gặp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ở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trí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giữa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bến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thôn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Hoành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người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mặt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cùng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lúc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không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mất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gian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chờ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trí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người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dự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định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gặp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rằng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tốc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Nam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5 km/h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Việt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4 km/h.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Ngoài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ra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giả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rằng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đường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thôn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Hoành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đến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bến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đường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thẳng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Việt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cũng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luôn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chèo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thuyền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điểm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đường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thẳng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.</a:t>
            </a:r>
          </a:p>
          <a:p>
            <a:pPr marL="182880" marR="0" lvl="0" indent="0" algn="just" defTabSz="1828800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57"/>
          <p:cNvGrpSpPr>
            <a:grpSpLocks/>
          </p:cNvGrpSpPr>
          <p:nvPr/>
        </p:nvGrpSpPr>
        <p:grpSpPr bwMode="auto">
          <a:xfrm>
            <a:off x="838200" y="1747074"/>
            <a:ext cx="4572000" cy="1060174"/>
            <a:chOff x="224" y="592"/>
            <a:chExt cx="8505" cy="1600"/>
          </a:xfrm>
        </p:grpSpPr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20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1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56"/>
            <p:cNvSpPr txBox="1">
              <a:spLocks noChangeArrowheads="1"/>
            </p:cNvSpPr>
            <p:nvPr/>
          </p:nvSpPr>
          <p:spPr bwMode="auto">
            <a:xfrm>
              <a:off x="2386" y="1032"/>
              <a:ext cx="4966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736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07830" y="7038495"/>
            <a:ext cx="12024358" cy="645421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		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  <a:p>
            <a:pPr marL="182880" marR="0" lvl="0" indent="0" algn="just" defTabSz="1828800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57"/>
          <p:cNvGrpSpPr>
            <a:grpSpLocks/>
          </p:cNvGrpSpPr>
          <p:nvPr/>
        </p:nvGrpSpPr>
        <p:grpSpPr bwMode="auto">
          <a:xfrm>
            <a:off x="207830" y="7028853"/>
            <a:ext cx="3886065" cy="921026"/>
            <a:chOff x="224" y="592"/>
            <a:chExt cx="7229" cy="1390"/>
          </a:xfrm>
        </p:grpSpPr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224" y="592"/>
              <a:ext cx="7128" cy="1275"/>
              <a:chOff x="315" y="602"/>
              <a:chExt cx="10029" cy="1577"/>
            </a:xfrm>
          </p:grpSpPr>
          <p:sp>
            <p:nvSpPr>
              <p:cNvPr id="20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8299" cy="1559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1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532" cy="1576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627" cy="1577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56"/>
            <p:cNvSpPr txBox="1">
              <a:spLocks noChangeArrowheads="1"/>
            </p:cNvSpPr>
            <p:nvPr/>
          </p:nvSpPr>
          <p:spPr bwMode="auto">
            <a:xfrm>
              <a:off x="2487" y="822"/>
              <a:ext cx="4966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BBA37A7-0B16-4FF5-B7E6-A1B34B950515}"/>
              </a:ext>
            </a:extLst>
          </p:cNvPr>
          <p:cNvSpPr txBox="1">
            <a:spLocks/>
          </p:cNvSpPr>
          <p:nvPr/>
        </p:nvSpPr>
        <p:spPr>
          <a:xfrm>
            <a:off x="12513345" y="7038495"/>
            <a:ext cx="11414758" cy="638234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0" algn="just" defTabSz="1828800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B6E1A9-DCC6-43A2-B881-13B0CDC15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0" y="7619999"/>
            <a:ext cx="10241280" cy="57911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317605-FEF5-F980-CA63-19BB16821D5B}"/>
              </a:ext>
            </a:extLst>
          </p:cNvPr>
          <p:cNvSpPr txBox="1"/>
          <p:nvPr/>
        </p:nvSpPr>
        <p:spPr>
          <a:xfrm>
            <a:off x="12727356" y="7181253"/>
            <a:ext cx="10986735" cy="846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0" algn="just" defTabSz="1828800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Ta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mô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hình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hóa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bài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toán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như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hình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vẽ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bên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dưới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E9799F-F5EF-4C74-5A3B-6809BF6A8756}"/>
                  </a:ext>
                </a:extLst>
              </p:cNvPr>
              <p:cNvSpPr txBox="1"/>
              <p:nvPr/>
            </p:nvSpPr>
            <p:spPr>
              <a:xfrm>
                <a:off x="93065" y="10078756"/>
                <a:ext cx="12162160" cy="3331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2880" marR="0" lvl="0" indent="0" algn="just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Để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hai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người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không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phải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chờ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nhau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thì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thời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gian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chèo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thuyền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bằng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thời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gian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kéo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xe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nên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ta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có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phương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trình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:</a:t>
                </a:r>
              </a:p>
              <a:p>
                <a:pPr marL="182880" marR="0" lvl="0" indent="0" algn="just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41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kumimoji="0" lang="en-US" sz="41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41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en-US" sz="41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kumimoji="0" lang="en-US" sz="41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41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𝟏𝟔</m:t>
                            </m:r>
                          </m:e>
                        </m:rad>
                      </m:num>
                      <m:den>
                        <m: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  <m:r>
                      <a:rPr kumimoji="0" lang="en-US" sz="41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  <m: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𝟐𝟓</m:t>
                        </m:r>
                        <m: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num>
                      <m:den>
                        <m: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kumimoji="0" lang="en-US" sz="4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omaho"/>
                        <a:ea typeface="+mn-ea"/>
                        <a:cs typeface="+mn-cs"/>
                      </a:rPr>
                      <m:t>   </m:t>
                    </m:r>
                    <m:d>
                      <m:dPr>
                        <m:ctrlP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e>
                    </m:d>
                  </m:oMath>
                </a14:m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E9799F-F5EF-4C74-5A3B-6809BF6A8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5" y="10078756"/>
                <a:ext cx="12162160" cy="3331938"/>
              </a:xfrm>
              <a:prstGeom prst="rect">
                <a:avLst/>
              </a:prstGeom>
              <a:blipFill>
                <a:blip r:embed="rId4"/>
                <a:stretch>
                  <a:fillRect l="-30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069C28-B586-DAD6-4D16-BA14B3AAE2D2}"/>
                  </a:ext>
                </a:extLst>
              </p:cNvPr>
              <p:cNvSpPr txBox="1"/>
              <p:nvPr/>
            </p:nvSpPr>
            <p:spPr>
              <a:xfrm>
                <a:off x="76373" y="7693172"/>
                <a:ext cx="12195544" cy="2485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2880" marR="0" lvl="0" indent="0" algn="just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Trạm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hải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đăng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ở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vị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trí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A;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bến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Bính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ở B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và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thôn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Hoành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ở C.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Giả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sử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bác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Việt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chèo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thuyền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cập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bến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ở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vị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trí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M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và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ta </a:t>
                </a:r>
                <a:r>
                  <a:rPr kumimoji="0" lang="en-US" sz="4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đặt</a:t>
                </a:r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</a:t>
                </a:r>
                <a:r>
                  <a:rPr kumimoji="0" lang="en-US" sz="4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BM = </a:t>
                </a:r>
                <a14:m>
                  <m:oMath xmlns:m="http://schemas.openxmlformats.org/officeDocument/2006/math">
                    <m:r>
                      <a:rPr kumimoji="0" lang="en-US" sz="41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sz="4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(</a:t>
                </a:r>
                <a14:m>
                  <m:oMath xmlns:m="http://schemas.openxmlformats.org/officeDocument/2006/math">
                    <m:r>
                      <a:rPr kumimoji="0" lang="en-US" sz="41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sz="41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</a:rPr>
                  <a:t> &gt; 0).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069C28-B586-DAD6-4D16-BA14B3AAE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3" y="7693172"/>
                <a:ext cx="12195544" cy="2485168"/>
              </a:xfrm>
              <a:prstGeom prst="rect">
                <a:avLst/>
              </a:prstGeom>
              <a:blipFill>
                <a:blip r:embed="rId5"/>
                <a:stretch>
                  <a:fillRect l="-350" r="-185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3A372F8-9431-3047-13A4-2C77DB0FB45C}"/>
              </a:ext>
            </a:extLst>
          </p:cNvPr>
          <p:cNvSpPr txBox="1"/>
          <p:nvPr/>
        </p:nvSpPr>
        <p:spPr>
          <a:xfrm>
            <a:off x="188169" y="988175"/>
            <a:ext cx="23988001" cy="61125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2880" marR="0" lvl="0" indent="0" algn="just" defTabSz="1828800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		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Việt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sống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làm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việc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tại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trạm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hải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đăng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cách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bờ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4 km.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Hằng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tuần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chèo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thuyền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vào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vị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trí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gần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nhất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trên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bờ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bến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Bính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để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nhận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hàng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hàng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hóa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do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quan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cung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cấp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Tuần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này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, do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trục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trặc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về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vận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chuyển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nên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toàn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bộ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hàng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vẫn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đang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nằm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ở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thôn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Hoành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bên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bờ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cách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bến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Bính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9,25 km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sẽ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được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anh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Nam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vận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chuyển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trên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con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đường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dọc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bờ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tới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bến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Bính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bằng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xe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kéo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Việt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đã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gọi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điện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thống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nhất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với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anh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Nam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họ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sẽ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gặp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nhau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ở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vị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trí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nào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đó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giữa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bến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Bính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thôn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Hoành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để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hai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người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có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mặt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tại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đó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cùng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lúc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không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mất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thời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gian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chờ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nhau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Tìm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vị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trí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hai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người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dự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định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gặp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nhau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biết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rằng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vận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tốc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của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anh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Nam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5 km/h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của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Việt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4 km/h.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Ngoài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ra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giả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thiết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rằng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đường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bờ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từ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thôn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Hoành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đến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bến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Bính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đường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thẳng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Việt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cũng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luôn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chèo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thuyền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tới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một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điểm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trên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bờ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theo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một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đường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thẳng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.</a:t>
            </a:r>
          </a:p>
        </p:txBody>
      </p:sp>
      <p:grpSp>
        <p:nvGrpSpPr>
          <p:cNvPr id="11" name="Group 57">
            <a:extLst>
              <a:ext uri="{FF2B5EF4-FFF2-40B4-BE49-F238E27FC236}">
                <a16:creationId xmlns:a16="http://schemas.microsoft.com/office/drawing/2014/main" id="{282158AA-45B1-B051-1F23-D1D300E3D806}"/>
              </a:ext>
            </a:extLst>
          </p:cNvPr>
          <p:cNvGrpSpPr>
            <a:grpSpLocks/>
          </p:cNvGrpSpPr>
          <p:nvPr/>
        </p:nvGrpSpPr>
        <p:grpSpPr bwMode="auto">
          <a:xfrm>
            <a:off x="-228600" y="1143000"/>
            <a:ext cx="3831771" cy="646193"/>
            <a:chOff x="224" y="592"/>
            <a:chExt cx="7128" cy="1600"/>
          </a:xfrm>
        </p:grpSpPr>
        <p:grpSp>
          <p:nvGrpSpPr>
            <p:cNvPr id="12" name="Group 24">
              <a:extLst>
                <a:ext uri="{FF2B5EF4-FFF2-40B4-BE49-F238E27FC236}">
                  <a16:creationId xmlns:a16="http://schemas.microsoft.com/office/drawing/2014/main" id="{339BEA5C-27CB-ADEB-2C41-6C92A293DA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6196" cy="1586"/>
              <a:chOff x="315" y="602"/>
              <a:chExt cx="8717" cy="1962"/>
            </a:xfrm>
          </p:grpSpPr>
          <p:sp>
            <p:nvSpPr>
              <p:cNvPr id="16" name="Arrow: Pentagon 25">
                <a:extLst>
                  <a:ext uri="{FF2B5EF4-FFF2-40B4-BE49-F238E27FC236}">
                    <a16:creationId xmlns:a16="http://schemas.microsoft.com/office/drawing/2014/main" id="{DF17475D-868F-F70A-DC5E-EB8A27493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6987" cy="1435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Arrow: Chevron 26">
                <a:extLst>
                  <a:ext uri="{FF2B5EF4-FFF2-40B4-BE49-F238E27FC236}">
                    <a16:creationId xmlns:a16="http://schemas.microsoft.com/office/drawing/2014/main" id="{2D0D9F1A-301D-A0C1-5744-9E3127E06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Arrow: Chevron 27">
                <a:extLst>
                  <a:ext uri="{FF2B5EF4-FFF2-40B4-BE49-F238E27FC236}">
                    <a16:creationId xmlns:a16="http://schemas.microsoft.com/office/drawing/2014/main" id="{B28F8F64-3F20-DF36-0B96-7F192A5CF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56">
              <a:extLst>
                <a:ext uri="{FF2B5EF4-FFF2-40B4-BE49-F238E27FC236}">
                  <a16:creationId xmlns:a16="http://schemas.microsoft.com/office/drawing/2014/main" id="{E223B929-4BC4-9D82-895F-5A1139FDF9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6" y="1032"/>
              <a:ext cx="4966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579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68826" y="1600200"/>
                <a:ext cx="12891554" cy="11887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b="1" dirty="0">
                    <a:solidFill>
                      <a:prstClr val="black"/>
                    </a:solidFill>
                  </a:rPr>
                  <a:t>            	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Giải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này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sẽ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tìm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đươc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vị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trí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hai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người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dự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định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gặp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nhau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: </a:t>
                </a:r>
              </a:p>
              <a:p>
                <a:pPr marL="27432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𝟏𝟔</m:t>
                        </m:r>
                      </m:e>
                    </m:ra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𝟑𝟕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endPara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𝟐𝟓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𝟏𝟔</m:t>
                          </m:r>
                        </m:e>
                      </m: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𝟏𝟑𝟔𝟗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𝟐𝟗𝟔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𝟏𝟔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𝟐𝟗𝟔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𝟗𝟔𝟗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  <m:r>
                                <m:rPr>
                                  <m:nor/>
                                </m:rPr>
                                <a:rPr kumimoji="0" lang="en-US" sz="4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omaho"/>
                                  <a:ea typeface="+mn-ea"/>
                                  <a:cs typeface="+mn-cs"/>
                                </a:rPr>
                                <m:t>           </m:t>
                              </m:r>
                            </m:e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𝟑𝟐𝟑</m:t>
                                  </m:r>
                                </m:num>
                                <m:den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𝒍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kumimoji="0" lang="en-US" sz="4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omaho"/>
                                  <a:ea typeface="+mn-ea"/>
                                  <a:cs typeface="+mn-cs"/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Vậy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vị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trí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hai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người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hẹn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gặp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cách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bến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Bính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3 km. </a:t>
                </a:r>
              </a:p>
              <a:p>
                <a:pPr marL="27432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br>
                  <a: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:br>
                  <a: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:br>
                  <a: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8826" y="1600200"/>
                <a:ext cx="12891554" cy="11887199"/>
              </a:xfrm>
              <a:prstGeom prst="rect">
                <a:avLst/>
              </a:prstGeom>
              <a:blipFill>
                <a:blip r:embed="rId3"/>
                <a:stretch>
                  <a:fillRect t="-1076" r="-13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57"/>
          <p:cNvGrpSpPr>
            <a:grpSpLocks/>
          </p:cNvGrpSpPr>
          <p:nvPr/>
        </p:nvGrpSpPr>
        <p:grpSpPr bwMode="auto">
          <a:xfrm>
            <a:off x="11213377" y="1646474"/>
            <a:ext cx="3429134" cy="838090"/>
            <a:chOff x="224" y="592"/>
            <a:chExt cx="6379" cy="1911"/>
          </a:xfrm>
        </p:grpSpPr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224" y="592"/>
              <a:ext cx="6379" cy="1911"/>
              <a:chOff x="315" y="602"/>
              <a:chExt cx="8975" cy="2364"/>
            </a:xfrm>
          </p:grpSpPr>
          <p:sp>
            <p:nvSpPr>
              <p:cNvPr id="20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7245" cy="2346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1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532" cy="1576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627" cy="1577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56"/>
            <p:cNvSpPr txBox="1">
              <a:spLocks noChangeArrowheads="1"/>
            </p:cNvSpPr>
            <p:nvPr/>
          </p:nvSpPr>
          <p:spPr bwMode="auto">
            <a:xfrm>
              <a:off x="2487" y="722"/>
              <a:ext cx="3753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534CEBE-6266-B9EF-5211-988CCD28D006}"/>
              </a:ext>
            </a:extLst>
          </p:cNvPr>
          <p:cNvSpPr txBox="1"/>
          <p:nvPr/>
        </p:nvSpPr>
        <p:spPr>
          <a:xfrm>
            <a:off x="221882" y="1169860"/>
            <a:ext cx="10751807" cy="123175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2880" marR="0" lvl="0" indent="0" algn="just" defTabSz="1828800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		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sống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trạm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4 km.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tuần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chèo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thuyền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hóa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do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quan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cung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cấp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Tuần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, do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chuyển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toàn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nằm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ở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Hoành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9,25 km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Nam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chuyển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dọc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xe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kéo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gọi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Nam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họ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gặp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ở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giữa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Hoành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mặt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mất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chờ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dự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gặp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nhau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rằng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Nam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5 km/h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4 km/h.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Ngoài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giả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rằng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Hoành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cũng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luôn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chèo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thuyền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biển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.</a:t>
            </a:r>
          </a:p>
        </p:txBody>
      </p:sp>
      <p:grpSp>
        <p:nvGrpSpPr>
          <p:cNvPr id="4" name="Group 57">
            <a:extLst>
              <a:ext uri="{FF2B5EF4-FFF2-40B4-BE49-F238E27FC236}">
                <a16:creationId xmlns:a16="http://schemas.microsoft.com/office/drawing/2014/main" id="{85F9ED4D-BEBB-100B-6AC5-9A6839817AC2}"/>
              </a:ext>
            </a:extLst>
          </p:cNvPr>
          <p:cNvGrpSpPr>
            <a:grpSpLocks/>
          </p:cNvGrpSpPr>
          <p:nvPr/>
        </p:nvGrpSpPr>
        <p:grpSpPr bwMode="auto">
          <a:xfrm>
            <a:off x="-195726" y="1169860"/>
            <a:ext cx="3831771" cy="646193"/>
            <a:chOff x="224" y="592"/>
            <a:chExt cx="7128" cy="1600"/>
          </a:xfrm>
        </p:grpSpPr>
        <p:grpSp>
          <p:nvGrpSpPr>
            <p:cNvPr id="5" name="Group 24">
              <a:extLst>
                <a:ext uri="{FF2B5EF4-FFF2-40B4-BE49-F238E27FC236}">
                  <a16:creationId xmlns:a16="http://schemas.microsoft.com/office/drawing/2014/main" id="{1C3FE6CA-E9FF-E37E-79AB-E3AAC46D3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6196" cy="1586"/>
              <a:chOff x="315" y="602"/>
              <a:chExt cx="8717" cy="1962"/>
            </a:xfrm>
          </p:grpSpPr>
          <p:sp>
            <p:nvSpPr>
              <p:cNvPr id="7" name="Arrow: Pentagon 25">
                <a:extLst>
                  <a:ext uri="{FF2B5EF4-FFF2-40B4-BE49-F238E27FC236}">
                    <a16:creationId xmlns:a16="http://schemas.microsoft.com/office/drawing/2014/main" id="{1FE72D24-4A0A-B5B8-2044-341D2E586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6987" cy="1435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Arrow: Chevron 26">
                <a:extLst>
                  <a:ext uri="{FF2B5EF4-FFF2-40B4-BE49-F238E27FC236}">
                    <a16:creationId xmlns:a16="http://schemas.microsoft.com/office/drawing/2014/main" id="{E963E878-6A7C-7CE1-C1E2-C6BD6FD0A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rrow: Chevron 27">
                <a:extLst>
                  <a:ext uri="{FF2B5EF4-FFF2-40B4-BE49-F238E27FC236}">
                    <a16:creationId xmlns:a16="http://schemas.microsoft.com/office/drawing/2014/main" id="{CEE9BD13-628C-268F-DE6D-C1D69FAF3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6C6D7591-0383-66AB-7E20-C43550071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6" y="1032"/>
              <a:ext cx="4966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866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2264061"/>
            <a:ext cx="23088600" cy="3041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540468"/>
                <a:ext cx="23088600" cy="779453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Lời giải</a:t>
                </a:r>
              </a:p>
              <a:p>
                <a:pPr marL="27432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e>
                    </m:ra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=−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Thay lần lượt hai giá trị này của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vào phương trình đã cho, ta thấy cả hai đều thỏa mãn.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Vậy tập nghiệm của phương trình đã cho là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40468"/>
                <a:ext cx="23088600" cy="7794532"/>
              </a:xfrm>
              <a:prstGeom prst="rect">
                <a:avLst/>
              </a:prstGeom>
              <a:blipFill>
                <a:blip r:embed="rId3"/>
                <a:stretch>
                  <a:fillRect t="-2576" r="-2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4E2F751-CA7E-42E0-A15C-5F325A8F58C7}"/>
              </a:ext>
            </a:extLst>
          </p:cNvPr>
          <p:cNvGrpSpPr/>
          <p:nvPr/>
        </p:nvGrpSpPr>
        <p:grpSpPr>
          <a:xfrm>
            <a:off x="838200" y="2364492"/>
            <a:ext cx="4279533" cy="818280"/>
            <a:chOff x="22440" y="53427"/>
            <a:chExt cx="994085" cy="53502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30F7589-7DB1-4264-945E-D657C24EDFB2}"/>
                </a:ext>
              </a:extLst>
            </p:cNvPr>
            <p:cNvGrpSpPr/>
            <p:nvPr/>
          </p:nvGrpSpPr>
          <p:grpSpPr>
            <a:xfrm>
              <a:off x="22440" y="59287"/>
              <a:ext cx="850471" cy="529169"/>
              <a:chOff x="31572" y="60276"/>
              <a:chExt cx="1196628" cy="654872"/>
            </a:xfrm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EEF1C59D-C865-4C9A-9F33-BC37CB2713D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653106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92608ED6-A01B-4689-88D8-42E18377B48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97739EA9-969F-4FB5-BA4F-77E9A6A48ABF}"/>
                  </a:ext>
                </a:extLst>
              </p:cNvPr>
              <p:cNvSpPr/>
              <p:nvPr/>
            </p:nvSpPr>
            <p:spPr>
              <a:xfrm>
                <a:off x="116273" y="60276"/>
                <a:ext cx="162630" cy="320624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56">
              <a:extLst>
                <a:ext uri="{FF2B5EF4-FFF2-40B4-BE49-F238E27FC236}">
                  <a16:creationId xmlns:a16="http://schemas.microsoft.com/office/drawing/2014/main" id="{6F095F61-5750-4314-A011-A2870BA3DCF8}"/>
                </a:ext>
              </a:extLst>
            </p:cNvPr>
            <p:cNvSpPr txBox="1"/>
            <p:nvPr/>
          </p:nvSpPr>
          <p:spPr>
            <a:xfrm>
              <a:off x="214453" y="53427"/>
              <a:ext cx="802072" cy="51842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 6.21</a:t>
              </a:r>
              <a:endParaRPr kumimoji="0" lang="en-GB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26B6194-8F13-4703-8D08-C2AB170D36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466819" y="2499136"/>
              <a:ext cx="19078982" cy="27070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78982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2359375">
                    <a:tc>
                      <a:txBody>
                        <a:bodyPr/>
                        <a:lstStyle/>
                        <a:p>
                          <a:pPr marL="19050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Giải các phương trình sau:</a:t>
                          </a:r>
                          <a:endParaRPr lang="en-GB" sz="44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07645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3268345" algn="l"/>
                            </a:tabLst>
                          </a:pPr>
                          <a:r>
                            <a:rPr lang="en-US" sz="4400" b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en-GB" sz="44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GB" sz="44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4400" b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	b)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44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GB" sz="44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</m:rad>
                            </m:oMath>
                          </a14:m>
                          <a:endParaRPr lang="en-GB" sz="44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07645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68345" algn="l"/>
                            </a:tabLst>
                          </a:pPr>
                          <a:r>
                            <a:rPr lang="en-US" sz="4400" b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GB" sz="44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44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4400" b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	d)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44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rad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GB" sz="44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oMath>
                          </a14:m>
                          <a:endParaRPr lang="en-GB" sz="4400" b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26B6194-8F13-4703-8D08-C2AB170D36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9918110"/>
                  </p:ext>
                </p:extLst>
              </p:nvPr>
            </p:nvGraphicFramePr>
            <p:xfrm>
              <a:off x="4466819" y="2499136"/>
              <a:ext cx="19078982" cy="27070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78982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27070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" t="-4484" r="-128" b="-10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F2A2EDF-4FA9-46BE-BB4E-5F7B4F42E18D}"/>
              </a:ext>
            </a:extLst>
          </p:cNvPr>
          <p:cNvSpPr txBox="1"/>
          <p:nvPr/>
        </p:nvSpPr>
        <p:spPr>
          <a:xfrm>
            <a:off x="2955289" y="1456606"/>
            <a:ext cx="12719956" cy="829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BÀI TẬP</a:t>
            </a:r>
            <a:endParaRPr kumimoji="0" lang="en-GB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52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971" y="1905000"/>
                <a:ext cx="22838229" cy="14042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27432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j-ea"/>
                    <a:cs typeface="+mj-cs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GB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𝒙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𝟑</m:t>
                        </m:r>
                      </m:e>
                    </m:rad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GB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𝟓</m:t>
                        </m:r>
                      </m:e>
                    </m:rad>
                  </m:oMath>
                </a14:m>
                <a:endParaRPr kumimoji="0" lang="en-GB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j-ea"/>
                  <a:cs typeface="+mj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71" y="1905000"/>
                <a:ext cx="22838229" cy="1404257"/>
              </a:xfrm>
              <a:prstGeom prst="rect">
                <a:avLst/>
              </a:prstGeom>
              <a:blipFill>
                <a:blip r:embed="rId3"/>
                <a:stretch>
                  <a:fillRect l="-187" b="-2758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971" y="3657600"/>
                <a:ext cx="22838229" cy="9601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marR="0" lvl="0" indent="855663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855663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GB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=−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Thay lần lượt hai giá trị này của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vào phương trình đã cho, ta thấy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 thỏa mãn.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Vậy tập nghiệm của phương trình đã cho là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num>
                          <m:den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71" y="3657600"/>
                <a:ext cx="22838229" cy="9601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553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69807"/>
                <a:ext cx="22707600" cy="15067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27432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j-ea"/>
                    <a:cs typeface="+mj-cs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GB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𝟑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𝒙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𝟑</m:t>
                        </m:r>
                      </m:e>
                    </m:rad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n-GB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𝒙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𝟏</m:t>
                        </m:r>
                      </m:e>
                    </m:rad>
                  </m:oMath>
                </a14:m>
                <a:endParaRPr kumimoji="0" lang="en-GB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9807"/>
                <a:ext cx="22707600" cy="1506793"/>
              </a:xfrm>
              <a:prstGeom prst="rect">
                <a:avLst/>
              </a:prstGeom>
              <a:blipFill>
                <a:blip r:embed="rId3"/>
                <a:stretch>
                  <a:fillRect l="-215" b="-188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05200"/>
                <a:ext cx="22707600" cy="9753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GB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=−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Thay lần lượt hai giá trị này của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vào phương trình đã cho, ta thấy cả hai giá trị này không thỏa mãn.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Vậy tập nghiệm của phương trình đã cho là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=∅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05200"/>
                <a:ext cx="22707600" cy="9753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437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69807"/>
                <a:ext cx="22820671" cy="15067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27432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j-ea"/>
                    <a:cs typeface="+mj-cs"/>
                  </a:rPr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n-GB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𝟓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𝒙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𝟒</m:t>
                        </m:r>
                      </m:e>
                    </m:rad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GB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𝒙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</m:e>
                    </m:rad>
                  </m:oMath>
                </a14:m>
                <a:endParaRPr kumimoji="0" lang="en-GB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9807"/>
                <a:ext cx="22820671" cy="1506793"/>
              </a:xfrm>
              <a:prstGeom prst="rect">
                <a:avLst/>
              </a:prstGeom>
              <a:blipFill>
                <a:blip r:embed="rId3"/>
                <a:stretch>
                  <a:fillRect l="-214" b="-188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529" y="3886200"/>
                <a:ext cx="22820671" cy="8382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⇒−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=−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Thay lần lượt hai giá trị này của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vào phương trình đã cho, ta thấy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thỏa mãn.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Vậy tập nghiệm của phương trình đã cho là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9" y="3886200"/>
                <a:ext cx="22820671" cy="8382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096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2816457" cy="3041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05400"/>
                <a:ext cx="23545800" cy="8229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marR="0" lvl="0" indent="0" algn="ctr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Lời giải</a:t>
                </a:r>
              </a:p>
              <a:p>
                <a:pPr marL="27432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  <m:sSup>
                          <m:sSup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𝟏𝟑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𝟏𝟑</m:t>
                        </m:r>
                      </m:e>
                    </m:ra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𝟏𝟑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𝟏𝟑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𝟏𝟔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𝟏𝟔</m:t>
                    </m:r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GB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GB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GB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GB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Thay lần lượt hai giá trị này của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vào phương trình đã cho, ta thấy cả hai đều thỏa mãn.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Vậy tập nghiệm của phương trình đã cho là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±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GB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𝟑𝟒</m:t>
                                </m:r>
                              </m:e>
                            </m:rad>
                          </m:num>
                          <m:den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GB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</a:p>
              <a:p>
                <a:pPr marL="274320" marR="0" lvl="0" indent="0" algn="ctr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05400"/>
                <a:ext cx="23545800" cy="8229600"/>
              </a:xfrm>
              <a:prstGeom prst="rect">
                <a:avLst/>
              </a:prstGeom>
              <a:blipFill>
                <a:blip r:embed="rId3"/>
                <a:stretch>
                  <a:fillRect t="-244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4E2F751-CA7E-42E0-A15C-5F325A8F58C7}"/>
              </a:ext>
            </a:extLst>
          </p:cNvPr>
          <p:cNvGrpSpPr/>
          <p:nvPr/>
        </p:nvGrpSpPr>
        <p:grpSpPr>
          <a:xfrm>
            <a:off x="838200" y="1970840"/>
            <a:ext cx="4279533" cy="818280"/>
            <a:chOff x="22440" y="53427"/>
            <a:chExt cx="994085" cy="53502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30F7589-7DB1-4264-945E-D657C24EDFB2}"/>
                </a:ext>
              </a:extLst>
            </p:cNvPr>
            <p:cNvGrpSpPr/>
            <p:nvPr/>
          </p:nvGrpSpPr>
          <p:grpSpPr>
            <a:xfrm>
              <a:off x="22440" y="59287"/>
              <a:ext cx="850471" cy="529169"/>
              <a:chOff x="31572" y="60276"/>
              <a:chExt cx="1196628" cy="654872"/>
            </a:xfrm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EEF1C59D-C865-4C9A-9F33-BC37CB2713D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653106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92608ED6-A01B-4689-88D8-42E18377B48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97739EA9-969F-4FB5-BA4F-77E9A6A48ABF}"/>
                  </a:ext>
                </a:extLst>
              </p:cNvPr>
              <p:cNvSpPr/>
              <p:nvPr/>
            </p:nvSpPr>
            <p:spPr>
              <a:xfrm>
                <a:off x="116273" y="60276"/>
                <a:ext cx="162630" cy="320624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56">
              <a:extLst>
                <a:ext uri="{FF2B5EF4-FFF2-40B4-BE49-F238E27FC236}">
                  <a16:creationId xmlns:a16="http://schemas.microsoft.com/office/drawing/2014/main" id="{6F095F61-5750-4314-A011-A2870BA3DCF8}"/>
                </a:ext>
              </a:extLst>
            </p:cNvPr>
            <p:cNvSpPr txBox="1"/>
            <p:nvPr/>
          </p:nvSpPr>
          <p:spPr>
            <a:xfrm>
              <a:off x="214453" y="53427"/>
              <a:ext cx="802072" cy="51842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 6.21</a:t>
              </a:r>
              <a:endParaRPr kumimoji="0" lang="en-GB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26B6194-8F13-4703-8D08-C2AB170D36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82900" y="1979802"/>
              <a:ext cx="19471757" cy="2941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7175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2359375">
                    <a:tc>
                      <a:txBody>
                        <a:bodyPr/>
                        <a:lstStyle/>
                        <a:p>
                          <a:pPr marL="24765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800" b="1">
                              <a:effectLst/>
                            </a:rPr>
                            <a:t>Giải các phương trình sau:</a:t>
                          </a:r>
                          <a:endParaRPr lang="en-GB" sz="4800" b="1">
                            <a:effectLst/>
                          </a:endParaRPr>
                        </a:p>
                        <a:p>
                          <a:pPr marL="207645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3268345" algn="l"/>
                            </a:tabLst>
                          </a:pPr>
                          <a:r>
                            <a:rPr lang="en-US" sz="4800" b="1"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sSup>
                                    <m:sSupPr>
                                      <m:ctrlPr>
                                        <a:rPr lang="en-GB" sz="48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8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8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𝟏𝟑</m:t>
                                  </m:r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𝟏𝟑</m:t>
                                  </m:r>
                                </m:e>
                              </m:rad>
                              <m:r>
                                <a:rPr lang="en-US" sz="4800" b="1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smtClea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US" sz="4800" b="1">
                              <a:effectLst/>
                            </a:rPr>
                            <a:t>	b)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GB" sz="48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8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8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800" b="1" smtClean="0">
                                  <a:effectLst/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sz="4800" b="1">
                            <a:effectLst/>
                          </a:endParaRPr>
                        </a:p>
                        <a:p>
                          <a:pPr marL="207645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68345" algn="l"/>
                            </a:tabLst>
                          </a:pPr>
                          <a:r>
                            <a:rPr lang="en-US" sz="4800" b="1"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en-GB" sz="48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8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8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𝟏𝟕</m:t>
                                  </m:r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𝟐𝟑</m:t>
                                  </m:r>
                                </m:e>
                              </m:rad>
                              <m:r>
                                <a:rPr lang="en-US" sz="4800" b="1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US" sz="4800" b="1">
                              <a:effectLst/>
                            </a:rPr>
                            <a:t>	d)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48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8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8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rad>
                              <m:r>
                                <a:rPr lang="en-US" sz="4800" b="1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endParaRPr lang="en-GB" sz="4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26B6194-8F13-4703-8D08-C2AB170D36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82900" y="1979802"/>
              <a:ext cx="19471757" cy="2941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7175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2941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1" t="-3926" r="-125" b="-11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77475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69807"/>
                <a:ext cx="22936200" cy="15067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27432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j-ea"/>
                    <a:cs typeface="+mj-cs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GB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𝟓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𝒙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𝟑</m:t>
                        </m:r>
                      </m:e>
                    </m:rad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=−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𝟑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−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𝒙</m:t>
                    </m:r>
                  </m:oMath>
                </a14:m>
                <a:endParaRPr kumimoji="0" lang="en-GB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9807"/>
                <a:ext cx="22936200" cy="1506793"/>
              </a:xfrm>
              <a:prstGeom prst="rect">
                <a:avLst/>
              </a:prstGeom>
              <a:blipFill>
                <a:blip r:embed="rId3"/>
                <a:stretch>
                  <a:fillRect l="-213" b="-188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05200"/>
                <a:ext cx="22936200" cy="9753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=−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Thay lần lượt hai giá trị này của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vào phương trình đã cho, ta thấy cả hai giá trị này không thỏa mãn.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Vậy tập nghiệm của phương trình là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=∅</m:t>
                    </m:r>
                  </m:oMath>
                </a14:m>
                <a:r>
                  <a:rPr kumimoji="0" lang="en-GB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05200"/>
                <a:ext cx="22936200" cy="9753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007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85750" y="2523381"/>
            <a:ext cx="11906250" cy="1097989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2523381"/>
                <a:ext cx="11630891" cy="108957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indent="0" algn="ctr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(km)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(km)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hôm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nay.</a:t>
                </a:r>
              </a:p>
              <a:p>
                <a:pPr marL="182880" algn="just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2523381"/>
                <a:ext cx="11630891" cy="10895759"/>
              </a:xfrm>
              <a:prstGeom prst="rect">
                <a:avLst/>
              </a:prstGeom>
              <a:blipFill>
                <a:blip r:embed="rId3"/>
                <a:stretch>
                  <a:fillRect l="-2094" t="-1733" r="-167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379162" y="2701160"/>
            <a:ext cx="4419484" cy="810070"/>
            <a:chOff x="0" y="923"/>
            <a:chExt cx="16500" cy="2283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6532" y="950"/>
              <a:ext cx="9968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BD37DE9-3C02-4524-A08B-0522C7210B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3335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835" imgH="139518" progId="Equation.DSMT4">
                  <p:embed/>
                </p:oleObj>
              </mc:Choice>
              <mc:Fallback>
                <p:oleObj name="Equation" r:id="rId4" imgW="126835" imgH="139518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BD37DE9-3C02-4524-A08B-0522C7210B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33350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909E1F2-8AD7-4799-ACD1-8F224D9C06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609600"/>
          <a:ext cx="13335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1909E1F2-8AD7-4799-ACD1-8F224D9C06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133350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321">
            <a:extLst>
              <a:ext uri="{FF2B5EF4-FFF2-40B4-BE49-F238E27FC236}">
                <a16:creationId xmlns:a16="http://schemas.microsoft.com/office/drawing/2014/main" id="{F1960FC5-F9D2-4DAC-8983-9DBC9D97C347}"/>
              </a:ext>
            </a:extLst>
          </p:cNvPr>
          <p:cNvSpPr txBox="1"/>
          <p:nvPr/>
        </p:nvSpPr>
        <p:spPr>
          <a:xfrm>
            <a:off x="394713" y="3634653"/>
            <a:ext cx="11478491" cy="4523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1440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nọ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B, C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 km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 km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91440" algn="just">
              <a:lnSpc>
                <a:spcPct val="107000"/>
              </a:lnSpc>
              <a:spcAft>
                <a:spcPts val="800"/>
              </a:spcAft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39E140-3B3C-45E1-86B0-41B9458811A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91" y="9095930"/>
            <a:ext cx="9517009" cy="4010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47">
            <a:extLst>
              <a:ext uri="{FF2B5EF4-FFF2-40B4-BE49-F238E27FC236}">
                <a16:creationId xmlns:a16="http://schemas.microsoft.com/office/drawing/2014/main" id="{135913F7-94D1-0545-AC07-4D34BD4F83FF}"/>
              </a:ext>
            </a:extLst>
          </p:cNvPr>
          <p:cNvGrpSpPr/>
          <p:nvPr/>
        </p:nvGrpSpPr>
        <p:grpSpPr>
          <a:xfrm>
            <a:off x="7144357" y="130489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E37A3EDD-FCFB-8B1B-3213-BE792B9C8F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A5AF2CC3-0D07-EE9E-7857-7204F48D9173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16" name="Freeform 71">
                <a:extLst>
                  <a:ext uri="{FF2B5EF4-FFF2-40B4-BE49-F238E27FC236}">
                    <a16:creationId xmlns:a16="http://schemas.microsoft.com/office/drawing/2014/main" id="{51BB8904-62D1-5E4A-EC24-82EDA096A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05079AF7-0729-0F48-C7BA-9ABC4B2A5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2126BBEC-A127-D075-78C9-FA3D130AA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07710A20-A2D4-303A-EF22-586D9BBF0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8071D22C-2B8E-B505-6EAD-1A263AA53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F2D21D26-9E46-C719-6FDF-F95F0FE86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7">
                <a:extLst>
                  <a:ext uri="{FF2B5EF4-FFF2-40B4-BE49-F238E27FC236}">
                    <a16:creationId xmlns:a16="http://schemas.microsoft.com/office/drawing/2014/main" id="{C56F44CB-7270-0193-8BB9-9419EA159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8">
                <a:extLst>
                  <a:ext uri="{FF2B5EF4-FFF2-40B4-BE49-F238E27FC236}">
                    <a16:creationId xmlns:a16="http://schemas.microsoft.com/office/drawing/2014/main" id="{75BE5020-9240-8138-C579-1D2F2AF61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9">
                <a:extLst>
                  <a:ext uri="{FF2B5EF4-FFF2-40B4-BE49-F238E27FC236}">
                    <a16:creationId xmlns:a16="http://schemas.microsoft.com/office/drawing/2014/main" id="{40009681-DA03-F5B3-2AD3-45957503F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0">
                <a:extLst>
                  <a:ext uri="{FF2B5EF4-FFF2-40B4-BE49-F238E27FC236}">
                    <a16:creationId xmlns:a16="http://schemas.microsoft.com/office/drawing/2014/main" id="{DA1B30B3-870D-9F86-37F2-CB93A36F7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1">
                <a:extLst>
                  <a:ext uri="{FF2B5EF4-FFF2-40B4-BE49-F238E27FC236}">
                    <a16:creationId xmlns:a16="http://schemas.microsoft.com/office/drawing/2014/main" id="{4422DDFF-0528-95E0-F91D-B7C2FF766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2">
                <a:extLst>
                  <a:ext uri="{FF2B5EF4-FFF2-40B4-BE49-F238E27FC236}">
                    <a16:creationId xmlns:a16="http://schemas.microsoft.com/office/drawing/2014/main" id="{F3F26904-0D09-A2B3-D84B-D1F87697C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43">
                <a:extLst>
                  <a:ext uri="{FF2B5EF4-FFF2-40B4-BE49-F238E27FC236}">
                    <a16:creationId xmlns:a16="http://schemas.microsoft.com/office/drawing/2014/main" id="{56698F74-FAAC-224C-19BC-BCD17C2B02C9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TOÁN MỞ ĐẦU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8118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69807"/>
                <a:ext cx="22936200" cy="15067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27432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j-ea"/>
                    <a:cs typeface="+mj-cs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GB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𝟏𝟕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𝒙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𝟐𝟑</m:t>
                        </m:r>
                      </m:e>
                    </m:rad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𝒙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−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𝟑</m:t>
                    </m:r>
                  </m:oMath>
                </a14:m>
                <a:endParaRPr kumimoji="0" lang="en-GB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9807"/>
                <a:ext cx="22936200" cy="1506793"/>
              </a:xfrm>
              <a:prstGeom prst="rect">
                <a:avLst/>
              </a:prstGeom>
              <a:blipFill>
                <a:blip r:embed="rId3"/>
                <a:stretch>
                  <a:fillRect l="-213" b="-188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81400"/>
                <a:ext cx="22936200" cy="9677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𝟏𝟕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𝟐𝟑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</m:t>
                    </m:r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𝟏𝟏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GB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Thay lần lượt hai giá trị này của x vào phương trình đã cho, ta thấy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thỏa mãn.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Vậy tập nghiệm của phương trình đã cho là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𝟕</m:t>
                            </m:r>
                          </m:num>
                          <m:den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GB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81400"/>
                <a:ext cx="22936200" cy="9677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558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69807"/>
                <a:ext cx="22820671" cy="15067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27432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j-ea"/>
                    <a:cs typeface="+mj-cs"/>
                  </a:rPr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n-GB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𝒙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𝟒</m:t>
                        </m:r>
                      </m:e>
                    </m:rad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𝒙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−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𝟐</m:t>
                    </m:r>
                  </m:oMath>
                </a14:m>
                <a:endParaRPr kumimoji="0" lang="en-GB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9807"/>
                <a:ext cx="22820671" cy="1506793"/>
              </a:xfrm>
              <a:prstGeom prst="rect">
                <a:avLst/>
              </a:prstGeom>
              <a:blipFill>
                <a:blip r:embed="rId3"/>
                <a:stretch>
                  <a:fillRect l="-214" b="-188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529" y="3886200"/>
                <a:ext cx="22820671" cy="9067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⇒−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Thay lần lượt hai giá trị này của x vào phương trình đã cho, ta thấy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thỏa mãn.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27432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Vậy tập nghiệm của phương trình đã cho là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9" y="3886200"/>
                <a:ext cx="22820671" cy="9067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317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6595237"/>
                <a:ext cx="11811000" cy="673976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Lời giải</a:t>
                </a:r>
                <a:endPara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Hướng dẫn:</a:t>
                </a: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Sử dụng định lí Pytago để tìm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 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Ta có: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𝑯𝑫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𝟐𝟓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.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Điều kiện: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&gt;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𝟐𝟓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0" lang="en-GB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&gt;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omaho"/>
                        <a:ea typeface="+mn-ea"/>
                        <a:cs typeface="+mn-cs"/>
                      </a:rPr>
                      <m:t>  </m:t>
                    </m:r>
                    <m:d>
                      <m:d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e>
                    </m:d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Xét tam giác vuông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𝑩𝑯𝑪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, ta có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𝑯</m:t>
                      </m:r>
                      <m:sSup>
                        <m:sSupPr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𝑯</m:t>
                      </m:r>
                      <m:sSup>
                        <m:sSupPr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</m:t>
                      </m:r>
                      <m:sSup>
                        <m:sSupPr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595237"/>
                <a:ext cx="11811000" cy="6739763"/>
              </a:xfrm>
              <a:prstGeom prst="rect">
                <a:avLst/>
              </a:prstGeom>
              <a:blipFill>
                <a:blip r:embed="rId3"/>
                <a:stretch>
                  <a:fillRect l="-2321" t="-2978" r="-216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DF6C40BF-EF5A-A650-7B2E-FF2CC163967D}"/>
              </a:ext>
            </a:extLst>
          </p:cNvPr>
          <p:cNvGrpSpPr/>
          <p:nvPr/>
        </p:nvGrpSpPr>
        <p:grpSpPr>
          <a:xfrm>
            <a:off x="381000" y="1879600"/>
            <a:ext cx="23524029" cy="4571800"/>
            <a:chOff x="381000" y="1879600"/>
            <a:chExt cx="23524029" cy="4571800"/>
          </a:xfrm>
        </p:grpSpPr>
        <p:sp>
          <p:nvSpPr>
            <p:cNvPr id="97" name="Title 1">
              <a:extLst>
                <a:ext uri="{FF2B5EF4-FFF2-40B4-BE49-F238E27FC236}">
                  <a16:creationId xmlns:a16="http://schemas.microsoft.com/office/drawing/2014/main" id="{D87ADF89-46F9-4713-9744-A644701231B8}"/>
                </a:ext>
              </a:extLst>
            </p:cNvPr>
            <p:cNvSpPr txBox="1">
              <a:spLocks/>
            </p:cNvSpPr>
            <p:nvPr/>
          </p:nvSpPr>
          <p:spPr>
            <a:xfrm>
              <a:off x="381000" y="1879600"/>
              <a:ext cx="23524029" cy="4571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/>
            <a:lstStyle>
              <a:lvl1pPr algn="l" defTabSz="1828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Tomaho"/>
                  <a:ea typeface="+mj-ea"/>
                  <a:cs typeface="+mj-cs"/>
                </a:defRPr>
              </a:lvl1pPr>
            </a:lstStyle>
            <a:p>
              <a:pPr marL="0" marR="0" lvl="0" indent="0" algn="l" defTabSz="1828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endParaRPr>
            </a:p>
            <a:p>
              <a:pPr marL="0" marR="0" lvl="0" indent="0" algn="l" defTabSz="1828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endParaRPr>
            </a:p>
            <a:p>
              <a:pPr marL="0" marR="0" lvl="0" indent="0" algn="l" defTabSz="1828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endParaRPr>
            </a:p>
            <a:p>
              <a:pPr marL="0" marR="0" lvl="0" indent="0" algn="l" defTabSz="1828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endParaRPr>
            </a:p>
            <a:p>
              <a:pPr marL="0" marR="0" lvl="0" indent="0" algn="l" defTabSz="1828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j-ea"/>
                  <a:cs typeface="+mj-cs"/>
                </a:rPr>
                <a:t> 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4E2F751-CA7E-42E0-A15C-5F325A8F58C7}"/>
                </a:ext>
              </a:extLst>
            </p:cNvPr>
            <p:cNvGrpSpPr/>
            <p:nvPr/>
          </p:nvGrpSpPr>
          <p:grpSpPr>
            <a:xfrm>
              <a:off x="838200" y="1970840"/>
              <a:ext cx="4279533" cy="818280"/>
              <a:chOff x="22440" y="53427"/>
              <a:chExt cx="994085" cy="535029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30F7589-7DB1-4264-945E-D657C24EDFB2}"/>
                  </a:ext>
                </a:extLst>
              </p:cNvPr>
              <p:cNvGrpSpPr/>
              <p:nvPr/>
            </p:nvGrpSpPr>
            <p:grpSpPr>
              <a:xfrm>
                <a:off x="22440" y="59287"/>
                <a:ext cx="850471" cy="529169"/>
                <a:chOff x="31572" y="60276"/>
                <a:chExt cx="1196628" cy="654872"/>
              </a:xfrm>
            </p:grpSpPr>
            <p:sp>
              <p:nvSpPr>
                <p:cNvPr id="16" name="Arrow: Pentagon 15">
                  <a:extLst>
                    <a:ext uri="{FF2B5EF4-FFF2-40B4-BE49-F238E27FC236}">
                      <a16:creationId xmlns:a16="http://schemas.microsoft.com/office/drawing/2014/main" id="{EEF1C59D-C865-4C9A-9F33-BC37CB2713DD}"/>
                    </a:ext>
                  </a:extLst>
                </p:cNvPr>
                <p:cNvSpPr/>
                <p:nvPr/>
              </p:nvSpPr>
              <p:spPr>
                <a:xfrm>
                  <a:off x="204585" y="62042"/>
                  <a:ext cx="1023615" cy="653106"/>
                </a:xfrm>
                <a:prstGeom prst="homePlate">
                  <a:avLst/>
                </a:prstGeom>
                <a:solidFill>
                  <a:srgbClr val="FCFFEF"/>
                </a:solidFill>
                <a:ln w="12700" cap="flat" cmpd="sng" algn="ctr">
                  <a:solidFill>
                    <a:srgbClr val="ED7D31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Arrow: Chevron 16">
                  <a:extLst>
                    <a:ext uri="{FF2B5EF4-FFF2-40B4-BE49-F238E27FC236}">
                      <a16:creationId xmlns:a16="http://schemas.microsoft.com/office/drawing/2014/main" id="{92608ED6-A01B-4689-88D8-42E18377B48C}"/>
                    </a:ext>
                  </a:extLst>
                </p:cNvPr>
                <p:cNvSpPr/>
                <p:nvPr/>
              </p:nvSpPr>
              <p:spPr>
                <a:xfrm>
                  <a:off x="31572" y="60341"/>
                  <a:ext cx="162630" cy="196062"/>
                </a:xfrm>
                <a:prstGeom prst="chevron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Arrow: Chevron 17">
                  <a:extLst>
                    <a:ext uri="{FF2B5EF4-FFF2-40B4-BE49-F238E27FC236}">
                      <a16:creationId xmlns:a16="http://schemas.microsoft.com/office/drawing/2014/main" id="{97739EA9-969F-4FB5-BA4F-77E9A6A48ABF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2630" cy="320624"/>
                </a:xfrm>
                <a:prstGeom prst="chevr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TextBox 56">
                <a:extLst>
                  <a:ext uri="{FF2B5EF4-FFF2-40B4-BE49-F238E27FC236}">
                    <a16:creationId xmlns:a16="http://schemas.microsoft.com/office/drawing/2014/main" id="{6F095F61-5750-4314-A011-A2870BA3DCF8}"/>
                  </a:ext>
                </a:extLst>
              </p:cNvPr>
              <p:cNvSpPr txBox="1"/>
              <p:nvPr/>
            </p:nvSpPr>
            <p:spPr>
              <a:xfrm>
                <a:off x="214453" y="53427"/>
                <a:ext cx="802072" cy="51842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 6.22</a:t>
                </a:r>
                <a:endPara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26B6194-8F13-4703-8D08-C2AB170D36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459472" y="1970840"/>
              <a:ext cx="9639388" cy="448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39388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3940382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48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Cho tứ giác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𝑨𝑩𝑪𝑫</m:t>
                              </m:r>
                            </m:oMath>
                          </a14:m>
                          <a:r>
                            <a:rPr lang="en-US" sz="48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có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⊥</m:t>
                              </m:r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𝑪𝑫</m:t>
                              </m:r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</m:oMath>
                          </a14:m>
                          <a:r>
                            <a:rPr lang="en-US" sz="48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</m:oMath>
                          </a14:m>
                          <a:r>
                            <a:rPr lang="en-US" sz="48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𝑩𝑪</m:t>
                              </m:r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𝟏𝟑</m:t>
                              </m:r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</m:oMath>
                          </a14:m>
                          <a:r>
                            <a:rPr lang="en-US" sz="48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𝑪𝑫</m:t>
                              </m:r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𝟖</m:t>
                              </m:r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;</m:t>
                              </m:r>
                            </m:oMath>
                          </a14:m>
                          <a:r>
                            <a:rPr lang="en-US" sz="48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𝑫𝑨</m:t>
                              </m:r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r>
                            <a:rPr lang="en-US" sz="48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Gọi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𝑯</m:t>
                              </m:r>
                            </m:oMath>
                          </a14:m>
                          <a:r>
                            <a:rPr lang="en-US" sz="48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là giao điểm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</m:oMath>
                          </a14:m>
                          <a:r>
                            <a:rPr lang="en-US" sz="48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và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𝑪𝑫</m:t>
                              </m:r>
                            </m:oMath>
                          </a14:m>
                          <a:r>
                            <a:rPr lang="en-US" sz="48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và đặt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𝑨𝑯</m:t>
                              </m:r>
                            </m:oMath>
                          </a14:m>
                          <a:r>
                            <a:rPr lang="en-US" sz="48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Hãy thiết lập một phuơng trình để tính độ dài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48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từ đó tính diện tích tứ giác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𝑨𝑩𝑪𝑫</m:t>
                              </m:r>
                              <m:r>
                                <a:rPr lang="en-US" sz="4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GB" sz="4800" b="1" kern="120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26B6194-8F13-4703-8D08-C2AB170D36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5477234"/>
                  </p:ext>
                </p:extLst>
              </p:nvPr>
            </p:nvGraphicFramePr>
            <p:xfrm>
              <a:off x="4459472" y="1970840"/>
              <a:ext cx="9639388" cy="448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39388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4480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" t="-2989" r="-253" b="-72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7869B6F-A4D7-49B3-97FE-F5F74F3EF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3108" y="1970840"/>
            <a:ext cx="9557852" cy="43267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BE34774-A38E-4226-8482-AB7C6A692E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20600" y="6591301"/>
                <a:ext cx="11484429" cy="67436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sSup>
                        <m:sSupPr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GB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GB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en-GB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𝟐𝟓</m:t>
                                  </m:r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kumimoji="0" lang="en-GB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kumimoji="0" lang="en-US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𝟖</m:t>
                              </m:r>
                            </m:e>
                          </m:d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sSup>
                        <m:sSupPr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sSup>
                        <m:sSupPr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𝟐𝟓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𝟏𝟔</m:t>
                      </m:r>
                      <m:rad>
                        <m:radPr>
                          <m:degHide m:val="on"/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𝟐𝟓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GB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𝟏𝟔𝟗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br>
                  <a:rPr kumimoji="0" lang="en-GB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</a:br>
                <a:endPara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𝟏𝟔</m:t>
                      </m:r>
                      <m:rad>
                        <m:radPr>
                          <m:degHide m:val="on"/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𝟐𝟓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GB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𝟕𝟔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4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𝟐𝟓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GB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𝟏𝟗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omaho"/>
                          <a:ea typeface="+mn-ea"/>
                          <a:cs typeface="+mn-cs"/>
                        </a:rPr>
                        <m:t>     </m:t>
                      </m:r>
                      <m:d>
                        <m:dPr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br>
                  <a:rPr kumimoji="0" lang="en-US" sz="48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BE34774-A38E-4226-8482-AB7C6A692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6591301"/>
                <a:ext cx="11484429" cy="6743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286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509" y="1981200"/>
                <a:ext cx="123166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Bình phương hai vế của phương trình ta được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𝟏𝟔</m:t>
                    </m:r>
                    <m:d>
                      <m:d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𝟐𝟓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𝟑𝟔𝟏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𝟑𝟖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9144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Sau khi thu gọn ta được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𝟏𝟕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𝟑𝟖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𝟑𝟗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en-US" sz="4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9144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GB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𝟏𝟑</m:t>
                                  </m:r>
                                </m:num>
                                <m:den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𝟏𝟕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9144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Thay lần lượt hai giá trị này của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vào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và kết hợp với điều kiện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, ta thấy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thỏa mãn.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91440" marR="0" lvl="0" indent="0" algn="l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Vậy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</m:oMath>
                </a14:m>
                <a:r>
                  <a:rPr kumimoji="0" lang="en-GB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</a:p>
              <a:p>
                <a:pPr marL="91440" marR="0" lvl="0" indent="-457200" algn="l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1981200"/>
                <a:ext cx="12316691" cy="11411749"/>
              </a:xfrm>
              <a:prstGeom prst="rect">
                <a:avLst/>
              </a:prstGeom>
              <a:blipFill>
                <a:blip r:embed="rId3"/>
                <a:stretch>
                  <a:fillRect l="-1484" r="-7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77800" y="1981200"/>
                <a:ext cx="111736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marR="0" lvl="0" indent="-45720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Hướng dẫn:</a:t>
                </a: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Để tính diện tích tứ giác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, ta áp dụng công thức tính diện tích tam giác cho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𝑩𝑯𝑪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𝑨𝑯𝑫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 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Ta có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𝑯𝑩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𝑯𝑪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𝑯𝑨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𝑯𝑫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𝑨𝑩𝑪𝑫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𝑩𝑯𝑪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𝑨𝑯𝑫</m:t>
                          </m:r>
                        </m:sub>
                      </m:sSub>
                    </m:oMath>
                  </m:oMathPara>
                </a14:m>
                <a:endParaRPr kumimoji="0" lang="en-US" sz="4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𝑯𝑩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𝑯𝑪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𝑯𝑨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𝑯𝑫</m:t>
                      </m:r>
                    </m:oMath>
                  </m:oMathPara>
                </a14:m>
                <a:endParaRPr kumimoji="0" lang="en-US" sz="4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𝟐𝟒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1981200"/>
                <a:ext cx="11173691" cy="11411749"/>
              </a:xfrm>
              <a:prstGeom prst="rect">
                <a:avLst/>
              </a:prstGeom>
              <a:blipFill>
                <a:blip r:embed="rId4"/>
                <a:stretch>
                  <a:fillRect l="-24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879600"/>
            <a:ext cx="23545800" cy="1115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E2F751-CA7E-42E0-A15C-5F325A8F58C7}"/>
              </a:ext>
            </a:extLst>
          </p:cNvPr>
          <p:cNvGrpSpPr/>
          <p:nvPr/>
        </p:nvGrpSpPr>
        <p:grpSpPr>
          <a:xfrm>
            <a:off x="492620" y="1752599"/>
            <a:ext cx="4315260" cy="915819"/>
            <a:chOff x="20834" y="-370456"/>
            <a:chExt cx="1002384" cy="59880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30F7589-7DB1-4264-945E-D657C24EDFB2}"/>
                </a:ext>
              </a:extLst>
            </p:cNvPr>
            <p:cNvGrpSpPr/>
            <p:nvPr/>
          </p:nvGrpSpPr>
          <p:grpSpPr>
            <a:xfrm>
              <a:off x="20834" y="-299394"/>
              <a:ext cx="867620" cy="527742"/>
              <a:chOff x="29312" y="-383609"/>
              <a:chExt cx="1220757" cy="653106"/>
            </a:xfrm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EEF1C59D-C865-4C9A-9F33-BC37CB2713DD}"/>
                  </a:ext>
                </a:extLst>
              </p:cNvPr>
              <p:cNvSpPr/>
              <p:nvPr/>
            </p:nvSpPr>
            <p:spPr>
              <a:xfrm>
                <a:off x="226454" y="-383609"/>
                <a:ext cx="1023615" cy="653106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92608ED6-A01B-4689-88D8-42E18377B48C}"/>
                  </a:ext>
                </a:extLst>
              </p:cNvPr>
              <p:cNvSpPr/>
              <p:nvPr/>
            </p:nvSpPr>
            <p:spPr>
              <a:xfrm>
                <a:off x="29312" y="-265639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97739EA9-969F-4FB5-BA4F-77E9A6A48ABF}"/>
                  </a:ext>
                </a:extLst>
              </p:cNvPr>
              <p:cNvSpPr/>
              <p:nvPr/>
            </p:nvSpPr>
            <p:spPr>
              <a:xfrm>
                <a:off x="117959" y="-327921"/>
                <a:ext cx="162630" cy="320624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56">
              <a:extLst>
                <a:ext uri="{FF2B5EF4-FFF2-40B4-BE49-F238E27FC236}">
                  <a16:creationId xmlns:a16="http://schemas.microsoft.com/office/drawing/2014/main" id="{6F095F61-5750-4314-A011-A2870BA3DCF8}"/>
                </a:ext>
              </a:extLst>
            </p:cNvPr>
            <p:cNvSpPr txBox="1"/>
            <p:nvPr/>
          </p:nvSpPr>
          <p:spPr>
            <a:xfrm>
              <a:off x="221146" y="-370456"/>
              <a:ext cx="802072" cy="51842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 6.23</a:t>
              </a:r>
              <a:endParaRPr kumimoji="0" lang="en-GB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26B6194-8F13-4703-8D08-C2AB170D36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5667" y="2795419"/>
              <a:ext cx="23461133" cy="49007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61133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490078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20000"/>
                            </a:lnSpc>
                          </a:pPr>
                          <a:r>
                            <a:rPr lang="en-US" sz="44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Hằng ngày bạn Hùng đều đón bạn Minh đi học tại một vị trí trên lề đường thẳng đến trường. Minh đứng tại vị trí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oMath>
                          </a14:m>
                          <a:r>
                            <a:rPr lang="en-US" sz="44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cách lề đường một khoảng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𝟓𝟎</m:t>
                              </m:r>
                              <m:r>
                                <a:rPr lang="en-US" sz="4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</m:oMath>
                          </a14:m>
                          <a:r>
                            <a:rPr lang="en-US" sz="44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để chờ Hùng. Khi nhìn thấy Hùng đạp xe đến địa điểm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US" sz="44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cách mình một đoạn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𝟐𝟎𝟎</m:t>
                              </m:r>
                              <m:r>
                                <a:rPr lang="en-US" sz="4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</m:oMath>
                          </a14:m>
                          <a:r>
                            <a:rPr lang="en-US" sz="44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thì Minh bắt đầu đi bộ ra lề đường để bắt kịp xe. Vận tốc đi bộ của Minh là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  <m:r>
                                <a:rPr lang="en-US" sz="4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𝒌𝒎</m:t>
                              </m:r>
                              <m:r>
                                <a:rPr lang="en-US" sz="4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lang="en-US" sz="4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𝒉</m:t>
                              </m:r>
                            </m:oMath>
                          </a14:m>
                          <a:r>
                            <a:rPr lang="en-US" sz="44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vận tốc xe đạp của Hùng là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𝟏𝟓</m:t>
                              </m:r>
                              <m:r>
                                <a:rPr lang="en-US" sz="4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𝒌𝒎</m:t>
                              </m:r>
                              <m:r>
                                <a:rPr lang="en-US" sz="4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lang="en-US" sz="4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𝒉</m:t>
                              </m:r>
                            </m:oMath>
                          </a14:m>
                          <a:r>
                            <a:rPr lang="en-US" sz="44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Hãy xác định vị trí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oMath>
                          </a14:m>
                          <a:r>
                            <a:rPr lang="en-US" sz="44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trên lề đường (H.6.22) để hai bạn gặp nhau mà không bạn nào phải chờ người kia (làm tròn kết quả đến hàng phần mười).</a:t>
                          </a:r>
                          <a:endParaRPr lang="en-GB" sz="4400" b="1" kern="120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26B6194-8F13-4703-8D08-C2AB170D36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6025645"/>
                  </p:ext>
                </p:extLst>
              </p:nvPr>
            </p:nvGraphicFramePr>
            <p:xfrm>
              <a:off x="465667" y="2795419"/>
              <a:ext cx="23461133" cy="49007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61133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49007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" t="-870" r="-130" b="-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2AF466E3-D7CE-4367-9333-093B39078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7823201"/>
            <a:ext cx="12801600" cy="52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56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528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		Lời giải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667000"/>
                <a:ext cx="11658600" cy="10744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marR="0" lvl="0" indent="-457200" algn="just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Vận tốc của bạn Minh: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d>
                      <m:d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𝒌𝒎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Vận tốc của bạn Hùng: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𝟏𝟓</m:t>
                    </m:r>
                    <m:d>
                      <m:d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𝒌𝒎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457200" marR="0" lvl="0" indent="-457200" algn="just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Áp dụng định lý Pithago vào tam giác vuông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𝑨𝑯𝑩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: </a:t>
                </a:r>
              </a:p>
              <a:p>
                <a:pPr marL="0" marR="0" lvl="0" indent="0" algn="just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𝑩𝑯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GB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GB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GB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GB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𝟎𝟓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𝟐𝟎</m:t>
                          </m:r>
                        </m:den>
                      </m:f>
                      <m:d>
                        <m:dPr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𝒌𝒎</m:t>
                          </m:r>
                        </m:e>
                      </m:d>
                    </m:oMath>
                  </m:oMathPara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Gọi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𝑩𝑪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d>
                      <m:d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𝒌𝒎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Suy ra: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𝑪𝑯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f>
                      <m:f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</a:p>
              <a:p>
                <a:pPr marL="457200" marR="0" lvl="0" indent="-457200" algn="just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Ta cần xác định vị trí điểm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để Minh và Hùng gặp nhau mà không bạn nào phải chờ người kia.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Nghĩa là: ta cần tìm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để thời gian hai bạn di chuyển đến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là bằng nhau.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67000"/>
                <a:ext cx="11658600" cy="10744200"/>
              </a:xfrm>
              <a:prstGeom prst="rect">
                <a:avLst/>
              </a:prstGeom>
              <a:blipFill>
                <a:blip r:embed="rId3"/>
                <a:stretch>
                  <a:fillRect l="-2351" t="-1871" r="-2299" b="-21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BE34774-A38E-4226-8482-AB7C6A692E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25400" y="6858000"/>
                <a:ext cx="11277600" cy="6553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Thời gian Hùng đi từ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đến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là: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𝑩𝑪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𝒗</m:t>
                            </m:r>
                          </m:e>
                          <m:sub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𝟏𝟓</m:t>
                        </m:r>
                      </m:den>
                    </m:f>
                    <m:d>
                      <m:d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Quãng đường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Minh đã đi là: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  <m:sSup>
                            <m:sSupPr>
                              <m:ctrlPr>
                                <a:rPr kumimoji="0" lang="en-GB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𝑯</m:t>
                              </m:r>
                            </m:e>
                            <m:sup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  <m:sSup>
                            <m:sSupPr>
                              <m:ctrlPr>
                                <a:rPr kumimoji="0" lang="en-GB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𝑯</m:t>
                              </m:r>
                            </m:e>
                            <m:sup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GB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GB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GB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kumimoji="0" lang="en-GB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𝟏𝟓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kumimoji="0" lang="en-US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𝟐𝟎</m:t>
                                      </m:r>
                                    </m:den>
                                  </m:f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GB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GB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𝟎𝟓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BE34774-A38E-4226-8482-AB7C6A692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0" y="6858000"/>
                <a:ext cx="11277600" cy="6553200"/>
              </a:xfrm>
              <a:prstGeom prst="rect">
                <a:avLst/>
              </a:prstGeom>
              <a:blipFill>
                <a:blip r:embed="rId4"/>
                <a:stretch>
                  <a:fillRect l="-2214" t="-306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2AF466E3-D7CE-4367-9333-093B39078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8057" y="2133600"/>
            <a:ext cx="11102664" cy="427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25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658600" cy="1038621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Thời gian Minh đã đi từ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đến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là: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𝑨𝑪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𝒗</m:t>
                            </m:r>
                          </m:e>
                          <m:sub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kumimoji="0" lang="en-GB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GB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GB" sz="4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GB" sz="4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sz="4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𝟏𝟓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kumimoji="0" lang="en-US" sz="4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𝟐𝟎</m:t>
                                        </m:r>
                                      </m:den>
                                    </m:f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GB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GB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𝟎𝟓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  <m:d>
                      <m:d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Theo yêu cầu bài toán: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4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GB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GB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GB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kumimoji="0" lang="en-GB" sz="4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kumimoji="0" lang="en-US" sz="4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𝟏𝟓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𝟐𝟎</m:t>
                                          </m:r>
                                        </m:den>
                                      </m:f>
                                      <m:r>
                                        <a:rPr kumimoji="0" lang="en-US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GB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GB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𝟎</m:t>
                                      </m:r>
                                      <m:r>
                                        <a:rPr kumimoji="0" lang="en-US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.</m:t>
                                      </m:r>
                                      <m:r>
                                        <a:rPr kumimoji="0" lang="en-US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𝟎𝟓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Bình phương 2 vế: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GB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GB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GB" sz="4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sz="4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𝟏𝟓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𝟐𝟎</m:t>
                                    </m:r>
                                  </m:den>
                                </m:f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GB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𝟎𝟓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𝟐𝟓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𝟐𝟐𝟓</m:t>
                        </m:r>
                      </m:den>
                    </m:f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658600" cy="10386211"/>
              </a:xfrm>
              <a:prstGeom prst="rect">
                <a:avLst/>
              </a:prstGeom>
              <a:blipFill>
                <a:blip r:embed="rId3"/>
                <a:stretch>
                  <a:fillRect l="-2142" t="-19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BE34774-A38E-4226-8482-AB7C6A692E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25400" y="1977264"/>
                <a:ext cx="11277600" cy="1038621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</m:t>
                    </m:r>
                    <m:d>
                      <m:d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𝟖𝟎</m:t>
                            </m:r>
                          </m:den>
                        </m:f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kumimoji="0" lang="en-GB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𝟏𝟓</m:t>
                                </m:r>
                              </m:e>
                            </m:rad>
                          </m:num>
                          <m:den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𝟏𝟎</m:t>
                            </m:r>
                          </m:den>
                        </m:f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𝟒𝟎𝟎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4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</m:t>
                    </m:r>
                    <m:sSup>
                      <m:sSup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𝟐𝟓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en-US" sz="4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≈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≈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Vì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f>
                      <m:f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GB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𝟏𝟗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nên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thỏa mãn.</a:t>
                </a:r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Vậy hai bạn Minh và Hùng di chuyển đến vị trí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cách điểm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một đoạn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d>
                      <m:d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𝒌𝒎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𝟏𝟎𝟎</m:t>
                    </m:r>
                    <m:d>
                      <m:d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GB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BE34774-A38E-4226-8482-AB7C6A692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0" y="1977264"/>
                <a:ext cx="11277600" cy="10386211"/>
              </a:xfrm>
              <a:prstGeom prst="rect">
                <a:avLst/>
              </a:prstGeom>
              <a:blipFill>
                <a:blip r:embed="rId4"/>
                <a:stretch>
                  <a:fillRect l="-2214" r="-28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416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747073"/>
                <a:ext cx="23545800" cy="1128312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marR="0" lvl="0" indent="-457200" algn="just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I. KIẾN THỨC CẦN GHI NHỚ:</a:t>
                </a: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1. Để giải phương trình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𝒃𝒙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e>
                    </m:ra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𝒆𝒙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𝒇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, ta thực hiện như sau:</a:t>
                </a: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-  Bình phương hai vế và giải phương trình nhận được.</a:t>
                </a: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-  Thử lại các giá trị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tìm được ở trên có thoả mãn phương trình đã cho hay không và kết luận nghiệm.</a:t>
                </a: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2. Để giải phương trình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𝒃𝒙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e>
                    </m:ra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𝒅𝒙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𝒆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, ta thực hiện như sau:</a:t>
                </a: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-  Bình phương hai vế và giải phương trình nhận được.</a:t>
                </a: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-  Thử lại các giá trị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tìm được ở trên có thoả mãn phương trình đã cho hay không và kết luận nghiệm.</a:t>
                </a:r>
              </a:p>
              <a:p>
                <a:pPr marL="182880" marR="0" lvl="0" indent="0" algn="just" defTabSz="1828800" rtl="0" eaLnBrk="1" fontAlgn="auto" latinLnBrk="0" hangingPunct="1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47073"/>
                <a:ext cx="23545800" cy="11283125"/>
              </a:xfrm>
              <a:prstGeom prst="rect">
                <a:avLst/>
              </a:prstGeom>
              <a:blipFill>
                <a:blip r:embed="rId3"/>
                <a:stretch>
                  <a:fillRect l="-1035" r="-23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57"/>
          <p:cNvGrpSpPr>
            <a:grpSpLocks/>
          </p:cNvGrpSpPr>
          <p:nvPr/>
        </p:nvGrpSpPr>
        <p:grpSpPr bwMode="auto">
          <a:xfrm>
            <a:off x="838200" y="1747074"/>
            <a:ext cx="4572000" cy="1060174"/>
            <a:chOff x="224" y="592"/>
            <a:chExt cx="8505" cy="1600"/>
          </a:xfrm>
        </p:grpSpPr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20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56"/>
            <p:cNvSpPr txBox="1">
              <a:spLocks noChangeArrowheads="1"/>
            </p:cNvSpPr>
            <p:nvPr/>
          </p:nvSpPr>
          <p:spPr bwMode="auto">
            <a:xfrm>
              <a:off x="2386" y="1032"/>
              <a:ext cx="4966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Củng cố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285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581400"/>
            <a:ext cx="11353800" cy="99218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581400"/>
                <a:ext cx="11630891" cy="98377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indent="0" algn="ctr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2880" lvl="0" indent="0" algn="just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2880" indent="0" algn="just">
                  <a:buNone/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/>
              </a:p>
              <a:p>
                <a:pPr marL="182880" indent="0" algn="just">
                  <a:buNone/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2880" lvl="0" indent="0" algn="just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82880"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2880" indent="0" algn="just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82880" algn="just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581400"/>
                <a:ext cx="11630891" cy="9837740"/>
              </a:xfrm>
              <a:prstGeom prst="rect">
                <a:avLst/>
              </a:prstGeom>
              <a:blipFill>
                <a:blip r:embed="rId3"/>
                <a:stretch>
                  <a:fillRect l="-1832" t="-1920" r="-20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1066800" y="3810000"/>
            <a:ext cx="2743200" cy="810070"/>
            <a:chOff x="0" y="923"/>
            <a:chExt cx="14509" cy="2283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6532" y="950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HĐ1: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BD37DE9-3C02-4524-A08B-0522C7210B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3335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835" imgH="139518" progId="Equation.DSMT4">
                  <p:embed/>
                </p:oleObj>
              </mc:Choice>
              <mc:Fallback>
                <p:oleObj name="Equation" r:id="rId4" imgW="126835" imgH="139518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BD37DE9-3C02-4524-A08B-0522C7210B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33350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909E1F2-8AD7-4799-ACD1-8F224D9C06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609600"/>
          <a:ext cx="13335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1909E1F2-8AD7-4799-ACD1-8F224D9C06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133350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321">
                <a:extLst>
                  <a:ext uri="{FF2B5EF4-FFF2-40B4-BE49-F238E27FC236}">
                    <a16:creationId xmlns:a16="http://schemas.microsoft.com/office/drawing/2014/main" id="{F1960FC5-F9D2-4DAC-8983-9DBC9D97C347}"/>
                  </a:ext>
                </a:extLst>
              </p:cNvPr>
              <p:cNvSpPr txBox="1"/>
              <p:nvPr/>
            </p:nvSpPr>
            <p:spPr>
              <a:xfrm>
                <a:off x="1232237" y="4511138"/>
                <a:ext cx="10654963" cy="89080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9144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phương trình</a:t>
                </a:r>
              </a:p>
              <a:p>
                <a:pPr marL="9144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kern="12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 kern="1200">
                                <a:effectLst/>
                                <a:latin typeface="Cambria Math" panose="02040503050406030204" pitchFamily="18" charset="0"/>
                                <a:ea typeface="Cascadia Mono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kern="1200">
                                <a:effectLst/>
                                <a:latin typeface="Cambria Math" panose="02040503050406030204" pitchFamily="18" charset="0"/>
                                <a:ea typeface="Cascadia Mono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kern="1200">
                                <a:effectLst/>
                                <a:latin typeface="Cambria Math" panose="02040503050406030204" pitchFamily="18" charset="0"/>
                                <a:ea typeface="Cascadia Mono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 kern="1200">
                        <a:effectLst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 kern="1200">
                                <a:effectLst/>
                                <a:latin typeface="Cambria Math" panose="02040503050406030204" pitchFamily="18" charset="0"/>
                                <a:ea typeface="Cascadia Mono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kern="1200">
                                <a:effectLst/>
                                <a:latin typeface="Cambria Math" panose="02040503050406030204" pitchFamily="18" charset="0"/>
                                <a:ea typeface="Cascadia Mono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kern="1200">
                                <a:effectLst/>
                                <a:latin typeface="Cambria Math" panose="02040503050406030204" pitchFamily="18" charset="0"/>
                                <a:ea typeface="Cascadia Mono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kern="1200">
                            <a:effectLst/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4400" b="1" kern="12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Bình phương hai vế phương trình để khử căn và giải phương trình bậc hai nhận được.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4400" b="1" kern="12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Thử lại các giá trị tìm được ở câu a có thỏa mãn phương trình đã cho hay không.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321">
                <a:extLst>
                  <a:ext uri="{FF2B5EF4-FFF2-40B4-BE49-F238E27FC236}">
                    <a16:creationId xmlns:a16="http://schemas.microsoft.com/office/drawing/2014/main" id="{F1960FC5-F9D2-4DAC-8983-9DBC9D97C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37" y="4511138"/>
                <a:ext cx="10654963" cy="8908002"/>
              </a:xfrm>
              <a:prstGeom prst="rect">
                <a:avLst/>
              </a:prstGeom>
              <a:blipFill>
                <a:blip r:embed="rId8"/>
                <a:stretch>
                  <a:fillRect l="-2346" t="-1574" r="-23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5B00D49-A39D-47BB-A41F-91E10750B1C1}"/>
                  </a:ext>
                </a:extLst>
              </p:cNvPr>
              <p:cNvSpPr/>
              <p:nvPr/>
            </p:nvSpPr>
            <p:spPr>
              <a:xfrm>
                <a:off x="609600" y="2133600"/>
                <a:ext cx="15593564" cy="9451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PHƯƠNG TRÌNH DẠNG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4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𝒃𝒙</m:t>
                        </m:r>
                        <m:r>
                          <a:rPr lang="en-US" sz="4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rad>
                    <m:r>
                      <a:rPr lang="en-US" sz="4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en-US" sz="44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𝒆𝒙</m:t>
                        </m:r>
                        <m:r>
                          <a:rPr lang="en-US" sz="4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</m:rad>
                  </m:oMath>
                </a14:m>
                <a:endParaRPr lang="en-US" sz="4400" b="1">
                  <a:solidFill>
                    <a:srgbClr val="24245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5B00D49-A39D-47BB-A41F-91E10750B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33600"/>
                <a:ext cx="15593564" cy="945195"/>
              </a:xfrm>
              <a:prstGeom prst="rect">
                <a:avLst/>
              </a:prstGeom>
              <a:blipFill>
                <a:blip r:embed="rId9"/>
                <a:stretch>
                  <a:fillRect l="-1564" b="-2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AF0F973C-C42C-459F-BC75-7D02518104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1998247"/>
                  </p:ext>
                </p:extLst>
              </p:nvPr>
            </p:nvGraphicFramePr>
            <p:xfrm>
              <a:off x="620087" y="1800923"/>
              <a:ext cx="23382913" cy="3075877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3382913">
                      <a:extLst>
                        <a:ext uri="{9D8B030D-6E8A-4147-A177-3AD203B41FA5}">
                          <a16:colId xmlns:a16="http://schemas.microsoft.com/office/drawing/2014/main" val="2413322942"/>
                        </a:ext>
                      </a:extLst>
                    </a:gridCol>
                  </a:tblGrid>
                  <a:tr h="303618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Để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giải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4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  <m:sSup>
                                    <m:sSupPr>
                                      <m:ctrlPr>
                                        <a:rPr lang="en-GB" sz="4400" b="1" i="1" kern="12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kern="12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kern="12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𝒃𝒙</m:t>
                                  </m:r>
                                  <m:r>
                                    <a:rPr lang="en-US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e>
                              </m:rad>
                              <m:r>
                                <a:rPr lang="en-US" sz="44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  <m:sSup>
                                    <m:sSupPr>
                                      <m:ctrlPr>
                                        <a:rPr lang="en-GB" sz="4400" b="1" i="1" kern="12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kern="12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kern="12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𝒆𝒙</m:t>
                                  </m:r>
                                  <m:r>
                                    <a:rPr lang="en-US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𝒇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4400" b="1" kern="1200" dirty="0">
                              <a:solidFill>
                                <a:srgbClr val="385623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ta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thực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hiện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như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sau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</a:t>
                          </a:r>
                          <a:endParaRPr lang="en-GB" sz="4400" b="1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kern="1200" dirty="0">
                              <a:solidFill>
                                <a:srgbClr val="385623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Bình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vế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giải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nhận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endParaRPr lang="en-GB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kern="1200" dirty="0">
                              <a:solidFill>
                                <a:srgbClr val="385623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Thử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lại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tìm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ở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trên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thoả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mãn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đã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cho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hay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không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luận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endParaRPr lang="en-GB" sz="4400" b="1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57150" cap="flat" cmpd="dbl" algn="ctr">
                          <a:solidFill>
                            <a:srgbClr val="821AB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3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3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3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58697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AF0F973C-C42C-459F-BC75-7D02518104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1998247"/>
                  </p:ext>
                </p:extLst>
              </p:nvPr>
            </p:nvGraphicFramePr>
            <p:xfrm>
              <a:off x="620087" y="1800923"/>
              <a:ext cx="23382913" cy="3075877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3382913">
                      <a:extLst>
                        <a:ext uri="{9D8B030D-6E8A-4147-A177-3AD203B41FA5}">
                          <a16:colId xmlns:a16="http://schemas.microsoft.com/office/drawing/2014/main" val="2413322942"/>
                        </a:ext>
                      </a:extLst>
                    </a:gridCol>
                  </a:tblGrid>
                  <a:tr h="30758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dbl" algn="ctr">
                          <a:solidFill>
                            <a:srgbClr val="821AB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3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3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3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4" t="-198" r="-52" b="-95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58697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DE666C82-F659-4A1A-B928-FC97C9E492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087" y="5105400"/>
                <a:ext cx="10276513" cy="822959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inden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4320" inden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46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4320" indent="0" algn="ctr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4320" inden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6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4320" lvl="0" indent="0" defTabSz="914400" eaLnBrk="0" fontAlgn="base" hangingPunc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en-US" sz="4600" b="1" dirty="0"/>
                  <a:t>		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  <a:p>
                <a:pPr marL="274320" lvl="0" indent="0" defTabSz="914400" eaLnBrk="0" fontAlgn="base" hangingPunc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gọn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274320" lvl="0" indent="0" defTabSz="914400" eaLnBrk="0" fontAlgn="base" hangingPunc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en-US" sz="4600" b="1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4320" lvl="0" indent="0" defTabSz="914400" eaLnBrk="0" fontAlgn="base" hangingPunc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DE666C82-F659-4A1A-B928-FC97C9E49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87" y="5105400"/>
                <a:ext cx="10276513" cy="8229598"/>
              </a:xfrm>
              <a:prstGeom prst="rect">
                <a:avLst/>
              </a:prstGeom>
              <a:blipFill>
                <a:blip r:embed="rId4"/>
                <a:stretch>
                  <a:fillRect t="-29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57">
            <a:extLst>
              <a:ext uri="{FF2B5EF4-FFF2-40B4-BE49-F238E27FC236}">
                <a16:creationId xmlns:a16="http://schemas.microsoft.com/office/drawing/2014/main" id="{2101D6D0-82E0-4362-8C34-FC1CFF38A1CC}"/>
              </a:ext>
            </a:extLst>
          </p:cNvPr>
          <p:cNvGrpSpPr>
            <a:grpSpLocks/>
          </p:cNvGrpSpPr>
          <p:nvPr/>
        </p:nvGrpSpPr>
        <p:grpSpPr bwMode="auto">
          <a:xfrm>
            <a:off x="499506" y="5181600"/>
            <a:ext cx="3764683" cy="820972"/>
            <a:chOff x="-32" y="592"/>
            <a:chExt cx="8754" cy="1239"/>
          </a:xfrm>
        </p:grpSpPr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A11B5E43-A24E-4BA0-AA3E-1F0ABD58D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28" name="Arrow: Pentagon 25">
                <a:extLst>
                  <a:ext uri="{FF2B5EF4-FFF2-40B4-BE49-F238E27FC236}">
                    <a16:creationId xmlns:a16="http://schemas.microsoft.com/office/drawing/2014/main" id="{A20D87ED-360E-430A-B0E7-3BFAF7413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Arrow: Chevron 26">
                <a:extLst>
                  <a:ext uri="{FF2B5EF4-FFF2-40B4-BE49-F238E27FC236}">
                    <a16:creationId xmlns:a16="http://schemas.microsoft.com/office/drawing/2014/main" id="{70AF94B0-A60E-4444-AAF4-A8C2BF51A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Arrow: Chevron 27">
                <a:extLst>
                  <a:ext uri="{FF2B5EF4-FFF2-40B4-BE49-F238E27FC236}">
                    <a16:creationId xmlns:a16="http://schemas.microsoft.com/office/drawing/2014/main" id="{056E5C88-6A61-4971-935A-285B456DF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TextBox 56">
              <a:extLst>
                <a:ext uri="{FF2B5EF4-FFF2-40B4-BE49-F238E27FC236}">
                  <a16:creationId xmlns:a16="http://schemas.microsoft.com/office/drawing/2014/main" id="{A409DBB5-55E9-4F1D-B6AE-6F64BA363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655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B5F70A35-30F6-4BAB-BAFC-3F0E2DC975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98430" y="5105400"/>
                <a:ext cx="12686064" cy="822959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indent="0" algn="just">
                  <a:lnSpc>
                    <a:spcPct val="130000"/>
                  </a:lnSpc>
                  <a:buNone/>
                </a:pPr>
                <a:r>
                  <a:rPr lang="en-US" alt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đó tìm được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hoặc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alt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4320" lvl="0" indent="0" algn="just" defTabSz="914400" eaLnBrk="0" fontAlgn="base" hangingPunct="0">
                  <a:lnSpc>
                    <a:spcPct val="130000"/>
                  </a:lnSpc>
                  <a:spcBef>
                    <a:spcPct val="0"/>
                  </a:spcBef>
                  <a:buNone/>
                </a:pPr>
                <a:r>
                  <a:rPr lang="en-US" alt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lần lượt hai giá trị này của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phương trình đã cho, ta thấy chỉ có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mãn.</a:t>
                </a:r>
              </a:p>
              <a:p>
                <a:pPr marL="274320" indent="0" algn="just">
                  <a:lnSpc>
                    <a:spcPct val="130000"/>
                  </a:lnSpc>
                  <a:buNone/>
                </a:pPr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nghiệm của phương trình đã cho là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alt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4320" indent="0" algn="just">
                  <a:lnSpc>
                    <a:spcPct val="130000"/>
                  </a:lnSpc>
                  <a:buNone/>
                </a:pPr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B5F70A35-30F6-4BAB-BAFC-3F0E2DC97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430" y="5105400"/>
                <a:ext cx="12686064" cy="8229597"/>
              </a:xfrm>
              <a:prstGeom prst="rect">
                <a:avLst/>
              </a:prstGeom>
              <a:blipFill>
                <a:blip r:embed="rId5"/>
                <a:stretch>
                  <a:fillRect t="-296" r="-201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883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929" y="3573160"/>
                <a:ext cx="11675706" cy="976183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indent="0">
                  <a:lnSpc>
                    <a:spcPct val="100000"/>
                  </a:lnSpc>
                  <a:buNone/>
                </a:pPr>
                <a:r>
                  <a:rPr lang="en-US" sz="4400" b="1" dirty="0"/>
                  <a:t>                            a)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vế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ta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: </a:t>
                </a:r>
              </a:p>
              <a:p>
                <a:pPr marL="274320" indent="0">
                  <a:lnSpc>
                    <a:spcPct val="100000"/>
                  </a:lnSpc>
                  <a:buNone/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/>
              </a:p>
              <a:p>
                <a:pPr marL="274320" indent="0">
                  <a:lnSpc>
                    <a:spcPct val="100000"/>
                  </a:lnSpc>
                  <a:buNone/>
                </a:pPr>
                <a:r>
                  <a:rPr lang="en-US" sz="4400" b="1" dirty="0"/>
                  <a:t>Sau </a:t>
                </a:r>
                <a:r>
                  <a:rPr lang="en-US" sz="4400" b="1" dirty="0" err="1"/>
                  <a:t>khi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gọn</a:t>
                </a:r>
                <a:r>
                  <a:rPr lang="en-US" sz="4400" b="1" dirty="0"/>
                  <a:t> ta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:</a:t>
                </a:r>
              </a:p>
              <a:p>
                <a:pPr marL="274320" indent="0">
                  <a:lnSpc>
                    <a:spcPct val="100000"/>
                  </a:lnSpc>
                  <a:buNone/>
                </a:pPr>
                <a:r>
                  <a:rPr lang="en-US" sz="4400" b="1" dirty="0"/>
                  <a:t>	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/>
              </a:p>
              <a:p>
                <a:pPr marL="274320" indent="0">
                  <a:lnSpc>
                    <a:spcPct val="100000"/>
                  </a:lnSpc>
                  <a:buNone/>
                </a:pPr>
                <a:r>
                  <a:rPr lang="en-US" sz="4400" b="1" dirty="0" err="1"/>
                  <a:t>Từ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tìm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hoặc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29" y="3573160"/>
                <a:ext cx="11675706" cy="9761839"/>
              </a:xfrm>
              <a:prstGeom prst="rect">
                <a:avLst/>
              </a:prstGeom>
              <a:blipFill>
                <a:blip r:embed="rId3"/>
                <a:stretch>
                  <a:fillRect t="-118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0108027"/>
                  </p:ext>
                </p:extLst>
              </p:nvPr>
            </p:nvGraphicFramePr>
            <p:xfrm>
              <a:off x="251927" y="1611015"/>
              <a:ext cx="23755653" cy="18358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55653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835817">
                    <a:tc>
                      <a:txBody>
                        <a:bodyPr/>
                        <a:lstStyle/>
                        <a:p>
                          <a:pPr marL="24765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                                                   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Giải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các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phương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trình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sau</a:t>
                          </a:r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:</a:t>
                          </a:r>
                          <a:endParaRPr lang="en-GB" sz="4400" b="1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marL="207645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3268345" algn="l"/>
                            </a:tabLst>
                          </a:pPr>
                          <a:r>
                            <a:rPr lang="en-GB" sz="4400" b="1" dirty="0">
                              <a:solidFill>
                                <a:srgbClr val="FF0000"/>
                              </a:solidFill>
                            </a:rPr>
                            <a:t>                     a)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en-GB" sz="4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GB" sz="4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4400" b="1" dirty="0">
                              <a:solidFill>
                                <a:srgbClr val="FF0000"/>
                              </a:solidFill>
                            </a:rPr>
                            <a:t>	        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GB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</a:rPr>
                            <a:t>	</a:t>
                          </a:r>
                          <a:endParaRPr lang="en-GB" sz="44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0108027"/>
                  </p:ext>
                </p:extLst>
              </p:nvPr>
            </p:nvGraphicFramePr>
            <p:xfrm>
              <a:off x="251927" y="1611015"/>
              <a:ext cx="23755653" cy="18358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55653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8358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" t="-5960" r="-103" b="-99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72D51F5-9FEA-741B-8FE8-7968A9FA1476}"/>
              </a:ext>
            </a:extLst>
          </p:cNvPr>
          <p:cNvGrpSpPr/>
          <p:nvPr/>
        </p:nvGrpSpPr>
        <p:grpSpPr>
          <a:xfrm>
            <a:off x="337459" y="3573157"/>
            <a:ext cx="3600000" cy="822954"/>
            <a:chOff x="1275608" y="6322796"/>
            <a:chExt cx="3572909" cy="75769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1449FB0D-6A3A-517C-08D9-EAD8F039998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48241" y="5170809"/>
              <a:ext cx="748289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ABAF5B-88FF-0772-787C-B570F7EF0E1A}"/>
                </a:ext>
              </a:extLst>
            </p:cNvPr>
            <p:cNvSpPr txBox="1"/>
            <p:nvPr/>
          </p:nvSpPr>
          <p:spPr>
            <a:xfrm>
              <a:off x="2310574" y="6372066"/>
              <a:ext cx="2213316" cy="708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</a:t>
              </a:r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ound Diagonal Corner Rectangle 8">
              <a:extLst>
                <a:ext uri="{FF2B5EF4-FFF2-40B4-BE49-F238E27FC236}">
                  <a16:creationId xmlns:a16="http://schemas.microsoft.com/office/drawing/2014/main" id="{4EC9C0D1-DD3D-0365-0CA1-77F623F6E2B6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699018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D6628FB-8359-A11F-3EAC-D1C7D62BF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5241" y="6378164"/>
              <a:ext cx="583656" cy="67870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152400" y="1143000"/>
            <a:ext cx="4891422" cy="878618"/>
            <a:chOff x="224" y="592"/>
            <a:chExt cx="11374" cy="132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1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5921F3-05D5-F415-3177-CEFC6019E5FD}"/>
                  </a:ext>
                </a:extLst>
              </p:cNvPr>
              <p:cNvSpPr txBox="1"/>
              <p:nvPr/>
            </p:nvSpPr>
            <p:spPr>
              <a:xfrm>
                <a:off x="69849" y="9242841"/>
                <a:ext cx="11821128" cy="3355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4320" marR="0" lvl="0" indent="0" algn="just" defTabSz="2177278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Thay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lần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lượt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giá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trị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này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vào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phương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trình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đã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cho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ta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thấy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và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thỏa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mãn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274320" marR="0" lvl="0" indent="0" algn="just" defTabSz="2177278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Vậy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tập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nghiệm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phương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trình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đã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cho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74320" marR="0" lvl="0" indent="0" algn="just" defTabSz="2177278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		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;−</m:t>
                        </m:r>
                        <m:f>
                          <m:f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5921F3-05D5-F415-3177-CEFC6019E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9" y="9242841"/>
                <a:ext cx="11821128" cy="3355983"/>
              </a:xfrm>
              <a:prstGeom prst="rect">
                <a:avLst/>
              </a:prstGeom>
              <a:blipFill>
                <a:blip r:embed="rId5"/>
                <a:stretch>
                  <a:fillRect t="-3630" r="-2010" b="-3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DEEAD5A7-53A8-2E7B-D0FE-85FBAA0841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48696" y="3573158"/>
                <a:ext cx="11807532" cy="976183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indent="0" algn="ctr">
                  <a:lnSpc>
                    <a:spcPct val="100000"/>
                  </a:lnSpc>
                  <a:buNone/>
                </a:pPr>
                <a:r>
                  <a:rPr lang="en-US" sz="4400" b="1" dirty="0"/>
                  <a:t>b)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vế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ta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:</a:t>
                </a:r>
              </a:p>
              <a:p>
                <a:pPr marL="274320" indent="0">
                  <a:lnSpc>
                    <a:spcPct val="100000"/>
                  </a:lnSpc>
                  <a:buNone/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US" sz="4400" b="1" dirty="0"/>
              </a:p>
              <a:p>
                <a:pPr marL="274320" indent="0">
                  <a:lnSpc>
                    <a:spcPct val="100000"/>
                  </a:lnSpc>
                  <a:buNone/>
                </a:pPr>
                <a:r>
                  <a:rPr lang="en-US" sz="4400" b="1" dirty="0"/>
                  <a:t>Sau </a:t>
                </a:r>
                <a:r>
                  <a:rPr lang="en-US" sz="4400" b="1" dirty="0" err="1"/>
                  <a:t>khi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gọn</a:t>
                </a:r>
                <a:r>
                  <a:rPr lang="en-US" sz="4400" b="1" dirty="0"/>
                  <a:t> ta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: </a:t>
                </a:r>
              </a:p>
              <a:p>
                <a:pPr marL="274320" indent="0">
                  <a:lnSpc>
                    <a:spcPct val="100000"/>
                  </a:lnSpc>
                  <a:buNone/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/>
              </a:p>
              <a:p>
                <a:pPr marL="274320" indent="0">
                  <a:lnSpc>
                    <a:spcPct val="100000"/>
                  </a:lnSpc>
                  <a:buNone/>
                </a:pPr>
                <a:r>
                  <a:rPr lang="en-US" sz="4400" b="1" dirty="0" err="1"/>
                  <a:t>Từ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tìm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hoặc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DEEAD5A7-53A8-2E7B-D0FE-85FBAA084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696" y="3573158"/>
                <a:ext cx="11807532" cy="9761838"/>
              </a:xfrm>
              <a:prstGeom prst="rect">
                <a:avLst/>
              </a:prstGeom>
              <a:blipFill>
                <a:blip r:embed="rId6"/>
                <a:stretch>
                  <a:fillRect t="-118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C041B7-A069-3C7C-7584-A3D15D8EC2B7}"/>
                  </a:ext>
                </a:extLst>
              </p:cNvPr>
              <p:cNvSpPr txBox="1"/>
              <p:nvPr/>
            </p:nvSpPr>
            <p:spPr>
              <a:xfrm>
                <a:off x="12129753" y="8839200"/>
                <a:ext cx="11730335" cy="3462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4320" marR="0" lvl="0" indent="0" algn="just" defTabSz="2177278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Thay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lần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lượt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2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giá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trị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vào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phương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trình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đã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cho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, ta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thấy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không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giá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trị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nào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thỏa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mãn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274320" marR="0" lvl="0" indent="0" algn="just" defTabSz="2177278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Vậy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tập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nghiệm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phương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trình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đã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cho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marL="274320" marR="0" lvl="0" indent="0" algn="just" defTabSz="2177278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=∅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C041B7-A069-3C7C-7584-A3D15D8EC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753" y="8839200"/>
                <a:ext cx="11730335" cy="3462102"/>
              </a:xfrm>
              <a:prstGeom prst="rect">
                <a:avLst/>
              </a:prstGeom>
              <a:blipFill>
                <a:blip r:embed="rId7"/>
                <a:stretch>
                  <a:fillRect r="-3119" b="-7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764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52710" y="2590800"/>
                <a:ext cx="13647445" cy="1065554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lvl="0" indent="0" algn="just">
                  <a:lnSpc>
                    <a:spcPct val="120000"/>
                  </a:lnSpc>
                  <a:buNone/>
                </a:pPr>
                <a:r>
                  <a:rPr lang="en-US" b="1" dirty="0"/>
                  <a:t>a) </a:t>
                </a:r>
                <a:r>
                  <a:rPr lang="en-US" b="1" dirty="0" err="1"/>
                  <a:t>Bình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vế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ta </a:t>
                </a:r>
                <a:r>
                  <a:rPr lang="en-US" b="1" dirty="0" err="1"/>
                  <a:t>được</a:t>
                </a:r>
                <a:endParaRPr lang="en-US" b="1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𝟐𝟔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𝟔𝟑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𝟑𝟖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𝟐𝟔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𝟐𝟓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b) </a:t>
                </a:r>
                <a:r>
                  <a:rPr lang="en-US" b="1" dirty="0" err="1"/>
                  <a:t>Thay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vào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ban </a:t>
                </a:r>
                <a:r>
                  <a:rPr lang="en-US" b="1" dirty="0" err="1"/>
                  <a:t>đầu</a:t>
                </a:r>
                <a:r>
                  <a:rPr lang="en-US" b="1" dirty="0"/>
                  <a:t> </a:t>
                </a:r>
                <a:r>
                  <a:rPr lang="en-US" b="1" dirty="0" err="1"/>
                  <a:t>thấy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thỏa</a:t>
                </a:r>
                <a:r>
                  <a:rPr lang="en-US" b="1" dirty="0"/>
                  <a:t> </a:t>
                </a:r>
                <a:r>
                  <a:rPr lang="en-US" b="1" dirty="0" err="1"/>
                  <a:t>mãn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nghiệm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b="1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710" y="2590800"/>
                <a:ext cx="13647445" cy="10655541"/>
              </a:xfrm>
              <a:prstGeom prst="rect">
                <a:avLst/>
              </a:prstGeom>
              <a:blipFill>
                <a:blip r:embed="rId4"/>
                <a:stretch>
                  <a:fillRect l="-2008" t="-400" b="-24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8407" y="2590801"/>
                <a:ext cx="9663793" cy="106555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imes New Roman" panose="02020603050405020304" pitchFamily="18" charset="0"/>
                    <a:ea typeface="Cascadia Mono"/>
                    <a:cs typeface="Times New Roman" panose="02020603050405020304" pitchFamily="18" charset="0"/>
                  </a:rPr>
                  <a:t>	      Cho phương trình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>
                    <a:latin typeface="Times New Roman" panose="02020603050405020304" pitchFamily="18" charset="0"/>
                    <a:ea typeface="Cascadia Mono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𝟐𝟔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scadia Mono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scadia Mono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scadia Mono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𝟔𝟑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𝟑𝟖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endParaRPr lang="en-US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en-US" b="1">
                    <a:latin typeface="Times New Roman" panose="02020603050405020304" pitchFamily="18" charset="0"/>
                    <a:ea typeface="Cascadia Mono"/>
                    <a:cs typeface="Times New Roman" panose="02020603050405020304" pitchFamily="18" charset="0"/>
                  </a:rPr>
                  <a:t> Bình phương hai vế và giải phương trình nhận được.</a:t>
                </a:r>
                <a:endParaRPr lang="en-US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en-US" b="1">
                    <a:latin typeface="Times New Roman" panose="02020603050405020304" pitchFamily="18" charset="0"/>
                    <a:ea typeface="Cascadia Mono"/>
                    <a:cs typeface="Times New Roman" panose="02020603050405020304" pitchFamily="18" charset="0"/>
                  </a:rPr>
                  <a:t> Thử lại các giá trị  tìm được ở câu a có thỏa mãn phương trình đã cho hay không.</a:t>
                </a:r>
                <a:endParaRPr lang="en-US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07" y="2590801"/>
                <a:ext cx="9663793" cy="10655540"/>
              </a:xfrm>
              <a:prstGeom prst="rect">
                <a:avLst/>
              </a:prstGeom>
              <a:blipFill>
                <a:blip r:embed="rId5"/>
                <a:stretch>
                  <a:fillRect l="-2519" t="-1257" r="-27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318407" y="2667000"/>
            <a:ext cx="2743200" cy="810070"/>
            <a:chOff x="0" y="923"/>
            <a:chExt cx="14509" cy="2283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6532" y="950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HĐ2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BD37DE9-3C02-4524-A08B-0522C7210B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3335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BD37DE9-3C02-4524-A08B-0522C7210B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33350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909E1F2-8AD7-4799-ACD1-8F224D9C06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609600"/>
          <a:ext cx="13335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1909E1F2-8AD7-4799-ACD1-8F224D9C06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133350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C3482C-C612-45FF-9C33-12D78950F13C}"/>
                  </a:ext>
                </a:extLst>
              </p:cNvPr>
              <p:cNvSpPr txBox="1"/>
              <p:nvPr/>
            </p:nvSpPr>
            <p:spPr>
              <a:xfrm>
                <a:off x="1066800" y="1611083"/>
                <a:ext cx="13965382" cy="903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</a:t>
                </a:r>
                <a:r>
                  <a:rPr lang="en-US" sz="4400" b="1" kern="12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 TRÌNH DẠNG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4400" b="1" i="1" kern="12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GB" sz="44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𝒃𝒙</m:t>
                        </m:r>
                        <m:r>
                          <a:rPr lang="en-US" sz="4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rad>
                    <m:r>
                      <a:rPr lang="en-US" sz="4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𝒅𝒙</m:t>
                    </m:r>
                    <m:r>
                      <a:rPr lang="en-US" sz="4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𝒆</m:t>
                    </m:r>
                  </m:oMath>
                </a14:m>
                <a:endParaRPr lang="en-GB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C3482C-C612-45FF-9C33-12D78950F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11083"/>
                <a:ext cx="13965382" cy="903517"/>
              </a:xfrm>
              <a:prstGeom prst="rect">
                <a:avLst/>
              </a:prstGeom>
              <a:blipFill>
                <a:blip r:embed="rId9"/>
                <a:stretch>
                  <a:fillRect l="-1746" b="-308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346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5963876"/>
                <a:ext cx="13030200" cy="706473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indent="0">
                  <a:lnSpc>
                    <a:spcPct val="100000"/>
                  </a:lnSpc>
                  <a:buNone/>
                </a:pPr>
                <a:r>
                  <a:rPr lang="en-US" dirty="0"/>
                  <a:t>                            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288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2880" indent="0" algn="ctr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giải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182880" indent="0">
                  <a:lnSpc>
                    <a:spcPct val="100000"/>
                  </a:lnSpc>
                  <a:buNone/>
                </a:pPr>
                <a:r>
                  <a:rPr lang="en-US" b="1" dirty="0" err="1"/>
                  <a:t>Bình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vế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ta </a:t>
                </a:r>
                <a:r>
                  <a:rPr lang="en-US" b="1" dirty="0" err="1"/>
                  <a:t>được</a:t>
                </a:r>
                <a:r>
                  <a:rPr lang="en-US" b="1" dirty="0"/>
                  <a:t>:</a:t>
                </a:r>
              </a:p>
              <a:p>
                <a:pPr marL="182880" indent="0">
                  <a:lnSpc>
                    <a:spcPct val="100000"/>
                  </a:lnSpc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pPr marL="182880" indent="0">
                  <a:lnSpc>
                    <a:spcPct val="100000"/>
                  </a:lnSpc>
                  <a:buNone/>
                </a:pPr>
                <a:r>
                  <a:rPr lang="en-US" b="1" dirty="0"/>
                  <a:t>Sau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thu</a:t>
                </a:r>
                <a:r>
                  <a:rPr lang="en-US" b="1" dirty="0"/>
                  <a:t> </a:t>
                </a:r>
                <a:r>
                  <a:rPr lang="en-US" b="1" dirty="0" err="1"/>
                  <a:t>gọn</a:t>
                </a:r>
                <a:r>
                  <a:rPr lang="en-US" b="1" dirty="0"/>
                  <a:t> ta </a:t>
                </a:r>
                <a:r>
                  <a:rPr lang="en-US" b="1" dirty="0" err="1"/>
                  <a:t>được</a:t>
                </a:r>
                <a:r>
                  <a:rPr lang="en-US" b="1" dirty="0"/>
                  <a:t>:</a:t>
                </a:r>
              </a:p>
              <a:p>
                <a:pPr marL="182880" indent="0">
                  <a:lnSpc>
                    <a:spcPct val="100000"/>
                  </a:lnSpc>
                  <a:buNone/>
                </a:pPr>
                <a:r>
                  <a:rPr lang="en-US" b="1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pPr marL="18288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18288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182880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963876"/>
                <a:ext cx="13030200" cy="7064736"/>
              </a:xfrm>
              <a:prstGeom prst="rect">
                <a:avLst/>
              </a:prstGeom>
              <a:blipFill>
                <a:blip r:embed="rId3"/>
                <a:stretch>
                  <a:fillRect l="-701" t="-20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92199" y="5943600"/>
                <a:ext cx="9962791" cy="70850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indent="0" algn="just">
                  <a:lnSpc>
                    <a:spcPct val="130000"/>
                  </a:lnSpc>
                  <a:buNone/>
                </a:pP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tìm</a:t>
                </a:r>
                <a:r>
                  <a:rPr lang="en-US" b="1" dirty="0"/>
                  <a:t> được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hoặc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182880" indent="0" algn="just">
                  <a:lnSpc>
                    <a:spcPct val="130000"/>
                  </a:lnSpc>
                  <a:buNone/>
                </a:pPr>
                <a:r>
                  <a:rPr lang="en-US" b="1" dirty="0" err="1"/>
                  <a:t>Thay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2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dirty="0"/>
                  <a:t>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 </a:t>
                </a:r>
                <a:r>
                  <a:rPr lang="en-US" b="1" dirty="0" err="1"/>
                  <a:t>vào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, ta </a:t>
                </a:r>
                <a:r>
                  <a:rPr lang="en-US" b="1" dirty="0" err="1"/>
                  <a:t>thấy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thỏa</a:t>
                </a:r>
                <a:r>
                  <a:rPr lang="en-US" b="1" dirty="0"/>
                  <a:t> </a:t>
                </a:r>
                <a:r>
                  <a:rPr lang="en-US" b="1" dirty="0" err="1"/>
                  <a:t>mãn</a:t>
                </a:r>
                <a:r>
                  <a:rPr lang="en-US" b="1" dirty="0"/>
                  <a:t>.</a:t>
                </a:r>
              </a:p>
              <a:p>
                <a:pPr marL="182880" indent="0" algn="just">
                  <a:lnSpc>
                    <a:spcPct val="130000"/>
                  </a:lnSpc>
                  <a:buNone/>
                </a:pP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nghiệm</a:t>
                </a:r>
                <a:r>
                  <a:rPr lang="en-US" b="1" dirty="0"/>
                  <a:t> của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182880" indent="0" algn="just">
                  <a:lnSpc>
                    <a:spcPct val="130000"/>
                  </a:lnSpc>
                  <a:buNone/>
                </a:pPr>
                <a:endParaRPr lang="en-US" b="1" dirty="0"/>
              </a:p>
              <a:p>
                <a:pPr marL="182880" indent="0" algn="just">
                  <a:lnSpc>
                    <a:spcPct val="130000"/>
                  </a:lnSpc>
                  <a:buNone/>
                </a:pPr>
                <a:endParaRPr lang="en-US" dirty="0"/>
              </a:p>
              <a:p>
                <a:pPr marL="182880" indent="0" algn="just">
                  <a:lnSpc>
                    <a:spcPct val="13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199" y="5943600"/>
                <a:ext cx="9962791" cy="7085012"/>
              </a:xfrm>
              <a:prstGeom prst="rect">
                <a:avLst/>
              </a:prstGeom>
              <a:blipFill>
                <a:blip r:embed="rId4"/>
                <a:stretch>
                  <a:fillRect l="-855" t="-258" r="-2688" b="-54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70114" y="5943600"/>
            <a:ext cx="3439993" cy="1046922"/>
            <a:chOff x="224" y="866"/>
            <a:chExt cx="7999" cy="1580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866"/>
              <a:ext cx="7999" cy="1311"/>
              <a:chOff x="315" y="941"/>
              <a:chExt cx="11254" cy="1622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941"/>
                <a:ext cx="9524" cy="1608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1091"/>
                <a:ext cx="2195" cy="1465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1092"/>
                <a:ext cx="2195" cy="147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86" y="1032"/>
              <a:ext cx="4966" cy="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B7C00B93-0E8D-438A-8296-6813C6E821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738574"/>
                  </p:ext>
                </p:extLst>
              </p:nvPr>
            </p:nvGraphicFramePr>
            <p:xfrm>
              <a:off x="381000" y="1600200"/>
              <a:ext cx="23393400" cy="410145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3393400">
                      <a:extLst>
                        <a:ext uri="{9D8B030D-6E8A-4147-A177-3AD203B41FA5}">
                          <a16:colId xmlns:a16="http://schemas.microsoft.com/office/drawing/2014/main" val="2406678906"/>
                        </a:ext>
                      </a:extLst>
                    </a:gridCol>
                  </a:tblGrid>
                  <a:tr h="410145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Để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giải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4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  <m:sSup>
                                    <m:sSupPr>
                                      <m:ctrlPr>
                                        <a:rPr lang="en-GB" sz="4400" b="1" i="1" kern="12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kern="12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kern="12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𝒃𝒙</m:t>
                                  </m:r>
                                  <m:r>
                                    <a:rPr lang="en-US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e>
                              </m:rad>
                              <m:r>
                                <a:rPr lang="en-US" sz="44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𝒅𝒙</m:t>
                              </m:r>
                              <m:r>
                                <a:rPr lang="en-US" sz="44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oMath>
                          </a14:m>
                          <a:r>
                            <a:rPr lang="en-US" sz="4400" b="1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ta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thực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hiện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như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sau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</a:t>
                          </a:r>
                          <a:endParaRPr lang="en-GB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11811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kern="1200" dirty="0">
                              <a:solidFill>
                                <a:srgbClr val="385623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 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Bình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vế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giải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nhận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endParaRPr lang="en-GB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11811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kern="1200" dirty="0">
                              <a:solidFill>
                                <a:srgbClr val="385623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Thử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lại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tìm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ở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trên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thoả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mãn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đã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cho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hay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không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luận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endParaRPr lang="en-GB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57150" cap="flat" cmpd="dbl" algn="ctr">
                          <a:solidFill>
                            <a:srgbClr val="821AB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3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3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3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2386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B7C00B93-0E8D-438A-8296-6813C6E821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738574"/>
                  </p:ext>
                </p:extLst>
              </p:nvPr>
            </p:nvGraphicFramePr>
            <p:xfrm>
              <a:off x="381000" y="1600200"/>
              <a:ext cx="23393400" cy="410145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3393400">
                      <a:extLst>
                        <a:ext uri="{9D8B030D-6E8A-4147-A177-3AD203B41FA5}">
                          <a16:colId xmlns:a16="http://schemas.microsoft.com/office/drawing/2014/main" val="2406678906"/>
                        </a:ext>
                      </a:extLst>
                    </a:gridCol>
                  </a:tblGrid>
                  <a:tr h="41014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dbl" algn="ctr">
                          <a:solidFill>
                            <a:srgbClr val="821AB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3333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3333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3333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" t="-148" r="-78" b="-13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2386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40072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641" y="3356064"/>
                <a:ext cx="11703759" cy="1020753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indent="0">
                  <a:lnSpc>
                    <a:spcPct val="130000"/>
                  </a:lnSpc>
                  <a:buNone/>
                </a:pP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giải</a:t>
                </a:r>
                <a:r>
                  <a:rPr lang="en-US" b="1" dirty="0">
                    <a:solidFill>
                      <a:srgbClr val="FF0000"/>
                    </a:solidFill>
                  </a:rPr>
                  <a:t>   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GB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274320" indent="0">
                  <a:lnSpc>
                    <a:spcPct val="100000"/>
                  </a:lnSpc>
                  <a:buNone/>
                </a:pPr>
                <a:r>
                  <a:rPr lang="en-US" b="1" dirty="0" err="1">
                    <a:solidFill>
                      <a:schemeClr val="tx1"/>
                    </a:solidFill>
                  </a:rPr>
                  <a:t>Bình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phương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vế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phương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trình</a:t>
                </a:r>
                <a:r>
                  <a:rPr lang="en-US" b="1" dirty="0">
                    <a:solidFill>
                      <a:schemeClr val="tx1"/>
                    </a:solidFill>
                  </a:rPr>
                  <a:t> ta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được</a:t>
                </a:r>
                <a:r>
                  <a:rPr lang="en-US" b="1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27432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7432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Sau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khi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thu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gọn</a:t>
                </a:r>
                <a:r>
                  <a:rPr lang="en-US" b="1" dirty="0">
                    <a:solidFill>
                      <a:schemeClr val="tx1"/>
                    </a:solidFill>
                  </a:rPr>
                  <a:t> ta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được</a:t>
                </a:r>
                <a:r>
                  <a:rPr lang="en-US" b="1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27432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/>
              </a:p>
              <a:p>
                <a:pPr marL="274320" indent="0">
                  <a:lnSpc>
                    <a:spcPct val="100000"/>
                  </a:lnSpc>
                  <a:buNone/>
                </a:pP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tìm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hoặc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27432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4300" b="1" dirty="0">
                    <a:solidFill>
                      <a:prstClr val="black"/>
                    </a:solidFill>
                    <a:latin typeface="Calibri"/>
                  </a:rPr>
                  <a:t>Thay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Calibri"/>
                  </a:rPr>
                  <a:t>lần</a:t>
                </a:r>
                <a:r>
                  <a:rPr lang="en-US" sz="43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Calibri"/>
                  </a:rPr>
                  <a:t>lượt</a:t>
                </a:r>
                <a:r>
                  <a:rPr lang="en-US" sz="4300" b="1" dirty="0">
                    <a:solidFill>
                      <a:prstClr val="black"/>
                    </a:solidFill>
                    <a:latin typeface="Calibri"/>
                  </a:rPr>
                  <a:t> 2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Calibri"/>
                  </a:rPr>
                  <a:t>giá</a:t>
                </a:r>
                <a:r>
                  <a:rPr lang="en-US" sz="43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Calibri"/>
                  </a:rPr>
                  <a:t>trị</a:t>
                </a:r>
                <a:r>
                  <a:rPr lang="en-US" sz="43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Calibri"/>
                  </a:rPr>
                  <a:t>của</a:t>
                </a:r>
                <a:r>
                  <a:rPr lang="en-US" sz="43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300" b="1" dirty="0">
                    <a:solidFill>
                      <a:prstClr val="black"/>
                    </a:solidFill>
                    <a:latin typeface="Calibri"/>
                  </a:rPr>
                  <a:t> 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Calibri"/>
                  </a:rPr>
                  <a:t>vào</a:t>
                </a:r>
                <a:r>
                  <a:rPr lang="en-US" sz="43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Calibri"/>
                  </a:rPr>
                  <a:t>phương</a:t>
                </a:r>
                <a:r>
                  <a:rPr lang="en-US" sz="43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Calibri"/>
                  </a:rPr>
                  <a:t>trình</a:t>
                </a:r>
                <a:r>
                  <a:rPr lang="en-US" sz="43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Calibri"/>
                  </a:rPr>
                  <a:t>đã</a:t>
                </a:r>
                <a:r>
                  <a:rPr lang="en-US" sz="43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Calibri"/>
                  </a:rPr>
                  <a:t>cho</a:t>
                </a:r>
                <a:r>
                  <a:rPr lang="en-US" sz="4300" b="1" dirty="0">
                    <a:solidFill>
                      <a:prstClr val="black"/>
                    </a:solidFill>
                    <a:latin typeface="Calibri"/>
                  </a:rPr>
                  <a:t> , ta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Calibri"/>
                  </a:rPr>
                  <a:t>thấy</a:t>
                </a:r>
                <a:r>
                  <a:rPr lang="en-US" sz="4300" b="1" dirty="0">
                    <a:solidFill>
                      <a:prstClr val="black"/>
                    </a:solidFill>
                    <a:latin typeface="Calibri"/>
                  </a:rPr>
                  <a:t> 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Calibri"/>
                  </a:rPr>
                  <a:t>đều</a:t>
                </a:r>
                <a:r>
                  <a:rPr lang="en-US" sz="43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Calibri"/>
                  </a:rPr>
                  <a:t>thỏa</a:t>
                </a:r>
                <a:r>
                  <a:rPr lang="en-US" sz="43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Calibri"/>
                  </a:rPr>
                  <a:t>mãn</a:t>
                </a:r>
                <a:r>
                  <a:rPr lang="en-US" sz="4300" b="1" dirty="0">
                    <a:solidFill>
                      <a:prstClr val="black"/>
                    </a:solidFill>
                    <a:latin typeface="Calibri"/>
                  </a:rPr>
                  <a:t>.</a:t>
                </a:r>
              </a:p>
              <a:p>
                <a:pPr marL="274320" indent="0">
                  <a:lnSpc>
                    <a:spcPct val="100000"/>
                  </a:lnSpc>
                  <a:buNone/>
                </a:pPr>
                <a:r>
                  <a:rPr lang="en-US" b="1" dirty="0"/>
                  <a:t>Vậy </a:t>
                </a:r>
                <a:r>
                  <a:rPr lang="en-US" b="1" dirty="0" err="1"/>
                  <a:t>tập</a:t>
                </a:r>
                <a:r>
                  <a:rPr lang="en-US" b="1" dirty="0"/>
                  <a:t> </a:t>
                </a:r>
                <a:r>
                  <a:rPr lang="en-US" b="1" dirty="0" err="1"/>
                  <a:t>nghiệm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274320" indent="0">
                  <a:lnSpc>
                    <a:spcPct val="13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41" y="3356064"/>
                <a:ext cx="11703759" cy="10207536"/>
              </a:xfrm>
              <a:prstGeom prst="rect">
                <a:avLst/>
              </a:prstGeom>
              <a:blipFill>
                <a:blip r:embed="rId3"/>
                <a:stretch>
                  <a:fillRect r="-2706" b="-11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ACE1A01F-64ED-41FE-A333-0CA9E0838A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8478772"/>
                  </p:ext>
                </p:extLst>
              </p:nvPr>
            </p:nvGraphicFramePr>
            <p:xfrm>
              <a:off x="15948" y="917577"/>
              <a:ext cx="24384000" cy="22931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2293100">
                    <a:tc>
                      <a:txBody>
                        <a:bodyPr/>
                        <a:lstStyle/>
                        <a:p>
                          <a:pPr marL="247650" marR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                      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Giải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sau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</a:t>
                          </a:r>
                          <a:endParaRPr lang="en-GB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207645" marR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3268345" algn="l"/>
                            </a:tabLst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   a)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4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GB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b)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en-GB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𝟏𝟑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𝟏𝟒</m:t>
                                  </m:r>
                                </m:e>
                              </m:rad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</a:t>
                          </a:r>
                          <a:endParaRPr lang="en-GB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ACE1A01F-64ED-41FE-A333-0CA9E0838A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8478772"/>
                  </p:ext>
                </p:extLst>
              </p:nvPr>
            </p:nvGraphicFramePr>
            <p:xfrm>
              <a:off x="15948" y="917577"/>
              <a:ext cx="24384000" cy="22931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2293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" t="-1061" r="-100" b="-10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15948" y="1007968"/>
            <a:ext cx="5720313" cy="934279"/>
            <a:chOff x="616" y="592"/>
            <a:chExt cx="6678" cy="1410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616" y="592"/>
              <a:ext cx="6343" cy="1410"/>
              <a:chOff x="866" y="602"/>
              <a:chExt cx="8924" cy="1744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1678" y="620"/>
                <a:ext cx="8112" cy="1726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866" y="603"/>
                <a:ext cx="813" cy="161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307" y="602"/>
                <a:ext cx="883" cy="161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1528" y="675"/>
              <a:ext cx="5766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7D0B2F-0CCA-7D5B-48FB-80F7E337CE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1" y="3238501"/>
                <a:ext cx="11932358" cy="103251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00000"/>
                  </a:lnSpc>
                </a:pPr>
                <a:r>
                  <a:rPr lang="en-US" sz="4600" b="1" dirty="0" err="1"/>
                  <a:t>Bình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phương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hai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vế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của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phương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trình</a:t>
                </a:r>
                <a:r>
                  <a:rPr lang="en-US" sz="4600" b="1" dirty="0"/>
                  <a:t> ta </a:t>
                </a:r>
                <a:r>
                  <a:rPr lang="en-US" sz="4600" b="1" dirty="0" err="1"/>
                  <a:t>được</a:t>
                </a:r>
                <a:r>
                  <a:rPr lang="en-US" sz="4600" b="1" dirty="0"/>
                  <a:t>:  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GB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en-GB" sz="4600" b="1" dirty="0"/>
              </a:p>
              <a:p>
                <a:pPr>
                  <a:lnSpc>
                    <a:spcPct val="100000"/>
                  </a:lnSpc>
                </a:pPr>
                <a:r>
                  <a:rPr lang="en-US" b="1" dirty="0"/>
                  <a:t>Sau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thu</a:t>
                </a:r>
                <a:r>
                  <a:rPr lang="en-US" b="1" dirty="0"/>
                  <a:t> </a:t>
                </a:r>
                <a:r>
                  <a:rPr lang="en-US" b="1" dirty="0" err="1"/>
                  <a:t>gọn</a:t>
                </a:r>
                <a:r>
                  <a:rPr lang="en-US" b="1" dirty="0"/>
                  <a:t> ta </a:t>
                </a:r>
                <a:r>
                  <a:rPr lang="en-US" b="1" dirty="0" err="1"/>
                  <a:t>được</a:t>
                </a:r>
                <a:r>
                  <a:rPr lang="en-US" b="1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	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  <a:p>
                <a:pPr>
                  <a:lnSpc>
                    <a:spcPct val="100000"/>
                  </a:lnSpc>
                </a:pP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tìm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hoặc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600" b="1" dirty="0"/>
                  <a:t>Thay </a:t>
                </a:r>
                <a:r>
                  <a:rPr lang="en-US" sz="4600" b="1" dirty="0" err="1"/>
                  <a:t>lần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lượt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hai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giá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trị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này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của</a:t>
                </a:r>
                <a:r>
                  <a:rPr lang="en-US" sz="4600" b="1" dirty="0"/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600" b="1" dirty="0"/>
                  <a:t> </a:t>
                </a:r>
                <a:r>
                  <a:rPr lang="en-US" sz="4600" b="1" dirty="0" err="1"/>
                  <a:t>vào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phương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trình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đã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cho</a:t>
                </a:r>
                <a:r>
                  <a:rPr lang="en-US" sz="4600" b="1" dirty="0"/>
                  <a:t>, ta </a:t>
                </a:r>
                <a:r>
                  <a:rPr lang="en-US" sz="4600" b="1" dirty="0" err="1"/>
                  <a:t>thấy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không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có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giá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trị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nào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thỏa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mãn</a:t>
                </a:r>
                <a:r>
                  <a:rPr lang="en-US" sz="4600" b="1" dirty="0"/>
                  <a:t>.</a:t>
                </a:r>
                <a:endParaRPr lang="en-GB" sz="4600" b="1" dirty="0"/>
              </a:p>
              <a:p>
                <a:pPr>
                  <a:lnSpc>
                    <a:spcPct val="130000"/>
                  </a:lnSpc>
                </a:pPr>
                <a:r>
                  <a:rPr lang="en-US" sz="4600" b="1" dirty="0" err="1"/>
                  <a:t>Vậy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tập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n</a:t>
                </a:r>
                <a:r>
                  <a:rPr lang="en-US" b="1" dirty="0" err="1"/>
                  <a:t>ghiệm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b="1" dirty="0"/>
                  <a:t>		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b="1" dirty="0"/>
                  <a:t>.</a:t>
                </a:r>
                <a:endParaRPr lang="en-GB" b="1" dirty="0"/>
              </a:p>
              <a:p>
                <a:pPr>
                  <a:lnSpc>
                    <a:spcPct val="100000"/>
                  </a:lnSpc>
                </a:pPr>
                <a:endParaRPr lang="en-GB" b="1" dirty="0"/>
              </a:p>
              <a:p>
                <a:pPr marL="274320" indent="0">
                  <a:lnSpc>
                    <a:spcPct val="13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7D0B2F-0CCA-7D5B-48FB-80F7E337C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1" y="3238501"/>
                <a:ext cx="11932358" cy="10325100"/>
              </a:xfrm>
              <a:prstGeom prst="rect">
                <a:avLst/>
              </a:prstGeom>
              <a:blipFill>
                <a:blip r:embed="rId5"/>
                <a:stretch>
                  <a:fillRect l="-2042" t="-1238" r="-3471" b="-101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7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747073"/>
                <a:ext cx="23545800" cy="1128312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algn="just">
                  <a:lnSpc>
                    <a:spcPct val="130000"/>
                  </a:lnSpc>
                </a:pPr>
                <a:endParaRPr lang="en-US" dirty="0"/>
              </a:p>
              <a:p>
                <a:r>
                  <a:rPr lang="en-US" b="1" dirty="0"/>
                  <a:t>GV quay </a:t>
                </a:r>
                <a:r>
                  <a:rPr lang="en-US" b="1" dirty="0" err="1"/>
                  <a:t>trở</a:t>
                </a:r>
                <a:r>
                  <a:rPr lang="en-US" b="1" dirty="0"/>
                  <a:t> </a:t>
                </a:r>
                <a:r>
                  <a:rPr lang="en-US" b="1" dirty="0" err="1"/>
                  <a:t>lại</a:t>
                </a:r>
                <a:r>
                  <a:rPr lang="en-US" b="1" dirty="0"/>
                  <a:t> </a:t>
                </a:r>
                <a:r>
                  <a:rPr lang="en-US" b="1" dirty="0" err="1"/>
                  <a:t>bài</a:t>
                </a:r>
                <a:r>
                  <a:rPr lang="en-US" b="1" dirty="0"/>
                  <a:t> </a:t>
                </a:r>
                <a:r>
                  <a:rPr lang="en-US" b="1" dirty="0" err="1"/>
                  <a:t>toán</a:t>
                </a:r>
                <a:r>
                  <a:rPr lang="en-US" b="1" dirty="0"/>
                  <a:t> </a:t>
                </a:r>
                <a:r>
                  <a:rPr lang="en-US" b="1" dirty="0" err="1"/>
                  <a:t>mục</a:t>
                </a:r>
                <a:r>
                  <a:rPr lang="en-US" b="1" dirty="0"/>
                  <a:t> </a:t>
                </a:r>
                <a:r>
                  <a:rPr lang="en-US" b="1" dirty="0" err="1"/>
                  <a:t>khởi</a:t>
                </a:r>
                <a:r>
                  <a:rPr lang="en-US" b="1" dirty="0"/>
                  <a:t> </a:t>
                </a:r>
                <a:r>
                  <a:rPr lang="en-US" b="1" dirty="0" err="1"/>
                  <a:t>động</a:t>
                </a:r>
                <a:r>
                  <a:rPr lang="en-US" b="1" dirty="0"/>
                  <a:t>. HS </a:t>
                </a:r>
                <a:r>
                  <a:rPr lang="en-US" b="1" dirty="0" err="1"/>
                  <a:t>vẫn</a:t>
                </a:r>
                <a:r>
                  <a:rPr lang="en-US" b="1" dirty="0"/>
                  <a:t> </a:t>
                </a:r>
                <a:r>
                  <a:rPr lang="en-US" b="1" dirty="0" err="1"/>
                  <a:t>hoạt</a:t>
                </a:r>
                <a:r>
                  <a:rPr lang="en-US" b="1" dirty="0"/>
                  <a:t> </a:t>
                </a:r>
                <a:r>
                  <a:rPr lang="en-US" b="1" dirty="0" err="1"/>
                  <a:t>động</a:t>
                </a:r>
                <a:r>
                  <a:rPr lang="en-US" b="1" dirty="0"/>
                  <a:t> </a:t>
                </a:r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:r>
                  <a:rPr lang="en-US" b="1" dirty="0" err="1"/>
                  <a:t>nhóm</a:t>
                </a:r>
                <a:r>
                  <a:rPr lang="en-US" b="1" dirty="0"/>
                  <a:t> </a:t>
                </a:r>
                <a:r>
                  <a:rPr lang="en-US" b="1" dirty="0" err="1"/>
                  <a:t>cũ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bày</a:t>
                </a:r>
                <a:r>
                  <a:rPr lang="en-US" b="1" dirty="0"/>
                  <a:t> </a:t>
                </a:r>
                <a:r>
                  <a:rPr lang="en-US" b="1" dirty="0" err="1"/>
                  <a:t>nốt</a:t>
                </a:r>
                <a:r>
                  <a:rPr lang="en-US" b="1" dirty="0"/>
                  <a:t> </a:t>
                </a:r>
                <a:r>
                  <a:rPr lang="en-US" b="1" dirty="0" err="1"/>
                  <a:t>phần</a:t>
                </a:r>
                <a:r>
                  <a:rPr lang="en-US" b="1" dirty="0"/>
                  <a:t>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.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(1)</a:t>
                </a:r>
              </a:p>
              <a:p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𝟐𝟓𝟎𝟎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𝟏𝟎𝟎𝟎𝟎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𝟐𝟎𝟎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mr>
                      <m:m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𝟐𝟎𝟎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𝟕𝟓𝟎𝟎</m:t>
                          </m:r>
                        </m:e>
                      </m:mr>
                      <m:m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⇔        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𝟑𝟕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mr>
                    </m:m>
                  </m:oMath>
                </a14:m>
                <a:endParaRPr lang="en-US" b="1" dirty="0"/>
              </a:p>
              <a:p>
                <a:r>
                  <a:rPr lang="en-US" b="1" dirty="0" err="1"/>
                  <a:t>Thử</a:t>
                </a:r>
                <a:r>
                  <a:rPr lang="en-US" b="1" dirty="0"/>
                  <a:t> </a:t>
                </a:r>
                <a:r>
                  <a:rPr lang="en-US" b="1" dirty="0" err="1"/>
                  <a:t>lại</a:t>
                </a:r>
                <a:r>
                  <a:rPr lang="en-US" b="1" dirty="0"/>
                  <a:t> ta </a:t>
                </a:r>
                <a:r>
                  <a:rPr lang="en-US" b="1" dirty="0" err="1"/>
                  <a:t>thấy</a:t>
                </a:r>
                <a:r>
                  <a:rPr lang="en-US" b="1" dirty="0"/>
                  <a:t> 37,5 </a:t>
                </a:r>
                <a:r>
                  <a:rPr lang="en-US" b="1" dirty="0" err="1"/>
                  <a:t>thỏa</a:t>
                </a:r>
                <a:r>
                  <a:rPr lang="en-US" b="1" dirty="0"/>
                  <a:t> </a:t>
                </a:r>
                <a:r>
                  <a:rPr lang="en-US" b="1" dirty="0" err="1"/>
                  <a:t>mãn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(1).</a:t>
                </a:r>
              </a:p>
              <a:p>
                <a:r>
                  <a:rPr lang="en-US" b="1" dirty="0" err="1"/>
                  <a:t>Kết</a:t>
                </a:r>
                <a:r>
                  <a:rPr lang="en-US" b="1" dirty="0"/>
                  <a:t> </a:t>
                </a:r>
                <a:r>
                  <a:rPr lang="en-US" b="1" dirty="0" err="1"/>
                  <a:t>luận</a:t>
                </a:r>
                <a:r>
                  <a:rPr lang="en-US" b="1" dirty="0"/>
                  <a:t>: </a:t>
                </a:r>
                <a:r>
                  <a:rPr lang="en-US" b="1" dirty="0" err="1"/>
                  <a:t>khoảng</a:t>
                </a:r>
                <a:r>
                  <a:rPr lang="en-US" b="1" dirty="0"/>
                  <a:t> </a:t>
                </a:r>
                <a:r>
                  <a:rPr lang="en-US" b="1" dirty="0" err="1"/>
                  <a:t>cách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thành</a:t>
                </a:r>
                <a:r>
                  <a:rPr lang="en-US" b="1" dirty="0"/>
                  <a:t> </a:t>
                </a:r>
                <a:r>
                  <a:rPr lang="en-US" b="1" dirty="0" err="1"/>
                  <a:t>phố</a:t>
                </a:r>
                <a:r>
                  <a:rPr lang="en-US" b="1" dirty="0"/>
                  <a:t> A </a:t>
                </a:r>
                <a:r>
                  <a:rPr lang="en-US" b="1" dirty="0" err="1"/>
                  <a:t>đến</a:t>
                </a:r>
                <a:r>
                  <a:rPr lang="en-US" b="1" dirty="0"/>
                  <a:t> </a:t>
                </a:r>
                <a:r>
                  <a:rPr lang="en-US" b="1" dirty="0" err="1"/>
                  <a:t>nhà</a:t>
                </a:r>
                <a:r>
                  <a:rPr lang="en-US" b="1" dirty="0"/>
                  <a:t> </a:t>
                </a:r>
                <a:r>
                  <a:rPr lang="en-US" b="1" dirty="0" err="1"/>
                  <a:t>máy</a:t>
                </a:r>
                <a:r>
                  <a:rPr lang="en-US" b="1" dirty="0"/>
                  <a:t> </a:t>
                </a:r>
                <a:r>
                  <a:rPr lang="en-US" b="1" dirty="0" err="1"/>
                  <a:t>cấp</a:t>
                </a:r>
                <a:r>
                  <a:rPr lang="en-US" b="1" dirty="0"/>
                  <a:t> </a:t>
                </a:r>
                <a:r>
                  <a:rPr lang="en-US" b="1" dirty="0" err="1"/>
                  <a:t>nước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37,5 km.</a:t>
                </a:r>
              </a:p>
              <a:p>
                <a:pPr marL="182880" indent="0" algn="just">
                  <a:lnSpc>
                    <a:spcPct val="13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47073"/>
                <a:ext cx="23545800" cy="11283125"/>
              </a:xfrm>
              <a:prstGeom prst="rect">
                <a:avLst/>
              </a:prstGeom>
              <a:blipFill>
                <a:blip r:embed="rId3"/>
                <a:stretch>
                  <a:fillRect l="-10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57"/>
          <p:cNvGrpSpPr>
            <a:grpSpLocks/>
          </p:cNvGrpSpPr>
          <p:nvPr/>
        </p:nvGrpSpPr>
        <p:grpSpPr bwMode="auto">
          <a:xfrm>
            <a:off x="838200" y="1747074"/>
            <a:ext cx="9372600" cy="1060174"/>
            <a:chOff x="224" y="592"/>
            <a:chExt cx="8505" cy="1600"/>
          </a:xfrm>
        </p:grpSpPr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20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56"/>
            <p:cNvSpPr txBox="1">
              <a:spLocks noChangeArrowheads="1"/>
            </p:cNvSpPr>
            <p:nvPr/>
          </p:nvSpPr>
          <p:spPr bwMode="auto">
            <a:xfrm>
              <a:off x="2386" y="1032"/>
              <a:ext cx="5721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ởi</a:t>
              </a:r>
              <a:r>
                <a:rPr lang="en-US" alt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662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5972</TotalTime>
  <Words>3636</Words>
  <PresentationFormat>Custom</PresentationFormat>
  <Paragraphs>346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Cascadia Mono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2022-10-15T15:28:58Z</dcterms:modified>
</cp:coreProperties>
</file>