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43" r:id="rId3"/>
    <p:sldId id="311" r:id="rId4"/>
    <p:sldId id="256" r:id="rId5"/>
    <p:sldId id="271" r:id="rId6"/>
    <p:sldId id="356" r:id="rId7"/>
    <p:sldId id="333" r:id="rId8"/>
    <p:sldId id="344" r:id="rId9"/>
    <p:sldId id="346" r:id="rId10"/>
    <p:sldId id="347" r:id="rId11"/>
    <p:sldId id="348" r:id="rId12"/>
    <p:sldId id="350" r:id="rId13"/>
    <p:sldId id="349" r:id="rId14"/>
    <p:sldId id="352" r:id="rId15"/>
    <p:sldId id="351" r:id="rId16"/>
    <p:sldId id="354" r:id="rId17"/>
    <p:sldId id="359" r:id="rId18"/>
    <p:sldId id="355" r:id="rId19"/>
    <p:sldId id="357" r:id="rId20"/>
    <p:sldId id="290" r:id="rId21"/>
    <p:sldId id="360" r:id="rId22"/>
    <p:sldId id="363" r:id="rId23"/>
    <p:sldId id="362" r:id="rId24"/>
    <p:sldId id="364" r:id="rId25"/>
    <p:sldId id="3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E7FC"/>
    <a:srgbClr val="FC2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509" y="69"/>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F9DE-55F8-1853-2131-B61943587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246D49-B38E-38F8-766B-0D44F1F60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B11818-3A70-4FA7-66AF-8C138AFC9BFC}"/>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5" name="Footer Placeholder 4">
            <a:extLst>
              <a:ext uri="{FF2B5EF4-FFF2-40B4-BE49-F238E27FC236}">
                <a16:creationId xmlns:a16="http://schemas.microsoft.com/office/drawing/2014/main" id="{0F817A99-9598-D51F-F92C-0BDD41CD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CBF8C-D85F-9BF3-1FB6-E311653DB939}"/>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401801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4736-A5F0-EDE5-D8E7-522A06C6A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798A94-D11C-505A-0225-15335EAD0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78A9A-9CFD-54BC-B392-7BC68BD8AD6D}"/>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5" name="Footer Placeholder 4">
            <a:extLst>
              <a:ext uri="{FF2B5EF4-FFF2-40B4-BE49-F238E27FC236}">
                <a16:creationId xmlns:a16="http://schemas.microsoft.com/office/drawing/2014/main" id="{69FDE1A5-E006-DC8D-E74D-6B0CC9D70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346DA-0769-F152-BA45-D3E3D5E68726}"/>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860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223E34-CAC1-8FAB-CC76-16D868C90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E85A54-96ED-1395-836B-DDDA3967F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BFEEF-120B-09E5-0212-15AC0FDB9CCF}"/>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5" name="Footer Placeholder 4">
            <a:extLst>
              <a:ext uri="{FF2B5EF4-FFF2-40B4-BE49-F238E27FC236}">
                <a16:creationId xmlns:a16="http://schemas.microsoft.com/office/drawing/2014/main" id="{7050E829-1766-6A7A-41F5-7DAC58C5F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90E7E-7669-2216-B29A-873FDCFD707B}"/>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52939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4F67-4E6E-08D5-3986-6647BDEED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E9FAE-683A-7BBD-CBBF-6FB1F8A84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55070-3CD8-74E7-4D27-D25FCE8F363C}"/>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5" name="Footer Placeholder 4">
            <a:extLst>
              <a:ext uri="{FF2B5EF4-FFF2-40B4-BE49-F238E27FC236}">
                <a16:creationId xmlns:a16="http://schemas.microsoft.com/office/drawing/2014/main" id="{D638E227-C293-23C7-B4A0-5BEFB78FA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E356F-0E30-F5ED-B648-538805AD5F8D}"/>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34356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900E-EDFC-5DBE-9307-55CF39E6C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FCEBAC-809C-4A6C-9A08-EF1470CF5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C89A8A-4920-BB73-0597-5F2BEF025DBF}"/>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5" name="Footer Placeholder 4">
            <a:extLst>
              <a:ext uri="{FF2B5EF4-FFF2-40B4-BE49-F238E27FC236}">
                <a16:creationId xmlns:a16="http://schemas.microsoft.com/office/drawing/2014/main" id="{8AD98F51-F424-7F3B-7780-9FFFA0746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F90D7-FB9D-348E-2232-BDC4EFABCFB0}"/>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64144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57FC-213F-CE0B-D626-FA5D3F288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5A1A6-0434-6059-860F-E2F9BF694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50E93-EC4E-DA22-5391-95825060B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6E615B-809E-AD3D-C460-C5BDECA35BDF}"/>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6" name="Footer Placeholder 5">
            <a:extLst>
              <a:ext uri="{FF2B5EF4-FFF2-40B4-BE49-F238E27FC236}">
                <a16:creationId xmlns:a16="http://schemas.microsoft.com/office/drawing/2014/main" id="{ED8667E3-555D-5781-0EEF-6D243844B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8F3EC-3ADB-7AD1-53AF-A258C2311DE7}"/>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85759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FCC4-2816-7465-B2CA-4C1E299D4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68A1EA-56BB-22DD-241C-B03141580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679C0-C00A-418A-E2C9-56213FEFF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340A81-17DB-636E-823A-A397B2D29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3272D-48F5-148F-46E1-3D8089CC1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CF24C-1357-B43C-5226-EF9C3337DB12}"/>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8" name="Footer Placeholder 7">
            <a:extLst>
              <a:ext uri="{FF2B5EF4-FFF2-40B4-BE49-F238E27FC236}">
                <a16:creationId xmlns:a16="http://schemas.microsoft.com/office/drawing/2014/main" id="{2B5CB72D-2ECF-4E02-D96D-77F826E03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79BEC9-1045-A6E1-C0A7-C74079A87DFC}"/>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95571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72AE-FDBE-F39F-D989-0C734770C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5F0AB6-84BB-6922-F943-F85891077D40}"/>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4" name="Footer Placeholder 3">
            <a:extLst>
              <a:ext uri="{FF2B5EF4-FFF2-40B4-BE49-F238E27FC236}">
                <a16:creationId xmlns:a16="http://schemas.microsoft.com/office/drawing/2014/main" id="{BF0426C8-24DF-D5E8-06F7-A10C1013E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B1D56-59B3-3A1E-349D-02FA1B7ED03A}"/>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35536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95651E-A0D3-B11F-65DB-88C0A078241E}"/>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3" name="Footer Placeholder 2">
            <a:extLst>
              <a:ext uri="{FF2B5EF4-FFF2-40B4-BE49-F238E27FC236}">
                <a16:creationId xmlns:a16="http://schemas.microsoft.com/office/drawing/2014/main" id="{72E488D9-1C37-DFFA-CDB9-1E663DFF8F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A9510D-30E1-1AF1-DF8D-6EB64D31F8C1}"/>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44866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ED95-3367-1A2F-CC2A-A69A5E255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7097FD-76CB-0558-1AB3-C0CD5FE42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C3ACC0-400B-EB60-3D69-1609133F2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56EB13-FE82-39B4-55D5-53FBAE772812}"/>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6" name="Footer Placeholder 5">
            <a:extLst>
              <a:ext uri="{FF2B5EF4-FFF2-40B4-BE49-F238E27FC236}">
                <a16:creationId xmlns:a16="http://schemas.microsoft.com/office/drawing/2014/main" id="{C76E3B20-5E47-0D53-243D-480EB4BED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E1368-BDE7-5740-F67C-6FEE8FB6A0F4}"/>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27315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EF35-5A19-F738-1718-939CDBD02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66770B-AE99-0712-9B2E-0275F6CDA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370BAA-49C3-CC8B-AADE-DCC7A08F5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B3CB8-244C-1C86-F892-BFC0BE734CD8}"/>
              </a:ext>
            </a:extLst>
          </p:cNvPr>
          <p:cNvSpPr>
            <a:spLocks noGrp="1"/>
          </p:cNvSpPr>
          <p:nvPr>
            <p:ph type="dt" sz="half" idx="10"/>
          </p:nvPr>
        </p:nvSpPr>
        <p:spPr/>
        <p:txBody>
          <a:bodyPr/>
          <a:lstStyle/>
          <a:p>
            <a:fld id="{36B240E6-62DB-4E62-A1CB-80E4C425A0B5}" type="datetimeFigureOut">
              <a:rPr lang="en-US" smtClean="0"/>
              <a:t>10/8/2024</a:t>
            </a:fld>
            <a:endParaRPr lang="en-US"/>
          </a:p>
        </p:txBody>
      </p:sp>
      <p:sp>
        <p:nvSpPr>
          <p:cNvPr id="6" name="Footer Placeholder 5">
            <a:extLst>
              <a:ext uri="{FF2B5EF4-FFF2-40B4-BE49-F238E27FC236}">
                <a16:creationId xmlns:a16="http://schemas.microsoft.com/office/drawing/2014/main" id="{9C07D542-9714-0727-1E32-1F2F8F64C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AC30A-83F1-0CBF-2F60-7811EEC7077F}"/>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50422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8858F-3FC7-2EB7-0291-F3FDC1D3E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9F5636-E3F3-0841-6D77-B0D37668F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7574D-1766-91A9-299E-4BB85C820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240E6-62DB-4E62-A1CB-80E4C425A0B5}" type="datetimeFigureOut">
              <a:rPr lang="en-US" smtClean="0"/>
              <a:t>10/8/2024</a:t>
            </a:fld>
            <a:endParaRPr lang="en-US"/>
          </a:p>
        </p:txBody>
      </p:sp>
      <p:sp>
        <p:nvSpPr>
          <p:cNvPr id="5" name="Footer Placeholder 4">
            <a:extLst>
              <a:ext uri="{FF2B5EF4-FFF2-40B4-BE49-F238E27FC236}">
                <a16:creationId xmlns:a16="http://schemas.microsoft.com/office/drawing/2014/main" id="{56B51FDD-945C-B48F-B536-A7B44405C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4E9638-BB23-663D-FCAD-6E2BD9E9D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F6294-8CF1-4CEE-959A-C3AD935D6879}" type="slidenum">
              <a:rPr lang="en-US" smtClean="0"/>
              <a:t>‹#›</a:t>
            </a:fld>
            <a:endParaRPr lang="en-US"/>
          </a:p>
        </p:txBody>
      </p:sp>
    </p:spTree>
    <p:extLst>
      <p:ext uri="{BB962C8B-B14F-4D97-AF65-F5344CB8AC3E}">
        <p14:creationId xmlns:p14="http://schemas.microsoft.com/office/powerpoint/2010/main" val="425027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LzVNwfMpYB9qH4JU6" TargetMode="External"/><Relationship Id="rId2" Type="http://schemas.openxmlformats.org/officeDocument/2006/relationships/hyperlink" Target="https://www.vnteach.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hyperlink" Target="http://www.youtube.com/watch?v=U5Tcgco1nS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001F1F-D132-3D5D-7625-39BD37917048}"/>
              </a:ext>
            </a:extLst>
          </p:cNvPr>
          <p:cNvPicPr>
            <a:picLocks noChangeAspect="1"/>
          </p:cNvPicPr>
          <p:nvPr/>
        </p:nvPicPr>
        <p:blipFill>
          <a:blip r:embed="rId2"/>
          <a:stretch>
            <a:fillRect/>
          </a:stretch>
        </p:blipFill>
        <p:spPr>
          <a:xfrm>
            <a:off x="71120" y="63895"/>
            <a:ext cx="12049760" cy="6735685"/>
          </a:xfrm>
          <a:prstGeom prst="rect">
            <a:avLst/>
          </a:prstGeom>
        </p:spPr>
      </p:pic>
      <p:sp>
        <p:nvSpPr>
          <p:cNvPr id="2" name="Title 1">
            <a:extLst>
              <a:ext uri="{FF2B5EF4-FFF2-40B4-BE49-F238E27FC236}">
                <a16:creationId xmlns:a16="http://schemas.microsoft.com/office/drawing/2014/main" id="{B71C085B-F8F1-4DF2-5D9B-C42A51A05D1B}"/>
              </a:ext>
            </a:extLst>
          </p:cNvPr>
          <p:cNvSpPr>
            <a:spLocks noGrp="1"/>
          </p:cNvSpPr>
          <p:nvPr>
            <p:ph type="title"/>
          </p:nvPr>
        </p:nvSpPr>
        <p:spPr>
          <a:xfrm>
            <a:off x="863600" y="1320800"/>
            <a:ext cx="10607040" cy="4216400"/>
          </a:xfrm>
        </p:spPr>
        <p:txBody>
          <a:bodyPr>
            <a:prstTxWarp prst="textWave4">
              <a:avLst>
                <a:gd name="adj1" fmla="val 6250"/>
                <a:gd name="adj2" fmla="val 102"/>
              </a:avLst>
            </a:prstTxWarp>
            <a:normAutofit/>
          </a:bodyPr>
          <a:lstStyle/>
          <a:p>
            <a:pPr algn="ct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Chào</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mừng</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các</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thầy</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cô</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cùng</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về</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dự</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giờ</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với</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lớp</a:t>
            </a:r>
            <a:r>
              <a:rPr lang="en-US" sz="4800" b="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12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yêu</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quý</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9662563"/>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2" y="186707"/>
            <a:ext cx="10515600" cy="504670"/>
          </a:xfrm>
        </p:spPr>
        <p:txBody>
          <a:bodyPr>
            <a:normAutofit/>
          </a:bodyPr>
          <a:lstStyle/>
          <a:p>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khô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2542646"/>
              </p:ext>
            </p:extLst>
          </p:nvPr>
        </p:nvGraphicFramePr>
        <p:xfrm>
          <a:off x="390294" y="1088038"/>
          <a:ext cx="11463452" cy="4754880"/>
        </p:xfrm>
        <a:graphic>
          <a:graphicData uri="http://schemas.openxmlformats.org/drawingml/2006/table">
            <a:tbl>
              <a:tblPr firstRow="1" firstCol="1" bandRow="1">
                <a:tableStyleId>{5940675A-B579-460E-94D1-54222C63F5DA}</a:tableStyleId>
              </a:tblPr>
              <a:tblGrid>
                <a:gridCol w="2174486">
                  <a:extLst>
                    <a:ext uri="{9D8B030D-6E8A-4147-A177-3AD203B41FA5}">
                      <a16:colId xmlns:a16="http://schemas.microsoft.com/office/drawing/2014/main" val="20000"/>
                    </a:ext>
                  </a:extLst>
                </a:gridCol>
                <a:gridCol w="9288966">
                  <a:extLst>
                    <a:ext uri="{9D8B030D-6E8A-4147-A177-3AD203B41FA5}">
                      <a16:colId xmlns:a16="http://schemas.microsoft.com/office/drawing/2014/main" val="20001"/>
                    </a:ext>
                  </a:extLst>
                </a:gridCol>
              </a:tblGrid>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khối</a:t>
                      </a:r>
                      <a:r>
                        <a:rPr lang="en-US" sz="2400" i="1" dirty="0">
                          <a:effectLst/>
                          <a:latin typeface="Times New Roman" panose="02020603050405020304" pitchFamily="18" charset="0"/>
                          <a:cs typeface="Times New Roman" panose="02020603050405020304" pitchFamily="18" charset="0"/>
                        </a:rPr>
                        <a:t> vi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vật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lợi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Phối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trộn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cs typeface="Times New Roman" panose="02020603050405020304" pitchFamily="18" charset="0"/>
                        </a:rPr>
                        <a:t> men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Đánh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giá</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chế</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gói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endParaRPr lang="en-US" sz="2400" dirty="0">
                        <a:effectLst/>
                        <a:latin typeface="Times New Roman" panose="02020603050405020304" pitchFamily="18" charset="0"/>
                        <a:cs typeface="Times New Roman" panose="02020603050405020304" pitchFamily="18" charset="0"/>
                      </a:endParaRPr>
                    </a:p>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6991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22" y="490655"/>
            <a:ext cx="11017589" cy="1628078"/>
          </a:xfrm>
        </p:spPr>
        <p:txBody>
          <a:bodyPr>
            <a:normAutofit/>
          </a:bodyPr>
          <a:lstStyle/>
          <a:p>
            <a:pPr>
              <a:lnSpc>
                <a:spcPct val="10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trò</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như</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phẩm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phẩm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nuôi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giàu</a:t>
            </a:r>
            <a:r>
              <a:rPr lang="en-US" sz="2400" dirty="0">
                <a:solidFill>
                  <a:srgbClr val="FF0000"/>
                </a:solidFill>
                <a:latin typeface="Times New Roman" panose="02020603050405020304" pitchFamily="18" charset="0"/>
                <a:cs typeface="Times New Roman" panose="02020603050405020304" pitchFamily="18" charset="0"/>
              </a:rPr>
              <a:t> lysine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trò</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nuôi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trường</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124" name="Picture 4" descr="Đặc điểm sinh học cá Tra | Kỹ thuật nuôi trồng.com"/>
          <p:cNvPicPr>
            <a:picLocks noChangeAspect="1" noChangeArrowheads="1"/>
          </p:cNvPicPr>
          <p:nvPr/>
        </p:nvPicPr>
        <p:blipFill rotWithShape="1">
          <a:blip r:embed="rId2">
            <a:extLst>
              <a:ext uri="{28A0092B-C50C-407E-A947-70E740481C1C}">
                <a14:useLocalDpi xmlns:a14="http://schemas.microsoft.com/office/drawing/2010/main" val="0"/>
              </a:ext>
            </a:extLst>
          </a:blip>
          <a:srcRect l="5017" t="16843" r="6519" b="14793"/>
          <a:stretch/>
        </p:blipFill>
        <p:spPr bwMode="auto">
          <a:xfrm>
            <a:off x="523923" y="2118732"/>
            <a:ext cx="11130167" cy="439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3" y="197857"/>
            <a:ext cx="11809142" cy="1675548"/>
          </a:xfrm>
        </p:spPr>
        <p:txBody>
          <a:bodyPr>
            <a:normAutofit/>
          </a:bodyPr>
          <a:lstStyle/>
          <a:p>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vi-VN" sz="2000" dirty="0"/>
              <a:t>Cá tra nhiều omega-3, 6, 9, DHA và EPA, vitamin E... có lợi cho tim mạch, giúp phát triển trí não, hỗ trợ ngăn chặn lão hóa.</a:t>
            </a:r>
            <a:br>
              <a:rPr lang="en-US" sz="2000" dirty="0"/>
            </a:b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vi-VN" sz="2000" dirty="0"/>
              <a:t>Nhờ giá trị dinh dưỡng nên cá tra của Việt Nam là một trong những mặt hàng xuất khẩu được thế giới ưa chuộng. Cá tra được xuất đi nhiều nước như Mỹ, Trung Quốc, Malaysia...</a:t>
            </a:r>
            <a:endParaRPr lang="en-US" sz="2400" b="1" dirty="0">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860" y="2082104"/>
            <a:ext cx="781700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98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549984"/>
            <a:ext cx="3412273" cy="568713"/>
          </a:xfrm>
        </p:spPr>
        <p:txBody>
          <a:bodyPr>
            <a:normAutofit fontScale="90000"/>
          </a:bodyPr>
          <a:lstStyle/>
          <a:p>
            <a:r>
              <a:rPr lang="en-US" sz="2400" b="1" dirty="0" err="1">
                <a:latin typeface="Times New Roman" panose="02020603050405020304" pitchFamily="18" charset="0"/>
                <a:cs typeface="Times New Roman" panose="02020603050405020304" pitchFamily="18" charset="0"/>
              </a:rPr>
              <a:t>Phế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970" y="1477637"/>
            <a:ext cx="9991493" cy="516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24146" y="234177"/>
            <a:ext cx="747131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60%: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tạng</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protein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kiệm</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37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186706"/>
            <a:ext cx="11285034" cy="538124"/>
          </a:xfrm>
        </p:spPr>
        <p:txBody>
          <a:bodyPr>
            <a:normAutofit/>
          </a:bodyPr>
          <a:lstStyle/>
          <a:p>
            <a:r>
              <a:rPr lang="en-US" sz="2400" b="1" dirty="0" err="1">
                <a:latin typeface="Times New Roman" panose="02020603050405020304" pitchFamily="18" charset="0"/>
                <a:cs typeface="Times New Roman" panose="02020603050405020304" pitchFamily="18" charset="0"/>
              </a:rPr>
              <a:t>Qúa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giàu</a:t>
            </a:r>
            <a:r>
              <a:rPr lang="en-US" sz="2400" b="1" dirty="0">
                <a:latin typeface="Times New Roman" panose="02020603050405020304" pitchFamily="18" charset="0"/>
                <a:cs typeface="Times New Roman" panose="02020603050405020304" pitchFamily="18" charset="0"/>
              </a:rPr>
              <a:t> lysine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4797164"/>
              </p:ext>
            </p:extLst>
          </p:nvPr>
        </p:nvGraphicFramePr>
        <p:xfrm>
          <a:off x="245328" y="936703"/>
          <a:ext cx="11363092" cy="5013311"/>
        </p:xfrm>
        <a:graphic>
          <a:graphicData uri="http://schemas.openxmlformats.org/drawingml/2006/table">
            <a:tbl>
              <a:tblPr firstRow="1" firstCol="1" bandRow="1">
                <a:tableStyleId>{5940675A-B579-460E-94D1-54222C63F5DA}</a:tableStyleId>
              </a:tblPr>
              <a:tblGrid>
                <a:gridCol w="2609385">
                  <a:extLst>
                    <a:ext uri="{9D8B030D-6E8A-4147-A177-3AD203B41FA5}">
                      <a16:colId xmlns:a16="http://schemas.microsoft.com/office/drawing/2014/main" val="20000"/>
                    </a:ext>
                  </a:extLst>
                </a:gridCol>
                <a:gridCol w="8753707">
                  <a:extLst>
                    <a:ext uri="{9D8B030D-6E8A-4147-A177-3AD203B41FA5}">
                      <a16:colId xmlns:a16="http://schemas.microsoft.com/office/drawing/2014/main" val="20001"/>
                    </a:ext>
                  </a:extLst>
                </a:gridCol>
              </a:tblGrid>
              <a:tr h="970156">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Xử</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lý</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lipid</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47718">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Thủy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phân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bổ</a:t>
                      </a:r>
                      <a:r>
                        <a:rPr lang="en-US" sz="2400" dirty="0">
                          <a:effectLst/>
                          <a:latin typeface="Times New Roman" panose="02020603050405020304" pitchFamily="18" charset="0"/>
                          <a:cs typeface="Times New Roman" panose="02020603050405020304" pitchFamily="18" charset="0"/>
                        </a:rPr>
                        <a:t> sung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ủ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protein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Ép</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viên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bao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bảo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quản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tiêu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thụ</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thụ</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690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7" y="287067"/>
            <a:ext cx="10515600" cy="1117987"/>
          </a:xfrm>
        </p:spPr>
        <p:txBody>
          <a:bodyPr>
            <a:normAutofit fontScale="90000"/>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381" y="1074387"/>
            <a:ext cx="3874996" cy="226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1250"/>
          <a:stretch/>
        </p:blipFill>
        <p:spPr bwMode="auto">
          <a:xfrm>
            <a:off x="4388269" y="1081396"/>
            <a:ext cx="3810001" cy="225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5385" r="13607"/>
          <a:stretch/>
        </p:blipFill>
        <p:spPr bwMode="auto">
          <a:xfrm>
            <a:off x="8305354" y="1081396"/>
            <a:ext cx="3436875" cy="225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05354" y="3345475"/>
            <a:ext cx="3436875" cy="954107"/>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Hạt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vải</a:t>
            </a:r>
            <a:r>
              <a:rPr lang="en-US" sz="2000" b="1" dirty="0">
                <a:latin typeface="Times New Roman" panose="02020603050405020304" pitchFamily="18" charset="0"/>
                <a:cs typeface="Times New Roman" panose="02020603050405020304" pitchFamily="18" charset="0"/>
              </a:rPr>
              <a:t>: </a:t>
            </a:r>
          </a:p>
          <a:p>
            <a:pPr algn="ctr"/>
            <a:r>
              <a:rPr lang="en-US" dirty="0">
                <a:latin typeface="Times New Roman" panose="02020603050405020304" pitchFamily="18" charset="0"/>
                <a:cs typeface="Times New Roman" panose="02020603050405020304" pitchFamily="18" charset="0"/>
              </a:rPr>
              <a:t>D</a:t>
            </a:r>
            <a:r>
              <a:rPr lang="vi-VN" dirty="0">
                <a:latin typeface="Times New Roman" panose="02020603050405020304" pitchFamily="18" charset="0"/>
                <a:cs typeface="Times New Roman" panose="02020603050405020304" pitchFamily="18" charset="0"/>
              </a:rPr>
              <a:t>ùng để ăn khi đã loại bỏ hết chất Gossypola.</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4831" y="3345439"/>
            <a:ext cx="3436875"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Hạt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phộng</a:t>
            </a:r>
            <a:r>
              <a:rPr lang="en-US" sz="2000" b="1"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445162" y="3367741"/>
            <a:ext cx="3436875"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Hạt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đậu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tương</a:t>
            </a:r>
            <a:r>
              <a:rPr lang="en-US" sz="2000" b="1" dirty="0">
                <a:latin typeface="Times New Roman" panose="02020603050405020304" pitchFamily="18" charset="0"/>
                <a:cs typeface="Times New Roman" panose="02020603050405020304" pitchFamily="18" charset="0"/>
              </a:rPr>
              <a:t>: </a:t>
            </a:r>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823" y="3767850"/>
            <a:ext cx="2802169" cy="231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2813" y="4545879"/>
            <a:ext cx="1888893" cy="151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15618"/>
          <a:stretch/>
        </p:blipFill>
        <p:spPr bwMode="auto">
          <a:xfrm>
            <a:off x="8011706" y="4550856"/>
            <a:ext cx="1800225" cy="151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29029" y="5589290"/>
            <a:ext cx="2886823"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Hạt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cải</a:t>
            </a:r>
            <a:r>
              <a:rPr lang="en-US" sz="2000" b="1" dirty="0">
                <a:latin typeface="Times New Roman" panose="02020603050405020304" pitchFamily="18" charset="0"/>
                <a:cs typeface="Times New Roman" panose="02020603050405020304" pitchFamily="18" charset="0"/>
              </a:rPr>
              <a:t>: </a:t>
            </a:r>
          </a:p>
        </p:txBody>
      </p:sp>
      <p:sp>
        <p:nvSpPr>
          <p:cNvPr id="15" name="TextBox 14"/>
          <p:cNvSpPr txBox="1"/>
          <p:nvPr/>
        </p:nvSpPr>
        <p:spPr>
          <a:xfrm>
            <a:off x="9383887" y="5679761"/>
            <a:ext cx="2659432" cy="400110"/>
          </a:xfrm>
          <a:prstGeom prst="rect">
            <a:avLst/>
          </a:prstGeom>
          <a:noFill/>
        </p:spPr>
        <p:txBody>
          <a:bodyPr wrap="square" rtlCol="0">
            <a:spAutoFit/>
          </a:bodyPr>
          <a:lstStyle/>
          <a:p>
            <a:pPr algn="ctr"/>
            <a:r>
              <a:rPr lang="en-US" sz="2000" b="1" dirty="0" err="1">
                <a:latin typeface="Times New Roman" panose="02020603050405020304" pitchFamily="18" charset="0"/>
                <a:cs typeface="Times New Roman" panose="02020603050405020304" pitchFamily="18" charset="0"/>
              </a:rPr>
              <a:t>Hạt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hướng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dương</a:t>
            </a:r>
            <a:r>
              <a:rPr lang="en-US"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92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circle(in)">
                                      <p:cBhvr>
                                        <p:cTn id="15" dur="2000"/>
                                        <p:tgtEl>
                                          <p:spTgt spid="819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wipe(down)">
                                      <p:cBhvr>
                                        <p:cTn id="23" dur="500"/>
                                        <p:tgtEl>
                                          <p:spTgt spid="819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barn(inVertical)">
                                      <p:cBhvr>
                                        <p:cTn id="31" dur="500"/>
                                        <p:tgtEl>
                                          <p:spTgt spid="8199"/>
                                        </p:tgtEl>
                                      </p:cBhvr>
                                    </p:animEffect>
                                  </p:childTnLst>
                                </p:cTn>
                              </p:par>
                              <p:par>
                                <p:cTn id="32" presetID="16" presetClass="entr" presetSubtype="21" fill="hold" nodeType="withEffect">
                                  <p:stCondLst>
                                    <p:cond delay="0"/>
                                  </p:stCondLst>
                                  <p:childTnLst>
                                    <p:set>
                                      <p:cBhvr>
                                        <p:cTn id="33" dur="1" fill="hold">
                                          <p:stCondLst>
                                            <p:cond delay="0"/>
                                          </p:stCondLst>
                                        </p:cTn>
                                        <p:tgtEl>
                                          <p:spTgt spid="8200"/>
                                        </p:tgtEl>
                                        <p:attrNameLst>
                                          <p:attrName>style.visibility</p:attrName>
                                        </p:attrNameLst>
                                      </p:cBhvr>
                                      <p:to>
                                        <p:strVal val="visible"/>
                                      </p:to>
                                    </p:set>
                                    <p:animEffect transition="in" filter="barn(inVertical)">
                                      <p:cBhvr>
                                        <p:cTn id="34" dur="500"/>
                                        <p:tgtEl>
                                          <p:spTgt spid="820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722" y="1192990"/>
            <a:ext cx="4661210" cy="1062231"/>
          </a:xfrm>
        </p:spPr>
        <p:txBody>
          <a:bodyPr>
            <a:normAutofit fontScale="90000"/>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193085"/>
            <a:ext cx="6295012" cy="327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9413" y="4728339"/>
            <a:ext cx="6400528" cy="830997"/>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Khô dầu là </a:t>
            </a:r>
            <a:r>
              <a:rPr lang="vi-VN" sz="2400" dirty="0">
                <a:latin typeface="Times New Roman" panose="02020603050405020304" pitchFamily="18" charset="0"/>
                <a:cs typeface="Times New Roman" panose="02020603050405020304" pitchFamily="18" charset="0"/>
              </a:rPr>
              <a:t>bã còn lại của các loại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củ, quả,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sau khi đã ép lấy dầu</a:t>
            </a:r>
            <a:r>
              <a:rPr lang="en-US" sz="2400" dirty="0">
                <a:latin typeface="Times New Roman" panose="02020603050405020304" pitchFamily="18" charset="0"/>
                <a:cs typeface="Times New Roman" panose="02020603050405020304" pitchFamily="18" charset="0"/>
              </a:rPr>
              <a:t>.</a:t>
            </a:r>
          </a:p>
        </p:txBody>
      </p:sp>
      <p:sp>
        <p:nvSpPr>
          <p:cNvPr id="13" name="Title 1"/>
          <p:cNvSpPr txBox="1">
            <a:spLocks/>
          </p:cNvSpPr>
          <p:nvPr/>
        </p:nvSpPr>
        <p:spPr>
          <a:xfrm>
            <a:off x="7110761" y="2530287"/>
            <a:ext cx="4661210" cy="10622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cs typeface="Times New Roman" panose="02020603050405020304" pitchFamily="18" charset="0"/>
              </a:rPr>
              <a:t>?</a:t>
            </a:r>
          </a:p>
        </p:txBody>
      </p:sp>
      <p:sp>
        <p:nvSpPr>
          <p:cNvPr id="14" name="Title 1"/>
          <p:cNvSpPr txBox="1">
            <a:spLocks/>
          </p:cNvSpPr>
          <p:nvPr/>
        </p:nvSpPr>
        <p:spPr>
          <a:xfrm>
            <a:off x="7281744" y="4304631"/>
            <a:ext cx="4304371" cy="10622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a:latin typeface="Times New Roman" panose="02020603050405020304" pitchFamily="18" charset="0"/>
                <a:cs typeface="Times New Roman" panose="02020603050405020304" pitchFamily="18" charset="0"/>
              </a:rPr>
              <a:t>LÊN MEN”</a:t>
            </a:r>
          </a:p>
        </p:txBody>
      </p:sp>
    </p:spTree>
    <p:extLst>
      <p:ext uri="{BB962C8B-B14F-4D97-AF65-F5344CB8AC3E}">
        <p14:creationId xmlns:p14="http://schemas.microsoft.com/office/powerpoint/2010/main" val="15066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4617077"/>
              </p:ext>
            </p:extLst>
          </p:nvPr>
        </p:nvGraphicFramePr>
        <p:xfrm>
          <a:off x="649248" y="1355286"/>
          <a:ext cx="10791903" cy="4754880"/>
        </p:xfrm>
        <a:graphic>
          <a:graphicData uri="http://schemas.openxmlformats.org/drawingml/2006/table">
            <a:tbl>
              <a:tblPr firstRow="1" bandRow="1">
                <a:tableStyleId>{5940675A-B579-460E-94D1-54222C63F5DA}</a:tableStyleId>
              </a:tblPr>
              <a:tblGrid>
                <a:gridCol w="3621670">
                  <a:extLst>
                    <a:ext uri="{9D8B030D-6E8A-4147-A177-3AD203B41FA5}">
                      <a16:colId xmlns:a16="http://schemas.microsoft.com/office/drawing/2014/main" val="20000"/>
                    </a:ext>
                  </a:extLst>
                </a:gridCol>
                <a:gridCol w="3624146">
                  <a:extLst>
                    <a:ext uri="{9D8B030D-6E8A-4147-A177-3AD203B41FA5}">
                      <a16:colId xmlns:a16="http://schemas.microsoft.com/office/drawing/2014/main" val="20001"/>
                    </a:ext>
                  </a:extLst>
                </a:gridCol>
                <a:gridCol w="3546087">
                  <a:extLst>
                    <a:ext uri="{9D8B030D-6E8A-4147-A177-3AD203B41FA5}">
                      <a16:colId xmlns:a16="http://schemas.microsoft.com/office/drawing/2014/main" val="20002"/>
                    </a:ext>
                  </a:extLst>
                </a:gridCol>
              </a:tblGrid>
              <a:tr h="370840">
                <a:tc>
                  <a:txBody>
                    <a:bodyPr/>
                    <a:lstStyle/>
                    <a:p>
                      <a:r>
                        <a:rPr lang="en-US" sz="2800" dirty="0" err="1">
                          <a:solidFill>
                            <a:srgbClr val="00B050"/>
                          </a:solidFill>
                          <a:latin typeface="Times New Roman" panose="02020603050405020304" pitchFamily="18" charset="0"/>
                          <a:cs typeface="Times New Roman" panose="02020603050405020304" pitchFamily="18" charset="0"/>
                        </a:rPr>
                        <a:t>Chất</a:t>
                      </a:r>
                      <a:r>
                        <a:rPr lang="en-US" sz="2800" baseline="0" dirty="0">
                          <a:solidFill>
                            <a:srgbClr val="00B050"/>
                          </a:solidFill>
                          <a:latin typeface="Times New Roman" panose="02020603050405020304" pitchFamily="18" charset="0"/>
                          <a:cs typeface="Times New Roman" panose="02020603050405020304" pitchFamily="18" charset="0"/>
                        </a:rPr>
                        <a:t> </a:t>
                      </a:r>
                      <a:r>
                        <a:rPr lang="en-US" sz="2800" baseline="0" dirty="0" err="1">
                          <a:solidFill>
                            <a:srgbClr val="00B050"/>
                          </a:solidFill>
                          <a:latin typeface="Times New Roman" panose="02020603050405020304" pitchFamily="18" charset="0"/>
                          <a:cs typeface="Times New Roman" panose="02020603050405020304" pitchFamily="18" charset="0"/>
                        </a:rPr>
                        <a:t>kháng</a:t>
                      </a:r>
                      <a:r>
                        <a:rPr lang="en-US" sz="2800" baseline="0" dirty="0">
                          <a:solidFill>
                            <a:srgbClr val="00B050"/>
                          </a:solidFill>
                          <a:latin typeface="Times New Roman" panose="02020603050405020304" pitchFamily="18" charset="0"/>
                          <a:cs typeface="Times New Roman" panose="02020603050405020304" pitchFamily="18" charset="0"/>
                        </a:rPr>
                        <a:t> </a:t>
                      </a:r>
                      <a:r>
                        <a:rPr lang="en-US" sz="2800" baseline="0" dirty="0" err="1">
                          <a:solidFill>
                            <a:srgbClr val="00B050"/>
                          </a:solidFill>
                          <a:latin typeface="Times New Roman" panose="02020603050405020304" pitchFamily="18" charset="0"/>
                          <a:cs typeface="Times New Roman" panose="02020603050405020304" pitchFamily="18" charset="0"/>
                        </a:rPr>
                        <a:t>dinh</a:t>
                      </a:r>
                      <a:r>
                        <a:rPr lang="en-US" sz="2800" baseline="0" dirty="0">
                          <a:solidFill>
                            <a:srgbClr val="00B050"/>
                          </a:solidFill>
                          <a:latin typeface="Times New Roman" panose="02020603050405020304" pitchFamily="18" charset="0"/>
                          <a:cs typeface="Times New Roman" panose="02020603050405020304" pitchFamily="18" charset="0"/>
                        </a:rPr>
                        <a:t> </a:t>
                      </a:r>
                      <a:r>
                        <a:rPr lang="en-US" sz="2800" baseline="0" dirty="0" err="1">
                          <a:solidFill>
                            <a:srgbClr val="00B050"/>
                          </a:solidFill>
                          <a:latin typeface="Times New Roman" panose="02020603050405020304" pitchFamily="18" charset="0"/>
                          <a:cs typeface="Times New Roman" panose="02020603050405020304" pitchFamily="18" charset="0"/>
                        </a:rPr>
                        <a:t>dưỡng</a:t>
                      </a:r>
                      <a:endParaRPr lang="en-US" sz="2800"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a:solidFill>
                            <a:srgbClr val="00B050"/>
                          </a:solidFill>
                          <a:latin typeface="Times New Roman" panose="02020603050405020304" pitchFamily="18" charset="0"/>
                          <a:cs typeface="Times New Roman" panose="02020603050405020304" pitchFamily="18" charset="0"/>
                        </a:rPr>
                        <a:t>Trước</a:t>
                      </a:r>
                      <a:r>
                        <a:rPr lang="en-US" sz="2800" baseline="0" dirty="0">
                          <a:solidFill>
                            <a:srgbClr val="00B050"/>
                          </a:solidFill>
                          <a:latin typeface="Times New Roman" panose="02020603050405020304" pitchFamily="18" charset="0"/>
                          <a:cs typeface="Times New Roman" panose="02020603050405020304" pitchFamily="18" charset="0"/>
                        </a:rPr>
                        <a:t> </a:t>
                      </a:r>
                      <a:r>
                        <a:rPr lang="en-US" sz="2800" baseline="0" dirty="0" err="1">
                          <a:solidFill>
                            <a:srgbClr val="00B050"/>
                          </a:solidFill>
                          <a:latin typeface="Times New Roman" panose="02020603050405020304" pitchFamily="18" charset="0"/>
                          <a:cs typeface="Times New Roman" panose="02020603050405020304" pitchFamily="18" charset="0"/>
                        </a:rPr>
                        <a:t>lên</a:t>
                      </a:r>
                      <a:r>
                        <a:rPr lang="en-US" sz="2800" baseline="0" dirty="0">
                          <a:solidFill>
                            <a:srgbClr val="00B050"/>
                          </a:solidFill>
                          <a:latin typeface="Times New Roman" panose="02020603050405020304" pitchFamily="18" charset="0"/>
                          <a:cs typeface="Times New Roman" panose="02020603050405020304" pitchFamily="18" charset="0"/>
                        </a:rPr>
                        <a:t> men (mg/g)</a:t>
                      </a:r>
                      <a:endParaRPr lang="en-US" sz="2800" dirty="0">
                        <a:solidFill>
                          <a:srgbClr val="00B05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B050"/>
                          </a:solidFill>
                          <a:latin typeface="Times New Roman" panose="02020603050405020304" pitchFamily="18" charset="0"/>
                          <a:cs typeface="Times New Roman" panose="02020603050405020304" pitchFamily="18" charset="0"/>
                        </a:rPr>
                        <a:t>Sau</a:t>
                      </a:r>
                      <a:r>
                        <a:rPr lang="en-US" sz="2800" baseline="0" dirty="0">
                          <a:solidFill>
                            <a:srgbClr val="00B050"/>
                          </a:solidFill>
                          <a:latin typeface="Times New Roman" panose="02020603050405020304" pitchFamily="18" charset="0"/>
                          <a:cs typeface="Times New Roman" panose="02020603050405020304" pitchFamily="18" charset="0"/>
                        </a:rPr>
                        <a:t> </a:t>
                      </a:r>
                      <a:r>
                        <a:rPr lang="en-US" sz="2800" baseline="0" dirty="0" err="1">
                          <a:solidFill>
                            <a:srgbClr val="00B050"/>
                          </a:solidFill>
                          <a:latin typeface="Times New Roman" panose="02020603050405020304" pitchFamily="18" charset="0"/>
                          <a:cs typeface="Times New Roman" panose="02020603050405020304" pitchFamily="18" charset="0"/>
                        </a:rPr>
                        <a:t>lên</a:t>
                      </a:r>
                      <a:r>
                        <a:rPr lang="en-US" sz="2800" baseline="0" dirty="0">
                          <a:solidFill>
                            <a:srgbClr val="00B050"/>
                          </a:solidFill>
                          <a:latin typeface="Times New Roman" panose="02020603050405020304" pitchFamily="18" charset="0"/>
                          <a:cs typeface="Times New Roman" panose="02020603050405020304" pitchFamily="18" charset="0"/>
                        </a:rPr>
                        <a:t> men (mg/g)</a:t>
                      </a:r>
                      <a:endParaRPr lang="en-US" sz="2800" dirty="0">
                        <a:solidFill>
                          <a:srgbClr val="00B050"/>
                        </a:solidFill>
                        <a:latin typeface="Times New Roman" panose="02020603050405020304" pitchFamily="18" charset="0"/>
                        <a:cs typeface="Times New Roman" panose="02020603050405020304" pitchFamily="18" charset="0"/>
                      </a:endParaRPr>
                    </a:p>
                    <a:p>
                      <a:pPr algn="ctr"/>
                      <a:endParaRPr lang="en-US" sz="2800" dirty="0">
                        <a:solidFill>
                          <a:srgbClr val="00B05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2800" dirty="0">
                          <a:latin typeface="Times New Roman" panose="02020603050405020304" pitchFamily="18" charset="0"/>
                          <a:cs typeface="Times New Roman" panose="02020603050405020304" pitchFamily="18" charset="0"/>
                        </a:rPr>
                        <a:t>Trypsin inhibitor</a:t>
                      </a:r>
                    </a:p>
                  </a:txBody>
                  <a:tcPr/>
                </a:tc>
                <a:tc>
                  <a:txBody>
                    <a:bodyPr/>
                    <a:lstStyle/>
                    <a:p>
                      <a:pPr algn="ctr"/>
                      <a:r>
                        <a:rPr lang="en-US" sz="2800" dirty="0">
                          <a:latin typeface="Times New Roman" panose="02020603050405020304" pitchFamily="18" charset="0"/>
                          <a:cs typeface="Times New Roman" panose="02020603050405020304" pitchFamily="18" charset="0"/>
                        </a:rPr>
                        <a:t>3,50 </a:t>
                      </a:r>
                      <a:r>
                        <a:rPr lang="en-US" sz="2800" baseline="0" dirty="0">
                          <a:latin typeface="Times New Roman" panose="02020603050405020304" pitchFamily="18" charset="0"/>
                          <a:cs typeface="Times New Roman" panose="02020603050405020304" pitchFamily="18" charset="0"/>
                        </a:rPr>
                        <a:t>      </a:t>
                      </a:r>
                      <a:r>
                        <a:rPr lang="en-US" sz="2800" b="0" i="0" kern="1200" dirty="0">
                          <a:solidFill>
                            <a:schemeClr val="tx1"/>
                          </a:solidFill>
                          <a:effectLst/>
                          <a:latin typeface="+mn-lt"/>
                          <a:ea typeface="+mn-ea"/>
                          <a:cs typeface="+mn-cs"/>
                        </a:rPr>
                        <a:t>±</a:t>
                      </a:r>
                      <a:r>
                        <a:rPr lang="en-US" sz="4000" baseline="0" dirty="0">
                          <a:latin typeface="Times New Roman" panose="02020603050405020304" pitchFamily="18" charset="0"/>
                          <a:cs typeface="Times New Roman" panose="02020603050405020304" pitchFamily="18" charset="0"/>
                        </a:rPr>
                        <a:t> </a:t>
                      </a:r>
                      <a:r>
                        <a:rPr lang="en-US" sz="2800" baseline="0" dirty="0">
                          <a:latin typeface="Times New Roman" panose="02020603050405020304" pitchFamily="18" charset="0"/>
                          <a:cs typeface="Times New Roman" panose="02020603050405020304" pitchFamily="18" charset="0"/>
                        </a:rPr>
                        <a:t>    0,10</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1,62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0,09  </a:t>
                      </a:r>
                    </a:p>
                  </a:txBody>
                  <a:tcPr/>
                </a:tc>
                <a:extLst>
                  <a:ext uri="{0D108BD9-81ED-4DB2-BD59-A6C34878D82A}">
                    <a16:rowId xmlns:a16="http://schemas.microsoft.com/office/drawing/2014/main" val="10001"/>
                  </a:ext>
                </a:extLst>
              </a:tr>
              <a:tr h="370840">
                <a:tc>
                  <a:txBody>
                    <a:bodyPr/>
                    <a:lstStyle/>
                    <a:p>
                      <a:r>
                        <a:rPr lang="en-US" sz="2800" dirty="0" err="1">
                          <a:latin typeface="Times New Roman" panose="02020603050405020304" pitchFamily="18" charset="0"/>
                          <a:cs typeface="Times New Roman" panose="02020603050405020304" pitchFamily="18" charset="0"/>
                        </a:rPr>
                        <a:t>Glycinin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a:latin typeface="Times New Roman" panose="02020603050405020304" pitchFamily="18" charset="0"/>
                          <a:cs typeface="Times New Roman" panose="02020603050405020304" pitchFamily="18" charset="0"/>
                        </a:rPr>
                        <a:t>79,20     </a:t>
                      </a:r>
                      <a:r>
                        <a:rPr lang="en-US" sz="2800" b="0" i="0" kern="1200">
                          <a:solidFill>
                            <a:schemeClr val="tx1"/>
                          </a:solidFill>
                          <a:effectLst/>
                          <a:latin typeface="+mn-lt"/>
                          <a:ea typeface="+mn-ea"/>
                          <a:cs typeface="+mn-cs"/>
                        </a:rPr>
                        <a:t>±</a:t>
                      </a: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0,44</a:t>
                      </a:r>
                    </a:p>
                  </a:txBody>
                  <a:tcPr/>
                </a:tc>
                <a:tc>
                  <a:txBody>
                    <a:bodyPr/>
                    <a:lstStyle/>
                    <a:p>
                      <a:pPr algn="ctr"/>
                      <a:r>
                        <a:rPr lang="en-US" sz="2800" dirty="0">
                          <a:latin typeface="Times New Roman" panose="02020603050405020304" pitchFamily="18" charset="0"/>
                          <a:cs typeface="Times New Roman" panose="02020603050405020304" pitchFamily="18" charset="0"/>
                        </a:rPr>
                        <a:t>17,63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1,68</a:t>
                      </a:r>
                    </a:p>
                  </a:txBody>
                  <a:tcPr/>
                </a:tc>
                <a:extLst>
                  <a:ext uri="{0D108BD9-81ED-4DB2-BD59-A6C34878D82A}">
                    <a16:rowId xmlns:a16="http://schemas.microsoft.com/office/drawing/2014/main" val="10002"/>
                  </a:ext>
                </a:extLst>
              </a:tr>
              <a:tr h="370840">
                <a:tc>
                  <a:txBody>
                    <a:bodyPr/>
                    <a:lstStyle/>
                    <a:p>
                      <a:r>
                        <a:rPr lang="en-US" sz="2800" dirty="0">
                          <a:latin typeface="Times New Roman" panose="02020603050405020304" pitchFamily="18" charset="0"/>
                          <a:cs typeface="Times New Roman" panose="02020603050405020304" pitchFamily="18" charset="0"/>
                        </a:rPr>
                        <a:t>Beta-</a:t>
                      </a:r>
                      <a:r>
                        <a:rPr lang="en-US" sz="2800" dirty="0" err="1">
                          <a:latin typeface="Times New Roman" panose="02020603050405020304" pitchFamily="18" charset="0"/>
                          <a:cs typeface="Times New Roman" panose="02020603050405020304" pitchFamily="18" charset="0"/>
                        </a:rPr>
                        <a:t>Conglycinin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106,38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4,15</a:t>
                      </a:r>
                    </a:p>
                  </a:txBody>
                  <a:tcPr/>
                </a:tc>
                <a:tc>
                  <a:txBody>
                    <a:bodyPr/>
                    <a:lstStyle/>
                    <a:p>
                      <a:pPr algn="ctr"/>
                      <a:r>
                        <a:rPr lang="en-US" sz="2800" dirty="0">
                          <a:latin typeface="Times New Roman" panose="02020603050405020304" pitchFamily="18" charset="0"/>
                          <a:cs typeface="Times New Roman" panose="02020603050405020304" pitchFamily="18" charset="0"/>
                        </a:rPr>
                        <a:t>30,17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6,91</a:t>
                      </a:r>
                    </a:p>
                  </a:txBody>
                  <a:tcPr/>
                </a:tc>
                <a:extLst>
                  <a:ext uri="{0D108BD9-81ED-4DB2-BD59-A6C34878D82A}">
                    <a16:rowId xmlns:a16="http://schemas.microsoft.com/office/drawing/2014/main" val="10003"/>
                  </a:ext>
                </a:extLst>
              </a:tr>
              <a:tr h="370840">
                <a:tc>
                  <a:txBody>
                    <a:bodyPr/>
                    <a:lstStyle/>
                    <a:p>
                      <a:r>
                        <a:rPr lang="en-US" sz="2800" dirty="0">
                          <a:latin typeface="Times New Roman" panose="02020603050405020304" pitchFamily="18" charset="0"/>
                          <a:cs typeface="Times New Roman" panose="02020603050405020304" pitchFamily="18" charset="0"/>
                        </a:rPr>
                        <a:t>Lectins</a:t>
                      </a:r>
                    </a:p>
                  </a:txBody>
                  <a:tcPr/>
                </a:tc>
                <a:tc>
                  <a:txBody>
                    <a:bodyPr/>
                    <a:lstStyle/>
                    <a:p>
                      <a:pPr algn="ctr"/>
                      <a:r>
                        <a:rPr lang="en-US" sz="2800" dirty="0">
                          <a:latin typeface="Times New Roman" panose="02020603050405020304" pitchFamily="18" charset="0"/>
                          <a:cs typeface="Times New Roman" panose="02020603050405020304" pitchFamily="18" charset="0"/>
                        </a:rPr>
                        <a:t>3,35     </a:t>
                      </a:r>
                      <a:r>
                        <a:rPr lang="en-US" sz="2800" baseline="0" dirty="0">
                          <a:latin typeface="Times New Roman" panose="02020603050405020304" pitchFamily="18" charset="0"/>
                          <a:cs typeface="Times New Roman" panose="02020603050405020304" pitchFamily="18" charset="0"/>
                        </a:rPr>
                        <a:t>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0,20</a:t>
                      </a:r>
                    </a:p>
                  </a:txBody>
                  <a:tcPr/>
                </a:tc>
                <a:tc>
                  <a:txBody>
                    <a:bodyPr/>
                    <a:lstStyle/>
                    <a:p>
                      <a:pPr algn="ctr"/>
                      <a:r>
                        <a:rPr lang="en-US" sz="2800" dirty="0">
                          <a:latin typeface="Times New Roman" panose="02020603050405020304" pitchFamily="18" charset="0"/>
                          <a:cs typeface="Times New Roman" panose="02020603050405020304" pitchFamily="18" charset="0"/>
                        </a:rPr>
                        <a:t>0,02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0,01</a:t>
                      </a:r>
                    </a:p>
                  </a:txBody>
                  <a:tcPr/>
                </a:tc>
                <a:extLst>
                  <a:ext uri="{0D108BD9-81ED-4DB2-BD59-A6C34878D82A}">
                    <a16:rowId xmlns:a16="http://schemas.microsoft.com/office/drawing/2014/main" val="10004"/>
                  </a:ext>
                </a:extLst>
              </a:tr>
              <a:tr h="370840">
                <a:tc>
                  <a:txBody>
                    <a:bodyPr/>
                    <a:lstStyle/>
                    <a:p>
                      <a:r>
                        <a:rPr lang="en-US" sz="2800" dirty="0" err="1">
                          <a:latin typeface="Times New Roman" panose="02020603050405020304" pitchFamily="18" charset="0"/>
                          <a:cs typeface="Times New Roman" panose="02020603050405020304" pitchFamily="18" charset="0"/>
                        </a:rPr>
                        <a:t>Raffinose</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18,43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1,05</a:t>
                      </a:r>
                    </a:p>
                  </a:txBody>
                  <a:tcPr/>
                </a:tc>
                <a:tc>
                  <a:txBody>
                    <a:bodyPr/>
                    <a:lstStyle/>
                    <a:p>
                      <a:pPr algn="ctr"/>
                      <a:r>
                        <a:rPr lang="en-US" sz="2800" dirty="0">
                          <a:latin typeface="Times New Roman" panose="02020603050405020304" pitchFamily="18" charset="0"/>
                          <a:cs typeface="Times New Roman" panose="02020603050405020304" pitchFamily="18" charset="0"/>
                        </a:rPr>
                        <a:t>1,67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0,23</a:t>
                      </a:r>
                    </a:p>
                  </a:txBody>
                  <a:tcPr/>
                </a:tc>
                <a:extLst>
                  <a:ext uri="{0D108BD9-81ED-4DB2-BD59-A6C34878D82A}">
                    <a16:rowId xmlns:a16="http://schemas.microsoft.com/office/drawing/2014/main" val="10005"/>
                  </a:ext>
                </a:extLst>
              </a:tr>
              <a:tr h="370840">
                <a:tc>
                  <a:txBody>
                    <a:bodyPr/>
                    <a:lstStyle/>
                    <a:p>
                      <a:r>
                        <a:rPr lang="en-US" sz="2800" dirty="0" err="1">
                          <a:latin typeface="Times New Roman" panose="02020603050405020304" pitchFamily="18" charset="0"/>
                          <a:cs typeface="Times New Roman" panose="02020603050405020304" pitchFamily="18" charset="0"/>
                        </a:rPr>
                        <a:t>Stachyose</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11,92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1,55</a:t>
                      </a:r>
                    </a:p>
                  </a:txBody>
                  <a:tcPr/>
                </a:tc>
                <a:tc>
                  <a:txBody>
                    <a:bodyPr/>
                    <a:lstStyle/>
                    <a:p>
                      <a:pPr algn="ctr"/>
                      <a:r>
                        <a:rPr lang="en-US" sz="2800" dirty="0">
                          <a:latin typeface="Times New Roman" panose="02020603050405020304" pitchFamily="18" charset="0"/>
                          <a:cs typeface="Times New Roman" panose="02020603050405020304" pitchFamily="18" charset="0"/>
                        </a:rPr>
                        <a:t>0,55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0,08</a:t>
                      </a:r>
                    </a:p>
                  </a:txBody>
                  <a:tcPr/>
                </a:tc>
                <a:extLst>
                  <a:ext uri="{0D108BD9-81ED-4DB2-BD59-A6C34878D82A}">
                    <a16:rowId xmlns:a16="http://schemas.microsoft.com/office/drawing/2014/main" val="10006"/>
                  </a:ext>
                </a:extLst>
              </a:tr>
              <a:tr h="431264">
                <a:tc>
                  <a:txBody>
                    <a:bodyPr/>
                    <a:lstStyle/>
                    <a:p>
                      <a:r>
                        <a:rPr lang="en-US" sz="2800" dirty="0" err="1">
                          <a:latin typeface="Times New Roman" panose="02020603050405020304" pitchFamily="18" charset="0"/>
                          <a:cs typeface="Times New Roman" panose="02020603050405020304" pitchFamily="18" charset="0"/>
                        </a:rPr>
                        <a:t>Phytic</a:t>
                      </a:r>
                      <a:r>
                        <a:rPr lang="en-US" sz="2800" dirty="0">
                          <a:latin typeface="Times New Roman" panose="02020603050405020304" pitchFamily="18" charset="0"/>
                          <a:cs typeface="Times New Roman" panose="02020603050405020304" pitchFamily="18" charset="0"/>
                        </a:rPr>
                        <a:t> acid</a:t>
                      </a:r>
                    </a:p>
                  </a:txBody>
                  <a:tcPr/>
                </a:tc>
                <a:tc>
                  <a:txBody>
                    <a:bodyPr/>
                    <a:lstStyle/>
                    <a:p>
                      <a:pPr algn="ctr"/>
                      <a:r>
                        <a:rPr lang="en-US" sz="2800" dirty="0">
                          <a:latin typeface="Times New Roman" panose="02020603050405020304" pitchFamily="18" charset="0"/>
                          <a:cs typeface="Times New Roman" panose="02020603050405020304" pitchFamily="18" charset="0"/>
                        </a:rPr>
                        <a:t>1,73      </a:t>
                      </a:r>
                      <a:r>
                        <a:rPr lang="en-US" sz="2800" baseline="0" dirty="0">
                          <a:latin typeface="Times New Roman" panose="02020603050405020304" pitchFamily="18" charset="0"/>
                          <a:cs typeface="Times New Roman" panose="02020603050405020304" pitchFamily="18" charset="0"/>
                        </a:rPr>
                        <a:t>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0,11</a:t>
                      </a:r>
                    </a:p>
                  </a:txBody>
                  <a:tcPr/>
                </a:tc>
                <a:tc>
                  <a:txBody>
                    <a:bodyPr/>
                    <a:lstStyle/>
                    <a:p>
                      <a:pPr algn="ctr"/>
                      <a:r>
                        <a:rPr lang="en-US" sz="2800" dirty="0">
                          <a:latin typeface="Times New Roman" panose="02020603050405020304" pitchFamily="18" charset="0"/>
                          <a:cs typeface="Times New Roman" panose="02020603050405020304" pitchFamily="18" charset="0"/>
                        </a:rPr>
                        <a:t>0,13      </a:t>
                      </a:r>
                      <a:r>
                        <a:rPr lang="en-US" sz="2800" b="0" i="0" kern="1200" dirty="0">
                          <a:solidFill>
                            <a:schemeClr val="tx1"/>
                          </a:solidFill>
                          <a:effectLst/>
                          <a:latin typeface="+mn-lt"/>
                          <a:ea typeface="+mn-ea"/>
                          <a:cs typeface="+mn-cs"/>
                        </a:rPr>
                        <a:t>±</a:t>
                      </a:r>
                      <a:r>
                        <a:rPr lang="en-US" sz="2800" dirty="0">
                          <a:latin typeface="Times New Roman" panose="02020603050405020304" pitchFamily="18" charset="0"/>
                          <a:cs typeface="Times New Roman" panose="02020603050405020304" pitchFamily="18" charset="0"/>
                        </a:rPr>
                        <a:t>      0,01</a:t>
                      </a:r>
                    </a:p>
                  </a:txBody>
                  <a:tcPr/>
                </a:tc>
                <a:extLst>
                  <a:ext uri="{0D108BD9-81ED-4DB2-BD59-A6C34878D82A}">
                    <a16:rowId xmlns:a16="http://schemas.microsoft.com/office/drawing/2014/main" val="10007"/>
                  </a:ext>
                </a:extLst>
              </a:tr>
            </a:tbl>
          </a:graphicData>
        </a:graphic>
      </p:graphicFrame>
      <p:sp>
        <p:nvSpPr>
          <p:cNvPr id="6" name="TextBox 5"/>
          <p:cNvSpPr txBox="1"/>
          <p:nvPr/>
        </p:nvSpPr>
        <p:spPr>
          <a:xfrm>
            <a:off x="669073" y="505148"/>
            <a:ext cx="10760928" cy="738664"/>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Hiệu quả xử lý các chất kháng dinh dưỡng trong khô đậu nành bằng công nghệ vi sinh</a:t>
            </a:r>
            <a:endParaRPr lang="en-US" sz="2400" dirty="0">
              <a:latin typeface="Times New Roman" panose="02020603050405020304" pitchFamily="18" charset="0"/>
              <a:cs typeface="Times New Roman" panose="02020603050405020304" pitchFamily="18" charset="0"/>
            </a:endParaRPr>
          </a:p>
          <a:p>
            <a:pPr algn="r"/>
            <a:r>
              <a:rPr lang="en-US" i="1" dirty="0" err="1">
                <a:latin typeface="Times New Roman" panose="02020603050405020304" pitchFamily="18" charset="0"/>
                <a:cs typeface="Times New Roman" panose="02020603050405020304" pitchFamily="18" charset="0"/>
              </a:rPr>
              <a:t>Nguồn</a:t>
            </a:r>
            <a:r>
              <a:rPr lang="en-US" i="1" dirty="0">
                <a:latin typeface="Times New Roman" panose="02020603050405020304" pitchFamily="18" charset="0"/>
                <a:cs typeface="Times New Roman" panose="02020603050405020304" pitchFamily="18" charset="0"/>
              </a:rPr>
              <a:t>: Zhang, Y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cộng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sự</a:t>
            </a:r>
            <a:r>
              <a:rPr lang="en-US" i="1" dirty="0">
                <a:latin typeface="Times New Roman" panose="02020603050405020304" pitchFamily="18" charset="0"/>
                <a:cs typeface="Times New Roman" panose="02020603050405020304" pitchFamily="18" charset="0"/>
              </a:rPr>
              <a:t> (2021)</a:t>
            </a:r>
          </a:p>
        </p:txBody>
      </p:sp>
    </p:spTree>
    <p:extLst>
      <p:ext uri="{BB962C8B-B14F-4D97-AF65-F5344CB8AC3E}">
        <p14:creationId xmlns:p14="http://schemas.microsoft.com/office/powerpoint/2010/main" val="153135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922" y="443185"/>
            <a:ext cx="10515600" cy="504670"/>
          </a:xfrm>
        </p:spPr>
        <p:txBody>
          <a:bodyPr>
            <a:normAutofit/>
          </a:bodyPr>
          <a:lstStyle/>
          <a:p>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men </a:t>
            </a:r>
            <a:r>
              <a:rPr lang="en-US" sz="2400" b="1" dirty="0" err="1">
                <a:latin typeface="Times New Roman" panose="02020603050405020304" pitchFamily="18" charset="0"/>
                <a:cs typeface="Times New Roman" panose="02020603050405020304" pitchFamily="18" charset="0"/>
              </a:rPr>
              <a:t>khô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304160"/>
              </p:ext>
            </p:extLst>
          </p:nvPr>
        </p:nvGraphicFramePr>
        <p:xfrm>
          <a:off x="390294" y="1088038"/>
          <a:ext cx="11463452" cy="4754880"/>
        </p:xfrm>
        <a:graphic>
          <a:graphicData uri="http://schemas.openxmlformats.org/drawingml/2006/table">
            <a:tbl>
              <a:tblPr firstRow="1" firstCol="1" bandRow="1">
                <a:tableStyleId>{5940675A-B579-460E-94D1-54222C63F5DA}</a:tableStyleId>
              </a:tblPr>
              <a:tblGrid>
                <a:gridCol w="2174486">
                  <a:extLst>
                    <a:ext uri="{9D8B030D-6E8A-4147-A177-3AD203B41FA5}">
                      <a16:colId xmlns:a16="http://schemas.microsoft.com/office/drawing/2014/main" val="20000"/>
                    </a:ext>
                  </a:extLst>
                </a:gridCol>
                <a:gridCol w="9288966">
                  <a:extLst>
                    <a:ext uri="{9D8B030D-6E8A-4147-A177-3AD203B41FA5}">
                      <a16:colId xmlns:a16="http://schemas.microsoft.com/office/drawing/2014/main" val="20001"/>
                    </a:ext>
                  </a:extLst>
                </a:gridCol>
              </a:tblGrid>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khối</a:t>
                      </a:r>
                      <a:r>
                        <a:rPr lang="en-US" sz="2400" i="1" dirty="0">
                          <a:effectLst/>
                          <a:latin typeface="Times New Roman" panose="02020603050405020304" pitchFamily="18" charset="0"/>
                          <a:cs typeface="Times New Roman" panose="02020603050405020304" pitchFamily="18" charset="0"/>
                        </a:rPr>
                        <a:t> vi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vật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lợi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Phối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trộn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cs typeface="Times New Roman" panose="02020603050405020304" pitchFamily="18" charset="0"/>
                        </a:rPr>
                        <a:t> men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Đánh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giá</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chế</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gói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ở 40</a:t>
                      </a:r>
                      <a:r>
                        <a:rPr lang="en-US" sz="2400" baseline="30000" dirty="0">
                          <a:effectLst/>
                          <a:latin typeface="Times New Roman" panose="02020603050405020304" pitchFamily="18" charset="0"/>
                          <a:cs typeface="Times New Roman" panose="02020603050405020304" pitchFamily="18" charset="0"/>
                        </a:rPr>
                        <a:t>0</a:t>
                      </a:r>
                      <a:r>
                        <a:rPr lang="en-US" sz="2400" baseline="0" dirty="0">
                          <a:effectLst/>
                          <a:latin typeface="Times New Roman" panose="02020603050405020304" pitchFamily="18" charset="0"/>
                          <a:cs typeface="Times New Roman" panose="02020603050405020304" pitchFamily="18" charset="0"/>
                        </a:rPr>
                        <a:t>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9% - 11%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endParaRPr lang="en-US" sz="2400" dirty="0">
                        <a:effectLst/>
                        <a:latin typeface="Times New Roman" panose="02020603050405020304" pitchFamily="18" charset="0"/>
                        <a:cs typeface="Times New Roman" panose="02020603050405020304" pitchFamily="18" charset="0"/>
                      </a:endParaRPr>
                    </a:p>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28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a16="http://schemas.microsoft.com/office/drawing/2014/main"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3" name="TextBox 2"/>
          <p:cNvSpPr txBox="1"/>
          <p:nvPr/>
        </p:nvSpPr>
        <p:spPr>
          <a:xfrm>
            <a:off x="237133" y="503674"/>
            <a:ext cx="11226322"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II. ỨNG DỤNG CÔNG NGHỆ SINH HỌC TRONG BẢN QUẢN THỨC ĂN THỦY SẢN</a:t>
            </a:r>
          </a:p>
        </p:txBody>
      </p:sp>
      <p:sp>
        <p:nvSpPr>
          <p:cNvPr id="4" name="TextBox 3"/>
          <p:cNvSpPr txBox="1"/>
          <p:nvPr/>
        </p:nvSpPr>
        <p:spPr>
          <a:xfrm>
            <a:off x="391770" y="2174487"/>
            <a:ext cx="10917045" cy="954107"/>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Đúc kết từ phần đã học và đọc sách giáo khoa</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em hãy cho biết ứng dụng công nghệ sinh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trong bảo quản thức ăn thủy sản </a:t>
            </a:r>
            <a:r>
              <a:rPr lang="en-US" sz="2800" dirty="0">
                <a:solidFill>
                  <a:srgbClr val="FF0000"/>
                </a:solidFill>
                <a:latin typeface="Times New Roman" panose="02020603050405020304" pitchFamily="18" charset="0"/>
                <a:cs typeface="Times New Roman" panose="02020603050405020304" pitchFamily="18" charset="0"/>
              </a:rPr>
              <a:t>c</a:t>
            </a:r>
            <a:r>
              <a:rPr lang="vi-VN" sz="2800" dirty="0">
                <a:solidFill>
                  <a:srgbClr val="FF0000"/>
                </a:solidFill>
                <a:latin typeface="Times New Roman" panose="02020603050405020304" pitchFamily="18" charset="0"/>
                <a:cs typeface="Times New Roman" panose="02020603050405020304" pitchFamily="18" charset="0"/>
              </a:rPr>
              <a:t>ó những vai trò 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391771" y="3938239"/>
            <a:ext cx="10917045" cy="2246769"/>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70C0"/>
                </a:solidFill>
                <a:latin typeface="Times New Roman" panose="02020603050405020304" pitchFamily="18" charset="0"/>
                <a:cs typeface="Times New Roman" panose="02020603050405020304" pitchFamily="18" charset="0"/>
              </a:rPr>
              <a:t>Thức ăn thủy sản thường có hàm lượng protein cao </a:t>
            </a:r>
            <a:r>
              <a:rPr lang="en-US" sz="2800" dirty="0">
                <a:solidFill>
                  <a:srgbClr val="0070C0"/>
                </a:solidFill>
                <a:latin typeface="Times New Roman" panose="02020603050405020304" pitchFamily="18" charset="0"/>
                <a:cs typeface="Times New Roman" panose="02020603050405020304" pitchFamily="18" charset="0"/>
              </a:rPr>
              <a:t>n</a:t>
            </a:r>
            <a:r>
              <a:rPr lang="vi-VN" sz="2800" dirty="0">
                <a:solidFill>
                  <a:srgbClr val="0070C0"/>
                </a:solidFill>
                <a:latin typeface="Times New Roman" panose="02020603050405020304" pitchFamily="18" charset="0"/>
                <a:cs typeface="Times New Roman" panose="02020603050405020304" pitchFamily="18" charset="0"/>
              </a:rPr>
              <a:t>ên rất dễ bị biến chất do oxy hóa hoặc sự phát triển của các loại nấm mốc vì thế nhiều chất phụ 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enzim</a:t>
            </a:r>
            <a:r>
              <a:rPr lang="vi-VN" sz="2800" dirty="0">
                <a:solidFill>
                  <a:srgbClr val="0070C0"/>
                </a:solidFill>
                <a:latin typeface="Times New Roman" panose="02020603050405020304" pitchFamily="18" charset="0"/>
                <a:cs typeface="Times New Roman" panose="02020603050405020304" pitchFamily="18" charset="0"/>
              </a:rPr>
              <a:t> được bổ sung vào thức ăn thủy sản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có tác dụng làm giảm quá trình oxy hóa</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ức chế sự phát triển của các nấm mốc</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vi khuẩn gây hại. </a:t>
            </a:r>
            <a:r>
              <a:rPr lang="en-US" sz="2800" dirty="0" err="1">
                <a:solidFill>
                  <a:srgbClr val="0070C0"/>
                </a:solidFill>
                <a:latin typeface="Times New Roman" panose="02020603050405020304" pitchFamily="18" charset="0"/>
                <a:cs typeface="Times New Roman" panose="02020603050405020304" pitchFamily="18" charset="0"/>
              </a:rPr>
              <a:t>Nhờ</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kéo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quản</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39708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6BE8-8893-B254-7654-697C98EFE850}"/>
              </a:ext>
            </a:extLst>
          </p:cNvPr>
          <p:cNvSpPr>
            <a:spLocks noGrp="1"/>
          </p:cNvSpPr>
          <p:nvPr>
            <p:ph type="title"/>
          </p:nvPr>
        </p:nvSpPr>
        <p:spPr>
          <a:xfrm>
            <a:off x="418776" y="422091"/>
            <a:ext cx="11259238" cy="615376"/>
          </a:xfrm>
        </p:spPr>
        <p:txBody>
          <a:bodyPr>
            <a:norm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CNSH?</a:t>
            </a:r>
          </a:p>
        </p:txBody>
      </p:sp>
      <p:sp>
        <p:nvSpPr>
          <p:cNvPr id="3" name="AutoShape 2" descr="Image result for Cỏ vo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ỏ vo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6" y="1233002"/>
            <a:ext cx="2781300" cy="199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0959"/>
          <a:stretch/>
        </p:blipFill>
        <p:spPr bwMode="auto">
          <a:xfrm>
            <a:off x="4606377" y="1228587"/>
            <a:ext cx="2914974" cy="199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594" y="1197377"/>
            <a:ext cx="2871491" cy="199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r="17242"/>
          <a:stretch/>
        </p:blipFill>
        <p:spPr bwMode="auto">
          <a:xfrm>
            <a:off x="612772" y="4096466"/>
            <a:ext cx="2781301"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t="4809"/>
          <a:stretch/>
        </p:blipFill>
        <p:spPr bwMode="auto">
          <a:xfrm>
            <a:off x="4606377" y="4087063"/>
            <a:ext cx="2914974" cy="208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t="4740"/>
          <a:stretch/>
        </p:blipFill>
        <p:spPr bwMode="auto">
          <a:xfrm>
            <a:off x="8455505" y="4042572"/>
            <a:ext cx="2902402" cy="211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6767" y="3227559"/>
            <a:ext cx="293331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HA1. </a:t>
            </a:r>
            <a:r>
              <a:rPr lang="en-US" sz="2800" b="1" dirty="0" err="1">
                <a:latin typeface="Times New Roman" panose="02020603050405020304" pitchFamily="18" charset="0"/>
                <a:cs typeface="Times New Roman" panose="02020603050405020304" pitchFamily="18" charset="0"/>
              </a:rPr>
              <a:t>Cỏ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voi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xanh</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588038" y="3196349"/>
            <a:ext cx="293331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HA2. </a:t>
            </a:r>
            <a:r>
              <a:rPr lang="en-US" sz="2800" b="1" dirty="0" err="1">
                <a:latin typeface="Times New Roman" panose="02020603050405020304" pitchFamily="18" charset="0"/>
                <a:cs typeface="Times New Roman" panose="02020603050405020304" pitchFamily="18" charset="0"/>
              </a:rPr>
              <a:t>Giun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quế</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424594" y="3104619"/>
            <a:ext cx="293331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HA3. </a:t>
            </a:r>
            <a:r>
              <a:rPr lang="en-US" sz="2800" b="1" dirty="0" err="1">
                <a:latin typeface="Times New Roman" panose="02020603050405020304" pitchFamily="18" charset="0"/>
                <a:cs typeface="Times New Roman" panose="02020603050405020304" pitchFamily="18" charset="0"/>
              </a:rPr>
              <a:t>Cơm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thừa</a:t>
            </a:r>
            <a:endParaRPr lang="en-US"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07976" y="6168153"/>
            <a:ext cx="3162106"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HA4.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endParaRPr lang="en-US" sz="28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059044" y="6059386"/>
            <a:ext cx="372450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HA5. </a:t>
            </a:r>
            <a:r>
              <a:rPr lang="en-US" sz="2800" b="1" dirty="0" err="1">
                <a:latin typeface="Times New Roman" panose="02020603050405020304" pitchFamily="18" charset="0"/>
                <a:cs typeface="Times New Roman" panose="02020603050405020304" pitchFamily="18" charset="0"/>
              </a:rPr>
              <a:t>Khô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men</a:t>
            </a:r>
          </a:p>
        </p:txBody>
      </p:sp>
      <p:sp>
        <p:nvSpPr>
          <p:cNvPr id="17" name="TextBox 16"/>
          <p:cNvSpPr txBox="1"/>
          <p:nvPr/>
        </p:nvSpPr>
        <p:spPr>
          <a:xfrm>
            <a:off x="7872762" y="6059386"/>
            <a:ext cx="4059044"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HA6. </a:t>
            </a:r>
            <a:r>
              <a:rPr lang="en-US" sz="2800" b="1" dirty="0" err="1">
                <a:latin typeface="Times New Roman" panose="02020603050405020304" pitchFamily="18" charset="0"/>
                <a:cs typeface="Times New Roman" panose="02020603050405020304" pitchFamily="18" charset="0"/>
              </a:rPr>
              <a:t>Hạt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đậu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59563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8D924-3E93-A005-9353-4F4147A1DFDC}"/>
              </a:ext>
            </a:extLst>
          </p:cNvPr>
          <p:cNvSpPr txBox="1"/>
          <p:nvPr/>
        </p:nvSpPr>
        <p:spPr>
          <a:xfrm>
            <a:off x="465873" y="183324"/>
            <a:ext cx="6197600" cy="1569660"/>
          </a:xfrm>
          <a:prstGeom prst="rect">
            <a:avLst/>
          </a:prstGeom>
          <a:noFill/>
        </p:spPr>
        <p:txBody>
          <a:bodyPr wrap="square">
            <a:spAutoFit/>
          </a:bodyPr>
          <a:lstStyle/>
          <a:p>
            <a:r>
              <a:rPr lang="en-US" sz="9600" b="1" dirty="0" err="1">
                <a:latin typeface="Times New Roman" panose="02020603050405020304" pitchFamily="18" charset="0"/>
                <a:cs typeface="Times New Roman" panose="02020603050405020304" pitchFamily="18" charset="0"/>
              </a:rPr>
              <a:t>Luyện</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tập</a:t>
            </a:r>
            <a:r>
              <a:rPr lang="en-US" sz="9600" b="1" dirty="0">
                <a:latin typeface="Times New Roman" panose="02020603050405020304" pitchFamily="18" charset="0"/>
                <a:cs typeface="Times New Roman" panose="02020603050405020304" pitchFamily="18" charset="0"/>
              </a:rPr>
              <a:t>:</a:t>
            </a:r>
            <a:endParaRPr lang="en-US" sz="9600" dirty="0"/>
          </a:p>
        </p:txBody>
      </p:sp>
      <p:sp>
        <p:nvSpPr>
          <p:cNvPr id="2" name="Rectangle 1"/>
          <p:cNvSpPr/>
          <p:nvPr/>
        </p:nvSpPr>
        <p:spPr>
          <a:xfrm>
            <a:off x="465873" y="3303653"/>
            <a:ext cx="11064487"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465872" y="4724843"/>
            <a:ext cx="11064487"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tiễn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465873" y="2162666"/>
            <a:ext cx="2959465"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FFE2C1F-D464-2890-5186-EAC6BA55934C}"/>
              </a:ext>
            </a:extLst>
          </p:cNvPr>
          <p:cNvSpPr txBox="1"/>
          <p:nvPr/>
        </p:nvSpPr>
        <p:spPr>
          <a:xfrm>
            <a:off x="198549" y="5581695"/>
            <a:ext cx="6184004" cy="784830"/>
          </a:xfrm>
          <a:prstGeom prst="rect">
            <a:avLst/>
          </a:prstGeom>
          <a:noFill/>
        </p:spPr>
        <p:txBody>
          <a:bodyPr wrap="square">
            <a:spAutoFit/>
          </a:bodyPr>
          <a:lstStyle/>
          <a:p>
            <a:pPr marL="0" marR="0">
              <a:spcBef>
                <a:spcPts val="0"/>
              </a:spcBef>
              <a:spcAft>
                <a:spcPts val="0"/>
              </a:spcAft>
            </a:pPr>
            <a:r>
              <a:rPr lang="en-US" sz="1100" i="1">
                <a:effectLst/>
                <a:latin typeface="Times New Roman" panose="02020603050405020304" pitchFamily="18" charset="0"/>
                <a:ea typeface="Times New Roman" panose="02020603050405020304" pitchFamily="18" charset="0"/>
              </a:rPr>
              <a:t>Tài liệu được chia sẻ bởi Website VnTeach.Com</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i="1" u="sng">
                <a:solidFill>
                  <a:srgbClr val="0000FF"/>
                </a:solidFill>
                <a:effectLst/>
                <a:latin typeface="Times New Roman" panose="02020603050405020304" pitchFamily="18" charset="0"/>
                <a:ea typeface="Times New Roman" panose="02020603050405020304" pitchFamily="18" charset="0"/>
                <a:hlinkClick r:id="rId2"/>
              </a:rPr>
              <a:t>https://www.vnteach.com</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i="1">
                <a:effectLst/>
                <a:latin typeface="Times New Roman" panose="02020603050405020304" pitchFamily="18" charset="0"/>
                <a:ea typeface="Times New Roman" panose="02020603050405020304" pitchFamily="18" charset="0"/>
              </a:rPr>
              <a:t>Hướng dẫn tìm và tải các tài liệu ở đây</a:t>
            </a:r>
            <a:endParaRPr lang="en-US" sz="10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i="1" u="sng">
                <a:solidFill>
                  <a:srgbClr val="0000FF"/>
                </a:solidFill>
                <a:effectLst/>
                <a:latin typeface="Times New Roman" panose="02020603050405020304" pitchFamily="18" charset="0"/>
                <a:ea typeface="Times New Roman" panose="02020603050405020304" pitchFamily="18" charset="0"/>
                <a:hlinkClick r:id="rId3"/>
              </a:rPr>
              <a:t>https://forms.gle/LzVNwfMpYB9qH4JU6</a:t>
            </a:r>
            <a:endParaRPr lang="en-US" sz="1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02496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03" y="1118148"/>
            <a:ext cx="11329641" cy="5170646"/>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1: </a:t>
            </a:r>
            <a:r>
              <a:rPr lang="en-US" sz="2400" b="1" i="1" dirty="0" err="1">
                <a:latin typeface="Times New Roman" panose="02020603050405020304" pitchFamily="18" charset="0"/>
                <a:cs typeface="Times New Roman" panose="02020603050405020304" pitchFamily="18" charset="0"/>
              </a:rPr>
              <a:t>Quy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thuỷ</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giàu</a:t>
            </a:r>
            <a:r>
              <a:rPr lang="en-US" sz="2400" b="1" i="1" dirty="0">
                <a:latin typeface="Times New Roman" panose="02020603050405020304" pitchFamily="18" charset="0"/>
                <a:cs typeface="Times New Roman" panose="02020603050405020304" pitchFamily="18" charset="0"/>
              </a:rPr>
              <a:t> lysine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hành</a:t>
            </a:r>
            <a:r>
              <a:rPr lang="en-US" sz="2400" b="1" i="1" dirty="0">
                <a:latin typeface="Times New Roman" panose="02020603050405020304" pitchFamily="18" charset="0"/>
                <a:cs typeface="Times New Roman" panose="02020603050405020304" pitchFamily="18" charset="0"/>
              </a:rPr>
              <a:t> qua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theo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Phế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lipid</a:t>
            </a: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Sau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enzyme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ủ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enzyme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protein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lysine</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1, 2, 3, 4, 5.		</a:t>
            </a:r>
            <a:r>
              <a:rPr lang="en-US" sz="2400" b="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5, 4, 3, 2, 1.		</a:t>
            </a:r>
            <a:r>
              <a:rPr lang="en-US" sz="2400" b="1" dirty="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1, 4, 5, 3, 2.		</a:t>
            </a:r>
            <a:r>
              <a:rPr lang="en-US" sz="2400" b="1" dirty="0">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3, 2, 5, 1, 4.</a:t>
            </a:r>
          </a:p>
          <a:p>
            <a:endParaRPr lang="en-US" dirty="0"/>
          </a:p>
        </p:txBody>
      </p:sp>
      <p:sp>
        <p:nvSpPr>
          <p:cNvPr id="5" name="Rectangle 4"/>
          <p:cNvSpPr/>
          <p:nvPr/>
        </p:nvSpPr>
        <p:spPr>
          <a:xfrm>
            <a:off x="769433" y="288046"/>
            <a:ext cx="378501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54444" y="6122019"/>
            <a:ext cx="301083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27894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839" y="4361920"/>
            <a:ext cx="11318488" cy="2250754"/>
          </a:xfrm>
        </p:spPr>
        <p:txBody>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4: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giàu</a:t>
            </a:r>
            <a:r>
              <a:rPr lang="en-US" b="1" i="1" dirty="0">
                <a:latin typeface="Times New Roman" panose="02020603050405020304" pitchFamily="18" charset="0"/>
                <a:cs typeface="Times New Roman" panose="02020603050405020304" pitchFamily="18" charset="0"/>
              </a:rPr>
              <a:t> lysine </a:t>
            </a:r>
            <a:r>
              <a:rPr lang="en-US" b="1" i="1" dirty="0" err="1">
                <a:latin typeface="Times New Roman" panose="02020603050405020304" pitchFamily="18" charset="0"/>
                <a:cs typeface="Times New Roman" panose="02020603050405020304" pitchFamily="18" charset="0"/>
              </a:rPr>
              <a:t>từ</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phụ</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phẩm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dạng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viên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a:t>
            </a:r>
            <a:r>
              <a:rPr lang="en-US" b="1"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cừu</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rô</a:t>
            </a:r>
            <a:r>
              <a:rPr lang="en-US" dirty="0">
                <a:latin typeface="Times New Roman" panose="02020603050405020304" pitchFamily="18" charset="0"/>
                <a:cs typeface="Times New Roman" panose="02020603050405020304" pitchFamily="18" charset="0"/>
              </a:rPr>
              <a:t> phi,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hương</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490654" y="444257"/>
            <a:ext cx="11050858" cy="1815882"/>
          </a:xfrm>
          <a:prstGeom prst="rect">
            <a:avLst/>
          </a:prstGeom>
        </p:spPr>
        <p:txBody>
          <a:bodyPr wrap="square">
            <a:spAutoFit/>
          </a:bodyPr>
          <a:lstStyle/>
          <a:p>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2: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úng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vi </a:t>
            </a:r>
            <a:r>
              <a:rPr lang="en-US" sz="2800" b="1" i="1" dirty="0" err="1">
                <a:latin typeface="Times New Roman" panose="02020603050405020304" pitchFamily="18" charset="0"/>
                <a:cs typeface="Times New Roman" panose="02020603050405020304" pitchFamily="18" charset="0"/>
              </a:rPr>
              <a:t>sinh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thủy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giàu</a:t>
            </a:r>
            <a:r>
              <a:rPr lang="en-US" sz="2800" b="1" i="1" dirty="0">
                <a:latin typeface="Times New Roman" panose="02020603050405020304" pitchFamily="18" charset="0"/>
                <a:cs typeface="Times New Roman" panose="02020603050405020304" pitchFamily="18" charset="0"/>
              </a:rPr>
              <a:t> lysine?</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tôm</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 Rau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490654" y="2769985"/>
            <a:ext cx="10827834" cy="954107"/>
          </a:xfrm>
          <a:prstGeom prst="rect">
            <a:avLst/>
          </a:prstGeom>
        </p:spPr>
        <p:txBody>
          <a:bodyPr wrap="square">
            <a:spAutoFit/>
          </a:bodyPr>
          <a:lstStyle/>
          <a:p>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3: </a:t>
            </a:r>
            <a:r>
              <a:rPr lang="en-US" sz="2800" b="1" i="1" dirty="0" err="1">
                <a:latin typeface="Times New Roman" panose="02020603050405020304" pitchFamily="18" charset="0"/>
                <a:cs typeface="Times New Roman" panose="02020603050405020304" pitchFamily="18" charset="0"/>
              </a:rPr>
              <a:t>Phụ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giàu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Glucose		</a:t>
            </a:r>
            <a:r>
              <a:rPr lang="en-US" sz="2800" b="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Protein		</a:t>
            </a: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mycotoxin</a:t>
            </a:r>
            <a:r>
              <a:rPr lang="en-US" sz="2800" b="1" dirty="0">
                <a:latin typeface="Times New Roman" panose="02020603050405020304" pitchFamily="18" charset="0"/>
                <a:cs typeface="Times New Roman" panose="02020603050405020304" pitchFamily="18" charset="0"/>
              </a:rPr>
              <a:t> 	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Gluxit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15160" y="6097940"/>
            <a:ext cx="301083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D</a:t>
            </a:r>
          </a:p>
        </p:txBody>
      </p:sp>
      <p:sp>
        <p:nvSpPr>
          <p:cNvPr id="7" name="TextBox 6"/>
          <p:cNvSpPr txBox="1"/>
          <p:nvPr/>
        </p:nvSpPr>
        <p:spPr>
          <a:xfrm>
            <a:off x="4215160" y="3724092"/>
            <a:ext cx="301083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B</a:t>
            </a:r>
          </a:p>
        </p:txBody>
      </p:sp>
      <p:sp>
        <p:nvSpPr>
          <p:cNvPr id="8" name="TextBox 7"/>
          <p:cNvSpPr txBox="1"/>
          <p:nvPr/>
        </p:nvSpPr>
        <p:spPr>
          <a:xfrm>
            <a:off x="4215160" y="2167746"/>
            <a:ext cx="301083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69276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91" y="457199"/>
            <a:ext cx="11452303" cy="5708612"/>
          </a:xfrm>
        </p:spPr>
        <p:txBody>
          <a:bodyPr>
            <a:normAutofit lnSpcReduction="10000"/>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5: </a:t>
            </a:r>
            <a:r>
              <a:rPr lang="en-US" b="1" i="1" dirty="0" err="1">
                <a:latin typeface="Times New Roman" panose="02020603050405020304" pitchFamily="18" charset="0"/>
                <a:cs typeface="Times New Roman" panose="02020603050405020304" pitchFamily="18" charset="0"/>
              </a:rPr>
              <a:t>Quy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trình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lên</a:t>
            </a:r>
            <a:r>
              <a:rPr lang="en-US" b="1" i="1" dirty="0">
                <a:latin typeface="Times New Roman" panose="02020603050405020304" pitchFamily="18" charset="0"/>
                <a:cs typeface="Times New Roman" panose="02020603050405020304" pitchFamily="18" charset="0"/>
              </a:rPr>
              <a:t> men </a:t>
            </a:r>
            <a:r>
              <a:rPr lang="en-US" b="1" i="1" dirty="0" err="1">
                <a:latin typeface="Times New Roman" panose="02020603050405020304" pitchFamily="18" charset="0"/>
                <a:cs typeface="Times New Roman" panose="02020603050405020304" pitchFamily="18" charset="0"/>
              </a:rPr>
              <a:t>khô</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đậu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nuôi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tiến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hành</a:t>
            </a:r>
            <a:r>
              <a:rPr lang="en-US" b="1" i="1" dirty="0">
                <a:latin typeface="Times New Roman" panose="02020603050405020304" pitchFamily="18" charset="0"/>
                <a:cs typeface="Times New Roman" panose="02020603050405020304" pitchFamily="18" charset="0"/>
              </a:rPr>
              <a:t> qua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bước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thế</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Sấy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ở 40</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enzyme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a:t>
            </a:r>
          </a:p>
          <a:p>
            <a:pPr marL="0" indent="0">
              <a:buNone/>
            </a:pPr>
            <a:r>
              <a:rPr lang="en-US" b="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1, 2, 3, 4, 5.	</a:t>
            </a:r>
            <a:r>
              <a:rPr lang="en-US" b="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5, 4, 3, 2, 1.	</a:t>
            </a:r>
            <a:r>
              <a:rPr lang="en-US" b="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1, 4, 5, 3, 2.	</a:t>
            </a:r>
            <a:r>
              <a:rPr lang="en-US" b="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3, 5, 2, 4, 1</a:t>
            </a:r>
          </a:p>
        </p:txBody>
      </p:sp>
      <p:sp>
        <p:nvSpPr>
          <p:cNvPr id="4" name="TextBox 3"/>
          <p:cNvSpPr txBox="1"/>
          <p:nvPr/>
        </p:nvSpPr>
        <p:spPr>
          <a:xfrm>
            <a:off x="4215160" y="6097940"/>
            <a:ext cx="301083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34144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93" y="955829"/>
            <a:ext cx="10515600" cy="4351338"/>
          </a:xfrm>
        </p:spPr>
        <p:txBody>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6: </a:t>
            </a:r>
            <a:r>
              <a:rPr lang="en-US" b="1" i="1" dirty="0" err="1">
                <a:latin typeface="Times New Roman" panose="02020603050405020304" pitchFamily="18" charset="0"/>
                <a:cs typeface="Times New Roman" panose="02020603050405020304" pitchFamily="18" charset="0"/>
              </a:rPr>
              <a:t>Vai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trò</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việc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nghệ</a:t>
            </a:r>
            <a:r>
              <a:rPr lang="en-US" b="1" i="1" dirty="0">
                <a:latin typeface="Times New Roman" panose="02020603050405020304" pitchFamily="18" charset="0"/>
                <a:cs typeface="Times New Roman" panose="02020603050405020304" pitchFamily="18" charset="0"/>
              </a:rPr>
              <a:t> vi </a:t>
            </a:r>
            <a:r>
              <a:rPr lang="en-US" b="1" i="1" dirty="0" err="1">
                <a:latin typeface="Times New Roman" panose="02020603050405020304" pitchFamily="18" charset="0"/>
                <a:cs typeface="Times New Roman" panose="02020603050405020304" pitchFamily="18" charset="0"/>
              </a:rPr>
              <a:t>sinh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nuôi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vững</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ý.</a:t>
            </a:r>
          </a:p>
          <a:p>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5160" y="5094330"/>
            <a:ext cx="301083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23628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234" y="491303"/>
            <a:ext cx="10738624" cy="2677656"/>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7: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sinh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hơn</a:t>
            </a:r>
            <a:r>
              <a:rPr lang="en-US" sz="2400" b="1" i="1" dirty="0">
                <a:latin typeface="Times New Roman" panose="02020603050405020304" pitchFamily="18" charset="0"/>
                <a:cs typeface="Times New Roman" panose="02020603050405020304" pitchFamily="18" charset="0"/>
              </a:rPr>
              <a:t> do:</a:t>
            </a: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oxi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enzim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hủy</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a:t>
            </a:r>
          </a:p>
        </p:txBody>
      </p:sp>
      <p:sp>
        <p:nvSpPr>
          <p:cNvPr id="5" name="Rectangle 4"/>
          <p:cNvSpPr/>
          <p:nvPr/>
        </p:nvSpPr>
        <p:spPr>
          <a:xfrm>
            <a:off x="312234" y="3804776"/>
            <a:ext cx="11430000" cy="1938992"/>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8: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men </a:t>
            </a:r>
            <a:r>
              <a:rPr lang="en-US" sz="2400" b="1" i="1" dirty="0" err="1">
                <a:latin typeface="Times New Roman" panose="02020603050405020304" pitchFamily="18" charset="0"/>
                <a:cs typeface="Times New Roman" panose="02020603050405020304" pitchFamily="18" charset="0"/>
              </a:rPr>
              <a:t>đậu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khô</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dầu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loài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thủy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Tre</a:t>
            </a:r>
          </a:p>
          <a:p>
            <a:r>
              <a:rPr lang="en-US" sz="2400" b="1"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176131" y="2907349"/>
            <a:ext cx="301083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D</a:t>
            </a:r>
          </a:p>
        </p:txBody>
      </p:sp>
      <p:sp>
        <p:nvSpPr>
          <p:cNvPr id="7" name="TextBox 6"/>
          <p:cNvSpPr txBox="1"/>
          <p:nvPr/>
        </p:nvSpPr>
        <p:spPr>
          <a:xfrm>
            <a:off x="4176131" y="5952974"/>
            <a:ext cx="301083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r>
              <a:rPr lang="en-US" sz="2800" b="1" dirty="0">
                <a:solidFill>
                  <a:srgbClr val="FF0000"/>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12671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6BE8-8893-B254-7654-697C98EFE850}"/>
              </a:ext>
            </a:extLst>
          </p:cNvPr>
          <p:cNvSpPr>
            <a:spLocks noGrp="1"/>
          </p:cNvSpPr>
          <p:nvPr>
            <p:ph type="title"/>
          </p:nvPr>
        </p:nvSpPr>
        <p:spPr>
          <a:xfrm>
            <a:off x="208009" y="422091"/>
            <a:ext cx="11690342" cy="615376"/>
          </a:xfrm>
        </p:spPr>
        <p:txBody>
          <a:bodyPr>
            <a:normAutofit fontScale="90000"/>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CNSH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a:t>
            </a:r>
          </a:p>
        </p:txBody>
      </p:sp>
      <p:sp>
        <p:nvSpPr>
          <p:cNvPr id="3" name="AutoShape 2" descr="Image result for Cỏ vo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ỏ vo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17242"/>
          <a:stretch/>
        </p:blipFill>
        <p:spPr bwMode="auto">
          <a:xfrm>
            <a:off x="612775" y="1085637"/>
            <a:ext cx="2914978"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4809"/>
          <a:stretch/>
        </p:blipFill>
        <p:spPr bwMode="auto">
          <a:xfrm>
            <a:off x="612774" y="3772875"/>
            <a:ext cx="2914974" cy="208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22368" y="3086813"/>
            <a:ext cx="3162106"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HA4.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endParaRPr lang="en-US" sz="28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08007" y="5946498"/>
            <a:ext cx="372450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HA5. </a:t>
            </a:r>
            <a:r>
              <a:rPr lang="en-US" sz="2800" b="1" dirty="0" err="1">
                <a:latin typeface="Times New Roman" panose="02020603050405020304" pitchFamily="18" charset="0"/>
                <a:cs typeface="Times New Roman" panose="02020603050405020304" pitchFamily="18" charset="0"/>
              </a:rPr>
              <a:t>Khô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men</a:t>
            </a:r>
          </a:p>
        </p:txBody>
      </p:sp>
      <p:sp>
        <p:nvSpPr>
          <p:cNvPr id="6" name="TextBox 5"/>
          <p:cNvSpPr txBox="1"/>
          <p:nvPr/>
        </p:nvSpPr>
        <p:spPr>
          <a:xfrm>
            <a:off x="4103648" y="1085637"/>
            <a:ext cx="7393259"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200000"/>
              </a:lnSpc>
            </a:pPr>
            <a:r>
              <a:rPr lang="en-US" sz="2400" b="1" dirty="0" err="1">
                <a:latin typeface="Times New Roman" panose="02020603050405020304" pitchFamily="18" charset="0"/>
                <a:cs typeface="Times New Roman" panose="02020603050405020304" pitchFamily="18" charset="0"/>
              </a:rPr>
              <a:t>Vai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p>
          <a:p>
            <a:pPr marL="285750" indent="-285750" algn="just">
              <a:lnSpc>
                <a:spcPct val="200000"/>
              </a:lnSpc>
              <a:buFontTx/>
              <a:buChar char="-"/>
            </a:pP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endParaRPr lang="en-US" sz="2400" dirty="0">
              <a:latin typeface="Times New Roman" panose="02020603050405020304" pitchFamily="18" charset="0"/>
              <a:cs typeface="Times New Roman" panose="02020603050405020304" pitchFamily="18" charset="0"/>
            </a:endParaRPr>
          </a:p>
          <a:p>
            <a:pPr marL="285750" indent="-285750" algn="just">
              <a:lnSpc>
                <a:spcPct val="200000"/>
              </a:lnSpc>
              <a:buFontTx/>
              <a:buChar char="-"/>
            </a:pP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endParaRPr lang="en-US" sz="2400" dirty="0">
              <a:latin typeface="Times New Roman" panose="02020603050405020304" pitchFamily="18" charset="0"/>
              <a:cs typeface="Times New Roman" panose="02020603050405020304" pitchFamily="18" charset="0"/>
            </a:endParaRPr>
          </a:p>
          <a:p>
            <a:pPr marL="285750" indent="-285750" algn="just">
              <a:lnSpc>
                <a:spcPct val="200000"/>
              </a:lnSpc>
              <a:buFontTx/>
              <a:buChar char="-"/>
            </a:pP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a:t>
            </a:r>
          </a:p>
          <a:p>
            <a:pPr marL="285750" indent="-285750" algn="just">
              <a:lnSpc>
                <a:spcPct val="200000"/>
              </a:lnSpc>
              <a:buFontTx/>
              <a:buChar char="-"/>
            </a:pP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a:p>
            <a:pPr marL="285750" indent="-285750" algn="just">
              <a:lnSpc>
                <a:spcPct val="200000"/>
              </a:lnSpc>
              <a:buFontTx/>
              <a:buChar char="-"/>
            </a:pP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41991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hot air balloons in the sky&#10;&#10;Description automatically generated with medium confidence">
            <a:extLst>
              <a:ext uri="{FF2B5EF4-FFF2-40B4-BE49-F238E27FC236}">
                <a16:creationId xmlns:a16="http://schemas.microsoft.com/office/drawing/2014/main" id="{CE96868F-E897-27A4-79B9-DC43173FC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4AE287-E401-0576-6F0C-41FF73858CEC}"/>
              </a:ext>
            </a:extLst>
          </p:cNvPr>
          <p:cNvSpPr>
            <a:spLocks noGrp="1"/>
          </p:cNvSpPr>
          <p:nvPr>
            <p:ph type="ctrTitle"/>
          </p:nvPr>
        </p:nvSpPr>
        <p:spPr>
          <a:xfrm>
            <a:off x="264405" y="1068636"/>
            <a:ext cx="11582155" cy="2864386"/>
          </a:xfrm>
        </p:spPr>
        <p:txBody>
          <a:bodyPr>
            <a:normAutofit fontScale="90000"/>
          </a:bodyPr>
          <a:lstStyle/>
          <a:p>
            <a:pPr>
              <a:lnSpc>
                <a:spcPct val="150000"/>
              </a:lnSpc>
            </a:pPr>
            <a:r>
              <a:rPr lang="en-US" sz="4400" b="1" dirty="0">
                <a:latin typeface="Times New Roman" panose="02020603050405020304" pitchFamily="18" charset="0"/>
                <a:cs typeface="Times New Roman" panose="02020603050405020304" pitchFamily="18" charset="0"/>
              </a:rPr>
              <a:t>BÀI 18</a:t>
            </a:r>
            <a:br>
              <a:rPr lang="vi-VN"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ỨNG DỤNG CÔNG NGHỆ SINH HỌC TRONG BẢO QUẢN, CHẾ BIẾN THỨC ĂN THỦY SẢN</a:t>
            </a:r>
          </a:p>
        </p:txBody>
      </p:sp>
    </p:spTree>
    <p:extLst>
      <p:ext uri="{BB962C8B-B14F-4D97-AF65-F5344CB8AC3E}">
        <p14:creationId xmlns:p14="http://schemas.microsoft.com/office/powerpoint/2010/main" val="24324684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a16="http://schemas.microsoft.com/office/drawing/2014/main"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23" name="TextBox 1"/>
          <p:cNvSpPr txBox="1">
            <a:spLocks noChangeArrowheads="1"/>
          </p:cNvSpPr>
          <p:nvPr/>
        </p:nvSpPr>
        <p:spPr bwMode="auto">
          <a:xfrm>
            <a:off x="198757" y="139832"/>
            <a:ext cx="38042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chemeClr val="hlink"/>
              </a:buClr>
              <a:buSzPct val="120000"/>
              <a:buFontTx/>
              <a:buNone/>
            </a:pPr>
            <a:r>
              <a:rPr lang="en-US" altLang="en-US" sz="4000" b="1" dirty="0">
                <a:solidFill>
                  <a:srgbClr val="FF0000"/>
                </a:solidFill>
                <a:latin typeface="Times New Roman" panose="02020603050405020304" pitchFamily="18" charset="0"/>
              </a:rPr>
              <a:t>NỘI DUNG :</a:t>
            </a:r>
          </a:p>
        </p:txBody>
      </p:sp>
      <p:sp>
        <p:nvSpPr>
          <p:cNvPr id="2" name="TextBox 1"/>
          <p:cNvSpPr txBox="1"/>
          <p:nvPr/>
        </p:nvSpPr>
        <p:spPr>
          <a:xfrm>
            <a:off x="672029" y="971767"/>
            <a:ext cx="10635307"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 ỨNG DỤNG CÔNG NGHỆ SINH HỌC TRONG CHẾ BIẾN THỨC ĂN THỦY SẢN</a:t>
            </a:r>
          </a:p>
        </p:txBody>
      </p:sp>
      <p:sp>
        <p:nvSpPr>
          <p:cNvPr id="3" name="TextBox 2"/>
          <p:cNvSpPr txBox="1"/>
          <p:nvPr/>
        </p:nvSpPr>
        <p:spPr>
          <a:xfrm>
            <a:off x="593972" y="4618474"/>
            <a:ext cx="11226322"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II. ỨNG DỤNG CÔNG NGHỆ SINH HỌC TRONG BẢN QUẢN THỨC ĂN THỦY SẢN</a:t>
            </a:r>
          </a:p>
        </p:txBody>
      </p:sp>
      <p:sp>
        <p:nvSpPr>
          <p:cNvPr id="6" name="TextBox 5">
            <a:extLst>
              <a:ext uri="{FF2B5EF4-FFF2-40B4-BE49-F238E27FC236}">
                <a16:creationId xmlns:a16="http://schemas.microsoft.com/office/drawing/2014/main" id="{EFE8BD84-D175-6CF1-1E38-84C3C89647F2}"/>
              </a:ext>
            </a:extLst>
          </p:cNvPr>
          <p:cNvSpPr txBox="1"/>
          <p:nvPr/>
        </p:nvSpPr>
        <p:spPr>
          <a:xfrm>
            <a:off x="1120258" y="2530020"/>
            <a:ext cx="939535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lysine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15C878A-2BD0-3D8A-6E50-05FAD62B1BD5}"/>
              </a:ext>
            </a:extLst>
          </p:cNvPr>
          <p:cNvSpPr txBox="1"/>
          <p:nvPr/>
        </p:nvSpPr>
        <p:spPr>
          <a:xfrm>
            <a:off x="1120258" y="3537135"/>
            <a:ext cx="93953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men </a:t>
            </a:r>
            <a:r>
              <a:rPr lang="en-US" sz="2800" dirty="0" err="1">
                <a:latin typeface="Times New Roman" panose="02020603050405020304" pitchFamily="18" charset="0"/>
                <a:cs typeface="Times New Roman" panose="02020603050405020304" pitchFamily="18" charset="0"/>
              </a:rPr>
              <a:t>khô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333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a16="http://schemas.microsoft.com/office/drawing/2014/main"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2" name="TextBox 1"/>
          <p:cNvSpPr txBox="1"/>
          <p:nvPr/>
        </p:nvSpPr>
        <p:spPr>
          <a:xfrm>
            <a:off x="259434" y="414206"/>
            <a:ext cx="10635307"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 ỨNG DỤNG CÔNG NGHỆ SINH HỌC TRONG CHẾ BIẾN THỨC ĂN THỦY SẢN</a:t>
            </a:r>
          </a:p>
        </p:txBody>
      </p:sp>
      <p:sp>
        <p:nvSpPr>
          <p:cNvPr id="6" name="TextBox 5">
            <a:extLst>
              <a:ext uri="{FF2B5EF4-FFF2-40B4-BE49-F238E27FC236}">
                <a16:creationId xmlns:a16="http://schemas.microsoft.com/office/drawing/2014/main" id="{EFE8BD84-D175-6CF1-1E38-84C3C89647F2}"/>
              </a:ext>
            </a:extLst>
          </p:cNvPr>
          <p:cNvSpPr txBox="1"/>
          <p:nvPr/>
        </p:nvSpPr>
        <p:spPr>
          <a:xfrm>
            <a:off x="1120258" y="2530020"/>
            <a:ext cx="939535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lysine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15C878A-2BD0-3D8A-6E50-05FAD62B1BD5}"/>
              </a:ext>
            </a:extLst>
          </p:cNvPr>
          <p:cNvSpPr txBox="1"/>
          <p:nvPr/>
        </p:nvSpPr>
        <p:spPr>
          <a:xfrm>
            <a:off x="1120258" y="3537135"/>
            <a:ext cx="93953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men </a:t>
            </a:r>
            <a:r>
              <a:rPr lang="en-US" sz="2800" dirty="0" err="1">
                <a:latin typeface="Times New Roman" panose="02020603050405020304" pitchFamily="18" charset="0"/>
                <a:cs typeface="Times New Roman" panose="02020603050405020304" pitchFamily="18" charset="0"/>
              </a:rPr>
              <a:t>khô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708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840" y="156116"/>
            <a:ext cx="11151220" cy="2308324"/>
          </a:xfrm>
          <a:prstGeom prst="rect">
            <a:avLst/>
          </a:prstGeom>
          <a:noFill/>
        </p:spPr>
        <p:txBody>
          <a:bodyPr wrap="square" rtlCol="0">
            <a:spAutoFit/>
          </a:bodyPr>
          <a:lstStyle/>
          <a:p>
            <a:pPr eaLnBrk="0" hangingPunct="0"/>
            <a:r>
              <a:rPr lang="en-US" sz="2400" b="1" dirty="0" err="1">
                <a:latin typeface="Times New Roman" panose="02020603050405020304" pitchFamily="18" charset="0"/>
                <a:cs typeface="Times New Roman" panose="02020603050405020304" pitchFamily="18" charset="0"/>
              </a:rPr>
              <a:t>Dựa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SGK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dõi</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video :</a:t>
            </a:r>
            <a:r>
              <a:rPr lang="en-US" sz="2400" dirty="0">
                <a:latin typeface="Times New Roman" panose="02020603050405020304" pitchFamily="18" charset="0"/>
                <a:cs typeface="Times New Roman" panose="02020603050405020304" pitchFamily="18" charset="0"/>
              </a:rPr>
              <a:t>+ Video 1: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htt</a:t>
            </a:r>
            <a:r>
              <a:rPr lang="en-US" sz="2400" dirty="0">
                <a:latin typeface="Times New Roman" panose="02020603050405020304" pitchFamily="18" charset="0"/>
                <a:cs typeface="Times New Roman" panose="02020603050405020304" pitchFamily="18" charset="0"/>
                <a:hlinkClick r:id="rId2"/>
              </a:rPr>
              <a:t>ps://w</a:t>
            </a:r>
            <a:r>
              <a:rPr lang="en-US" sz="2400" dirty="0">
                <a:latin typeface="Times New Roman" panose="02020603050405020304" pitchFamily="18" charset="0"/>
                <a:cs typeface="Times New Roman" panose="02020603050405020304" pitchFamily="18" charset="0"/>
              </a:rPr>
              <a:t>ww.yo</a:t>
            </a:r>
            <a:r>
              <a:rPr lang="en-US" sz="2400" dirty="0">
                <a:latin typeface="Times New Roman" panose="02020603050405020304" pitchFamily="18" charset="0"/>
                <a:cs typeface="Times New Roman" panose="02020603050405020304" pitchFamily="18" charset="0"/>
                <a:hlinkClick r:id="rId2"/>
              </a:rPr>
              <a:t>utube.com/watch?v=U5Tcgco1nSc</a:t>
            </a:r>
            <a:endParaRPr lang="en-US" sz="2400" dirty="0">
              <a:latin typeface="Times New Roman" panose="02020603050405020304" pitchFamily="18" charset="0"/>
              <a:cs typeface="Times New Roman" panose="02020603050405020304" pitchFamily="18" charset="0"/>
            </a:endParaRPr>
          </a:p>
          <a:p>
            <a:pPr eaLnBrk="0" hangingPunct="0"/>
            <a:r>
              <a:rPr lang="en-US" sz="2400" dirty="0">
                <a:latin typeface="Times New Roman" panose="02020603050405020304" pitchFamily="18" charset="0"/>
                <a:cs typeface="Times New Roman" panose="02020603050405020304" pitchFamily="18" charset="0"/>
              </a:rPr>
              <a:t>+ Video 2: Ủ </a:t>
            </a:r>
            <a:r>
              <a:rPr lang="en-US" sz="2400" dirty="0" err="1">
                <a:latin typeface="Times New Roman" panose="02020603050405020304" pitchFamily="18" charset="0"/>
                <a:cs typeface="Times New Roman" panose="02020603050405020304" pitchFamily="18" charset="0"/>
              </a:rPr>
              <a:t>đậu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htt</a:t>
            </a:r>
            <a:r>
              <a:rPr lang="en-US" sz="2400" dirty="0">
                <a:latin typeface="Times New Roman" panose="02020603050405020304" pitchFamily="18" charset="0"/>
                <a:cs typeface="Times New Roman" panose="02020603050405020304" pitchFamily="18" charset="0"/>
                <a:hlinkClick r:id="rId3"/>
              </a:rPr>
              <a:t>ps://w</a:t>
            </a:r>
            <a:r>
              <a:rPr lang="en-US" sz="2400" dirty="0">
                <a:latin typeface="Times New Roman" panose="02020603050405020304" pitchFamily="18" charset="0"/>
                <a:cs typeface="Times New Roman" panose="02020603050405020304" pitchFamily="18" charset="0"/>
              </a:rPr>
              <a:t>ww.yo</a:t>
            </a:r>
            <a:r>
              <a:rPr lang="en-US" sz="2400" dirty="0">
                <a:latin typeface="Times New Roman" panose="02020603050405020304" pitchFamily="18" charset="0"/>
                <a:cs typeface="Times New Roman" panose="02020603050405020304" pitchFamily="18" charset="0"/>
                <a:hlinkClick r:id="rId3"/>
              </a:rPr>
              <a:t>utube.com/</a:t>
            </a:r>
            <a:r>
              <a:rPr lang="en-US" sz="2400" dirty="0">
                <a:latin typeface="Times New Roman" panose="02020603050405020304" pitchFamily="18" charset="0"/>
                <a:cs typeface="Times New Roman" panose="02020603050405020304" pitchFamily="18" charset="0"/>
              </a:rPr>
              <a:t>watch?v=QuRg5efXw6Q</a:t>
            </a:r>
          </a:p>
          <a:p>
            <a:r>
              <a:rPr lang="en-US"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PHT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1619649846"/>
              </p:ext>
            </p:extLst>
          </p:nvPr>
        </p:nvGraphicFramePr>
        <p:xfrm>
          <a:off x="356839" y="2743200"/>
          <a:ext cx="11401572" cy="4256718"/>
        </p:xfrm>
        <a:graphic>
          <a:graphicData uri="http://schemas.openxmlformats.org/drawingml/2006/table">
            <a:tbl>
              <a:tblPr firstRow="1" firstCol="1" bandRow="1">
                <a:tableStyleId>{5940675A-B579-460E-94D1-54222C63F5DA}</a:tableStyleId>
              </a:tblPr>
              <a:tblGrid>
                <a:gridCol w="1755841">
                  <a:extLst>
                    <a:ext uri="{9D8B030D-6E8A-4147-A177-3AD203B41FA5}">
                      <a16:colId xmlns:a16="http://schemas.microsoft.com/office/drawing/2014/main" val="20000"/>
                    </a:ext>
                  </a:extLst>
                </a:gridCol>
                <a:gridCol w="4663243">
                  <a:extLst>
                    <a:ext uri="{9D8B030D-6E8A-4147-A177-3AD203B41FA5}">
                      <a16:colId xmlns:a16="http://schemas.microsoft.com/office/drawing/2014/main" val="20001"/>
                    </a:ext>
                  </a:extLst>
                </a:gridCol>
                <a:gridCol w="4982488">
                  <a:extLst>
                    <a:ext uri="{9D8B030D-6E8A-4147-A177-3AD203B41FA5}">
                      <a16:colId xmlns:a16="http://schemas.microsoft.com/office/drawing/2014/main" val="20002"/>
                    </a:ext>
                  </a:extLst>
                </a:gridCol>
              </a:tblGrid>
              <a:tr h="665172">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biến</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2927">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44401">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32043">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11448">
                <a:tc>
                  <a:txBody>
                    <a:bodyPr/>
                    <a:lstStyle/>
                    <a:p>
                      <a:pPr algn="ctr">
                        <a:lnSpc>
                          <a:spcPct val="107000"/>
                        </a:lnSpc>
                        <a:spcAft>
                          <a:spcPts val="0"/>
                        </a:spcAft>
                      </a:pPr>
                      <a:r>
                        <a:rPr lang="en-US" sz="2400" dirty="0" err="1">
                          <a:effectLst/>
                          <a:latin typeface="Times New Roman" panose="02020603050405020304" pitchFamily="18" charset="0"/>
                          <a:ea typeface="Calibri"/>
                          <a:cs typeface="Times New Roman" panose="02020603050405020304" pitchFamily="18" charset="0"/>
                        </a:rPr>
                        <a:t>Quy</a:t>
                      </a:r>
                      <a:r>
                        <a:rPr lang="en-US" sz="2400" dirty="0">
                          <a:effectLst/>
                          <a:latin typeface="Times New Roman" panose="02020603050405020304" pitchFamily="18" charset="0"/>
                          <a:ea typeface="Calibri"/>
                          <a:cs typeface="Times New Roman" panose="02020603050405020304" pitchFamily="18" charset="0"/>
                        </a:rPr>
                        <a:t> </a:t>
                      </a:r>
                      <a:r>
                        <a:rPr lang="en-US" sz="2400" dirty="0" err="1">
                          <a:effectLst/>
                          <a:latin typeface="Times New Roman" panose="02020603050405020304" pitchFamily="18" charset="0"/>
                          <a:ea typeface="Calibri"/>
                          <a:cs typeface="Times New Roman" panose="02020603050405020304" pitchFamily="18" charset="0"/>
                        </a:rPr>
                        <a:t>trình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3653517" y="3042574"/>
            <a:ext cx="202952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latin typeface="Times New Roman" panose="02020603050405020304" pitchFamily="18" charset="0"/>
                <a:cs typeface="Times New Roman" panose="02020603050405020304" pitchFamily="18" charset="0"/>
              </a:rPr>
              <a:t>NHÓM 1, 2</a:t>
            </a:r>
          </a:p>
        </p:txBody>
      </p:sp>
      <p:sp>
        <p:nvSpPr>
          <p:cNvPr id="6" name="TextBox 5"/>
          <p:cNvSpPr txBox="1"/>
          <p:nvPr/>
        </p:nvSpPr>
        <p:spPr>
          <a:xfrm>
            <a:off x="8867785" y="3042574"/>
            <a:ext cx="202952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latin typeface="Times New Roman" panose="02020603050405020304" pitchFamily="18" charset="0"/>
                <a:cs typeface="Times New Roman" panose="02020603050405020304" pitchFamily="18" charset="0"/>
              </a:rPr>
              <a:t>NHÓM 3, 4</a:t>
            </a:r>
          </a:p>
        </p:txBody>
      </p:sp>
    </p:spTree>
    <p:extLst>
      <p:ext uri="{BB962C8B-B14F-4D97-AF65-F5344CB8AC3E}">
        <p14:creationId xmlns:p14="http://schemas.microsoft.com/office/powerpoint/2010/main" val="56935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12349595"/>
              </p:ext>
            </p:extLst>
          </p:nvPr>
        </p:nvGraphicFramePr>
        <p:xfrm>
          <a:off x="256477" y="390295"/>
          <a:ext cx="11329640" cy="5389942"/>
        </p:xfrm>
        <a:graphic>
          <a:graphicData uri="http://schemas.openxmlformats.org/drawingml/2006/table">
            <a:tbl>
              <a:tblPr firstRow="1" firstCol="1" bandRow="1">
                <a:tableStyleId>{5940675A-B579-460E-94D1-54222C63F5DA}</a:tableStyleId>
              </a:tblPr>
              <a:tblGrid>
                <a:gridCol w="1881882">
                  <a:extLst>
                    <a:ext uri="{9D8B030D-6E8A-4147-A177-3AD203B41FA5}">
                      <a16:colId xmlns:a16="http://schemas.microsoft.com/office/drawing/2014/main" val="20000"/>
                    </a:ext>
                  </a:extLst>
                </a:gridCol>
                <a:gridCol w="5075011">
                  <a:extLst>
                    <a:ext uri="{9D8B030D-6E8A-4147-A177-3AD203B41FA5}">
                      <a16:colId xmlns:a16="http://schemas.microsoft.com/office/drawing/2014/main" val="20001"/>
                    </a:ext>
                  </a:extLst>
                </a:gridCol>
                <a:gridCol w="4372747">
                  <a:extLst>
                    <a:ext uri="{9D8B030D-6E8A-4147-A177-3AD203B41FA5}">
                      <a16:colId xmlns:a16="http://schemas.microsoft.com/office/drawing/2014/main" val="20002"/>
                    </a:ext>
                  </a:extLst>
                </a:gridCol>
              </a:tblGrid>
              <a:tr h="1048213">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biến</a:t>
                      </a:r>
                      <a:endParaRPr lang="en-US"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38868">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cs typeface="Times New Roman" panose="02020603050405020304" pitchFamily="18" charset="0"/>
                        </a:rPr>
                        <a:t>, da, </a:t>
                      </a:r>
                      <a:r>
                        <a:rPr lang="en-US" sz="2400" dirty="0" err="1">
                          <a:effectLst/>
                          <a:latin typeface="Times New Roman" panose="02020603050405020304" pitchFamily="18" charset="0"/>
                          <a:cs typeface="Times New Roman" panose="02020603050405020304" pitchFamily="18" charset="0"/>
                        </a:rPr>
                        <a:t>xương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-enzyme</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69252">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protêin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prôtêin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08052">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ở 40</a:t>
                      </a:r>
                      <a:r>
                        <a:rPr lang="en-US" sz="2400" baseline="30000" dirty="0">
                          <a:effectLst/>
                          <a:latin typeface="Times New Roman" panose="02020603050405020304" pitchFamily="18" charset="0"/>
                          <a:cs typeface="Times New Roman" panose="02020603050405020304" pitchFamily="18" charset="0"/>
                        </a:rPr>
                        <a:t>0 </a:t>
                      </a:r>
                      <a:r>
                        <a:rPr lang="en-US" sz="2400" baseline="0" dirty="0">
                          <a:effectLst/>
                          <a:latin typeface="Times New Roman" panose="02020603050405020304" pitchFamily="18" charset="0"/>
                          <a:cs typeface="Times New Roman" panose="02020603050405020304" pitchFamily="18" charset="0"/>
                        </a:rPr>
                        <a:t>C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085574">
                <a:tc>
                  <a:txBody>
                    <a:bodyPr/>
                    <a:lstStyle/>
                    <a:p>
                      <a:pPr algn="ctr">
                        <a:lnSpc>
                          <a:spcPct val="107000"/>
                        </a:lnSpc>
                        <a:spcAft>
                          <a:spcPts val="0"/>
                        </a:spcAft>
                      </a:pPr>
                      <a:r>
                        <a:rPr lang="en-US" sz="2400" dirty="0" err="1">
                          <a:effectLst/>
                          <a:latin typeface="Times New Roman" panose="02020603050405020304" pitchFamily="18" charset="0"/>
                          <a:ea typeface="Calibri"/>
                          <a:cs typeface="Times New Roman" panose="02020603050405020304" pitchFamily="18" charset="0"/>
                        </a:rPr>
                        <a:t>Quy</a:t>
                      </a:r>
                      <a:r>
                        <a:rPr lang="en-US" sz="2400" baseline="0" dirty="0">
                          <a:effectLst/>
                          <a:latin typeface="Times New Roman" panose="02020603050405020304" pitchFamily="18" charset="0"/>
                          <a:ea typeface="Calibri"/>
                          <a:cs typeface="Times New Roman" panose="02020603050405020304" pitchFamily="18" charset="0"/>
                        </a:rPr>
                        <a:t> </a:t>
                      </a:r>
                      <a:r>
                        <a:rPr lang="en-US" sz="2400" baseline="0" dirty="0" err="1">
                          <a:effectLst/>
                          <a:latin typeface="Times New Roman" panose="02020603050405020304" pitchFamily="18" charset="0"/>
                          <a:ea typeface="Calibri"/>
                          <a:cs typeface="Times New Roman" panose="02020603050405020304" pitchFamily="18" charset="0"/>
                        </a:rPr>
                        <a:t>trình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83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186706"/>
            <a:ext cx="11285034" cy="538124"/>
          </a:xfrm>
        </p:spPr>
        <p:txBody>
          <a:bodyPr>
            <a:normAutofit/>
          </a:bodyPr>
          <a:lstStyle/>
          <a:p>
            <a:r>
              <a:rPr lang="en-US" sz="2400" b="1" dirty="0" err="1">
                <a:latin typeface="Times New Roman" panose="02020603050405020304" pitchFamily="18" charset="0"/>
                <a:cs typeface="Times New Roman" panose="02020603050405020304" pitchFamily="18" charset="0"/>
              </a:rPr>
              <a:t>Qúa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giàu</a:t>
            </a:r>
            <a:r>
              <a:rPr lang="en-US" sz="2400" b="1" dirty="0">
                <a:latin typeface="Times New Roman" panose="02020603050405020304" pitchFamily="18" charset="0"/>
                <a:cs typeface="Times New Roman" panose="02020603050405020304" pitchFamily="18" charset="0"/>
              </a:rPr>
              <a:t> lysine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023110"/>
              </p:ext>
            </p:extLst>
          </p:nvPr>
        </p:nvGraphicFramePr>
        <p:xfrm>
          <a:off x="245328" y="936703"/>
          <a:ext cx="11363092" cy="5013311"/>
        </p:xfrm>
        <a:graphic>
          <a:graphicData uri="http://schemas.openxmlformats.org/drawingml/2006/table">
            <a:tbl>
              <a:tblPr firstRow="1" firstCol="1" bandRow="1">
                <a:tableStyleId>{5940675A-B579-460E-94D1-54222C63F5DA}</a:tableStyleId>
              </a:tblPr>
              <a:tblGrid>
                <a:gridCol w="2609385">
                  <a:extLst>
                    <a:ext uri="{9D8B030D-6E8A-4147-A177-3AD203B41FA5}">
                      <a16:colId xmlns:a16="http://schemas.microsoft.com/office/drawing/2014/main" val="20000"/>
                    </a:ext>
                  </a:extLst>
                </a:gridCol>
                <a:gridCol w="8753707">
                  <a:extLst>
                    <a:ext uri="{9D8B030D-6E8A-4147-A177-3AD203B41FA5}">
                      <a16:colId xmlns:a16="http://schemas.microsoft.com/office/drawing/2014/main" val="20001"/>
                    </a:ext>
                  </a:extLst>
                </a:gridCol>
              </a:tblGrid>
              <a:tr h="970156">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Xử</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lý</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lipid</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47718">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Thủy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phân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bổ</a:t>
                      </a:r>
                      <a:r>
                        <a:rPr lang="en-US" sz="2400" dirty="0">
                          <a:effectLst/>
                          <a:latin typeface="Times New Roman" panose="02020603050405020304" pitchFamily="18" charset="0"/>
                          <a:cs typeface="Times New Roman" panose="02020603050405020304" pitchFamily="18" charset="0"/>
                        </a:rPr>
                        <a:t> sung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ủ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protein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Ép</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viên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bao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bảo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quản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tiêu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thụ</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thụ</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87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2808</Words>
  <Application>Microsoft Office PowerPoint</Application>
  <PresentationFormat>Widescreen</PresentationFormat>
  <Paragraphs>207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Chào mừng các thầy cô cùng về dự giờ với lớp 12 yêu quý!</vt:lpstr>
      <vt:lpstr>? Loại thức ăn nào sau là thức ăn thủy sản từ ứng dụng CNSH?</vt:lpstr>
      <vt:lpstr>? Thức ăn CNSH cho thủy sản có những vai trò gì hơn thức ăn thông thường?</vt:lpstr>
      <vt:lpstr>BÀI 18 ỨNG DỤNG CÔNG NGHỆ SINH HỌC TRONG BẢO QUẢN, CHẾ BIẾN THỨC ĂN THỦY SẢN</vt:lpstr>
      <vt:lpstr>PowerPoint Presentation</vt:lpstr>
      <vt:lpstr>PowerPoint Presentation</vt:lpstr>
      <vt:lpstr>PowerPoint Presentation</vt:lpstr>
      <vt:lpstr>PowerPoint Presentation</vt:lpstr>
      <vt:lpstr>Qúa trình chế biến thức ăn thủy sản giàu lysine từ phế phụ phẩm cá tra</vt:lpstr>
      <vt:lpstr>Các bước lên men khô đậu nành làm thức ăn nuôi động vật thủy sản</vt:lpstr>
      <vt:lpstr>- Em hãy cho biết cá tra có vai trò như thế nào với con người? - Phế phụ phẩm cá tra là những thành phần nào? - Sử dụng phế phụ phẩm làm nguyên liệu chế biến thức ăn nuôi thủy sản giàu lysine có vai trò gì với người chăn nuôi và môi trường?</vt:lpstr>
      <vt:lpstr>Phần thịt cá tra - Cá tra nhiều omega-3, 6, 9, DHA và EPA, vitamin E... có lợi cho tim mạch, giúp phát triển trí não, hỗ trợ ngăn chặn lão hóa. - Nhờ giá trị dinh dưỡng nên cá tra của Việt Nam là một trong những mặt hàng xuất khẩu được thế giới ưa chuộng. Cá tra được xuất đi nhiều nước như Mỹ, Trung Quốc, Malaysia...</vt:lpstr>
      <vt:lpstr>Phế phụ phẩm cá tra  </vt:lpstr>
      <vt:lpstr>Qúa trình chế biến thức ăn thủy sản giàu lysine từ phế phụ phẩm cá tra</vt:lpstr>
      <vt:lpstr>- Em hãy cho biết khô đậu nành là gì? Ngoài khô đậu nành có thể dùng các khô dầu các loại hạt khác không? Em hãy kể tên?  </vt:lpstr>
      <vt:lpstr>- Sử dụng khô đậu nành và các khô dầu khác cho thủy sản ăn trực tiếp được không? Vì sao? </vt:lpstr>
      <vt:lpstr>PowerPoint Presentation</vt:lpstr>
      <vt:lpstr>Các bước lên men khô đậu nành làm thức ăn nuôi động vật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thầy cô cùng về dự giờ với lớp 12 yêu quý!</dc:title>
  <dc:creator>VnTeach.Com</dc:creator>
  <cp:keywords>VnTeach.Com</cp:keywords>
  <cp:lastModifiedBy>Admin</cp:lastModifiedBy>
  <cp:revision>1</cp:revision>
  <dcterms:created xsi:type="dcterms:W3CDTF">2022-10-10T02:08:52Z</dcterms:created>
  <dcterms:modified xsi:type="dcterms:W3CDTF">2024-10-08T13:13:10Z</dcterms:modified>
</cp:coreProperties>
</file>