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430" r:id="rId2"/>
    <p:sldId id="446" r:id="rId3"/>
    <p:sldId id="434" r:id="rId4"/>
    <p:sldId id="442" r:id="rId5"/>
    <p:sldId id="443" r:id="rId6"/>
    <p:sldId id="449" r:id="rId7"/>
    <p:sldId id="448" r:id="rId8"/>
    <p:sldId id="431" r:id="rId9"/>
  </p:sldIdLst>
  <p:sldSz cx="16276638" cy="9144000"/>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66"/>
    <a:srgbClr val="FF7C80"/>
    <a:srgbClr val="FF660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9274" autoAdjust="0"/>
  </p:normalViewPr>
  <p:slideViewPr>
    <p:cSldViewPr>
      <p:cViewPr varScale="1">
        <p:scale>
          <a:sx n="55" d="100"/>
          <a:sy n="55" d="100"/>
        </p:scale>
        <p:origin x="564" y="132"/>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smtClean="0"/>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smtClean="0"/>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smtClean="0"/>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smtClean="0"/>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smtClean="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9"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r>
              <a:rPr lang="en-US" altLang="en-US" sz="3500" b="1" smtClean="0">
                <a:solidFill>
                  <a:srgbClr val="FF0066"/>
                </a:solidFill>
                <a:latin typeface="Times New Roman" pitchFamily="18" charset="0"/>
              </a:rPr>
              <a:t>……</a:t>
            </a:r>
            <a:endParaRPr lang="en-US" altLang="en-US" sz="3500" b="1">
              <a:solidFill>
                <a:srgbClr val="FF0066"/>
              </a:solidFill>
              <a:latin typeface="Times New Roman" pitchFamily="18" charset="0"/>
            </a:endParaRPr>
          </a:p>
        </p:txBody>
      </p:sp>
      <p:sp>
        <p:nvSpPr>
          <p:cNvPr id="30" name="Text Box 14"/>
          <p:cNvSpPr txBox="1">
            <a:spLocks noChangeArrowheads="1"/>
          </p:cNvSpPr>
          <p:nvPr/>
        </p:nvSpPr>
        <p:spPr bwMode="auto">
          <a:xfrm>
            <a:off x="1562479" y="4343401"/>
            <a:ext cx="12824239" cy="2576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spcAft>
                <a:spcPts val="1200"/>
              </a:spcAft>
              <a:defRPr/>
            </a:pP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trải</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nghiệm</a:t>
            </a:r>
            <a:endPar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eaLnBrk="1" hangingPunct="1">
              <a:spcBef>
                <a:spcPts val="0"/>
              </a:spcBef>
              <a:defRPr/>
            </a:pPr>
            <a:r>
              <a:rPr lang="en-US" sz="5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35: </a:t>
            </a:r>
            <a:r>
              <a:rPr lang="en-US" sz="5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SINH HOẠT LỚP</a:t>
            </a:r>
          </a:p>
          <a:p>
            <a:pPr algn="ctr" eaLnBrk="1" hangingPunct="1">
              <a:spcBef>
                <a:spcPts val="0"/>
              </a:spcBef>
              <a:defRPr/>
            </a:pPr>
            <a:r>
              <a:rPr lang="en-US" sz="5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VỆ SINH TRƯỜNG LỚP</a:t>
            </a:r>
            <a:endPar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1" name="Text Box 17"/>
          <p:cNvSpPr txBox="1">
            <a:spLocks noChangeArrowheads="1"/>
          </p:cNvSpPr>
          <p:nvPr/>
        </p:nvSpPr>
        <p:spPr bwMode="auto">
          <a:xfrm>
            <a:off x="2347119" y="19050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a:t>
            </a:r>
            <a:r>
              <a:rPr lang="en-US" sz="6000" b="1" smtClean="0">
                <a:solidFill>
                  <a:srgbClr val="0000CC"/>
                </a:solidFill>
                <a:effectLst>
                  <a:outerShdw blurRad="38100" dist="38100" dir="2700000" algn="tl">
                    <a:srgbClr val="000000">
                      <a:alpha val="43137"/>
                    </a:srgbClr>
                  </a:outerShdw>
                </a:effectLst>
                <a:latin typeface="Times New Roman" pitchFamily="18" charset="0"/>
              </a:rPr>
              <a:t>CÔ</a:t>
            </a:r>
          </a:p>
          <a:p>
            <a:pPr algn="ctr" eaLnBrk="1" hangingPunct="1">
              <a:spcBef>
                <a:spcPts val="0"/>
              </a:spcBef>
              <a:defRPr/>
            </a:pPr>
            <a:r>
              <a:rPr lang="en-US" sz="6000" b="1" smtClean="0">
                <a:solidFill>
                  <a:srgbClr val="0000CC"/>
                </a:solidFill>
                <a:effectLst>
                  <a:outerShdw blurRad="38100" dist="38100" dir="2700000" algn="tl">
                    <a:srgbClr val="000000">
                      <a:alpha val="43137"/>
                    </a:srgbClr>
                  </a:outerShdw>
                </a:effectLst>
                <a:latin typeface="Times New Roman" pitchFamily="18" charset="0"/>
              </a:rPr>
              <a:t>VỀ </a:t>
            </a:r>
            <a:r>
              <a:rPr lang="en-US" sz="6000" b="1">
                <a:solidFill>
                  <a:srgbClr val="0000CC"/>
                </a:solidFill>
                <a:effectLst>
                  <a:outerShdw blurRad="38100" dist="38100" dir="2700000" algn="tl">
                    <a:srgbClr val="000000">
                      <a:alpha val="43137"/>
                    </a:srgbClr>
                  </a:outerShdw>
                </a:effectLst>
                <a:latin typeface="Times New Roman" pitchFamily="18" charset="0"/>
              </a:rPr>
              <a:t>DỰ GIỜ THĂM LỚP</a:t>
            </a:r>
          </a:p>
        </p:txBody>
      </p:sp>
      <p:pic>
        <p:nvPicPr>
          <p:cNvPr id="32" name="Picture 22" descr="bd2131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4386" y="7038526"/>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 name="Straight Connector 32"/>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6" name="Picture 5" descr="POINSET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190379" y="6400800"/>
            <a:ext cx="2971800" cy="2561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35682" y="51483"/>
            <a:ext cx="1382714" cy="147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52919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3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31"/>
                                        </p:tgtEl>
                                        <p:attrNameLst>
                                          <p:attrName>style.color</p:attrName>
                                        </p:attrNameLst>
                                      </p:cBhvr>
                                      <p:by>
                                        <p:hsl h="7200000" s="0" l="0"/>
                                      </p:by>
                                    </p:animClr>
                                    <p:animClr clrSpc="hsl" dir="cw">
                                      <p:cBhvr>
                                        <p:cTn id="9" dur="2000" fill="hold"/>
                                        <p:tgtEl>
                                          <p:spTgt spid="31"/>
                                        </p:tgtEl>
                                        <p:attrNameLst>
                                          <p:attrName>fillcolor</p:attrName>
                                        </p:attrNameLst>
                                      </p:cBhvr>
                                      <p:by>
                                        <p:hsl h="7200000" s="0" l="0"/>
                                      </p:by>
                                    </p:animClr>
                                    <p:animClr clrSpc="hsl" dir="cw">
                                      <p:cBhvr>
                                        <p:cTn id="10" dur="2000" fill="hold"/>
                                        <p:tgtEl>
                                          <p:spTgt spid="31"/>
                                        </p:tgtEl>
                                        <p:attrNameLst>
                                          <p:attrName>stroke.color</p:attrName>
                                        </p:attrNameLst>
                                      </p:cBhvr>
                                      <p:by>
                                        <p:hsl h="7200000" s="0" l="0"/>
                                      </p:by>
                                    </p:animClr>
                                    <p:set>
                                      <p:cBhvr>
                                        <p:cTn id="11" dur="2000" fill="hold"/>
                                        <p:tgtEl>
                                          <p:spTgt spid="3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7919" y="533400"/>
            <a:ext cx="14173200" cy="7848600"/>
          </a:xfrm>
          <a:prstGeom prst="rect">
            <a:avLst/>
          </a:prstGeom>
        </p:spPr>
      </p:pic>
    </p:spTree>
    <p:extLst>
      <p:ext uri="{BB962C8B-B14F-4D97-AF65-F5344CB8AC3E}">
        <p14:creationId xmlns:p14="http://schemas.microsoft.com/office/powerpoint/2010/main" val="4030231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728119" y="103853"/>
            <a:ext cx="9982200" cy="1569405"/>
            <a:chOff x="2728119" y="103853"/>
            <a:chExt cx="9982200" cy="1569405"/>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solidFill>
                  <a:schemeClr val="bg1"/>
                </a:solidFill>
              </p:spPr>
              <p:txBody>
                <a:bodyPr wrap="none" rtlCol="0">
                  <a:spAutoFit/>
                </a:bodyPr>
                <a:lstStyle/>
                <a:p>
                  <a:r>
                    <a:rPr lang="en-US" sz="3000" smtClean="0">
                      <a:solidFill>
                        <a:srgbClr val="0000CC"/>
                      </a:solidFill>
                      <a:latin typeface="Times New Roman" pitchFamily="18" charset="0"/>
                      <a:cs typeface="Times New Roman" pitchFamily="18" charset="0"/>
                    </a:rPr>
                    <a:t>Thứ……ngày…..tháng…..năm…….</a:t>
                  </a:r>
                  <a:endParaRPr lang="en-US" sz="3000">
                    <a:solidFill>
                      <a:srgbClr val="0000CC"/>
                    </a:solidFill>
                    <a:latin typeface="Times New Roman" pitchFamily="18" charset="0"/>
                    <a:cs typeface="Times New Roman" pitchFamily="18" charset="0"/>
                  </a:endParaRP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HOẠT ĐỘNG TRẢI NGHIỆM</a:t>
                  </a:r>
                  <a:endParaRPr lang="en-US" sz="2800" b="1">
                    <a:solidFill>
                      <a:srgbClr val="FF0066"/>
                    </a:solidFill>
                    <a:latin typeface="Times New Roman" pitchFamily="18" charset="0"/>
                    <a:cs typeface="Times New Roman" pitchFamily="18" charset="0"/>
                  </a:endParaRP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728119" y="1097280"/>
              <a:ext cx="99822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smtClean="0">
                  <a:solidFill>
                    <a:srgbClr val="0000CC"/>
                  </a:solidFill>
                  <a:latin typeface="Times New Roman" pitchFamily="18" charset="0"/>
                </a:rPr>
                <a:t>SINH HOẠT LỚP</a:t>
              </a:r>
              <a:r>
                <a:rPr lang="en-US" sz="2800" b="1" smtClean="0">
                  <a:solidFill>
                    <a:srgbClr val="0000CC"/>
                  </a:solidFill>
                  <a:latin typeface="Times New Roman" pitchFamily="18" charset="0"/>
                </a:rPr>
                <a:t>: VỆ SINH TRƯỜNG LỚP</a:t>
              </a:r>
              <a:endParaRPr lang="en-US" sz="2800" b="1" dirty="0" smtClean="0">
                <a:solidFill>
                  <a:srgbClr val="0000CC"/>
                </a:solidFill>
                <a:latin typeface="Times New Roman" pitchFamily="18" charset="0"/>
              </a:endParaRPr>
            </a:p>
          </p:txBody>
        </p:sp>
      </p:grpSp>
      <p:grpSp>
        <p:nvGrpSpPr>
          <p:cNvPr id="9" name="Group 8"/>
          <p:cNvGrpSpPr/>
          <p:nvPr/>
        </p:nvGrpSpPr>
        <p:grpSpPr>
          <a:xfrm>
            <a:off x="746919" y="1782783"/>
            <a:ext cx="6477000" cy="677108"/>
            <a:chOff x="1508918" y="1888664"/>
            <a:chExt cx="5770418" cy="677108"/>
          </a:xfrm>
        </p:grpSpPr>
        <p:sp>
          <p:nvSpPr>
            <p:cNvPr id="10" name="Rectangle 9"/>
            <p:cNvSpPr/>
            <p:nvPr/>
          </p:nvSpPr>
          <p:spPr>
            <a:xfrm>
              <a:off x="1508918" y="1888664"/>
              <a:ext cx="5770418"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I. Sơ kết hoạt động tuần qua.</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529520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3" name="TextBox 32"/>
          <p:cNvSpPr txBox="1"/>
          <p:nvPr/>
        </p:nvSpPr>
        <p:spPr>
          <a:xfrm>
            <a:off x="802484" y="2590800"/>
            <a:ext cx="7051930" cy="646331"/>
          </a:xfrm>
          <a:prstGeom prst="rect">
            <a:avLst/>
          </a:prstGeom>
          <a:noFill/>
        </p:spPr>
        <p:txBody>
          <a:bodyPr wrap="none" rtlCol="0">
            <a:spAutoFit/>
          </a:bodyPr>
          <a:lstStyle/>
          <a:p>
            <a:pPr algn="just"/>
            <a:r>
              <a:rPr lang="en-US" sz="3600" smtClean="0">
                <a:solidFill>
                  <a:srgbClr val="FF00FF"/>
                </a:solidFill>
                <a:latin typeface="Times New Roman" pitchFamily="18" charset="0"/>
                <a:cs typeface="Times New Roman" pitchFamily="18" charset="0"/>
              </a:rPr>
              <a:t>1) Kết quả thi đua cuối tuần vừa qua:</a:t>
            </a:r>
            <a:endParaRPr lang="en-US" sz="3600">
              <a:solidFill>
                <a:srgbClr val="FF00FF"/>
              </a:solidFill>
              <a:latin typeface="Times New Roman" pitchFamily="18" charset="0"/>
              <a:cs typeface="Times New Roman" pitchFamily="18" charset="0"/>
            </a:endParaRPr>
          </a:p>
        </p:txBody>
      </p:sp>
      <p:sp>
        <p:nvSpPr>
          <p:cNvPr id="34" name="TextBox 33"/>
          <p:cNvSpPr txBox="1"/>
          <p:nvPr/>
        </p:nvSpPr>
        <p:spPr>
          <a:xfrm>
            <a:off x="801506" y="3371671"/>
            <a:ext cx="14191702" cy="1200329"/>
          </a:xfrm>
          <a:prstGeom prst="rect">
            <a:avLst/>
          </a:prstGeom>
          <a:noFill/>
        </p:spPr>
        <p:txBody>
          <a:bodyPr wrap="square" rtlCol="0">
            <a:spAutoFit/>
          </a:bodyPr>
          <a:lstStyle/>
          <a:p>
            <a:pPr algn="just"/>
            <a:r>
              <a:rPr lang="en-US" sz="3600" smtClean="0">
                <a:solidFill>
                  <a:srgbClr val="0000FF"/>
                </a:solidFill>
                <a:latin typeface="Times New Roman" pitchFamily="18" charset="0"/>
                <a:cs typeface="Times New Roman" pitchFamily="18" charset="0"/>
              </a:rPr>
              <a:t>- Thực hiện tốt nền nếp học tập, đến lớp đúng giờ tham gia thi đua tuần học tốt do đội cờ đỏ tổ chức.</a:t>
            </a:r>
            <a:endParaRPr lang="en-US" sz="3600">
              <a:solidFill>
                <a:srgbClr val="0000FF"/>
              </a:solidFill>
              <a:latin typeface="Times New Roman" pitchFamily="18" charset="0"/>
              <a:cs typeface="Times New Roman" pitchFamily="18" charset="0"/>
            </a:endParaRPr>
          </a:p>
        </p:txBody>
      </p:sp>
      <p:sp>
        <p:nvSpPr>
          <p:cNvPr id="35" name="TextBox 34"/>
          <p:cNvSpPr txBox="1"/>
          <p:nvPr/>
        </p:nvSpPr>
        <p:spPr>
          <a:xfrm>
            <a:off x="789917" y="4590871"/>
            <a:ext cx="14198806" cy="1200329"/>
          </a:xfrm>
          <a:prstGeom prst="rect">
            <a:avLst/>
          </a:prstGeom>
          <a:noFill/>
        </p:spPr>
        <p:txBody>
          <a:bodyPr wrap="square" rtlCol="0">
            <a:spAutoFit/>
          </a:bodyPr>
          <a:lstStyle/>
          <a:p>
            <a:pPr algn="just"/>
            <a:r>
              <a:rPr lang="en-US" sz="3600" smtClean="0">
                <a:solidFill>
                  <a:srgbClr val="0000FF"/>
                </a:solidFill>
                <a:latin typeface="Times New Roman" pitchFamily="18" charset="0"/>
                <a:cs typeface="Times New Roman" pitchFamily="18" charset="0"/>
              </a:rPr>
              <a:t>- Thực hiện tốt việc làm bài tập đầy đủ, chăm chỉ học tập, không nói chuyện riêng trong giờ học. </a:t>
            </a:r>
            <a:endParaRPr lang="en-US" sz="3600">
              <a:solidFill>
                <a:srgbClr val="0000FF"/>
              </a:solidFill>
              <a:latin typeface="Times New Roman" pitchFamily="18" charset="0"/>
              <a:cs typeface="Times New Roman" pitchFamily="18" charset="0"/>
            </a:endParaRPr>
          </a:p>
        </p:txBody>
      </p:sp>
      <p:sp>
        <p:nvSpPr>
          <p:cNvPr id="37" name="TextBox 36"/>
          <p:cNvSpPr txBox="1"/>
          <p:nvPr/>
        </p:nvSpPr>
        <p:spPr>
          <a:xfrm>
            <a:off x="746919" y="5810071"/>
            <a:ext cx="14198806" cy="1200329"/>
          </a:xfrm>
          <a:prstGeom prst="rect">
            <a:avLst/>
          </a:prstGeom>
          <a:noFill/>
        </p:spPr>
        <p:txBody>
          <a:bodyPr wrap="square" rtlCol="0">
            <a:spAutoFit/>
          </a:bodyPr>
          <a:lstStyle/>
          <a:p>
            <a:pPr algn="just"/>
            <a:r>
              <a:rPr lang="en-US" sz="3600" smtClean="0">
                <a:solidFill>
                  <a:srgbClr val="0000FF"/>
                </a:solidFill>
                <a:latin typeface="Times New Roman" pitchFamily="18" charset="0"/>
                <a:cs typeface="Times New Roman" pitchFamily="18" charset="0"/>
              </a:rPr>
              <a:t>- Thực hiện tốt vệ sinh cá nhân, vệ sinh lớp học. Tham gia sinh hoạt tập thể nghiêm túc và hoạt thành tốt   </a:t>
            </a:r>
            <a:endParaRPr lang="en-US" sz="3600">
              <a:solidFill>
                <a:srgbClr val="0000FF"/>
              </a:solidFill>
              <a:latin typeface="Times New Roman" pitchFamily="18" charset="0"/>
              <a:cs typeface="Times New Roman" pitchFamily="18" charset="0"/>
            </a:endParaRPr>
          </a:p>
        </p:txBody>
      </p:sp>
      <p:sp>
        <p:nvSpPr>
          <p:cNvPr id="38" name="TextBox 37"/>
          <p:cNvSpPr txBox="1"/>
          <p:nvPr/>
        </p:nvSpPr>
        <p:spPr>
          <a:xfrm>
            <a:off x="1087931" y="7010400"/>
            <a:ext cx="2125582" cy="646331"/>
          </a:xfrm>
          <a:prstGeom prst="rect">
            <a:avLst/>
          </a:prstGeom>
          <a:noFill/>
        </p:spPr>
        <p:txBody>
          <a:bodyPr wrap="none" rtlCol="0">
            <a:spAutoFit/>
          </a:bodyPr>
          <a:lstStyle/>
          <a:p>
            <a:pPr algn="just"/>
            <a:r>
              <a:rPr lang="en-US" sz="3600" smtClean="0">
                <a:solidFill>
                  <a:srgbClr val="FF00FF"/>
                </a:solidFill>
                <a:latin typeface="Times New Roman" pitchFamily="18" charset="0"/>
                <a:cs typeface="Times New Roman" pitchFamily="18" charset="0"/>
              </a:rPr>
              <a:t>2) Tồn tại:</a:t>
            </a:r>
            <a:endParaRPr lang="en-US" sz="3600">
              <a:solidFill>
                <a:srgbClr val="FF00FF"/>
              </a:solidFill>
              <a:latin typeface="Times New Roman" pitchFamily="18" charset="0"/>
              <a:cs typeface="Times New Roman" pitchFamily="18" charset="0"/>
            </a:endParaRPr>
          </a:p>
        </p:txBody>
      </p:sp>
      <p:sp>
        <p:nvSpPr>
          <p:cNvPr id="39" name="TextBox 38"/>
          <p:cNvSpPr txBox="1"/>
          <p:nvPr/>
        </p:nvSpPr>
        <p:spPr>
          <a:xfrm>
            <a:off x="823119" y="7772400"/>
            <a:ext cx="14554129" cy="646331"/>
          </a:xfrm>
          <a:prstGeom prst="rect">
            <a:avLst/>
          </a:prstGeom>
          <a:noFill/>
        </p:spPr>
        <p:txBody>
          <a:bodyPr wrap="square" rtlCol="0">
            <a:spAutoFit/>
          </a:bodyPr>
          <a:lstStyle/>
          <a:p>
            <a:pPr algn="just"/>
            <a:r>
              <a:rPr lang="en-US" sz="3600" smtClean="0">
                <a:solidFill>
                  <a:srgbClr val="0000FF"/>
                </a:solidFill>
                <a:latin typeface="Times New Roman" pitchFamily="18" charset="0"/>
                <a:cs typeface="Times New Roman" pitchFamily="18" charset="0"/>
              </a:rPr>
              <a:t>- Có một số bạn đi học muộn, một số bạn vẫn nói chuyện riêng trong giờ học.</a:t>
            </a:r>
            <a:endParaRPr lang="en-US" sz="360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4474094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7" grpId="0"/>
      <p:bldP spid="38" grpId="0"/>
      <p:bldP spid="3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051719" y="1782783"/>
            <a:ext cx="7391400" cy="677108"/>
            <a:chOff x="1508918" y="1888664"/>
            <a:chExt cx="6585065" cy="677108"/>
          </a:xfrm>
        </p:grpSpPr>
        <p:sp>
          <p:nvSpPr>
            <p:cNvPr id="10" name="Rectangle 9"/>
            <p:cNvSpPr/>
            <p:nvPr/>
          </p:nvSpPr>
          <p:spPr>
            <a:xfrm>
              <a:off x="1508918" y="1888664"/>
              <a:ext cx="6585065"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II. Kế hoạch hoạt động tuần tới.</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567398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4" name="TextBox 33"/>
          <p:cNvSpPr txBox="1"/>
          <p:nvPr/>
        </p:nvSpPr>
        <p:spPr>
          <a:xfrm>
            <a:off x="953906" y="2667000"/>
            <a:ext cx="14728213" cy="1754326"/>
          </a:xfrm>
          <a:prstGeom prst="rect">
            <a:avLst/>
          </a:prstGeom>
          <a:noFill/>
        </p:spPr>
        <p:txBody>
          <a:bodyPr wrap="square" rtlCol="0">
            <a:spAutoFit/>
          </a:bodyPr>
          <a:lstStyle/>
          <a:p>
            <a:pPr algn="just"/>
            <a:r>
              <a:rPr lang="en-US" sz="3600" smtClean="0">
                <a:solidFill>
                  <a:srgbClr val="0000FF"/>
                </a:solidFill>
                <a:latin typeface="Times New Roman" pitchFamily="18" charset="0"/>
                <a:cs typeface="Times New Roman" pitchFamily="18" charset="0"/>
              </a:rPr>
              <a:t>- Thi đua lập thành tích chào mừng ngày…………….</a:t>
            </a:r>
          </a:p>
          <a:p>
            <a:pPr algn="just"/>
            <a:r>
              <a:rPr lang="en-US" sz="3600" smtClean="0">
                <a:solidFill>
                  <a:srgbClr val="0000FF"/>
                </a:solidFill>
                <a:latin typeface="Times New Roman" pitchFamily="18" charset="0"/>
                <a:cs typeface="Times New Roman" pitchFamily="18" charset="0"/>
              </a:rPr>
              <a:t>- Tiếp tục thực hiện tốt nền nếp học tập, đến lớp đúng giờ tham gia thi đua tuần học tốt do đội cờ đỏ tổ chức.</a:t>
            </a:r>
            <a:endParaRPr lang="en-US" sz="3600">
              <a:solidFill>
                <a:srgbClr val="0000FF"/>
              </a:solidFill>
              <a:latin typeface="Times New Roman" pitchFamily="18" charset="0"/>
              <a:cs typeface="Times New Roman" pitchFamily="18" charset="0"/>
            </a:endParaRPr>
          </a:p>
        </p:txBody>
      </p:sp>
      <p:sp>
        <p:nvSpPr>
          <p:cNvPr id="35" name="TextBox 34"/>
          <p:cNvSpPr txBox="1"/>
          <p:nvPr/>
        </p:nvSpPr>
        <p:spPr>
          <a:xfrm>
            <a:off x="789916" y="5810071"/>
            <a:ext cx="14739801" cy="1200329"/>
          </a:xfrm>
          <a:prstGeom prst="rect">
            <a:avLst/>
          </a:prstGeom>
          <a:noFill/>
        </p:spPr>
        <p:txBody>
          <a:bodyPr wrap="square" rtlCol="0">
            <a:spAutoFit/>
          </a:bodyPr>
          <a:lstStyle/>
          <a:p>
            <a:pPr algn="just"/>
            <a:r>
              <a:rPr lang="en-US" sz="3600" smtClean="0">
                <a:solidFill>
                  <a:srgbClr val="0000FF"/>
                </a:solidFill>
                <a:latin typeface="Times New Roman" pitchFamily="18" charset="0"/>
                <a:cs typeface="Times New Roman" pitchFamily="18" charset="0"/>
              </a:rPr>
              <a:t>- Thực hiện tốt việc làm bài tập đầy đủ, chăm chỉ học tập, không nói chuyện riêng trong giờ học. </a:t>
            </a:r>
            <a:endParaRPr lang="en-US" sz="3600">
              <a:solidFill>
                <a:srgbClr val="0000FF"/>
              </a:solidFill>
              <a:latin typeface="Times New Roman" pitchFamily="18" charset="0"/>
              <a:cs typeface="Times New Roman" pitchFamily="18" charset="0"/>
            </a:endParaRPr>
          </a:p>
        </p:txBody>
      </p:sp>
      <p:sp>
        <p:nvSpPr>
          <p:cNvPr id="37" name="TextBox 36"/>
          <p:cNvSpPr txBox="1"/>
          <p:nvPr/>
        </p:nvSpPr>
        <p:spPr>
          <a:xfrm>
            <a:off x="746918" y="7257871"/>
            <a:ext cx="14782799" cy="1200329"/>
          </a:xfrm>
          <a:prstGeom prst="rect">
            <a:avLst/>
          </a:prstGeom>
          <a:noFill/>
        </p:spPr>
        <p:txBody>
          <a:bodyPr wrap="square" rtlCol="0">
            <a:spAutoFit/>
          </a:bodyPr>
          <a:lstStyle/>
          <a:p>
            <a:pPr algn="just"/>
            <a:r>
              <a:rPr lang="en-US" sz="3600" smtClean="0">
                <a:solidFill>
                  <a:srgbClr val="0000FF"/>
                </a:solidFill>
                <a:latin typeface="Times New Roman" pitchFamily="18" charset="0"/>
                <a:cs typeface="Times New Roman" pitchFamily="18" charset="0"/>
              </a:rPr>
              <a:t>- Thực hiện tốt vệ sinh cá nhân, vệ sinh lớp học. Tham gia sinh hoạt tập thể nghiêm túc và hoạt thành tốt   </a:t>
            </a:r>
            <a:endParaRPr lang="en-US" sz="3600">
              <a:solidFill>
                <a:srgbClr val="0000FF"/>
              </a:solidFill>
              <a:latin typeface="Times New Roman" pitchFamily="18" charset="0"/>
              <a:cs typeface="Times New Roman" pitchFamily="18" charset="0"/>
            </a:endParaRPr>
          </a:p>
        </p:txBody>
      </p:sp>
      <p:sp>
        <p:nvSpPr>
          <p:cNvPr id="18" name="TextBox 17"/>
          <p:cNvSpPr txBox="1"/>
          <p:nvPr/>
        </p:nvSpPr>
        <p:spPr>
          <a:xfrm>
            <a:off x="789916" y="4525832"/>
            <a:ext cx="14739801" cy="1200329"/>
          </a:xfrm>
          <a:prstGeom prst="rect">
            <a:avLst/>
          </a:prstGeom>
          <a:noFill/>
        </p:spPr>
        <p:txBody>
          <a:bodyPr wrap="square" rtlCol="0">
            <a:spAutoFit/>
          </a:bodyPr>
          <a:lstStyle/>
          <a:p>
            <a:pPr algn="just"/>
            <a:r>
              <a:rPr lang="en-US" sz="3600" smtClean="0">
                <a:solidFill>
                  <a:srgbClr val="0000FF"/>
                </a:solidFill>
                <a:latin typeface="Times New Roman" pitchFamily="18" charset="0"/>
                <a:cs typeface="Times New Roman" pitchFamily="18" charset="0"/>
              </a:rPr>
              <a:t>- Khắc phục những tồn tại trong tuần trước để hoàn thành xuất sắc nhiệm vụ tuần này.</a:t>
            </a:r>
            <a:endParaRPr lang="en-US" sz="3600">
              <a:solidFill>
                <a:srgbClr val="0000FF"/>
              </a:solidFill>
              <a:latin typeface="Times New Roman" pitchFamily="18" charset="0"/>
              <a:cs typeface="Times New Roman" pitchFamily="18" charset="0"/>
            </a:endParaRPr>
          </a:p>
        </p:txBody>
      </p:sp>
      <p:grpSp>
        <p:nvGrpSpPr>
          <p:cNvPr id="15" name="Group 14"/>
          <p:cNvGrpSpPr/>
          <p:nvPr/>
        </p:nvGrpSpPr>
        <p:grpSpPr>
          <a:xfrm>
            <a:off x="3490119" y="103853"/>
            <a:ext cx="9982200" cy="1569405"/>
            <a:chOff x="3490119" y="103853"/>
            <a:chExt cx="9982200" cy="1569405"/>
          </a:xfrm>
        </p:grpSpPr>
        <p:grpSp>
          <p:nvGrpSpPr>
            <p:cNvPr id="16" name="Group 15"/>
            <p:cNvGrpSpPr/>
            <p:nvPr/>
          </p:nvGrpSpPr>
          <p:grpSpPr>
            <a:xfrm>
              <a:off x="5211494" y="103853"/>
              <a:ext cx="5878532" cy="994830"/>
              <a:chOff x="5063633" y="164812"/>
              <a:chExt cx="5779343" cy="994830"/>
            </a:xfrm>
          </p:grpSpPr>
          <p:grpSp>
            <p:nvGrpSpPr>
              <p:cNvPr id="19" name="Group 18"/>
              <p:cNvGrpSpPr/>
              <p:nvPr/>
            </p:nvGrpSpPr>
            <p:grpSpPr>
              <a:xfrm>
                <a:off x="5063633" y="164812"/>
                <a:ext cx="5779343" cy="994830"/>
                <a:chOff x="5063633" y="164812"/>
                <a:chExt cx="5779343" cy="994830"/>
              </a:xfrm>
            </p:grpSpPr>
            <p:sp>
              <p:nvSpPr>
                <p:cNvPr id="21" name="TextBox 20"/>
                <p:cNvSpPr txBox="1"/>
                <p:nvPr/>
              </p:nvSpPr>
              <p:spPr>
                <a:xfrm>
                  <a:off x="5063633" y="164812"/>
                  <a:ext cx="5779343" cy="553998"/>
                </a:xfrm>
                <a:prstGeom prst="rect">
                  <a:avLst/>
                </a:prstGeom>
                <a:solidFill>
                  <a:schemeClr val="bg1"/>
                </a:solidFill>
              </p:spPr>
              <p:txBody>
                <a:bodyPr wrap="none" rtlCol="0">
                  <a:spAutoFit/>
                </a:bodyPr>
                <a:lstStyle/>
                <a:p>
                  <a:r>
                    <a:rPr lang="en-US" sz="3000" smtClean="0">
                      <a:solidFill>
                        <a:srgbClr val="0000CC"/>
                      </a:solidFill>
                      <a:latin typeface="Times New Roman" pitchFamily="18" charset="0"/>
                      <a:cs typeface="Times New Roman" pitchFamily="18" charset="0"/>
                    </a:rPr>
                    <a:t>Thứ……ngày…..tháng…..năm…….</a:t>
                  </a:r>
                  <a:endParaRPr lang="en-US" sz="3000">
                    <a:solidFill>
                      <a:srgbClr val="0000CC"/>
                    </a:solidFill>
                    <a:latin typeface="Times New Roman" pitchFamily="18" charset="0"/>
                    <a:cs typeface="Times New Roman" pitchFamily="18" charset="0"/>
                  </a:endParaRPr>
                </a:p>
              </p:txBody>
            </p:sp>
            <p:sp>
              <p:nvSpPr>
                <p:cNvPr id="22" name="TextBox 21"/>
                <p:cNvSpPr txBox="1"/>
                <p:nvPr/>
              </p:nvSpPr>
              <p:spPr>
                <a:xfrm>
                  <a:off x="5498868" y="636422"/>
                  <a:ext cx="492189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HOẠT ĐỘNG TRẢI NGHIỆM</a:t>
                  </a:r>
                  <a:endParaRPr lang="en-US" sz="2800" b="1">
                    <a:solidFill>
                      <a:srgbClr val="FF0066"/>
                    </a:solidFill>
                    <a:latin typeface="Times New Roman" pitchFamily="18" charset="0"/>
                    <a:cs typeface="Times New Roman" pitchFamily="18" charset="0"/>
                  </a:endParaRPr>
                </a:p>
              </p:txBody>
            </p:sp>
          </p:grpSp>
          <p:cxnSp>
            <p:nvCxnSpPr>
              <p:cNvPr id="20" name="Straight Connector 19"/>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7" name="Text Box 14"/>
            <p:cNvSpPr txBox="1">
              <a:spLocks noChangeArrowheads="1"/>
            </p:cNvSpPr>
            <p:nvPr/>
          </p:nvSpPr>
          <p:spPr bwMode="auto">
            <a:xfrm>
              <a:off x="3490119" y="1097280"/>
              <a:ext cx="99822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smtClean="0">
                  <a:solidFill>
                    <a:srgbClr val="0000CC"/>
                  </a:solidFill>
                  <a:latin typeface="Times New Roman" pitchFamily="18" charset="0"/>
                </a:rPr>
                <a:t>SINH HOẠT LỚP</a:t>
              </a:r>
              <a:r>
                <a:rPr lang="en-US" sz="2800" b="1" smtClean="0">
                  <a:solidFill>
                    <a:srgbClr val="0000CC"/>
                  </a:solidFill>
                  <a:latin typeface="Times New Roman" pitchFamily="18" charset="0"/>
                </a:rPr>
                <a:t>: VỆ SINH TRƯỜNG LỚP</a:t>
              </a:r>
              <a:endParaRPr lang="en-US" sz="2800" b="1" dirty="0" smtClean="0">
                <a:solidFill>
                  <a:srgbClr val="0000CC"/>
                </a:solidFill>
                <a:latin typeface="Times New Roman" pitchFamily="18" charset="0"/>
              </a:endParaRPr>
            </a:p>
          </p:txBody>
        </p:sp>
      </p:grpSp>
    </p:spTree>
    <p:extLst>
      <p:ext uri="{BB962C8B-B14F-4D97-AF65-F5344CB8AC3E}">
        <p14:creationId xmlns:p14="http://schemas.microsoft.com/office/powerpoint/2010/main" val="362239735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43206" y="1652139"/>
            <a:ext cx="10744201" cy="677108"/>
            <a:chOff x="1508916" y="1888664"/>
            <a:chExt cx="9174661" cy="677108"/>
          </a:xfrm>
        </p:grpSpPr>
        <p:sp>
          <p:nvSpPr>
            <p:cNvPr id="10" name="Rectangle 9"/>
            <p:cNvSpPr/>
            <p:nvPr/>
          </p:nvSpPr>
          <p:spPr>
            <a:xfrm>
              <a:off x="1508916" y="1888664"/>
              <a:ext cx="9174661" cy="677108"/>
            </a:xfrm>
            <a:prstGeom prst="rect">
              <a:avLst/>
            </a:prstGeom>
          </p:spPr>
          <p:txBody>
            <a:bodyPr wrap="square">
              <a:spAutoFit/>
            </a:bodyPr>
            <a:lstStyle/>
            <a:p>
              <a:r>
                <a:rPr lang="en-US" sz="3800" b="1" dirty="0" smtClean="0">
                  <a:solidFill>
                    <a:srgbClr val="FF0066"/>
                  </a:solidFill>
                  <a:latin typeface="Times New Roman" pitchFamily="18" charset="0"/>
                  <a:cs typeface="Times New Roman" pitchFamily="18" charset="0"/>
                </a:rPr>
                <a:t>III. </a:t>
              </a:r>
              <a:r>
                <a:rPr lang="en-US" sz="3800" b="1" dirty="0" err="1" smtClean="0">
                  <a:solidFill>
                    <a:srgbClr val="FF0066"/>
                  </a:solidFill>
                  <a:latin typeface="Times New Roman" pitchFamily="18" charset="0"/>
                  <a:cs typeface="Times New Roman" pitchFamily="18" charset="0"/>
                </a:rPr>
                <a:t>Sinh</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hoạt</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chủ</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đề</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Vệ</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sinh</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trường</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lớp</a:t>
              </a:r>
              <a:r>
                <a:rPr lang="en-US" sz="3800" b="1" dirty="0" smtClean="0">
                  <a:solidFill>
                    <a:srgbClr val="FF0066"/>
                  </a:solidFill>
                  <a:latin typeface="Times New Roman" pitchFamily="18" charset="0"/>
                  <a:cs typeface="Times New Roman" pitchFamily="18" charset="0"/>
                </a:rPr>
                <a:t>”.</a:t>
              </a:r>
              <a:endParaRPr lang="en-US" sz="3800" b="1" dirty="0">
                <a:solidFill>
                  <a:srgbClr val="FF0066"/>
                </a:solidFill>
                <a:latin typeface="Times New Roman" pitchFamily="18" charset="0"/>
                <a:cs typeface="Times New Roman" pitchFamily="18" charset="0"/>
              </a:endParaRPr>
            </a:p>
          </p:txBody>
        </p:sp>
        <p:cxnSp>
          <p:nvCxnSpPr>
            <p:cNvPr id="11" name="Straight Connector 10"/>
            <p:cNvCxnSpPr/>
            <p:nvPr/>
          </p:nvCxnSpPr>
          <p:spPr>
            <a:xfrm flipV="1">
              <a:off x="1608166" y="2494088"/>
              <a:ext cx="7169048" cy="25667"/>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6" name="TextBox 15"/>
          <p:cNvSpPr txBox="1"/>
          <p:nvPr/>
        </p:nvSpPr>
        <p:spPr>
          <a:xfrm>
            <a:off x="1243206" y="2329247"/>
            <a:ext cx="11546751" cy="646331"/>
          </a:xfrm>
          <a:prstGeom prst="rect">
            <a:avLst/>
          </a:prstGeom>
          <a:noFill/>
        </p:spPr>
        <p:txBody>
          <a:bodyPr wrap="none" rtlCol="0">
            <a:spAutoFit/>
          </a:bodyPr>
          <a:lstStyle/>
          <a:p>
            <a:r>
              <a:rPr lang="en-US" sz="3600" b="1" dirty="0" smtClean="0">
                <a:solidFill>
                  <a:srgbClr val="FF00FF"/>
                </a:solidFill>
                <a:latin typeface="Times New Roman" pitchFamily="18" charset="0"/>
                <a:cs typeface="Times New Roman" pitchFamily="18" charset="0"/>
              </a:rPr>
              <a:t>1) </a:t>
            </a:r>
            <a:r>
              <a:rPr lang="en-US" sz="3600" b="1" dirty="0" err="1" smtClean="0">
                <a:solidFill>
                  <a:srgbClr val="FF00FF"/>
                </a:solidFill>
                <a:latin typeface="Times New Roman" pitchFamily="18" charset="0"/>
                <a:cs typeface="Times New Roman" pitchFamily="18" charset="0"/>
              </a:rPr>
              <a:t>Phân</a:t>
            </a:r>
            <a:r>
              <a:rPr lang="en-US" sz="3600" b="1" dirty="0" smtClean="0">
                <a:solidFill>
                  <a:srgbClr val="FF00FF"/>
                </a:solidFill>
                <a:latin typeface="Times New Roman" pitchFamily="18" charset="0"/>
                <a:cs typeface="Times New Roman" pitchFamily="18" charset="0"/>
              </a:rPr>
              <a:t> </a:t>
            </a:r>
            <a:r>
              <a:rPr lang="en-US" sz="3600" b="1" dirty="0" err="1" smtClean="0">
                <a:solidFill>
                  <a:srgbClr val="FF00FF"/>
                </a:solidFill>
                <a:latin typeface="Times New Roman" pitchFamily="18" charset="0"/>
                <a:cs typeface="Times New Roman" pitchFamily="18" charset="0"/>
              </a:rPr>
              <a:t>công</a:t>
            </a:r>
            <a:r>
              <a:rPr lang="en-US" sz="3600" b="1" dirty="0" smtClean="0">
                <a:solidFill>
                  <a:srgbClr val="FF00FF"/>
                </a:solidFill>
                <a:latin typeface="Times New Roman" pitchFamily="18" charset="0"/>
                <a:cs typeface="Times New Roman" pitchFamily="18" charset="0"/>
              </a:rPr>
              <a:t> </a:t>
            </a:r>
            <a:r>
              <a:rPr lang="en-US" sz="3600" b="1" dirty="0" err="1" smtClean="0">
                <a:solidFill>
                  <a:srgbClr val="FF00FF"/>
                </a:solidFill>
                <a:latin typeface="Times New Roman" pitchFamily="18" charset="0"/>
                <a:cs typeface="Times New Roman" pitchFamily="18" charset="0"/>
              </a:rPr>
              <a:t>nhiệm</a:t>
            </a:r>
            <a:r>
              <a:rPr lang="en-US" sz="3600" b="1" dirty="0" smtClean="0">
                <a:solidFill>
                  <a:srgbClr val="FF00FF"/>
                </a:solidFill>
                <a:latin typeface="Times New Roman" pitchFamily="18" charset="0"/>
                <a:cs typeface="Times New Roman" pitchFamily="18" charset="0"/>
              </a:rPr>
              <a:t> </a:t>
            </a:r>
            <a:r>
              <a:rPr lang="en-US" sz="3600" b="1" dirty="0" err="1" smtClean="0">
                <a:solidFill>
                  <a:srgbClr val="FF00FF"/>
                </a:solidFill>
                <a:latin typeface="Times New Roman" pitchFamily="18" charset="0"/>
                <a:cs typeface="Times New Roman" pitchFamily="18" charset="0"/>
              </a:rPr>
              <a:t>vụ</a:t>
            </a:r>
            <a:r>
              <a:rPr lang="en-US" sz="3600" b="1" dirty="0" smtClean="0">
                <a:solidFill>
                  <a:srgbClr val="FF00FF"/>
                </a:solidFill>
                <a:latin typeface="Times New Roman" pitchFamily="18" charset="0"/>
                <a:cs typeface="Times New Roman" pitchFamily="18" charset="0"/>
              </a:rPr>
              <a:t> </a:t>
            </a:r>
            <a:r>
              <a:rPr lang="en-US" sz="3600" b="1" dirty="0" err="1" smtClean="0">
                <a:solidFill>
                  <a:srgbClr val="FF00FF"/>
                </a:solidFill>
                <a:latin typeface="Times New Roman" pitchFamily="18" charset="0"/>
                <a:cs typeface="Times New Roman" pitchFamily="18" charset="0"/>
              </a:rPr>
              <a:t>và</a:t>
            </a:r>
            <a:r>
              <a:rPr lang="en-US" sz="3600" b="1" dirty="0" smtClean="0">
                <a:solidFill>
                  <a:srgbClr val="FF00FF"/>
                </a:solidFill>
                <a:latin typeface="Times New Roman" pitchFamily="18" charset="0"/>
                <a:cs typeface="Times New Roman" pitchFamily="18" charset="0"/>
              </a:rPr>
              <a:t> </a:t>
            </a:r>
            <a:r>
              <a:rPr lang="en-US" sz="3600" b="1" dirty="0" err="1" smtClean="0">
                <a:solidFill>
                  <a:srgbClr val="FF00FF"/>
                </a:solidFill>
                <a:latin typeface="Times New Roman" pitchFamily="18" charset="0"/>
                <a:cs typeface="Times New Roman" pitchFamily="18" charset="0"/>
              </a:rPr>
              <a:t>chuẩn</a:t>
            </a:r>
            <a:r>
              <a:rPr lang="en-US" sz="3600" b="1" dirty="0" smtClean="0">
                <a:solidFill>
                  <a:srgbClr val="FF00FF"/>
                </a:solidFill>
                <a:latin typeface="Times New Roman" pitchFamily="18" charset="0"/>
                <a:cs typeface="Times New Roman" pitchFamily="18" charset="0"/>
              </a:rPr>
              <a:t> </a:t>
            </a:r>
            <a:r>
              <a:rPr lang="en-US" sz="3600" b="1" dirty="0" err="1" smtClean="0">
                <a:solidFill>
                  <a:srgbClr val="FF00FF"/>
                </a:solidFill>
                <a:latin typeface="Times New Roman" pitchFamily="18" charset="0"/>
                <a:cs typeface="Times New Roman" pitchFamily="18" charset="0"/>
              </a:rPr>
              <a:t>bị</a:t>
            </a:r>
            <a:r>
              <a:rPr lang="en-US" sz="3600" b="1" dirty="0" smtClean="0">
                <a:solidFill>
                  <a:srgbClr val="FF00FF"/>
                </a:solidFill>
                <a:latin typeface="Times New Roman" pitchFamily="18" charset="0"/>
                <a:cs typeface="Times New Roman" pitchFamily="18" charset="0"/>
              </a:rPr>
              <a:t> </a:t>
            </a:r>
            <a:r>
              <a:rPr lang="en-US" sz="3600" b="1" dirty="0" err="1" smtClean="0">
                <a:solidFill>
                  <a:srgbClr val="FF00FF"/>
                </a:solidFill>
                <a:latin typeface="Times New Roman" pitchFamily="18" charset="0"/>
                <a:cs typeface="Times New Roman" pitchFamily="18" charset="0"/>
              </a:rPr>
              <a:t>dụng</a:t>
            </a:r>
            <a:r>
              <a:rPr lang="en-US" sz="3600" b="1" dirty="0" smtClean="0">
                <a:solidFill>
                  <a:srgbClr val="FF00FF"/>
                </a:solidFill>
                <a:latin typeface="Times New Roman" pitchFamily="18" charset="0"/>
                <a:cs typeface="Times New Roman" pitchFamily="18" charset="0"/>
              </a:rPr>
              <a:t> </a:t>
            </a:r>
            <a:r>
              <a:rPr lang="en-US" sz="3600" b="1" dirty="0" err="1" smtClean="0">
                <a:solidFill>
                  <a:srgbClr val="FF00FF"/>
                </a:solidFill>
                <a:latin typeface="Times New Roman" pitchFamily="18" charset="0"/>
                <a:cs typeface="Times New Roman" pitchFamily="18" charset="0"/>
              </a:rPr>
              <a:t>cụ</a:t>
            </a:r>
            <a:r>
              <a:rPr lang="en-US" sz="3600" b="1" dirty="0" smtClean="0">
                <a:solidFill>
                  <a:srgbClr val="FF00FF"/>
                </a:solidFill>
                <a:latin typeface="Times New Roman" pitchFamily="18" charset="0"/>
                <a:cs typeface="Times New Roman" pitchFamily="18" charset="0"/>
              </a:rPr>
              <a:t> </a:t>
            </a:r>
            <a:r>
              <a:rPr lang="en-US" sz="3600" b="1" dirty="0" err="1" smtClean="0">
                <a:solidFill>
                  <a:srgbClr val="FF00FF"/>
                </a:solidFill>
                <a:latin typeface="Times New Roman" pitchFamily="18" charset="0"/>
                <a:cs typeface="Times New Roman" pitchFamily="18" charset="0"/>
              </a:rPr>
              <a:t>vệ</a:t>
            </a:r>
            <a:r>
              <a:rPr lang="en-US" sz="3600" b="1" dirty="0" smtClean="0">
                <a:solidFill>
                  <a:srgbClr val="FF00FF"/>
                </a:solidFill>
                <a:latin typeface="Times New Roman" pitchFamily="18" charset="0"/>
                <a:cs typeface="Times New Roman" pitchFamily="18" charset="0"/>
              </a:rPr>
              <a:t> </a:t>
            </a:r>
            <a:r>
              <a:rPr lang="en-US" sz="3600" b="1" dirty="0" err="1" smtClean="0">
                <a:solidFill>
                  <a:srgbClr val="FF00FF"/>
                </a:solidFill>
                <a:latin typeface="Times New Roman" pitchFamily="18" charset="0"/>
                <a:cs typeface="Times New Roman" pitchFamily="18" charset="0"/>
              </a:rPr>
              <a:t>sinh</a:t>
            </a:r>
            <a:r>
              <a:rPr lang="en-US" sz="3600" b="1" dirty="0" smtClean="0">
                <a:solidFill>
                  <a:srgbClr val="FF00FF"/>
                </a:solidFill>
                <a:latin typeface="Times New Roman" pitchFamily="18" charset="0"/>
                <a:cs typeface="Times New Roman" pitchFamily="18" charset="0"/>
              </a:rPr>
              <a:t>. (4 </a:t>
            </a:r>
            <a:r>
              <a:rPr lang="en-US" sz="3600" b="1" dirty="0" err="1" smtClean="0">
                <a:solidFill>
                  <a:srgbClr val="FF00FF"/>
                </a:solidFill>
                <a:latin typeface="Times New Roman" pitchFamily="18" charset="0"/>
                <a:cs typeface="Times New Roman" pitchFamily="18" charset="0"/>
              </a:rPr>
              <a:t>tổ</a:t>
            </a:r>
            <a:r>
              <a:rPr lang="en-US" sz="3600" b="1" dirty="0" smtClean="0">
                <a:solidFill>
                  <a:srgbClr val="FF00FF"/>
                </a:solidFill>
                <a:latin typeface="Times New Roman" pitchFamily="18" charset="0"/>
                <a:cs typeface="Times New Roman" pitchFamily="18" charset="0"/>
              </a:rPr>
              <a:t>)</a:t>
            </a:r>
            <a:endParaRPr lang="en-US" sz="3600" b="1" dirty="0">
              <a:solidFill>
                <a:srgbClr val="FF00FF"/>
              </a:solidFill>
              <a:latin typeface="Times New Roman" pitchFamily="18" charset="0"/>
              <a:cs typeface="Times New Roman" pitchFamily="18" charset="0"/>
            </a:endParaRPr>
          </a:p>
        </p:txBody>
      </p:sp>
      <p:grpSp>
        <p:nvGrpSpPr>
          <p:cNvPr id="23" name="Group 22"/>
          <p:cNvGrpSpPr/>
          <p:nvPr/>
        </p:nvGrpSpPr>
        <p:grpSpPr>
          <a:xfrm>
            <a:off x="3490119" y="103853"/>
            <a:ext cx="9220200" cy="1569405"/>
            <a:chOff x="3490119" y="103853"/>
            <a:chExt cx="9220200" cy="1569405"/>
          </a:xfrm>
        </p:grpSpPr>
        <p:grpSp>
          <p:nvGrpSpPr>
            <p:cNvPr id="24" name="Group 23"/>
            <p:cNvGrpSpPr/>
            <p:nvPr/>
          </p:nvGrpSpPr>
          <p:grpSpPr>
            <a:xfrm>
              <a:off x="5211494" y="103853"/>
              <a:ext cx="5878532" cy="994830"/>
              <a:chOff x="5063633" y="164812"/>
              <a:chExt cx="5779343" cy="994830"/>
            </a:xfrm>
          </p:grpSpPr>
          <p:grpSp>
            <p:nvGrpSpPr>
              <p:cNvPr id="32" name="Group 31"/>
              <p:cNvGrpSpPr/>
              <p:nvPr/>
            </p:nvGrpSpPr>
            <p:grpSpPr>
              <a:xfrm>
                <a:off x="5063633" y="164812"/>
                <a:ext cx="5779343" cy="994830"/>
                <a:chOff x="5063633" y="164812"/>
                <a:chExt cx="5779343" cy="994830"/>
              </a:xfrm>
            </p:grpSpPr>
            <p:sp>
              <p:nvSpPr>
                <p:cNvPr id="34" name="TextBox 33"/>
                <p:cNvSpPr txBox="1"/>
                <p:nvPr/>
              </p:nvSpPr>
              <p:spPr>
                <a:xfrm>
                  <a:off x="5063633" y="164812"/>
                  <a:ext cx="5779343" cy="553998"/>
                </a:xfrm>
                <a:prstGeom prst="rect">
                  <a:avLst/>
                </a:prstGeom>
                <a:solidFill>
                  <a:schemeClr val="bg1"/>
                </a:solidFill>
              </p:spPr>
              <p:txBody>
                <a:bodyPr wrap="none" rtlCol="0">
                  <a:spAutoFit/>
                </a:bodyPr>
                <a:lstStyle/>
                <a:p>
                  <a:r>
                    <a:rPr lang="en-US" sz="3000" smtClean="0">
                      <a:solidFill>
                        <a:srgbClr val="0000CC"/>
                      </a:solidFill>
                      <a:latin typeface="Times New Roman" pitchFamily="18" charset="0"/>
                      <a:cs typeface="Times New Roman" pitchFamily="18" charset="0"/>
                    </a:rPr>
                    <a:t>Thứ……ngày…..tháng…..năm…….</a:t>
                  </a:r>
                  <a:endParaRPr lang="en-US" sz="3000">
                    <a:solidFill>
                      <a:srgbClr val="0000CC"/>
                    </a:solidFill>
                    <a:latin typeface="Times New Roman" pitchFamily="18" charset="0"/>
                    <a:cs typeface="Times New Roman" pitchFamily="18" charset="0"/>
                  </a:endParaRPr>
                </a:p>
              </p:txBody>
            </p:sp>
            <p:sp>
              <p:nvSpPr>
                <p:cNvPr id="35" name="TextBox 34"/>
                <p:cNvSpPr txBox="1"/>
                <p:nvPr/>
              </p:nvSpPr>
              <p:spPr>
                <a:xfrm>
                  <a:off x="5498868" y="636422"/>
                  <a:ext cx="492189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HOẠT ĐỘNG TRẢI NGHIỆM</a:t>
                  </a:r>
                  <a:endParaRPr lang="en-US" sz="2800" b="1">
                    <a:solidFill>
                      <a:srgbClr val="FF0066"/>
                    </a:solidFill>
                    <a:latin typeface="Times New Roman" pitchFamily="18" charset="0"/>
                    <a:cs typeface="Times New Roman" pitchFamily="18" charset="0"/>
                  </a:endParaRPr>
                </a:p>
              </p:txBody>
            </p:sp>
          </p:grpSp>
          <p:cxnSp>
            <p:nvCxnSpPr>
              <p:cNvPr id="33" name="Straight Connector 32"/>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5" name="Text Box 14"/>
            <p:cNvSpPr txBox="1">
              <a:spLocks noChangeArrowheads="1"/>
            </p:cNvSpPr>
            <p:nvPr/>
          </p:nvSpPr>
          <p:spPr bwMode="auto">
            <a:xfrm>
              <a:off x="3490119" y="1097280"/>
              <a:ext cx="92202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smtClean="0">
                  <a:solidFill>
                    <a:srgbClr val="0000CC"/>
                  </a:solidFill>
                  <a:latin typeface="Times New Roman" pitchFamily="18" charset="0"/>
                </a:rPr>
                <a:t>SINH HOẠT LỚP</a:t>
              </a:r>
              <a:r>
                <a:rPr lang="en-US" sz="2800" b="1" smtClean="0">
                  <a:solidFill>
                    <a:srgbClr val="0000CC"/>
                  </a:solidFill>
                  <a:latin typeface="Times New Roman" pitchFamily="18" charset="0"/>
                </a:rPr>
                <a:t>: VỆ SINH TRƯỜNG LỚP</a:t>
              </a:r>
              <a:endParaRPr lang="en-US" sz="2800" b="1" dirty="0" smtClean="0">
                <a:solidFill>
                  <a:srgbClr val="0000CC"/>
                </a:solidFill>
                <a:latin typeface="Times New Roman" pitchFamily="18" charset="0"/>
              </a:endParaRPr>
            </a:p>
          </p:txBody>
        </p:sp>
      </p:grpSp>
      <p:sp>
        <p:nvSpPr>
          <p:cNvPr id="3" name="TextBox 2"/>
          <p:cNvSpPr txBox="1"/>
          <p:nvPr/>
        </p:nvSpPr>
        <p:spPr>
          <a:xfrm>
            <a:off x="1025885" y="2975578"/>
            <a:ext cx="6883834" cy="1200329"/>
          </a:xfrm>
          <a:prstGeom prst="rect">
            <a:avLst/>
          </a:prstGeom>
          <a:noFill/>
        </p:spPr>
        <p:txBody>
          <a:bodyPr wrap="square" rtlCol="0">
            <a:spAutoFit/>
          </a:bodyPr>
          <a:lstStyle/>
          <a:p>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Tổ</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1: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Vệ</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sinh</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hành</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lang.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Dụng</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cụ</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chổi</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đồ</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hốt</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rác</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a:t>
            </a:r>
            <a:endParaRPr lang="en-US" sz="3600" b="1" dirty="0">
              <a:solidFill>
                <a:srgbClr val="0000CC"/>
              </a:solidFill>
              <a:latin typeface="Times New Roman" panose="02020603050405020304" pitchFamily="18" charset="0"/>
              <a:ea typeface="Tiffany" panose="02020500000000000000" pitchFamily="18" charset="0"/>
              <a:cs typeface="Times New Roman" panose="02020603050405020304" pitchFamily="18" charset="0"/>
            </a:endParaRPr>
          </a:p>
        </p:txBody>
      </p:sp>
      <p:sp>
        <p:nvSpPr>
          <p:cNvPr id="15" name="TextBox 14"/>
          <p:cNvSpPr txBox="1"/>
          <p:nvPr/>
        </p:nvSpPr>
        <p:spPr>
          <a:xfrm>
            <a:off x="1025885" y="4175907"/>
            <a:ext cx="7277100" cy="1754326"/>
          </a:xfrm>
          <a:prstGeom prst="rect">
            <a:avLst/>
          </a:prstGeom>
          <a:noFill/>
        </p:spPr>
        <p:txBody>
          <a:bodyPr wrap="square" rtlCol="0">
            <a:spAutoFit/>
          </a:bodyPr>
          <a:lstStyle/>
          <a:p>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Tổ</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2: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Vệ</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sinh</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lớp</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học</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Dụng</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cụ</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chổi</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đồ</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hốt</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rác</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dẻ</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lau</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chậu</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đựng</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nước</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chổi</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lau</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nhà</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a:t>
            </a:r>
            <a:endParaRPr lang="en-US" sz="3600" b="1" dirty="0">
              <a:solidFill>
                <a:srgbClr val="0000CC"/>
              </a:solidFill>
              <a:latin typeface="Times New Roman" panose="02020603050405020304" pitchFamily="18" charset="0"/>
              <a:ea typeface="Tiffany" panose="02020500000000000000" pitchFamily="18" charset="0"/>
              <a:cs typeface="Times New Roman" panose="02020603050405020304" pitchFamily="18" charset="0"/>
            </a:endParaRPr>
          </a:p>
        </p:txBody>
      </p:sp>
      <p:sp>
        <p:nvSpPr>
          <p:cNvPr id="17" name="TextBox 16"/>
          <p:cNvSpPr txBox="1"/>
          <p:nvPr/>
        </p:nvSpPr>
        <p:spPr>
          <a:xfrm>
            <a:off x="1025884" y="5930233"/>
            <a:ext cx="6932257" cy="1200329"/>
          </a:xfrm>
          <a:prstGeom prst="rect">
            <a:avLst/>
          </a:prstGeom>
          <a:noFill/>
        </p:spPr>
        <p:txBody>
          <a:bodyPr wrap="square" rtlCol="0">
            <a:spAutoFit/>
          </a:bodyPr>
          <a:lstStyle/>
          <a:p>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Tổ</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3: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Vệ</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sinh</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sân</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trường</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Dụng</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cụ</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chổi</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đồ</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hốt</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rác</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a:t>
            </a:r>
            <a:endParaRPr lang="en-US" sz="3600" b="1" dirty="0">
              <a:solidFill>
                <a:srgbClr val="0000CC"/>
              </a:solidFill>
              <a:latin typeface="Times New Roman" panose="02020603050405020304" pitchFamily="18" charset="0"/>
              <a:ea typeface="Tiffany" panose="02020500000000000000" pitchFamily="18" charset="0"/>
              <a:cs typeface="Times New Roman" panose="02020603050405020304" pitchFamily="18" charset="0"/>
            </a:endParaRPr>
          </a:p>
        </p:txBody>
      </p:sp>
      <p:sp>
        <p:nvSpPr>
          <p:cNvPr id="18" name="TextBox 17"/>
          <p:cNvSpPr txBox="1"/>
          <p:nvPr/>
        </p:nvSpPr>
        <p:spPr>
          <a:xfrm>
            <a:off x="1025885" y="7130562"/>
            <a:ext cx="7074470" cy="1200329"/>
          </a:xfrm>
          <a:prstGeom prst="rect">
            <a:avLst/>
          </a:prstGeom>
          <a:noFill/>
        </p:spPr>
        <p:txBody>
          <a:bodyPr wrap="square" rtlCol="0">
            <a:spAutoFit/>
          </a:bodyPr>
          <a:lstStyle/>
          <a:p>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Tổ</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4: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Vệ</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sinh</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cổng</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trường</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Dụng</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cụ</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chổi</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đồ</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hốt</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 </a:t>
            </a:r>
            <a:r>
              <a:rPr lang="en-US" sz="3600" b="1" dirty="0" err="1"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rác</a:t>
            </a:r>
            <a:r>
              <a:rPr lang="en-US" sz="3600" b="1" dirty="0" smtClean="0">
                <a:solidFill>
                  <a:srgbClr val="0000CC"/>
                </a:solidFill>
                <a:latin typeface="Times New Roman" panose="02020603050405020304" pitchFamily="18" charset="0"/>
                <a:ea typeface="Tiffany" panose="02020500000000000000" pitchFamily="18" charset="0"/>
                <a:cs typeface="Times New Roman" panose="02020603050405020304" pitchFamily="18" charset="0"/>
              </a:rPr>
              <a:t>.</a:t>
            </a:r>
            <a:endParaRPr lang="en-US" sz="3600" b="1" dirty="0">
              <a:solidFill>
                <a:srgbClr val="0000CC"/>
              </a:solidFill>
              <a:latin typeface="Times New Roman" panose="02020603050405020304" pitchFamily="18" charset="0"/>
              <a:ea typeface="Tiffany" panose="02020500000000000000" pitchFamily="18" charset="0"/>
              <a:cs typeface="Times New Roman" panose="02020603050405020304" pitchFamily="18" charset="0"/>
            </a:endParaRPr>
          </a:p>
        </p:txBody>
      </p:sp>
      <p:pic>
        <p:nvPicPr>
          <p:cNvPr id="1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4766" t="41767" r="29256" b="8131"/>
          <a:stretch/>
        </p:blipFill>
        <p:spPr bwMode="auto">
          <a:xfrm>
            <a:off x="8595517" y="3200400"/>
            <a:ext cx="6629401" cy="487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44065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 grpId="0"/>
      <p:bldP spid="15"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76596" y="2796391"/>
            <a:ext cx="12725400" cy="677108"/>
            <a:chOff x="1471485" y="1888367"/>
            <a:chExt cx="11337174" cy="677108"/>
          </a:xfrm>
        </p:grpSpPr>
        <p:sp>
          <p:nvSpPr>
            <p:cNvPr id="10" name="Rectangle 9"/>
            <p:cNvSpPr/>
            <p:nvPr/>
          </p:nvSpPr>
          <p:spPr>
            <a:xfrm>
              <a:off x="1471485" y="1888367"/>
              <a:ext cx="11337174" cy="677108"/>
            </a:xfrm>
            <a:prstGeom prst="rect">
              <a:avLst/>
            </a:prstGeom>
          </p:spPr>
          <p:txBody>
            <a:bodyPr wrap="square">
              <a:spAutoFit/>
            </a:bodyPr>
            <a:lstStyle/>
            <a:p>
              <a:r>
                <a:rPr lang="en-US" sz="3800" b="1" dirty="0" smtClean="0">
                  <a:solidFill>
                    <a:srgbClr val="FF0066"/>
                  </a:solidFill>
                  <a:latin typeface="Times New Roman" pitchFamily="18" charset="0"/>
                  <a:cs typeface="Times New Roman" pitchFamily="18" charset="0"/>
                </a:rPr>
                <a:t>2</a:t>
              </a:r>
              <a:r>
                <a:rPr lang="en-US" sz="3800" b="1" smtClean="0">
                  <a:solidFill>
                    <a:srgbClr val="FF0066"/>
                  </a:solidFill>
                  <a:latin typeface="Times New Roman" pitchFamily="18" charset="0"/>
                  <a:cs typeface="Times New Roman" pitchFamily="18" charset="0"/>
                </a:rPr>
                <a:t>. Thực hiện vệ sinh trường lớp và lưu ý đảm bảo an toàn.</a:t>
              </a:r>
              <a:endParaRPr lang="en-US" sz="3800" b="1" dirty="0">
                <a:solidFill>
                  <a:srgbClr val="FF0066"/>
                </a:solidFill>
                <a:latin typeface="Times New Roman" pitchFamily="18" charset="0"/>
                <a:cs typeface="Times New Roman" pitchFamily="18" charset="0"/>
              </a:endParaRPr>
            </a:p>
          </p:txBody>
        </p:sp>
        <p:cxnSp>
          <p:nvCxnSpPr>
            <p:cNvPr id="11" name="Straight Connector 10"/>
            <p:cNvCxnSpPr/>
            <p:nvPr/>
          </p:nvCxnSpPr>
          <p:spPr>
            <a:xfrm flipV="1">
              <a:off x="1605346" y="2514739"/>
              <a:ext cx="10493986" cy="50736"/>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2" name="TextBox 31"/>
          <p:cNvSpPr txBox="1"/>
          <p:nvPr/>
        </p:nvSpPr>
        <p:spPr>
          <a:xfrm>
            <a:off x="923458" y="3733007"/>
            <a:ext cx="7345602" cy="3416320"/>
          </a:xfrm>
          <a:prstGeom prst="rect">
            <a:avLst/>
          </a:prstGeom>
          <a:solidFill>
            <a:schemeClr val="bg1"/>
          </a:solidFill>
        </p:spPr>
        <p:txBody>
          <a:bodyPr wrap="square" rtlCol="0">
            <a:spAutoFit/>
          </a:bodyPr>
          <a:lstStyle/>
          <a:p>
            <a:pPr algn="just"/>
            <a:r>
              <a:rPr lang="en-US" sz="3600" b="1" i="1" smtClean="0">
                <a:solidFill>
                  <a:srgbClr val="0000CC"/>
                </a:solidFill>
                <a:latin typeface="Times New Roman" pitchFamily="18" charset="0"/>
                <a:cs typeface="Times New Roman" pitchFamily="18" charset="0"/>
              </a:rPr>
              <a:t>- Học sinh thực hiện vệ sinh trường lớp và đảm bảo an toàn như:</a:t>
            </a:r>
          </a:p>
          <a:p>
            <a:pPr algn="just"/>
            <a:r>
              <a:rPr lang="en-US" sz="3600" b="1" i="1" smtClean="0">
                <a:solidFill>
                  <a:srgbClr val="0000CC"/>
                </a:solidFill>
                <a:latin typeface="Times New Roman" pitchFamily="18" charset="0"/>
                <a:cs typeface="Times New Roman" pitchFamily="18" charset="0"/>
              </a:rPr>
              <a:t>+ Đeo khẩu trang.</a:t>
            </a:r>
          </a:p>
          <a:p>
            <a:pPr algn="just"/>
            <a:r>
              <a:rPr lang="en-US" sz="3600" b="1" i="1" smtClean="0">
                <a:solidFill>
                  <a:srgbClr val="0000CC"/>
                </a:solidFill>
                <a:latin typeface="Times New Roman" pitchFamily="18" charset="0"/>
                <a:cs typeface="Times New Roman" pitchFamily="18" charset="0"/>
              </a:rPr>
              <a:t>+ Đội mũ.</a:t>
            </a:r>
          </a:p>
          <a:p>
            <a:pPr algn="just"/>
            <a:r>
              <a:rPr lang="en-US" sz="3600" b="1" i="1" smtClean="0">
                <a:solidFill>
                  <a:srgbClr val="0000CC"/>
                </a:solidFill>
                <a:latin typeface="Times New Roman" pitchFamily="18" charset="0"/>
                <a:cs typeface="Times New Roman" pitchFamily="18" charset="0"/>
              </a:rPr>
              <a:t>+ Đeo găng tay.</a:t>
            </a:r>
          </a:p>
          <a:p>
            <a:pPr algn="just"/>
            <a:r>
              <a:rPr lang="en-US" sz="3600" b="1" i="1" smtClean="0">
                <a:solidFill>
                  <a:srgbClr val="0000CC"/>
                </a:solidFill>
                <a:latin typeface="Times New Roman" pitchFamily="18" charset="0"/>
                <a:cs typeface="Times New Roman" pitchFamily="18" charset="0"/>
              </a:rPr>
              <a:t>+ …</a:t>
            </a:r>
            <a:endParaRPr lang="en-US" sz="3600" b="1" i="1" dirty="0">
              <a:solidFill>
                <a:srgbClr val="0000CC"/>
              </a:solidFill>
              <a:latin typeface="Times New Roman" pitchFamily="18" charset="0"/>
              <a:cs typeface="Times New Roman" pitchFamily="18" charset="0"/>
            </a:endParaRPr>
          </a:p>
        </p:txBody>
      </p:sp>
      <p:grpSp>
        <p:nvGrpSpPr>
          <p:cNvPr id="20" name="Group 19"/>
          <p:cNvGrpSpPr/>
          <p:nvPr/>
        </p:nvGrpSpPr>
        <p:grpSpPr>
          <a:xfrm>
            <a:off x="5014119" y="103853"/>
            <a:ext cx="6096000" cy="1569405"/>
            <a:chOff x="5014119" y="103853"/>
            <a:chExt cx="6096000" cy="1569405"/>
          </a:xfrm>
        </p:grpSpPr>
        <p:sp>
          <p:nvSpPr>
            <p:cNvPr id="21" name="Text Box 14"/>
            <p:cNvSpPr txBox="1">
              <a:spLocks noChangeArrowheads="1"/>
            </p:cNvSpPr>
            <p:nvPr/>
          </p:nvSpPr>
          <p:spPr bwMode="auto">
            <a:xfrm>
              <a:off x="5014119" y="1097280"/>
              <a:ext cx="60960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err="1" smtClean="0">
                  <a:solidFill>
                    <a:srgbClr val="0000CC"/>
                  </a:solidFill>
                  <a:effectLst>
                    <a:outerShdw blurRad="38100" dist="38100" dir="2700000" algn="tl">
                      <a:srgbClr val="000000">
                        <a:alpha val="43137"/>
                      </a:srgbClr>
                    </a:outerShdw>
                  </a:effectLst>
                  <a:latin typeface="Times New Roman" pitchFamily="18" charset="0"/>
                </a:rPr>
                <a:t>Bài</a:t>
              </a:r>
              <a:r>
                <a:rPr lang="en-US" sz="2800" b="1" smtClean="0">
                  <a:solidFill>
                    <a:srgbClr val="0000CC"/>
                  </a:solidFill>
                  <a:effectLst>
                    <a:outerShdw blurRad="38100" dist="38100" dir="2700000" algn="tl">
                      <a:srgbClr val="000000">
                        <a:alpha val="43137"/>
                      </a:srgbClr>
                    </a:outerShdw>
                  </a:effectLst>
                  <a:latin typeface="Times New Roman" pitchFamily="18" charset="0"/>
                </a:rPr>
                <a:t> 35: VỆ SINH TRƯỜNG LỚP</a:t>
              </a:r>
              <a:endParaRPr lang="en-US" sz="2800" b="1" dirty="0" smtClean="0">
                <a:solidFill>
                  <a:srgbClr val="0000CC"/>
                </a:solidFill>
                <a:effectLst>
                  <a:outerShdw blurRad="38100" dist="38100" dir="2700000" algn="tl">
                    <a:srgbClr val="000000">
                      <a:alpha val="43137"/>
                    </a:srgbClr>
                  </a:outerShdw>
                </a:effectLst>
                <a:latin typeface="Times New Roman" pitchFamily="18" charset="0"/>
              </a:endParaRPr>
            </a:p>
          </p:txBody>
        </p:sp>
        <p:grpSp>
          <p:nvGrpSpPr>
            <p:cNvPr id="22" name="Group 21"/>
            <p:cNvGrpSpPr/>
            <p:nvPr/>
          </p:nvGrpSpPr>
          <p:grpSpPr>
            <a:xfrm>
              <a:off x="5211494" y="103853"/>
              <a:ext cx="5878532" cy="994830"/>
              <a:chOff x="5063633" y="164812"/>
              <a:chExt cx="5779343" cy="994830"/>
            </a:xfrm>
          </p:grpSpPr>
          <p:grpSp>
            <p:nvGrpSpPr>
              <p:cNvPr id="23" name="Group 22"/>
              <p:cNvGrpSpPr/>
              <p:nvPr/>
            </p:nvGrpSpPr>
            <p:grpSpPr>
              <a:xfrm>
                <a:off x="5063633" y="164812"/>
                <a:ext cx="5779343" cy="994830"/>
                <a:chOff x="5063633" y="164812"/>
                <a:chExt cx="5779343" cy="994830"/>
              </a:xfrm>
            </p:grpSpPr>
            <p:sp>
              <p:nvSpPr>
                <p:cNvPr id="25" name="TextBox 24"/>
                <p:cNvSpPr txBox="1"/>
                <p:nvPr/>
              </p:nvSpPr>
              <p:spPr>
                <a:xfrm>
                  <a:off x="5063633" y="164812"/>
                  <a:ext cx="5779343" cy="553998"/>
                </a:xfrm>
                <a:prstGeom prst="rect">
                  <a:avLst/>
                </a:prstGeom>
                <a:solidFill>
                  <a:schemeClr val="bg1"/>
                </a:solidFill>
              </p:spPr>
              <p:txBody>
                <a:bodyPr wrap="none" rtlCol="0">
                  <a:spAutoFit/>
                </a:bodyPr>
                <a:lstStyle/>
                <a:p>
                  <a:r>
                    <a:rPr lang="en-US" sz="3000" smtClean="0">
                      <a:solidFill>
                        <a:srgbClr val="0000CC"/>
                      </a:solidFill>
                      <a:latin typeface="Times New Roman" pitchFamily="18" charset="0"/>
                      <a:cs typeface="Times New Roman" pitchFamily="18" charset="0"/>
                    </a:rPr>
                    <a:t>Thứ……ngày…..tháng…..năm…….</a:t>
                  </a:r>
                  <a:endParaRPr lang="en-US" sz="3000">
                    <a:solidFill>
                      <a:srgbClr val="0000CC"/>
                    </a:solidFill>
                    <a:latin typeface="Times New Roman" pitchFamily="18" charset="0"/>
                    <a:cs typeface="Times New Roman" pitchFamily="18" charset="0"/>
                  </a:endParaRPr>
                </a:p>
              </p:txBody>
            </p:sp>
            <p:sp>
              <p:nvSpPr>
                <p:cNvPr id="26" name="TextBox 25"/>
                <p:cNvSpPr txBox="1"/>
                <p:nvPr/>
              </p:nvSpPr>
              <p:spPr>
                <a:xfrm>
                  <a:off x="5468902" y="636422"/>
                  <a:ext cx="492189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HOẠT ĐỘNG TRẢI NGHIỆM</a:t>
                  </a:r>
                  <a:endParaRPr lang="en-US" sz="2800" b="1">
                    <a:solidFill>
                      <a:srgbClr val="FF0066"/>
                    </a:solidFill>
                    <a:latin typeface="Times New Roman" pitchFamily="18" charset="0"/>
                    <a:cs typeface="Times New Roman" pitchFamily="18" charset="0"/>
                  </a:endParaRPr>
                </a:p>
              </p:txBody>
            </p:sp>
          </p:grpSp>
          <p:cxnSp>
            <p:nvCxnSpPr>
              <p:cNvPr id="24" name="Straight Connector 23"/>
              <p:cNvCxnSpPr/>
              <p:nvPr/>
            </p:nvCxnSpPr>
            <p:spPr>
              <a:xfrm>
                <a:off x="5618731" y="1136154"/>
                <a:ext cx="4569771"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sp>
        <p:nvSpPr>
          <p:cNvPr id="2" name="AutoShape 2" descr="Bật mí những ý tưởng trang trí lớp học cấp 3 đẹp và độc đá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6" name="Group 15"/>
          <p:cNvGrpSpPr/>
          <p:nvPr/>
        </p:nvGrpSpPr>
        <p:grpSpPr>
          <a:xfrm>
            <a:off x="944329" y="1859775"/>
            <a:ext cx="10744201" cy="677108"/>
            <a:chOff x="1508916" y="1888664"/>
            <a:chExt cx="9174661" cy="677108"/>
          </a:xfrm>
        </p:grpSpPr>
        <p:sp>
          <p:nvSpPr>
            <p:cNvPr id="17" name="Rectangle 16"/>
            <p:cNvSpPr/>
            <p:nvPr/>
          </p:nvSpPr>
          <p:spPr>
            <a:xfrm>
              <a:off x="1508916" y="1888664"/>
              <a:ext cx="9174661" cy="677108"/>
            </a:xfrm>
            <a:prstGeom prst="rect">
              <a:avLst/>
            </a:prstGeom>
          </p:spPr>
          <p:txBody>
            <a:bodyPr wrap="square">
              <a:spAutoFit/>
            </a:bodyPr>
            <a:lstStyle/>
            <a:p>
              <a:r>
                <a:rPr lang="en-US" sz="3800" b="1" dirty="0" smtClean="0">
                  <a:solidFill>
                    <a:srgbClr val="FF0066"/>
                  </a:solidFill>
                  <a:latin typeface="Times New Roman" pitchFamily="18" charset="0"/>
                  <a:cs typeface="Times New Roman" pitchFamily="18" charset="0"/>
                </a:rPr>
                <a:t>III. </a:t>
              </a:r>
              <a:r>
                <a:rPr lang="en-US" sz="3800" b="1" dirty="0" err="1" smtClean="0">
                  <a:solidFill>
                    <a:srgbClr val="FF0066"/>
                  </a:solidFill>
                  <a:latin typeface="Times New Roman" pitchFamily="18" charset="0"/>
                  <a:cs typeface="Times New Roman" pitchFamily="18" charset="0"/>
                </a:rPr>
                <a:t>Sinh</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hoạt</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chủ</a:t>
              </a:r>
              <a:r>
                <a:rPr lang="en-US" sz="3800" b="1" dirty="0" smtClean="0">
                  <a:solidFill>
                    <a:srgbClr val="FF0066"/>
                  </a:solidFill>
                  <a:latin typeface="Times New Roman" pitchFamily="18" charset="0"/>
                  <a:cs typeface="Times New Roman" pitchFamily="18" charset="0"/>
                </a:rPr>
                <a:t> </a:t>
              </a:r>
              <a:r>
                <a:rPr lang="en-US" sz="3800" b="1" err="1" smtClean="0">
                  <a:solidFill>
                    <a:srgbClr val="FF0066"/>
                  </a:solidFill>
                  <a:latin typeface="Times New Roman" pitchFamily="18" charset="0"/>
                  <a:cs typeface="Times New Roman" pitchFamily="18" charset="0"/>
                </a:rPr>
                <a:t>đề</a:t>
              </a:r>
              <a:r>
                <a:rPr lang="en-US" sz="3800" b="1" smtClean="0">
                  <a:solidFill>
                    <a:srgbClr val="FF0066"/>
                  </a:solidFill>
                  <a:latin typeface="Times New Roman" pitchFamily="18" charset="0"/>
                  <a:cs typeface="Times New Roman" pitchFamily="18" charset="0"/>
                </a:rPr>
                <a:t> “Vệ sinh trường lớp”.</a:t>
              </a:r>
              <a:endParaRPr lang="en-US" sz="3800" b="1" dirty="0">
                <a:solidFill>
                  <a:srgbClr val="FF0066"/>
                </a:solidFill>
                <a:latin typeface="Times New Roman" pitchFamily="18" charset="0"/>
                <a:cs typeface="Times New Roman" pitchFamily="18" charset="0"/>
              </a:endParaRPr>
            </a:p>
          </p:txBody>
        </p:sp>
        <p:cxnSp>
          <p:nvCxnSpPr>
            <p:cNvPr id="18" name="Straight Connector 17"/>
            <p:cNvCxnSpPr/>
            <p:nvPr/>
          </p:nvCxnSpPr>
          <p:spPr>
            <a:xfrm>
              <a:off x="1608166" y="2519755"/>
              <a:ext cx="8667844"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9" name="TextBox 18"/>
          <p:cNvSpPr txBox="1"/>
          <p:nvPr/>
        </p:nvSpPr>
        <p:spPr>
          <a:xfrm>
            <a:off x="783154" y="7149327"/>
            <a:ext cx="7345602" cy="646331"/>
          </a:xfrm>
          <a:prstGeom prst="rect">
            <a:avLst/>
          </a:prstGeom>
          <a:solidFill>
            <a:schemeClr val="bg1"/>
          </a:solidFill>
        </p:spPr>
        <p:txBody>
          <a:bodyPr wrap="square" rtlCol="0">
            <a:spAutoFit/>
          </a:bodyPr>
          <a:lstStyle/>
          <a:p>
            <a:pPr algn="just"/>
            <a:r>
              <a:rPr lang="en-US" sz="3600" b="1" i="1" smtClean="0">
                <a:solidFill>
                  <a:srgbClr val="0000CC"/>
                </a:solidFill>
                <a:latin typeface="Times New Roman" pitchFamily="18" charset="0"/>
                <a:cs typeface="Times New Roman" pitchFamily="18" charset="0"/>
              </a:rPr>
              <a:t>- Nhận xét, đánh giá buổi lao động.</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4766" t="41767" r="29256" b="8131"/>
          <a:stretch/>
        </p:blipFill>
        <p:spPr bwMode="auto">
          <a:xfrm>
            <a:off x="8595518" y="3733007"/>
            <a:ext cx="6629401" cy="4344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38224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372999" y="1975643"/>
            <a:ext cx="10744201" cy="677108"/>
            <a:chOff x="1508916" y="1888664"/>
            <a:chExt cx="9174661" cy="677108"/>
          </a:xfrm>
        </p:grpSpPr>
        <p:sp>
          <p:nvSpPr>
            <p:cNvPr id="10" name="Rectangle 9"/>
            <p:cNvSpPr/>
            <p:nvPr/>
          </p:nvSpPr>
          <p:spPr>
            <a:xfrm>
              <a:off x="1508916" y="1888664"/>
              <a:ext cx="9174661" cy="677108"/>
            </a:xfrm>
            <a:prstGeom prst="rect">
              <a:avLst/>
            </a:prstGeom>
          </p:spPr>
          <p:txBody>
            <a:bodyPr wrap="square">
              <a:spAutoFit/>
            </a:bodyPr>
            <a:lstStyle/>
            <a:p>
              <a:r>
                <a:rPr lang="en-US" sz="3800" b="1" dirty="0" smtClean="0">
                  <a:solidFill>
                    <a:srgbClr val="FF0066"/>
                  </a:solidFill>
                  <a:latin typeface="Times New Roman" pitchFamily="18" charset="0"/>
                  <a:cs typeface="Times New Roman" pitchFamily="18" charset="0"/>
                </a:rPr>
                <a:t>III. </a:t>
              </a:r>
              <a:r>
                <a:rPr lang="en-US" sz="3800" b="1" dirty="0" err="1" smtClean="0">
                  <a:solidFill>
                    <a:srgbClr val="FF0066"/>
                  </a:solidFill>
                  <a:latin typeface="Times New Roman" pitchFamily="18" charset="0"/>
                  <a:cs typeface="Times New Roman" pitchFamily="18" charset="0"/>
                </a:rPr>
                <a:t>Sinh</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hoạt</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chủ</a:t>
              </a:r>
              <a:r>
                <a:rPr lang="en-US" sz="3800" b="1" dirty="0" smtClean="0">
                  <a:solidFill>
                    <a:srgbClr val="FF0066"/>
                  </a:solidFill>
                  <a:latin typeface="Times New Roman" pitchFamily="18" charset="0"/>
                  <a:cs typeface="Times New Roman" pitchFamily="18" charset="0"/>
                </a:rPr>
                <a:t> </a:t>
              </a:r>
              <a:r>
                <a:rPr lang="en-US" sz="3800" b="1" err="1" smtClean="0">
                  <a:solidFill>
                    <a:srgbClr val="FF0066"/>
                  </a:solidFill>
                  <a:latin typeface="Times New Roman" pitchFamily="18" charset="0"/>
                  <a:cs typeface="Times New Roman" pitchFamily="18" charset="0"/>
                </a:rPr>
                <a:t>đề</a:t>
              </a:r>
              <a:r>
                <a:rPr lang="en-US" sz="3800" b="1" smtClean="0">
                  <a:solidFill>
                    <a:srgbClr val="FF0066"/>
                  </a:solidFill>
                  <a:latin typeface="Times New Roman" pitchFamily="18" charset="0"/>
                  <a:cs typeface="Times New Roman" pitchFamily="18" charset="0"/>
                </a:rPr>
                <a:t> “Vệ sinh trường lớp”.</a:t>
              </a:r>
              <a:endParaRPr lang="en-US" sz="3800" b="1" dirty="0">
                <a:solidFill>
                  <a:srgbClr val="FF0066"/>
                </a:solidFill>
                <a:latin typeface="Times New Roman" pitchFamily="18" charset="0"/>
                <a:cs typeface="Times New Roman" pitchFamily="18" charset="0"/>
              </a:endParaRPr>
            </a:p>
          </p:txBody>
        </p:sp>
        <p:cxnSp>
          <p:nvCxnSpPr>
            <p:cNvPr id="11" name="Straight Connector 10"/>
            <p:cNvCxnSpPr/>
            <p:nvPr/>
          </p:nvCxnSpPr>
          <p:spPr>
            <a:xfrm>
              <a:off x="1608166" y="2519755"/>
              <a:ext cx="8667844"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6" name="TextBox 15"/>
          <p:cNvSpPr txBox="1"/>
          <p:nvPr/>
        </p:nvSpPr>
        <p:spPr>
          <a:xfrm>
            <a:off x="1396547" y="2888772"/>
            <a:ext cx="5429371" cy="646331"/>
          </a:xfrm>
          <a:prstGeom prst="rect">
            <a:avLst/>
          </a:prstGeom>
          <a:noFill/>
        </p:spPr>
        <p:txBody>
          <a:bodyPr wrap="none" rtlCol="0">
            <a:spAutoFit/>
          </a:bodyPr>
          <a:lstStyle/>
          <a:p>
            <a:r>
              <a:rPr lang="en-US" sz="3600" b="1" smtClean="0">
                <a:solidFill>
                  <a:srgbClr val="FF00FF"/>
                </a:solidFill>
                <a:latin typeface="Times New Roman" pitchFamily="18" charset="0"/>
                <a:cs typeface="Times New Roman" pitchFamily="18" charset="0"/>
              </a:rPr>
              <a:t>3) Tự đánh giá sau chủ đề:</a:t>
            </a:r>
            <a:endParaRPr lang="en-US" sz="3600" b="1" dirty="0">
              <a:solidFill>
                <a:srgbClr val="FF00FF"/>
              </a:solidFill>
              <a:latin typeface="Times New Roman" pitchFamily="18" charset="0"/>
              <a:cs typeface="Times New Roman" pitchFamily="18" charset="0"/>
            </a:endParaRPr>
          </a:p>
        </p:txBody>
      </p:sp>
      <p:grpSp>
        <p:nvGrpSpPr>
          <p:cNvPr id="23" name="Group 22"/>
          <p:cNvGrpSpPr/>
          <p:nvPr/>
        </p:nvGrpSpPr>
        <p:grpSpPr>
          <a:xfrm>
            <a:off x="3433933" y="103853"/>
            <a:ext cx="9220200" cy="1753780"/>
            <a:chOff x="3433933" y="103853"/>
            <a:chExt cx="9220200" cy="1753780"/>
          </a:xfrm>
        </p:grpSpPr>
        <p:grpSp>
          <p:nvGrpSpPr>
            <p:cNvPr id="24" name="Group 23"/>
            <p:cNvGrpSpPr/>
            <p:nvPr/>
          </p:nvGrpSpPr>
          <p:grpSpPr>
            <a:xfrm>
              <a:off x="5211494" y="103853"/>
              <a:ext cx="5878532" cy="994830"/>
              <a:chOff x="5063633" y="164812"/>
              <a:chExt cx="5779343" cy="994830"/>
            </a:xfrm>
          </p:grpSpPr>
          <p:grpSp>
            <p:nvGrpSpPr>
              <p:cNvPr id="32" name="Group 31"/>
              <p:cNvGrpSpPr/>
              <p:nvPr/>
            </p:nvGrpSpPr>
            <p:grpSpPr>
              <a:xfrm>
                <a:off x="5063633" y="164812"/>
                <a:ext cx="5779343" cy="994830"/>
                <a:chOff x="5063633" y="164812"/>
                <a:chExt cx="5779343" cy="994830"/>
              </a:xfrm>
            </p:grpSpPr>
            <p:sp>
              <p:nvSpPr>
                <p:cNvPr id="34" name="TextBox 33"/>
                <p:cNvSpPr txBox="1"/>
                <p:nvPr/>
              </p:nvSpPr>
              <p:spPr>
                <a:xfrm>
                  <a:off x="5063633" y="164812"/>
                  <a:ext cx="5779343" cy="553998"/>
                </a:xfrm>
                <a:prstGeom prst="rect">
                  <a:avLst/>
                </a:prstGeom>
                <a:solidFill>
                  <a:schemeClr val="bg1"/>
                </a:solidFill>
              </p:spPr>
              <p:txBody>
                <a:bodyPr wrap="none" rtlCol="0">
                  <a:spAutoFit/>
                </a:bodyPr>
                <a:lstStyle/>
                <a:p>
                  <a:r>
                    <a:rPr lang="en-US" sz="3000" smtClean="0">
                      <a:solidFill>
                        <a:srgbClr val="0000CC"/>
                      </a:solidFill>
                      <a:latin typeface="Times New Roman" pitchFamily="18" charset="0"/>
                      <a:cs typeface="Times New Roman" pitchFamily="18" charset="0"/>
                    </a:rPr>
                    <a:t>Thứ……ngày…..tháng…..năm…….</a:t>
                  </a:r>
                  <a:endParaRPr lang="en-US" sz="3000">
                    <a:solidFill>
                      <a:srgbClr val="0000CC"/>
                    </a:solidFill>
                    <a:latin typeface="Times New Roman" pitchFamily="18" charset="0"/>
                    <a:cs typeface="Times New Roman" pitchFamily="18" charset="0"/>
                  </a:endParaRPr>
                </a:p>
              </p:txBody>
            </p:sp>
            <p:sp>
              <p:nvSpPr>
                <p:cNvPr id="35" name="TextBox 34"/>
                <p:cNvSpPr txBox="1"/>
                <p:nvPr/>
              </p:nvSpPr>
              <p:spPr>
                <a:xfrm>
                  <a:off x="5498868" y="636422"/>
                  <a:ext cx="492189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HOẠT ĐỘNG TRẢI NGHIỆM</a:t>
                  </a:r>
                  <a:endParaRPr lang="en-US" sz="2800" b="1">
                    <a:solidFill>
                      <a:srgbClr val="FF0066"/>
                    </a:solidFill>
                    <a:latin typeface="Times New Roman" pitchFamily="18" charset="0"/>
                    <a:cs typeface="Times New Roman" pitchFamily="18" charset="0"/>
                  </a:endParaRPr>
                </a:p>
              </p:txBody>
            </p:sp>
          </p:grpSp>
          <p:cxnSp>
            <p:nvCxnSpPr>
              <p:cNvPr id="33" name="Straight Connector 32"/>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5" name="Text Box 14"/>
            <p:cNvSpPr txBox="1">
              <a:spLocks noChangeArrowheads="1"/>
            </p:cNvSpPr>
            <p:nvPr/>
          </p:nvSpPr>
          <p:spPr bwMode="auto">
            <a:xfrm>
              <a:off x="3433933" y="1281655"/>
              <a:ext cx="92202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smtClean="0">
                  <a:solidFill>
                    <a:srgbClr val="0000CC"/>
                  </a:solidFill>
                  <a:latin typeface="Times New Roman" pitchFamily="18" charset="0"/>
                </a:rPr>
                <a:t>SINH HOẠT LỚP</a:t>
              </a:r>
              <a:r>
                <a:rPr lang="en-US" sz="2800" b="1" smtClean="0">
                  <a:solidFill>
                    <a:srgbClr val="0000CC"/>
                  </a:solidFill>
                  <a:latin typeface="Times New Roman" pitchFamily="18" charset="0"/>
                </a:rPr>
                <a:t>: VỆ SINH TRƯỜNG LỚP</a:t>
              </a:r>
              <a:endParaRPr lang="en-US" sz="2800" b="1" dirty="0" smtClean="0">
                <a:solidFill>
                  <a:srgbClr val="0000CC"/>
                </a:solidFill>
                <a:latin typeface="Times New Roman" pitchFamily="18" charset="0"/>
              </a:endParaRPr>
            </a:p>
          </p:txBody>
        </p:sp>
      </p:grpSp>
      <p:sp>
        <p:nvSpPr>
          <p:cNvPr id="3" name="TextBox 2"/>
          <p:cNvSpPr txBox="1"/>
          <p:nvPr/>
        </p:nvSpPr>
        <p:spPr>
          <a:xfrm>
            <a:off x="1396547" y="3810000"/>
            <a:ext cx="13294972" cy="2308324"/>
          </a:xfrm>
          <a:prstGeom prst="rect">
            <a:avLst/>
          </a:prstGeom>
          <a:noFill/>
        </p:spPr>
        <p:txBody>
          <a:bodyPr wrap="square" rtlCol="0">
            <a:spAutoFit/>
          </a:bodyPr>
          <a:lstStyle/>
          <a:p>
            <a:pPr algn="just"/>
            <a:r>
              <a:rPr lang="en-US" sz="3600" b="1" smtClean="0">
                <a:solidFill>
                  <a:srgbClr val="0000CC"/>
                </a:solidFill>
                <a:latin typeface="Times New Roman" panose="02020603050405020304" pitchFamily="18" charset="0"/>
                <a:cs typeface="Times New Roman" panose="02020603050405020304" pitchFamily="18" charset="0"/>
              </a:rPr>
              <a:t>Giáo viên hướng dẫn học sinh tự đánh giá kết quả học tập từ chủ đề “An toàn trong cuộc sống”. Học sinh về nhà tự hoàn thành Phiếu tự đánh giá sau chủ đề trong </a:t>
            </a:r>
            <a:r>
              <a:rPr lang="en-US" sz="3600" b="1" i="1" smtClean="0">
                <a:solidFill>
                  <a:srgbClr val="0000CC"/>
                </a:solidFill>
                <a:latin typeface="Times New Roman" panose="02020603050405020304" pitchFamily="18" charset="0"/>
                <a:cs typeface="Times New Roman" panose="02020603050405020304" pitchFamily="18" charset="0"/>
              </a:rPr>
              <a:t>Vở thực hành Hoạt động trải nghiệm 3</a:t>
            </a:r>
            <a:r>
              <a:rPr lang="en-US" sz="3600" b="1" smtClean="0">
                <a:solidFill>
                  <a:srgbClr val="0000CC"/>
                </a:solidFill>
                <a:latin typeface="Times New Roman" panose="02020603050405020304" pitchFamily="18" charset="0"/>
                <a:cs typeface="Times New Roman" panose="02020603050405020304" pitchFamily="18" charset="0"/>
              </a:rPr>
              <a:t>.</a:t>
            </a:r>
            <a:endParaRPr lang="en-US" sz="3600" b="1" dirty="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06274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h dep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WordArt 3"/>
          <p:cNvSpPr>
            <a:spLocks noChangeArrowheads="1" noChangeShapeType="1" noTextEdit="1"/>
          </p:cNvSpPr>
          <p:nvPr/>
        </p:nvSpPr>
        <p:spPr bwMode="auto">
          <a:xfrm>
            <a:off x="3642519" y="4114800"/>
            <a:ext cx="9220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extLst>
      <p:ext uri="{BB962C8B-B14F-4D97-AF65-F5344CB8AC3E}">
        <p14:creationId xmlns:p14="http://schemas.microsoft.com/office/powerpoint/2010/main" val="96339709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p:val>
                                            <p:fltVal val="0"/>
                                          </p:val>
                                        </p:tav>
                                        <p:tav tm="100000">
                                          <p:val>
                                            <p:strVal val="#ppt_w"/>
                                          </p:val>
                                        </p:tav>
                                      </p:tavLst>
                                    </p:anim>
                                    <p:anim calcmode="lin" valueType="num">
                                      <p:cBhvr>
                                        <p:cTn id="8" dur="5000" fill="hold"/>
                                        <p:tgtEl>
                                          <p:spTgt spid="3"/>
                                        </p:tgtEl>
                                        <p:attrNameLst>
                                          <p:attrName>ppt_h</p:attrName>
                                        </p:attrNameLst>
                                      </p:cBhvr>
                                      <p:tavLst>
                                        <p:tav tm="0">
                                          <p:val>
                                            <p:fltVal val="0"/>
                                          </p:val>
                                        </p:tav>
                                        <p:tav tm="100000">
                                          <p:val>
                                            <p:strVal val="#ppt_h"/>
                                          </p:val>
                                        </p:tav>
                                      </p:tavLst>
                                    </p:anim>
                                    <p:animEffect transition="in" filter="fade">
                                      <p:cBhvr>
                                        <p:cTn id="9"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10664</TotalTime>
  <Words>625</Words>
  <Application>Microsoft Office PowerPoint</Application>
  <PresentationFormat>Custom</PresentationFormat>
  <Paragraphs>53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Tiffany</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1217</cp:revision>
  <dcterms:created xsi:type="dcterms:W3CDTF">2008-09-09T22:52:10Z</dcterms:created>
  <dcterms:modified xsi:type="dcterms:W3CDTF">2022-08-22T11:44:17Z</dcterms:modified>
</cp:coreProperties>
</file>