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0" r:id="rId2"/>
    <p:sldId id="304" r:id="rId3"/>
    <p:sldId id="302" r:id="rId4"/>
    <p:sldId id="292" r:id="rId5"/>
    <p:sldId id="390" r:id="rId6"/>
    <p:sldId id="389" r:id="rId7"/>
    <p:sldId id="301" r:id="rId8"/>
    <p:sldId id="306" r:id="rId9"/>
    <p:sldId id="333" r:id="rId10"/>
    <p:sldId id="382" r:id="rId11"/>
    <p:sldId id="386" r:id="rId12"/>
    <p:sldId id="354" r:id="rId13"/>
    <p:sldId id="366" r:id="rId14"/>
    <p:sldId id="384" r:id="rId15"/>
    <p:sldId id="368" r:id="rId16"/>
    <p:sldId id="361" r:id="rId17"/>
    <p:sldId id="385" r:id="rId18"/>
    <p:sldId id="315" r:id="rId19"/>
    <p:sldId id="332" r:id="rId20"/>
    <p:sldId id="331" r:id="rId21"/>
    <p:sldId id="328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707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1171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57</a:t>
            </a: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8965"/>
          <a:stretch>
            <a:fillRect/>
          </a:stretch>
        </p:blipFill>
        <p:spPr>
          <a:xfrm>
            <a:off x="1745153" y="680831"/>
            <a:ext cx="7909209" cy="2131865"/>
          </a:xfrm>
          <a:prstGeom prst="rect">
            <a:avLst/>
          </a:prstGeom>
        </p:spPr>
      </p:pic>
      <p:pic>
        <p:nvPicPr>
          <p:cNvPr id="10" name="CD1-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4767" y="1285073"/>
            <a:ext cx="668205" cy="668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1657" y="2786115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2304"/>
          <a:stretch>
            <a:fillRect/>
          </a:stretch>
        </p:blipFill>
        <p:spPr>
          <a:xfrm>
            <a:off x="1599841" y="3873010"/>
            <a:ext cx="7909209" cy="131666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528397" y="1953105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43172" y="2040496"/>
            <a:ext cx="92364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La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 time I went to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ore,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orekeeper told me a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ory about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amp which was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icked to the picture on the wall. After hearing the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ory, I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ood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ill and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ared at the picture for a while before I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epped out and discovered that my car had been </a:t>
            </a:r>
            <a:r>
              <a:rPr lang="en-US" sz="3600" dirty="0">
                <a:solidFill>
                  <a:srgbClr val="FF0000"/>
                </a:solidFill>
              </a:rPr>
              <a:t>st</a:t>
            </a:r>
            <a:r>
              <a:rPr lang="en-US" sz="3600" dirty="0"/>
              <a:t>olen.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7348" y="575353"/>
            <a:ext cx="10017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none" spc="0" dirty="0">
                <a:ln w="0"/>
                <a:solidFill>
                  <a:srgbClr val="0070C0"/>
                </a:solidFill>
              </a:rPr>
              <a:t>Practice pronouncing /</a:t>
            </a:r>
            <a:r>
              <a:rPr lang="en-US" sz="4000" b="1" i="1" cap="none" spc="0" dirty="0" err="1">
                <a:ln w="0"/>
                <a:solidFill>
                  <a:srgbClr val="FF0000"/>
                </a:solidFill>
              </a:rPr>
              <a:t>st</a:t>
            </a:r>
            <a:r>
              <a:rPr lang="en-US" sz="4000" b="1" cap="none" spc="0" dirty="0">
                <a:ln w="0"/>
                <a:solidFill>
                  <a:srgbClr val="0070C0"/>
                </a:solidFill>
              </a:rPr>
              <a:t>/ sound in the following text: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540"/>
            <a:ext cx="12192000" cy="107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470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3238" y="825088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?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It’s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 How much is the train?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isn't as 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+mj-lt"/>
              </a:rPr>
              <a:t>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as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the train.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Lucy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Let's take the train.</a:t>
            </a:r>
          </a:p>
          <a:p>
            <a:r>
              <a:rPr lang="en-US" sz="3200" b="1" i="0" dirty="0">
                <a:solidFill>
                  <a:srgbClr val="242021"/>
                </a:solidFill>
                <a:effectLst/>
                <a:latin typeface="+mj-lt"/>
              </a:rPr>
              <a:t>Bill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+mj-lt"/>
              </a:rPr>
              <a:t>: OK.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1572" y="783523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52579" y="1289206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9593" y="1764743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five dollars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7585" y="2254135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23828" y="2254135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77459" y="3217108"/>
            <a:ext cx="383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more frequent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6552" y="3721404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3238" y="825088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It’s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How much is the train?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isn't as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Let's take 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7092" y="791287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taxi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6797" y="1289977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taxi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7218" y="1764157"/>
            <a:ext cx="26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thirty dollars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3132" y="2257388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taxi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7791" y="2256390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3491" y="3217021"/>
            <a:ext cx="3832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34391" y="3721568"/>
            <a:ext cx="235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taxi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353" b="82364"/>
          <a:stretch>
            <a:fillRect/>
          </a:stretch>
        </p:blipFill>
        <p:spPr>
          <a:xfrm>
            <a:off x="1936954" y="707923"/>
            <a:ext cx="8227772" cy="918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256" y="1718940"/>
            <a:ext cx="10356834" cy="452431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We can take the train 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How much is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It’s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How much is the train?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It's sixteen dollars.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isn't as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Yes, but the train has bigger chairs. It's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4AD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________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Let's take the train.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261815" y="334383"/>
            <a:ext cx="8925007" cy="636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4143"/>
            <a:ext cx="12192000" cy="1304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/>
          <a:srcRect l="3861" t="1189"/>
          <a:stretch>
            <a:fillRect/>
          </a:stretch>
        </p:blipFill>
        <p:spPr>
          <a:xfrm>
            <a:off x="1346200" y="3294380"/>
            <a:ext cx="9075420" cy="3377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391" y="2226302"/>
            <a:ext cx="4199902" cy="895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209" y="2250042"/>
            <a:ext cx="3860973" cy="9678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996" y="2249576"/>
            <a:ext cx="4036232" cy="967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0" y="1053575"/>
            <a:ext cx="11877080" cy="764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261815" y="334383"/>
            <a:ext cx="8925007" cy="63699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61815" y="2231947"/>
            <a:ext cx="5060198" cy="1929578"/>
          </a:xfrm>
          <a:prstGeom prst="wedgeRoundRectCallout">
            <a:avLst>
              <a:gd name="adj1" fmla="val -48746"/>
              <a:gd name="adj2" fmla="val 88362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We’ll go to Richmond Park by bus. How does your group get there?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681609" y="2231946"/>
            <a:ext cx="6248576" cy="1929579"/>
          </a:xfrm>
          <a:prstGeom prst="wedgeRoundRectCallout">
            <a:avLst>
              <a:gd name="adj1" fmla="val 51561"/>
              <a:gd name="adj2" fmla="val 7107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We decide to go by train because it’s faster and more comfortable than the bus.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what type of transportation you choose to go to school and compare it with other types of transportation. You can use the words and information in </a:t>
            </a:r>
            <a:r>
              <a:rPr lang="en-US" sz="3600" i="1">
                <a:solidFill>
                  <a:srgbClr val="0070C0"/>
                </a:solidFill>
              </a:rPr>
              <a:t>speaking Task </a:t>
            </a:r>
            <a:r>
              <a:rPr lang="en-US" sz="3600" i="1" dirty="0">
                <a:solidFill>
                  <a:srgbClr val="0070C0"/>
                </a:solidFill>
              </a:rPr>
              <a:t>a. (about 50-70 words)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430" y="2660987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9" y="3985234"/>
            <a:ext cx="4053756" cy="826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01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10"/>
            <a:ext cx="8916670" cy="6079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997839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/</a:t>
            </a:r>
            <a:r>
              <a:rPr lang="en-US" sz="3600" b="1" i="1" dirty="0" err="1">
                <a:solidFill>
                  <a:srgbClr val="0070C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which type of transportation to choose to go somewhere.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61363"/>
            <a:ext cx="1170654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b="1" i="1" dirty="0" err="1">
                <a:solidFill>
                  <a:srgbClr val="0070C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which type of transportation you choose to go somewhere.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10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</a:t>
            </a:r>
            <a:r>
              <a:rPr lang="en-US" sz="3600" i="1" dirty="0">
                <a:solidFill>
                  <a:srgbClr val="0070C0"/>
                </a:solidFill>
              </a:rPr>
              <a:t> App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to practice pronouncing /</a:t>
            </a:r>
            <a:r>
              <a:rPr lang="en-US" sz="3600" i="1" dirty="0" err="1">
                <a:solidFill>
                  <a:srgbClr val="C00000"/>
                </a:solidFill>
              </a:rPr>
              <a:t>st</a:t>
            </a:r>
            <a:r>
              <a:rPr lang="en-US" sz="3600" i="1" dirty="0">
                <a:solidFill>
                  <a:srgbClr val="0070C0"/>
                </a:solidFill>
              </a:rPr>
              <a:t>/ sound.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to discuss which type of transportation to choose to go somewhere.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tradition		B. visitor		C. paradise		D. traveling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subway		B. ticket		C. local		D. today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reliable		B.</a:t>
            </a:r>
            <a:r>
              <a:rPr lang="en-US" sz="3200" dirty="0"/>
              <a:t> convenient</a:t>
            </a:r>
            <a:r>
              <a:rPr lang="en-US" sz="3200" dirty="0">
                <a:latin typeface="+mj-lt"/>
              </a:rPr>
              <a:t> 	C. traditional	D. regulated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74" y="82936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512059" y="140066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60304" y="335851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258703" y="528064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trəˈdɪʃən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vɪzɪtər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pærədaɪs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40317" y="1757432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trævlɪŋ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/ˈsʌbweɪ/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67956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/ˈtɪkɪt/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10706" y="369027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loʊkl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401353" y="367956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təˈdeɪ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rɪˈlaɪəbl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/kənˈvi:niənt/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79388" y="5666844"/>
            <a:ext cx="238111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6455" y="5683337"/>
            <a:ext cx="28055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reɡjuleɪtɪd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24265" y="305291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77" y="968744"/>
            <a:ext cx="12006223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	B. th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nk		C. sw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m		D. sh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c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stoms		B. l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ggage		C. s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itcase		D. s</a:t>
            </a:r>
            <a:r>
              <a:rPr lang="en-US" sz="3200" u="sng" dirty="0">
                <a:latin typeface="+mj-lt"/>
              </a:rPr>
              <a:t>u</a:t>
            </a:r>
            <a:r>
              <a:rPr lang="en-US" sz="3200" dirty="0">
                <a:latin typeface="+mj-lt"/>
              </a:rPr>
              <a:t>bway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g	 		B.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 		C. t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ste		D.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3" y="811497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370881" y="130034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99703" y="33145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7249" y="51970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5501" y="1645354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>
                <a:solidFill>
                  <a:srgbClr val="FF0000"/>
                </a:solidFill>
                <a:latin typeface="+mj-lt"/>
              </a:rPr>
              <a:t>/θ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ɪŋk/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41798" y="1611216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/swɪm/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86975" y="1601423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/ʃaɪn/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bæɡ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/teɪst/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42760" y="3535914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sʌbweɪ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7140" y="3545232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/ˈkʌstəmz/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/ˈlʌɡɪdʒ/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20288" y="5522079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/bæk/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16562" y="3534396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su:tkeɪs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01987" y="5499741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cæn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10511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0106" y="610511"/>
            <a:ext cx="7513403" cy="120032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What type of transportation do you choose in each situation?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052" y="1927582"/>
            <a:ext cx="8492449" cy="440120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want to go shopping with your friend in a shop in a narrow street.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Your family wants to go to your hometown to visit your relatives. There are 5 members in your family. You want to avoid the hot weather on the street and need private space for your family.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need to go a long way to work every day. You want to be friendly to the environment and save money.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You want to travel abroad in the fastest way. You have saved enough money to pay for traveling.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8798207" y="1833221"/>
            <a:ext cx="33749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motorbike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81247" y="3044279"/>
            <a:ext cx="1704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car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825501" y="4523286"/>
            <a:ext cx="18165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bus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81247" y="5480083"/>
            <a:ext cx="22765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 plane 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42" y="446208"/>
            <a:ext cx="10489915" cy="4620558"/>
          </a:xfrm>
          <a:prstGeom prst="rect">
            <a:avLst/>
          </a:prstGeom>
        </p:spPr>
      </p:pic>
      <p:pic>
        <p:nvPicPr>
          <p:cNvPr id="7" name="CD1-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1825" y="4281805"/>
            <a:ext cx="720725" cy="720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0716" y="5273670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12472" y="506651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788</Words>
  <Application>Microsoft Office PowerPoint</Application>
  <PresentationFormat>Widescreen</PresentationFormat>
  <Paragraphs>125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286</cp:revision>
  <dcterms:created xsi:type="dcterms:W3CDTF">2020-12-08T03:17:00Z</dcterms:created>
  <dcterms:modified xsi:type="dcterms:W3CDTF">2023-07-27T10:01:18Z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38AB1CA3CF084CC88A471EBC611C1DFF</vt:lpwstr>
  </property>
  <property fmtid="{D5CDD505-2E9C-101B-9397-08002B2CF9AE}" pid="3" name="KSOProductBuildVer">
    <vt:lpwstr>1033-11.2.0.11486</vt:lpwstr>
  </property>
</Properties>
</file>