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6" r:id="rId3"/>
    <p:sldId id="268" r:id="rId4"/>
    <p:sldId id="270" r:id="rId5"/>
    <p:sldId id="259" r:id="rId6"/>
    <p:sldId id="271" r:id="rId7"/>
    <p:sldId id="267" r:id="rId8"/>
    <p:sldId id="25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BDD"/>
    <a:srgbClr val="828202"/>
    <a:srgbClr val="DCF117"/>
    <a:srgbClr val="D5E226"/>
    <a:srgbClr val="66FF33"/>
    <a:srgbClr val="67C98C"/>
    <a:srgbClr val="66FF66"/>
    <a:srgbClr val="E2EE42"/>
    <a:srgbClr val="53DDC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306" autoAdjust="0"/>
  </p:normalViewPr>
  <p:slideViewPr>
    <p:cSldViewPr snapToGrid="0">
      <p:cViewPr>
        <p:scale>
          <a:sx n="60" d="100"/>
          <a:sy n="60" d="100"/>
        </p:scale>
        <p:origin x="-990" y="-2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2F641-6007-4074-958C-914A138AFF65}" type="datetimeFigureOut">
              <a:rPr lang="en-US" smtClean="0"/>
              <a:t>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5273C-EFAE-43A0-A2A1-5052D3AFD479}" type="slidenum">
              <a:rPr lang="en-US" smtClean="0"/>
              <a:t>‹#›</a:t>
            </a:fld>
            <a:endParaRPr lang="en-US"/>
          </a:p>
        </p:txBody>
      </p:sp>
    </p:spTree>
    <p:extLst>
      <p:ext uri="{BB962C8B-B14F-4D97-AF65-F5344CB8AC3E}">
        <p14:creationId xmlns:p14="http://schemas.microsoft.com/office/powerpoint/2010/main" val="4077865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5273C-EFAE-43A0-A2A1-5052D3AFD479}" type="slidenum">
              <a:rPr lang="en-US" smtClean="0"/>
              <a:t>7</a:t>
            </a:fld>
            <a:endParaRPr lang="en-US"/>
          </a:p>
        </p:txBody>
      </p:sp>
    </p:spTree>
    <p:extLst>
      <p:ext uri="{BB962C8B-B14F-4D97-AF65-F5344CB8AC3E}">
        <p14:creationId xmlns:p14="http://schemas.microsoft.com/office/powerpoint/2010/main" val="109420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276299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191749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158937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345044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3DA3AD-C8D0-400F-A10B-D82FFB2EA9F0}"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4590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3DA3AD-C8D0-400F-A10B-D82FFB2EA9F0}"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29902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3DA3AD-C8D0-400F-A10B-D82FFB2EA9F0}" type="datetimeFigureOut">
              <a:rPr lang="en-US" smtClean="0"/>
              <a:t>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3715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3DA3AD-C8D0-400F-A10B-D82FFB2EA9F0}" type="datetimeFigureOut">
              <a:rPr lang="en-US" smtClean="0"/>
              <a:t>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71793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DA3AD-C8D0-400F-A10B-D82FFB2EA9F0}" type="datetimeFigureOut">
              <a:rPr lang="en-US" smtClean="0"/>
              <a:t>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70541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DA3AD-C8D0-400F-A10B-D82FFB2EA9F0}"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168066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DA3AD-C8D0-400F-A10B-D82FFB2EA9F0}"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419480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3AD-C8D0-400F-A10B-D82FFB2EA9F0}" type="datetimeFigureOut">
              <a:rPr lang="en-US" smtClean="0"/>
              <a:t>2/2/2023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0ACBD-5A24-45AC-AF1D-217408AA190E}" type="slidenum">
              <a:rPr lang="en-US" smtClean="0"/>
              <a:t>‹#›</a:t>
            </a:fld>
            <a:endParaRPr lang="en-US"/>
          </a:p>
        </p:txBody>
      </p:sp>
    </p:spTree>
    <p:extLst>
      <p:ext uri="{BB962C8B-B14F-4D97-AF65-F5344CB8AC3E}">
        <p14:creationId xmlns:p14="http://schemas.microsoft.com/office/powerpoint/2010/main" val="1307080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5742656"/>
            <a:ext cx="12192000" cy="1200329"/>
          </a:xfrm>
          <a:prstGeom prst="rect">
            <a:avLst/>
          </a:prstGeom>
          <a:solidFill>
            <a:schemeClr val="bg1"/>
          </a:solidFill>
          <a:ln>
            <a:solidFill>
              <a:schemeClr val="bg1"/>
            </a:solidFill>
          </a:ln>
        </p:spPr>
        <p:txBody>
          <a:bodyPr wrap="square" rtlCol="0">
            <a:spAutoFit/>
          </a:bodyPr>
          <a:lstStyle/>
          <a:p>
            <a:pPr algn="ctr"/>
            <a:r>
              <a:rPr lang="vi-VN" sz="3600" dirty="0">
                <a:solidFill>
                  <a:srgbClr val="C00000"/>
                </a:solidFill>
                <a:latin typeface="+mj-lt"/>
              </a:rPr>
              <a:t>CHỦ </a:t>
            </a:r>
            <a:r>
              <a:rPr lang="vi-VN" sz="3600">
                <a:solidFill>
                  <a:srgbClr val="C00000"/>
                </a:solidFill>
                <a:latin typeface="+mj-lt"/>
              </a:rPr>
              <a:t>ĐỀ </a:t>
            </a:r>
            <a:r>
              <a:rPr lang="vi-VN" sz="3600" dirty="0" smtClean="0">
                <a:solidFill>
                  <a:srgbClr val="C00000"/>
                </a:solidFill>
                <a:latin typeface="+mj-lt"/>
              </a:rPr>
              <a:t>3</a:t>
            </a:r>
          </a:p>
          <a:p>
            <a:pPr algn="ctr"/>
            <a:r>
              <a:rPr lang="vi-VN" sz="3600">
                <a:solidFill>
                  <a:srgbClr val="C00000"/>
                </a:solidFill>
                <a:latin typeface="+mj-lt"/>
              </a:rPr>
              <a:t>BIẾT ƠN THẦY CÔ – YÊU QUÝ BẠN BÈ</a:t>
            </a:r>
            <a:endParaRPr lang="en-US" sz="3600" dirty="0">
              <a:solidFill>
                <a:srgbClr val="C00000"/>
              </a:solidFill>
              <a:latin typeface="+mj-lt"/>
            </a:endParaRPr>
          </a:p>
        </p:txBody>
      </p:sp>
    </p:spTree>
    <p:extLst>
      <p:ext uri="{BB962C8B-B14F-4D97-AF65-F5344CB8AC3E}">
        <p14:creationId xmlns:p14="http://schemas.microsoft.com/office/powerpoint/2010/main" val="756712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9000" b="-19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12192000" cy="1077218"/>
          </a:xfrm>
          <a:prstGeom prst="rect">
            <a:avLst/>
          </a:prstGeom>
          <a:solidFill>
            <a:schemeClr val="bg1"/>
          </a:solidFill>
          <a:ln>
            <a:solidFill>
              <a:schemeClr val="bg1"/>
            </a:solidFill>
          </a:ln>
        </p:spPr>
        <p:txBody>
          <a:bodyPr wrap="square" rtlCol="0">
            <a:spAutoFit/>
          </a:bodyPr>
          <a:lstStyle/>
          <a:p>
            <a:pPr algn="ctr"/>
            <a:r>
              <a:rPr lang="vi-VN" sz="3200" b="1" dirty="0">
                <a:solidFill>
                  <a:srgbClr val="FF0000"/>
                </a:solidFill>
                <a:latin typeface="+mj-lt"/>
              </a:rPr>
              <a:t>CHỦ </a:t>
            </a:r>
            <a:r>
              <a:rPr lang="vi-VN" sz="3200" b="1">
                <a:solidFill>
                  <a:srgbClr val="FF0000"/>
                </a:solidFill>
                <a:latin typeface="+mj-lt"/>
              </a:rPr>
              <a:t>ĐỀ </a:t>
            </a:r>
            <a:r>
              <a:rPr lang="vi-VN" sz="3200" b="1" dirty="0">
                <a:solidFill>
                  <a:srgbClr val="FF0000"/>
                </a:solidFill>
                <a:latin typeface="+mj-lt"/>
              </a:rPr>
              <a:t>3</a:t>
            </a:r>
            <a:endParaRPr lang="en-US" sz="3200" b="1" dirty="0" smtClean="0">
              <a:solidFill>
                <a:srgbClr val="FF0000"/>
              </a:solidFill>
              <a:latin typeface="+mj-lt"/>
            </a:endParaRPr>
          </a:p>
          <a:p>
            <a:pPr algn="ctr"/>
            <a:r>
              <a:rPr lang="vi-VN" sz="3200" b="1">
                <a:latin typeface="+mj-lt"/>
              </a:rPr>
              <a:t>BIẾT ƠN THẦY CÔ – YÊU QUÝ BẠN BÈ </a:t>
            </a:r>
            <a:r>
              <a:rPr lang="vi-VN" sz="3200" b="1" smtClean="0">
                <a:latin typeface="+mj-lt"/>
              </a:rPr>
              <a:t>(TUẦN 12)</a:t>
            </a:r>
            <a:endParaRPr lang="en-US" sz="3200" dirty="0">
              <a:latin typeface="+mj-l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77218"/>
            <a:ext cx="12192000" cy="5780781"/>
          </a:xfrm>
          <a:prstGeom prst="rect">
            <a:avLst/>
          </a:prstGeom>
        </p:spPr>
      </p:pic>
    </p:spTree>
    <p:extLst>
      <p:ext uri="{BB962C8B-B14F-4D97-AF65-F5344CB8AC3E}">
        <p14:creationId xmlns:p14="http://schemas.microsoft.com/office/powerpoint/2010/main" val="351031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0" y="-284019"/>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Alternate Process 5"/>
          <p:cNvSpPr/>
          <p:nvPr/>
        </p:nvSpPr>
        <p:spPr>
          <a:xfrm>
            <a:off x="0" y="0"/>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rgbClr val="FF0000"/>
                </a:solidFill>
                <a:latin typeface="+mj-lt"/>
              </a:rPr>
              <a:t>Khởi động</a:t>
            </a:r>
            <a:endParaRPr lang="en-US" sz="4000" b="1" dirty="0">
              <a:solidFill>
                <a:srgbClr val="FF0000"/>
              </a:solidFill>
              <a:latin typeface="+mj-lt"/>
            </a:endParaRPr>
          </a:p>
        </p:txBody>
      </p:sp>
      <p:sp>
        <p:nvSpPr>
          <p:cNvPr id="4" name="Rectangle 3"/>
          <p:cNvSpPr/>
          <p:nvPr/>
        </p:nvSpPr>
        <p:spPr>
          <a:xfrm>
            <a:off x="141889" y="1041552"/>
            <a:ext cx="11918731" cy="2103429"/>
          </a:xfrm>
          <a:prstGeom prst="rect">
            <a:avLst/>
          </a:prstGeom>
          <a:noFill/>
        </p:spPr>
        <p:txBody>
          <a:bodyPr wrap="none" lIns="91440" tIns="45720" rIns="91440" bIns="45720">
            <a:prstTxWarp prst="textChevronInverted">
              <a:avLst/>
            </a:prstTxWarp>
            <a:spAutoFit/>
          </a:bodyPr>
          <a:lstStyle/>
          <a:p>
            <a:pPr algn="ctr"/>
            <a:r>
              <a:rPr lang="vi-VN" sz="5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chơi trò chơi “Thử tài đoán chữ”</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2599715" y="3349928"/>
            <a:ext cx="7003077" cy="1938992"/>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a:latin typeface="Times New Roman" pitchFamily="18" charset="0"/>
                <a:cs typeface="Times New Roman" pitchFamily="18" charset="0"/>
              </a:rPr>
              <a:t>“Giàu vì bạn, sang vì vợ”, </a:t>
            </a:r>
            <a:endParaRPr lang="vi-VN" sz="2400" smtClean="0">
              <a:latin typeface="Times New Roman" pitchFamily="18" charset="0"/>
              <a:cs typeface="Times New Roman" pitchFamily="18" charset="0"/>
            </a:endParaRPr>
          </a:p>
          <a:p>
            <a:pPr algn="just"/>
            <a:r>
              <a:rPr lang="vi-VN" sz="2400" smtClean="0">
                <a:latin typeface="Times New Roman" pitchFamily="18" charset="0"/>
                <a:cs typeface="Times New Roman" pitchFamily="18" charset="0"/>
              </a:rPr>
              <a:t>“Một </a:t>
            </a:r>
            <a:r>
              <a:rPr lang="vi-VN" sz="2400">
                <a:latin typeface="Times New Roman" pitchFamily="18" charset="0"/>
                <a:cs typeface="Times New Roman" pitchFamily="18" charset="0"/>
              </a:rPr>
              <a:t>con ngựa đau, cả tàu bỏ cỏ”, </a:t>
            </a:r>
            <a:endParaRPr lang="vi-VN" sz="2400" smtClean="0">
              <a:latin typeface="Times New Roman" pitchFamily="18" charset="0"/>
              <a:cs typeface="Times New Roman" pitchFamily="18" charset="0"/>
            </a:endParaRPr>
          </a:p>
          <a:p>
            <a:pPr algn="just"/>
            <a:r>
              <a:rPr lang="vi-VN" sz="2400" smtClean="0">
                <a:latin typeface="Times New Roman" pitchFamily="18" charset="0"/>
                <a:cs typeface="Times New Roman" pitchFamily="18" charset="0"/>
              </a:rPr>
              <a:t>“</a:t>
            </a:r>
            <a:r>
              <a:rPr lang="vi-VN" sz="2400">
                <a:latin typeface="Times New Roman" pitchFamily="18" charset="0"/>
                <a:cs typeface="Times New Roman" pitchFamily="18" charset="0"/>
              </a:rPr>
              <a:t>Thêm bạn bớt thù”, </a:t>
            </a:r>
            <a:endParaRPr lang="vi-VN" sz="2400" smtClean="0">
              <a:latin typeface="Times New Roman" pitchFamily="18" charset="0"/>
              <a:cs typeface="Times New Roman" pitchFamily="18" charset="0"/>
            </a:endParaRPr>
          </a:p>
          <a:p>
            <a:pPr algn="just"/>
            <a:r>
              <a:rPr lang="vi-VN" sz="2400" smtClean="0">
                <a:latin typeface="Times New Roman" pitchFamily="18" charset="0"/>
                <a:cs typeface="Times New Roman" pitchFamily="18" charset="0"/>
              </a:rPr>
              <a:t>“</a:t>
            </a:r>
            <a:r>
              <a:rPr lang="vi-VN" sz="2400">
                <a:latin typeface="Times New Roman" pitchFamily="18" charset="0"/>
                <a:cs typeface="Times New Roman" pitchFamily="18" charset="0"/>
              </a:rPr>
              <a:t>Gần mực thì </a:t>
            </a:r>
            <a:r>
              <a:rPr lang="vi-VN" sz="2400" smtClean="0">
                <a:latin typeface="Times New Roman" pitchFamily="18" charset="0"/>
                <a:cs typeface="Times New Roman" pitchFamily="18" charset="0"/>
              </a:rPr>
              <a:t>đen, </a:t>
            </a:r>
            <a:r>
              <a:rPr lang="vi-VN" sz="2400">
                <a:latin typeface="Times New Roman" pitchFamily="18" charset="0"/>
                <a:cs typeface="Times New Roman" pitchFamily="18" charset="0"/>
              </a:rPr>
              <a:t>gần đèn thì rạng”, </a:t>
            </a:r>
            <a:endParaRPr lang="vi-VN" sz="2400" smtClean="0">
              <a:latin typeface="Times New Roman" pitchFamily="18" charset="0"/>
              <a:cs typeface="Times New Roman" pitchFamily="18" charset="0"/>
            </a:endParaRPr>
          </a:p>
          <a:p>
            <a:pPr algn="just"/>
            <a:r>
              <a:rPr lang="vi-VN" sz="2400" smtClean="0">
                <a:latin typeface="Times New Roman" pitchFamily="18" charset="0"/>
                <a:cs typeface="Times New Roman" pitchFamily="18" charset="0"/>
              </a:rPr>
              <a:t>“</a:t>
            </a:r>
            <a:r>
              <a:rPr lang="vi-VN" sz="2400">
                <a:latin typeface="Times New Roman" pitchFamily="18" charset="0"/>
                <a:cs typeface="Times New Roman" pitchFamily="18" charset="0"/>
              </a:rPr>
              <a:t>Học thầy không tày học bạn”.</a:t>
            </a:r>
          </a:p>
        </p:txBody>
      </p:sp>
    </p:spTree>
    <p:extLst>
      <p:ext uri="{BB962C8B-B14F-4D97-AF65-F5344CB8AC3E}">
        <p14:creationId xmlns:p14="http://schemas.microsoft.com/office/powerpoint/2010/main" val="3670284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owchart: Alternate Process 6"/>
          <p:cNvSpPr/>
          <p:nvPr/>
        </p:nvSpPr>
        <p:spPr>
          <a:xfrm>
            <a:off x="2443656" y="2064328"/>
            <a:ext cx="7709338" cy="2507672"/>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mj-lt"/>
              </a:rPr>
              <a:t>Hoạt </a:t>
            </a:r>
            <a:r>
              <a:rPr lang="vi-VN" sz="4000" b="1">
                <a:solidFill>
                  <a:srgbClr val="FF0000"/>
                </a:solidFill>
                <a:latin typeface="+mj-lt"/>
              </a:rPr>
              <a:t>động </a:t>
            </a:r>
            <a:r>
              <a:rPr lang="vi-VN" sz="4000" b="1" dirty="0" smtClean="0">
                <a:solidFill>
                  <a:srgbClr val="FF0000"/>
                </a:solidFill>
                <a:latin typeface="+mj-lt"/>
              </a:rPr>
              <a:t>8</a:t>
            </a:r>
            <a:r>
              <a:rPr lang="en-US" sz="4000" b="1" smtClean="0">
                <a:solidFill>
                  <a:srgbClr val="FF0000"/>
                </a:solidFill>
                <a:latin typeface="+mj-lt"/>
              </a:rPr>
              <a:t>:</a:t>
            </a:r>
            <a:r>
              <a:rPr lang="vi-VN" sz="4000" b="1" smtClean="0">
                <a:solidFill>
                  <a:srgbClr val="FF0000"/>
                </a:solidFill>
                <a:latin typeface="+mj-lt"/>
              </a:rPr>
              <a:t> </a:t>
            </a:r>
            <a:endParaRPr lang="en-US" sz="4000" b="1" dirty="0" smtClean="0">
              <a:solidFill>
                <a:srgbClr val="FF0000"/>
              </a:solidFill>
              <a:latin typeface="+mj-lt"/>
            </a:endParaRPr>
          </a:p>
          <a:p>
            <a:pPr algn="ctr"/>
            <a:r>
              <a:rPr lang="vi-VN" sz="4000" b="1">
                <a:solidFill>
                  <a:srgbClr val="FF0000"/>
                </a:solidFill>
                <a:latin typeface="+mj-lt"/>
              </a:rPr>
              <a:t>Xử lý tình huống trong mối quan hệ với bạn bè</a:t>
            </a:r>
            <a:endParaRPr lang="en-US" sz="4000" b="1" dirty="0">
              <a:solidFill>
                <a:srgbClr val="FF0000"/>
              </a:solidFill>
              <a:latin typeface="+mj-lt"/>
            </a:endParaRPr>
          </a:p>
        </p:txBody>
      </p:sp>
    </p:spTree>
    <p:extLst>
      <p:ext uri="{BB962C8B-B14F-4D97-AF65-F5344CB8AC3E}">
        <p14:creationId xmlns:p14="http://schemas.microsoft.com/office/powerpoint/2010/main" val="3014149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78219" y="2016556"/>
            <a:ext cx="5638801" cy="1767168"/>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p:cNvSpPr/>
          <p:nvPr/>
        </p:nvSpPr>
        <p:spPr>
          <a:xfrm>
            <a:off x="0" y="31532"/>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mj-lt"/>
              </a:rPr>
              <a:t>Hoạt </a:t>
            </a:r>
            <a:r>
              <a:rPr lang="vi-VN" sz="3200" b="1">
                <a:solidFill>
                  <a:srgbClr val="FF0000"/>
                </a:solidFill>
                <a:latin typeface="+mj-lt"/>
              </a:rPr>
              <a:t>động </a:t>
            </a:r>
            <a:r>
              <a:rPr lang="vi-VN" sz="3200" b="1" dirty="0">
                <a:solidFill>
                  <a:srgbClr val="FF0000"/>
                </a:solidFill>
                <a:latin typeface="+mj-lt"/>
              </a:rPr>
              <a:t>8</a:t>
            </a:r>
            <a:r>
              <a:rPr lang="en-US" sz="3200" b="1" smtClean="0">
                <a:solidFill>
                  <a:srgbClr val="FF0000"/>
                </a:solidFill>
                <a:latin typeface="+mj-lt"/>
              </a:rPr>
              <a:t>:</a:t>
            </a:r>
            <a:r>
              <a:rPr lang="vi-VN" sz="3200" b="1" smtClean="0">
                <a:solidFill>
                  <a:srgbClr val="FF0000"/>
                </a:solidFill>
                <a:latin typeface="+mj-lt"/>
              </a:rPr>
              <a:t> </a:t>
            </a:r>
            <a:r>
              <a:rPr lang="vi-VN" sz="3200" b="1">
                <a:solidFill>
                  <a:srgbClr val="FF0000"/>
                </a:solidFill>
                <a:latin typeface="+mj-lt"/>
              </a:rPr>
              <a:t>Xử lý tình huống trong mối quan hệ với bạn bè</a:t>
            </a:r>
            <a:endParaRPr lang="en-US" sz="3200" b="1" dirty="0">
              <a:solidFill>
                <a:srgbClr val="FF0000"/>
              </a:solidFill>
              <a:latin typeface="+mj-lt"/>
            </a:endParaRPr>
          </a:p>
        </p:txBody>
      </p:sp>
      <p:sp>
        <p:nvSpPr>
          <p:cNvPr id="6" name="Rectangle 5"/>
          <p:cNvSpPr/>
          <p:nvPr/>
        </p:nvSpPr>
        <p:spPr>
          <a:xfrm>
            <a:off x="567558" y="1232513"/>
            <a:ext cx="11098925" cy="523220"/>
          </a:xfrm>
          <a:prstGeom prst="rect">
            <a:avLst/>
          </a:prstGeom>
        </p:spPr>
        <p:txBody>
          <a:bodyPr wrap="square">
            <a:spAutoFit/>
          </a:bodyPr>
          <a:lstStyle/>
          <a:p>
            <a:r>
              <a:rPr lang="vi-VN" sz="2800" dirty="0">
                <a:latin typeface="+mj-lt"/>
              </a:rPr>
              <a:t>1</a:t>
            </a:r>
            <a:r>
              <a:rPr lang="vi-VN" sz="2800">
                <a:latin typeface="+mj-lt"/>
              </a:rPr>
              <a:t>. Đ</a:t>
            </a:r>
            <a:r>
              <a:rPr lang="vi-VN" sz="2800" smtClean="0">
                <a:latin typeface="+mj-lt"/>
              </a:rPr>
              <a:t>ọc </a:t>
            </a:r>
            <a:r>
              <a:rPr lang="vi-VN" sz="2800">
                <a:latin typeface="+mj-lt"/>
              </a:rPr>
              <a:t>nhiệm vụ 1 của hoạt động 8 SGK Hoạt động trải nghiệm 4 trang 32 </a:t>
            </a:r>
            <a:endParaRPr lang="en-US" sz="2800" dirty="0">
              <a:latin typeface="+mj-lt"/>
            </a:endParaRPr>
          </a:p>
        </p:txBody>
      </p:sp>
      <p:sp>
        <p:nvSpPr>
          <p:cNvPr id="7" name="Rectangle 6"/>
          <p:cNvSpPr/>
          <p:nvPr/>
        </p:nvSpPr>
        <p:spPr>
          <a:xfrm>
            <a:off x="748121" y="2242959"/>
            <a:ext cx="5098996" cy="1384995"/>
          </a:xfrm>
          <a:prstGeom prst="rect">
            <a:avLst/>
          </a:prstGeom>
        </p:spPr>
        <p:txBody>
          <a:bodyPr wrap="square">
            <a:spAutoFit/>
          </a:bodyPr>
          <a:lstStyle/>
          <a:p>
            <a:r>
              <a:rPr lang="vi-VN" sz="2800">
                <a:latin typeface="+mj-lt"/>
              </a:rPr>
              <a:t>Làm việc theo nhóm 4, đọc tình huống 1 và cùng trao đổi với các bạn về cách xử lí phù hợp</a:t>
            </a:r>
            <a:endParaRPr lang="vi-VN" sz="2800" i="1">
              <a:latin typeface="+mj-lt"/>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33240" y="1942982"/>
            <a:ext cx="4533243" cy="2282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4" name="Rectangle 13"/>
          <p:cNvSpPr/>
          <p:nvPr/>
        </p:nvSpPr>
        <p:spPr>
          <a:xfrm>
            <a:off x="719959" y="4695773"/>
            <a:ext cx="5743904" cy="523220"/>
          </a:xfrm>
          <a:prstGeom prst="rect">
            <a:avLst/>
          </a:prstGeom>
        </p:spPr>
        <p:txBody>
          <a:bodyPr wrap="square">
            <a:spAutoFit/>
          </a:bodyPr>
          <a:lstStyle/>
          <a:p>
            <a:r>
              <a:rPr lang="vi-VN" sz="2800" dirty="0">
                <a:latin typeface="+mj-lt"/>
              </a:rPr>
              <a:t>2</a:t>
            </a:r>
            <a:r>
              <a:rPr lang="vi-VN" sz="2800" smtClean="0">
                <a:latin typeface="+mj-lt"/>
              </a:rPr>
              <a:t>. Làm tương tự với nhiệm vụ còn lại</a:t>
            </a:r>
            <a:endParaRPr lang="en-US" sz="2800" dirty="0">
              <a:latin typeface="+mj-lt"/>
            </a:endParaRP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33240" y="4683077"/>
            <a:ext cx="4533242" cy="19699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03556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owchart: Alternate Process 6"/>
          <p:cNvSpPr/>
          <p:nvPr/>
        </p:nvSpPr>
        <p:spPr>
          <a:xfrm>
            <a:off x="1450428" y="2064327"/>
            <a:ext cx="9175531" cy="260226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Times New Roman" pitchFamily="18" charset="0"/>
                <a:cs typeface="Times New Roman" pitchFamily="18" charset="0"/>
              </a:rPr>
              <a:t>Hoạt </a:t>
            </a:r>
            <a:r>
              <a:rPr lang="vi-VN" sz="4000" b="1">
                <a:solidFill>
                  <a:srgbClr val="FF0000"/>
                </a:solidFill>
                <a:latin typeface="Times New Roman" pitchFamily="18" charset="0"/>
                <a:cs typeface="Times New Roman" pitchFamily="18" charset="0"/>
              </a:rPr>
              <a:t>động </a:t>
            </a:r>
            <a:r>
              <a:rPr lang="vi-VN" sz="4000" b="1" smtClean="0">
                <a:solidFill>
                  <a:srgbClr val="FF0000"/>
                </a:solidFill>
                <a:latin typeface="Times New Roman" pitchFamily="18" charset="0"/>
                <a:cs typeface="Times New Roman" pitchFamily="18" charset="0"/>
              </a:rPr>
              <a:t>9</a:t>
            </a:r>
            <a:r>
              <a:rPr lang="en-US" sz="4000" b="1" smtClean="0">
                <a:solidFill>
                  <a:srgbClr val="FF0000"/>
                </a:solidFill>
                <a:latin typeface="Times New Roman" pitchFamily="18" charset="0"/>
                <a:cs typeface="Times New Roman" pitchFamily="18" charset="0"/>
              </a:rPr>
              <a:t>: </a:t>
            </a:r>
            <a:endParaRPr lang="en-US" sz="4000" b="1" dirty="0" smtClean="0">
              <a:solidFill>
                <a:srgbClr val="FF0000"/>
              </a:solidFill>
              <a:latin typeface="Times New Roman" pitchFamily="18" charset="0"/>
              <a:cs typeface="Times New Roman" pitchFamily="18" charset="0"/>
            </a:endParaRPr>
          </a:p>
          <a:p>
            <a:pPr algn="ctr"/>
            <a:r>
              <a:rPr lang="vi-VN" sz="4000" b="1">
                <a:solidFill>
                  <a:srgbClr val="FF0000"/>
                </a:solidFill>
                <a:latin typeface="Times New Roman" pitchFamily="18" charset="0"/>
                <a:cs typeface="Times New Roman" pitchFamily="18" charset="0"/>
              </a:rPr>
              <a:t>Chia sẻ những thay đổi tích cực trong việc duy trì và phát triển quan hệ tốt đẹp với bạn bè, thầy cô</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73763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0" y="0"/>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mj-lt"/>
              </a:rPr>
              <a:t>Hoạt </a:t>
            </a:r>
            <a:r>
              <a:rPr lang="vi-VN" sz="3200" b="1">
                <a:solidFill>
                  <a:srgbClr val="FF0000"/>
                </a:solidFill>
                <a:latin typeface="+mj-lt"/>
              </a:rPr>
              <a:t>động </a:t>
            </a:r>
            <a:r>
              <a:rPr lang="vi-VN" sz="3200" b="1" dirty="0">
                <a:solidFill>
                  <a:srgbClr val="FF0000"/>
                </a:solidFill>
                <a:latin typeface="+mj-lt"/>
              </a:rPr>
              <a:t>9</a:t>
            </a:r>
            <a:r>
              <a:rPr lang="en-US" sz="3200" b="1" smtClean="0">
                <a:solidFill>
                  <a:srgbClr val="FF0000"/>
                </a:solidFill>
                <a:latin typeface="+mj-lt"/>
              </a:rPr>
              <a:t>: </a:t>
            </a:r>
            <a:r>
              <a:rPr lang="vi-VN" sz="3200" b="1">
                <a:solidFill>
                  <a:srgbClr val="FF0000"/>
                </a:solidFill>
                <a:latin typeface="+mj-lt"/>
              </a:rPr>
              <a:t>Chia sẻ những thay đổi tích cực trong việc duy trì và phát triển quan hệ tốt đẹp với bạn bè, thầy cô</a:t>
            </a:r>
            <a:endParaRPr lang="en-US" sz="3200" b="1" dirty="0">
              <a:solidFill>
                <a:srgbClr val="FF0000"/>
              </a:solidFill>
              <a:latin typeface="+mj-lt"/>
            </a:endParaRPr>
          </a:p>
        </p:txBody>
      </p:sp>
      <p:sp>
        <p:nvSpPr>
          <p:cNvPr id="6" name="TextBox 5"/>
          <p:cNvSpPr txBox="1"/>
          <p:nvPr/>
        </p:nvSpPr>
        <p:spPr>
          <a:xfrm>
            <a:off x="1177636" y="1326227"/>
            <a:ext cx="4062868"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1</a:t>
            </a:r>
            <a:r>
              <a:rPr lang="en-US" sz="2400" smtClean="0">
                <a:latin typeface="Times New Roman" pitchFamily="18" charset="0"/>
                <a:cs typeface="Times New Roman" pitchFamily="18" charset="0"/>
              </a:rPr>
              <a:t>. </a:t>
            </a:r>
            <a:r>
              <a:rPr lang="vi-VN" sz="2400">
                <a:latin typeface="Times New Roman" pitchFamily="18" charset="0"/>
                <a:cs typeface="Times New Roman" pitchFamily="18" charset="0"/>
              </a:rPr>
              <a:t>Đ</a:t>
            </a:r>
            <a:r>
              <a:rPr lang="vi-VN" sz="2400" smtClean="0">
                <a:latin typeface="Times New Roman" pitchFamily="18" charset="0"/>
                <a:cs typeface="Times New Roman" pitchFamily="18" charset="0"/>
              </a:rPr>
              <a:t>ọc </a:t>
            </a:r>
            <a:r>
              <a:rPr lang="vi-VN" sz="2400">
                <a:latin typeface="Times New Roman" pitchFamily="18" charset="0"/>
                <a:cs typeface="Times New Roman" pitchFamily="18" charset="0"/>
              </a:rPr>
              <a:t>nhiệm vụ 1 và 2 của hoạt động 9 trong SGK Hoạt động trải nghiệm 4 trang 33</a:t>
            </a:r>
            <a:endParaRPr lang="en-US" sz="2400" dirty="0">
              <a:latin typeface="Times New Roman" pitchFamily="18" charset="0"/>
              <a:cs typeface="Times New Roman" pitchFamily="18" charset="0"/>
            </a:endParaRPr>
          </a:p>
        </p:txBody>
      </p:sp>
      <p:sp>
        <p:nvSpPr>
          <p:cNvPr id="2" name="Rectangle 1"/>
          <p:cNvSpPr/>
          <p:nvPr/>
        </p:nvSpPr>
        <p:spPr>
          <a:xfrm>
            <a:off x="1163782" y="2965327"/>
            <a:ext cx="4076722" cy="2308324"/>
          </a:xfrm>
          <a:prstGeom prst="rect">
            <a:avLst/>
          </a:prstGeom>
        </p:spPr>
        <p:txBody>
          <a:bodyPr wrap="square">
            <a:spAutoFit/>
          </a:bodyPr>
          <a:lstStyle/>
          <a:p>
            <a:pPr algn="just"/>
            <a:r>
              <a:rPr lang="vi-VN" sz="2400">
                <a:latin typeface="Times New Roman" pitchFamily="18" charset="0"/>
                <a:cs typeface="Times New Roman" pitchFamily="18" charset="0"/>
              </a:rPr>
              <a:t>2. </a:t>
            </a:r>
            <a:r>
              <a:rPr lang="vi-VN" sz="2400" smtClean="0">
                <a:latin typeface="Times New Roman" pitchFamily="18" charset="0"/>
                <a:cs typeface="Times New Roman" pitchFamily="18" charset="0"/>
              </a:rPr>
              <a:t>Tổ chức làm </a:t>
            </a:r>
            <a:r>
              <a:rPr lang="vi-VN" sz="2400">
                <a:latin typeface="Times New Roman" pitchFamily="18" charset="0"/>
                <a:cs typeface="Times New Roman" pitchFamily="18" charset="0"/>
              </a:rPr>
              <a:t>việc nhóm 4, chia sẻ với bạn về những lời nói, việc làm các em đã thực hiện theo kế hoạch đã lập để duy trì và phát triển mối quan hệ tốt đẹp với bạn bè, </a:t>
            </a:r>
            <a:r>
              <a:rPr lang="vi-VN" sz="2400" smtClean="0">
                <a:latin typeface="Times New Roman" pitchFamily="18" charset="0"/>
                <a:cs typeface="Times New Roman" pitchFamily="18" charset="0"/>
              </a:rPr>
              <a:t>thầy cô</a:t>
            </a:r>
            <a:r>
              <a:rPr lang="vi-VN" sz="240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420823"/>
            <a:ext cx="5599238"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2356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590894" y="2681585"/>
            <a:ext cx="9010223" cy="1200329"/>
          </a:xfrm>
          <a:prstGeom prst="rect">
            <a:avLst/>
          </a:prstGeom>
          <a:noFill/>
        </p:spPr>
        <p:txBody>
          <a:bodyPr wrap="none" lIns="91440" tIns="45720" rIns="91440" bIns="45720">
            <a:spAutoFit/>
          </a:bodyPr>
          <a:lstStyle/>
          <a:p>
            <a:pPr algn="ctr"/>
            <a:r>
              <a:rPr lang="en-US" sz="7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Xin chân thành cảm ơn</a:t>
            </a:r>
            <a:endParaRPr lang="en-US" sz="7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907882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5447</TotalTime>
  <Words>296</Words>
  <PresentationFormat>Custom</PresentationFormat>
  <Paragraphs>24</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2022-03-07T03:29:52Z</dcterms:created>
  <dcterms:modified xsi:type="dcterms:W3CDTF">2023-02-02T03:22:42Z</dcterms:modified>
</cp:coreProperties>
</file>