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83" r:id="rId4"/>
    <p:sldId id="298" r:id="rId5"/>
    <p:sldId id="299" r:id="rId6"/>
    <p:sldId id="300" r:id="rId7"/>
    <p:sldId id="263" r:id="rId8"/>
    <p:sldId id="271" r:id="rId9"/>
    <p:sldId id="260" r:id="rId10"/>
    <p:sldId id="301" r:id="rId11"/>
    <p:sldId id="268" r:id="rId12"/>
    <p:sldId id="269" r:id="rId13"/>
  </p:sldIdLst>
  <p:sldSz cx="18288000" cy="10287000"/>
  <p:notesSz cx="6858000" cy="9144000"/>
  <p:embeddedFontLst>
    <p:embeddedFont>
      <p:font typeface="Anto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103" autoAdjust="0"/>
  </p:normalViewPr>
  <p:slideViewPr>
    <p:cSldViewPr>
      <p:cViewPr varScale="1">
        <p:scale>
          <a:sx n="49" d="100"/>
          <a:sy n="49" d="100"/>
        </p:scale>
        <p:origin x="4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1" Type="http://schemas.openxmlformats.org/officeDocument/2006/relationships/image" Target="../media/image133.png"/><Relationship Id="rId2" Type="http://schemas.openxmlformats.org/officeDocument/2006/relationships/image" Target="../media/image15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23" Type="http://schemas.openxmlformats.org/officeDocument/2006/relationships/image" Target="../media/image130.png"/><Relationship Id="rId19" Type="http://schemas.openxmlformats.org/officeDocument/2006/relationships/image" Target="../media/image131.png"/><Relationship Id="rId4" Type="http://schemas.openxmlformats.org/officeDocument/2006/relationships/image" Target="../media/image16.png"/><Relationship Id="rId22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10" Type="http://schemas.openxmlformats.org/officeDocument/2006/relationships/image" Target="../media/image17.png"/><Relationship Id="rId9" Type="http://schemas.openxmlformats.org/officeDocument/2006/relationships/image" Target="../media/image136.png"/><Relationship Id="rId1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5900" y="1485900"/>
            <a:ext cx="15354300" cy="7543800"/>
            <a:chOff x="0" y="0"/>
            <a:chExt cx="14831039" cy="751996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7456463"/>
            </a:xfrm>
            <a:custGeom>
              <a:avLst/>
              <a:gdLst/>
              <a:ahLst/>
              <a:cxnLst/>
              <a:rect l="l" t="t" r="r" b="b"/>
              <a:pathLst>
                <a:path w="14767539" h="7456463">
                  <a:moveTo>
                    <a:pt x="14674828" y="7456463"/>
                  </a:moveTo>
                  <a:lnTo>
                    <a:pt x="92710" y="7456463"/>
                  </a:lnTo>
                  <a:cubicBezTo>
                    <a:pt x="41910" y="7456463"/>
                    <a:pt x="0" y="7414554"/>
                    <a:pt x="0" y="73637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7362483"/>
                  </a:lnTo>
                  <a:cubicBezTo>
                    <a:pt x="14767539" y="7414554"/>
                    <a:pt x="14725628" y="7456463"/>
                    <a:pt x="14674828" y="74564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7519963"/>
            </a:xfrm>
            <a:custGeom>
              <a:avLst/>
              <a:gdLst/>
              <a:ahLst/>
              <a:cxnLst/>
              <a:rect l="l" t="t" r="r" b="b"/>
              <a:pathLst>
                <a:path w="14831039" h="7519963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7395504"/>
                  </a:lnTo>
                  <a:cubicBezTo>
                    <a:pt x="14771350" y="7431063"/>
                    <a:pt x="14742139" y="7460273"/>
                    <a:pt x="14706578" y="7460273"/>
                  </a:cubicBezTo>
                  <a:lnTo>
                    <a:pt x="124460" y="7460273"/>
                  </a:lnTo>
                  <a:cubicBezTo>
                    <a:pt x="88900" y="7460273"/>
                    <a:pt x="59690" y="7431063"/>
                    <a:pt x="59690" y="73955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5504"/>
                  </a:lnTo>
                  <a:cubicBezTo>
                    <a:pt x="0" y="7464083"/>
                    <a:pt x="55880" y="7519963"/>
                    <a:pt x="124460" y="7519963"/>
                  </a:cubicBezTo>
                  <a:lnTo>
                    <a:pt x="14706578" y="7519963"/>
                  </a:lnTo>
                  <a:cubicBezTo>
                    <a:pt x="14775159" y="7519963"/>
                    <a:pt x="14831039" y="7464083"/>
                    <a:pt x="14831039" y="7395504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58910">
            <a:off x="14904940" y="7216260"/>
            <a:ext cx="1553507" cy="1747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88942">
            <a:off x="1827634" y="1501554"/>
            <a:ext cx="1553507" cy="17472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984997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6327109" y="453406"/>
            <a:ext cx="5943600" cy="1108694"/>
            <a:chOff x="6019800" y="377206"/>
            <a:chExt cx="7255823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7162800" cy="1108694"/>
              <a:chOff x="0" y="0"/>
              <a:chExt cx="6945629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6913879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6945629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559251" y="560084"/>
              <a:ext cx="671637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500" b="1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2 </a:t>
              </a: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lang="en-US" sz="4500" b="1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SGK – tr86)</a:t>
              </a:r>
              <a:endParaRPr lang="en-US" sz="45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22479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1, biết          . Hãy kể tên một số cặp góc bằng nhau có trong Hình 1.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70320" y="2463790"/>
                <a:ext cx="142923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20" y="2463790"/>
                <a:ext cx="142923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066" y="3695700"/>
            <a:ext cx="6315552" cy="64528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57400" y="4511814"/>
            <a:ext cx="5553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cặp góc đồng vị</a:t>
            </a:r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51248" y="5418569"/>
                <a:ext cx="4959371" cy="1881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248" y="5418569"/>
                <a:ext cx="4959371" cy="1881477"/>
              </a:xfrm>
              <a:prstGeom prst="rect">
                <a:avLst/>
              </a:prstGeom>
              <a:blipFill rotWithShape="0">
                <a:blip r:embed="rId6"/>
                <a:stretch>
                  <a:fillRect r="-3444" b="-12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43716" y="7528646"/>
                <a:ext cx="4453207" cy="1882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 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16" y="7528646"/>
                <a:ext cx="4453207" cy="1882054"/>
              </a:xfrm>
              <a:prstGeom prst="rect">
                <a:avLst/>
              </a:prstGeom>
              <a:blipFill rotWithShape="0">
                <a:blip r:embed="rId7"/>
                <a:stretch>
                  <a:fillRect r="-959" b="-12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771;p33"/>
          <p:cNvSpPr txBox="1">
            <a:spLocks/>
          </p:cNvSpPr>
          <p:nvPr/>
        </p:nvSpPr>
        <p:spPr>
          <a:xfrm>
            <a:off x="4114800" y="189744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>
                <a:solidFill>
                  <a:schemeClr val="tx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352" y="7940335"/>
            <a:ext cx="2338023" cy="2010699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214300" y="7828353"/>
            <a:ext cx="2289236" cy="1968742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77200" y="9191001"/>
            <a:ext cx="2061687" cy="11261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38200" y="3808132"/>
            <a:ext cx="5130550" cy="3699159"/>
            <a:chOff x="1066801" y="3771900"/>
            <a:chExt cx="5130550" cy="3699159"/>
          </a:xfrm>
        </p:grpSpPr>
        <p:grpSp>
          <p:nvGrpSpPr>
            <p:cNvPr id="4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8410" y="3791229"/>
            <a:ext cx="5130550" cy="3699159"/>
            <a:chOff x="6494020" y="3791229"/>
            <a:chExt cx="5130550" cy="3699159"/>
          </a:xfrm>
        </p:grpSpPr>
        <p:grpSp>
          <p:nvGrpSpPr>
            <p:cNvPr id="28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0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1" name="Rectangle 30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63400" y="3757917"/>
            <a:ext cx="5661409" cy="3751800"/>
            <a:chOff x="7791828" y="4828010"/>
            <a:chExt cx="5661409" cy="3751800"/>
          </a:xfrm>
        </p:grpSpPr>
        <p:grpSp>
          <p:nvGrpSpPr>
            <p:cNvPr id="35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3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9" name="Rectangle 38"/>
            <p:cNvSpPr/>
            <p:nvPr/>
          </p:nvSpPr>
          <p:spPr>
            <a:xfrm>
              <a:off x="7791828" y="4828010"/>
              <a:ext cx="5661409" cy="3671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b="1" ker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</a:t>
              </a:r>
              <a:r>
                <a:rPr lang="vi-VN" sz="40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hương 5</a:t>
              </a:r>
              <a:endParaRPr lang="en-US" sz="4000" b="1" ker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“Bài 1. Thu thập và phân loại dữ liệu”</a:t>
              </a:r>
              <a:endParaRPr lang="pt-BR" sz="4000" b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5783" y="-1174717"/>
            <a:ext cx="12921884" cy="12921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28800" y="-1943100"/>
            <a:ext cx="21564600" cy="1303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478" y="6437616"/>
            <a:ext cx="2824767" cy="3177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53607" y="1028700"/>
            <a:ext cx="3092939" cy="2659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510867" y="-13633"/>
            <a:ext cx="7138257" cy="10338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79418" y="1560075"/>
            <a:ext cx="2508173" cy="1370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72710">
            <a:off x="299071" y="1241015"/>
            <a:ext cx="3092939" cy="2659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57496">
            <a:off x="14657193" y="6437616"/>
            <a:ext cx="2824767" cy="3177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5433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09159" y="-76503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50354" y="1909108"/>
            <a:ext cx="14913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nhóm tổng hợp ý kiến vào giấy A1 thành sơ đồ tư duy theo các yêu cầu với các nội dung như sau: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0" y="4352275"/>
            <a:ext cx="11887200" cy="5363225"/>
            <a:chOff x="3276600" y="4613294"/>
            <a:chExt cx="11887200" cy="5363225"/>
          </a:xfrm>
        </p:grpSpPr>
        <p:grpSp>
          <p:nvGrpSpPr>
            <p:cNvPr id="2" name="Group 2"/>
            <p:cNvGrpSpPr/>
            <p:nvPr/>
          </p:nvGrpSpPr>
          <p:grpSpPr>
            <a:xfrm>
              <a:off x="3276600" y="4613294"/>
              <a:ext cx="10820400" cy="5363225"/>
              <a:chOff x="0" y="0"/>
              <a:chExt cx="14831039" cy="620757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1750" y="31750"/>
                <a:ext cx="14767539" cy="6144079"/>
              </a:xfrm>
              <a:custGeom>
                <a:avLst/>
                <a:gdLst/>
                <a:ahLst/>
                <a:cxnLst/>
                <a:rect l="l" t="t" r="r" b="b"/>
                <a:pathLst>
                  <a:path w="14767539" h="6144079">
                    <a:moveTo>
                      <a:pt x="14674828" y="6144079"/>
                    </a:moveTo>
                    <a:lnTo>
                      <a:pt x="92710" y="6144079"/>
                    </a:lnTo>
                    <a:cubicBezTo>
                      <a:pt x="41910" y="6144079"/>
                      <a:pt x="0" y="6102169"/>
                      <a:pt x="0" y="605136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73559" y="0"/>
                    </a:lnTo>
                    <a:cubicBezTo>
                      <a:pt x="14724359" y="0"/>
                      <a:pt x="14766269" y="41910"/>
                      <a:pt x="14766269" y="92710"/>
                    </a:cubicBezTo>
                    <a:lnTo>
                      <a:pt x="14766269" y="6050099"/>
                    </a:lnTo>
                    <a:cubicBezTo>
                      <a:pt x="14767539" y="6102169"/>
                      <a:pt x="14725628" y="6144079"/>
                      <a:pt x="14674828" y="6144079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14831039" cy="6207579"/>
              </a:xfrm>
              <a:custGeom>
                <a:avLst/>
                <a:gdLst/>
                <a:ahLst/>
                <a:cxnLst/>
                <a:rect l="l" t="t" r="r" b="b"/>
                <a:pathLst>
                  <a:path w="14831039" h="6207579">
                    <a:moveTo>
                      <a:pt x="14706578" y="59690"/>
                    </a:moveTo>
                    <a:cubicBezTo>
                      <a:pt x="14742139" y="59690"/>
                      <a:pt x="14771350" y="88900"/>
                      <a:pt x="14771350" y="124460"/>
                    </a:cubicBezTo>
                    <a:lnTo>
                      <a:pt x="14771350" y="6083119"/>
                    </a:lnTo>
                    <a:cubicBezTo>
                      <a:pt x="14771350" y="6118679"/>
                      <a:pt x="14742139" y="6147889"/>
                      <a:pt x="14706578" y="6147889"/>
                    </a:cubicBezTo>
                    <a:lnTo>
                      <a:pt x="124460" y="6147889"/>
                    </a:lnTo>
                    <a:cubicBezTo>
                      <a:pt x="88900" y="6147889"/>
                      <a:pt x="59690" y="6118679"/>
                      <a:pt x="59690" y="608311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706578" y="59690"/>
                    </a:lnTo>
                    <a:moveTo>
                      <a:pt x="147065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83119"/>
                    </a:lnTo>
                    <a:cubicBezTo>
                      <a:pt x="0" y="6151699"/>
                      <a:pt x="55880" y="6207579"/>
                      <a:pt x="124460" y="6207579"/>
                    </a:cubicBezTo>
                    <a:lnTo>
                      <a:pt x="14706578" y="6207579"/>
                    </a:lnTo>
                    <a:cubicBezTo>
                      <a:pt x="14775159" y="6207579"/>
                      <a:pt x="14831039" y="6151699"/>
                      <a:pt x="14831039" y="6083119"/>
                    </a:cubicBezTo>
                    <a:lnTo>
                      <a:pt x="14831039" y="124460"/>
                    </a:lnTo>
                    <a:cubicBezTo>
                      <a:pt x="14831039" y="55880"/>
                      <a:pt x="14775159" y="0"/>
                      <a:pt x="14706578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2" name="Rectangle 11"/>
            <p:cNvSpPr/>
            <p:nvPr/>
          </p:nvSpPr>
          <p:spPr>
            <a:xfrm>
              <a:off x="3581400" y="4929574"/>
              <a:ext cx="11582400" cy="478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0" algn="ctr"/>
                  <a:tab pos="4552315" algn="l"/>
                </a:tabLst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1: CÁC GÓC Ở VỊ TRÍ ĐẶC BIỆT</a:t>
              </a:r>
            </a:p>
            <a:p>
              <a:pPr marL="571500" marR="0" lvl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en-US" sz="4000"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rPr>
                <a:t>Hai góc kề bù</a:t>
              </a:r>
            </a:p>
            <a:p>
              <a:pPr marL="571500" marR="0" lvl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en-US" sz="4000"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rPr>
                <a:t>Hai góc đối đỉnh</a:t>
              </a:r>
            </a:p>
            <a:p>
              <a:pPr marL="571500" marR="0" lvl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en-US" sz="4000"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rPr>
                <a:t>Tính chất của hai góc kề bù</a:t>
              </a:r>
            </a:p>
            <a:p>
              <a:pPr marL="571500" marR="0" lvl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en-US" sz="4000"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rPr>
                <a:t>Tính chất của hai góc đối đỉnh</a:t>
              </a:r>
              <a:endParaRPr lang="en-US" sz="4000"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73621">
            <a:off x="13998218" y="7935334"/>
            <a:ext cx="1671935" cy="9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61559" y="-228903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50354" y="1909108"/>
            <a:ext cx="14913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nhóm tổng hợp ý kiến vào giấy A1 thành sơ đồ tư duy theo các yêu cầu với các nội dung như sau: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1600" y="4305300"/>
            <a:ext cx="12344400" cy="4666418"/>
            <a:chOff x="3810000" y="4058482"/>
            <a:chExt cx="12344400" cy="4666418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00" y="4504675"/>
              <a:ext cx="12344400" cy="4220225"/>
              <a:chOff x="3276600" y="4765694"/>
              <a:chExt cx="12344400" cy="4220225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3276600" y="4765694"/>
                <a:ext cx="8534400" cy="4220225"/>
                <a:chOff x="0" y="176392"/>
                <a:chExt cx="11697721" cy="4884633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31750" y="176393"/>
                  <a:ext cx="11665971" cy="488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7539" h="6144079">
                      <a:moveTo>
                        <a:pt x="14674828" y="6144079"/>
                      </a:moveTo>
                      <a:lnTo>
                        <a:pt x="92710" y="6144079"/>
                      </a:lnTo>
                      <a:cubicBezTo>
                        <a:pt x="41910" y="6144079"/>
                        <a:pt x="0" y="6102169"/>
                        <a:pt x="0" y="6051369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14673559" y="0"/>
                      </a:lnTo>
                      <a:cubicBezTo>
                        <a:pt x="14724359" y="0"/>
                        <a:pt x="14766269" y="41910"/>
                        <a:pt x="14766269" y="92710"/>
                      </a:cubicBezTo>
                      <a:lnTo>
                        <a:pt x="14766269" y="6050099"/>
                      </a:lnTo>
                      <a:cubicBezTo>
                        <a:pt x="14767539" y="6102169"/>
                        <a:pt x="14725628" y="6144079"/>
                        <a:pt x="14674828" y="6144079"/>
                      </a:cubicBezTo>
                      <a:close/>
                    </a:path>
                  </a:pathLst>
                </a:custGeom>
                <a:solidFill>
                  <a:srgbClr val="FBF6F3"/>
                </a:solidFill>
              </p:spPr>
            </p:sp>
            <p:sp>
              <p:nvSpPr>
                <p:cNvPr id="4" name="Freeform 4"/>
                <p:cNvSpPr/>
                <p:nvPr/>
              </p:nvSpPr>
              <p:spPr>
                <a:xfrm>
                  <a:off x="0" y="176392"/>
                  <a:ext cx="11697721" cy="4884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1039" h="6207579">
                      <a:moveTo>
                        <a:pt x="14706578" y="59690"/>
                      </a:moveTo>
                      <a:cubicBezTo>
                        <a:pt x="14742139" y="59690"/>
                        <a:pt x="14771350" y="88900"/>
                        <a:pt x="14771350" y="124460"/>
                      </a:cubicBezTo>
                      <a:lnTo>
                        <a:pt x="14771350" y="6083119"/>
                      </a:lnTo>
                      <a:cubicBezTo>
                        <a:pt x="14771350" y="6118679"/>
                        <a:pt x="14742139" y="6147889"/>
                        <a:pt x="14706578" y="6147889"/>
                      </a:cubicBezTo>
                      <a:lnTo>
                        <a:pt x="124460" y="6147889"/>
                      </a:lnTo>
                      <a:cubicBezTo>
                        <a:pt x="88900" y="6147889"/>
                        <a:pt x="59690" y="6118679"/>
                        <a:pt x="59690" y="6083119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4706578" y="59690"/>
                      </a:lnTo>
                      <a:moveTo>
                        <a:pt x="14706578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6083119"/>
                      </a:lnTo>
                      <a:cubicBezTo>
                        <a:pt x="0" y="6151699"/>
                        <a:pt x="55880" y="6207579"/>
                        <a:pt x="124460" y="6207579"/>
                      </a:cubicBezTo>
                      <a:lnTo>
                        <a:pt x="14706578" y="6207579"/>
                      </a:lnTo>
                      <a:cubicBezTo>
                        <a:pt x="14775159" y="6207579"/>
                        <a:pt x="14831039" y="6151699"/>
                        <a:pt x="14831039" y="6083119"/>
                      </a:cubicBezTo>
                      <a:lnTo>
                        <a:pt x="14831039" y="124460"/>
                      </a:lnTo>
                      <a:cubicBezTo>
                        <a:pt x="14831039" y="55880"/>
                        <a:pt x="14775159" y="0"/>
                        <a:pt x="14706578" y="0"/>
                      </a:cubicBezTo>
                      <a:close/>
                    </a:path>
                  </a:pathLst>
                </a:custGeom>
                <a:solidFill>
                  <a:srgbClr val="4C5270"/>
                </a:solidFill>
              </p:spPr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4038600" y="5265362"/>
                <a:ext cx="11582400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3429000" algn="ctr"/>
                    <a:tab pos="455231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Nhóm 2: TIA PHÂN GIÁC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Tx/>
                  <a:buChar char="-"/>
                  <a:tabLst>
                    <a:tab pos="3429000" algn="ctr"/>
                    <a:tab pos="4552315" algn="l"/>
                  </a:tabLs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 phân giác của một góc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Tx/>
                  <a:buChar char="-"/>
                  <a:tabLst>
                    <a:tab pos="3429000" algn="ctr"/>
                    <a:tab pos="4552315" algn="l"/>
                  </a:tabLs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vẽ tia phân giác</a:t>
                </a:r>
              </a:p>
            </p:txBody>
          </p:sp>
        </p:grpSp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316529">
              <a:off x="11668370" y="4365231"/>
              <a:ext cx="1352059" cy="738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3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24400" y="-228903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50354" y="1909108"/>
            <a:ext cx="14913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nhóm tổng hợp ý kiến vào giấy A1 thành sơ đồ tư duy theo các yêu cầu với các nội dung như sau: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00400" y="4352275"/>
            <a:ext cx="11910364" cy="5363225"/>
            <a:chOff x="3276600" y="4613294"/>
            <a:chExt cx="11910364" cy="5363225"/>
          </a:xfrm>
        </p:grpSpPr>
        <p:grpSp>
          <p:nvGrpSpPr>
            <p:cNvPr id="2" name="Group 2"/>
            <p:cNvGrpSpPr/>
            <p:nvPr/>
          </p:nvGrpSpPr>
          <p:grpSpPr>
            <a:xfrm>
              <a:off x="3276600" y="4613294"/>
              <a:ext cx="11910364" cy="5363225"/>
              <a:chOff x="0" y="0"/>
              <a:chExt cx="16325004" cy="620757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63500" y="31750"/>
                <a:ext cx="16261504" cy="6144079"/>
              </a:xfrm>
              <a:custGeom>
                <a:avLst/>
                <a:gdLst/>
                <a:ahLst/>
                <a:cxnLst/>
                <a:rect l="l" t="t" r="r" b="b"/>
                <a:pathLst>
                  <a:path w="14767539" h="6144079">
                    <a:moveTo>
                      <a:pt x="14674828" y="6144079"/>
                    </a:moveTo>
                    <a:lnTo>
                      <a:pt x="92710" y="6144079"/>
                    </a:lnTo>
                    <a:cubicBezTo>
                      <a:pt x="41910" y="6144079"/>
                      <a:pt x="0" y="6102169"/>
                      <a:pt x="0" y="605136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73559" y="0"/>
                    </a:lnTo>
                    <a:cubicBezTo>
                      <a:pt x="14724359" y="0"/>
                      <a:pt x="14766269" y="41910"/>
                      <a:pt x="14766269" y="92710"/>
                    </a:cubicBezTo>
                    <a:lnTo>
                      <a:pt x="14766269" y="6050099"/>
                    </a:lnTo>
                    <a:cubicBezTo>
                      <a:pt x="14767539" y="6102169"/>
                      <a:pt x="14725628" y="6144079"/>
                      <a:pt x="14674828" y="6144079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16325004" cy="6207579"/>
              </a:xfrm>
              <a:custGeom>
                <a:avLst/>
                <a:gdLst/>
                <a:ahLst/>
                <a:cxnLst/>
                <a:rect l="l" t="t" r="r" b="b"/>
                <a:pathLst>
                  <a:path w="14831039" h="6207579">
                    <a:moveTo>
                      <a:pt x="14706578" y="59690"/>
                    </a:moveTo>
                    <a:cubicBezTo>
                      <a:pt x="14742139" y="59690"/>
                      <a:pt x="14771350" y="88900"/>
                      <a:pt x="14771350" y="124460"/>
                    </a:cubicBezTo>
                    <a:lnTo>
                      <a:pt x="14771350" y="6083119"/>
                    </a:lnTo>
                    <a:cubicBezTo>
                      <a:pt x="14771350" y="6118679"/>
                      <a:pt x="14742139" y="6147889"/>
                      <a:pt x="14706578" y="6147889"/>
                    </a:cubicBezTo>
                    <a:lnTo>
                      <a:pt x="124460" y="6147889"/>
                    </a:lnTo>
                    <a:cubicBezTo>
                      <a:pt x="88900" y="6147889"/>
                      <a:pt x="59690" y="6118679"/>
                      <a:pt x="59690" y="608311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706578" y="59690"/>
                    </a:lnTo>
                    <a:moveTo>
                      <a:pt x="147065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83119"/>
                    </a:lnTo>
                    <a:cubicBezTo>
                      <a:pt x="0" y="6151699"/>
                      <a:pt x="55880" y="6207579"/>
                      <a:pt x="124460" y="6207579"/>
                    </a:cubicBezTo>
                    <a:lnTo>
                      <a:pt x="14706578" y="6207579"/>
                    </a:lnTo>
                    <a:cubicBezTo>
                      <a:pt x="14775159" y="6207579"/>
                      <a:pt x="14831039" y="6151699"/>
                      <a:pt x="14831039" y="6083119"/>
                    </a:cubicBezTo>
                    <a:lnTo>
                      <a:pt x="14831039" y="124460"/>
                    </a:lnTo>
                    <a:cubicBezTo>
                      <a:pt x="14831039" y="55880"/>
                      <a:pt x="14775159" y="0"/>
                      <a:pt x="14706578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2" name="Rectangle 11"/>
            <p:cNvSpPr/>
            <p:nvPr/>
          </p:nvSpPr>
          <p:spPr>
            <a:xfrm>
              <a:off x="3452164" y="4786527"/>
              <a:ext cx="115824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0" algn="ctr"/>
                  <a:tab pos="4552315" algn="l"/>
                </a:tabLst>
              </a:pPr>
              <a:r>
                <a:rPr lang="vi-VN" sz="4000" b="1">
                  <a:solidFill>
                    <a:srgbClr val="FF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Nhóm 3: HAI ĐƯỜNG THẲNG SONG SONG</a:t>
              </a:r>
            </a:p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Dấu hiệu nhận biết hai đường thẳng song song</a:t>
              </a:r>
              <a:endParaRPr lang="en-US" sz="4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	Cách vẽ hai đường thẳng song song</a:t>
              </a:r>
              <a:endParaRPr lang="en-US" sz="4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iên đề Euclid về đường thẳng song song.</a:t>
              </a:r>
              <a:endParaRPr lang="en-US" sz="4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Tính chất của hai đường thẳng song song</a:t>
              </a:r>
            </a:p>
          </p:txBody>
        </p:sp>
      </p:grp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73621">
            <a:off x="14280813" y="8300566"/>
            <a:ext cx="1671935" cy="9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61559" y="-266700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50354" y="1909108"/>
            <a:ext cx="14913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nhóm tổng hợp ý kiến vào giấy A1 thành sơ đồ tư duy theo các yêu cầu với các nội dung như sau: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62500" y="4381500"/>
            <a:ext cx="11910364" cy="5363225"/>
            <a:chOff x="3276600" y="4613294"/>
            <a:chExt cx="11910364" cy="5363225"/>
          </a:xfrm>
        </p:grpSpPr>
        <p:grpSp>
          <p:nvGrpSpPr>
            <p:cNvPr id="2" name="Group 2"/>
            <p:cNvGrpSpPr/>
            <p:nvPr/>
          </p:nvGrpSpPr>
          <p:grpSpPr>
            <a:xfrm>
              <a:off x="3276600" y="4613294"/>
              <a:ext cx="11910364" cy="5363225"/>
              <a:chOff x="0" y="0"/>
              <a:chExt cx="16325004" cy="620757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63500" y="31750"/>
                <a:ext cx="16261504" cy="6144079"/>
              </a:xfrm>
              <a:custGeom>
                <a:avLst/>
                <a:gdLst/>
                <a:ahLst/>
                <a:cxnLst/>
                <a:rect l="l" t="t" r="r" b="b"/>
                <a:pathLst>
                  <a:path w="14767539" h="6144079">
                    <a:moveTo>
                      <a:pt x="14674828" y="6144079"/>
                    </a:moveTo>
                    <a:lnTo>
                      <a:pt x="92710" y="6144079"/>
                    </a:lnTo>
                    <a:cubicBezTo>
                      <a:pt x="41910" y="6144079"/>
                      <a:pt x="0" y="6102169"/>
                      <a:pt x="0" y="605136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73559" y="0"/>
                    </a:lnTo>
                    <a:cubicBezTo>
                      <a:pt x="14724359" y="0"/>
                      <a:pt x="14766269" y="41910"/>
                      <a:pt x="14766269" y="92710"/>
                    </a:cubicBezTo>
                    <a:lnTo>
                      <a:pt x="14766269" y="6050099"/>
                    </a:lnTo>
                    <a:cubicBezTo>
                      <a:pt x="14767539" y="6102169"/>
                      <a:pt x="14725628" y="6144079"/>
                      <a:pt x="14674828" y="6144079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16325004" cy="6207579"/>
              </a:xfrm>
              <a:custGeom>
                <a:avLst/>
                <a:gdLst/>
                <a:ahLst/>
                <a:cxnLst/>
                <a:rect l="l" t="t" r="r" b="b"/>
                <a:pathLst>
                  <a:path w="14831039" h="6207579">
                    <a:moveTo>
                      <a:pt x="14706578" y="59690"/>
                    </a:moveTo>
                    <a:cubicBezTo>
                      <a:pt x="14742139" y="59690"/>
                      <a:pt x="14771350" y="88900"/>
                      <a:pt x="14771350" y="124460"/>
                    </a:cubicBezTo>
                    <a:lnTo>
                      <a:pt x="14771350" y="6083119"/>
                    </a:lnTo>
                    <a:cubicBezTo>
                      <a:pt x="14771350" y="6118679"/>
                      <a:pt x="14742139" y="6147889"/>
                      <a:pt x="14706578" y="6147889"/>
                    </a:cubicBezTo>
                    <a:lnTo>
                      <a:pt x="124460" y="6147889"/>
                    </a:lnTo>
                    <a:cubicBezTo>
                      <a:pt x="88900" y="6147889"/>
                      <a:pt x="59690" y="6118679"/>
                      <a:pt x="59690" y="608311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706578" y="59690"/>
                    </a:lnTo>
                    <a:moveTo>
                      <a:pt x="147065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83119"/>
                    </a:lnTo>
                    <a:cubicBezTo>
                      <a:pt x="0" y="6151699"/>
                      <a:pt x="55880" y="6207579"/>
                      <a:pt x="124460" y="6207579"/>
                    </a:cubicBezTo>
                    <a:lnTo>
                      <a:pt x="14706578" y="6207579"/>
                    </a:lnTo>
                    <a:cubicBezTo>
                      <a:pt x="14775159" y="6207579"/>
                      <a:pt x="14831039" y="6151699"/>
                      <a:pt x="14831039" y="6083119"/>
                    </a:cubicBezTo>
                    <a:lnTo>
                      <a:pt x="14831039" y="124460"/>
                    </a:lnTo>
                    <a:cubicBezTo>
                      <a:pt x="14831039" y="55880"/>
                      <a:pt x="14775159" y="0"/>
                      <a:pt x="14706578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2" name="Rectangle 11"/>
            <p:cNvSpPr/>
            <p:nvPr/>
          </p:nvSpPr>
          <p:spPr>
            <a:xfrm>
              <a:off x="3616451" y="4786527"/>
              <a:ext cx="11242549" cy="493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0" algn="ctr"/>
                  <a:tab pos="4552315" algn="l"/>
                </a:tabLst>
              </a:pPr>
              <a:r>
                <a:rPr lang="vi-VN" sz="4000" b="1">
                  <a:solidFill>
                    <a:srgbClr val="FF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Nhóm 4: ĐỊNH LÍ VÀ CHỨNG MINH ĐỊNH LÍ</a:t>
              </a:r>
            </a:p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Khái niệm định lí.</a:t>
              </a:r>
              <a:endParaRPr lang="en-US" sz="4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Giả thiết, kết luận của định lí và cách viết ngắn gọn giả thiết, kết luận bằng kí hiệu.</a:t>
              </a:r>
              <a:endParaRPr lang="en-US" sz="4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spcAft>
                  <a:spcPts val="600"/>
                </a:spcAft>
                <a:buFontTx/>
                <a:buChar char="-"/>
                <a:tabLst>
                  <a:tab pos="3429000" algn="ctr"/>
                  <a:tab pos="4552315" algn="l"/>
                </a:tabLst>
              </a:pP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Chứng minh định lí.</a:t>
              </a:r>
            </a:p>
          </p:txBody>
        </p:sp>
      </p:grp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73621">
            <a:off x="14342913" y="8329791"/>
            <a:ext cx="1671935" cy="9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68788">
            <a:off x="16762078" y="9057309"/>
            <a:ext cx="974039" cy="83767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8321">
            <a:off x="410319" y="359198"/>
            <a:ext cx="838200" cy="9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247900"/>
            <a:ext cx="13169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những câu sau, em hãy chọn những câu đúng.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30571" y="6477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466228" y="560084"/>
              <a:ext cx="5410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500" b="1" ker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500" b="1" ker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r>
                <a:rPr lang="en-US" sz="4500" b="1" ker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5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lang="en-US" sz="4500" b="1" ker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SGK – tr</a:t>
              </a: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86</a:t>
              </a:r>
              <a:r>
                <a:rPr lang="en-US" sz="4500" b="1" ker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)</a:t>
              </a:r>
              <a:endParaRPr lang="en-US" sz="45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68788">
            <a:off x="432578" y="9057308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63240" y="3314700"/>
                <a:ext cx="981582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40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Oz là tia phân giác của góc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khi: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40" y="3314700"/>
                <a:ext cx="9815829" cy="728533"/>
              </a:xfrm>
              <a:prstGeom prst="rect">
                <a:avLst/>
              </a:prstGeom>
              <a:blipFill rotWithShape="0">
                <a:blip r:embed="rId19"/>
                <a:stretch>
                  <a:fillRect l="-2236" t="-12605" r="-124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78955" y="4610100"/>
                <a:ext cx="4299884" cy="104663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𝑦𝑂𝑧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acc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955" y="4610100"/>
                <a:ext cx="4299884" cy="104663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40116" y="6210261"/>
                <a:ext cx="5377562" cy="104586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16" y="6210261"/>
                <a:ext cx="5377562" cy="104586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81648" y="7809653"/>
                <a:ext cx="6338952" cy="134549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𝑦𝑂𝑧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𝑥𝑂𝑦</m:t>
                              </m:r>
                            </m:e>
                          </m:acc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48" y="7809653"/>
                <a:ext cx="6338952" cy="134549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81648" y="7823761"/>
                <a:ext cx="6338952" cy="134549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𝑦𝑂𝑧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𝑥𝑂𝑦</m:t>
                              </m:r>
                            </m:e>
                          </m:acc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48" y="7823761"/>
                <a:ext cx="6338952" cy="134549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984997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6327109" y="453406"/>
            <a:ext cx="5943600" cy="1108694"/>
            <a:chOff x="6019800" y="377206"/>
            <a:chExt cx="7255823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7162800" cy="1108694"/>
              <a:chOff x="0" y="0"/>
              <a:chExt cx="6945629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6913879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6945629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559251" y="560084"/>
              <a:ext cx="671637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err="1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500" b="1" ker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2 </a:t>
              </a:r>
              <a:r>
                <a:rPr lang="en-US" sz="45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lang="en-US" sz="4500" b="1" ker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SGK – tr86)</a:t>
              </a:r>
              <a:endParaRPr lang="en-US" sz="45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22479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1, biết          . Hãy kể tên một số cặp góc bằng nhau có trong Hình 1.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70320" y="2463790"/>
                <a:ext cx="142923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20" y="2463790"/>
                <a:ext cx="1429237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695700"/>
            <a:ext cx="6315552" cy="6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7800" y="5009350"/>
                <a:ext cx="9866409" cy="242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09350"/>
                <a:ext cx="9866409" cy="2420150"/>
              </a:xfrm>
              <a:prstGeom prst="rect">
                <a:avLst/>
              </a:prstGeom>
              <a:blipFill rotWithShape="0">
                <a:blip r:embed="rId13"/>
                <a:stretch>
                  <a:fillRect b="-9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057400" y="4481537"/>
            <a:ext cx="5553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cặp góc đối đỉnh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57400" y="7810500"/>
            <a:ext cx="7122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cặp góc góc so le trong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432560" y="8838606"/>
                <a:ext cx="8805039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" y="8838606"/>
                <a:ext cx="8805039" cy="724494"/>
              </a:xfrm>
              <a:prstGeom prst="rect">
                <a:avLst/>
              </a:prstGeom>
              <a:blipFill rotWithShape="0">
                <a:blip r:embed="rId14"/>
                <a:stretch>
                  <a:fillRect t="-14286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559</Words>
  <PresentationFormat>Custom</PresentationFormat>
  <Paragraphs>63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</vt:lpstr>
      <vt:lpstr>Noto Sans Symbols</vt:lpstr>
      <vt:lpstr>Cambria Math</vt:lpstr>
      <vt:lpstr>Anton</vt:lpstr>
      <vt:lpstr>Arial</vt:lpstr>
      <vt:lpstr>Calibri</vt:lpstr>
      <vt:lpstr>Times New Roman</vt:lpstr>
      <vt:lpstr>Kavoon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2022-10-19T06:03:35Z</dcterms:modified>
  <dc:identifier>DAFOPxnPWEw</dc:identifier>
</cp:coreProperties>
</file>