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76" r:id="rId3"/>
    <p:sldId id="278" r:id="rId4"/>
    <p:sldId id="279" r:id="rId5"/>
    <p:sldId id="330" r:id="rId6"/>
    <p:sldId id="343" r:id="rId7"/>
    <p:sldId id="285" r:id="rId8"/>
    <p:sldId id="335" r:id="rId9"/>
    <p:sldId id="344" r:id="rId10"/>
    <p:sldId id="280" r:id="rId11"/>
    <p:sldId id="345" r:id="rId12"/>
    <p:sldId id="292" r:id="rId13"/>
    <p:sldId id="29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8C"/>
    <a:srgbClr val="F26532"/>
    <a:srgbClr val="006673"/>
    <a:srgbClr val="A3DBE1"/>
    <a:srgbClr val="E26714"/>
    <a:srgbClr val="EE8640"/>
    <a:srgbClr val="048DA4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145" autoAdjust="0"/>
  </p:normalViewPr>
  <p:slideViewPr>
    <p:cSldViewPr snapToGrid="0" showGuides="1">
      <p:cViewPr varScale="1">
        <p:scale>
          <a:sx n="57" d="100"/>
          <a:sy n="57" d="100"/>
        </p:scale>
        <p:origin x="90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611086" y="1024502"/>
            <a:ext cx="10580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Share your opinions about the advantages of learning English and other subjects online. Use the ideas in Listening and the expressions below to help you.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C315E7E-0A07-154A-89DA-0096FC1B28DE}"/>
              </a:ext>
            </a:extLst>
          </p:cNvPr>
          <p:cNvSpPr/>
          <p:nvPr/>
        </p:nvSpPr>
        <p:spPr>
          <a:xfrm>
            <a:off x="1068825" y="2638047"/>
            <a:ext cx="10448260" cy="3918857"/>
          </a:xfrm>
          <a:prstGeom prst="roundRect">
            <a:avLst/>
          </a:prstGeom>
          <a:ln w="28575">
            <a:solidFill>
              <a:srgbClr val="0578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/>
              <a:t>Useful expressions:</a:t>
            </a:r>
            <a:endParaRPr lang="x-none" sz="3200" dirty="0"/>
          </a:p>
          <a:p>
            <a:r>
              <a:rPr lang="en-US" sz="3200" dirty="0"/>
              <a:t>– </a:t>
            </a:r>
            <a:r>
              <a:rPr lang="en-US" sz="3200" i="1" dirty="0"/>
              <a:t>I think ... is more useful / easier / better / more effective because …</a:t>
            </a:r>
          </a:p>
          <a:p>
            <a:r>
              <a:rPr lang="en-US" sz="3200" i="1" dirty="0"/>
              <a:t>– ... give us a chance to (do </a:t>
            </a:r>
            <a:r>
              <a:rPr lang="en-US" sz="3200" i="1" dirty="0" err="1"/>
              <a:t>sth</a:t>
            </a:r>
            <a:r>
              <a:rPr lang="en-US" sz="3200" i="1" dirty="0"/>
              <a:t>)</a:t>
            </a:r>
          </a:p>
          <a:p>
            <a:r>
              <a:rPr lang="en-US" sz="3200" i="1" dirty="0"/>
              <a:t>– ... have easy access to learning materials / videos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8752" y="252280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3744" y="358801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6695" y="2313742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65500" y="3631981"/>
            <a:ext cx="5305005" cy="8536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Share your opinions about the advantages of learning English and other subjects online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799642" cy="96890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69112" y="2850509"/>
            <a:ext cx="799641" cy="73750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944477" y="3943120"/>
            <a:ext cx="1055641" cy="96359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08618" y="490671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756696" y="4873588"/>
            <a:ext cx="53226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9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571D09-EC69-844F-91A2-0B9A69B0D154}"/>
              </a:ext>
            </a:extLst>
          </p:cNvPr>
          <p:cNvSpPr txBox="1"/>
          <p:nvPr/>
        </p:nvSpPr>
        <p:spPr>
          <a:xfrm>
            <a:off x="733099" y="2471525"/>
            <a:ext cx="11132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gist and specific information about online learning;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advantages of learning online.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4690D4-BED2-4414-A159-D786E74D1CDB}"/>
              </a:ext>
            </a:extLst>
          </p:cNvPr>
          <p:cNvSpPr txBox="1"/>
          <p:nvPr/>
        </p:nvSpPr>
        <p:spPr>
          <a:xfrm>
            <a:off x="1803959" y="2438283"/>
            <a:ext cx="934301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x-none" sz="3200" dirty="0"/>
              <a:t>Prepare for Review </a:t>
            </a:r>
            <a:r>
              <a:rPr lang="en-US" sz="3200" dirty="0"/>
              <a:t>3</a:t>
            </a:r>
            <a:r>
              <a:rPr lang="x-none" sz="3200" dirty="0"/>
              <a:t> – Skills</a:t>
            </a:r>
            <a:r>
              <a:rPr lang="en-GB" sz="3200" dirty="0"/>
              <a:t>: Reading and Writing</a:t>
            </a:r>
            <a:r>
              <a:rPr lang="x-none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1901" y="6109231"/>
            <a:ext cx="513726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679266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659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SKILLS (LISTENING AND SPEAKING)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7630" y="2471525"/>
            <a:ext cx="11250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listening for gist and specific information about online learning;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Practise</a:t>
            </a: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talking about advantages of learning online.</a:t>
            </a:r>
            <a:endParaRPr lang="x-none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629" y="232083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0710" y="352055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47889" y="2236998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56695" y="3446770"/>
            <a:ext cx="5305005" cy="8536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Share your opinions about the advantages of learning English and other subjects online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843519" cy="7669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036077" y="2648533"/>
            <a:ext cx="776552" cy="87202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011443" y="3875658"/>
            <a:ext cx="1091500" cy="73953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11443" y="4615191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53B25A-E9B5-CA4B-8B70-2C2EAE3C0270}"/>
              </a:ext>
            </a:extLst>
          </p:cNvPr>
          <p:cNvSpPr/>
          <p:nvPr/>
        </p:nvSpPr>
        <p:spPr>
          <a:xfrm>
            <a:off x="5756696" y="4569004"/>
            <a:ext cx="53226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936531E-6D50-4802-97D2-B6B3068F10A0}"/>
              </a:ext>
            </a:extLst>
          </p:cNvPr>
          <p:cNvSpPr/>
          <p:nvPr/>
        </p:nvSpPr>
        <p:spPr>
          <a:xfrm>
            <a:off x="1452629" y="1587074"/>
            <a:ext cx="9431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Devices which are helpful for online learning</a:t>
            </a:r>
          </a:p>
          <a:p>
            <a:pPr algn="ctr"/>
            <a:endParaRPr lang="en-US" sz="2400" b="1" i="1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ea typeface="Times New Roman" panose="02020603050405020304" pitchFamily="18" charset="0"/>
              </a:rPr>
              <a:t>A				I				Q		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B				J				R</a:t>
            </a:r>
          </a:p>
          <a:p>
            <a:r>
              <a:rPr lang="en-US" sz="2400" b="1" dirty="0">
                <a:ea typeface="Times New Roman" panose="02020603050405020304" pitchFamily="18" charset="0"/>
              </a:rPr>
              <a:t>C</a:t>
            </a:r>
            <a:r>
              <a:rPr lang="en-US" sz="2400" dirty="0">
                <a:ea typeface="Times New Roman" panose="02020603050405020304" pitchFamily="18" charset="0"/>
              </a:rPr>
              <a:t>omputer			K				S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D				L				T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E				M				U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F				N				V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G				O				W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H				P				X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								Y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								Z</a:t>
            </a:r>
            <a:endParaRPr lang="x-none" sz="2400" dirty="0">
              <a:ea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5559" y="512833"/>
            <a:ext cx="2914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latin typeface="UTM Facebook K&amp;T" panose="02040603050506020204" pitchFamily="18" charset="0"/>
              </a:rPr>
              <a:t>A-Z GAME</a:t>
            </a:r>
          </a:p>
        </p:txBody>
      </p:sp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8752" y="252280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6695" y="2313742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799642" cy="96890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366639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1163180" y="1033196"/>
            <a:ext cx="11139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and choose the best title for the talk.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A. Using electronic devices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B. A fun way to learn English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C. A way to do online exercises</a:t>
            </a:r>
          </a:p>
        </p:txBody>
      </p:sp>
      <p:pic>
        <p:nvPicPr>
          <p:cNvPr id="3" name="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4690" y="24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6735EA-45A0-ED44-AA25-85BFAED9AA16}"/>
              </a:ext>
            </a:extLst>
          </p:cNvPr>
          <p:cNvSpPr txBox="1"/>
          <p:nvPr/>
        </p:nvSpPr>
        <p:spPr>
          <a:xfrm>
            <a:off x="1068219" y="1035328"/>
            <a:ext cx="1007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Listen again and complete each sentence with ONE word.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0A2EA12-C56F-DF4D-8759-EAB90A1AC559}"/>
              </a:ext>
            </a:extLst>
          </p:cNvPr>
          <p:cNvSpPr/>
          <p:nvPr/>
        </p:nvSpPr>
        <p:spPr>
          <a:xfrm>
            <a:off x="716931" y="1775153"/>
            <a:ext cx="11110909" cy="4480250"/>
          </a:xfrm>
          <a:prstGeom prst="roundRect">
            <a:avLst/>
          </a:prstGeom>
          <a:ln w="38100">
            <a:solidFill>
              <a:srgbClr val="05788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/>
              <a:t>1. Textbooks, lectures, and other traditional materials may make English learners feel ________.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You can find a lot of ________ websites to learn English.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Interesting grammar lessons and fun ________ are offered online.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You can check your ________ right after you complete the online exercises or tests.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3D92A6-25C4-7449-892B-6BF5E719FB08}"/>
              </a:ext>
            </a:extLst>
          </p:cNvPr>
          <p:cNvSpPr txBox="1"/>
          <p:nvPr/>
        </p:nvSpPr>
        <p:spPr>
          <a:xfrm>
            <a:off x="2994792" y="2849745"/>
            <a:ext cx="113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bored </a:t>
            </a:r>
            <a:endParaRPr lang="x-none" sz="28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1210262-9CEB-41A3-953F-4256B46C3022}"/>
              </a:ext>
            </a:extLst>
          </p:cNvPr>
          <p:cNvSpPr txBox="1"/>
          <p:nvPr/>
        </p:nvSpPr>
        <p:spPr>
          <a:xfrm>
            <a:off x="4264935" y="4760699"/>
            <a:ext cx="1375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answers</a:t>
            </a:r>
            <a:endParaRPr lang="x-none" sz="28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09AD50-2568-42AC-803E-97BEC90A1593}"/>
              </a:ext>
            </a:extLst>
          </p:cNvPr>
          <p:cNvSpPr txBox="1"/>
          <p:nvPr/>
        </p:nvSpPr>
        <p:spPr>
          <a:xfrm>
            <a:off x="6719890" y="4116878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activities</a:t>
            </a:r>
            <a:endParaRPr lang="x-none" sz="28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96F8A1-8B49-4CE1-BA7B-CB53D84C9D14}"/>
              </a:ext>
            </a:extLst>
          </p:cNvPr>
          <p:cNvSpPr txBox="1"/>
          <p:nvPr/>
        </p:nvSpPr>
        <p:spPr>
          <a:xfrm>
            <a:off x="4534530" y="3502614"/>
            <a:ext cx="1069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useful</a:t>
            </a:r>
            <a:endParaRPr lang="x-none" sz="2800" dirty="0">
              <a:solidFill>
                <a:srgbClr val="00B050"/>
              </a:solidFill>
            </a:endParaRPr>
          </a:p>
        </p:txBody>
      </p:sp>
      <p:pic>
        <p:nvPicPr>
          <p:cNvPr id="2" name="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1345" y="227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674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060710" y="122619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8752" y="252280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3744" y="364178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6695" y="1269164"/>
            <a:ext cx="532261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The A to Z game</a:t>
            </a:r>
            <a:endParaRPr lang="x-none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6694" y="2236998"/>
            <a:ext cx="5305005" cy="941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best title for the talk.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56695" y="3570052"/>
            <a:ext cx="5305005" cy="8536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6673"/>
                </a:solidFill>
              </a:rPr>
              <a:t>Share your opinions about the advantages of learning English and other subjects online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944477" y="1553898"/>
            <a:ext cx="799642" cy="96890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69112" y="2850508"/>
            <a:ext cx="799641" cy="79127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1CEF878-588C-4D1A-8EFD-9AE7A71F41C4}"/>
              </a:ext>
            </a:extLst>
          </p:cNvPr>
          <p:cNvSpPr txBox="1"/>
          <p:nvPr/>
        </p:nvSpPr>
        <p:spPr>
          <a:xfrm>
            <a:off x="23036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056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1618" y="36134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SKILLS: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2698293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2117</TotalTime>
  <Words>458</Words>
  <Application>Microsoft Office PowerPoint</Application>
  <PresentationFormat>Widescreen</PresentationFormat>
  <Paragraphs>107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139</cp:revision>
  <dcterms:created xsi:type="dcterms:W3CDTF">2020-12-09T02:04:09Z</dcterms:created>
  <dcterms:modified xsi:type="dcterms:W3CDTF">2023-07-12T07:44:02Z</dcterms:modified>
</cp:coreProperties>
</file>