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65" r:id="rId3"/>
    <p:sldId id="268" r:id="rId4"/>
    <p:sldId id="301" r:id="rId5"/>
    <p:sldId id="278" r:id="rId6"/>
    <p:sldId id="302" r:id="rId7"/>
    <p:sldId id="269" r:id="rId8"/>
    <p:sldId id="279" r:id="rId9"/>
    <p:sldId id="304" r:id="rId10"/>
    <p:sldId id="303" r:id="rId11"/>
    <p:sldId id="305" r:id="rId12"/>
    <p:sldId id="307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0080"/>
    <a:srgbClr val="FCFFEB"/>
    <a:srgbClr val="0000FF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Vẽ hình biểu diễn của một hình trong không gian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2C2AE-6C95-421B-96F6-86DD8E47767E}"/>
              </a:ext>
            </a:extLst>
          </p:cNvPr>
          <p:cNvSpPr txBox="1">
            <a:spLocks/>
          </p:cNvSpPr>
          <p:nvPr/>
        </p:nvSpPr>
        <p:spPr>
          <a:xfrm>
            <a:off x="902551" y="1674715"/>
            <a:ext cx="10770414" cy="4962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Phương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pháp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en-US"/>
              <a:t>Để vẽ hình biểu diễn của một hình trong không gian, ta cần chú ý một số điểm sau:</a:t>
            </a:r>
          </a:p>
          <a:p>
            <a:r>
              <a:rPr lang="en-US"/>
              <a:t> Nếu trên hình H có hai đoạn thẳng cùng phương thì trên hình H’ hình chiếu của hai đoạn thẳng đó phải cùng phương.</a:t>
            </a:r>
          </a:p>
          <a:p>
            <a:r>
              <a:rPr lang="en-US"/>
              <a:t>Trung điểm của một đoạn thẳng có hình chiếu là trung điểm của đoạn thẳng hình chiếu.</a:t>
            </a:r>
          </a:p>
          <a:p>
            <a:r>
              <a:rPr lang="en-US"/>
              <a:t>Trong tam </a:t>
            </a:r>
            <a:r>
              <a:rPr lang="en-US" sz="2800"/>
              <a:t>giác</a:t>
            </a:r>
            <a:r>
              <a:rPr lang="en-US"/>
              <a:t> có một góc tù, ta cần chú ý chân đường cao kẻ từ đỉnh của góc nhọn không nằm trên cạnh đối diện mà nằm ở trên phần kéo dài của cạnh ấy.</a:t>
            </a: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1" y="1514112"/>
            <a:ext cx="11845659" cy="2496414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➀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 </a:t>
            </a:r>
            <a:r>
              <a:rPr lang="en-US" sz="2800">
                <a:ea typeface="Calibri" panose="020F0502020204030204" pitchFamily="34" charset="0"/>
              </a:rPr>
              <a:t>Cho tứ diện ABCD. Gọi G là trọng tâm của tam giác ACD.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Chứng minh hình chiếu G’ của điểm G trên mặt phẳng (BCD) theo phương chiếu AB là trọng tâm của tam giác BCD.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Gọi M, N lần lượt là trung điểm của AD và AC. Tìm hình chiếu song song của các điểm M, N theo phép chiếu nói trên.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800" dirty="0">
              <a:latin typeface="Aarial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2" y="4010526"/>
                <a:ext cx="11845658" cy="276734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  <a:endParaRPr lang="en-US" b="1">
                  <a:solidFill>
                    <a:srgbClr val="1F3763"/>
                  </a:solidFill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:r>
                  <a:rPr lang="en-US" sz="2800">
                    <a:ea typeface="Times New Roman" panose="02020603050405020304" pitchFamily="18" charset="0"/>
                  </a:rPr>
                  <a:t>Trong tam giác IAB, ta có: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00"/>
                  </a:spcAft>
                  <a:tabLst>
                    <a:tab pos="0" algn="l"/>
                    <a:tab pos="228600" algn="l"/>
                    <a:tab pos="1600200" algn="l"/>
                    <a:tab pos="3200400" algn="l"/>
                    <a:tab pos="48006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𝐼𝐺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𝐼𝐴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𝐼𝐺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𝐼𝐵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𝐼𝐺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𝐼𝐴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𝐼𝐺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endParaRPr lang="en-US" sz="280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2" y="4010526"/>
                <a:ext cx="11845658" cy="2767345"/>
              </a:xfrm>
              <a:prstGeom prst="rect">
                <a:avLst/>
              </a:prstGeom>
              <a:blipFill>
                <a:blip r:embed="rId2"/>
                <a:stretch>
                  <a:fillRect l="-1131" t="-285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82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1" y="1514112"/>
            <a:ext cx="11845659" cy="2496414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➀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 </a:t>
            </a:r>
            <a:r>
              <a:rPr lang="en-US" sz="2800">
                <a:ea typeface="Calibri" panose="020F0502020204030204" pitchFamily="34" charset="0"/>
              </a:rPr>
              <a:t>Cho tứ diện ABCD. Gọi G là trọng tâm của tam giác ACD.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Chứng minh hình chiếu G’ của điểm G trên mặt phẳng (BCD) theo phương chiếu AB là trọng tâm của tam giác BCD.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Gọi M, N lần lượt là trung điểm của AD và AC. Tìm hình chiếu song song của các điểm M, N theo phép chiếu nói trên.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800" dirty="0">
              <a:latin typeface="Aarial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14912" y="4010526"/>
            <a:ext cx="11845658" cy="276734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giải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Suy ra G’ là trọng tâm của tam giác BCD.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383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1" y="1514112"/>
            <a:ext cx="11845659" cy="2496414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➀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 </a:t>
            </a:r>
            <a:r>
              <a:rPr lang="en-US" sz="2800">
                <a:ea typeface="Calibri" panose="020F0502020204030204" pitchFamily="34" charset="0"/>
              </a:rPr>
              <a:t>Cho tứ diện ABCD. Gọi G là trọng tâm của tam giác ACD.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Chứng minh hình chiếu G’ của điểm G trên mặt phẳng (BCD) theo phương chiếu AB là trọng tâm của tam giác BCD.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Gọi M, N lần lượt là trung điểm của AD và AC. Tìm hình chiếu song song của các điểm M, N theo phép chiếu nói trên.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800" dirty="0">
              <a:latin typeface="Aarial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14912" y="4010526"/>
            <a:ext cx="11845658" cy="276734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b) Hình chiếu của M, N qua phép chiếu song song phương AB trên mặt phẳng (BCD). Ta thấy: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BD là hình chiếu của AD trên mặt phẳng (BCD); M là trung điểm của AD nên M’ là trung điểm của BD.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None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1" y="1514112"/>
            <a:ext cx="11845659" cy="2496414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➀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 </a:t>
            </a:r>
            <a:r>
              <a:rPr lang="en-US" sz="2800">
                <a:ea typeface="Calibri" panose="020F0502020204030204" pitchFamily="34" charset="0"/>
              </a:rPr>
              <a:t>Cho tứ diện ABCD. Gọi G là trọng tâm của tam giác ACD.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Chứng minh hình chiếu G’ của điểm G trên mặt phẳng (BCD) theo phương chiếu AB là trọng tâm của tam giác BCD.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Gọi M, N lần lượt là trung điểm của AD và AC. Tìm hình chiếu song song của các điểm M, N theo phép chiếu nói trên.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800" dirty="0">
              <a:latin typeface="Aarial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14912" y="4010526"/>
            <a:ext cx="11845658" cy="276734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sz="280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latin typeface="Calibri" panose="020F0502020204030204"/>
                <a:ea typeface="Calibri" panose="020F0502020204030204" pitchFamily="34" charset="0"/>
                <a:cs typeface="+mn-cs"/>
              </a:rPr>
              <a:t>BC là hình chiếu của AC trên mặt phẳng (BCD)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latin typeface="Calibri" panose="020F0502020204030204"/>
                <a:ea typeface="Calibri" panose="020F0502020204030204" pitchFamily="34" charset="0"/>
                <a:cs typeface="+mn-cs"/>
              </a:rPr>
              <a:t> N là trung điểm của AC nên N’ là trung điểm của BC.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2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1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Vẽ hình biểu diễn của một hình trong không gian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2C2AE-6C95-421B-96F6-86DD8E47767E}"/>
              </a:ext>
            </a:extLst>
          </p:cNvPr>
          <p:cNvSpPr txBox="1">
            <a:spLocks/>
          </p:cNvSpPr>
          <p:nvPr/>
        </p:nvSpPr>
        <p:spPr>
          <a:xfrm>
            <a:off x="902551" y="1674715"/>
            <a:ext cx="10770414" cy="4962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Phương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pháp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en-US"/>
              <a:t> Một góc bất kì có thể biểu diễn cho mọi góc (nhọn, vuông, tù).</a:t>
            </a:r>
          </a:p>
          <a:p>
            <a:r>
              <a:rPr lang="en-US"/>
              <a:t> Một tam giác bất kì có thể là hình biểu diễn của mọi tam giác (cân, đều, vuông).</a:t>
            </a:r>
          </a:p>
          <a:p>
            <a:r>
              <a:rPr lang="en-US"/>
              <a:t> Hình bình hành có thể dùng làm hình biểu diễn cho các hình có tính chất của hình bình hành (vuông, thoi, chữ nhật,…)</a:t>
            </a:r>
          </a:p>
          <a:p>
            <a:r>
              <a:rPr lang="en-US"/>
              <a:t> Một đường tròn được biểu diễn bởi một đường elip hoặc một đường tròn, hoặc đặc biệt có thể là một đoạn thẳng.</a:t>
            </a: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1" y="1514113"/>
            <a:ext cx="11813836" cy="1242150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➀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</a:t>
            </a:r>
            <a:r>
              <a:rPr lang="en-US">
                <a:ea typeface="Times New Roman" panose="02020603050405020304" pitchFamily="18" charset="0"/>
              </a:rPr>
              <a:t>Vẽ hình chiếu của hình chóp S.ABCD lên mặt phẳng (P) theo phương chiếu SA (SA không song song với (P)).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912" y="2756264"/>
                <a:ext cx="8759272" cy="402160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Vì phương chiếu d là SA nên SA cắt (P) tại A’.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Các đỉnh B, C, D có hình chiếu trên (P)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lần lượt là B’, C’, D’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Vậy hình chiếu của hình chóp S.ABCD lên (P) là tứ giác A’B’C’D’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1AD907-2AB5-43BB-A007-3462B2835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2" y="2756264"/>
                <a:ext cx="8759272" cy="4021608"/>
              </a:xfrm>
              <a:prstGeom prst="rect">
                <a:avLst/>
              </a:prstGeom>
              <a:blipFill>
                <a:blip r:embed="rId3"/>
                <a:stretch>
                  <a:fillRect l="-1529" t="-196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E50A04B-F6B5-4A65-9A8C-4937EE659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0323" y="2999284"/>
            <a:ext cx="2962285" cy="2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1" y="1514113"/>
            <a:ext cx="9281786" cy="1547261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629920" algn="l"/>
              </a:tabLst>
            </a:pP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Ví </a:t>
            </a: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➁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</a:t>
            </a:r>
            <a:r>
              <a:rPr lang="en-US">
                <a:latin typeface="Chu Van An" panose="02020603050405020304" pitchFamily="18" charset="0"/>
                <a:ea typeface="Times New Roman" panose="02020603050405020304" pitchFamily="18" charset="0"/>
              </a:rPr>
              <a:t>Tìm phương chiếu, mặt phẳng chiếu của phép chiếu song song được mô tả trong Hình 2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170439" y="3061373"/>
            <a:ext cx="11838471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giải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Chu Van An" panose="02020603050405020304" pitchFamily="18" charset="0"/>
                <a:ea typeface="Times New Roman" panose="02020603050405020304" pitchFamily="18" charset="0"/>
              </a:rPr>
              <a:t>Phương chiếu a, mặt phẳng chiếu (Q)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sz="2800" b="1" dirty="0"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4F3C3-7365-410C-B19C-5AB295BD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4041" y="1699429"/>
            <a:ext cx="199271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6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0" y="1514113"/>
            <a:ext cx="11793999" cy="2368076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</a:rPr>
              <a:t>Ví dụ</a:t>
            </a:r>
            <a:r>
              <a:rPr lang="en-US" b="1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➂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</a:t>
            </a:r>
            <a:r>
              <a:rPr lang="en-US">
                <a:ea typeface="Calibri" panose="020F0502020204030204" pitchFamily="34" charset="0"/>
              </a:rPr>
              <a:t>Cho tam giác ABC. Hãy chọn mặt phẳng chiếu (P) và phương chiếu d để hình chiếu của tam giác ABC trên mặt phẳng (P) là: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Một tam giác cân.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Một tam giác vuông.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03615" y="3882189"/>
            <a:ext cx="8747880" cy="289568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None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Lời giải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Times New Roman" panose="02020603050405020304" pitchFamily="18" charset="0"/>
              </a:rPr>
              <a:t>Qua BC dựng mặt phẳng (P) không qua A.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Times New Roman" panose="02020603050405020304" pitchFamily="18" charset="0"/>
              </a:rPr>
              <a:t>a) Trong mặt phẳng (P), dựng tam giác BCA’ cân tại A’.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Times New Roman" panose="02020603050405020304" pitchFamily="18" charset="0"/>
              </a:rPr>
              <a:t>Khi đó, phép chiếu song song lên (P)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Times New Roman" panose="02020603050405020304" pitchFamily="18" charset="0"/>
              </a:rPr>
              <a:t>theo phương chiếu AA’ biến tam giác ABC thành tam giác BCA’.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499922-A272-4804-A1C8-4D21F8C3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3777" y="4280712"/>
            <a:ext cx="2835132" cy="21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0" y="1514113"/>
            <a:ext cx="11793999" cy="2368076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</a:rPr>
              <a:t>Ví dụ </a:t>
            </a:r>
            <a:r>
              <a:rPr lang="en-US" b="1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➂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</a:t>
            </a:r>
            <a:r>
              <a:rPr lang="en-US">
                <a:ea typeface="Calibri" panose="020F0502020204030204" pitchFamily="34" charset="0"/>
              </a:rPr>
              <a:t>Cho tam giác ABC. Hãy chọn mặt phẳng chiếu (P) và phương chiếu d để hình chiếu của tam giác ABC trên mặt phẳng (P) là: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Một tam giác cân.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Một tam giác vuông.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03615" y="3882189"/>
            <a:ext cx="11805294" cy="289568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None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Lời giải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Times New Roman" panose="02020603050405020304" pitchFamily="18" charset="0"/>
              </a:rPr>
              <a:t>b)Trong mặt phẳng (P), dựng tam giác BCA” vuông tại A”.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Times New Roman" panose="02020603050405020304" pitchFamily="18" charset="0"/>
              </a:rPr>
              <a:t> Khi đó, phép chiếu song song lên (P) theo phương chiếu AA”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Times New Roman" panose="02020603050405020304" pitchFamily="18" charset="0"/>
              </a:rPr>
              <a:t>biến tam giác ABC thành tam giác vuông A”BC.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1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3379995" y="194060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596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bài toán liên quan đến phép chiếu song song</a:t>
            </a:r>
            <a:endParaRPr lang="en-US" sz="3200" b="1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2C2AE-6C95-421B-96F6-86DD8E47767E}"/>
              </a:ext>
            </a:extLst>
          </p:cNvPr>
          <p:cNvSpPr txBox="1">
            <a:spLocks/>
          </p:cNvSpPr>
          <p:nvPr/>
        </p:nvSpPr>
        <p:spPr>
          <a:xfrm>
            <a:off x="710793" y="1727089"/>
            <a:ext cx="10770414" cy="3935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Phương </a:t>
            </a:r>
            <a:r>
              <a:rPr lang="en-US" b="1" err="1">
                <a:solidFill>
                  <a:srgbClr val="0000FF"/>
                </a:solidFill>
                <a:ea typeface="Times New Roman" panose="02020603050405020304" pitchFamily="18" charset="0"/>
              </a:rPr>
              <a:t>pháp</a:t>
            </a: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Các bài toán liên quan đến phép chiếu song song thường là dựa vào các tính chất của phép chiếu song song để chứng minh một vấn đề nào đó.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>
                <a:ea typeface="Calibri" panose="020F0502020204030204" pitchFamily="34" charset="0"/>
              </a:rPr>
              <a:t>Cần chú ý rằng trong các bài toán dạng này, việc tìm phương chiếu đóng vai trò khá quan trọng.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Graphic 7" descr="Open folder">
            <a:extLst>
              <a:ext uri="{FF2B5EF4-FFF2-40B4-BE49-F238E27FC236}">
                <a16:creationId xmlns:a16="http://schemas.microsoft.com/office/drawing/2014/main" id="{E061E4A9-2B24-45AE-BC05-E7FF3AAA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11" y="982919"/>
            <a:ext cx="524222" cy="5242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99148" y="875673"/>
            <a:ext cx="12065702" cy="5788267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1" y="1514112"/>
            <a:ext cx="11845659" cy="2496414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➀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 </a:t>
            </a:r>
            <a:r>
              <a:rPr lang="en-US" sz="2800">
                <a:ea typeface="Calibri" panose="020F0502020204030204" pitchFamily="34" charset="0"/>
              </a:rPr>
              <a:t>Cho tứ diện ABCD. Gọi G là trọng tâm của tam giác ACD.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Chứng minh hình chiếu G’ của điểm G trên mặt phẳng (BCD) theo phương chiếu AB là trọng tâm của tam giác BCD.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Gọi M, N lần lượt là trung điểm của AD và AC. Tìm hình chiếu song song của các điểm M, N theo phép chiếu nói trên.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800" dirty="0">
              <a:latin typeface="Aarial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14912" y="4010526"/>
            <a:ext cx="8421400" cy="276734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</a:p>
          <a:p>
            <a:pPr lvl="0"/>
            <a:r>
              <a:rPr lang="en-US" sz="2800"/>
              <a:t>a) Chứng minh G’ là trọng tâm của tam giác BCD:</a:t>
            </a:r>
          </a:p>
          <a:p>
            <a:r>
              <a:rPr lang="en-US" sz="2800"/>
              <a:t>Gọi I là trung điểm của CD. Qua phép chiếu song song phương AB thì IB là hình chiếu của IA trên mặt phẳng (BCD).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93FE2-4270-44A6-8EC6-437EC58CDE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5453" y="4206885"/>
            <a:ext cx="2878849" cy="25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B3B721-EE7E-468C-82B1-FF36410D84E5}"/>
              </a:ext>
            </a:extLst>
          </p:cNvPr>
          <p:cNvGrpSpPr/>
          <p:nvPr/>
        </p:nvGrpSpPr>
        <p:grpSpPr>
          <a:xfrm>
            <a:off x="3750859" y="254046"/>
            <a:ext cx="4415461" cy="461665"/>
            <a:chOff x="477850" y="1505359"/>
            <a:chExt cx="6169871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FD40BAFF-B896-44B5-B66E-3EA2203FFC0C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50383C-413F-4010-B7B9-10A5D5AA98F0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➋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Phân dạng toán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180D636-4BE2-4E0C-9636-4FF367450775}"/>
              </a:ext>
            </a:extLst>
          </p:cNvPr>
          <p:cNvSpPr txBox="1">
            <a:spLocks/>
          </p:cNvSpPr>
          <p:nvPr/>
        </p:nvSpPr>
        <p:spPr>
          <a:xfrm>
            <a:off x="170439" y="810430"/>
            <a:ext cx="11890131" cy="604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ea typeface="Segoe UI Symbol" panose="020B0502040204020203" pitchFamily="34" charset="0"/>
                <a:cs typeface="Times New Roman" panose="02020603050405020304" pitchFamily="18" charset="0"/>
              </a:rPr>
              <a:t>➽</a:t>
            </a:r>
            <a:r>
              <a:rPr lang="vi-VN" sz="3200" b="1">
                <a:ea typeface="Calibri" panose="020F0502020204030204" pitchFamily="34" charset="0"/>
                <a:cs typeface="Times New Roman" panose="02020603050405020304" pitchFamily="18" charset="0"/>
              </a:rPr>
              <a:t>Các ví dụ minh họa.</a:t>
            </a:r>
            <a:endParaRPr 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5A2A1-80A8-467E-AE36-FA2AAFA3C667}"/>
              </a:ext>
            </a:extLst>
          </p:cNvPr>
          <p:cNvSpPr txBox="1">
            <a:spLocks/>
          </p:cNvSpPr>
          <p:nvPr/>
        </p:nvSpPr>
        <p:spPr>
          <a:xfrm>
            <a:off x="214911" y="1514112"/>
            <a:ext cx="11845659" cy="2496414"/>
          </a:xfrm>
          <a:prstGeom prst="rect">
            <a:avLst/>
          </a:prstGeom>
          <a:solidFill>
            <a:srgbClr val="FCFFEB"/>
          </a:solidFill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Ví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➀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: </a:t>
            </a: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</a:rPr>
              <a:t>.</a:t>
            </a:r>
            <a:r>
              <a:rPr lang="en-US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  <a:r>
              <a:rPr lang="en-US" sz="2800">
                <a:ea typeface="Calibri" panose="020F0502020204030204" pitchFamily="34" charset="0"/>
              </a:rPr>
              <a:t>Cho tứ diện ABCD. Gọi G là trọng tâm của tam giác ACD.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Chứng minh hình chiếu G’ của điểm G trên mặt phẳng (BCD) theo phương chiếu AB là trọng tâm của tam giác BCD.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  <a:tabLst>
                <a:tab pos="0" algn="l"/>
                <a:tab pos="228600" algn="l"/>
                <a:tab pos="1600200" algn="l"/>
                <a:tab pos="3200400" algn="l"/>
                <a:tab pos="4800600" algn="l"/>
              </a:tabLst>
            </a:pPr>
            <a:r>
              <a:rPr lang="en-US" sz="2800">
                <a:ea typeface="Calibri" panose="020F0502020204030204" pitchFamily="34" charset="0"/>
              </a:rPr>
              <a:t>Gọi M, N lần lượt là trung điểm của AD và AC. Tìm hình chiếu song song của các điểm M, N theo phép chiếu nói trên.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800" dirty="0">
              <a:latin typeface="Aarial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629920" algn="l"/>
              </a:tabLst>
            </a:pPr>
            <a:r>
              <a:rPr lang="fr-FR" dirty="0">
                <a:solidFill>
                  <a:srgbClr val="663300"/>
                </a:solidFill>
                <a:ea typeface="Times New Roman" panose="02020603050405020304" pitchFamily="18" charset="0"/>
              </a:rPr>
              <a:t>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4D8F-6EB6-4D89-A5EE-05E7A8BFFAF0}"/>
              </a:ext>
            </a:extLst>
          </p:cNvPr>
          <p:cNvSpPr/>
          <p:nvPr/>
        </p:nvSpPr>
        <p:spPr>
          <a:xfrm>
            <a:off x="117567" y="783806"/>
            <a:ext cx="11995876" cy="599406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1AD907-2AB5-43BB-A007-3462B28353C7}"/>
              </a:ext>
            </a:extLst>
          </p:cNvPr>
          <p:cNvSpPr txBox="1">
            <a:spLocks/>
          </p:cNvSpPr>
          <p:nvPr/>
        </p:nvSpPr>
        <p:spPr>
          <a:xfrm>
            <a:off x="214912" y="4010526"/>
            <a:ext cx="11845658" cy="276734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/>
          </a:p>
          <a:p>
            <a:r>
              <a:rPr lang="en-US"/>
              <a:t> Vì phép chiếu song song bảo toàn tính thẳng hàng và thứ tự ba điểm A, G, I nên hình biểu diễn G’ của G nằm trên BI và ở giữa B và I.</a:t>
            </a:r>
          </a:p>
        </p:txBody>
      </p:sp>
    </p:spTree>
    <p:extLst>
      <p:ext uri="{BB962C8B-B14F-4D97-AF65-F5344CB8AC3E}">
        <p14:creationId xmlns:p14="http://schemas.microsoft.com/office/powerpoint/2010/main" val="98789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1470</Words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Chu Van An</vt:lpstr>
      <vt:lpstr>Georgia Pro Cond Black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2023-08-03T07:43:19Z</dcterms:modified>
</cp:coreProperties>
</file>