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02" r:id="rId4"/>
    <p:sldId id="316" r:id="rId5"/>
    <p:sldId id="276" r:id="rId6"/>
    <p:sldId id="352" r:id="rId7"/>
    <p:sldId id="364" r:id="rId8"/>
    <p:sldId id="354" r:id="rId9"/>
    <p:sldId id="355" r:id="rId10"/>
    <p:sldId id="365" r:id="rId11"/>
    <p:sldId id="314" r:id="rId12"/>
    <p:sldId id="33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0FB7BD"/>
    <a:srgbClr val="F16649"/>
    <a:srgbClr val="0070C0"/>
    <a:srgbClr val="E8F6F8"/>
    <a:srgbClr val="C0E6EA"/>
    <a:srgbClr val="62C8CE"/>
    <a:srgbClr val="05A0B8"/>
    <a:srgbClr val="7192A9"/>
    <a:srgbClr val="F47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85199" autoAdjust="0"/>
  </p:normalViewPr>
  <p:slideViewPr>
    <p:cSldViewPr snapToGrid="0" showGuides="1">
      <p:cViewPr varScale="1">
        <p:scale>
          <a:sx n="48" d="100"/>
          <a:sy n="48" d="100"/>
        </p:scale>
        <p:origin x="77" y="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43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32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26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50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09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60501"/>
            <a:ext cx="1054296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87067" y="1936811"/>
            <a:ext cx="9266533" cy="1085871"/>
            <a:chOff x="363373" y="1262747"/>
            <a:chExt cx="8586559" cy="1085871"/>
          </a:xfrm>
        </p:grpSpPr>
        <p:sp>
          <p:nvSpPr>
            <p:cNvPr id="41" name="TextBox 40"/>
            <p:cNvSpPr txBox="1"/>
            <p:nvPr/>
          </p:nvSpPr>
          <p:spPr>
            <a:xfrm>
              <a:off x="363373" y="126274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7314" y="1271400"/>
              <a:ext cx="81226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The book is (</a:t>
              </a:r>
              <a:r>
                <a:rPr lang="en-US" sz="3200" b="1" dirty="0"/>
                <a:t>my</a:t>
              </a:r>
              <a:r>
                <a:rPr lang="en-US" sz="3200" dirty="0"/>
                <a:t> / </a:t>
              </a:r>
              <a:r>
                <a:rPr lang="en-US" sz="3200" b="1" dirty="0"/>
                <a:t>mine</a:t>
              </a:r>
              <a:r>
                <a:rPr lang="en-US" sz="3200" dirty="0"/>
                <a:t> / </a:t>
              </a:r>
              <a:r>
                <a:rPr lang="en-US" sz="3200" b="1" dirty="0"/>
                <a:t>yours</a:t>
              </a:r>
              <a:r>
                <a:rPr lang="en-US" sz="3200" dirty="0"/>
                <a:t>), </a:t>
              </a:r>
              <a:endParaRPr lang="en-US" sz="3200" dirty="0" smtClean="0"/>
            </a:p>
            <a:p>
              <a:r>
                <a:rPr lang="en-US" sz="3200" dirty="0" smtClean="0"/>
                <a:t>but </a:t>
              </a:r>
              <a:r>
                <a:rPr lang="en-US" sz="3200" dirty="0"/>
                <a:t>you are welcome to read it. </a:t>
              </a:r>
              <a:endParaRPr lang="en-US" sz="3200" i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7067" y="2948689"/>
            <a:ext cx="8560680" cy="1077218"/>
            <a:chOff x="369902" y="2142097"/>
            <a:chExt cx="7932502" cy="1077218"/>
          </a:xfrm>
        </p:grpSpPr>
        <p:sp>
          <p:nvSpPr>
            <p:cNvPr id="44" name="TextBox 43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44733" y="2142097"/>
              <a:ext cx="74576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 </a:t>
              </a:r>
              <a:r>
                <a:rPr lang="en-US" sz="3200" b="1" dirty="0"/>
                <a:t>Your</a:t>
              </a:r>
              <a:r>
                <a:rPr lang="en-US" sz="3200" dirty="0"/>
                <a:t> / </a:t>
              </a:r>
              <a:r>
                <a:rPr lang="en-US" sz="3200" b="1" dirty="0"/>
                <a:t>Yours</a:t>
              </a:r>
              <a:r>
                <a:rPr lang="en-US" sz="3200" dirty="0"/>
                <a:t> / </a:t>
              </a:r>
              <a:r>
                <a:rPr lang="en-US" sz="3200" b="1" dirty="0"/>
                <a:t>You</a:t>
              </a:r>
              <a:r>
                <a:rPr lang="en-US" sz="3200" dirty="0"/>
                <a:t>) bike is dirty, </a:t>
              </a:r>
              <a:endParaRPr lang="en-US" sz="3200" dirty="0" smtClean="0"/>
            </a:p>
            <a:p>
              <a:r>
                <a:rPr lang="en-US" sz="3200" dirty="0" smtClean="0"/>
                <a:t>and </a:t>
              </a:r>
              <a:r>
                <a:rPr lang="en-US" sz="3200" dirty="0"/>
                <a:t>I can’t tell what </a:t>
              </a:r>
              <a:r>
                <a:rPr lang="en-US" sz="3200" dirty="0" err="1"/>
                <a:t>colour</a:t>
              </a:r>
              <a:r>
                <a:rPr lang="en-US" sz="3200" dirty="0"/>
                <a:t> it is.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7067" y="3902569"/>
            <a:ext cx="6667712" cy="1085871"/>
            <a:chOff x="363373" y="4026312"/>
            <a:chExt cx="6178438" cy="1085871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403496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38204" y="4026312"/>
              <a:ext cx="57036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Your country is much bigger than (</a:t>
              </a:r>
              <a:r>
                <a:rPr lang="en-US" sz="3200" b="1" dirty="0"/>
                <a:t>our</a:t>
              </a:r>
              <a:r>
                <a:rPr lang="en-US" sz="3200" dirty="0"/>
                <a:t> / </a:t>
              </a:r>
              <a:r>
                <a:rPr lang="en-US" sz="3200" b="1" dirty="0"/>
                <a:t>ours</a:t>
              </a:r>
              <a:r>
                <a:rPr lang="en-US" sz="3200" dirty="0"/>
                <a:t> / </a:t>
              </a:r>
              <a:r>
                <a:rPr lang="en-US" sz="3200" b="1" dirty="0"/>
                <a:t>their</a:t>
              </a:r>
              <a:r>
                <a:rPr lang="en-US" sz="3200" dirty="0"/>
                <a:t>).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87067" y="4864273"/>
            <a:ext cx="7423511" cy="1085871"/>
            <a:chOff x="363373" y="3312302"/>
            <a:chExt cx="6878777" cy="1085871"/>
          </a:xfrm>
        </p:grpSpPr>
        <p:sp>
          <p:nvSpPr>
            <p:cNvPr id="50" name="TextBox 49"/>
            <p:cNvSpPr txBox="1"/>
            <p:nvPr/>
          </p:nvSpPr>
          <p:spPr>
            <a:xfrm>
              <a:off x="363373" y="332095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8204" y="3312302"/>
              <a:ext cx="64039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</a:t>
              </a:r>
              <a:r>
                <a:rPr lang="en-US" sz="3200" b="1" dirty="0"/>
                <a:t>They</a:t>
              </a:r>
              <a:r>
                <a:rPr lang="en-US" sz="3200" dirty="0"/>
                <a:t> / </a:t>
              </a:r>
              <a:r>
                <a:rPr lang="en-US" sz="3200" b="1" dirty="0"/>
                <a:t>Their</a:t>
              </a:r>
              <a:r>
                <a:rPr lang="en-US" sz="3200" dirty="0"/>
                <a:t> / </a:t>
              </a:r>
              <a:r>
                <a:rPr lang="en-US" sz="3200" b="1" dirty="0"/>
                <a:t>Theirs</a:t>
              </a:r>
              <a:r>
                <a:rPr lang="en-US" sz="3200" dirty="0"/>
                <a:t>) dog is so friendly. It never barks.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7067" y="5888287"/>
            <a:ext cx="10485734" cy="1085871"/>
            <a:chOff x="363373" y="5669935"/>
            <a:chExt cx="9716295" cy="1085871"/>
          </a:xfrm>
        </p:grpSpPr>
        <p:sp>
          <p:nvSpPr>
            <p:cNvPr id="53" name="TextBox 52"/>
            <p:cNvSpPr txBox="1"/>
            <p:nvPr/>
          </p:nvSpPr>
          <p:spPr>
            <a:xfrm>
              <a:off x="363373" y="5678588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38204" y="5669935"/>
              <a:ext cx="9241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</a:t>
              </a:r>
              <a:r>
                <a:rPr lang="en-US" sz="3200" b="1" dirty="0"/>
                <a:t>It</a:t>
              </a:r>
              <a:r>
                <a:rPr lang="en-US" sz="3200" dirty="0"/>
                <a:t> / </a:t>
              </a:r>
              <a:r>
                <a:rPr lang="en-US" sz="3200" b="1" dirty="0"/>
                <a:t>It’s</a:t>
              </a:r>
              <a:r>
                <a:rPr lang="en-US" sz="3200" dirty="0"/>
                <a:t> / </a:t>
              </a:r>
              <a:r>
                <a:rPr lang="en-US" sz="3200" b="1" dirty="0"/>
                <a:t>Its</a:t>
              </a:r>
              <a:r>
                <a:rPr lang="en-US" sz="3200" dirty="0"/>
                <a:t>) not easy to find your way in a strange city.</a:t>
              </a: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52" y="2258544"/>
            <a:ext cx="3780413" cy="3475205"/>
          </a:xfrm>
          <a:prstGeom prst="rect">
            <a:avLst/>
          </a:prstGeom>
        </p:spPr>
      </p:pic>
      <p:sp>
        <p:nvSpPr>
          <p:cNvPr id="56" name="Rectangle: Rounded Corners 3">
            <a:extLst>
              <a:ext uri="{FF2B5EF4-FFF2-40B4-BE49-F238E27FC236}">
                <a16:creationId xmlns:a16="http://schemas.microsoft.com/office/drawing/2014/main" id="{C1B1C177-4E36-47BC-827E-8A49CB5B8DB7}"/>
              </a:ext>
            </a:extLst>
          </p:cNvPr>
          <p:cNvSpPr/>
          <p:nvPr/>
        </p:nvSpPr>
        <p:spPr>
          <a:xfrm>
            <a:off x="4051847" y="2013345"/>
            <a:ext cx="1020926" cy="474956"/>
          </a:xfrm>
          <a:prstGeom prst="roundRect">
            <a:avLst>
              <a:gd name="adj" fmla="val 48116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7" name="Rectangle: Rounded Corners 21">
            <a:extLst>
              <a:ext uri="{FF2B5EF4-FFF2-40B4-BE49-F238E27FC236}">
                <a16:creationId xmlns:a16="http://schemas.microsoft.com/office/drawing/2014/main" id="{91E080A6-1F05-4685-A400-CFBAA1AA83CD}"/>
              </a:ext>
            </a:extLst>
          </p:cNvPr>
          <p:cNvSpPr/>
          <p:nvPr/>
        </p:nvSpPr>
        <p:spPr>
          <a:xfrm>
            <a:off x="1230757" y="2978027"/>
            <a:ext cx="934034" cy="522208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8" name="Rectangle: Rounded Corners 27">
            <a:extLst>
              <a:ext uri="{FF2B5EF4-FFF2-40B4-BE49-F238E27FC236}">
                <a16:creationId xmlns:a16="http://schemas.microsoft.com/office/drawing/2014/main" id="{5885CC30-394E-44B5-A00D-FB741CCECB36}"/>
              </a:ext>
            </a:extLst>
          </p:cNvPr>
          <p:cNvSpPr/>
          <p:nvPr/>
        </p:nvSpPr>
        <p:spPr>
          <a:xfrm>
            <a:off x="2069023" y="4474508"/>
            <a:ext cx="834598" cy="409842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9" name="Rectangle: Rounded Corners 28">
            <a:extLst>
              <a:ext uri="{FF2B5EF4-FFF2-40B4-BE49-F238E27FC236}">
                <a16:creationId xmlns:a16="http://schemas.microsoft.com/office/drawing/2014/main" id="{A22F96E7-1638-4342-81F8-C9D89419E657}"/>
              </a:ext>
            </a:extLst>
          </p:cNvPr>
          <p:cNvSpPr/>
          <p:nvPr/>
        </p:nvSpPr>
        <p:spPr>
          <a:xfrm>
            <a:off x="2310835" y="4941350"/>
            <a:ext cx="959182" cy="42928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0" name="Rectangle: Rounded Corners 29">
            <a:extLst>
              <a:ext uri="{FF2B5EF4-FFF2-40B4-BE49-F238E27FC236}">
                <a16:creationId xmlns:a16="http://schemas.microsoft.com/office/drawing/2014/main" id="{009900C8-D417-4653-9D90-C68312460FCC}"/>
              </a:ext>
            </a:extLst>
          </p:cNvPr>
          <p:cNvSpPr/>
          <p:nvPr/>
        </p:nvSpPr>
        <p:spPr>
          <a:xfrm>
            <a:off x="1772867" y="5896940"/>
            <a:ext cx="572988" cy="588888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80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Possessive adjectives and Possessive </a:t>
            </a:r>
            <a:r>
              <a:rPr lang="en-US" sz="3600" dirty="0" smtClean="0"/>
              <a:t>pronouns</a:t>
            </a:r>
            <a:endParaRPr lang="en-US" sz="3600" dirty="0" smtClean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</a:t>
            </a:r>
            <a:r>
              <a:rPr lang="en-US" sz="3600" dirty="0" smtClean="0"/>
              <a:t>part B of </a:t>
            </a:r>
            <a:r>
              <a:rPr lang="en-US" sz="3600" dirty="0" smtClean="0"/>
              <a:t>Unit 9 </a:t>
            </a:r>
            <a:r>
              <a:rPr lang="en-US" sz="3600" smtClean="0"/>
              <a:t>in workbook.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</a:rPr>
              <a:t>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CITIES OF THE WORLD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248046" y="2735932"/>
            <a:ext cx="5533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Possessive </a:t>
            </a:r>
            <a:r>
              <a:rPr lang="en-US" sz="3600" b="1" dirty="0" smtClean="0"/>
              <a:t>adjectives and </a:t>
            </a:r>
            <a:r>
              <a:rPr lang="en-US" sz="3600" b="1" dirty="0"/>
              <a:t>Possessive </a:t>
            </a:r>
            <a:r>
              <a:rPr lang="en-US" sz="3600" b="1" dirty="0" smtClean="0"/>
              <a:t>pronouns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043081"/>
            <a:ext cx="574080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Warm-up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854315"/>
            <a:ext cx="5758577" cy="159524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Possessive adjectives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 the sentences with the pictures, paying attention to the underlined part in each sentence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Complete the sentences with the correct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possessive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adjectives.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2794" y="3642785"/>
            <a:ext cx="5755112" cy="205794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Possessive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pronouns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correct possessive pronouns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Underline the correct word in brackets to complete each sentence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Choose the correct word to complete the sentences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9950" y="5893956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681" y="1097823"/>
            <a:ext cx="2349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5408" y="1103801"/>
            <a:ext cx="6395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Possessive adjectives</a:t>
            </a:r>
            <a:endParaRPr lang="en-US" sz="4000" b="1" dirty="0"/>
          </a:p>
        </p:txBody>
      </p:sp>
      <p:sp>
        <p:nvSpPr>
          <p:cNvPr id="26" name="Rectangle 25"/>
          <p:cNvSpPr/>
          <p:nvPr/>
        </p:nvSpPr>
        <p:spPr>
          <a:xfrm>
            <a:off x="1225990" y="2732314"/>
            <a:ext cx="10179072" cy="321128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804982" y="3080622"/>
            <a:ext cx="9400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A possessive adjective is used  only when there’s a noun following it.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17914" y="4272640"/>
            <a:ext cx="3209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Example: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257677" y="5167632"/>
            <a:ext cx="138639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930785" y="4875245"/>
            <a:ext cx="4064840" cy="584775"/>
            <a:chOff x="1881852" y="4875245"/>
            <a:chExt cx="2302618" cy="584775"/>
          </a:xfrm>
        </p:grpSpPr>
        <p:sp>
          <p:nvSpPr>
            <p:cNvPr id="32" name="Rectangle 31"/>
            <p:cNvSpPr/>
            <p:nvPr/>
          </p:nvSpPr>
          <p:spPr>
            <a:xfrm>
              <a:off x="1881852" y="4875245"/>
              <a:ext cx="23026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I</a:t>
              </a:r>
              <a:r>
                <a:rPr lang="en-US" sz="3200" dirty="0"/>
                <a:t> have a pen.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905000" y="5355771"/>
              <a:ext cx="979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644074" y="4838162"/>
            <a:ext cx="4679246" cy="584775"/>
            <a:chOff x="5375149" y="4838162"/>
            <a:chExt cx="2650662" cy="584775"/>
          </a:xfrm>
        </p:grpSpPr>
        <p:sp>
          <p:nvSpPr>
            <p:cNvPr id="35" name="Rectangle 34"/>
            <p:cNvSpPr/>
            <p:nvPr/>
          </p:nvSpPr>
          <p:spPr>
            <a:xfrm>
              <a:off x="5375149" y="4838162"/>
              <a:ext cx="26506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This is </a:t>
              </a:r>
              <a:r>
                <a:rPr lang="en-US" sz="3200" b="1" dirty="0"/>
                <a:t>my</a:t>
              </a:r>
              <a:r>
                <a:rPr lang="en-US" sz="3200" dirty="0"/>
                <a:t> pen.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976572" y="5366657"/>
              <a:ext cx="4114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07461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pictures, paying attention to the underlined part in each sentence.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7069" y="2302495"/>
            <a:ext cx="51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1899" y="2293842"/>
            <a:ext cx="5594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Sue doesn’t like her new dress.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7069" y="2878481"/>
            <a:ext cx="51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61899" y="2869828"/>
            <a:ext cx="4378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Billy is riding his bicycle.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7069" y="3471778"/>
            <a:ext cx="51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1900" y="3463125"/>
            <a:ext cx="6676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60" dirty="0"/>
              <a:t>I’ll write my name in red</a:t>
            </a:r>
            <a:r>
              <a:rPr lang="en-US" sz="3200" dirty="0"/>
              <a:t>. </a:t>
            </a:r>
            <a:endParaRPr lang="en-US" sz="3200" dirty="0" smtClean="0"/>
          </a:p>
          <a:p>
            <a:pPr algn="just"/>
            <a:r>
              <a:rPr lang="en-US" sz="3200" dirty="0" smtClean="0"/>
              <a:t>Could </a:t>
            </a:r>
            <a:r>
              <a:rPr lang="en-US" sz="3200" dirty="0"/>
              <a:t>you write </a:t>
            </a:r>
            <a:r>
              <a:rPr lang="en-US" sz="3200" dirty="0" smtClean="0"/>
              <a:t>your </a:t>
            </a:r>
            <a:r>
              <a:rPr lang="en-US" sz="3200" dirty="0"/>
              <a:t>name in blue?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39852" y="4545191"/>
            <a:ext cx="51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14683" y="4536538"/>
            <a:ext cx="6676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cat is playing with its ball.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7067" y="5147272"/>
            <a:ext cx="51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1898" y="5138619"/>
            <a:ext cx="559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love our school.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7067" y="5709981"/>
            <a:ext cx="51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61898" y="5701328"/>
            <a:ext cx="6499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They are painting their room pink.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20130" y="2279693"/>
            <a:ext cx="1007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1 - 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96528" y="2878480"/>
            <a:ext cx="90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2 - f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96528" y="3494115"/>
            <a:ext cx="99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3 - 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5871" y="4575115"/>
            <a:ext cx="1007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4 - 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19763" y="5155925"/>
            <a:ext cx="986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5 - a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163842" y="2247763"/>
            <a:ext cx="1812399" cy="1265093"/>
            <a:chOff x="5358734" y="1255386"/>
            <a:chExt cx="1812399" cy="126509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1" y="1278463"/>
              <a:ext cx="1763952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3" name="Oval 62"/>
            <p:cNvSpPr/>
            <p:nvPr/>
          </p:nvSpPr>
          <p:spPr>
            <a:xfrm>
              <a:off x="5358734" y="125538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a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223048" y="2280787"/>
            <a:ext cx="1654174" cy="1242016"/>
            <a:chOff x="5407182" y="2642994"/>
            <a:chExt cx="1654174" cy="1242016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2" y="2642994"/>
              <a:ext cx="1654174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6" name="Oval 65"/>
            <p:cNvSpPr/>
            <p:nvPr/>
          </p:nvSpPr>
          <p:spPr>
            <a:xfrm>
              <a:off x="5422891" y="2642994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b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197092" y="5455404"/>
            <a:ext cx="1860772" cy="1216008"/>
            <a:chOff x="5358735" y="4015929"/>
            <a:chExt cx="1860772" cy="1216008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25128"/>
              <a:ext cx="1860698" cy="120680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9" name="Oval 68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154311" y="3863122"/>
            <a:ext cx="1823122" cy="1242016"/>
            <a:chOff x="5358734" y="1278463"/>
            <a:chExt cx="1823122" cy="1242016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96458" y="1278463"/>
              <a:ext cx="1785398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2" name="Oval 71"/>
            <p:cNvSpPr/>
            <p:nvPr/>
          </p:nvSpPr>
          <p:spPr>
            <a:xfrm>
              <a:off x="5358734" y="1287143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c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368677" y="3700035"/>
            <a:ext cx="1374066" cy="1558723"/>
            <a:chOff x="5353282" y="2643101"/>
            <a:chExt cx="1374066" cy="1558723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282" y="2643101"/>
              <a:ext cx="1374066" cy="155872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5" name="Oval 74"/>
            <p:cNvSpPr/>
            <p:nvPr/>
          </p:nvSpPr>
          <p:spPr>
            <a:xfrm>
              <a:off x="5369621" y="265475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d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256298" y="5435990"/>
            <a:ext cx="1860772" cy="1235422"/>
            <a:chOff x="5358735" y="4010821"/>
            <a:chExt cx="1860772" cy="123542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10821"/>
              <a:ext cx="1860698" cy="123542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8" name="Oval 77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f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782094" y="5705849"/>
            <a:ext cx="87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6 - c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54296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  <a:endParaRPr lang="en-US" sz="3200" b="1" spc="-50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470" y="2321859"/>
            <a:ext cx="64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9411" y="2330512"/>
            <a:ext cx="291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love cartoons. </a:t>
            </a:r>
            <a:endParaRPr lang="en-US" sz="32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1999" y="3039509"/>
            <a:ext cx="64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6830" y="2987312"/>
            <a:ext cx="6136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book has your name on it. Is 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067" y="3872420"/>
            <a:ext cx="64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898" y="3863767"/>
            <a:ext cx="4244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lion has three cubs.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470" y="4762656"/>
            <a:ext cx="64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0301" y="4754003"/>
            <a:ext cx="545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 you know my friend Anna?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924" y="5507686"/>
            <a:ext cx="64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6755" y="5499033"/>
            <a:ext cx="4741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are from Switzerland.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A349E0-4F20-4603-9D03-C1A7424254FA}"/>
              </a:ext>
            </a:extLst>
          </p:cNvPr>
          <p:cNvSpPr txBox="1"/>
          <p:nvPr/>
        </p:nvSpPr>
        <p:spPr>
          <a:xfrm>
            <a:off x="3592687" y="2336302"/>
            <a:ext cx="80699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/>
              <a:t>_______ </a:t>
            </a:r>
            <a:r>
              <a:rPr lang="en-US" sz="3200" dirty="0" err="1"/>
              <a:t>favourite</a:t>
            </a:r>
            <a:r>
              <a:rPr lang="en-US" sz="3200" dirty="0"/>
              <a:t> cartoon is </a:t>
            </a:r>
            <a:r>
              <a:rPr lang="en-US" sz="3200" i="1" dirty="0"/>
              <a:t>Dragon Balls.</a:t>
            </a:r>
            <a:endParaRPr lang="en-US" sz="3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21426A-771F-461A-ADAE-724629147C98}"/>
              </a:ext>
            </a:extLst>
          </p:cNvPr>
          <p:cNvSpPr txBox="1"/>
          <p:nvPr/>
        </p:nvSpPr>
        <p:spPr>
          <a:xfrm>
            <a:off x="3973083" y="2278938"/>
            <a:ext cx="7594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My</a:t>
            </a:r>
            <a:endParaRPr lang="en-US" sz="3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CC5559-7D9D-4D33-8CDB-67CA53642A44}"/>
              </a:ext>
            </a:extLst>
          </p:cNvPr>
          <p:cNvSpPr txBox="1"/>
          <p:nvPr/>
        </p:nvSpPr>
        <p:spPr>
          <a:xfrm>
            <a:off x="6808445" y="2969439"/>
            <a:ext cx="30209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_______ book?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57EB8D-B731-49BA-A47E-979E9E1C6A41}"/>
              </a:ext>
            </a:extLst>
          </p:cNvPr>
          <p:cNvSpPr txBox="1"/>
          <p:nvPr/>
        </p:nvSpPr>
        <p:spPr>
          <a:xfrm>
            <a:off x="7190966" y="2906491"/>
            <a:ext cx="981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your</a:t>
            </a:r>
            <a:endParaRPr lang="en-US" sz="3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446F32-2A05-4755-AA33-5A275EB6522C}"/>
              </a:ext>
            </a:extLst>
          </p:cNvPr>
          <p:cNvSpPr txBox="1"/>
          <p:nvPr/>
        </p:nvSpPr>
        <p:spPr>
          <a:xfrm>
            <a:off x="4883294" y="3849544"/>
            <a:ext cx="79869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/>
              <a:t>____ </a:t>
            </a:r>
            <a:r>
              <a:rPr lang="en-US" sz="3200" dirty="0"/>
              <a:t>cubs are playing under a big tree.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415D83-53ED-4C65-8BDF-3987DAC5C16F}"/>
              </a:ext>
            </a:extLst>
          </p:cNvPr>
          <p:cNvSpPr txBox="1"/>
          <p:nvPr/>
        </p:nvSpPr>
        <p:spPr>
          <a:xfrm>
            <a:off x="5103294" y="3806403"/>
            <a:ext cx="74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Its</a:t>
            </a:r>
            <a:endParaRPr lang="en-US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A7EC2E-A551-4A18-8501-A8E23D058A6A}"/>
              </a:ext>
            </a:extLst>
          </p:cNvPr>
          <p:cNvSpPr txBox="1"/>
          <p:nvPr/>
        </p:nvSpPr>
        <p:spPr>
          <a:xfrm>
            <a:off x="6048709" y="4729649"/>
            <a:ext cx="71839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/>
              <a:t>____ </a:t>
            </a:r>
            <a:r>
              <a:rPr lang="en-US" sz="3200" dirty="0"/>
              <a:t>house is close to the park.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737F-88A8-4A61-904D-5D82E55584AA}"/>
              </a:ext>
            </a:extLst>
          </p:cNvPr>
          <p:cNvSpPr txBox="1"/>
          <p:nvPr/>
        </p:nvSpPr>
        <p:spPr>
          <a:xfrm>
            <a:off x="6120475" y="4705295"/>
            <a:ext cx="10965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Her</a:t>
            </a:r>
            <a:endParaRPr lang="en-US" sz="3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AD5A2D-7167-40C7-B18D-9EEEB57C40C8}"/>
              </a:ext>
            </a:extLst>
          </p:cNvPr>
          <p:cNvSpPr txBox="1"/>
          <p:nvPr/>
        </p:nvSpPr>
        <p:spPr>
          <a:xfrm>
            <a:off x="5206145" y="5497053"/>
            <a:ext cx="69934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/>
              <a:t>____  </a:t>
            </a:r>
            <a:r>
              <a:rPr lang="en-US" sz="3200" dirty="0"/>
              <a:t>country is </a:t>
            </a:r>
            <a:r>
              <a:rPr lang="en-US" sz="3200" dirty="0"/>
              <a:t>famous </a:t>
            </a:r>
            <a:r>
              <a:rPr lang="en-US" sz="3200" dirty="0" smtClean="0"/>
              <a:t>for chocolate</a:t>
            </a:r>
            <a:r>
              <a:rPr lang="en-US" sz="3200" dirty="0"/>
              <a:t>. 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746643-4352-467A-AD37-4685E6DA75DD}"/>
              </a:ext>
            </a:extLst>
          </p:cNvPr>
          <p:cNvSpPr txBox="1"/>
          <p:nvPr/>
        </p:nvSpPr>
        <p:spPr>
          <a:xfrm>
            <a:off x="5287812" y="5466026"/>
            <a:ext cx="1142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Our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14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39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681" y="1097823"/>
            <a:ext cx="2349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5408" y="1103801"/>
            <a:ext cx="6395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Possessive </a:t>
            </a:r>
            <a:r>
              <a:rPr lang="en-US" sz="4000" b="1" dirty="0" smtClean="0"/>
              <a:t>pronouns</a:t>
            </a:r>
            <a:endParaRPr lang="en-US" sz="4000" b="1" dirty="0"/>
          </a:p>
        </p:txBody>
      </p:sp>
      <p:sp>
        <p:nvSpPr>
          <p:cNvPr id="26" name="Rectangle 25"/>
          <p:cNvSpPr/>
          <p:nvPr/>
        </p:nvSpPr>
        <p:spPr>
          <a:xfrm>
            <a:off x="1225990" y="2732314"/>
            <a:ext cx="10179072" cy="321128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491343" y="3080622"/>
            <a:ext cx="9657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A possessive pronoun is used  alone, without a noun following it.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91342" y="4100015"/>
            <a:ext cx="1817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Example: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599999" y="5573036"/>
            <a:ext cx="720060" cy="10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384227" y="5250894"/>
            <a:ext cx="4984250" cy="584775"/>
            <a:chOff x="5023757" y="4985008"/>
            <a:chExt cx="4984250" cy="584775"/>
          </a:xfrm>
        </p:grpSpPr>
        <p:sp>
          <p:nvSpPr>
            <p:cNvPr id="38" name="Rectangle 37"/>
            <p:cNvSpPr/>
            <p:nvPr/>
          </p:nvSpPr>
          <p:spPr>
            <a:xfrm>
              <a:off x="5023757" y="4985008"/>
              <a:ext cx="49842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/>
                <a:t>This book is </a:t>
              </a:r>
              <a:r>
                <a:rPr lang="en-US" sz="3200" b="1"/>
                <a:t>mine</a:t>
              </a:r>
              <a:r>
                <a:rPr lang="en-US" sz="3200"/>
                <a:t>, not </a:t>
              </a:r>
              <a:r>
                <a:rPr lang="en-US" sz="3200" b="1"/>
                <a:t>yours</a:t>
              </a:r>
              <a:r>
                <a:rPr lang="en-US" sz="3200"/>
                <a:t>.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163404" y="5496262"/>
              <a:ext cx="7315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971750" y="5491273"/>
              <a:ext cx="7315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491341" y="4650356"/>
            <a:ext cx="6389250" cy="584775"/>
            <a:chOff x="1491341" y="4650356"/>
            <a:chExt cx="6389250" cy="584775"/>
          </a:xfrm>
        </p:grpSpPr>
        <p:grpSp>
          <p:nvGrpSpPr>
            <p:cNvPr id="41" name="Group 40"/>
            <p:cNvGrpSpPr/>
            <p:nvPr/>
          </p:nvGrpSpPr>
          <p:grpSpPr>
            <a:xfrm>
              <a:off x="1491341" y="4650356"/>
              <a:ext cx="6389250" cy="584775"/>
              <a:chOff x="1587668" y="4858048"/>
              <a:chExt cx="6389250" cy="58477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587668" y="4858048"/>
                <a:ext cx="63892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This book is </a:t>
                </a:r>
                <a:r>
                  <a:rPr lang="en-US" sz="3200" b="1" dirty="0"/>
                  <a:t>my book</a:t>
                </a:r>
                <a:r>
                  <a:rPr lang="en-US" sz="3200" dirty="0"/>
                  <a:t>, not </a:t>
                </a:r>
                <a:r>
                  <a:rPr lang="en-US" sz="3200" b="1" dirty="0"/>
                  <a:t>your book</a:t>
                </a:r>
                <a:r>
                  <a:rPr lang="en-US" sz="3200" dirty="0"/>
                  <a:t>.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3783959" y="5390366"/>
                <a:ext cx="11887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6103620" y="5182674"/>
              <a:ext cx="1371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44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17283"/>
            <a:ext cx="1097936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947" y="2118318"/>
            <a:ext cx="5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6887" y="2126971"/>
            <a:ext cx="886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have a new bike. The bike is             .</a:t>
            </a:r>
            <a:endParaRPr lang="en-US" sz="3200" i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27896" y="2531949"/>
            <a:ext cx="9642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9476" y="3052098"/>
            <a:ext cx="5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4305" y="3021673"/>
            <a:ext cx="1044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These are Mai’s and Lan’s maps. These maps are              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9057389" y="3512156"/>
            <a:ext cx="10714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4544" y="3885009"/>
            <a:ext cx="5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9374" y="3876356"/>
            <a:ext cx="999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is a present for you. It’s            . 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641339" y="4353858"/>
            <a:ext cx="9642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2947" y="4775245"/>
            <a:ext cx="5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7777" y="4766592"/>
            <a:ext cx="934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My father has new shoes. They’re         .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605629" y="5288985"/>
            <a:ext cx="7500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9476" y="5674134"/>
            <a:ext cx="5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4306" y="5665481"/>
            <a:ext cx="860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is our new house. The house is            . 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935204" y="6182189"/>
            <a:ext cx="9642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A4CB178-6506-44FB-A2B8-50A0E07D4A11}"/>
              </a:ext>
            </a:extLst>
          </p:cNvPr>
          <p:cNvSpPr txBox="1"/>
          <p:nvPr/>
        </p:nvSpPr>
        <p:spPr>
          <a:xfrm>
            <a:off x="5932625" y="2026345"/>
            <a:ext cx="1204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mine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BA1777-031B-49A8-B010-4E5CDFF06B47}"/>
              </a:ext>
            </a:extLst>
          </p:cNvPr>
          <p:cNvSpPr txBox="1"/>
          <p:nvPr/>
        </p:nvSpPr>
        <p:spPr>
          <a:xfrm>
            <a:off x="9034449" y="2975507"/>
            <a:ext cx="132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theirs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555964-0F8B-4220-AE64-11F2D4E8102A}"/>
              </a:ext>
            </a:extLst>
          </p:cNvPr>
          <p:cNvSpPr txBox="1"/>
          <p:nvPr/>
        </p:nvSpPr>
        <p:spPr>
          <a:xfrm>
            <a:off x="5622544" y="3805321"/>
            <a:ext cx="128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yours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E3ECBF-B215-4B14-9930-A3250FDA8789}"/>
              </a:ext>
            </a:extLst>
          </p:cNvPr>
          <p:cNvSpPr txBox="1"/>
          <p:nvPr/>
        </p:nvSpPr>
        <p:spPr>
          <a:xfrm>
            <a:off x="6704561" y="4704210"/>
            <a:ext cx="76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his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7A71692-1DCE-4176-A799-5110BC4086A5}"/>
              </a:ext>
            </a:extLst>
          </p:cNvPr>
          <p:cNvSpPr txBox="1"/>
          <p:nvPr/>
        </p:nvSpPr>
        <p:spPr>
          <a:xfrm>
            <a:off x="6992608" y="5629498"/>
            <a:ext cx="1070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31122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99587"/>
            <a:ext cx="1054296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correct word in brackets to complete each sentence.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470" y="2176805"/>
            <a:ext cx="54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9410" y="2185458"/>
            <a:ext cx="11147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Australia is a strange country. All of (</a:t>
            </a:r>
            <a:r>
              <a:rPr lang="en-US" sz="3200" b="1" dirty="0"/>
              <a:t>it’s</a:t>
            </a:r>
            <a:r>
              <a:rPr lang="en-US" sz="3200" dirty="0"/>
              <a:t> / </a:t>
            </a:r>
            <a:r>
              <a:rPr lang="en-US" sz="3200" b="1" dirty="0"/>
              <a:t>its</a:t>
            </a:r>
            <a:r>
              <a:rPr lang="en-US" sz="3200" dirty="0"/>
              <a:t>) big cities are along the coast.</a:t>
            </a:r>
            <a:endParaRPr lang="en-US" sz="3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5470" y="3301754"/>
            <a:ext cx="54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6828" y="3271329"/>
            <a:ext cx="981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Our city is very crowded. How about (</a:t>
            </a:r>
            <a:r>
              <a:rPr lang="en-US" sz="3200" b="1" dirty="0"/>
              <a:t>your</a:t>
            </a:r>
            <a:r>
              <a:rPr lang="en-US" sz="3200" dirty="0"/>
              <a:t> / </a:t>
            </a:r>
            <a:r>
              <a:rPr lang="en-US" sz="3200" b="1" dirty="0"/>
              <a:t>yours</a:t>
            </a:r>
            <a:r>
              <a:rPr lang="en-US" sz="3200" dirty="0"/>
              <a:t>)?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05470" y="3899952"/>
            <a:ext cx="10311507" cy="1085871"/>
            <a:chOff x="363373" y="4026312"/>
            <a:chExt cx="9005859" cy="1085871"/>
          </a:xfrm>
        </p:grpSpPr>
        <p:sp>
          <p:nvSpPr>
            <p:cNvPr id="28" name="TextBox 27"/>
            <p:cNvSpPr txBox="1"/>
            <p:nvPr/>
          </p:nvSpPr>
          <p:spPr>
            <a:xfrm>
              <a:off x="363373" y="403496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8203" y="4026312"/>
              <a:ext cx="85310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 I love my football club. Does phong like (</a:t>
              </a:r>
              <a:r>
                <a:rPr lang="en-US" sz="3200" b="1"/>
                <a:t>his</a:t>
              </a:r>
              <a:r>
                <a:rPr lang="en-US" sz="3200"/>
                <a:t> / </a:t>
              </a:r>
              <a:r>
                <a:rPr lang="en-US" sz="3200" b="1"/>
                <a:t>him</a:t>
              </a:r>
              <a:r>
                <a:rPr lang="en-US" sz="3200"/>
                <a:t>)?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05470" y="4564436"/>
            <a:ext cx="54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4682" y="4555783"/>
            <a:ext cx="9136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b="1" dirty="0"/>
              <a:t>Our</a:t>
            </a:r>
            <a:r>
              <a:rPr lang="en-US" sz="3200" dirty="0"/>
              <a:t> / </a:t>
            </a:r>
            <a:r>
              <a:rPr lang="en-US" sz="3200" b="1" dirty="0"/>
              <a:t>Ours</a:t>
            </a:r>
            <a:r>
              <a:rPr lang="en-US" sz="3200" dirty="0"/>
              <a:t>) street is short and narrow.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05470" y="5244800"/>
            <a:ext cx="10653306" cy="1085871"/>
            <a:chOff x="363373" y="5669935"/>
            <a:chExt cx="9304379" cy="1085871"/>
          </a:xfrm>
        </p:grpSpPr>
        <p:sp>
          <p:nvSpPr>
            <p:cNvPr id="33" name="TextBox 32"/>
            <p:cNvSpPr txBox="1"/>
            <p:nvPr/>
          </p:nvSpPr>
          <p:spPr>
            <a:xfrm>
              <a:off x="363373" y="5678588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203" y="5669935"/>
              <a:ext cx="88295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They cannot </a:t>
              </a:r>
              <a:r>
                <a:rPr lang="en-US" sz="3200" dirty="0" smtClean="0"/>
                <a:t>find </a:t>
              </a:r>
              <a:r>
                <a:rPr lang="en-US" sz="3200" dirty="0"/>
                <a:t>(</a:t>
              </a:r>
              <a:r>
                <a:rPr lang="en-US" sz="3200" b="1" dirty="0"/>
                <a:t>their</a:t>
              </a:r>
              <a:r>
                <a:rPr lang="en-US" sz="3200" dirty="0"/>
                <a:t> / </a:t>
              </a:r>
              <a:r>
                <a:rPr lang="en-US" sz="3200" b="1" dirty="0"/>
                <a:t>theirs</a:t>
              </a:r>
              <a:r>
                <a:rPr lang="en-US" sz="3200" dirty="0"/>
                <a:t>) city map anywhere.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6B67AC5-EE53-45D9-8948-242B3C623CC0}"/>
              </a:ext>
            </a:extLst>
          </p:cNvPr>
          <p:cNvCxnSpPr/>
          <p:nvPr/>
        </p:nvCxnSpPr>
        <p:spPr>
          <a:xfrm>
            <a:off x="7960812" y="2761580"/>
            <a:ext cx="34898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580E32-BCA0-4655-84C6-CECBCB17D32B}"/>
              </a:ext>
            </a:extLst>
          </p:cNvPr>
          <p:cNvCxnSpPr/>
          <p:nvPr/>
        </p:nvCxnSpPr>
        <p:spPr>
          <a:xfrm>
            <a:off x="8482441" y="3842053"/>
            <a:ext cx="83757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8280F7-FC14-42EE-9C86-4072026E3239}"/>
              </a:ext>
            </a:extLst>
          </p:cNvPr>
          <p:cNvCxnSpPr/>
          <p:nvPr/>
        </p:nvCxnSpPr>
        <p:spPr>
          <a:xfrm>
            <a:off x="8780489" y="4447214"/>
            <a:ext cx="52348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1F8478F-3FC0-4911-B8EC-F8E392A7053E}"/>
              </a:ext>
            </a:extLst>
          </p:cNvPr>
          <p:cNvCxnSpPr/>
          <p:nvPr/>
        </p:nvCxnSpPr>
        <p:spPr>
          <a:xfrm>
            <a:off x="1232702" y="5149211"/>
            <a:ext cx="62818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E6477B3-6085-43A9-A34B-DF75A1440B3C}"/>
              </a:ext>
            </a:extLst>
          </p:cNvPr>
          <p:cNvCxnSpPr/>
          <p:nvPr/>
        </p:nvCxnSpPr>
        <p:spPr>
          <a:xfrm>
            <a:off x="4253324" y="5896603"/>
            <a:ext cx="7328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5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7718</TotalTime>
  <Words>700</Words>
  <PresentationFormat>Widescreen</PresentationFormat>
  <Paragraphs>156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2023-11-04T04:31:04Z</dcterms:modified>
</cp:coreProperties>
</file>