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1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85" r:id="rId3"/>
    <p:sldId id="257" r:id="rId4"/>
    <p:sldId id="256" r:id="rId5"/>
    <p:sldId id="259" r:id="rId6"/>
    <p:sldId id="260" r:id="rId7"/>
    <p:sldId id="262" r:id="rId8"/>
    <p:sldId id="263" r:id="rId9"/>
    <p:sldId id="264" r:id="rId10"/>
    <p:sldId id="266" r:id="rId11"/>
    <p:sldId id="258" r:id="rId12"/>
    <p:sldId id="267" r:id="rId13"/>
    <p:sldId id="269" r:id="rId14"/>
    <p:sldId id="270" r:id="rId15"/>
    <p:sldId id="268" r:id="rId16"/>
    <p:sldId id="289" r:id="rId17"/>
    <p:sldId id="275" r:id="rId18"/>
    <p:sldId id="273" r:id="rId19"/>
    <p:sldId id="271" r:id="rId20"/>
    <p:sldId id="287" r:id="rId21"/>
    <p:sldId id="277" r:id="rId22"/>
    <p:sldId id="280" r:id="rId23"/>
    <p:sldId id="281" r:id="rId24"/>
    <p:sldId id="282" r:id="rId25"/>
    <p:sldId id="283" r:id="rId26"/>
    <p:sldId id="284" r:id="rId27"/>
    <p:sldId id="291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6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9832F-CDC5-4D2D-9887-E29152FB466A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7B4E2-F628-451D-9776-AEBA49C5F5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278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B4E2-F628-451D-9776-AEBA49C5F50F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8246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B4E2-F628-451D-9776-AEBA49C5F50F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1089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B4E2-F628-451D-9776-AEBA49C5F50F}" type="slidenum">
              <a:rPr lang="vi-VN" smtClean="0"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2414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B4E2-F628-451D-9776-AEBA49C5F50F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2414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B4E2-F628-451D-9776-AEBA49C5F50F}" type="slidenum">
              <a:rPr lang="vi-VN" smtClean="0"/>
              <a:t>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2414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B4E2-F628-451D-9776-AEBA49C5F50F}" type="slidenum">
              <a:rPr lang="vi-VN" smtClean="0"/>
              <a:t>22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241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B4E2-F628-451D-9776-AEBA49C5F50F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2414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B4E2-F628-451D-9776-AEBA49C5F50F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2414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B4E2-F628-451D-9776-AEBA49C5F50F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2414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B4E2-F628-451D-9776-AEBA49C5F50F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2414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B4E2-F628-451D-9776-AEBA49C5F50F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2414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B4E2-F628-451D-9776-AEBA49C5F50F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2414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B4E2-F628-451D-9776-AEBA49C5F50F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2414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B4E2-F628-451D-9776-AEBA49C5F50F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241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48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77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0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36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19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6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80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8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37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95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96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8667"/>
            <a:ext cx="8229600" cy="13018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9261F-C04B-4856-9C93-2C72D29027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0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4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68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600200" y="13335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CHƯƠNG I: ĐỘNG HỌC CHẤT ĐIỂM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1276350"/>
            <a:ext cx="617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 ĐỘNG CƠ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156" y="2850573"/>
            <a:ext cx="2743200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Cuộc đua xe đạp “Non sông liền một dải” 2021 sẽ đến Huế ngày 16/4 - Báo  Thừa Thiên Huế Onl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280" y="2850573"/>
            <a:ext cx="2538132" cy="1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Kiên trì chạy bộ, từ một người không thể chạy quá 100m đến ẵm giải nhất  marathon, tôi đã học được bài học lớn | Báo dân si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50573"/>
            <a:ext cx="2626909" cy="1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3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Tập tin:Trái đất quay quanh mặt trời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91" y="742950"/>
            <a:ext cx="5467350" cy="291465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97584" y="194866"/>
            <a:ext cx="8458200" cy="407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r>
              <a:rPr lang="en-US" sz="2800" b="1" dirty="0" smtClean="0"/>
              <a:t>3. </a:t>
            </a:r>
            <a:r>
              <a:rPr lang="en-US" sz="2800" b="1" dirty="0" err="1" smtClean="0"/>
              <a:t>Quỹ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đạo</a:t>
            </a:r>
            <a:r>
              <a:rPr lang="en-US" sz="2800" b="1" dirty="0" smtClean="0"/>
              <a:t>.</a:t>
            </a:r>
          </a:p>
          <a:p>
            <a:pPr marL="0" indent="0">
              <a:buNone/>
            </a:pPr>
            <a:endParaRPr lang="en-US" sz="25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74295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Ví</a:t>
            </a:r>
            <a:r>
              <a:rPr lang="en-US" sz="2400" dirty="0" smtClean="0"/>
              <a:t> </a:t>
            </a:r>
            <a:r>
              <a:rPr lang="en-US" sz="2400" dirty="0" err="1" smtClean="0"/>
              <a:t>dụ</a:t>
            </a:r>
            <a:r>
              <a:rPr lang="en-US" sz="2400" dirty="0" smtClean="0"/>
              <a:t> 1:</a:t>
            </a:r>
            <a:endParaRPr lang="vi-VN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379095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Qũy</a:t>
            </a:r>
            <a:r>
              <a:rPr lang="en-US" sz="2400" dirty="0" smtClean="0"/>
              <a:t> </a:t>
            </a:r>
            <a:r>
              <a:rPr lang="en-US" sz="2400" dirty="0" err="1" smtClean="0"/>
              <a:t>đạo</a:t>
            </a:r>
            <a:r>
              <a:rPr lang="en-US" sz="2400" dirty="0" smtClean="0"/>
              <a:t> </a:t>
            </a:r>
            <a:r>
              <a:rPr lang="en-US" sz="2400" dirty="0" err="1" smtClean="0"/>
              <a:t>c</a:t>
            </a:r>
            <a:r>
              <a:rPr lang="en-US" sz="2400" dirty="0" err="1" smtClean="0"/>
              <a:t>huyển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Trái</a:t>
            </a:r>
            <a:r>
              <a:rPr lang="en-US" sz="2400" dirty="0" smtClean="0"/>
              <a:t> </a:t>
            </a:r>
            <a:r>
              <a:rPr lang="en-US" sz="2400" dirty="0" err="1" smtClean="0"/>
              <a:t>Đất</a:t>
            </a:r>
            <a:r>
              <a:rPr lang="en-US" sz="2400" dirty="0" smtClean="0"/>
              <a:t> </a:t>
            </a:r>
            <a:r>
              <a:rPr lang="en-US" sz="2400" dirty="0" err="1" smtClean="0"/>
              <a:t>quanh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</a:t>
            </a:r>
            <a:r>
              <a:rPr lang="en-US" sz="2400" dirty="0" err="1" smtClean="0"/>
              <a:t>Trời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9913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Tập tin:Trái đất quay quanh mặt trời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97584" y="194866"/>
            <a:ext cx="8458200" cy="407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r>
              <a:rPr lang="en-US" sz="2800" b="1" dirty="0" smtClean="0"/>
              <a:t>3. </a:t>
            </a:r>
            <a:r>
              <a:rPr lang="en-US" sz="2800" b="1" dirty="0" err="1" smtClean="0"/>
              <a:t>Quỹ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đạo</a:t>
            </a:r>
            <a:r>
              <a:rPr lang="en-US" sz="2800" b="1" dirty="0" smtClean="0"/>
              <a:t>.</a:t>
            </a:r>
          </a:p>
          <a:p>
            <a:pPr marL="0" indent="0">
              <a:buNone/>
            </a:pPr>
            <a:endParaRPr lang="en-US" sz="25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74295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Ví</a:t>
            </a:r>
            <a:r>
              <a:rPr lang="en-US" sz="2400" dirty="0" smtClean="0"/>
              <a:t> </a:t>
            </a:r>
            <a:r>
              <a:rPr lang="en-US" sz="2400" dirty="0" err="1" smtClean="0"/>
              <a:t>dụ</a:t>
            </a:r>
            <a:r>
              <a:rPr lang="en-US" sz="2400" dirty="0" smtClean="0"/>
              <a:t> 2:</a:t>
            </a:r>
            <a:endParaRPr lang="vi-VN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379095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</a:t>
            </a:r>
            <a:r>
              <a:rPr lang="en-US" sz="2400" dirty="0" err="1" smtClean="0"/>
              <a:t>Chuyển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trái</a:t>
            </a:r>
            <a:r>
              <a:rPr lang="en-US" sz="2400" dirty="0" smtClean="0"/>
              <a:t> </a:t>
            </a:r>
            <a:r>
              <a:rPr lang="en-US" sz="2400" dirty="0" err="1" smtClean="0"/>
              <a:t>banh</a:t>
            </a:r>
            <a:r>
              <a:rPr lang="en-US" sz="2400" dirty="0" smtClean="0"/>
              <a:t> </a:t>
            </a: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1 </a:t>
            </a:r>
            <a:r>
              <a:rPr lang="en-US" sz="2400" dirty="0" err="1" smtClean="0"/>
              <a:t>đường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định</a:t>
            </a:r>
            <a:r>
              <a:rPr lang="en-US" sz="2400" dirty="0" smtClean="0"/>
              <a:t> </a:t>
            </a:r>
            <a:endParaRPr lang="vi-VN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-476250"/>
            <a:ext cx="6335614" cy="410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19050"/>
            <a:ext cx="92202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6700" y="69275"/>
            <a:ext cx="8610600" cy="597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err="1" smtClean="0">
                <a:solidFill>
                  <a:schemeClr val="bg1"/>
                </a:solidFill>
              </a:rPr>
              <a:t>Bài</a:t>
            </a:r>
            <a:r>
              <a:rPr lang="en-US" sz="2800" dirty="0" smtClean="0">
                <a:solidFill>
                  <a:schemeClr val="bg1"/>
                </a:solidFill>
              </a:rPr>
              <a:t> 1: </a:t>
            </a:r>
            <a:r>
              <a:rPr lang="en-US" sz="2800" dirty="0" err="1" smtClean="0">
                <a:solidFill>
                  <a:schemeClr val="bg1"/>
                </a:solidFill>
              </a:rPr>
              <a:t>Chuyển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động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cơ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742950"/>
            <a:ext cx="84582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I. </a:t>
            </a:r>
            <a:r>
              <a:rPr lang="en-US" sz="2800" b="1" dirty="0" err="1" smtClean="0">
                <a:solidFill>
                  <a:srgbClr val="FFFF00"/>
                </a:solidFill>
              </a:rPr>
              <a:t>Chuyển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động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cơ</a:t>
            </a:r>
            <a:r>
              <a:rPr lang="en-US" sz="2800" b="1" dirty="0" smtClean="0">
                <a:solidFill>
                  <a:srgbClr val="FFFF00"/>
                </a:solidFill>
              </a:rPr>
              <a:t>. </a:t>
            </a:r>
            <a:r>
              <a:rPr lang="en-US" sz="2800" b="1" dirty="0" err="1" smtClean="0">
                <a:solidFill>
                  <a:srgbClr val="FFFF00"/>
                </a:solidFill>
              </a:rPr>
              <a:t>Chất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điểm</a:t>
            </a:r>
            <a:r>
              <a:rPr lang="en-US" sz="2800" b="1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3. </a:t>
            </a:r>
            <a:r>
              <a:rPr lang="en-US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Quỹ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đạo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666750"/>
            <a:ext cx="868680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114550"/>
            <a:ext cx="8458200" cy="1621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78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09550"/>
            <a:ext cx="8610600" cy="6857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Bài</a:t>
            </a:r>
            <a:r>
              <a:rPr lang="en-US" dirty="0" smtClean="0">
                <a:solidFill>
                  <a:schemeClr val="bg1"/>
                </a:solidFill>
              </a:rPr>
              <a:t> 1: </a:t>
            </a:r>
            <a:r>
              <a:rPr lang="en-US" dirty="0" err="1" smtClean="0">
                <a:solidFill>
                  <a:schemeClr val="bg1"/>
                </a:solidFill>
              </a:rPr>
              <a:t>Chuyển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động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cơ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87451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II. </a:t>
            </a:r>
            <a:r>
              <a:rPr lang="en-US" sz="2800" b="1" dirty="0" err="1" smtClean="0">
                <a:solidFill>
                  <a:srgbClr val="FFFF00"/>
                </a:solidFill>
              </a:rPr>
              <a:t>Cách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xác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định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vị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trí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của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vật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trong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không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gian</a:t>
            </a:r>
            <a:r>
              <a:rPr lang="en-US" sz="2800" b="1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1. </a:t>
            </a:r>
            <a:r>
              <a:rPr lang="en-US" sz="28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Vật</a:t>
            </a:r>
            <a:r>
              <a:rPr 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làm</a:t>
            </a:r>
            <a:r>
              <a:rPr 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mốc</a:t>
            </a:r>
            <a:r>
              <a:rPr 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và</a:t>
            </a:r>
            <a:r>
              <a:rPr 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thước</a:t>
            </a:r>
            <a:r>
              <a:rPr 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đo</a:t>
            </a:r>
            <a:r>
              <a:rPr 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742950"/>
            <a:ext cx="868680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15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5750"/>
            <a:ext cx="47625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5756" y="3843543"/>
            <a:ext cx="4720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err="1" smtClean="0"/>
              <a:t>Cột</a:t>
            </a:r>
            <a:r>
              <a:rPr lang="en-US" sz="2200" dirty="0" smtClean="0"/>
              <a:t> </a:t>
            </a:r>
            <a:r>
              <a:rPr lang="en-US" sz="2200" dirty="0" err="1" smtClean="0"/>
              <a:t>cây</a:t>
            </a:r>
            <a:r>
              <a:rPr lang="en-US" sz="2200" dirty="0" smtClean="0"/>
              <a:t> </a:t>
            </a:r>
            <a:r>
              <a:rPr lang="en-US" sz="2200" dirty="0" err="1" smtClean="0"/>
              <a:t>số</a:t>
            </a:r>
            <a:r>
              <a:rPr lang="en-US" sz="2200" dirty="0" smtClean="0"/>
              <a:t> </a:t>
            </a:r>
            <a:r>
              <a:rPr lang="en-US" sz="2200" dirty="0" err="1" smtClean="0"/>
              <a:t>trên</a:t>
            </a:r>
            <a:r>
              <a:rPr lang="en-US" sz="2200" dirty="0" smtClean="0"/>
              <a:t> </a:t>
            </a:r>
            <a:r>
              <a:rPr lang="en-US" sz="2200" dirty="0" err="1" smtClean="0"/>
              <a:t>hình</a:t>
            </a:r>
            <a:r>
              <a:rPr lang="en-US" sz="2200" dirty="0" smtClean="0"/>
              <a:t> </a:t>
            </a:r>
            <a:r>
              <a:rPr lang="en-US" sz="2200" dirty="0" err="1" smtClean="0"/>
              <a:t>cho</a:t>
            </a:r>
            <a:r>
              <a:rPr lang="en-US" sz="2200" dirty="0" smtClean="0"/>
              <a:t> ta </a:t>
            </a:r>
            <a:r>
              <a:rPr lang="en-US" sz="2200" dirty="0" err="1" smtClean="0"/>
              <a:t>biết</a:t>
            </a:r>
            <a:r>
              <a:rPr lang="en-US" sz="2200" dirty="0" smtClean="0"/>
              <a:t> ta </a:t>
            </a:r>
            <a:r>
              <a:rPr lang="en-US" sz="2200" dirty="0" err="1" smtClean="0"/>
              <a:t>đang</a:t>
            </a:r>
            <a:r>
              <a:rPr lang="en-US" sz="2200" dirty="0" smtClean="0"/>
              <a:t> </a:t>
            </a:r>
          </a:p>
          <a:p>
            <a:pPr algn="ctr"/>
            <a:r>
              <a:rPr lang="en-US" sz="2200" dirty="0" err="1" smtClean="0"/>
              <a:t>cách</a:t>
            </a:r>
            <a:r>
              <a:rPr lang="en-US" sz="2200" dirty="0" smtClean="0"/>
              <a:t> Long </a:t>
            </a:r>
            <a:r>
              <a:rPr lang="en-US" sz="2200" dirty="0" err="1" smtClean="0"/>
              <a:t>Khánh</a:t>
            </a:r>
            <a:r>
              <a:rPr lang="en-US" sz="2200" dirty="0" smtClean="0"/>
              <a:t> 165Km</a:t>
            </a:r>
            <a:endParaRPr lang="vi-VN" sz="2200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1381990"/>
            <a:ext cx="3962400" cy="14183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trường</a:t>
            </a:r>
            <a:r>
              <a:rPr lang="en-US" sz="2200" dirty="0" smtClean="0"/>
              <a:t> </a:t>
            </a:r>
            <a:r>
              <a:rPr lang="en-US" sz="2200" dirty="0" err="1" smtClean="0"/>
              <a:t>hợp</a:t>
            </a:r>
            <a:r>
              <a:rPr lang="en-US" sz="2200" dirty="0" smtClean="0"/>
              <a:t> </a:t>
            </a:r>
            <a:r>
              <a:rPr lang="en-US" sz="2200" dirty="0" err="1" smtClean="0"/>
              <a:t>này</a:t>
            </a:r>
            <a:r>
              <a:rPr lang="en-US" sz="2200" dirty="0" smtClean="0"/>
              <a:t> ta </a:t>
            </a:r>
            <a:r>
              <a:rPr lang="en-US" sz="2200" dirty="0" err="1" smtClean="0"/>
              <a:t>đã</a:t>
            </a:r>
            <a:r>
              <a:rPr lang="en-US" sz="2200" dirty="0" smtClean="0"/>
              <a:t> </a:t>
            </a:r>
            <a:r>
              <a:rPr lang="en-US" sz="2200" dirty="0" err="1" smtClean="0"/>
              <a:t>lấy</a:t>
            </a:r>
            <a:r>
              <a:rPr lang="en-US" sz="2200" dirty="0" smtClean="0"/>
              <a:t>  Long </a:t>
            </a:r>
            <a:r>
              <a:rPr lang="en-US" sz="2200" dirty="0" err="1" smtClean="0"/>
              <a:t>Khánh</a:t>
            </a:r>
            <a:r>
              <a:rPr lang="en-US" sz="2200" dirty="0" smtClean="0"/>
              <a:t> </a:t>
            </a:r>
            <a:r>
              <a:rPr lang="en-US" sz="2200" dirty="0" err="1" smtClean="0"/>
              <a:t>là</a:t>
            </a:r>
            <a:r>
              <a:rPr lang="en-US" sz="2200" dirty="0" smtClean="0"/>
              <a:t> </a:t>
            </a:r>
            <a:r>
              <a:rPr lang="en-US" sz="2200" i="1" dirty="0" err="1" smtClean="0"/>
              <a:t>vật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làm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mốc</a:t>
            </a:r>
            <a:r>
              <a:rPr lang="en-US" sz="2200" i="1" dirty="0" smtClean="0"/>
              <a:t>.</a:t>
            </a:r>
          </a:p>
          <a:p>
            <a:pPr algn="ctr"/>
            <a:r>
              <a:rPr lang="en-US" sz="2200" dirty="0" err="1" smtClean="0"/>
              <a:t>Vật</a:t>
            </a:r>
            <a:r>
              <a:rPr lang="en-US" sz="2200" dirty="0" smtClean="0"/>
              <a:t> </a:t>
            </a:r>
            <a:r>
              <a:rPr lang="en-US" sz="2200" dirty="0" err="1" smtClean="0"/>
              <a:t>làm</a:t>
            </a:r>
            <a:r>
              <a:rPr lang="en-US" sz="2200" dirty="0" smtClean="0"/>
              <a:t> </a:t>
            </a:r>
            <a:r>
              <a:rPr lang="en-US" sz="2200" dirty="0" err="1" smtClean="0"/>
              <a:t>mốc</a:t>
            </a:r>
            <a:r>
              <a:rPr lang="en-US" sz="2200" dirty="0" smtClean="0"/>
              <a:t> </a:t>
            </a:r>
            <a:r>
              <a:rPr lang="en-US" sz="2200" dirty="0" err="1" smtClean="0"/>
              <a:t>được</a:t>
            </a:r>
            <a:r>
              <a:rPr lang="en-US" sz="2200" dirty="0" smtClean="0"/>
              <a:t> </a:t>
            </a:r>
            <a:r>
              <a:rPr lang="en-US" sz="2200" dirty="0" err="1" smtClean="0"/>
              <a:t>coi</a:t>
            </a:r>
            <a:r>
              <a:rPr lang="en-US" sz="2200" dirty="0" smtClean="0"/>
              <a:t> </a:t>
            </a:r>
            <a:r>
              <a:rPr lang="en-US" sz="2200" dirty="0" err="1" smtClean="0"/>
              <a:t>là</a:t>
            </a:r>
            <a:r>
              <a:rPr lang="en-US" sz="2200" dirty="0" smtClean="0"/>
              <a:t> </a:t>
            </a:r>
            <a:r>
              <a:rPr lang="en-US" sz="2200" dirty="0" err="1" smtClean="0"/>
              <a:t>đứng</a:t>
            </a:r>
            <a:r>
              <a:rPr lang="en-US" sz="2200" dirty="0" smtClean="0"/>
              <a:t> </a:t>
            </a:r>
            <a:r>
              <a:rPr lang="en-US" sz="2200" dirty="0" err="1" smtClean="0"/>
              <a:t>yên</a:t>
            </a:r>
            <a:r>
              <a:rPr lang="en-US" sz="2200" i="1" dirty="0"/>
              <a:t>.</a:t>
            </a:r>
            <a:endParaRPr lang="en-US" sz="2200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160878" y="2952750"/>
            <a:ext cx="2057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Trả</a:t>
            </a:r>
            <a:r>
              <a:rPr lang="en-US" sz="2400" dirty="0" smtClean="0"/>
              <a:t> </a:t>
            </a:r>
            <a:r>
              <a:rPr lang="en-US" sz="2400" dirty="0" err="1" smtClean="0"/>
              <a:t>lời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C2 ?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66043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5"/>
          <p:cNvSpPr>
            <a:spLocks/>
          </p:cNvSpPr>
          <p:nvPr/>
        </p:nvSpPr>
        <p:spPr bwMode="auto">
          <a:xfrm>
            <a:off x="0" y="2400300"/>
            <a:ext cx="9144000" cy="1771650"/>
          </a:xfrm>
          <a:custGeom>
            <a:avLst/>
            <a:gdLst>
              <a:gd name="T0" fmla="*/ 0 w 5981"/>
              <a:gd name="T1" fmla="*/ 2147483647 h 1488"/>
              <a:gd name="T2" fmla="*/ 135566947 w 5981"/>
              <a:gd name="T3" fmla="*/ 2147483647 h 1488"/>
              <a:gd name="T4" fmla="*/ 2147483647 w 5981"/>
              <a:gd name="T5" fmla="*/ 2147483647 h 1488"/>
              <a:gd name="T6" fmla="*/ 2147483647 w 5981"/>
              <a:gd name="T7" fmla="*/ 2147483647 h 1488"/>
              <a:gd name="T8" fmla="*/ 2147483647 w 5981"/>
              <a:gd name="T9" fmla="*/ 2147483647 h 1488"/>
              <a:gd name="T10" fmla="*/ 2147483647 w 5981"/>
              <a:gd name="T11" fmla="*/ 2147483647 h 1488"/>
              <a:gd name="T12" fmla="*/ 2147483647 w 5981"/>
              <a:gd name="T13" fmla="*/ 362902500 h 1488"/>
              <a:gd name="T14" fmla="*/ 2147483647 w 5981"/>
              <a:gd name="T15" fmla="*/ 0 h 1488"/>
              <a:gd name="T16" fmla="*/ 2147483647 w 5981"/>
              <a:gd name="T17" fmla="*/ 725805000 h 1488"/>
              <a:gd name="T18" fmla="*/ 2147483647 w 5981"/>
              <a:gd name="T19" fmla="*/ 483870000 h 1488"/>
              <a:gd name="T20" fmla="*/ 67782709 w 5981"/>
              <a:gd name="T21" fmla="*/ 1451610000 h 1488"/>
              <a:gd name="T22" fmla="*/ 0 w 5981"/>
              <a:gd name="T23" fmla="*/ 2147483647 h 14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81" h="1488">
                <a:moveTo>
                  <a:pt x="0" y="1488"/>
                </a:moveTo>
                <a:cubicBezTo>
                  <a:pt x="19" y="1485"/>
                  <a:pt x="58" y="1478"/>
                  <a:pt x="58" y="1478"/>
                </a:cubicBezTo>
                <a:lnTo>
                  <a:pt x="1469" y="1296"/>
                </a:lnTo>
                <a:lnTo>
                  <a:pt x="3293" y="1440"/>
                </a:lnTo>
                <a:lnTo>
                  <a:pt x="5357" y="1104"/>
                </a:lnTo>
                <a:lnTo>
                  <a:pt x="5981" y="1296"/>
                </a:lnTo>
                <a:lnTo>
                  <a:pt x="5981" y="144"/>
                </a:lnTo>
                <a:lnTo>
                  <a:pt x="5453" y="0"/>
                </a:lnTo>
                <a:lnTo>
                  <a:pt x="3293" y="288"/>
                </a:lnTo>
                <a:lnTo>
                  <a:pt x="1709" y="192"/>
                </a:lnTo>
                <a:lnTo>
                  <a:pt x="29" y="576"/>
                </a:lnTo>
                <a:lnTo>
                  <a:pt x="0" y="148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1774031"/>
            <a:ext cx="1670050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20" name="Group 9"/>
          <p:cNvGrpSpPr>
            <a:grpSpLocks/>
          </p:cNvGrpSpPr>
          <p:nvPr/>
        </p:nvGrpSpPr>
        <p:grpSpPr bwMode="auto">
          <a:xfrm>
            <a:off x="1219200" y="1257300"/>
            <a:ext cx="1295400" cy="1371600"/>
            <a:chOff x="1920" y="1296"/>
            <a:chExt cx="816" cy="1152"/>
          </a:xfrm>
        </p:grpSpPr>
        <p:sp>
          <p:nvSpPr>
            <p:cNvPr id="9225" name="Freeform 10"/>
            <p:cNvSpPr>
              <a:spLocks/>
            </p:cNvSpPr>
            <p:nvPr/>
          </p:nvSpPr>
          <p:spPr bwMode="auto">
            <a:xfrm>
              <a:off x="2064" y="1632"/>
              <a:ext cx="432" cy="816"/>
            </a:xfrm>
            <a:custGeom>
              <a:avLst/>
              <a:gdLst>
                <a:gd name="T0" fmla="*/ 216 w 432"/>
                <a:gd name="T1" fmla="*/ 6 h 816"/>
                <a:gd name="T2" fmla="*/ 207 w 432"/>
                <a:gd name="T3" fmla="*/ 267 h 816"/>
                <a:gd name="T4" fmla="*/ 192 w 432"/>
                <a:gd name="T5" fmla="*/ 432 h 816"/>
                <a:gd name="T6" fmla="*/ 96 w 432"/>
                <a:gd name="T7" fmla="*/ 672 h 816"/>
                <a:gd name="T8" fmla="*/ 0 w 432"/>
                <a:gd name="T9" fmla="*/ 816 h 816"/>
                <a:gd name="T10" fmla="*/ 144 w 432"/>
                <a:gd name="T11" fmla="*/ 768 h 816"/>
                <a:gd name="T12" fmla="*/ 240 w 432"/>
                <a:gd name="T13" fmla="*/ 816 h 816"/>
                <a:gd name="T14" fmla="*/ 432 w 432"/>
                <a:gd name="T15" fmla="*/ 768 h 816"/>
                <a:gd name="T16" fmla="*/ 336 w 432"/>
                <a:gd name="T17" fmla="*/ 624 h 816"/>
                <a:gd name="T18" fmla="*/ 336 w 432"/>
                <a:gd name="T19" fmla="*/ 432 h 816"/>
                <a:gd name="T20" fmla="*/ 336 w 432"/>
                <a:gd name="T21" fmla="*/ 192 h 816"/>
                <a:gd name="T22" fmla="*/ 336 w 432"/>
                <a:gd name="T23" fmla="*/ 0 h 816"/>
                <a:gd name="T24" fmla="*/ 216 w 432"/>
                <a:gd name="T25" fmla="*/ 6 h 8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32" h="816">
                  <a:moveTo>
                    <a:pt x="216" y="6"/>
                  </a:moveTo>
                  <a:cubicBezTo>
                    <a:pt x="213" y="93"/>
                    <a:pt x="207" y="267"/>
                    <a:pt x="207" y="267"/>
                  </a:cubicBezTo>
                  <a:lnTo>
                    <a:pt x="192" y="432"/>
                  </a:lnTo>
                  <a:lnTo>
                    <a:pt x="96" y="672"/>
                  </a:lnTo>
                  <a:lnTo>
                    <a:pt x="0" y="816"/>
                  </a:lnTo>
                  <a:lnTo>
                    <a:pt x="144" y="768"/>
                  </a:lnTo>
                  <a:lnTo>
                    <a:pt x="240" y="816"/>
                  </a:lnTo>
                  <a:lnTo>
                    <a:pt x="432" y="768"/>
                  </a:lnTo>
                  <a:lnTo>
                    <a:pt x="336" y="624"/>
                  </a:lnTo>
                  <a:lnTo>
                    <a:pt x="336" y="432"/>
                  </a:lnTo>
                  <a:lnTo>
                    <a:pt x="336" y="192"/>
                  </a:lnTo>
                  <a:lnTo>
                    <a:pt x="336" y="0"/>
                  </a:lnTo>
                  <a:lnTo>
                    <a:pt x="216" y="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26" name="AutoShape 11"/>
            <p:cNvSpPr>
              <a:spLocks noChangeArrowheads="1"/>
            </p:cNvSpPr>
            <p:nvPr/>
          </p:nvSpPr>
          <p:spPr bwMode="auto">
            <a:xfrm>
              <a:off x="1920" y="1296"/>
              <a:ext cx="816" cy="480"/>
            </a:xfrm>
            <a:prstGeom prst="cloudCallout">
              <a:avLst>
                <a:gd name="adj1" fmla="val -4046"/>
                <a:gd name="adj2" fmla="val 6625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vi-VN" altLang="vi-VN" b="0"/>
            </a:p>
          </p:txBody>
        </p:sp>
      </p:grp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2209800" y="1657350"/>
            <a:ext cx="449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6705600" y="1543050"/>
            <a:ext cx="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3" name="Text Box 16"/>
          <p:cNvSpPr txBox="1">
            <a:spLocks noChangeArrowheads="1"/>
          </p:cNvSpPr>
          <p:nvPr/>
        </p:nvSpPr>
        <p:spPr bwMode="auto">
          <a:xfrm>
            <a:off x="696191" y="353670"/>
            <a:ext cx="678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 err="1"/>
              <a:t>Có</a:t>
            </a:r>
            <a:r>
              <a:rPr lang="en-US" altLang="vi-VN" dirty="0"/>
              <a:t> </a:t>
            </a:r>
            <a:r>
              <a:rPr lang="en-US" altLang="vi-VN" dirty="0" err="1"/>
              <a:t>thể</a:t>
            </a:r>
            <a:r>
              <a:rPr lang="en-US" altLang="vi-VN" dirty="0"/>
              <a:t> </a:t>
            </a:r>
            <a:r>
              <a:rPr lang="en-US" altLang="vi-VN" dirty="0" err="1"/>
              <a:t>chọn</a:t>
            </a:r>
            <a:r>
              <a:rPr lang="en-US" altLang="vi-VN" dirty="0"/>
              <a:t> </a:t>
            </a:r>
            <a:r>
              <a:rPr lang="en-US" altLang="vi-VN" dirty="0" err="1"/>
              <a:t>cây</a:t>
            </a:r>
            <a:r>
              <a:rPr lang="en-US" altLang="vi-VN" dirty="0"/>
              <a:t> </a:t>
            </a:r>
            <a:r>
              <a:rPr lang="en-US" altLang="vi-VN" dirty="0" err="1"/>
              <a:t>bên</a:t>
            </a:r>
            <a:r>
              <a:rPr lang="en-US" altLang="vi-VN" dirty="0"/>
              <a:t> </a:t>
            </a:r>
            <a:r>
              <a:rPr lang="en-US" altLang="vi-VN" dirty="0" err="1"/>
              <a:t>bờ</a:t>
            </a:r>
            <a:r>
              <a:rPr lang="en-US" altLang="vi-VN" dirty="0"/>
              <a:t> </a:t>
            </a:r>
            <a:r>
              <a:rPr lang="en-US" altLang="vi-VN" dirty="0" err="1"/>
              <a:t>sông</a:t>
            </a:r>
            <a:r>
              <a:rPr lang="en-US" altLang="vi-VN" dirty="0"/>
              <a:t>, </a:t>
            </a:r>
            <a:r>
              <a:rPr lang="en-US" altLang="vi-VN" dirty="0" err="1"/>
              <a:t>bến</a:t>
            </a:r>
            <a:r>
              <a:rPr lang="en-US" altLang="vi-VN" dirty="0"/>
              <a:t> </a:t>
            </a:r>
            <a:r>
              <a:rPr lang="en-US" altLang="vi-VN" dirty="0" err="1"/>
              <a:t>đò</a:t>
            </a:r>
            <a:r>
              <a:rPr lang="en-US" altLang="vi-VN" dirty="0"/>
              <a:t>… </a:t>
            </a:r>
            <a:r>
              <a:rPr lang="en-US" altLang="vi-VN" dirty="0" err="1"/>
              <a:t>làm</a:t>
            </a:r>
            <a:r>
              <a:rPr lang="en-US" altLang="vi-VN" dirty="0"/>
              <a:t> </a:t>
            </a:r>
            <a:r>
              <a:rPr lang="en-US" altLang="vi-VN" dirty="0" err="1"/>
              <a:t>vật</a:t>
            </a:r>
            <a:r>
              <a:rPr lang="en-US" altLang="vi-VN" dirty="0"/>
              <a:t> </a:t>
            </a:r>
            <a:r>
              <a:rPr lang="en-US" altLang="vi-VN" dirty="0" err="1"/>
              <a:t>mốc</a:t>
            </a:r>
            <a:endParaRPr lang="en-US" altLang="vi-VN" dirty="0"/>
          </a:p>
        </p:txBody>
      </p:sp>
      <p:sp>
        <p:nvSpPr>
          <p:cNvPr id="9224" name="Text Box 17"/>
          <p:cNvSpPr txBox="1">
            <a:spLocks noChangeArrowheads="1"/>
          </p:cNvSpPr>
          <p:nvPr/>
        </p:nvSpPr>
        <p:spPr bwMode="auto">
          <a:xfrm rot="206007">
            <a:off x="4114800" y="1466136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/>
              <a:t>1 km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13661" y="209550"/>
            <a:ext cx="6781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 smtClean="0"/>
              <a:t>C2: </a:t>
            </a:r>
            <a:r>
              <a:rPr lang="en-US" altLang="vi-VN" dirty="0" err="1" smtClean="0"/>
              <a:t>Có</a:t>
            </a:r>
            <a:r>
              <a:rPr lang="en-US" altLang="vi-VN" dirty="0" smtClean="0"/>
              <a:t> </a:t>
            </a:r>
            <a:r>
              <a:rPr lang="en-US" altLang="vi-VN" dirty="0" err="1" smtClean="0"/>
              <a:t>thể</a:t>
            </a:r>
            <a:r>
              <a:rPr lang="en-US" altLang="vi-VN" dirty="0" smtClean="0"/>
              <a:t> </a:t>
            </a:r>
            <a:r>
              <a:rPr lang="en-US" altLang="vi-VN" dirty="0" err="1" smtClean="0"/>
              <a:t>lấy</a:t>
            </a:r>
            <a:r>
              <a:rPr lang="en-US" altLang="vi-VN" dirty="0" smtClean="0"/>
              <a:t> </a:t>
            </a:r>
            <a:r>
              <a:rPr lang="en-US" altLang="vi-VN" dirty="0" err="1" smtClean="0"/>
              <a:t>vật</a:t>
            </a:r>
            <a:r>
              <a:rPr lang="en-US" altLang="vi-VN" dirty="0" smtClean="0"/>
              <a:t> </a:t>
            </a:r>
            <a:r>
              <a:rPr lang="en-US" altLang="vi-VN" dirty="0" err="1" smtClean="0"/>
              <a:t>nào</a:t>
            </a:r>
            <a:r>
              <a:rPr lang="en-US" altLang="vi-VN" dirty="0" smtClean="0"/>
              <a:t> </a:t>
            </a:r>
            <a:r>
              <a:rPr lang="en-US" altLang="vi-VN" dirty="0" err="1" smtClean="0"/>
              <a:t>làm</a:t>
            </a:r>
            <a:r>
              <a:rPr lang="en-US" altLang="vi-VN" dirty="0" smtClean="0"/>
              <a:t> </a:t>
            </a:r>
            <a:r>
              <a:rPr lang="en-US" altLang="vi-VN" dirty="0" err="1" smtClean="0"/>
              <a:t>mốc</a:t>
            </a:r>
            <a:r>
              <a:rPr lang="en-US" altLang="vi-VN" dirty="0" smtClean="0"/>
              <a:t> </a:t>
            </a:r>
            <a:r>
              <a:rPr lang="en-US" altLang="vi-VN" dirty="0" err="1" smtClean="0"/>
              <a:t>để</a:t>
            </a:r>
            <a:r>
              <a:rPr lang="en-US" altLang="vi-VN" dirty="0" smtClean="0"/>
              <a:t> </a:t>
            </a:r>
            <a:r>
              <a:rPr lang="en-US" altLang="vi-VN" dirty="0" err="1" smtClean="0"/>
              <a:t>xác</a:t>
            </a:r>
            <a:r>
              <a:rPr lang="en-US" altLang="vi-VN" dirty="0" smtClean="0"/>
              <a:t> </a:t>
            </a:r>
            <a:r>
              <a:rPr lang="en-US" altLang="vi-VN" dirty="0" err="1" smtClean="0"/>
              <a:t>định</a:t>
            </a:r>
            <a:r>
              <a:rPr lang="en-US" altLang="vi-VN" dirty="0" smtClean="0"/>
              <a:t> </a:t>
            </a:r>
            <a:r>
              <a:rPr lang="en-US" altLang="vi-VN" dirty="0" err="1" smtClean="0"/>
              <a:t>vị</a:t>
            </a:r>
            <a:r>
              <a:rPr lang="en-US" altLang="vi-VN" dirty="0" smtClean="0"/>
              <a:t> </a:t>
            </a:r>
            <a:r>
              <a:rPr lang="en-US" altLang="vi-VN" dirty="0" err="1" smtClean="0"/>
              <a:t>trí</a:t>
            </a:r>
            <a:r>
              <a:rPr lang="en-US" altLang="vi-VN" dirty="0" smtClean="0"/>
              <a:t> </a:t>
            </a:r>
            <a:r>
              <a:rPr lang="en-US" altLang="vi-VN" dirty="0" err="1" smtClean="0"/>
              <a:t>một</a:t>
            </a:r>
            <a:r>
              <a:rPr lang="en-US" altLang="vi-VN" dirty="0" smtClean="0"/>
              <a:t> </a:t>
            </a:r>
            <a:r>
              <a:rPr lang="en-US" altLang="vi-VN" dirty="0" err="1" smtClean="0"/>
              <a:t>chiếc</a:t>
            </a:r>
            <a:r>
              <a:rPr lang="en-US" altLang="vi-VN" dirty="0" smtClean="0"/>
              <a:t> </a:t>
            </a:r>
            <a:r>
              <a:rPr lang="en-US" altLang="vi-VN" dirty="0" err="1" smtClean="0"/>
              <a:t>tàu</a:t>
            </a:r>
            <a:r>
              <a:rPr lang="en-US" altLang="vi-VN" dirty="0" smtClean="0"/>
              <a:t> </a:t>
            </a:r>
            <a:r>
              <a:rPr lang="en-US" altLang="vi-VN" dirty="0" err="1" smtClean="0"/>
              <a:t>thủy</a:t>
            </a:r>
            <a:r>
              <a:rPr lang="en-US" altLang="vi-VN" dirty="0" smtClean="0"/>
              <a:t> </a:t>
            </a:r>
            <a:r>
              <a:rPr lang="en-US" altLang="vi-VN" dirty="0" err="1" smtClean="0"/>
              <a:t>đang</a:t>
            </a:r>
            <a:r>
              <a:rPr lang="en-US" altLang="vi-VN" dirty="0" smtClean="0"/>
              <a:t> </a:t>
            </a:r>
            <a:r>
              <a:rPr lang="en-US" altLang="vi-VN" dirty="0" err="1" smtClean="0"/>
              <a:t>chạy</a:t>
            </a:r>
            <a:r>
              <a:rPr lang="en-US" altLang="vi-VN" dirty="0" smtClean="0"/>
              <a:t> </a:t>
            </a:r>
            <a:r>
              <a:rPr lang="en-US" altLang="vi-VN" dirty="0" err="1" smtClean="0"/>
              <a:t>trên</a:t>
            </a:r>
            <a:r>
              <a:rPr lang="en-US" altLang="vi-VN" dirty="0" smtClean="0"/>
              <a:t> </a:t>
            </a:r>
            <a:r>
              <a:rPr lang="en-US" altLang="vi-VN" dirty="0" err="1" smtClean="0"/>
              <a:t>sông</a:t>
            </a:r>
            <a:r>
              <a:rPr lang="en-US" altLang="vi-VN" dirty="0" smtClean="0"/>
              <a:t> ?</a:t>
            </a:r>
            <a:endParaRPr lang="en-US" altLang="vi-VN" dirty="0"/>
          </a:p>
        </p:txBody>
      </p:sp>
      <p:sp>
        <p:nvSpPr>
          <p:cNvPr id="12" name="Rounded Rectangle 11"/>
          <p:cNvSpPr/>
          <p:nvPr/>
        </p:nvSpPr>
        <p:spPr>
          <a:xfrm>
            <a:off x="609600" y="3562350"/>
            <a:ext cx="7772399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Nếu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đường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(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quỹ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đạo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)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vật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ta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chỉ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cần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chọn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một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vật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mốc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một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chiều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dương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trên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đường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đó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thể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xác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định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được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chính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xác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vị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trí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vật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bằng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cách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dùng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một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cái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thước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đo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chiều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dài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đoạn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đường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từ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vật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mốc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đến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vật</a:t>
            </a:r>
            <a:r>
              <a:rPr lang="en-US" sz="22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  <a:endParaRPr lang="en-US" sz="2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009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7183" grpId="0" animBg="1"/>
      <p:bldP spid="9223" grpId="0"/>
      <p:bldP spid="9224" grpId="0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29441"/>
            <a:ext cx="92202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09550"/>
            <a:ext cx="8610600" cy="6857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Bài</a:t>
            </a:r>
            <a:r>
              <a:rPr lang="en-US" dirty="0" smtClean="0">
                <a:solidFill>
                  <a:schemeClr val="bg1"/>
                </a:solidFill>
              </a:rPr>
              <a:t> 1: </a:t>
            </a:r>
            <a:r>
              <a:rPr lang="en-US" dirty="0" err="1" smtClean="0">
                <a:solidFill>
                  <a:schemeClr val="bg1"/>
                </a:solidFill>
              </a:rPr>
              <a:t>Chuyển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động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cơ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87451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II. </a:t>
            </a:r>
            <a:r>
              <a:rPr lang="en-US" sz="2800" dirty="0" err="1" smtClean="0">
                <a:solidFill>
                  <a:srgbClr val="FFFF00"/>
                </a:solidFill>
              </a:rPr>
              <a:t>Cách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xác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định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vị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trí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vật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trong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không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gian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2. </a:t>
            </a:r>
            <a:r>
              <a:rPr lang="en-US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Hệ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tọa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độ</a:t>
            </a:r>
            <a:endParaRPr lang="en-US" sz="28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742950"/>
            <a:ext cx="868680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4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65027"/>
            <a:ext cx="5715000" cy="34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133350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?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7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r="11538"/>
          <a:stretch/>
        </p:blipFill>
        <p:spPr>
          <a:xfrm>
            <a:off x="3387436" y="-19050"/>
            <a:ext cx="5756564" cy="51435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3352800" y="57150"/>
            <a:ext cx="0" cy="411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349336" y="4171950"/>
            <a:ext cx="518506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71800" y="12888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vi-VN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29600" y="363855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vi-VN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10345" y="414770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vi-VN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6265717" y="1516109"/>
            <a:ext cx="103211" cy="130082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8065" y="103864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vi-VN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3383972" y="1581150"/>
            <a:ext cx="2916380" cy="1115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300352" y="1592309"/>
            <a:ext cx="24248" cy="255539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48000" y="139027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vi-VN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98065" y="417195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vi-VN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400" y="133350"/>
            <a:ext cx="30757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cs typeface="Times New Roman" pitchFamily="18" charset="0"/>
              </a:rPr>
              <a:t>Muốn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chỉ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rõ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điểm</a:t>
            </a:r>
            <a:r>
              <a:rPr lang="en-US" sz="2000" dirty="0" smtClean="0">
                <a:cs typeface="Times New Roman" pitchFamily="18" charset="0"/>
              </a:rPr>
              <a:t> M </a:t>
            </a:r>
            <a:r>
              <a:rPr lang="en-US" sz="2000" dirty="0" err="1" smtClean="0">
                <a:cs typeface="Times New Roman" pitchFamily="18" charset="0"/>
              </a:rPr>
              <a:t>cần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khoan</a:t>
            </a:r>
            <a:r>
              <a:rPr lang="en-US" sz="2000" dirty="0" smtClean="0">
                <a:cs typeface="Times New Roman" pitchFamily="18" charset="0"/>
              </a:rPr>
              <a:t>, ta </a:t>
            </a:r>
            <a:r>
              <a:rPr lang="en-US" sz="2000" dirty="0" err="1" smtClean="0">
                <a:cs typeface="Times New Roman" pitchFamily="18" charset="0"/>
              </a:rPr>
              <a:t>cần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nói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rõ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điểm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đó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nằm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trên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mặt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tường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nào</a:t>
            </a:r>
            <a:r>
              <a:rPr lang="en-US" sz="2000" dirty="0" smtClean="0">
                <a:cs typeface="Times New Roman" pitchFamily="18" charset="0"/>
              </a:rPr>
              <a:t>, </a:t>
            </a:r>
            <a:r>
              <a:rPr lang="en-US" sz="2000" dirty="0" err="1" smtClean="0">
                <a:cs typeface="Times New Roman" pitchFamily="18" charset="0"/>
              </a:rPr>
              <a:t>cách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mép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sàn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và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mép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tường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bên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trái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bao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nhiêu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mét</a:t>
            </a:r>
            <a:r>
              <a:rPr lang="en-US" sz="2000" dirty="0" smtClean="0">
                <a:cs typeface="Times New Roman" pitchFamily="18" charset="0"/>
              </a:rPr>
              <a:t>.</a:t>
            </a:r>
          </a:p>
          <a:p>
            <a:endParaRPr lang="en-US" sz="2000" dirty="0" smtClean="0">
              <a:cs typeface="Times New Roman" pitchFamily="18" charset="0"/>
            </a:endParaRPr>
          </a:p>
          <a:p>
            <a:r>
              <a:rPr lang="en-US" sz="2000" dirty="0" err="1" smtClean="0">
                <a:cs typeface="Times New Roman" pitchFamily="18" charset="0"/>
              </a:rPr>
              <a:t>Gọi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đường</a:t>
            </a:r>
            <a:r>
              <a:rPr lang="en-US" sz="2000" dirty="0" smtClean="0">
                <a:cs typeface="Times New Roman" pitchFamily="18" charset="0"/>
              </a:rPr>
              <a:t> ở </a:t>
            </a:r>
            <a:r>
              <a:rPr lang="en-US" sz="2000" dirty="0" err="1" smtClean="0">
                <a:cs typeface="Times New Roman" pitchFamily="18" charset="0"/>
              </a:rPr>
              <a:t>mép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sàn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là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2000" dirty="0" smtClean="0">
                <a:cs typeface="Times New Roman" pitchFamily="18" charset="0"/>
              </a:rPr>
              <a:t>,</a:t>
            </a:r>
          </a:p>
          <a:p>
            <a:r>
              <a:rPr lang="en-US" sz="2000" dirty="0" err="1" smtClean="0">
                <a:cs typeface="Times New Roman" pitchFamily="18" charset="0"/>
              </a:rPr>
              <a:t>Đường</a:t>
            </a:r>
            <a:r>
              <a:rPr lang="en-US" sz="2000" dirty="0" smtClean="0">
                <a:cs typeface="Times New Roman" pitchFamily="18" charset="0"/>
              </a:rPr>
              <a:t> ở </a:t>
            </a:r>
            <a:r>
              <a:rPr lang="en-US" sz="2000" dirty="0" err="1" smtClean="0">
                <a:cs typeface="Times New Roman" pitchFamily="18" charset="0"/>
              </a:rPr>
              <a:t>mép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tường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trái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là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000" dirty="0" smtClean="0">
                <a:cs typeface="Times New Roman" pitchFamily="18" charset="0"/>
              </a:rPr>
              <a:t>. </a:t>
            </a:r>
            <a:r>
              <a:rPr lang="en-US" sz="2000" dirty="0" err="1" smtClean="0">
                <a:cs typeface="Times New Roman" pitchFamily="18" charset="0"/>
              </a:rPr>
              <a:t>Hai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đường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này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vuông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góc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với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nhau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tạo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thành</a:t>
            </a:r>
            <a:r>
              <a:rPr lang="en-US" sz="2000" dirty="0" smtClean="0">
                <a:cs typeface="Times New Roman" pitchFamily="18" charset="0"/>
              </a:rPr>
              <a:t> 1 </a:t>
            </a:r>
            <a:r>
              <a:rPr lang="en-US" sz="2000" dirty="0" err="1" smtClean="0">
                <a:cs typeface="Times New Roman" pitchFamily="18" charset="0"/>
              </a:rPr>
              <a:t>hệ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trục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tọa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độ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vuông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góc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trên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mặt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tường</a:t>
            </a:r>
            <a:r>
              <a:rPr lang="en-US" sz="2000" dirty="0" smtClean="0">
                <a:cs typeface="Times New Roman" pitchFamily="18" charset="0"/>
              </a:rPr>
              <a:t>. </a:t>
            </a:r>
            <a:r>
              <a:rPr lang="en-US" sz="2000" dirty="0" err="1" smtClean="0">
                <a:cs typeface="Times New Roman" pitchFamily="18" charset="0"/>
              </a:rPr>
              <a:t>Điểm</a:t>
            </a:r>
            <a:r>
              <a:rPr lang="en-US" sz="2000" dirty="0" smtClean="0">
                <a:cs typeface="Times New Roman" pitchFamily="18" charset="0"/>
              </a:rPr>
              <a:t> O </a:t>
            </a:r>
            <a:r>
              <a:rPr lang="en-US" sz="2000" dirty="0" err="1" smtClean="0">
                <a:cs typeface="Times New Roman" pitchFamily="18" charset="0"/>
              </a:rPr>
              <a:t>là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gốc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tọa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độ</a:t>
            </a:r>
            <a:r>
              <a:rPr lang="en-US" sz="2000" dirty="0" smtClean="0">
                <a:cs typeface="Times New Roman" pitchFamily="18" charset="0"/>
              </a:rPr>
              <a:t>.  </a:t>
            </a:r>
            <a:endParaRPr lang="vi-VN" sz="2000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0" y="101089"/>
                <a:ext cx="3041071" cy="48328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>
                    <a:cs typeface="Times New Roman" pitchFamily="18" charset="0"/>
                  </a:rPr>
                  <a:t>Muốn </a:t>
                </a:r>
                <a:r>
                  <a:rPr lang="en-US" sz="2200" dirty="0" err="1" smtClean="0">
                    <a:cs typeface="Times New Roman" pitchFamily="18" charset="0"/>
                  </a:rPr>
                  <a:t>xác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định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vị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trí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điểm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200" dirty="0" smtClean="0">
                    <a:cs typeface="Times New Roman" pitchFamily="18" charset="0"/>
                  </a:rPr>
                  <a:t> ta </a:t>
                </a:r>
                <a:r>
                  <a:rPr lang="en-US" sz="2200" dirty="0" err="1" smtClean="0">
                    <a:cs typeface="Times New Roman" pitchFamily="18" charset="0"/>
                  </a:rPr>
                  <a:t>làm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như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sau</a:t>
                </a:r>
                <a:r>
                  <a:rPr lang="en-US" sz="2200" dirty="0" smtClean="0">
                    <a:cs typeface="Times New Roman" pitchFamily="18" charset="0"/>
                  </a:rPr>
                  <a:t>:</a:t>
                </a:r>
              </a:p>
              <a:p>
                <a:r>
                  <a:rPr lang="en-US" sz="2200" dirty="0" smtClean="0">
                    <a:cs typeface="Times New Roman" pitchFamily="18" charset="0"/>
                  </a:rPr>
                  <a:t>- </a:t>
                </a:r>
                <a:r>
                  <a:rPr lang="en-US" sz="2200" dirty="0" err="1" smtClean="0">
                    <a:cs typeface="Times New Roman" pitchFamily="18" charset="0"/>
                  </a:rPr>
                  <a:t>Chọn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chiều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dương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trên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các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trục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i="1" dirty="0">
                    <a:latin typeface="Times New Roman" pitchFamily="18" charset="0"/>
                    <a:cs typeface="Times New Roman" pitchFamily="18" charset="0"/>
                  </a:rPr>
                  <a:t>Ox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và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i="1" dirty="0" err="1">
                    <a:latin typeface="Times New Roman" pitchFamily="18" charset="0"/>
                    <a:cs typeface="Times New Roman" pitchFamily="18" charset="0"/>
                  </a:rPr>
                  <a:t>Oy</a:t>
                </a:r>
                <a:r>
                  <a:rPr lang="en-US" sz="2200" dirty="0" smtClean="0">
                    <a:cs typeface="Times New Roman" pitchFamily="18" charset="0"/>
                  </a:rPr>
                  <a:t>;</a:t>
                </a:r>
              </a:p>
              <a:p>
                <a:r>
                  <a:rPr lang="en-US" sz="2200" dirty="0" smtClean="0">
                    <a:cs typeface="Times New Roman" pitchFamily="18" charset="0"/>
                  </a:rPr>
                  <a:t>- </a:t>
                </a:r>
                <a:r>
                  <a:rPr lang="en-US" sz="2200" dirty="0" err="1" smtClean="0">
                    <a:cs typeface="Times New Roman" pitchFamily="18" charset="0"/>
                  </a:rPr>
                  <a:t>Chiếu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vuông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góc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điểm</a:t>
                </a:r>
                <a:r>
                  <a:rPr lang="en-US" sz="2200" dirty="0" smtClean="0">
                    <a:cs typeface="Times New Roman" pitchFamily="18" charset="0"/>
                  </a:rPr>
                  <a:t> M </a:t>
                </a:r>
                <a:r>
                  <a:rPr lang="en-US" sz="2200" dirty="0" err="1" smtClean="0">
                    <a:cs typeface="Times New Roman" pitchFamily="18" charset="0"/>
                  </a:rPr>
                  <a:t>xuống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hai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trục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tọa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độ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i="1" dirty="0">
                    <a:latin typeface="Times New Roman" pitchFamily="18" charset="0"/>
                    <a:cs typeface="Times New Roman" pitchFamily="18" charset="0"/>
                  </a:rPr>
                  <a:t>Ox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và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i="1" dirty="0">
                    <a:latin typeface="Times New Roman" pitchFamily="18" charset="0"/>
                    <a:cs typeface="Times New Roman" pitchFamily="18" charset="0"/>
                  </a:rPr>
                  <a:t>Oy</a:t>
                </a:r>
                <a:r>
                  <a:rPr lang="en-US" sz="2200" dirty="0" smtClean="0">
                    <a:cs typeface="Times New Roman" pitchFamily="18" charset="0"/>
                  </a:rPr>
                  <a:t>, ta </a:t>
                </a:r>
                <a:r>
                  <a:rPr lang="en-US" sz="2200" dirty="0" err="1" smtClean="0">
                    <a:cs typeface="Times New Roman" pitchFamily="18" charset="0"/>
                  </a:rPr>
                  <a:t>được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các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điểm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và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  <a:p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200" dirty="0" err="1" smtClean="0">
                    <a:cs typeface="Times New Roman" pitchFamily="18" charset="0"/>
                  </a:rPr>
                  <a:t>Vị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trí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điểm</a:t>
                </a:r>
                <a:r>
                  <a:rPr lang="en-US" sz="2200" dirty="0" smtClean="0">
                    <a:cs typeface="Times New Roman" pitchFamily="18" charset="0"/>
                  </a:rPr>
                  <a:t> M </a:t>
                </a:r>
                <a:r>
                  <a:rPr lang="en-US" sz="2200" dirty="0" err="1" smtClean="0">
                    <a:cs typeface="Times New Roman" pitchFamily="18" charset="0"/>
                  </a:rPr>
                  <a:t>trên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mặt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tường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sẽ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được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xác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định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bằng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hai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tọa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độ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là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Times New Roman" pitchFamily="18" charset="0"/>
                          </a:rPr>
                          <m:t>𝑂𝐻</m:t>
                        </m:r>
                      </m:e>
                    </m:acc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và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Times New Roman" pitchFamily="18" charset="0"/>
                          </a:rPr>
                          <m:t>𝑂𝐼</m:t>
                        </m:r>
                      </m:e>
                    </m:acc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. Hai </a:t>
                </a:r>
                <a:r>
                  <a:rPr lang="en-US" sz="2200" dirty="0" err="1" smtClean="0">
                    <a:cs typeface="Times New Roman" pitchFamily="18" charset="0"/>
                  </a:rPr>
                  <a:t>tọa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độ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này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là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đại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lượng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đại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số</a:t>
                </a:r>
                <a:r>
                  <a:rPr lang="en-US" sz="2200" dirty="0">
                    <a:cs typeface="Times New Roman" pitchFamily="18" charset="0"/>
                  </a:rPr>
                  <a:t>.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endParaRPr lang="en-US" sz="22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1089"/>
                <a:ext cx="3041071" cy="4832861"/>
              </a:xfrm>
              <a:prstGeom prst="rect">
                <a:avLst/>
              </a:prstGeom>
              <a:blipFill rotWithShape="1">
                <a:blip r:embed="rId4"/>
                <a:stretch>
                  <a:fillRect l="-2405" t="-758" r="-1202" b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73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36" grpId="0"/>
      <p:bldP spid="37" grpId="0"/>
      <p:bldP spid="39" grpId="0" uiExpand="1" build="allAtOnce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29441"/>
            <a:ext cx="92202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09550"/>
            <a:ext cx="8610600" cy="6857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Bài</a:t>
            </a:r>
            <a:r>
              <a:rPr lang="en-US" dirty="0" smtClean="0">
                <a:solidFill>
                  <a:schemeClr val="bg1"/>
                </a:solidFill>
              </a:rPr>
              <a:t> 1: </a:t>
            </a:r>
            <a:r>
              <a:rPr lang="en-US" dirty="0" err="1" smtClean="0">
                <a:solidFill>
                  <a:schemeClr val="bg1"/>
                </a:solidFill>
              </a:rPr>
              <a:t>Chuyển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động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cơ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853" y="903954"/>
            <a:ext cx="8597747" cy="3725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II. </a:t>
            </a:r>
            <a:r>
              <a:rPr lang="en-US" sz="2800" b="1" dirty="0" err="1" smtClean="0">
                <a:solidFill>
                  <a:srgbClr val="FFFF00"/>
                </a:solidFill>
              </a:rPr>
              <a:t>Cách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xác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định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vị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trí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của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vật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trong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không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gian</a:t>
            </a:r>
            <a:r>
              <a:rPr lang="en-US" sz="2800" b="1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2. </a:t>
            </a:r>
            <a:r>
              <a:rPr lang="en-US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Hệ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tọa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độ</a:t>
            </a:r>
            <a:endParaRPr lang="en-US" sz="28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luận: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742950"/>
            <a:ext cx="868680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08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09550"/>
            <a:ext cx="8610600" cy="6857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Bài</a:t>
            </a:r>
            <a:r>
              <a:rPr lang="en-US" dirty="0" smtClean="0">
                <a:solidFill>
                  <a:schemeClr val="bg1"/>
                </a:solidFill>
              </a:rPr>
              <a:t> 1: </a:t>
            </a:r>
            <a:r>
              <a:rPr lang="en-US" dirty="0" err="1" smtClean="0">
                <a:solidFill>
                  <a:schemeClr val="bg1"/>
                </a:solidFill>
              </a:rPr>
              <a:t>Chuyển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động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cơ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87451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I. </a:t>
            </a:r>
            <a:r>
              <a:rPr lang="en-US" sz="2800" b="1" dirty="0" err="1" smtClean="0">
                <a:solidFill>
                  <a:srgbClr val="FFFF00"/>
                </a:solidFill>
              </a:rPr>
              <a:t>Chuyển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động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cơ</a:t>
            </a:r>
            <a:r>
              <a:rPr lang="en-US" sz="2800" b="1" dirty="0" smtClean="0">
                <a:solidFill>
                  <a:srgbClr val="FFFF00"/>
                </a:solidFill>
              </a:rPr>
              <a:t>. </a:t>
            </a:r>
            <a:r>
              <a:rPr lang="en-US" sz="2800" b="1" dirty="0" err="1" smtClean="0">
                <a:solidFill>
                  <a:srgbClr val="FFFF00"/>
                </a:solidFill>
              </a:rPr>
              <a:t>Chất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điểm</a:t>
            </a:r>
            <a:r>
              <a:rPr lang="en-US" sz="2800" b="1" dirty="0" smtClean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1. </a:t>
            </a:r>
            <a:r>
              <a:rPr lang="en-US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Chuyển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động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cơ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endParaRPr lang="en-US" sz="28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742950"/>
            <a:ext cx="868680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02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764" y="31173"/>
            <a:ext cx="92202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09550"/>
            <a:ext cx="8610600" cy="6857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Bài</a:t>
            </a:r>
            <a:r>
              <a:rPr lang="en-US" dirty="0" smtClean="0">
                <a:solidFill>
                  <a:schemeClr val="bg1"/>
                </a:solidFill>
              </a:rPr>
              <a:t> 1: </a:t>
            </a:r>
            <a:r>
              <a:rPr lang="en-US" dirty="0" err="1" smtClean="0">
                <a:solidFill>
                  <a:schemeClr val="bg1"/>
                </a:solidFill>
              </a:rPr>
              <a:t>Chuyển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động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cơ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874514"/>
            <a:ext cx="8229600" cy="215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III. </a:t>
            </a:r>
            <a:r>
              <a:rPr lang="en-US" sz="2800" b="1" dirty="0" err="1">
                <a:solidFill>
                  <a:srgbClr val="FFFF00"/>
                </a:solidFill>
              </a:rPr>
              <a:t>Cách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xác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định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thời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gian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trong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chuyển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động</a:t>
            </a:r>
            <a:r>
              <a:rPr lang="en-US" sz="2800" b="1" dirty="0" smtClean="0">
                <a:solidFill>
                  <a:srgbClr val="FFFF00"/>
                </a:solidFill>
              </a:rPr>
              <a:t>.</a:t>
            </a:r>
            <a:endParaRPr lang="en-US" sz="28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Mốc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thời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gian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và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đồng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hồ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742950"/>
            <a:ext cx="868680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481445" y="2190750"/>
            <a:ext cx="8458200" cy="1621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(hay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50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1173"/>
            <a:ext cx="92202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09550"/>
            <a:ext cx="8610600" cy="6857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Bài</a:t>
            </a:r>
            <a:r>
              <a:rPr lang="en-US" dirty="0" smtClean="0">
                <a:solidFill>
                  <a:schemeClr val="bg1"/>
                </a:solidFill>
              </a:rPr>
              <a:t> 1: </a:t>
            </a:r>
            <a:r>
              <a:rPr lang="en-US" dirty="0" err="1" smtClean="0">
                <a:solidFill>
                  <a:schemeClr val="bg1"/>
                </a:solidFill>
              </a:rPr>
              <a:t>Chuyển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động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cơ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endParaRPr lang="vi-VN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742950"/>
            <a:ext cx="868680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71" b="21138"/>
          <a:stretch/>
        </p:blipFill>
        <p:spPr>
          <a:xfrm>
            <a:off x="2743200" y="1962150"/>
            <a:ext cx="1405515" cy="1291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8" r="35828" b="19235"/>
          <a:stretch/>
        </p:blipFill>
        <p:spPr>
          <a:xfrm>
            <a:off x="574964" y="1962150"/>
            <a:ext cx="1558636" cy="13230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6731" y="3329285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Thời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điểm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/>
              <a:t>2 </a:t>
            </a:r>
            <a:r>
              <a:rPr lang="en-US" sz="2400" b="1" dirty="0" err="1" smtClean="0"/>
              <a:t>giờ</a:t>
            </a:r>
            <a:endParaRPr lang="vi-VN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60614" y="3329285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Thời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điểm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/>
              <a:t>5 </a:t>
            </a:r>
            <a:r>
              <a:rPr lang="en-US" sz="2400" b="1" dirty="0" err="1" smtClean="0"/>
              <a:t>giờ</a:t>
            </a:r>
            <a:endParaRPr lang="vi-VN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4353" y="3862685"/>
            <a:ext cx="412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=&gt;</a:t>
            </a:r>
            <a:r>
              <a:rPr lang="en-US" sz="2400" dirty="0" err="1" smtClean="0">
                <a:solidFill>
                  <a:srgbClr val="FFFF00"/>
                </a:solidFill>
              </a:rPr>
              <a:t>Thời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gian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/>
              <a:t>đã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/>
              <a:t>trôi</a:t>
            </a:r>
            <a:r>
              <a:rPr lang="en-US" sz="2400" b="1" dirty="0" smtClean="0"/>
              <a:t> qua </a:t>
            </a:r>
            <a:r>
              <a:rPr lang="en-US" sz="2400" b="1" dirty="0" err="1" smtClean="0"/>
              <a:t>là</a:t>
            </a:r>
            <a:r>
              <a:rPr lang="en-US" sz="2400" b="1" dirty="0" smtClean="0"/>
              <a:t> </a:t>
            </a:r>
            <a:r>
              <a:rPr lang="en-US" sz="2400" b="1" dirty="0"/>
              <a:t>3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giờ</a:t>
            </a:r>
            <a:endParaRPr lang="vi-VN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43252"/>
            <a:ext cx="2514600" cy="180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29200" y="3148846"/>
            <a:ext cx="38754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Nếu</a:t>
            </a:r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lấy</a:t>
            </a:r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mốc</a:t>
            </a:r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thời</a:t>
            </a:r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gian</a:t>
            </a:r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là</a:t>
            </a:r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thời</a:t>
            </a:r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điểm</a:t>
            </a:r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vật</a:t>
            </a:r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bắt</a:t>
            </a:r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đầu</a:t>
            </a:r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chuyển</a:t>
            </a:r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động</a:t>
            </a:r>
            <a:r>
              <a:rPr lang="en-US" sz="2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22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ví</a:t>
            </a:r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dụ</a:t>
            </a:r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2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đồng</a:t>
            </a:r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hồ</a:t>
            </a:r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bấm</a:t>
            </a:r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giây</a:t>
            </a:r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)</a:t>
            </a:r>
          </a:p>
          <a:p>
            <a:pPr algn="just"/>
            <a:r>
              <a:rPr lang="en-US" sz="2200" dirty="0" smtClean="0"/>
              <a:t>=&gt; </a:t>
            </a:r>
            <a:r>
              <a:rPr lang="en-US" sz="2200" dirty="0" err="1" smtClean="0">
                <a:solidFill>
                  <a:schemeClr val="bg1"/>
                </a:solidFill>
              </a:rPr>
              <a:t>Thời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điểm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trùng</a:t>
            </a:r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với</a:t>
            </a:r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</a:rPr>
              <a:t>thời</a:t>
            </a:r>
            <a:r>
              <a:rPr lang="en-US" sz="2200" dirty="0" smtClean="0">
                <a:solidFill>
                  <a:srgbClr val="FFC000"/>
                </a:solidFill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</a:rPr>
              <a:t>gian</a:t>
            </a:r>
            <a:r>
              <a:rPr lang="en-US" sz="2200" dirty="0" smtClean="0"/>
              <a:t>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1000" y="874514"/>
            <a:ext cx="8229600" cy="1240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III. </a:t>
            </a:r>
            <a:r>
              <a:rPr lang="en-US" sz="2800" b="1" dirty="0" err="1">
                <a:solidFill>
                  <a:srgbClr val="FFFF00"/>
                </a:solidFill>
              </a:rPr>
              <a:t>Cách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xác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định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thời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gian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trong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chuyển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động</a:t>
            </a:r>
            <a:r>
              <a:rPr lang="en-US" sz="2800" b="1" dirty="0" smtClean="0">
                <a:solidFill>
                  <a:srgbClr val="FFFF00"/>
                </a:solidFill>
              </a:rPr>
              <a:t>.</a:t>
            </a:r>
            <a:endParaRPr lang="en-US" sz="28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2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8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Thời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điểm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và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thời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gian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2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764" y="31173"/>
            <a:ext cx="92202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09550"/>
            <a:ext cx="8610600" cy="6857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Bài</a:t>
            </a:r>
            <a:r>
              <a:rPr lang="en-US" dirty="0" smtClean="0">
                <a:solidFill>
                  <a:schemeClr val="bg1"/>
                </a:solidFill>
              </a:rPr>
              <a:t> 1: </a:t>
            </a:r>
            <a:r>
              <a:rPr lang="en-US" dirty="0" err="1" smtClean="0">
                <a:solidFill>
                  <a:schemeClr val="bg1"/>
                </a:solidFill>
              </a:rPr>
              <a:t>Chuyển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động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cơ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874514"/>
            <a:ext cx="8229600" cy="215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IV. </a:t>
            </a:r>
            <a:r>
              <a:rPr lang="en-US" sz="2800" dirty="0" err="1" smtClean="0">
                <a:solidFill>
                  <a:srgbClr val="FFFF00"/>
                </a:solidFill>
              </a:rPr>
              <a:t>Hệ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quy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chiếu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742950"/>
            <a:ext cx="868680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85950"/>
            <a:ext cx="8458200" cy="1621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4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160130" y="361950"/>
            <a:ext cx="37511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TẬP CỦNG CỐ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574675" y="1048256"/>
            <a:ext cx="8305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Câu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1: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Trường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hợp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nào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dưới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đây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thể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coi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vật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là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chất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điểm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vi-VN" sz="2400" b="0" dirty="0" err="1"/>
              <a:t>Trái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đất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trong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chuyển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động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tự</a:t>
            </a:r>
            <a:r>
              <a:rPr lang="en-US" altLang="vi-VN" sz="2400" b="0" dirty="0"/>
              <a:t> quay </a:t>
            </a:r>
            <a:r>
              <a:rPr lang="en-US" altLang="vi-VN" sz="2400" b="0" dirty="0" err="1"/>
              <a:t>quanh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mình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nó</a:t>
            </a:r>
            <a:r>
              <a:rPr lang="en-US" altLang="vi-VN" sz="2400" b="0" dirty="0"/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vi-VN" sz="2400" b="0" dirty="0" err="1"/>
              <a:t>Hai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hòn</a:t>
            </a:r>
            <a:r>
              <a:rPr lang="en-US" altLang="vi-VN" sz="2400" b="0" dirty="0"/>
              <a:t> bi </a:t>
            </a:r>
            <a:r>
              <a:rPr lang="en-US" altLang="vi-VN" sz="2400" b="0" dirty="0" err="1"/>
              <a:t>lúc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va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chạm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với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nhau</a:t>
            </a:r>
            <a:r>
              <a:rPr lang="en-US" altLang="vi-VN" sz="2400" b="0" dirty="0"/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vi-VN" sz="2400" b="0" dirty="0" err="1"/>
              <a:t>Người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nhảy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cầu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lúc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đang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rơi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xuống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nước</a:t>
            </a:r>
            <a:r>
              <a:rPr lang="en-US" altLang="vi-VN" sz="2400" b="0" dirty="0"/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vi-VN" sz="2400" b="0" dirty="0" err="1"/>
              <a:t>Giọt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nước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mưa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lúc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đang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rơi</a:t>
            </a:r>
            <a:endParaRPr lang="en-US" altLang="vi-VN" sz="2400" b="0" dirty="0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574675" y="3638550"/>
            <a:ext cx="444500" cy="4000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70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609600" y="400050"/>
            <a:ext cx="8001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Câu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2: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Trong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cách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chọn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hệ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trục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tọa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độ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và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mốc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thời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gian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dưới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đây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cách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nào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thích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hợp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nhất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để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xác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định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vị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trí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của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một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máy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bay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đang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bay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đường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dài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vi-VN" sz="2400" b="0" dirty="0" err="1"/>
              <a:t>Khoảng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cách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đến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ba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sân</a:t>
            </a:r>
            <a:r>
              <a:rPr lang="en-US" altLang="vi-VN" sz="2400" b="0" dirty="0"/>
              <a:t> bay </a:t>
            </a:r>
            <a:r>
              <a:rPr lang="en-US" altLang="vi-VN" sz="2400" b="0" dirty="0" err="1"/>
              <a:t>lớn</a:t>
            </a:r>
            <a:r>
              <a:rPr lang="en-US" altLang="vi-VN" sz="2400" b="0" dirty="0"/>
              <a:t>; t=0 </a:t>
            </a:r>
            <a:r>
              <a:rPr lang="en-US" altLang="vi-VN" sz="2400" b="0" dirty="0" err="1"/>
              <a:t>là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lúc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máy</a:t>
            </a:r>
            <a:r>
              <a:rPr lang="en-US" altLang="vi-VN" sz="2400" b="0" dirty="0"/>
              <a:t> bay </a:t>
            </a:r>
            <a:r>
              <a:rPr lang="en-US" altLang="vi-VN" sz="2400" b="0" dirty="0" err="1"/>
              <a:t>cất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cánh</a:t>
            </a:r>
            <a:r>
              <a:rPr lang="en-US" altLang="vi-VN" sz="2400" b="0" dirty="0"/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vi-VN" sz="2400" b="0" dirty="0" err="1"/>
              <a:t>Khoảng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cách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đến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ba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sân</a:t>
            </a:r>
            <a:r>
              <a:rPr lang="en-US" altLang="vi-VN" sz="2400" b="0" dirty="0"/>
              <a:t> bay </a:t>
            </a:r>
            <a:r>
              <a:rPr lang="en-US" altLang="vi-VN" sz="2400" b="0" dirty="0" err="1"/>
              <a:t>lớn</a:t>
            </a:r>
            <a:r>
              <a:rPr lang="en-US" altLang="vi-VN" sz="2400" b="0" dirty="0"/>
              <a:t>; t=0 </a:t>
            </a:r>
            <a:r>
              <a:rPr lang="en-US" altLang="vi-VN" sz="2400" b="0" dirty="0" err="1"/>
              <a:t>là</a:t>
            </a:r>
            <a:r>
              <a:rPr lang="en-US" altLang="vi-VN" sz="2400" b="0" dirty="0"/>
              <a:t> 0 </a:t>
            </a:r>
            <a:r>
              <a:rPr lang="en-US" altLang="vi-VN" sz="2400" b="0" dirty="0" err="1"/>
              <a:t>giờ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quốc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tế</a:t>
            </a:r>
            <a:r>
              <a:rPr lang="en-US" altLang="vi-VN" sz="2400" b="0" dirty="0"/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vi-VN" sz="2400" b="0" dirty="0" err="1"/>
              <a:t>Kinh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độ</a:t>
            </a:r>
            <a:r>
              <a:rPr lang="en-US" altLang="vi-VN" sz="2400" b="0" dirty="0"/>
              <a:t>, </a:t>
            </a:r>
            <a:r>
              <a:rPr lang="en-US" altLang="vi-VN" sz="2400" b="0" dirty="0" err="1"/>
              <a:t>vĩ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độ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địa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lí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và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độ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cao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của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máy</a:t>
            </a:r>
            <a:r>
              <a:rPr lang="en-US" altLang="vi-VN" sz="2400" b="0" dirty="0"/>
              <a:t> bay; t=0 </a:t>
            </a:r>
            <a:r>
              <a:rPr lang="en-US" altLang="vi-VN" sz="2400" b="0" dirty="0" err="1"/>
              <a:t>là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lúc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máy</a:t>
            </a:r>
            <a:r>
              <a:rPr lang="en-US" altLang="vi-VN" sz="2400" b="0" dirty="0"/>
              <a:t> bay </a:t>
            </a:r>
            <a:r>
              <a:rPr lang="en-US" altLang="vi-VN" sz="2400" b="0" dirty="0" err="1"/>
              <a:t>cất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cánh</a:t>
            </a:r>
            <a:r>
              <a:rPr lang="en-US" altLang="vi-VN" sz="2400" b="0" dirty="0"/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vi-VN" sz="2400" b="0" dirty="0" err="1"/>
              <a:t>Kinh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độ</a:t>
            </a:r>
            <a:r>
              <a:rPr lang="en-US" altLang="vi-VN" sz="2400" b="0" dirty="0"/>
              <a:t>, </a:t>
            </a:r>
            <a:r>
              <a:rPr lang="en-US" altLang="vi-VN" sz="2400" b="0" dirty="0" err="1"/>
              <a:t>vĩ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độ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địa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lí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và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độ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cao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của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máy</a:t>
            </a:r>
            <a:r>
              <a:rPr lang="en-US" altLang="vi-VN" sz="2400" b="0" dirty="0"/>
              <a:t> bay; t=0 </a:t>
            </a:r>
            <a:r>
              <a:rPr lang="en-US" altLang="vi-VN" sz="2400" b="0" dirty="0" err="1"/>
              <a:t>là</a:t>
            </a:r>
            <a:r>
              <a:rPr lang="en-US" altLang="vi-VN" sz="2400" b="0" dirty="0"/>
              <a:t> 0 </a:t>
            </a:r>
            <a:r>
              <a:rPr lang="en-US" altLang="vi-VN" sz="2400" b="0" dirty="0" err="1"/>
              <a:t>giờ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quốc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tế</a:t>
            </a:r>
            <a:r>
              <a:rPr lang="en-US" altLang="vi-VN" sz="2400" b="0" dirty="0"/>
              <a:t>.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533400" y="3143250"/>
            <a:ext cx="533400" cy="4000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222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914400" y="1212732"/>
            <a:ext cx="8077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Câu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3: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Để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xác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định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vị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trí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của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một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tàu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biển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giữa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đại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dương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người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ta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dùng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những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tọa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độ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vi-VN" sz="2400" dirty="0" err="1">
                <a:solidFill>
                  <a:schemeClr val="accent5">
                    <a:lumMod val="75000"/>
                  </a:schemeClr>
                </a:solidFill>
              </a:rPr>
              <a:t>nào</a:t>
            </a:r>
            <a:r>
              <a:rPr lang="en-US" altLang="vi-VN" sz="24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400" b="0" u="sng" dirty="0" err="1"/>
              <a:t>Trả</a:t>
            </a:r>
            <a:r>
              <a:rPr lang="en-US" altLang="vi-VN" sz="2400" b="0" u="sng" dirty="0"/>
              <a:t> </a:t>
            </a:r>
            <a:r>
              <a:rPr lang="en-US" altLang="vi-VN" sz="2400" b="0" u="sng" dirty="0" err="1"/>
              <a:t>lời</a:t>
            </a:r>
            <a:r>
              <a:rPr lang="en-US" altLang="vi-VN" sz="2400" b="0" u="sng" dirty="0"/>
              <a:t>: </a:t>
            </a:r>
            <a:r>
              <a:rPr lang="en-US" altLang="vi-VN" sz="2400" b="0" dirty="0"/>
              <a:t>Ta </a:t>
            </a:r>
            <a:r>
              <a:rPr lang="en-US" altLang="vi-VN" sz="2400" b="0" dirty="0" err="1"/>
              <a:t>sử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dụng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kinh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độ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và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vĩ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độ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địa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lí</a:t>
            </a:r>
            <a:r>
              <a:rPr lang="en-US" altLang="vi-VN" sz="2400" b="0" dirty="0"/>
              <a:t>.</a:t>
            </a:r>
            <a:endParaRPr lang="en-US" altLang="vi-VN" sz="2400" b="0" u="sng" dirty="0"/>
          </a:p>
        </p:txBody>
      </p:sp>
    </p:spTree>
    <p:extLst>
      <p:ext uri="{BB962C8B-B14F-4D97-AF65-F5344CB8AC3E}">
        <p14:creationId xmlns:p14="http://schemas.microsoft.com/office/powerpoint/2010/main" val="208334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14400" y="1962150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Tiết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học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đến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đây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là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kết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thúc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Hẹn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gặp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lại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các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em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ở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tiết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học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sau</a:t>
            </a:r>
            <a:endParaRPr lang="en-US" sz="3600" b="1" dirty="0" smtClean="0">
              <a:ln w="11430"/>
              <a:solidFill>
                <a:prstClr val="white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CHÚC CÁC EM HỌC TỐT !</a:t>
            </a:r>
            <a:endParaRPr lang="en-US" sz="3600" b="1" dirty="0">
              <a:ln w="11430"/>
              <a:solidFill>
                <a:prstClr val="white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26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2114550"/>
            <a:ext cx="2533650" cy="2533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52331"/>
            <a:ext cx="5410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 smtClean="0"/>
              <a:t>Quan</a:t>
            </a:r>
            <a:r>
              <a:rPr lang="en-US" sz="2300" dirty="0" smtClean="0"/>
              <a:t> </a:t>
            </a:r>
            <a:r>
              <a:rPr lang="en-US" sz="2300" dirty="0" err="1" smtClean="0"/>
              <a:t>sát</a:t>
            </a:r>
            <a:r>
              <a:rPr lang="en-US" sz="2300" dirty="0" smtClean="0"/>
              <a:t> </a:t>
            </a:r>
            <a:r>
              <a:rPr lang="en-US" sz="2300" dirty="0" err="1" smtClean="0"/>
              <a:t>và</a:t>
            </a:r>
            <a:r>
              <a:rPr lang="en-US" sz="2300" dirty="0" smtClean="0"/>
              <a:t> </a:t>
            </a:r>
            <a:r>
              <a:rPr lang="en-US" sz="2300" dirty="0" err="1" smtClean="0"/>
              <a:t>cho</a:t>
            </a:r>
            <a:r>
              <a:rPr lang="en-US" sz="2300" dirty="0" smtClean="0"/>
              <a:t> </a:t>
            </a:r>
            <a:r>
              <a:rPr lang="en-US" sz="2300" dirty="0" err="1" smtClean="0"/>
              <a:t>biết</a:t>
            </a:r>
            <a:r>
              <a:rPr lang="en-US" sz="2300" dirty="0" smtClean="0"/>
              <a:t> </a:t>
            </a:r>
            <a:r>
              <a:rPr lang="en-US" sz="2300" dirty="0" err="1" smtClean="0"/>
              <a:t>vật</a:t>
            </a:r>
            <a:r>
              <a:rPr lang="en-US" sz="2300" dirty="0" smtClean="0"/>
              <a:t> </a:t>
            </a:r>
            <a:r>
              <a:rPr lang="en-US" sz="2300" dirty="0" err="1" smtClean="0"/>
              <a:t>nào</a:t>
            </a:r>
            <a:r>
              <a:rPr lang="en-US" sz="2300" dirty="0" smtClean="0"/>
              <a:t> </a:t>
            </a:r>
            <a:r>
              <a:rPr lang="en-US" sz="2300" dirty="0" err="1" smtClean="0"/>
              <a:t>chuyển</a:t>
            </a:r>
            <a:r>
              <a:rPr lang="en-US" sz="2300" dirty="0" smtClean="0"/>
              <a:t> </a:t>
            </a:r>
            <a:r>
              <a:rPr lang="en-US" sz="2300" dirty="0" err="1" smtClean="0"/>
              <a:t>động</a:t>
            </a:r>
            <a:r>
              <a:rPr lang="en-US" sz="2300" dirty="0" smtClean="0"/>
              <a:t>? </a:t>
            </a:r>
          </a:p>
          <a:p>
            <a:r>
              <a:rPr lang="en-US" sz="2300" dirty="0" err="1" smtClean="0"/>
              <a:t>Vì</a:t>
            </a:r>
            <a:r>
              <a:rPr lang="en-US" sz="2300" dirty="0" smtClean="0"/>
              <a:t> </a:t>
            </a:r>
            <a:r>
              <a:rPr lang="en-US" sz="2300" dirty="0" err="1" smtClean="0"/>
              <a:t>sao</a:t>
            </a:r>
            <a:r>
              <a:rPr lang="en-US" sz="2300" dirty="0" smtClean="0"/>
              <a:t> </a:t>
            </a:r>
            <a:r>
              <a:rPr lang="en-US" sz="2300" dirty="0" err="1" smtClean="0"/>
              <a:t>em</a:t>
            </a:r>
            <a:r>
              <a:rPr lang="en-US" sz="2300" dirty="0" smtClean="0"/>
              <a:t> </a:t>
            </a:r>
            <a:r>
              <a:rPr lang="en-US" sz="2300" dirty="0" err="1" smtClean="0"/>
              <a:t>biết</a:t>
            </a:r>
            <a:r>
              <a:rPr lang="en-US" sz="2300" dirty="0" smtClean="0"/>
              <a:t> </a:t>
            </a:r>
            <a:r>
              <a:rPr lang="en-US" sz="2300" dirty="0" err="1" smtClean="0"/>
              <a:t>điều</a:t>
            </a:r>
            <a:r>
              <a:rPr lang="en-US" sz="2300" dirty="0" smtClean="0"/>
              <a:t> </a:t>
            </a:r>
            <a:r>
              <a:rPr lang="en-US" sz="2300" dirty="0" err="1" smtClean="0"/>
              <a:t>đó</a:t>
            </a:r>
            <a:r>
              <a:rPr lang="en-US" sz="2300" dirty="0" smtClean="0"/>
              <a:t> ?</a:t>
            </a:r>
            <a:endParaRPr lang="vi-VN" sz="2300" dirty="0"/>
          </a:p>
        </p:txBody>
      </p:sp>
      <p:sp>
        <p:nvSpPr>
          <p:cNvPr id="13" name="Cloud 12"/>
          <p:cNvSpPr/>
          <p:nvPr/>
        </p:nvSpPr>
        <p:spPr>
          <a:xfrm>
            <a:off x="5257800" y="1"/>
            <a:ext cx="3886200" cy="158115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Ta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thấy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vật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chuyển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động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vì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vật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có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sự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thay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đổi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vị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trí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so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với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những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khác</a:t>
            </a:r>
            <a:endParaRPr lang="vi-VN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68646 0.00555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2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9050"/>
            <a:ext cx="92202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09550"/>
            <a:ext cx="8610600" cy="6857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Bài</a:t>
            </a:r>
            <a:r>
              <a:rPr lang="en-US" dirty="0" smtClean="0">
                <a:solidFill>
                  <a:schemeClr val="bg1"/>
                </a:solidFill>
              </a:rPr>
              <a:t> 1: </a:t>
            </a:r>
            <a:r>
              <a:rPr lang="en-US" dirty="0" err="1" smtClean="0">
                <a:solidFill>
                  <a:schemeClr val="bg1"/>
                </a:solidFill>
              </a:rPr>
              <a:t>Chuyển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động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cơ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874514"/>
            <a:ext cx="8458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I. </a:t>
            </a:r>
            <a:r>
              <a:rPr lang="en-US" sz="2800" b="1" dirty="0" err="1" smtClean="0">
                <a:solidFill>
                  <a:srgbClr val="FFFF00"/>
                </a:solidFill>
              </a:rPr>
              <a:t>Chuyển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động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cơ</a:t>
            </a:r>
            <a:r>
              <a:rPr lang="en-US" sz="2800" b="1" dirty="0" smtClean="0">
                <a:solidFill>
                  <a:srgbClr val="FFFF00"/>
                </a:solidFill>
              </a:rPr>
              <a:t>. </a:t>
            </a:r>
            <a:r>
              <a:rPr lang="en-US" sz="2800" b="1" dirty="0" err="1" smtClean="0">
                <a:solidFill>
                  <a:srgbClr val="FFFF00"/>
                </a:solidFill>
              </a:rPr>
              <a:t>Chất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điểm</a:t>
            </a:r>
            <a:r>
              <a:rPr lang="en-US" sz="2800" b="1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</a:t>
            </a:r>
            <a:r>
              <a:rPr 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1. </a:t>
            </a:r>
            <a:r>
              <a:rPr lang="en-US" sz="28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Chuyển</a:t>
            </a:r>
            <a:r>
              <a:rPr 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động</a:t>
            </a:r>
            <a:r>
              <a:rPr 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cơ</a:t>
            </a:r>
            <a:r>
              <a:rPr 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11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742950"/>
            <a:ext cx="868680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18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19050"/>
            <a:ext cx="92202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09550"/>
            <a:ext cx="8610600" cy="6857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Bài</a:t>
            </a:r>
            <a:r>
              <a:rPr lang="en-US" dirty="0" smtClean="0">
                <a:solidFill>
                  <a:schemeClr val="bg1"/>
                </a:solidFill>
              </a:rPr>
              <a:t> 1: </a:t>
            </a:r>
            <a:r>
              <a:rPr lang="en-US" dirty="0" err="1" smtClean="0">
                <a:solidFill>
                  <a:schemeClr val="bg1"/>
                </a:solidFill>
              </a:rPr>
              <a:t>Chuyển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động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cơ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874514"/>
            <a:ext cx="8458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I. </a:t>
            </a:r>
            <a:r>
              <a:rPr lang="en-US" sz="2800" b="1" dirty="0" err="1" smtClean="0">
                <a:solidFill>
                  <a:srgbClr val="FFFF00"/>
                </a:solidFill>
              </a:rPr>
              <a:t>Chuyển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động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cơ</a:t>
            </a:r>
            <a:r>
              <a:rPr lang="en-US" sz="2800" b="1" dirty="0" smtClean="0">
                <a:solidFill>
                  <a:srgbClr val="FFFF00"/>
                </a:solidFill>
              </a:rPr>
              <a:t>. </a:t>
            </a:r>
            <a:r>
              <a:rPr lang="en-US" sz="2800" b="1" dirty="0" err="1" smtClean="0">
                <a:solidFill>
                  <a:srgbClr val="FFFF00"/>
                </a:solidFill>
              </a:rPr>
              <a:t>Chất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điểm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2. </a:t>
            </a:r>
            <a:r>
              <a:rPr lang="en-US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Chất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điểm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5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742950"/>
            <a:ext cx="868680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01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0" y="114300"/>
            <a:ext cx="327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0" dirty="0"/>
              <a:t>2. </a:t>
            </a:r>
            <a:r>
              <a:rPr lang="en-US" altLang="vi-VN" sz="2400" b="0" dirty="0" err="1"/>
              <a:t>Chất</a:t>
            </a:r>
            <a:r>
              <a:rPr lang="en-US" altLang="vi-VN" sz="2400" b="0" dirty="0"/>
              <a:t> </a:t>
            </a:r>
            <a:r>
              <a:rPr lang="en-US" altLang="vi-VN" sz="2400" b="0" dirty="0" err="1"/>
              <a:t>điểm</a:t>
            </a:r>
            <a:r>
              <a:rPr lang="en-US" altLang="vi-VN" sz="2400" b="0" dirty="0"/>
              <a:t>.</a:t>
            </a:r>
          </a:p>
        </p:txBody>
      </p:sp>
      <p:sp>
        <p:nvSpPr>
          <p:cNvPr id="5126" name="Line 8"/>
          <p:cNvSpPr>
            <a:spLocks noChangeShapeType="1"/>
          </p:cNvSpPr>
          <p:nvPr/>
        </p:nvSpPr>
        <p:spPr bwMode="auto">
          <a:xfrm>
            <a:off x="457200" y="3245427"/>
            <a:ext cx="3733800" cy="121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1335086" y="3345418"/>
            <a:ext cx="2627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 b="0" dirty="0" err="1" smtClean="0"/>
              <a:t>Xe</a:t>
            </a:r>
            <a:r>
              <a:rPr lang="en-US" altLang="vi-VN" sz="2200" b="0" dirty="0" smtClean="0"/>
              <a:t> ô </a:t>
            </a:r>
            <a:r>
              <a:rPr lang="en-US" altLang="vi-VN" sz="2200" b="0" dirty="0" err="1" smtClean="0"/>
              <a:t>tô</a:t>
            </a:r>
            <a:r>
              <a:rPr lang="en-US" altLang="vi-VN" sz="2200" b="0" dirty="0" smtClean="0"/>
              <a:t> </a:t>
            </a:r>
            <a:r>
              <a:rPr lang="en-US" altLang="vi-VN" sz="2200" b="0" dirty="0" err="1" smtClean="0"/>
              <a:t>tải</a:t>
            </a:r>
            <a:r>
              <a:rPr lang="en-US" altLang="vi-VN" sz="2200" b="0" dirty="0" smtClean="0"/>
              <a:t> </a:t>
            </a:r>
            <a:r>
              <a:rPr lang="en-US" altLang="vi-VN" sz="2200" b="0" dirty="0" err="1" smtClean="0"/>
              <a:t>dài</a:t>
            </a:r>
            <a:r>
              <a:rPr lang="en-US" altLang="vi-VN" sz="2200" b="0" dirty="0" smtClean="0"/>
              <a:t> 4m</a:t>
            </a:r>
            <a:endParaRPr lang="en-US" altLang="vi-VN" sz="2200" b="0" dirty="0"/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5410200" y="-47625"/>
            <a:ext cx="3733800" cy="3200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5129" name="Freeform 11"/>
          <p:cNvSpPr>
            <a:spLocks/>
          </p:cNvSpPr>
          <p:nvPr/>
        </p:nvSpPr>
        <p:spPr bwMode="auto">
          <a:xfrm>
            <a:off x="6477000" y="9525"/>
            <a:ext cx="2133600" cy="3143250"/>
          </a:xfrm>
          <a:custGeom>
            <a:avLst/>
            <a:gdLst>
              <a:gd name="T0" fmla="*/ 0 w 1344"/>
              <a:gd name="T1" fmla="*/ 4191000 h 2640"/>
              <a:gd name="T2" fmla="*/ 152400 w 1344"/>
              <a:gd name="T3" fmla="*/ 3886200 h 2640"/>
              <a:gd name="T4" fmla="*/ 152400 w 1344"/>
              <a:gd name="T5" fmla="*/ 3429000 h 2640"/>
              <a:gd name="T6" fmla="*/ 304800 w 1344"/>
              <a:gd name="T7" fmla="*/ 2971800 h 2640"/>
              <a:gd name="T8" fmla="*/ 381000 w 1344"/>
              <a:gd name="T9" fmla="*/ 2438400 h 2640"/>
              <a:gd name="T10" fmla="*/ 609600 w 1344"/>
              <a:gd name="T11" fmla="*/ 1905000 h 2640"/>
              <a:gd name="T12" fmla="*/ 914400 w 1344"/>
              <a:gd name="T13" fmla="*/ 1676400 h 2640"/>
              <a:gd name="T14" fmla="*/ 1752600 w 1344"/>
              <a:gd name="T15" fmla="*/ 1752600 h 2640"/>
              <a:gd name="T16" fmla="*/ 2057400 w 1344"/>
              <a:gd name="T17" fmla="*/ 304800 h 2640"/>
              <a:gd name="T18" fmla="*/ 2133600 w 1344"/>
              <a:gd name="T19" fmla="*/ 0 h 26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44" h="2640">
                <a:moveTo>
                  <a:pt x="0" y="2640"/>
                </a:moveTo>
                <a:cubicBezTo>
                  <a:pt x="40" y="2584"/>
                  <a:pt x="80" y="2528"/>
                  <a:pt x="96" y="2448"/>
                </a:cubicBezTo>
                <a:cubicBezTo>
                  <a:pt x="112" y="2368"/>
                  <a:pt x="80" y="2256"/>
                  <a:pt x="96" y="2160"/>
                </a:cubicBezTo>
                <a:cubicBezTo>
                  <a:pt x="112" y="2064"/>
                  <a:pt x="168" y="1976"/>
                  <a:pt x="192" y="1872"/>
                </a:cubicBezTo>
                <a:cubicBezTo>
                  <a:pt x="216" y="1768"/>
                  <a:pt x="208" y="1648"/>
                  <a:pt x="240" y="1536"/>
                </a:cubicBezTo>
                <a:cubicBezTo>
                  <a:pt x="272" y="1424"/>
                  <a:pt x="328" y="1280"/>
                  <a:pt x="384" y="1200"/>
                </a:cubicBezTo>
                <a:cubicBezTo>
                  <a:pt x="440" y="1120"/>
                  <a:pt x="456" y="1072"/>
                  <a:pt x="576" y="1056"/>
                </a:cubicBezTo>
                <a:cubicBezTo>
                  <a:pt x="696" y="1040"/>
                  <a:pt x="984" y="1248"/>
                  <a:pt x="1104" y="1104"/>
                </a:cubicBezTo>
                <a:cubicBezTo>
                  <a:pt x="1224" y="960"/>
                  <a:pt x="1256" y="376"/>
                  <a:pt x="1296" y="192"/>
                </a:cubicBezTo>
                <a:cubicBezTo>
                  <a:pt x="1336" y="8"/>
                  <a:pt x="1344" y="24"/>
                  <a:pt x="1344" y="0"/>
                </a:cubicBezTo>
              </a:path>
            </a:pathLst>
          </a:cu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6508750" y="3038475"/>
            <a:ext cx="76200" cy="571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5131" name="Text Box 15"/>
          <p:cNvSpPr txBox="1">
            <a:spLocks noChangeArrowheads="1"/>
          </p:cNvSpPr>
          <p:nvPr/>
        </p:nvSpPr>
        <p:spPr bwMode="auto">
          <a:xfrm>
            <a:off x="7277100" y="0"/>
            <a:ext cx="1257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0" dirty="0" err="1" smtClean="0"/>
              <a:t>Hải</a:t>
            </a:r>
            <a:r>
              <a:rPr lang="en-US" altLang="vi-VN" b="0" dirty="0" smtClean="0"/>
              <a:t> </a:t>
            </a:r>
            <a:r>
              <a:rPr lang="en-US" altLang="vi-VN" b="0" dirty="0" err="1" smtClean="0"/>
              <a:t>Phòng</a:t>
            </a:r>
            <a:endParaRPr lang="en-US" altLang="vi-VN" b="0" dirty="0"/>
          </a:p>
        </p:txBody>
      </p:sp>
      <p:sp>
        <p:nvSpPr>
          <p:cNvPr id="5132" name="Text Box 16"/>
          <p:cNvSpPr txBox="1">
            <a:spLocks noChangeArrowheads="1"/>
          </p:cNvSpPr>
          <p:nvPr/>
        </p:nvSpPr>
        <p:spPr bwMode="auto">
          <a:xfrm>
            <a:off x="6629400" y="2857500"/>
            <a:ext cx="129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0" dirty="0" err="1" smtClean="0"/>
              <a:t>Hà</a:t>
            </a:r>
            <a:r>
              <a:rPr lang="en-US" altLang="vi-VN" b="0" dirty="0" smtClean="0"/>
              <a:t> </a:t>
            </a:r>
            <a:r>
              <a:rPr lang="en-US" altLang="vi-VN" b="0" dirty="0" err="1" smtClean="0"/>
              <a:t>Nội</a:t>
            </a:r>
            <a:endParaRPr lang="en-US" altLang="vi-VN" b="0" dirty="0"/>
          </a:p>
        </p:txBody>
      </p:sp>
      <p:sp>
        <p:nvSpPr>
          <p:cNvPr id="2" name="AutoShape 2" descr="Mua ô tô tải thương hiệu nào tốt hiện nay? - Thiết Kế Nội Thất - Thi Công  Nội Thất Morehome &amp;gt; TIN TỨ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5" y="616527"/>
            <a:ext cx="4111625" cy="264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5105400" y="3181350"/>
            <a:ext cx="43434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vi-VN" sz="2000" b="0" dirty="0" err="1" smtClean="0"/>
              <a:t>Quãng</a:t>
            </a:r>
            <a:r>
              <a:rPr lang="en-US" altLang="vi-VN" sz="2000" b="0" dirty="0" smtClean="0"/>
              <a:t> </a:t>
            </a:r>
            <a:r>
              <a:rPr lang="en-US" altLang="vi-VN" sz="2000" b="0" dirty="0" err="1" smtClean="0"/>
              <a:t>đường</a:t>
            </a:r>
            <a:r>
              <a:rPr lang="en-US" altLang="vi-VN" sz="2000" b="0" dirty="0" smtClean="0"/>
              <a:t> </a:t>
            </a:r>
            <a:r>
              <a:rPr lang="en-US" altLang="vi-VN" sz="2000" b="0" dirty="0" err="1" smtClean="0"/>
              <a:t>Hà</a:t>
            </a:r>
            <a:r>
              <a:rPr lang="en-US" altLang="vi-VN" sz="2000" b="0" dirty="0" smtClean="0"/>
              <a:t> </a:t>
            </a:r>
            <a:r>
              <a:rPr lang="en-US" altLang="vi-VN" sz="2000" b="0" dirty="0" err="1" smtClean="0"/>
              <a:t>Nội-Hải</a:t>
            </a:r>
            <a:r>
              <a:rPr lang="en-US" altLang="vi-VN" sz="2000" b="0" dirty="0" smtClean="0"/>
              <a:t> </a:t>
            </a:r>
            <a:r>
              <a:rPr lang="en-US" altLang="vi-VN" sz="2000" b="0" dirty="0" err="1" smtClean="0"/>
              <a:t>Phòng</a:t>
            </a:r>
            <a:r>
              <a:rPr lang="en-US" altLang="vi-VN" sz="2000" b="0" dirty="0" smtClean="0"/>
              <a:t> 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vi-VN" sz="2000" b="0" dirty="0" err="1" smtClean="0"/>
              <a:t>dài</a:t>
            </a:r>
            <a:r>
              <a:rPr lang="en-US" altLang="vi-VN" sz="2000" b="0" dirty="0" smtClean="0"/>
              <a:t> 105km</a:t>
            </a:r>
            <a:endParaRPr lang="en-US" altLang="vi-VN" sz="2000" b="0" dirty="0"/>
          </a:p>
        </p:txBody>
      </p:sp>
      <p:sp>
        <p:nvSpPr>
          <p:cNvPr id="3" name="Rounded Rectangle 2"/>
          <p:cNvSpPr/>
          <p:nvPr/>
        </p:nvSpPr>
        <p:spPr>
          <a:xfrm>
            <a:off x="381000" y="4019550"/>
            <a:ext cx="8342315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Ô </a:t>
            </a:r>
            <a:r>
              <a:rPr lang="en-US" sz="2400" dirty="0" err="1" smtClean="0"/>
              <a:t>tô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coi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1 </a:t>
            </a:r>
            <a:r>
              <a:rPr lang="en-US" sz="2400" i="1" dirty="0" err="1" smtClean="0"/>
              <a:t>chất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điểm</a:t>
            </a:r>
            <a:r>
              <a:rPr lang="en-US" sz="2400" i="1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con </a:t>
            </a:r>
            <a:r>
              <a:rPr lang="en-US" sz="2400" dirty="0" err="1" smtClean="0"/>
              <a:t>đường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Hà</a:t>
            </a:r>
            <a:r>
              <a:rPr lang="en-US" sz="2400" dirty="0" smtClean="0"/>
              <a:t> </a:t>
            </a:r>
            <a:r>
              <a:rPr lang="en-US" sz="2400" dirty="0" err="1" smtClean="0"/>
              <a:t>Nội-Hải</a:t>
            </a:r>
            <a:r>
              <a:rPr lang="en-US" sz="2400" dirty="0" smtClean="0"/>
              <a:t> </a:t>
            </a:r>
            <a:r>
              <a:rPr lang="en-US" sz="2400" dirty="0" err="1" smtClean="0"/>
              <a:t>Phòng</a:t>
            </a:r>
            <a:r>
              <a:rPr lang="en-US" sz="2400" dirty="0" smtClean="0"/>
              <a:t> 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51362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6 C 0.00417 -0.00417 0.00833 -0.00834 0.01007 -0.02454 C 0.01181 -0.04075 0.00695 -0.07501 0.01007 -0.09792 C 0.0132 -0.12084 0.02465 -0.1382 0.02847 -0.16228 C 0.03229 -0.18658 0.0276 -0.21436 0.03333 -0.24237 C 0.03906 -0.27061 0.05191 -0.31343 0.06337 -0.33126 C 0.07483 -0.34931 0.08472 -0.35232 0.10174 -0.35116 C 0.11875 -0.35001 0.14844 -0.31783 0.1651 -0.32454 C 0.18177 -0.33126 0.19375 -0.36204 0.20174 -0.39121 C 0.20972 -0.42061 0.20955 -0.46667 0.21337 -0.50001 C 0.21719 -0.53334 0.22118 -0.57015 0.225 -0.59121 C 0.22882 -0.61228 0.23281 -0.61945 0.23681 -0.62663 " pathEditMode="relative" ptsTypes="aaaaaaaaaaaA">
                                      <p:cBhvr>
                                        <p:cTn id="6" dur="20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200945"/>
            <a:ext cx="92202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6700" y="69275"/>
            <a:ext cx="8610600" cy="597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err="1" smtClean="0">
                <a:solidFill>
                  <a:schemeClr val="bg1"/>
                </a:solidFill>
              </a:rPr>
              <a:t>Bài</a:t>
            </a:r>
            <a:r>
              <a:rPr lang="en-US" sz="2800" dirty="0" smtClean="0">
                <a:solidFill>
                  <a:schemeClr val="bg1"/>
                </a:solidFill>
              </a:rPr>
              <a:t> 1: </a:t>
            </a:r>
            <a:r>
              <a:rPr lang="en-US" sz="2800" dirty="0" err="1" smtClean="0">
                <a:solidFill>
                  <a:schemeClr val="bg1"/>
                </a:solidFill>
              </a:rPr>
              <a:t>Chuyển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động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cơ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666750"/>
            <a:ext cx="8458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I. </a:t>
            </a:r>
            <a:r>
              <a:rPr lang="en-US" sz="2800" b="1" dirty="0" err="1" smtClean="0">
                <a:solidFill>
                  <a:srgbClr val="FFFF00"/>
                </a:solidFill>
              </a:rPr>
              <a:t>Chuyển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động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cơ</a:t>
            </a:r>
            <a:r>
              <a:rPr lang="en-US" sz="2800" b="1" dirty="0" smtClean="0">
                <a:solidFill>
                  <a:srgbClr val="FFFF00"/>
                </a:solidFill>
              </a:rPr>
              <a:t>. </a:t>
            </a:r>
            <a:r>
              <a:rPr lang="en-US" sz="2800" b="1" dirty="0" err="1" smtClean="0">
                <a:solidFill>
                  <a:srgbClr val="FFFF00"/>
                </a:solidFill>
              </a:rPr>
              <a:t>Chất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điểm</a:t>
            </a:r>
            <a:r>
              <a:rPr lang="en-US" sz="2800" b="1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2. </a:t>
            </a:r>
            <a:r>
              <a:rPr lang="en-US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Chất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điểm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endParaRPr lang="en-US" sz="28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666750"/>
            <a:ext cx="868680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962150"/>
            <a:ext cx="8458200" cy="1621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0" indent="0">
              <a:buNone/>
            </a:pPr>
            <a:endParaRPr lang="en-US" sz="25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52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49591"/>
            <a:ext cx="4114800" cy="2774783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4648200" y="1428750"/>
            <a:ext cx="3505200" cy="1600200"/>
          </a:xfrm>
          <a:prstGeom prst="wedgeRoundRectCallou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4648200" y="1749591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hãy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cho</a:t>
            </a:r>
            <a:r>
              <a:rPr lang="en-US" sz="2400" b="1" dirty="0" smtClean="0"/>
              <a:t> 1 </a:t>
            </a:r>
            <a:r>
              <a:rPr lang="en-US" sz="2400" b="1" dirty="0" err="1" smtClean="0"/>
              <a:t>ví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dụ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về</a:t>
            </a:r>
            <a:r>
              <a:rPr lang="en-US" sz="2400" b="1" dirty="0" smtClean="0"/>
              <a:t>        </a:t>
            </a:r>
            <a:r>
              <a:rPr lang="en-US" sz="2400" b="1" dirty="0" err="1" smtClean="0"/>
              <a:t>chất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điểm</a:t>
            </a:r>
            <a:r>
              <a:rPr lang="en-US" sz="2400" b="1" dirty="0" smtClean="0"/>
              <a:t> ?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259514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19050"/>
            <a:ext cx="92202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6700" y="69275"/>
            <a:ext cx="8610600" cy="597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err="1" smtClean="0">
                <a:solidFill>
                  <a:schemeClr val="bg1"/>
                </a:solidFill>
              </a:rPr>
              <a:t>Bài</a:t>
            </a:r>
            <a:r>
              <a:rPr lang="en-US" sz="2800" dirty="0" smtClean="0">
                <a:solidFill>
                  <a:schemeClr val="bg1"/>
                </a:solidFill>
              </a:rPr>
              <a:t> 1: </a:t>
            </a:r>
            <a:r>
              <a:rPr lang="en-US" sz="2800" dirty="0" err="1" smtClean="0">
                <a:solidFill>
                  <a:schemeClr val="bg1"/>
                </a:solidFill>
              </a:rPr>
              <a:t>Chuyển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động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cơ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938119"/>
            <a:ext cx="8458200" cy="1621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I. </a:t>
            </a:r>
            <a:r>
              <a:rPr lang="en-US" sz="2800" dirty="0" err="1" smtClean="0">
                <a:solidFill>
                  <a:srgbClr val="FFFF00"/>
                </a:solidFill>
              </a:rPr>
              <a:t>Chuyển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động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cơ</a:t>
            </a:r>
            <a:r>
              <a:rPr lang="en-US" sz="2800" dirty="0" smtClean="0">
                <a:solidFill>
                  <a:srgbClr val="FFFF00"/>
                </a:solidFill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</a:rPr>
              <a:t>Chất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điểm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lnSpc>
                <a:spcPct val="50000"/>
              </a:lnSpc>
              <a:spcBef>
                <a:spcPts val="500"/>
              </a:spcBef>
              <a:buNone/>
            </a:pP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50000"/>
              </a:lnSpc>
              <a:spcBef>
                <a:spcPts val="500"/>
              </a:spcBef>
              <a:buNone/>
            </a:pP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3.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Quỹ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đạo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5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666750"/>
            <a:ext cx="868680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448937" y="1780282"/>
            <a:ext cx="8458200" cy="1621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5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3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426</TotalTime>
  <Words>1277</Words>
  <Application>Microsoft Office PowerPoint</Application>
  <PresentationFormat>On-screen Show (16:9)</PresentationFormat>
  <Paragraphs>127</Paragraphs>
  <Slides>26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LOINGUYEN</dc:creator>
  <cp:lastModifiedBy>User</cp:lastModifiedBy>
  <cp:revision>48</cp:revision>
  <dcterms:created xsi:type="dcterms:W3CDTF">2006-08-16T00:00:00Z</dcterms:created>
  <dcterms:modified xsi:type="dcterms:W3CDTF">2021-08-27T14:24:27Z</dcterms:modified>
</cp:coreProperties>
</file>