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5" r:id="rId3"/>
    <p:sldId id="268" r:id="rId4"/>
    <p:sldId id="276" r:id="rId5"/>
    <p:sldId id="277" r:id="rId6"/>
    <p:sldId id="291" r:id="rId7"/>
    <p:sldId id="292" r:id="rId8"/>
    <p:sldId id="278" r:id="rId9"/>
    <p:sldId id="279" r:id="rId10"/>
    <p:sldId id="293" r:id="rId11"/>
    <p:sldId id="295" r:id="rId12"/>
    <p:sldId id="300" r:id="rId13"/>
    <p:sldId id="302" r:id="rId14"/>
    <p:sldId id="269" r:id="rId15"/>
    <p:sldId id="296" r:id="rId16"/>
    <p:sldId id="297" r:id="rId17"/>
    <p:sldId id="274" r:id="rId18"/>
    <p:sldId id="298" r:id="rId19"/>
    <p:sldId id="285" r:id="rId20"/>
    <p:sldId id="299" r:id="rId21"/>
    <p:sldId id="286" r:id="rId22"/>
    <p:sldId id="287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>
        <p:scale>
          <a:sx n="14" d="100"/>
          <a:sy n="14" d="100"/>
        </p:scale>
        <p:origin x="501" y="1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DAF48D-FFCE-4EB8-A881-D5A19682A77F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DF1BB8-8A95-4951-B851-137CE9CB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0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275025-D1A8-4C5A-9EBB-CD8CDCB9DC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6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C500-4A11-438E-A2D2-61DE28E1DFC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E09F-585C-43C4-AD5E-0317DE28A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AEA0-2A9C-4358-B4EF-E80FEBEDEA06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7539-4D39-4E11-AFA0-033CE183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9075-BFCA-4FC0-A879-CAF2C98D6870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A5F7-03BC-4601-9DF3-3BAB58CF3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5057EBFC-A395-A499-0E43-67DA21FE5F60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2733C-1E3D-4194-810D-9CFC6F76D716}"/>
              </a:ext>
            </a:extLst>
          </p:cNvPr>
          <p:cNvSpPr txBox="1"/>
          <p:nvPr userDrawn="1"/>
        </p:nvSpPr>
        <p:spPr>
          <a:xfrm>
            <a:off x="11065559" y="0"/>
            <a:ext cx="999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2B2F602-5F0D-4FE4-9162-8BADAA52F106}"/>
              </a:ext>
            </a:extLst>
          </p:cNvPr>
          <p:cNvSpPr txBox="1"/>
          <p:nvPr userDrawn="1"/>
        </p:nvSpPr>
        <p:spPr>
          <a:xfrm>
            <a:off x="11065559" y="0"/>
            <a:ext cx="999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0F6A-13E4-4E56-A7FB-437B33F2F54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8C438-273F-4F30-ACC3-5D0FF1CC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9BE8-B1E5-4FA4-B558-7F7A6DE567B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E769-E35C-494D-A8B4-6517D0A71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D3E2-204E-4225-9239-03F50E6ABB8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E84D-8D3D-42B1-8BC6-E0F392031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A23E-B1EA-4988-B8B8-F625437F567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B4D3-0FF5-4918-BBBA-B9E7F4C64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3899-7932-4970-B288-ABEE14BAD678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5A160-BAB7-4CD3-B070-FA7B1E9ED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7A3A-9B40-4542-8DF0-71780EEED543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3450-D507-42D8-8BD6-4E6684EA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4AE0-CF71-4804-8AA9-2A1FB9B03C2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A1CB-A92E-4B17-AE69-BE1F3B99D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F0D3-28BE-4543-8BCA-BB9217D76E1A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65EDA-5524-4DEA-8965-22839747D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4F386-79F1-4907-ACBF-17B5A3372CAD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E55227-62F2-4DC6-9B60-663492726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0735366-2E63-404E-A95B-85657863EEB7}" type="datetimeFigureOut">
              <a:rPr lang="en-US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3EE8AE9-861A-4A98-84B4-2165D06FD1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med">
    <p:split orient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455603" y="2274838"/>
            <a:ext cx="63436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Entertainment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Overview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Pages 102 &amp; 103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27" y="449861"/>
            <a:ext cx="11970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b) Listen and check your answers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75" y="1651867"/>
            <a:ext cx="1613378" cy="191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4" y="4495114"/>
            <a:ext cx="2258836" cy="1355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733" y="1668197"/>
            <a:ext cx="2635419" cy="1694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589" y="4479618"/>
            <a:ext cx="1989874" cy="1330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894" y="1668197"/>
            <a:ext cx="2538426" cy="1711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5302" y="4284640"/>
            <a:ext cx="2551018" cy="1459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2911" y="1668197"/>
            <a:ext cx="2208310" cy="1786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2910" y="4267377"/>
            <a:ext cx="2423859" cy="15081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362" y="3582401"/>
            <a:ext cx="2973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1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works of art at the Tate Modern.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235" y="5810189"/>
            <a:ext cx="2810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2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ping pong at Bounce.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27506" y="3532595"/>
            <a:ext cx="3380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3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up bargains at stalls at Brick Lane Market.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6174" y="5760894"/>
            <a:ext cx="33537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4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down the River Thames in a speedboat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02641" y="3513013"/>
            <a:ext cx="3337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5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a football match at </a:t>
            </a:r>
            <a:r>
              <a:rPr lang="en-US" sz="2200" dirty="0" err="1">
                <a:solidFill>
                  <a:srgbClr val="231F20"/>
                </a:solidFill>
                <a:latin typeface="+mn-lt"/>
              </a:rPr>
              <a:t>Wembley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 Stadium.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49747" y="5690536"/>
            <a:ext cx="3337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6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a ride in a capsule on the London Eye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434334" y="3454482"/>
            <a:ext cx="27318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7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horse riding at Hyde Park Stables.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15476" y="5686509"/>
            <a:ext cx="3018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8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delicious street food in Camden Market.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374" y="982015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take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8636" y="978846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play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6861" y="978846"/>
            <a:ext cx="111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see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9425" y="945912"/>
            <a:ext cx="1053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watch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6587" y="945912"/>
            <a:ext cx="1264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sample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3820" y="945912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go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04881" y="946464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go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26349" y="950204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pick</a:t>
            </a:r>
          </a:p>
        </p:txBody>
      </p:sp>
      <p:pic>
        <p:nvPicPr>
          <p:cNvPr id="3" name="CD3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5477" y="454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833 L -0.21614 0.37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9779 0.69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58307 0.37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54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34557 0.7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3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625 L 0.16927 0.37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48711 0.68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3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25 L 0.07852 0.362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042 L 0.28216 0.68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2452"/>
            <a:ext cx="1740310" cy="400110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Pre-reading: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5781" y="442452"/>
            <a:ext cx="356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B13134"/>
                </a:solidFill>
                <a:latin typeface="+mn-lt"/>
              </a:rPr>
              <a:t>Vocabulary: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3197" y="2041416"/>
            <a:ext cx="1044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  <a:latin typeface="+mn-lt"/>
              </a:rPr>
              <a:t>• capsule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kæpsjuːl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(n): </a:t>
            </a:r>
            <a:r>
              <a:rPr lang="en-US" sz="3200" dirty="0" err="1">
                <a:latin typeface="+mn-lt"/>
              </a:rPr>
              <a:t>buồng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 err="1">
                <a:latin typeface="+mn-lt"/>
              </a:rPr>
              <a:t>cáp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treo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vòng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đu</a:t>
            </a:r>
            <a:r>
              <a:rPr lang="en-US" sz="3200" dirty="0">
                <a:latin typeface="+mn-lt"/>
              </a:rPr>
              <a:t> quay)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197" y="2946568"/>
            <a:ext cx="873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3200" dirty="0">
                <a:solidFill>
                  <a:srgbClr val="BE4336"/>
                </a:solidFill>
                <a:latin typeface="+mn-lt"/>
              </a:rPr>
              <a:t>• bargain</a:t>
            </a:r>
            <a:r>
              <a:rPr lang="en-US" sz="3200" dirty="0">
                <a:latin typeface="+mn-lt"/>
              </a:rPr>
              <a:t> 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bɑːɡɪn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(n): </a:t>
            </a:r>
            <a:r>
              <a:rPr lang="en-US" sz="3200" dirty="0" err="1">
                <a:latin typeface="+mn-lt"/>
              </a:rPr>
              <a:t>món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hời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3197" y="3851720"/>
            <a:ext cx="10079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  <a:latin typeface="+mn-lt"/>
              </a:rPr>
              <a:t>• works of art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/ˌ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wɜːkz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əv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 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ɑːt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 </a:t>
            </a:r>
            <a:r>
              <a:rPr lang="en-US" sz="3200" dirty="0" err="1">
                <a:solidFill>
                  <a:srgbClr val="0033CC"/>
                </a:solidFill>
                <a:latin typeface="+mn-lt"/>
              </a:rPr>
              <a:t>phr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): </a:t>
            </a:r>
            <a:r>
              <a:rPr lang="en-US" sz="3200" dirty="0" err="1">
                <a:latin typeface="+mn-lt"/>
              </a:rPr>
              <a:t>tác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phẩm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nghệ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thuật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capsu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6818" y="645342"/>
            <a:ext cx="609600" cy="609600"/>
          </a:xfrm>
          <a:prstGeom prst="rect">
            <a:avLst/>
          </a:prstGeom>
        </p:spPr>
      </p:pic>
      <p:pic>
        <p:nvPicPr>
          <p:cNvPr id="16" name="barga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1861" y="648204"/>
            <a:ext cx="609600" cy="609600"/>
          </a:xfrm>
          <a:prstGeom prst="rect">
            <a:avLst/>
          </a:prstGeom>
        </p:spPr>
      </p:pic>
      <p:pic>
        <p:nvPicPr>
          <p:cNvPr id="17" name="worksof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775" y="599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15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42452"/>
            <a:ext cx="1995695" cy="400110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Pre-reading: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3095" y="1023355"/>
            <a:ext cx="1138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B13134"/>
                </a:solidFill>
                <a:latin typeface="+mn-lt"/>
              </a:rPr>
              <a:t>Practise</a:t>
            </a:r>
            <a:r>
              <a:rPr lang="en-US" sz="3600" dirty="0">
                <a:solidFill>
                  <a:srgbClr val="B13134"/>
                </a:solidFill>
                <a:latin typeface="+mn-lt"/>
              </a:rPr>
              <a:t> saying them and make sentences using them.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3197" y="2041416"/>
            <a:ext cx="1044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  <a:latin typeface="+mn-lt"/>
              </a:rPr>
              <a:t>• capsule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kæpsjuːl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(n): </a:t>
            </a:r>
            <a:r>
              <a:rPr lang="en-US" sz="3200" dirty="0" err="1">
                <a:latin typeface="+mn-lt"/>
              </a:rPr>
              <a:t>buồng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 err="1">
                <a:latin typeface="+mn-lt"/>
              </a:rPr>
              <a:t>cáp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treo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vòng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đu</a:t>
            </a:r>
            <a:r>
              <a:rPr lang="en-US" sz="3200" dirty="0">
                <a:latin typeface="+mn-lt"/>
              </a:rPr>
              <a:t> quay)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197" y="2946568"/>
            <a:ext cx="873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3200" dirty="0">
                <a:solidFill>
                  <a:srgbClr val="BE4336"/>
                </a:solidFill>
                <a:latin typeface="+mn-lt"/>
              </a:rPr>
              <a:t>• bargain</a:t>
            </a:r>
            <a:r>
              <a:rPr lang="en-US" sz="3200" dirty="0">
                <a:latin typeface="+mn-lt"/>
              </a:rPr>
              <a:t> 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bɑːɡɪn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(n): </a:t>
            </a:r>
            <a:r>
              <a:rPr lang="en-US" sz="3200" dirty="0" err="1">
                <a:latin typeface="+mn-lt"/>
              </a:rPr>
              <a:t>món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hời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3197" y="3851720"/>
            <a:ext cx="10262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  <a:latin typeface="+mn-lt"/>
              </a:rPr>
              <a:t>• works of art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/ˌ</a:t>
            </a:r>
            <a:r>
              <a:rPr lang="en-US" sz="3200">
                <a:solidFill>
                  <a:srgbClr val="00B050"/>
                </a:solidFill>
                <a:latin typeface="+mn-lt"/>
              </a:rPr>
              <a:t>wɜːkz 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əv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 ˈ</a:t>
            </a:r>
            <a:r>
              <a:rPr lang="en-US" sz="3200" dirty="0" err="1">
                <a:solidFill>
                  <a:srgbClr val="00B050"/>
                </a:solidFill>
                <a:latin typeface="+mn-lt"/>
              </a:rPr>
              <a:t>ɑːt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(n </a:t>
            </a:r>
            <a:r>
              <a:rPr lang="en-US" sz="3200" dirty="0" err="1">
                <a:solidFill>
                  <a:srgbClr val="0033CC"/>
                </a:solidFill>
                <a:latin typeface="+mn-lt"/>
              </a:rPr>
              <a:t>phr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): </a:t>
            </a:r>
            <a:r>
              <a:rPr lang="en-US" sz="3200" dirty="0" err="1">
                <a:latin typeface="+mn-lt"/>
              </a:rPr>
              <a:t>tác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phẩm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nghệ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thuật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capsu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6858" y="764580"/>
            <a:ext cx="609600" cy="609600"/>
          </a:xfrm>
          <a:prstGeom prst="rect">
            <a:avLst/>
          </a:prstGeom>
        </p:spPr>
      </p:pic>
      <p:pic>
        <p:nvPicPr>
          <p:cNvPr id="16" name="barga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91901" y="767442"/>
            <a:ext cx="609600" cy="609600"/>
          </a:xfrm>
          <a:prstGeom prst="rect">
            <a:avLst/>
          </a:prstGeom>
        </p:spPr>
      </p:pic>
      <p:pic>
        <p:nvPicPr>
          <p:cNvPr id="17" name="worksof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1815" y="71855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0310" y="1782641"/>
            <a:ext cx="56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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9302" y="2669423"/>
            <a:ext cx="56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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3E5E1-EB10-1872-231D-7E477E951976}"/>
              </a:ext>
            </a:extLst>
          </p:cNvPr>
          <p:cNvSpPr txBox="1"/>
          <p:nvPr/>
        </p:nvSpPr>
        <p:spPr>
          <a:xfrm>
            <a:off x="3164681" y="3528554"/>
            <a:ext cx="56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29671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2587" y="582478"/>
            <a:ext cx="8539567" cy="56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773262" y="3881466"/>
            <a:ext cx="2471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111"/>
            <a:ext cx="1533832" cy="8418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3522" y="485623"/>
            <a:ext cx="103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23F99"/>
                </a:solidFill>
                <a:latin typeface="+mn-lt"/>
              </a:rPr>
              <a:t>2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Imagine you are in London. Say what you are going to do this weekend.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0942" y="2551837"/>
            <a:ext cx="114152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A: We’re going to play ping pong at Bounce this Saturday. What about you?</a:t>
            </a:r>
            <a:br>
              <a:rPr lang="en-US" sz="3200" dirty="0">
                <a:solidFill>
                  <a:srgbClr val="0070C0"/>
                </a:solidFill>
                <a:latin typeface="+mn-lt"/>
              </a:rPr>
            </a:br>
            <a:r>
              <a:rPr lang="en-US" sz="3200" dirty="0">
                <a:solidFill>
                  <a:srgbClr val="0070C0"/>
                </a:solidFill>
                <a:latin typeface="+mn-lt"/>
              </a:rPr>
              <a:t>B: We’re going to go horse riding at Hyde Park Stables. I can’t wait.</a:t>
            </a:r>
            <a:br>
              <a:rPr lang="en-US" sz="3200" dirty="0">
                <a:solidFill>
                  <a:srgbClr val="0070C0"/>
                </a:solidFill>
                <a:latin typeface="+mn-lt"/>
              </a:rPr>
            </a:br>
            <a:r>
              <a:rPr lang="en-US" sz="3200" dirty="0">
                <a:solidFill>
                  <a:srgbClr val="0070C0"/>
                </a:solidFill>
                <a:latin typeface="+mn-lt"/>
              </a:rPr>
              <a:t>A: Sounds good!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1038" y="1764951"/>
            <a:ext cx="17550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Example</a:t>
            </a:r>
            <a:r>
              <a:rPr lang="en-US" dirty="0"/>
              <a:t>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520440" y="3049598"/>
            <a:ext cx="6389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520440" y="4038595"/>
            <a:ext cx="5989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180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29" y="648927"/>
            <a:ext cx="2713703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Further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7662" y="498591"/>
            <a:ext cx="8377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Martin and his friends are visiting London. Complete the gaps with the verbs in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-</a:t>
            </a:r>
            <a:r>
              <a:rPr lang="en-US" sz="3200" b="1" i="1" dirty="0" err="1">
                <a:solidFill>
                  <a:srgbClr val="231F20"/>
                </a:solidFill>
                <a:latin typeface="+mn-lt"/>
              </a:rPr>
              <a:t>ing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form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393" y="2416558"/>
            <a:ext cx="111055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1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Martin: “I love ____________ ping pong or ____________ robotics exhibitions.”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2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Sophie: “I love ___________ to rock music or __________ live performances.”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3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Jane: “I really enjoy _______ up bargains in markets or ____________ street food.”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4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Adam: “I like ____________ horse-riding at the park or __________ a sports event.”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3393" y="1637073"/>
            <a:ext cx="10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134" y="1637069"/>
            <a:ext cx="10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2921" y="1637069"/>
            <a:ext cx="10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282" y="1637069"/>
            <a:ext cx="10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112" y="1637070"/>
            <a:ext cx="1081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listen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1646" y="1637070"/>
            <a:ext cx="146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attend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69944" y="1637071"/>
            <a:ext cx="140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sample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29135" y="1637072"/>
            <a:ext cx="10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pick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3126" y="2416554"/>
            <a:ext cx="158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playing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5734" y="2416554"/>
            <a:ext cx="158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seeing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3850" y="3390115"/>
            <a:ext cx="158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3879" y="3412190"/>
            <a:ext cx="183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attending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4128" y="4363994"/>
            <a:ext cx="158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picking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1381" y="4869701"/>
            <a:ext cx="181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sampling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23850" y="5367047"/>
            <a:ext cx="176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going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1215" y="5834160"/>
            <a:ext cx="184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seeing</a:t>
            </a:r>
          </a:p>
        </p:txBody>
      </p:sp>
    </p:spTree>
    <p:extLst>
      <p:ext uri="{BB962C8B-B14F-4D97-AF65-F5344CB8AC3E}">
        <p14:creationId xmlns:p14="http://schemas.microsoft.com/office/powerpoint/2010/main" val="498795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399" y="634180"/>
            <a:ext cx="9188245" cy="558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485876" y="2880009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111"/>
            <a:ext cx="1533832" cy="841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0815" y="619435"/>
            <a:ext cx="7565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Work in pairs. Ask and answer the question.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413" y="1784555"/>
            <a:ext cx="1082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+mn-lt"/>
              </a:rPr>
              <a:t>What are you going to do this weekend?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3111" y="2905431"/>
            <a:ext cx="9851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Suggested answer</a:t>
            </a:r>
          </a:p>
          <a:p>
            <a:r>
              <a:rPr lang="en-US" sz="3200" i="1" dirty="0">
                <a:latin typeface="+mn-lt"/>
              </a:rPr>
              <a:t>This weekend, I’m going to play football with my friends. </a:t>
            </a:r>
          </a:p>
        </p:txBody>
      </p:sp>
    </p:spTree>
    <p:extLst>
      <p:ext uri="{BB962C8B-B14F-4D97-AF65-F5344CB8AC3E}">
        <p14:creationId xmlns:p14="http://schemas.microsoft.com/office/powerpoint/2010/main" val="16866424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168" y="2227006"/>
            <a:ext cx="1082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Write a paragraph (60-80 words) to talk about what you usually do for entertainment.</a:t>
            </a:r>
          </a:p>
        </p:txBody>
      </p:sp>
    </p:spTree>
    <p:extLst>
      <p:ext uri="{BB962C8B-B14F-4D97-AF65-F5344CB8AC3E}">
        <p14:creationId xmlns:p14="http://schemas.microsoft.com/office/powerpoint/2010/main" val="419985219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745329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78606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6926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749675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481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377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466"/>
            <a:ext cx="8996516" cy="61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94796" y="645089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+mn-lt"/>
                <a:cs typeface="+mn-cs"/>
              </a:rPr>
              <a:t>Vocabularies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Fun activities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643" y="2293477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+mn-lt"/>
                <a:cs typeface="+mn-cs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+mn-lt"/>
                <a:cs typeface="+mn-cs"/>
              </a:rPr>
              <a:t> the vocabularies and make sentences using them.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+mn-lt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+mn-lt"/>
              </a:rPr>
              <a:t>TA 6 Right on Notebook </a:t>
            </a:r>
            <a:r>
              <a:rPr lang="en-US" sz="3600" i="1" dirty="0">
                <a:solidFill>
                  <a:srgbClr val="0000CC"/>
                </a:solidFill>
                <a:latin typeface="+mn-lt"/>
              </a:rPr>
              <a:t>(pp</a:t>
            </a:r>
            <a:r>
              <a:rPr lang="en-US" sz="3600" b="1" i="1" dirty="0">
                <a:solidFill>
                  <a:srgbClr val="0000CC"/>
                </a:solidFill>
                <a:latin typeface="+mn-lt"/>
              </a:rPr>
              <a:t>. </a:t>
            </a:r>
            <a:r>
              <a:rPr lang="en-US" sz="3600" i="1" dirty="0">
                <a:solidFill>
                  <a:srgbClr val="0000CC"/>
                </a:solidFill>
                <a:latin typeface="+mn-lt"/>
              </a:rPr>
              <a:t>52 &amp; 53).</a:t>
            </a:r>
            <a:endParaRPr lang="en-US" sz="3600" i="1" dirty="0">
              <a:solidFill>
                <a:srgbClr val="0000CC"/>
              </a:solidFill>
              <a:latin typeface="+mn-lt"/>
              <a:cs typeface="+mn-cs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+mn-lt"/>
                <a:cs typeface="+mn-cs"/>
              </a:rPr>
              <a:t>Prepare the next lesson (p. 104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vocabulary about fun activities.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asking and answering questions about weekends.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"/>
            <a:ext cx="9586451" cy="577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162" y="2227005"/>
            <a:ext cx="1123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+mn-lt"/>
              </a:rPr>
              <a:t>What activities do you usually do to relax?</a:t>
            </a:r>
          </a:p>
        </p:txBody>
      </p:sp>
    </p:spTree>
    <p:extLst>
      <p:ext uri="{BB962C8B-B14F-4D97-AF65-F5344CB8AC3E}">
        <p14:creationId xmlns:p14="http://schemas.microsoft.com/office/powerpoint/2010/main" val="235566761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03" t="26150" r="5254" b="36424"/>
          <a:stretch/>
        </p:blipFill>
        <p:spPr>
          <a:xfrm>
            <a:off x="3583858" y="619431"/>
            <a:ext cx="4557252" cy="586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0" y="1757669"/>
            <a:ext cx="2919749" cy="4377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999" y="1793230"/>
            <a:ext cx="2914580" cy="3465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8630"/>
          <a:stretch/>
        </p:blipFill>
        <p:spPr>
          <a:xfrm>
            <a:off x="6130579" y="1757676"/>
            <a:ext cx="3065582" cy="322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672" y="1811039"/>
            <a:ext cx="2853269" cy="27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6280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070" y="540775"/>
            <a:ext cx="8666111" cy="577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341198" y="4026309"/>
            <a:ext cx="3106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27" y="449861"/>
            <a:ext cx="11970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23F99"/>
                </a:solidFill>
                <a:latin typeface="FrutigerLTStd-Bold"/>
              </a:rPr>
              <a:t>1</a:t>
            </a:r>
            <a:r>
              <a:rPr lang="en-US" sz="2800" b="1" dirty="0">
                <a:solidFill>
                  <a:srgbClr val="223F99"/>
                </a:solidFill>
                <a:latin typeface="FrutigerLTStd-Bold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a) Look at the pictures and fill in the gaps with the verbs in the list.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5" y="1651867"/>
            <a:ext cx="1613378" cy="191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74" y="4495114"/>
            <a:ext cx="2258836" cy="1355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733" y="1668197"/>
            <a:ext cx="2635419" cy="1694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589" y="4479618"/>
            <a:ext cx="1989874" cy="1330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894" y="1668197"/>
            <a:ext cx="2538426" cy="1711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302" y="4284640"/>
            <a:ext cx="2551018" cy="1459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2911" y="1668197"/>
            <a:ext cx="2208310" cy="1786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910" y="4267377"/>
            <a:ext cx="2423859" cy="15081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362" y="3582401"/>
            <a:ext cx="2973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1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works of art at the Tate Modern.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235" y="5810189"/>
            <a:ext cx="2810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2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ping pong at Bounce.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27506" y="3532595"/>
            <a:ext cx="3380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3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up bargains at stalls at Brick Lane Market.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69976" y="5760383"/>
            <a:ext cx="33537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4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down the River Thames in a speedboat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02641" y="3513013"/>
            <a:ext cx="3337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5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a football match at </a:t>
            </a:r>
            <a:r>
              <a:rPr lang="en-US" sz="2200" dirty="0" err="1">
                <a:solidFill>
                  <a:srgbClr val="231F20"/>
                </a:solidFill>
                <a:latin typeface="+mn-lt"/>
              </a:rPr>
              <a:t>Wembley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 Stadium.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67792" y="5709191"/>
            <a:ext cx="3337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6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 a ride in a capsule on the London Eye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434334" y="3454482"/>
            <a:ext cx="27318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7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horse riding at Hyde Park Stables.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37254" y="5709190"/>
            <a:ext cx="3018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31F20"/>
                </a:solidFill>
                <a:latin typeface="+mn-lt"/>
              </a:rPr>
              <a:t>8 </a:t>
            </a:r>
            <a:r>
              <a:rPr lang="en-US" sz="2200" dirty="0">
                <a:solidFill>
                  <a:srgbClr val="231F20"/>
                </a:solidFill>
                <a:latin typeface="+mn-lt"/>
              </a:rPr>
              <a:t>______ delicious street food in Camden Market.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0779" y="1036604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take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8041" y="1033435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play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06266" y="1033435"/>
            <a:ext cx="111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see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8831" y="1000501"/>
            <a:ext cx="1001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watch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5992" y="1000501"/>
            <a:ext cx="1216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sample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73225" y="1000501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go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04286" y="1001053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go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25754" y="1004793"/>
            <a:ext cx="956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n-lt"/>
              </a:rPr>
              <a:t>pick</a:t>
            </a:r>
          </a:p>
        </p:txBody>
      </p:sp>
    </p:spTree>
    <p:extLst>
      <p:ext uri="{BB962C8B-B14F-4D97-AF65-F5344CB8AC3E}">
        <p14:creationId xmlns:p14="http://schemas.microsoft.com/office/powerpoint/2010/main" val="540924064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631</Words>
  <Application>Microsoft Office PowerPoint</Application>
  <PresentationFormat>Widescreen</PresentationFormat>
  <Paragraphs>107</Paragraphs>
  <Slides>23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FrutigerLTStd-Bold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97</cp:revision>
  <dcterms:created xsi:type="dcterms:W3CDTF">2021-09-24T06:18:33Z</dcterms:created>
  <dcterms:modified xsi:type="dcterms:W3CDTF">2023-08-03T05:50:51Z</dcterms:modified>
</cp:coreProperties>
</file>