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9"/>
  </p:notesMasterIdLst>
  <p:sldIdLst>
    <p:sldId id="256" r:id="rId2"/>
    <p:sldId id="3228" r:id="rId3"/>
    <p:sldId id="295" r:id="rId4"/>
    <p:sldId id="3081" r:id="rId5"/>
    <p:sldId id="3082" r:id="rId6"/>
    <p:sldId id="3241" r:id="rId7"/>
    <p:sldId id="3229" r:id="rId8"/>
    <p:sldId id="3210" r:id="rId9"/>
    <p:sldId id="3212" r:id="rId10"/>
    <p:sldId id="3213" r:id="rId11"/>
    <p:sldId id="3236" r:id="rId12"/>
    <p:sldId id="3242" r:id="rId13"/>
    <p:sldId id="3243" r:id="rId14"/>
    <p:sldId id="3244" r:id="rId15"/>
    <p:sldId id="3083" r:id="rId16"/>
    <p:sldId id="3245" r:id="rId17"/>
    <p:sldId id="322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Segoe Print" panose="02000600000000000000" pitchFamily="2" charset="0"/>
      <p:regular r:id="rId24"/>
      <p:bold r:id="rId25"/>
    </p:embeddedFont>
    <p:embeddedFont>
      <p:font typeface="UTM Avo" panose="02040603050506020204" pitchFamily="18" charset="0"/>
      <p:regular r:id="rId26"/>
      <p:bold r:id="rId27"/>
      <p:italic r:id="rId28"/>
      <p:boldItalic r:id="rId29"/>
    </p:embeddedFont>
    <p:embeddedFont>
      <p:font typeface="UTM Cookies" panose="02040603050506020204" pitchFamily="18" charset="0"/>
      <p:regular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FDDEEB"/>
    <a:srgbClr val="D34CD6"/>
    <a:srgbClr val="FFF789"/>
    <a:srgbClr val="E46C0A"/>
    <a:srgbClr val="FF6600"/>
    <a:srgbClr val="E07235"/>
    <a:srgbClr val="FFFBCD"/>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5" autoAdjust="0"/>
    <p:restoredTop sz="94660"/>
  </p:normalViewPr>
  <p:slideViewPr>
    <p:cSldViewPr snapToGrid="0">
      <p:cViewPr varScale="1">
        <p:scale>
          <a:sx n="43" d="100"/>
          <a:sy n="43" d="100"/>
        </p:scale>
        <p:origin x="6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48840" y="2034356"/>
            <a:ext cx="6005169"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11A</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SỬ DỤNG BẢN MẪU </a:t>
            </a:r>
          </a:p>
          <a:p>
            <a:pPr algn="ctr">
              <a:lnSpc>
                <a:spcPct val="120000"/>
              </a:lnSpc>
            </a:pPr>
            <a:r>
              <a:rPr lang="en-US" sz="4800">
                <a:ln w="19050">
                  <a:solidFill>
                    <a:schemeClr val="bg1"/>
                  </a:solidFill>
                </a:ln>
                <a:latin typeface="+mj-lt"/>
              </a:rPr>
              <a:t>TẠO BÀI TRÌNH CHIẾU</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428136" y="-57499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709112" y="36762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087068"/>
            <a:ext cx="8959337" cy="193899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a) Sử dụng một bản mẫu có sẵn cho bài trình chiếu</a:t>
            </a:r>
          </a:p>
          <a:p>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File/New </a:t>
            </a:r>
            <a:r>
              <a:rPr lang="vi-VN" altLang="zh-CN" sz="2400">
                <a:solidFill>
                  <a:schemeClr val="accent6">
                    <a:lumMod val="75000"/>
                  </a:schemeClr>
                </a:solidFill>
                <a:latin typeface="UTM Avo" panose="02040603050506020204" pitchFamily="18" charset="0"/>
                <a:cs typeface="Times New Roman" panose="02020603050405020304" pitchFamily="18" charset="0"/>
              </a:rPr>
              <a:t>để tạo một bài trình chiếu mới. Phần mềm trình chiếu sẽ đưa ra các bản mẫu có sẵn được sắp xếp theo các chủ đề để em lựa chọn.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Education </a:t>
            </a:r>
            <a:r>
              <a:rPr lang="vi-VN" altLang="zh-CN" sz="2400">
                <a:solidFill>
                  <a:schemeClr val="accent6">
                    <a:lumMod val="75000"/>
                  </a:schemeClr>
                </a:solidFill>
                <a:latin typeface="UTM Avo" panose="02040603050506020204" pitchFamily="18" charset="0"/>
                <a:cs typeface="Times New Roman" panose="02020603050405020304" pitchFamily="18" charset="0"/>
              </a:rPr>
              <a:t>và chọn bản mẫu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11a.3).</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A7D8E9B-335F-40D6-967A-0F8FF4B09CC4}"/>
              </a:ext>
            </a:extLst>
          </p:cNvPr>
          <p:cNvPicPr>
            <a:picLocks noChangeAspect="1"/>
          </p:cNvPicPr>
          <p:nvPr/>
        </p:nvPicPr>
        <p:blipFill>
          <a:blip r:embed="rId2"/>
          <a:stretch>
            <a:fillRect/>
          </a:stretch>
        </p:blipFill>
        <p:spPr>
          <a:xfrm>
            <a:off x="806429" y="3946650"/>
            <a:ext cx="5533333" cy="2409524"/>
          </a:xfrm>
          <a:prstGeom prst="rect">
            <a:avLst/>
          </a:prstGeom>
          <a:ln>
            <a:solidFill>
              <a:schemeClr val="tx1"/>
            </a:solidFill>
          </a:ln>
        </p:spPr>
      </p:pic>
      <p:sp>
        <p:nvSpPr>
          <p:cNvPr id="93" name="Flowchart: Process 92">
            <a:extLst>
              <a:ext uri="{FF2B5EF4-FFF2-40B4-BE49-F238E27FC236}">
                <a16:creationId xmlns:a16="http://schemas.microsoft.com/office/drawing/2014/main" id="{17394374-DE4C-4B1E-9E2C-07B1A5728B80}"/>
              </a:ext>
            </a:extLst>
          </p:cNvPr>
          <p:cNvSpPr/>
          <p:nvPr/>
        </p:nvSpPr>
        <p:spPr>
          <a:xfrm>
            <a:off x="456010" y="3167832"/>
            <a:ext cx="1951918"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1. Chọn </a:t>
            </a:r>
            <a:r>
              <a:rPr lang="en-US" sz="2000" b="1">
                <a:solidFill>
                  <a:schemeClr val="tx1"/>
                </a:solidFill>
                <a:latin typeface="UTM Avo" panose="02040603050506020204" pitchFamily="18" charset="0"/>
              </a:rPr>
              <a:t>New</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00FA469E-DC3F-4B1B-8786-8C10AC089C34}"/>
              </a:ext>
            </a:extLst>
          </p:cNvPr>
          <p:cNvCxnSpPr>
            <a:cxnSpLocks/>
            <a:stCxn id="93" idx="2"/>
          </p:cNvCxnSpPr>
          <p:nvPr/>
        </p:nvCxnSpPr>
        <p:spPr>
          <a:xfrm>
            <a:off x="1431969" y="3655239"/>
            <a:ext cx="0" cy="96166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A72AE3B-28C9-4901-A9F8-A8A96026D2A9}"/>
              </a:ext>
            </a:extLst>
          </p:cNvPr>
          <p:cNvSpPr/>
          <p:nvPr/>
        </p:nvSpPr>
        <p:spPr>
          <a:xfrm>
            <a:off x="755661" y="4749366"/>
            <a:ext cx="1307404" cy="3549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Process 95">
            <a:extLst>
              <a:ext uri="{FF2B5EF4-FFF2-40B4-BE49-F238E27FC236}">
                <a16:creationId xmlns:a16="http://schemas.microsoft.com/office/drawing/2014/main" id="{52014DCF-2AB5-40AA-8A39-556055F55387}"/>
              </a:ext>
            </a:extLst>
          </p:cNvPr>
          <p:cNvSpPr/>
          <p:nvPr/>
        </p:nvSpPr>
        <p:spPr>
          <a:xfrm>
            <a:off x="3657486"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2. Chọn </a:t>
            </a:r>
            <a:r>
              <a:rPr lang="en-US" sz="2000" b="1">
                <a:solidFill>
                  <a:schemeClr val="tx1"/>
                </a:solidFill>
                <a:latin typeface="UTM Avo" panose="02040603050506020204" pitchFamily="18" charset="0"/>
              </a:rPr>
              <a:t>Education</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9AA04900-99F2-4E56-A92F-01C9ADE8C31D}"/>
              </a:ext>
            </a:extLst>
          </p:cNvPr>
          <p:cNvCxnSpPr>
            <a:cxnSpLocks/>
          </p:cNvCxnSpPr>
          <p:nvPr/>
        </p:nvCxnSpPr>
        <p:spPr>
          <a:xfrm>
            <a:off x="5373675" y="3655239"/>
            <a:ext cx="0" cy="228222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03F38C2-579C-4EF0-AAF2-ECE72BF4C3A9}"/>
              </a:ext>
            </a:extLst>
          </p:cNvPr>
          <p:cNvSpPr/>
          <p:nvPr/>
        </p:nvSpPr>
        <p:spPr>
          <a:xfrm>
            <a:off x="2407928" y="5779880"/>
            <a:ext cx="3855179" cy="57629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Process 98">
            <a:extLst>
              <a:ext uri="{FF2B5EF4-FFF2-40B4-BE49-F238E27FC236}">
                <a16:creationId xmlns:a16="http://schemas.microsoft.com/office/drawing/2014/main" id="{019E1097-E10D-4CF5-9C0E-6725C2B179B5}"/>
              </a:ext>
            </a:extLst>
          </p:cNvPr>
          <p:cNvSpPr/>
          <p:nvPr/>
        </p:nvSpPr>
        <p:spPr>
          <a:xfrm>
            <a:off x="1962625" y="5146767"/>
            <a:ext cx="1811368" cy="487407"/>
          </a:xfrm>
          <a:prstGeom prst="flowChartProcess">
            <a:avLst/>
          </a:prstGeom>
          <a:solidFill>
            <a:srgbClr val="EB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Các chủ đề</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pic>
        <p:nvPicPr>
          <p:cNvPr id="11" name="Picture 10">
            <a:extLst>
              <a:ext uri="{FF2B5EF4-FFF2-40B4-BE49-F238E27FC236}">
                <a16:creationId xmlns:a16="http://schemas.microsoft.com/office/drawing/2014/main" id="{876FCEF2-7298-4E17-8153-12FE4DFA3339}"/>
              </a:ext>
            </a:extLst>
          </p:cNvPr>
          <p:cNvPicPr>
            <a:picLocks noChangeAspect="1"/>
          </p:cNvPicPr>
          <p:nvPr/>
        </p:nvPicPr>
        <p:blipFill>
          <a:blip r:embed="rId3"/>
          <a:stretch>
            <a:fillRect/>
          </a:stretch>
        </p:blipFill>
        <p:spPr>
          <a:xfrm>
            <a:off x="6676247" y="4241420"/>
            <a:ext cx="4619048" cy="2171429"/>
          </a:xfrm>
          <a:prstGeom prst="rect">
            <a:avLst/>
          </a:prstGeom>
          <a:ln>
            <a:solidFill>
              <a:schemeClr val="tx1"/>
            </a:solidFill>
          </a:ln>
        </p:spPr>
      </p:pic>
      <p:sp>
        <p:nvSpPr>
          <p:cNvPr id="100" name="Flowchart: Process 99">
            <a:extLst>
              <a:ext uri="{FF2B5EF4-FFF2-40B4-BE49-F238E27FC236}">
                <a16:creationId xmlns:a16="http://schemas.microsoft.com/office/drawing/2014/main" id="{FFA1E318-9781-4D24-B84D-B42B16A91508}"/>
              </a:ext>
            </a:extLst>
          </p:cNvPr>
          <p:cNvSpPr/>
          <p:nvPr/>
        </p:nvSpPr>
        <p:spPr>
          <a:xfrm>
            <a:off x="8461962"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3. Chọn </a:t>
            </a:r>
            <a:r>
              <a:rPr lang="en-US" sz="2000" b="1">
                <a:solidFill>
                  <a:schemeClr val="tx1"/>
                </a:solidFill>
                <a:latin typeface="UTM Avo" panose="02040603050506020204" pitchFamily="18" charset="0"/>
              </a:rPr>
              <a:t>Lab Safety</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101" name="Straight Arrow Connector 100">
            <a:extLst>
              <a:ext uri="{FF2B5EF4-FFF2-40B4-BE49-F238E27FC236}">
                <a16:creationId xmlns:a16="http://schemas.microsoft.com/office/drawing/2014/main" id="{49FA7D6B-C9F0-4567-B4F8-82E19B174F4C}"/>
              </a:ext>
            </a:extLst>
          </p:cNvPr>
          <p:cNvCxnSpPr>
            <a:cxnSpLocks/>
          </p:cNvCxnSpPr>
          <p:nvPr/>
        </p:nvCxnSpPr>
        <p:spPr>
          <a:xfrm>
            <a:off x="10178151" y="3655239"/>
            <a:ext cx="0" cy="14490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07D7E4B-D427-44EB-86B6-D7ADCCE524F1}"/>
              </a:ext>
            </a:extLst>
          </p:cNvPr>
          <p:cNvSpPr/>
          <p:nvPr/>
        </p:nvSpPr>
        <p:spPr>
          <a:xfrm>
            <a:off x="4994326" y="5779880"/>
            <a:ext cx="749248" cy="33517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1" fill="hold" nodeType="afterEffect">
                                  <p:stCondLst>
                                    <p:cond delay="0"/>
                                  </p:stCondLst>
                                  <p:childTnLst>
                                    <p:set>
                                      <p:cBhvr>
                                        <p:cTn id="23" dur="1" fill="hold">
                                          <p:stCondLst>
                                            <p:cond delay="0"/>
                                          </p:stCondLst>
                                        </p:cTn>
                                        <p:tgtEl>
                                          <p:spTgt spid="186">
                                            <p:txEl>
                                              <p:charRg st="50" end="259"/>
                                            </p:txEl>
                                          </p:spTgt>
                                        </p:tgtEl>
                                        <p:attrNameLst>
                                          <p:attrName>style.visibility</p:attrName>
                                        </p:attrNameLst>
                                      </p:cBhvr>
                                      <p:to>
                                        <p:strVal val="visible"/>
                                      </p:to>
                                    </p:set>
                                    <p:animEffect transition="in" filter="wipe(up)">
                                      <p:cBhvr>
                                        <p:cTn id="24" dur="500"/>
                                        <p:tgtEl>
                                          <p:spTgt spid="186">
                                            <p:txEl>
                                              <p:charRg st="50" end="25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wipe(up)">
                                      <p:cBhvr>
                                        <p:cTn id="38" dur="500"/>
                                        <p:tgtEl>
                                          <p:spTgt spid="94"/>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up)">
                                      <p:cBhvr>
                                        <p:cTn id="42" dur="500"/>
                                        <p:tgtEl>
                                          <p:spTgt spid="95"/>
                                        </p:tgtEl>
                                      </p:cBhvr>
                                    </p:animEffect>
                                  </p:childTnLst>
                                </p:cTn>
                              </p:par>
                            </p:childTnLst>
                          </p:cTn>
                        </p:par>
                        <p:par>
                          <p:cTn id="43" fill="hold">
                            <p:stCondLst>
                              <p:cond delay="1500"/>
                            </p:stCondLst>
                            <p:childTnLst>
                              <p:par>
                                <p:cTn id="44" presetID="32" presetClass="emph" presetSubtype="0" fill="hold" grpId="1" nodeType="afterEffect">
                                  <p:stCondLst>
                                    <p:cond delay="0"/>
                                  </p:stCondLst>
                                  <p:childTnLst>
                                    <p:animRot by="120000">
                                      <p:cBhvr>
                                        <p:cTn id="45" dur="100" fill="hold">
                                          <p:stCondLst>
                                            <p:cond delay="0"/>
                                          </p:stCondLst>
                                        </p:cTn>
                                        <p:tgtEl>
                                          <p:spTgt spid="95"/>
                                        </p:tgtEl>
                                        <p:attrNameLst>
                                          <p:attrName>r</p:attrName>
                                        </p:attrNameLst>
                                      </p:cBhvr>
                                    </p:animRot>
                                    <p:animRot by="-240000">
                                      <p:cBhvr>
                                        <p:cTn id="46" dur="200" fill="hold">
                                          <p:stCondLst>
                                            <p:cond delay="200"/>
                                          </p:stCondLst>
                                        </p:cTn>
                                        <p:tgtEl>
                                          <p:spTgt spid="95"/>
                                        </p:tgtEl>
                                        <p:attrNameLst>
                                          <p:attrName>r</p:attrName>
                                        </p:attrNameLst>
                                      </p:cBhvr>
                                    </p:animRot>
                                    <p:animRot by="240000">
                                      <p:cBhvr>
                                        <p:cTn id="47" dur="200" fill="hold">
                                          <p:stCondLst>
                                            <p:cond delay="400"/>
                                          </p:stCondLst>
                                        </p:cTn>
                                        <p:tgtEl>
                                          <p:spTgt spid="95"/>
                                        </p:tgtEl>
                                        <p:attrNameLst>
                                          <p:attrName>r</p:attrName>
                                        </p:attrNameLst>
                                      </p:cBhvr>
                                    </p:animRot>
                                    <p:animRot by="-240000">
                                      <p:cBhvr>
                                        <p:cTn id="48" dur="200" fill="hold">
                                          <p:stCondLst>
                                            <p:cond delay="600"/>
                                          </p:stCondLst>
                                        </p:cTn>
                                        <p:tgtEl>
                                          <p:spTgt spid="95"/>
                                        </p:tgtEl>
                                        <p:attrNameLst>
                                          <p:attrName>r</p:attrName>
                                        </p:attrNameLst>
                                      </p:cBhvr>
                                    </p:animRot>
                                    <p:animRot by="120000">
                                      <p:cBhvr>
                                        <p:cTn id="49" dur="200" fill="hold">
                                          <p:stCondLst>
                                            <p:cond delay="800"/>
                                          </p:stCondLst>
                                        </p:cTn>
                                        <p:tgtEl>
                                          <p:spTgt spid="9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up)">
                                      <p:cBhvr>
                                        <p:cTn id="58" dur="500"/>
                                        <p:tgtEl>
                                          <p:spTgt spid="97"/>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1500"/>
                            </p:stCondLst>
                            <p:childTnLst>
                              <p:par>
                                <p:cTn id="64" presetID="32" presetClass="emph" presetSubtype="0" fill="hold" grpId="1" nodeType="afterEffect">
                                  <p:stCondLst>
                                    <p:cond delay="0"/>
                                  </p:stCondLst>
                                  <p:childTnLst>
                                    <p:animRot by="120000">
                                      <p:cBhvr>
                                        <p:cTn id="65" dur="100" fill="hold">
                                          <p:stCondLst>
                                            <p:cond delay="0"/>
                                          </p:stCondLst>
                                        </p:cTn>
                                        <p:tgtEl>
                                          <p:spTgt spid="13"/>
                                        </p:tgtEl>
                                        <p:attrNameLst>
                                          <p:attrName>r</p:attrName>
                                        </p:attrNameLst>
                                      </p:cBhvr>
                                    </p:animRot>
                                    <p:animRot by="-240000">
                                      <p:cBhvr>
                                        <p:cTn id="66" dur="200" fill="hold">
                                          <p:stCondLst>
                                            <p:cond delay="200"/>
                                          </p:stCondLst>
                                        </p:cTn>
                                        <p:tgtEl>
                                          <p:spTgt spid="13"/>
                                        </p:tgtEl>
                                        <p:attrNameLst>
                                          <p:attrName>r</p:attrName>
                                        </p:attrNameLst>
                                      </p:cBhvr>
                                    </p:animRot>
                                    <p:animRot by="240000">
                                      <p:cBhvr>
                                        <p:cTn id="67" dur="200" fill="hold">
                                          <p:stCondLst>
                                            <p:cond delay="400"/>
                                          </p:stCondLst>
                                        </p:cTn>
                                        <p:tgtEl>
                                          <p:spTgt spid="13"/>
                                        </p:tgtEl>
                                        <p:attrNameLst>
                                          <p:attrName>r</p:attrName>
                                        </p:attrNameLst>
                                      </p:cBhvr>
                                    </p:animRot>
                                    <p:animRot by="-240000">
                                      <p:cBhvr>
                                        <p:cTn id="68" dur="200" fill="hold">
                                          <p:stCondLst>
                                            <p:cond delay="600"/>
                                          </p:stCondLst>
                                        </p:cTn>
                                        <p:tgtEl>
                                          <p:spTgt spid="13"/>
                                        </p:tgtEl>
                                        <p:attrNameLst>
                                          <p:attrName>r</p:attrName>
                                        </p:attrNameLst>
                                      </p:cBhvr>
                                    </p:animRot>
                                    <p:animRot by="120000">
                                      <p:cBhvr>
                                        <p:cTn id="69" dur="200" fill="hold">
                                          <p:stCondLst>
                                            <p:cond delay="800"/>
                                          </p:stCondLst>
                                        </p:cTn>
                                        <p:tgtEl>
                                          <p:spTgt spid="13"/>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up)">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500"/>
                            </p:stCondLst>
                            <p:childTnLst>
                              <p:par>
                                <p:cTn id="89" presetID="10" presetClass="exit" presetSubtype="0" fill="hold" grpId="2" nodeType="afterEffect">
                                  <p:stCondLst>
                                    <p:cond delay="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par>
                          <p:cTn id="92" fill="hold">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wipe(up)">
                                      <p:cBhvr>
                                        <p:cTn id="95" dur="500"/>
                                        <p:tgtEl>
                                          <p:spTgt spid="98"/>
                                        </p:tgtEl>
                                      </p:cBhvr>
                                    </p:animEffect>
                                  </p:childTnLst>
                                </p:cTn>
                              </p:par>
                            </p:childTnLst>
                          </p:cTn>
                        </p:par>
                        <p:par>
                          <p:cTn id="96" fill="hold">
                            <p:stCondLst>
                              <p:cond delay="1500"/>
                            </p:stCondLst>
                            <p:childTnLst>
                              <p:par>
                                <p:cTn id="97" presetID="32" presetClass="emph" presetSubtype="0" fill="hold" grpId="1" nodeType="afterEffect">
                                  <p:stCondLst>
                                    <p:cond delay="0"/>
                                  </p:stCondLst>
                                  <p:childTnLst>
                                    <p:animRot by="120000">
                                      <p:cBhvr>
                                        <p:cTn id="98" dur="100" fill="hold">
                                          <p:stCondLst>
                                            <p:cond delay="0"/>
                                          </p:stCondLst>
                                        </p:cTn>
                                        <p:tgtEl>
                                          <p:spTgt spid="98"/>
                                        </p:tgtEl>
                                        <p:attrNameLst>
                                          <p:attrName>r</p:attrName>
                                        </p:attrNameLst>
                                      </p:cBhvr>
                                    </p:animRot>
                                    <p:animRot by="-240000">
                                      <p:cBhvr>
                                        <p:cTn id="99" dur="200" fill="hold">
                                          <p:stCondLst>
                                            <p:cond delay="200"/>
                                          </p:stCondLst>
                                        </p:cTn>
                                        <p:tgtEl>
                                          <p:spTgt spid="98"/>
                                        </p:tgtEl>
                                        <p:attrNameLst>
                                          <p:attrName>r</p:attrName>
                                        </p:attrNameLst>
                                      </p:cBhvr>
                                    </p:animRot>
                                    <p:animRot by="240000">
                                      <p:cBhvr>
                                        <p:cTn id="100" dur="200" fill="hold">
                                          <p:stCondLst>
                                            <p:cond delay="400"/>
                                          </p:stCondLst>
                                        </p:cTn>
                                        <p:tgtEl>
                                          <p:spTgt spid="98"/>
                                        </p:tgtEl>
                                        <p:attrNameLst>
                                          <p:attrName>r</p:attrName>
                                        </p:attrNameLst>
                                      </p:cBhvr>
                                    </p:animRot>
                                    <p:animRot by="-240000">
                                      <p:cBhvr>
                                        <p:cTn id="101" dur="200" fill="hold">
                                          <p:stCondLst>
                                            <p:cond delay="600"/>
                                          </p:stCondLst>
                                        </p:cTn>
                                        <p:tgtEl>
                                          <p:spTgt spid="98"/>
                                        </p:tgtEl>
                                        <p:attrNameLst>
                                          <p:attrName>r</p:attrName>
                                        </p:attrNameLst>
                                      </p:cBhvr>
                                    </p:animRot>
                                    <p:animRot by="120000">
                                      <p:cBhvr>
                                        <p:cTn id="102" dur="200" fill="hold">
                                          <p:stCondLst>
                                            <p:cond delay="800"/>
                                          </p:stCondLst>
                                        </p:cTn>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5" grpId="0" animBg="1"/>
      <p:bldP spid="95" grpId="1" animBg="1"/>
      <p:bldP spid="96" grpId="0" animBg="1"/>
      <p:bldP spid="98" grpId="0" animBg="1"/>
      <p:bldP spid="98" grpId="1" animBg="1"/>
      <p:bldP spid="99" grpId="0" animBg="1"/>
      <p:bldP spid="100" grpId="0" animBg="1"/>
      <p:bldP spid="13" grpId="0" animBg="1"/>
      <p:bldP spid="13" grpId="1" animBg="1"/>
      <p:bldP spid="1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72872" y="723094"/>
            <a:ext cx="5423128" cy="5324535"/>
          </a:xfrm>
          <a:prstGeom prst="rect">
            <a:avLst/>
          </a:prstGeom>
          <a:noFill/>
        </p:spPr>
        <p:txBody>
          <a:bodyPr wrap="square">
            <a:spAutoFit/>
          </a:bodyPr>
          <a:lstStyle/>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Nội dung trong bản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11</a:t>
            </a:r>
            <a:r>
              <a:rPr lang="en-US" altLang="zh-CN" sz="2000">
                <a:solidFill>
                  <a:schemeClr val="accent6">
                    <a:lumMod val="75000"/>
                  </a:schemeClr>
                </a:solidFill>
                <a:latin typeface="UTM Avo" panose="02040603050506020204" pitchFamily="18" charset="0"/>
                <a:cs typeface="Times New Roman" panose="02020603050405020304" pitchFamily="18" charset="0"/>
              </a:rPr>
              <a:t>a</a:t>
            </a:r>
            <a:r>
              <a:rPr lang="vi-VN" altLang="zh-CN" sz="2000">
                <a:solidFill>
                  <a:schemeClr val="accent6">
                    <a:lumMod val="75000"/>
                  </a:schemeClr>
                </a:solidFill>
                <a:latin typeface="UTM Avo" panose="02040603050506020204" pitchFamily="18" charset="0"/>
                <a:cs typeface="Times New Roman" panose="02020603050405020304" pitchFamily="18" charset="0"/>
              </a:rPr>
              <a:t>-3. Các bước sử dụng một 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viết b</a:t>
            </a:r>
            <a:r>
              <a:rPr lang="en-US" altLang="zh-CN" sz="2000">
                <a:solidFill>
                  <a:schemeClr val="accent6">
                    <a:lumMod val="75000"/>
                  </a:schemeClr>
                </a:solidFill>
                <a:latin typeface="UTM Avo" panose="02040603050506020204" pitchFamily="18" charset="0"/>
                <a:cs typeface="Times New Roman" panose="02020603050405020304" pitchFamily="18" charset="0"/>
              </a:rPr>
              <a:t>ằ</a:t>
            </a:r>
            <a:r>
              <a:rPr lang="vi-VN" altLang="zh-CN" sz="2000">
                <a:solidFill>
                  <a:schemeClr val="accent6">
                    <a:lumMod val="75000"/>
                  </a:schemeClr>
                </a:solidFill>
                <a:latin typeface="UTM Avo" panose="02040603050506020204" pitchFamily="18" charset="0"/>
                <a:cs typeface="Times New Roman" panose="02020603050405020304" pitchFamily="18" charset="0"/>
              </a:rPr>
              <a:t>ng tiếng Anh. Em có thể sử dụng các công cụ dịch từ tiếng Anh sang tiếng Việt để hỗ </a:t>
            </a:r>
            <a:r>
              <a:rPr lang="en-US" altLang="zh-CN" sz="2000">
                <a:solidFill>
                  <a:schemeClr val="accent6">
                    <a:lumMod val="75000"/>
                  </a:schemeClr>
                </a:solidFill>
                <a:latin typeface="UTM Avo" panose="02040603050506020204" pitchFamily="18" charset="0"/>
                <a:cs typeface="Times New Roman" panose="02020603050405020304" pitchFamily="18" charset="0"/>
              </a:rPr>
              <a:t>tr</a:t>
            </a:r>
            <a:r>
              <a:rPr lang="vi-VN" altLang="zh-CN" sz="2000">
                <a:solidFill>
                  <a:schemeClr val="accent6">
                    <a:lumMod val="75000"/>
                  </a:schemeClr>
                </a:solidFill>
                <a:latin typeface="UTM Avo" panose="02040603050506020204" pitchFamily="18" charset="0"/>
                <a:cs typeface="Times New Roman" panose="02020603050405020304" pitchFamily="18" charset="0"/>
              </a:rPr>
              <a:t>ợ trong việc hiểu nội dung.</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 </a:t>
            </a:r>
            <a:r>
              <a:rPr lang="vi-VN" altLang="zh-CN" sz="20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000">
                <a:solidFill>
                  <a:schemeClr val="accent6">
                    <a:lumMod val="75000"/>
                  </a:schemeClr>
                </a:solidFill>
                <a:latin typeface="UTM Avo" panose="02040603050506020204" pitchFamily="18" charset="0"/>
                <a:cs typeface="Times New Roman" panose="02020603050405020304" pitchFamily="18" charset="0"/>
              </a:rPr>
              <a:t>có nội dung tương tự như Hình 11a.4.</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Bản mẫu đưa ra các gợi ý rõ ràng về các nội dung cần có cho một bài trình chiếu với chủ đề An toàn phòng thực hành. Bên cạnh đó còn hướng dẫn chi tiết cách nhập nội dung, cách trình bày và sắp xếp. Em nhập nội dung bài trình chiếu theo hướng dẫn để hoàn thành bài trình chiếu.</a:t>
            </a:r>
          </a:p>
        </p:txBody>
      </p:sp>
      <p:pic>
        <p:nvPicPr>
          <p:cNvPr id="5" name="Picture 4">
            <a:extLst>
              <a:ext uri="{FF2B5EF4-FFF2-40B4-BE49-F238E27FC236}">
                <a16:creationId xmlns:a16="http://schemas.microsoft.com/office/drawing/2014/main" id="{DC954E5C-EBA6-4064-B838-773CC2F029BC}"/>
              </a:ext>
            </a:extLst>
          </p:cNvPr>
          <p:cNvPicPr>
            <a:picLocks noChangeAspect="1"/>
          </p:cNvPicPr>
          <p:nvPr/>
        </p:nvPicPr>
        <p:blipFill>
          <a:blip r:embed="rId2"/>
          <a:stretch>
            <a:fillRect/>
          </a:stretch>
        </p:blipFill>
        <p:spPr>
          <a:xfrm>
            <a:off x="6096000" y="373841"/>
            <a:ext cx="5166510" cy="5834868"/>
          </a:xfrm>
          <a:prstGeom prst="rect">
            <a:avLst/>
          </a:prstGeom>
        </p:spPr>
      </p:pic>
    </p:spTree>
    <p:extLst>
      <p:ext uri="{BB962C8B-B14F-4D97-AF65-F5344CB8AC3E}">
        <p14:creationId xmlns:p14="http://schemas.microsoft.com/office/powerpoint/2010/main" val="1084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6">
                                            <p:txEl>
                                              <p:pRg st="2" end="2"/>
                                            </p:txEl>
                                          </p:spTgt>
                                        </p:tgtEl>
                                        <p:attrNameLst>
                                          <p:attrName>style.visibility</p:attrName>
                                        </p:attrNameLst>
                                      </p:cBhvr>
                                      <p:to>
                                        <p:strVal val="visible"/>
                                      </p:to>
                                    </p:set>
                                    <p:animEffect transition="in" filter="fade">
                                      <p:cBhvr>
                                        <p:cTn id="11" dur="500"/>
                                        <p:tgtEl>
                                          <p:spTgt spid="18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6">
                                            <p:txEl>
                                              <p:pRg st="4" end="4"/>
                                            </p:txEl>
                                          </p:spTgt>
                                        </p:tgtEl>
                                        <p:attrNameLst>
                                          <p:attrName>style.visibility</p:attrName>
                                        </p:attrNameLst>
                                      </p:cBhvr>
                                      <p:to>
                                        <p:strVal val="visible"/>
                                      </p:to>
                                    </p:set>
                                    <p:animEffect transition="in" filter="fade">
                                      <p:cBhvr>
                                        <p:cTn id="16" dur="500"/>
                                        <p:tgtEl>
                                          <p:spTgt spid="18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4044601" cy="378565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b) </a:t>
            </a:r>
            <a:r>
              <a:rPr lang="vi-VN" altLang="zh-CN" sz="2400" b="1">
                <a:solidFill>
                  <a:schemeClr val="accent6">
                    <a:lumMod val="75000"/>
                  </a:schemeClr>
                </a:solidFill>
                <a:latin typeface="UTM Avo" panose="02040603050506020204" pitchFamily="18" charset="0"/>
                <a:cs typeface="Times New Roman" panose="02020603050405020304" pitchFamily="18" charset="0"/>
              </a:rPr>
              <a:t>Ch</a:t>
            </a:r>
            <a:r>
              <a:rPr lang="en-US" altLang="zh-CN" sz="2400" b="1">
                <a:solidFill>
                  <a:schemeClr val="accent6">
                    <a:lumMod val="75000"/>
                  </a:schemeClr>
                </a:solidFill>
                <a:latin typeface="UTM Avo" panose="02040603050506020204" pitchFamily="18" charset="0"/>
                <a:cs typeface="Times New Roman" panose="02020603050405020304" pitchFamily="18" charset="0"/>
              </a:rPr>
              <a:t>ỉ</a:t>
            </a:r>
            <a:r>
              <a:rPr lang="vi-VN" altLang="zh-CN" sz="2400" b="1">
                <a:solidFill>
                  <a:schemeClr val="accent6">
                    <a:lumMod val="75000"/>
                  </a:schemeClr>
                </a:solidFill>
                <a:latin typeface="UTM Avo" panose="02040603050506020204" pitchFamily="18" charset="0"/>
                <a:cs typeface="Times New Roman" panose="02020603050405020304" pitchFamily="18" charset="0"/>
              </a:rPr>
              <a:t>nh s</a:t>
            </a:r>
            <a:r>
              <a:rPr lang="en-US" altLang="zh-CN" sz="2400" b="1">
                <a:solidFill>
                  <a:schemeClr val="accent6">
                    <a:lumMod val="75000"/>
                  </a:schemeClr>
                </a:solidFill>
                <a:latin typeface="UTM Avo" panose="02040603050506020204" pitchFamily="18" charset="0"/>
                <a:cs typeface="Times New Roman" panose="02020603050405020304" pitchFamily="18" charset="0"/>
              </a:rPr>
              <a:t>ử</a:t>
            </a:r>
            <a:r>
              <a:rPr lang="vi-VN" altLang="zh-CN" sz="2400" b="1">
                <a:solidFill>
                  <a:schemeClr val="accent6">
                    <a:lumMod val="75000"/>
                  </a:schemeClr>
                </a:solidFill>
                <a:latin typeface="UTM Avo" panose="02040603050506020204" pitchFamily="18" charset="0"/>
                <a:cs typeface="Times New Roman" panose="02020603050405020304" pitchFamily="18" charset="0"/>
              </a:rPr>
              <a:t>a bản mẫu để phù h</a:t>
            </a:r>
            <a:r>
              <a:rPr lang="en-US" altLang="zh-CN" sz="2400" b="1">
                <a:solidFill>
                  <a:schemeClr val="accent6">
                    <a:lumMod val="75000"/>
                  </a:schemeClr>
                </a:solidFill>
                <a:latin typeface="UTM Avo" panose="02040603050506020204" pitchFamily="18" charset="0"/>
                <a:cs typeface="Times New Roman" panose="02020603050405020304" pitchFamily="18" charset="0"/>
              </a:rPr>
              <a:t>ợ</a:t>
            </a:r>
            <a:r>
              <a:rPr lang="vi-VN" altLang="zh-CN" sz="2400" b="1">
                <a:solidFill>
                  <a:schemeClr val="accent6">
                    <a:lumMod val="75000"/>
                  </a:schemeClr>
                </a:solidFill>
                <a:latin typeface="UTM Avo" panose="02040603050506020204" pitchFamily="18" charset="0"/>
                <a:cs typeface="Times New Roman" panose="02020603050405020304" pitchFamily="18" charset="0"/>
              </a:rPr>
              <a:t>p v</a:t>
            </a:r>
            <a:r>
              <a:rPr lang="en-US" altLang="zh-CN" sz="2400" b="1">
                <a:solidFill>
                  <a:schemeClr val="accent6">
                    <a:lumMod val="75000"/>
                  </a:schemeClr>
                </a:solidFill>
                <a:latin typeface="UTM Avo" panose="02040603050506020204" pitchFamily="18" charset="0"/>
                <a:cs typeface="Times New Roman" panose="02020603050405020304" pitchFamily="18" charset="0"/>
              </a:rPr>
              <a:t>ớ</a:t>
            </a:r>
            <a:r>
              <a:rPr lang="vi-VN" altLang="zh-CN" sz="2400" b="1">
                <a:solidFill>
                  <a:schemeClr val="accent6">
                    <a:lumMod val="75000"/>
                  </a:schemeClr>
                </a:solidFill>
                <a:latin typeface="UTM Avo" panose="02040603050506020204" pitchFamily="18" charset="0"/>
                <a:cs typeface="Times New Roman" panose="02020603050405020304" pitchFamily="18" charset="0"/>
              </a:rPr>
              <a:t>i nội dung</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Em có thể thay đổi phông chữ, cỡ chữ, màu nền, thêm hoặc bớt trang chiếu để phù hợp với nội dung trình chiếu.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Kết quả bài trình chiếu có thể tương tự như Hình 11a.5.</a:t>
            </a:r>
          </a:p>
        </p:txBody>
      </p:sp>
      <p:pic>
        <p:nvPicPr>
          <p:cNvPr id="6" name="Picture 5">
            <a:extLst>
              <a:ext uri="{FF2B5EF4-FFF2-40B4-BE49-F238E27FC236}">
                <a16:creationId xmlns:a16="http://schemas.microsoft.com/office/drawing/2014/main" id="{FEC65821-5C98-4F6A-97B5-88C040DE8078}"/>
              </a:ext>
            </a:extLst>
          </p:cNvPr>
          <p:cNvPicPr>
            <a:picLocks noChangeAspect="1"/>
          </p:cNvPicPr>
          <p:nvPr/>
        </p:nvPicPr>
        <p:blipFill>
          <a:blip r:embed="rId2"/>
          <a:stretch>
            <a:fillRect/>
          </a:stretch>
        </p:blipFill>
        <p:spPr>
          <a:xfrm>
            <a:off x="6355166" y="595475"/>
            <a:ext cx="4847619" cy="5571429"/>
          </a:xfrm>
          <a:prstGeom prst="rect">
            <a:avLst/>
          </a:prstGeom>
        </p:spPr>
      </p:pic>
    </p:spTree>
    <p:extLst>
      <p:ext uri="{BB962C8B-B14F-4D97-AF65-F5344CB8AC3E}">
        <p14:creationId xmlns:p14="http://schemas.microsoft.com/office/powerpoint/2010/main" val="33006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186">
                                            <p:txEl>
                                              <p:pRg st="2" end="2"/>
                                            </p:txEl>
                                          </p:spTgt>
                                        </p:tgtEl>
                                        <p:attrNameLst>
                                          <p:attrName>style.visibility</p:attrName>
                                        </p:attrNameLst>
                                      </p:cBhvr>
                                      <p:to>
                                        <p:strVal val="visible"/>
                                      </p:to>
                                    </p:set>
                                    <p:animEffect transition="in" filter="wipe(left)">
                                      <p:cBhvr>
                                        <p:cTn id="28" dur="500"/>
                                        <p:tgtEl>
                                          <p:spTgt spid="186">
                                            <p:txEl>
                                              <p:pRg st="2" end="2"/>
                                            </p:txEl>
                                          </p:spTgt>
                                        </p:tgtEl>
                                      </p:cBhvr>
                                    </p:animEffect>
                                  </p:childTnLst>
                                </p:cTn>
                              </p:par>
                            </p:childTnLst>
                          </p:cTn>
                        </p:par>
                        <p:par>
                          <p:cTn id="29" fill="hold">
                            <p:stCondLst>
                              <p:cond delay="325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9600" y="565033"/>
            <a:ext cx="10648950" cy="3046988"/>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c)</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Đưa vào trang tiêu đề đường dẫn đến một video</a:t>
            </a:r>
          </a:p>
          <a:p>
            <a:r>
              <a:rPr lang="vi-VN" altLang="zh-CN" sz="2400">
                <a:solidFill>
                  <a:schemeClr val="accent6">
                    <a:lumMod val="75000"/>
                  </a:schemeClr>
                </a:solidFill>
                <a:latin typeface="UTM Avo" panose="02040603050506020204" pitchFamily="18" charset="0"/>
                <a:cs typeface="Times New Roman" panose="02020603050405020304" pitchFamily="18" charset="0"/>
              </a:rPr>
              <a:t>Giả sử em muốn giới thiệu một video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có nội dung cảnh báo về các tai nạn có thể xảy ra trong phòng thực hành. Em có thể đưa đường dẫn đến tệp video đó vào trang tiêu đề để mở trong khi trình chiếu. Cách làm như sau: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Chèn vào trang chiếu một hình ảnh minh hoạ để đặt liên kết (hoặc chọn luôn hình ảnh chiếc bình màu vàng có sẵn trên trang chiếu).</a:t>
            </a:r>
          </a:p>
        </p:txBody>
      </p:sp>
      <p:pic>
        <p:nvPicPr>
          <p:cNvPr id="93" name="Picutre 476">
            <a:extLst>
              <a:ext uri="{FF2B5EF4-FFF2-40B4-BE49-F238E27FC236}">
                <a16:creationId xmlns:a16="http://schemas.microsoft.com/office/drawing/2014/main" id="{2193CF49-0ACE-41F7-8484-42864A1B815A}"/>
              </a:ext>
            </a:extLst>
          </p:cNvPr>
          <p:cNvPicPr/>
          <p:nvPr/>
        </p:nvPicPr>
        <p:blipFill>
          <a:blip r:embed="rId2"/>
          <a:stretch/>
        </p:blipFill>
        <p:spPr>
          <a:xfrm>
            <a:off x="6096000" y="3836152"/>
            <a:ext cx="4754880" cy="2456815"/>
          </a:xfrm>
          <a:prstGeom prst="rect">
            <a:avLst/>
          </a:prstGeom>
        </p:spPr>
      </p:pic>
      <p:sp>
        <p:nvSpPr>
          <p:cNvPr id="94" name="TextBox 93">
            <a:extLst>
              <a:ext uri="{FF2B5EF4-FFF2-40B4-BE49-F238E27FC236}">
                <a16:creationId xmlns:a16="http://schemas.microsoft.com/office/drawing/2014/main" id="{20E7E897-45B8-466E-B330-1B027982D2B2}"/>
              </a:ext>
            </a:extLst>
          </p:cNvPr>
          <p:cNvSpPr txBox="1"/>
          <p:nvPr/>
        </p:nvSpPr>
        <p:spPr>
          <a:xfrm>
            <a:off x="609600" y="3695133"/>
            <a:ext cx="5486400" cy="2308324"/>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h</a:t>
            </a:r>
            <a:r>
              <a:rPr lang="en-US" altLang="zh-CN" sz="2400">
                <a:solidFill>
                  <a:schemeClr val="accent6">
                    <a:lumMod val="75000"/>
                  </a:schemeClr>
                </a:solidFill>
                <a:latin typeface="UTM Avo" panose="02040603050506020204" pitchFamily="18" charset="0"/>
                <a:cs typeface="Times New Roman" panose="02020603050405020304" pitchFamily="18" charset="0"/>
              </a:rPr>
              <a:t>ì</a:t>
            </a:r>
            <a:r>
              <a:rPr lang="vi-VN" altLang="zh-CN" sz="2400">
                <a:solidFill>
                  <a:schemeClr val="accent6">
                    <a:lumMod val="75000"/>
                  </a:schemeClr>
                </a:solidFill>
                <a:latin typeface="UTM Avo" panose="02040603050506020204" pitchFamily="18" charset="0"/>
                <a:cs typeface="Times New Roman" panose="02020603050405020304" pitchFamily="18" charset="0"/>
              </a:rPr>
              <a:t>nh ảnh minh hoạ,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Insert/Links/Link</a:t>
            </a:r>
            <a:r>
              <a:rPr lang="vi-VN" altLang="zh-CN" sz="2400">
                <a:solidFill>
                  <a:schemeClr val="accent6">
                    <a:lumMod val="75000"/>
                  </a:schemeClr>
                </a:solidFill>
                <a:latin typeface="UTM Avo" panose="02040603050506020204" pitchFamily="18" charset="0"/>
                <a:cs typeface="Times New Roman" panose="02020603050405020304" pitchFamily="18" charset="0"/>
              </a:rPr>
              <a:t>. Trong cửa sổ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 Hyperlink</a:t>
            </a:r>
            <a:r>
              <a:rPr lang="vi-VN" altLang="zh-CN" sz="2400">
                <a:solidFill>
                  <a:schemeClr val="accent6">
                    <a:lumMod val="75000"/>
                  </a:schemeClr>
                </a:solidFill>
                <a:latin typeface="UTM Avo" panose="02040603050506020204" pitchFamily="18" charset="0"/>
                <a:cs typeface="Times New Roman" panose="02020603050405020304" pitchFamily="18" charset="0"/>
              </a:rPr>
              <a:t>, chọn đường dẫn đến tệp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11a.6).</a:t>
            </a:r>
          </a:p>
        </p:txBody>
      </p:sp>
    </p:spTree>
    <p:extLst>
      <p:ext uri="{BB962C8B-B14F-4D97-AF65-F5344CB8AC3E}">
        <p14:creationId xmlns:p14="http://schemas.microsoft.com/office/powerpoint/2010/main" val="24954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animEffect transition="in" filter="wipe(left)">
                                      <p:cBhvr>
                                        <p:cTn id="11" dur="500"/>
                                        <p:tgtEl>
                                          <p:spTgt spid="18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animEffect transition="in" filter="wipe(left)">
                                      <p:cBhvr>
                                        <p:cTn id="15" dur="500"/>
                                        <p:tgtEl>
                                          <p:spTgt spid="18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4">
                                            <p:txEl>
                                              <p:pRg st="0" end="0"/>
                                            </p:txEl>
                                          </p:spTgt>
                                        </p:tgtEl>
                                        <p:attrNameLst>
                                          <p:attrName>style.visibility</p:attrName>
                                        </p:attrNameLst>
                                      </p:cBhvr>
                                      <p:to>
                                        <p:strVal val="visible"/>
                                      </p:to>
                                    </p:set>
                                    <p:animEffect transition="in" filter="wipe(left)">
                                      <p:cBhvr>
                                        <p:cTn id="19"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945291" y="1515818"/>
            <a:ext cx="5932102" cy="1681229"/>
          </a:xfrm>
          <a:prstGeom prst="rect">
            <a:avLst/>
          </a:prstGeom>
          <a:noFill/>
        </p:spPr>
        <p:txBody>
          <a:bodyPr wrap="square">
            <a:spAutoFit/>
          </a:bodyPr>
          <a:lstStyle/>
          <a:p>
            <a:pPr>
              <a:lnSpc>
                <a:spcPct val="150000"/>
              </a:lnSpc>
            </a:pPr>
            <a:r>
              <a:rPr lang="vi-VN" altLang="zh-CN" sz="2400" b="1">
                <a:solidFill>
                  <a:schemeClr val="accent6">
                    <a:lumMod val="75000"/>
                  </a:schemeClr>
                </a:solidFill>
                <a:latin typeface="UTM Avo" panose="02040603050506020204" pitchFamily="18" charset="0"/>
                <a:cs typeface="Times New Roman" panose="02020603050405020304" pitchFamily="18" charset="0"/>
              </a:rPr>
              <a:t>d)	Lưu tệp</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 Chọn File/Save để lưu tệp với tên</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AnToanPhongThucHanh.pptx</a:t>
            </a:r>
            <a:r>
              <a:rPr lang="vi-VN" altLang="zh-CN" sz="24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5981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78383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Phương án nào sau đây mô t</a:t>
            </a:r>
            <a:r>
              <a:rPr lang="en-US" sz="2400" b="1">
                <a:latin typeface="UTM Avo" panose="02040603050506020204" pitchFamily="18" charset="0"/>
                <a:cs typeface="Times New Roman" panose="02020603050405020304" pitchFamily="18" charset="0"/>
              </a:rPr>
              <a:t>ả</a:t>
            </a:r>
            <a:r>
              <a:rPr lang="vi-VN" sz="2400" b="1">
                <a:latin typeface="UTM Avo" panose="02040603050506020204" pitchFamily="18" charset="0"/>
                <a:cs typeface="Times New Roman" panose="02020603050405020304" pitchFamily="18" charset="0"/>
              </a:rPr>
              <a:t> các bước sử dụng bản mẫu?</a:t>
            </a:r>
          </a:p>
          <a:p>
            <a:pPr algn="just" defTabSz="342900">
              <a:lnSpc>
                <a:spcPct val="150000"/>
              </a:lnSpc>
            </a:pPr>
            <a:r>
              <a:rPr lang="vi-VN" sz="2400">
                <a:latin typeface="UTM Avo" panose="02040603050506020204" pitchFamily="18" charset="0"/>
                <a:cs typeface="Times New Roman" panose="02020603050405020304" pitchFamily="18" charset="0"/>
              </a:rPr>
              <a:t>A.	Nháy chuột chọn Design/Themes, chọn bản mẫu.</a:t>
            </a:r>
          </a:p>
          <a:p>
            <a:pPr algn="just" defTabSz="342900">
              <a:lnSpc>
                <a:spcPct val="150000"/>
              </a:lnSpc>
            </a:pPr>
            <a:r>
              <a:rPr lang="vi-VN" sz="2400">
                <a:latin typeface="UTM Avo" panose="02040603050506020204" pitchFamily="18" charset="0"/>
                <a:cs typeface="Times New Roman" panose="02020603050405020304" pitchFamily="18" charset="0"/>
              </a:rPr>
              <a:t>B.	Nháy chuột chọn Design/Variants, chọn bản mẫu.</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Nháy chuột chọn Insert/Text, chọn bản mẫu.</a:t>
            </a:r>
          </a:p>
          <a:p>
            <a:pPr algn="just" defTabSz="342900">
              <a:lnSpc>
                <a:spcPct val="150000"/>
              </a:lnSpc>
            </a:pPr>
            <a:r>
              <a:rPr lang="vi-VN" sz="2400">
                <a:latin typeface="UTM Avo" panose="02040603050506020204" pitchFamily="18" charset="0"/>
                <a:cs typeface="Times New Roman" panose="02020603050405020304" pitchFamily="18" charset="0"/>
              </a:rPr>
              <a:t>D. Nháy chuột chọn File/New, chọn bản mẫu.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35227"/>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Em hãy thêm vào trang chiếu tiêu đề của tệp trình chiếu </a:t>
            </a:r>
            <a:r>
              <a:rPr lang="vi-VN" sz="2400" b="1">
                <a:latin typeface="UTM Avo" panose="02040603050506020204" pitchFamily="18" charset="0"/>
                <a:cs typeface="Times New Roman" panose="02020603050405020304" pitchFamily="18" charset="0"/>
              </a:rPr>
              <a:t>AnToanPhongThucHanh.pptx </a:t>
            </a:r>
            <a:r>
              <a:rPr lang="vi-VN" sz="2400">
                <a:latin typeface="UTM Avo" panose="02040603050506020204" pitchFamily="18" charset="0"/>
                <a:cs typeface="Times New Roman" panose="02020603050405020304" pitchFamily="18" charset="0"/>
              </a:rPr>
              <a:t>đường dẫn đến tệp văn bản lưu trữ các kí hiệu cảnh báo trong phòng thực hành để có thể mở ra giới thiệu cho người nghe trong khi trình chiếu.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5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3337837"/>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tìm một bản mẫu (có sẵn trong phần mềm trình chiếu hoặc được chia sẻ trên mạng) và sử dụng để tạo lại bài trình chiếu trong tệp </a:t>
            </a:r>
            <a:r>
              <a:rPr lang="vi-VN" sz="2400" b="1">
                <a:solidFill>
                  <a:prstClr val="black"/>
                </a:solidFill>
                <a:latin typeface="UTM Avo" panose="02040603050506020204" pitchFamily="18" charset="0"/>
                <a:cs typeface="Times New Roman" panose="02020603050405020304" pitchFamily="18" charset="0"/>
              </a:rPr>
              <a:t>LeRaMatCLBTinhoc.pptx</a:t>
            </a:r>
            <a:r>
              <a:rPr lang="vi-VN" sz="2400">
                <a:solidFill>
                  <a:prstClr val="black"/>
                </a:solidFill>
                <a:latin typeface="UTM Avo" panose="02040603050506020204" pitchFamily="18" charset="0"/>
                <a:cs typeface="Times New Roman" panose="02020603050405020304" pitchFamily="18" charset="0"/>
              </a:rPr>
              <a:t>. Thực hiện thay đổi các định dạng cần thiết để tạo một bản mẫu phù hợp với bài trình chiếu. Ghi lại tệp trình chiếu dưới dạng bản mẫu, tên tệp có dạng </a:t>
            </a:r>
            <a:r>
              <a:rPr lang="vi-VN" sz="2400" b="1">
                <a:solidFill>
                  <a:prstClr val="black"/>
                </a:solidFill>
                <a:latin typeface="UTM Avo" panose="02040603050506020204" pitchFamily="18" charset="0"/>
                <a:cs typeface="Times New Roman" panose="02020603050405020304" pitchFamily="18" charset="0"/>
              </a:rPr>
              <a:t>.potx </a:t>
            </a:r>
            <a:r>
              <a:rPr lang="vi-VN" sz="2400">
                <a:solidFill>
                  <a:prstClr val="black"/>
                </a:solidFill>
                <a:latin typeface="UTM Avo" panose="02040603050506020204" pitchFamily="18" charset="0"/>
                <a:cs typeface="Times New Roman" panose="02020603050405020304" pitchFamily="18" charset="0"/>
              </a:rPr>
              <a:t>để tái sử dụng và chia sẻ khi cần.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VẬN DỤNG</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7393" r="478"/>
          <a:stretch/>
        </p:blipFill>
        <p:spPr>
          <a:xfrm>
            <a:off x="170873" y="2678359"/>
            <a:ext cx="3278459"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hãy quan sát hai trang chiếu trong Hình 11a.1, </a:t>
            </a:r>
            <a:r>
              <a:rPr lang="vi-VN" sz="2400" b="1">
                <a:solidFill>
                  <a:srgbClr val="000000"/>
                </a:solidFill>
                <a:latin typeface="UTM Avo" panose="02040603050506020204" pitchFamily="18" charset="0"/>
                <a:cs typeface="Times New Roman" panose="02020603050405020304" pitchFamily="18" charset="0"/>
              </a:rPr>
              <a:t>so sánh </a:t>
            </a:r>
            <a:r>
              <a:rPr lang="vi-VN" sz="2400">
                <a:solidFill>
                  <a:srgbClr val="000000"/>
                </a:solidFill>
                <a:latin typeface="UTM Avo" panose="02040603050506020204" pitchFamily="18" charset="0"/>
                <a:cs typeface="Times New Roman" panose="02020603050405020304" pitchFamily="18" charset="0"/>
              </a:rPr>
              <a:t>hai trang chiếu này với trang chiếu số 1 em đã tạo ở phần thực hành Bài 10a và đưa ra nhận xét.</a:t>
            </a:r>
          </a:p>
        </p:txBody>
      </p:sp>
      <p:pic>
        <p:nvPicPr>
          <p:cNvPr id="9" name="Shape 420">
            <a:extLst>
              <a:ext uri="{FF2B5EF4-FFF2-40B4-BE49-F238E27FC236}">
                <a16:creationId xmlns:a16="http://schemas.microsoft.com/office/drawing/2014/main" id="{DF35154B-39EA-497B-A6BA-66D73C500D15}"/>
              </a:ext>
            </a:extLst>
          </p:cNvPr>
          <p:cNvPicPr/>
          <p:nvPr/>
        </p:nvPicPr>
        <p:blipFill>
          <a:blip r:embed="rId4"/>
          <a:stretch/>
        </p:blipFill>
        <p:spPr>
          <a:xfrm>
            <a:off x="3210081" y="4123868"/>
            <a:ext cx="3859996" cy="2185694"/>
          </a:xfrm>
          <a:prstGeom prst="rect">
            <a:avLst/>
          </a:prstGeom>
        </p:spPr>
      </p:pic>
      <p:pic>
        <p:nvPicPr>
          <p:cNvPr id="10" name="Shape 422">
            <a:extLst>
              <a:ext uri="{FF2B5EF4-FFF2-40B4-BE49-F238E27FC236}">
                <a16:creationId xmlns:a16="http://schemas.microsoft.com/office/drawing/2014/main" id="{01D231D0-612F-48A5-BC8C-7DEB8B9C10D9}"/>
              </a:ext>
            </a:extLst>
          </p:cNvPr>
          <p:cNvPicPr/>
          <p:nvPr/>
        </p:nvPicPr>
        <p:blipFill>
          <a:blip r:embed="rId5"/>
          <a:stretch/>
        </p:blipFill>
        <p:spPr>
          <a:xfrm>
            <a:off x="7443296" y="4123868"/>
            <a:ext cx="3829740" cy="2216593"/>
          </a:xfrm>
          <a:prstGeom prst="rect">
            <a:avLst/>
          </a:prstGeom>
        </p:spPr>
      </p:pic>
    </p:spTree>
    <p:extLst>
      <p:ext uri="{BB962C8B-B14F-4D97-AF65-F5344CB8AC3E}">
        <p14:creationId xmlns:p14="http://schemas.microsoft.com/office/powerpoint/2010/main" val="15123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580792"/>
            <a:ext cx="11612547" cy="1938992"/>
          </a:xfrm>
          <a:prstGeom prst="rect">
            <a:avLst/>
          </a:prstGeom>
          <a:noFill/>
        </p:spPr>
        <p:txBody>
          <a:bodyPr wrap="square" rtlCol="0">
            <a:spAutoFit/>
          </a:bodyPr>
          <a:lstStyle/>
          <a:p>
            <a:pPr marL="1143000" indent="-1143000" algn="ctr">
              <a:buAutoNum type="arabicPeriod"/>
            </a:pPr>
            <a:r>
              <a:rPr lang="vi-VN" sz="6000">
                <a:solidFill>
                  <a:schemeClr val="accent6">
                    <a:lumMod val="50000"/>
                  </a:schemeClr>
                </a:solidFill>
                <a:latin typeface="+mj-lt"/>
              </a:rPr>
              <a:t>BẢN MẪU TRONG </a:t>
            </a:r>
            <a:endParaRPr lang="en-US" sz="6000">
              <a:solidFill>
                <a:schemeClr val="accent6">
                  <a:lumMod val="50000"/>
                </a:schemeClr>
              </a:solidFill>
              <a:latin typeface="+mj-lt"/>
            </a:endParaRPr>
          </a:p>
          <a:p>
            <a:pPr algn="ctr"/>
            <a:r>
              <a:rPr lang="vi-VN" sz="6000">
                <a:solidFill>
                  <a:schemeClr val="accent6">
                    <a:lumMod val="50000"/>
                  </a:schemeClr>
                </a:solidFill>
                <a:latin typeface="+mj-lt"/>
              </a:rPr>
              <a:t>PH</a:t>
            </a:r>
            <a:r>
              <a:rPr lang="en-US" sz="6000">
                <a:solidFill>
                  <a:schemeClr val="accent6">
                    <a:lumMod val="50000"/>
                  </a:schemeClr>
                </a:solidFill>
                <a:latin typeface="+mj-lt"/>
              </a:rPr>
              <a:t>Ầ</a:t>
            </a:r>
            <a:r>
              <a:rPr lang="vi-VN" sz="6000">
                <a:solidFill>
                  <a:schemeClr val="accent6">
                    <a:lumMod val="50000"/>
                  </a:schemeClr>
                </a:solidFill>
                <a:latin typeface="+mj-lt"/>
              </a:rPr>
              <a:t>N M</a:t>
            </a:r>
            <a:r>
              <a:rPr lang="en-US" sz="6000">
                <a:solidFill>
                  <a:schemeClr val="accent6">
                    <a:lumMod val="50000"/>
                  </a:schemeClr>
                </a:solidFill>
                <a:latin typeface="+mj-lt"/>
              </a:rPr>
              <a:t>Ề</a:t>
            </a:r>
            <a:r>
              <a:rPr lang="vi-VN" sz="6000">
                <a:solidFill>
                  <a:schemeClr val="accent6">
                    <a:lumMod val="50000"/>
                  </a:schemeClr>
                </a:solidFill>
                <a:latin typeface="+mj-lt"/>
              </a:rPr>
              <a:t>M TRÌNH CHIẾU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4155298"/>
            <a:chOff x="1117200" y="3528268"/>
            <a:chExt cx="10337399" cy="56865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68658"/>
              <a:chOff x="1493120" y="3891280"/>
              <a:chExt cx="10337399" cy="56865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92810"/>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4060797"/>
                <a:ext cx="10337000" cy="39914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45857"/>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141153"/>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Làm thế nào để có thể tạo được </a:t>
              </a:r>
              <a:endParaRPr lang="en-US" sz="24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bài trình chiếu đẹp, chuyên nghiệp?</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8028" y="1851741"/>
            <a:ext cx="10336218" cy="2783839"/>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Em hãy trả lời các câu hỏi sau:</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Sử dụng phần mềm trình chiếu có tạo được các trang chiếu như Hình 11 a.1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Để tạo được các trang chiếu đó có cần nhiều thời gian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3.	Làm thế nào để tạo được các trang chiếu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99912" y="458797"/>
            <a:ext cx="9406703" cy="15234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a:t>
            </a:r>
            <a:r>
              <a:rPr lang="en-US" sz="2400" b="1">
                <a:solidFill>
                  <a:srgbClr val="000000"/>
                </a:solidFill>
                <a:latin typeface="UTM Avo" panose="02040603050506020204" pitchFamily="18" charset="0"/>
                <a:cs typeface="Times New Roman" panose="02020603050405020304" pitchFamily="18" charset="0"/>
              </a:rPr>
              <a:t>ẫ</a:t>
            </a:r>
            <a:r>
              <a:rPr lang="vi-VN" sz="2400" b="1">
                <a:solidFill>
                  <a:srgbClr val="000000"/>
                </a:solidFill>
                <a:latin typeface="UTM Avo" panose="02040603050506020204" pitchFamily="18" charset="0"/>
                <a:cs typeface="Times New Roman" panose="02020603050405020304" pitchFamily="18" charset="0"/>
              </a:rPr>
              <a:t>u định dạng </a:t>
            </a:r>
            <a:r>
              <a:rPr lang="vi-VN" sz="2400">
                <a:solidFill>
                  <a:srgbClr val="000000"/>
                </a:solidFill>
                <a:latin typeface="UTM Avo" panose="02040603050506020204" pitchFamily="18" charset="0"/>
                <a:cs typeface="Times New Roman" panose="02020603050405020304" pitchFamily="18" charset="0"/>
              </a:rPr>
              <a:t>là một tập hợp màu sắc, phông chữ và hiệu ứng hình ảnh được xác định trước giúp bài trình chiếu có một giao diện thống nhất, chuyên nghiệp.</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BF1A426-331B-419E-B600-8A08CC355AD0}"/>
              </a:ext>
            </a:extLst>
          </p:cNvPr>
          <p:cNvSpPr txBox="1"/>
          <p:nvPr/>
        </p:nvSpPr>
        <p:spPr>
          <a:xfrm>
            <a:off x="614527" y="2428214"/>
            <a:ext cx="10492088"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Nâng cao hơn, phần mềm trình chiếu còn cung cấp các </a:t>
            </a:r>
            <a:r>
              <a:rPr lang="vi-VN" sz="2400" b="1">
                <a:solidFill>
                  <a:srgbClr val="000000"/>
                </a:solidFill>
                <a:latin typeface="UTM Avo" panose="02040603050506020204" pitchFamily="18" charset="0"/>
                <a:cs typeface="Times New Roman" panose="02020603050405020304" pitchFamily="18" charset="0"/>
              </a:rPr>
              <a:t>bản mẫu</a:t>
            </a:r>
            <a:r>
              <a:rPr lang="vi-VN" sz="2400">
                <a:solidFill>
                  <a:srgbClr val="000000"/>
                </a:solidFill>
                <a:latin typeface="UTM Avo" panose="02040603050506020204" pitchFamily="18" charset="0"/>
                <a:cs typeface="Times New Roman" panose="02020603050405020304" pitchFamily="18" charset="0"/>
              </a:rPr>
              <a:t> (Template) có sẵn.</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Bản mẫu </a:t>
            </a:r>
            <a:r>
              <a:rPr lang="vi-VN" sz="2400">
                <a:solidFill>
                  <a:srgbClr val="000000"/>
                </a:solidFill>
                <a:latin typeface="UTM Avo" panose="02040603050506020204" pitchFamily="18" charset="0"/>
                <a:cs typeface="Times New Roman" panose="02020603050405020304" pitchFamily="18" charset="0"/>
              </a:rPr>
              <a:t>là một bản thiết kế của một hoặc một nhóm các trang chiếu được lưu dưới dạng một tệp có phần mở rộng là </a:t>
            </a:r>
            <a:r>
              <a:rPr lang="vi-VN" sz="2400" b="1">
                <a:solidFill>
                  <a:srgbClr val="000000"/>
                </a:solidFill>
                <a:latin typeface="UTM Avo" panose="02040603050506020204" pitchFamily="18" charset="0"/>
                <a:cs typeface="Times New Roman" panose="02020603050405020304" pitchFamily="18" charset="0"/>
              </a:rPr>
              <a:t>.potx</a:t>
            </a:r>
            <a:r>
              <a:rPr lang="vi-VN" sz="2400">
                <a:solidFill>
                  <a:srgbClr val="000000"/>
                </a:solidFill>
                <a:latin typeface="UTM Avo" panose="02040603050506020204" pitchFamily="18" charset="0"/>
                <a:cs typeface="Times New Roman" panose="02020603050405020304" pitchFamily="18" charset="0"/>
              </a:rPr>
              <a:t>. Bản mẫu chứa bố cục, màu sắc, phông chữ, hiệu ứng, kiểu nền và cả nội dung. </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560" r="32263"/>
          <a:stretch/>
        </p:blipFill>
        <p:spPr>
          <a:xfrm>
            <a:off x="918964" y="2499943"/>
            <a:ext cx="1914870"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pt-BR" sz="2400">
                <a:solidFill>
                  <a:srgbClr val="000000"/>
                </a:solidFill>
                <a:latin typeface="UTM Avo" panose="02040603050506020204" pitchFamily="18" charset="0"/>
                <a:cs typeface="Times New Roman" panose="02020603050405020304" pitchFamily="18" charset="0"/>
              </a:rPr>
              <a:t>Chúng ta có thể sử dụng </a:t>
            </a:r>
            <a:r>
              <a:rPr lang="vi-VN" sz="2400">
                <a:solidFill>
                  <a:srgbClr val="000000"/>
                </a:solidFill>
                <a:latin typeface="UTM Avo" panose="02040603050506020204" pitchFamily="18" charset="0"/>
                <a:cs typeface="Times New Roman" panose="02020603050405020304" pitchFamily="18" charset="0"/>
              </a:rPr>
              <a:t>các bản mẫu có sẵn, có thể tạo các bản mẫu tuỳ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của riêng mình rồi lưu trữ, tái sử dụng và chia sẻ chúng với những người khác.</a:t>
            </a:r>
          </a:p>
        </p:txBody>
      </p:sp>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783049" y="811282"/>
            <a:ext cx="10625902"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Bản mẫu thường được thiết kế để dùng cho một mục đích, một chủ đề cụ thể (ví dụ như bài trình bày về một chuyến du lịch, một dự án kinh doanh, một bài học trên lớp,...). Vì vậy, ngoài các yếu tố thiết kế về giao diện (màu sắc, phông chữ, hình nền, hiệu ứng) thì các nội dung gợi ý đi kèm trong bản mẫu cũng khá có ích cho em khi tạo bài trình chiếu của mình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4" name="Shape 424">
            <a:extLst>
              <a:ext uri="{FF2B5EF4-FFF2-40B4-BE49-F238E27FC236}">
                <a16:creationId xmlns:a16="http://schemas.microsoft.com/office/drawing/2014/main" id="{14995B20-AFBD-4A7E-9FBE-DBE8384F25E2}"/>
              </a:ext>
            </a:extLst>
          </p:cNvPr>
          <p:cNvPicPr/>
          <p:nvPr/>
        </p:nvPicPr>
        <p:blipFill>
          <a:blip r:embed="rId2"/>
          <a:stretch/>
        </p:blipFill>
        <p:spPr>
          <a:xfrm>
            <a:off x="462497" y="4458583"/>
            <a:ext cx="2505710" cy="1414145"/>
          </a:xfrm>
          <a:prstGeom prst="rect">
            <a:avLst/>
          </a:prstGeom>
        </p:spPr>
      </p:pic>
      <p:pic>
        <p:nvPicPr>
          <p:cNvPr id="5" name="Shape 426">
            <a:extLst>
              <a:ext uri="{FF2B5EF4-FFF2-40B4-BE49-F238E27FC236}">
                <a16:creationId xmlns:a16="http://schemas.microsoft.com/office/drawing/2014/main" id="{1DD52376-0BDD-40E4-9514-8BC373E2266A}"/>
              </a:ext>
            </a:extLst>
          </p:cNvPr>
          <p:cNvPicPr/>
          <p:nvPr/>
        </p:nvPicPr>
        <p:blipFill>
          <a:blip r:embed="rId3"/>
          <a:stretch/>
        </p:blipFill>
        <p:spPr>
          <a:xfrm>
            <a:off x="3238717" y="4458583"/>
            <a:ext cx="2493010" cy="1402080"/>
          </a:xfrm>
          <a:prstGeom prst="rect">
            <a:avLst/>
          </a:prstGeom>
        </p:spPr>
      </p:pic>
      <p:pic>
        <p:nvPicPr>
          <p:cNvPr id="6" name="Shape 428">
            <a:extLst>
              <a:ext uri="{FF2B5EF4-FFF2-40B4-BE49-F238E27FC236}">
                <a16:creationId xmlns:a16="http://schemas.microsoft.com/office/drawing/2014/main" id="{75561B5D-F027-40E1-9C3F-CC21D1440756}"/>
              </a:ext>
            </a:extLst>
          </p:cNvPr>
          <p:cNvPicPr/>
          <p:nvPr/>
        </p:nvPicPr>
        <p:blipFill>
          <a:blip r:embed="rId4"/>
          <a:stretch/>
        </p:blipFill>
        <p:spPr>
          <a:xfrm>
            <a:off x="6096000" y="4470648"/>
            <a:ext cx="2480945" cy="1390015"/>
          </a:xfrm>
          <a:prstGeom prst="rect">
            <a:avLst/>
          </a:prstGeom>
        </p:spPr>
      </p:pic>
      <p:pic>
        <p:nvPicPr>
          <p:cNvPr id="7" name="Shape 430">
            <a:extLst>
              <a:ext uri="{FF2B5EF4-FFF2-40B4-BE49-F238E27FC236}">
                <a16:creationId xmlns:a16="http://schemas.microsoft.com/office/drawing/2014/main" id="{7C470938-47FB-47ED-B30D-AAD0B5F1C6E7}"/>
              </a:ext>
            </a:extLst>
          </p:cNvPr>
          <p:cNvPicPr/>
          <p:nvPr/>
        </p:nvPicPr>
        <p:blipFill>
          <a:blip r:embed="rId5"/>
          <a:stretch/>
        </p:blipFill>
        <p:spPr>
          <a:xfrm>
            <a:off x="8941218" y="4272528"/>
            <a:ext cx="2493010" cy="1774190"/>
          </a:xfrm>
          <a:prstGeom prst="rect">
            <a:avLst/>
          </a:prstGeom>
        </p:spPr>
      </p:pic>
    </p:spTree>
    <p:extLst>
      <p:ext uri="{BB962C8B-B14F-4D97-AF65-F5344CB8AC3E}">
        <p14:creationId xmlns:p14="http://schemas.microsoft.com/office/powerpoint/2010/main" val="35612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1731" y="1054636"/>
            <a:ext cx="8856910" cy="513379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487902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SẢN PHẨM SỐ PHỤC VỤ HỌC TẬP, GI</a:t>
            </a:r>
            <a:r>
              <a:rPr lang="en-US" sz="5400">
                <a:ln>
                  <a:solidFill>
                    <a:schemeClr val="bg1"/>
                  </a:solidFill>
                </a:ln>
                <a:solidFill>
                  <a:schemeClr val="accent6">
                    <a:lumMod val="50000"/>
                  </a:schemeClr>
                </a:solidFill>
                <a:latin typeface="+mj-lt"/>
              </a:rPr>
              <a:t>AO</a:t>
            </a:r>
            <a:r>
              <a:rPr lang="vi-VN" sz="5400">
                <a:ln>
                  <a:solidFill>
                    <a:schemeClr val="bg1"/>
                  </a:solidFill>
                </a:ln>
                <a:solidFill>
                  <a:schemeClr val="accent6">
                    <a:lumMod val="50000"/>
                  </a:schemeClr>
                </a:solidFill>
                <a:latin typeface="+mj-lt"/>
              </a:rPr>
              <a:t> LƯU V</a:t>
            </a:r>
            <a:r>
              <a:rPr lang="en-US" sz="5400">
                <a:ln>
                  <a:solidFill>
                    <a:schemeClr val="bg1"/>
                  </a:solidFill>
                </a:ln>
                <a:solidFill>
                  <a:schemeClr val="accent6">
                    <a:lumMod val="50000"/>
                  </a:schemeClr>
                </a:solidFill>
                <a:latin typeface="+mj-lt"/>
              </a:rPr>
              <a:t>À</a:t>
            </a:r>
            <a:r>
              <a:rPr lang="vi-VN" sz="5400">
                <a:ln>
                  <a:solidFill>
                    <a:schemeClr val="bg1"/>
                  </a:solidFill>
                </a:ln>
                <a:solidFill>
                  <a:schemeClr val="accent6">
                    <a:lumMod val="50000"/>
                  </a:schemeClr>
                </a:solidFill>
                <a:latin typeface="+mj-lt"/>
              </a:rPr>
              <a:t>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TRAO ĐỔ</a:t>
            </a:r>
            <a:r>
              <a:rPr lang="en-US" sz="5400">
                <a:ln>
                  <a:solidFill>
                    <a:schemeClr val="bg1"/>
                  </a:solidFill>
                </a:ln>
                <a:solidFill>
                  <a:schemeClr val="accent6">
                    <a:lumMod val="50000"/>
                  </a:schemeClr>
                </a:solidFill>
                <a:latin typeface="+mj-lt"/>
              </a:rPr>
              <a:t>I</a:t>
            </a:r>
            <a:r>
              <a:rPr lang="vi-VN" sz="5400">
                <a:ln>
                  <a:solidFill>
                    <a:schemeClr val="bg1"/>
                  </a:solidFill>
                </a:ln>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4719" y="706481"/>
            <a:ext cx="8856910" cy="5283760"/>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5092163"/>
          </a:xfrm>
          <a:prstGeom prst="rect">
            <a:avLst/>
          </a:prstGeom>
          <a:noFill/>
        </p:spPr>
        <p:txBody>
          <a:bodyPr wrap="square" rtlCol="0">
            <a:spAutoFit/>
          </a:bodyPr>
          <a:lstStyle/>
          <a:p>
            <a:pPr algn="ctr">
              <a:lnSpc>
                <a:spcPct val="150000"/>
              </a:lnSpc>
            </a:pPr>
            <a:r>
              <a:rPr lang="en-US" sz="2800" b="1">
                <a:solidFill>
                  <a:schemeClr val="accent6">
                    <a:lumMod val="50000"/>
                  </a:schemeClr>
                </a:solidFill>
                <a:latin typeface="UTM Avo" panose="02040603050506020204" pitchFamily="18" charset="0"/>
              </a:rPr>
              <a:t>NHIỆM VỤ: </a:t>
            </a:r>
          </a:p>
          <a:p>
            <a:pPr>
              <a:lnSpc>
                <a:spcPct val="150000"/>
              </a:lnSpc>
            </a:pPr>
            <a:r>
              <a:rPr lang="vi-VN" sz="2400">
                <a:solidFill>
                  <a:schemeClr val="accent6">
                    <a:lumMod val="50000"/>
                  </a:schemeClr>
                </a:solidFill>
                <a:latin typeface="UTM Avo" panose="02040603050506020204" pitchFamily="18" charset="0"/>
              </a:rPr>
              <a:t>Em hãy tạo một bài trình chiếu về chủ đề </a:t>
            </a:r>
            <a:r>
              <a:rPr lang="vi-VN" sz="2400" b="1">
                <a:solidFill>
                  <a:schemeClr val="accent6">
                    <a:lumMod val="50000"/>
                  </a:schemeClr>
                </a:solidFill>
                <a:latin typeface="UTM Avo" panose="02040603050506020204" pitchFamily="18" charset="0"/>
              </a:rPr>
              <a:t>An toàn trong phòng thực hành</a:t>
            </a:r>
            <a:r>
              <a:rPr lang="vi-VN" sz="2400">
                <a:solidFill>
                  <a:schemeClr val="accent6">
                    <a:lumMod val="50000"/>
                  </a:schemeClr>
                </a:solidFill>
                <a:latin typeface="UTM Avo" panose="02040603050506020204" pitchFamily="18" charset="0"/>
              </a:rPr>
              <a:t> (phòng thực hành Tin học, thực hành Khoa học tự nhiên,...) với các yêu cầu sau:</a:t>
            </a:r>
          </a:p>
          <a:p>
            <a:pPr>
              <a:lnSpc>
                <a:spcPct val="150000"/>
              </a:lnSpc>
            </a:pPr>
            <a:r>
              <a:rPr lang="vi-VN" sz="2400">
                <a:solidFill>
                  <a:schemeClr val="accent6">
                    <a:lumMod val="50000"/>
                  </a:schemeClr>
                </a:solidFill>
                <a:latin typeface="UTM Avo" panose="02040603050506020204" pitchFamily="18" charset="0"/>
              </a:rPr>
              <a:t>a)</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Sử dụng một bản mẫu có sẵn cho bài trình chiếu.</a:t>
            </a:r>
          </a:p>
          <a:p>
            <a:pPr>
              <a:lnSpc>
                <a:spcPct val="150000"/>
              </a:lnSpc>
            </a:pPr>
            <a:r>
              <a:rPr lang="vi-VN" sz="2400">
                <a:solidFill>
                  <a:schemeClr val="accent6">
                    <a:lumMod val="50000"/>
                  </a:schemeClr>
                </a:solidFill>
                <a:latin typeface="UTM Avo" panose="02040603050506020204" pitchFamily="18" charset="0"/>
              </a:rPr>
              <a:t>b)</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Ch</a:t>
            </a:r>
            <a:r>
              <a:rPr lang="en-US" sz="2400">
                <a:solidFill>
                  <a:schemeClr val="accent6">
                    <a:lumMod val="50000"/>
                  </a:schemeClr>
                </a:solidFill>
                <a:latin typeface="UTM Avo" panose="02040603050506020204" pitchFamily="18" charset="0"/>
              </a:rPr>
              <a:t>ỉ</a:t>
            </a:r>
            <a:r>
              <a:rPr lang="vi-VN" sz="2400">
                <a:solidFill>
                  <a:schemeClr val="accent6">
                    <a:lumMod val="50000"/>
                  </a:schemeClr>
                </a:solidFill>
                <a:latin typeface="UTM Avo" panose="02040603050506020204" pitchFamily="18" charset="0"/>
              </a:rPr>
              <a:t>nh sửa một vài thông số của bản mẫu để phù hợp hơn với nội dung.</a:t>
            </a:r>
          </a:p>
          <a:p>
            <a:pPr>
              <a:lnSpc>
                <a:spcPct val="150000"/>
              </a:lnSpc>
            </a:pPr>
            <a:r>
              <a:rPr lang="vi-VN" sz="2400">
                <a:solidFill>
                  <a:schemeClr val="accent6">
                    <a:lumMod val="50000"/>
                  </a:schemeClr>
                </a:solidFill>
                <a:latin typeface="UTM Avo" panose="02040603050506020204" pitchFamily="18" charset="0"/>
              </a:rPr>
              <a:t>c)</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Đưa vào trang tiêu đề đường dẫn đến một video (hay tài liệu khác).</a:t>
            </a:r>
            <a:endParaRPr lang="en-US" sz="2400">
              <a:solidFill>
                <a:schemeClr val="accent6">
                  <a:lumMod val="50000"/>
                </a:schemeClr>
              </a:solidFill>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1176</Words>
  <PresentationFormat>Widescreen</PresentationFormat>
  <Paragraphs>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UTM Avo</vt:lpstr>
      <vt:lpstr>Segoe Print</vt:lpstr>
      <vt:lpstr>UTM Cookies</vt:lpstr>
      <vt:lpstr>萝莉体 第二版</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2023-02-19T03:33:16Z</dcterms:modified>
</cp:coreProperties>
</file>