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 id="2147483798" r:id="rId3"/>
  </p:sldMasterIdLst>
  <p:notesMasterIdLst>
    <p:notesMasterId r:id="rId18"/>
  </p:notesMasterIdLst>
  <p:sldIdLst>
    <p:sldId id="256" r:id="rId4"/>
    <p:sldId id="274" r:id="rId5"/>
    <p:sldId id="285" r:id="rId6"/>
    <p:sldId id="298" r:id="rId7"/>
    <p:sldId id="299" r:id="rId8"/>
    <p:sldId id="300" r:id="rId9"/>
    <p:sldId id="301" r:id="rId10"/>
    <p:sldId id="303" r:id="rId11"/>
    <p:sldId id="261" r:id="rId12"/>
    <p:sldId id="262" r:id="rId13"/>
    <p:sldId id="257" r:id="rId14"/>
    <p:sldId id="263" r:id="rId15"/>
    <p:sldId id="302" r:id="rId16"/>
    <p:sldId id="29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FFFF"/>
    <a:srgbClr val="007FCA"/>
    <a:srgbClr val="00B856"/>
    <a:srgbClr val="FFFF00"/>
    <a:srgbClr val="70B2E2"/>
    <a:srgbClr val="FFDC17"/>
    <a:srgbClr val="F0AE42"/>
    <a:srgbClr val="FFCC00"/>
    <a:srgbClr val="0068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5" autoAdjust="0"/>
    <p:restoredTop sz="95033" autoAdjust="0"/>
  </p:normalViewPr>
  <p:slideViewPr>
    <p:cSldViewPr snapToGrid="0">
      <p:cViewPr varScale="1">
        <p:scale>
          <a:sx n="68" d="100"/>
          <a:sy n="68" d="100"/>
        </p:scale>
        <p:origin x="540" y="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196033C6-B6EF-4ACA-8F49-BEE26B131C1D}" type="datetimeFigureOut">
              <a:rPr lang="en-US" smtClean="0"/>
              <a:pPr/>
              <a:t>22/08/2024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79E2582A-F079-47F3-8470-D65EB27A3FCA}" type="slidenum">
              <a:rPr lang="en-US" smtClean="0"/>
              <a:pPr/>
              <a:t>‹#›</a:t>
            </a:fld>
            <a:endParaRPr lang="en-US"/>
          </a:p>
        </p:txBody>
      </p:sp>
    </p:spTree>
    <p:extLst>
      <p:ext uri="{BB962C8B-B14F-4D97-AF65-F5344CB8AC3E}">
        <p14:creationId xmlns:p14="http://schemas.microsoft.com/office/powerpoint/2010/main" val="209548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E2582A-F079-47F3-8470-D65EB27A3FCA}" type="slidenum">
              <a:rPr lang="en-US" smtClean="0"/>
              <a:t>3</a:t>
            </a:fld>
            <a:endParaRPr lang="en-US"/>
          </a:p>
        </p:txBody>
      </p:sp>
    </p:spTree>
    <p:extLst>
      <p:ext uri="{BB962C8B-B14F-4D97-AF65-F5344CB8AC3E}">
        <p14:creationId xmlns:p14="http://schemas.microsoft.com/office/powerpoint/2010/main" val="124155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E2582A-F079-47F3-8470-D65EB27A3FCA}" type="slidenum">
              <a:rPr lang="en-US" smtClean="0"/>
              <a:t>4</a:t>
            </a:fld>
            <a:endParaRPr lang="en-US"/>
          </a:p>
        </p:txBody>
      </p:sp>
    </p:spTree>
    <p:extLst>
      <p:ext uri="{BB962C8B-B14F-4D97-AF65-F5344CB8AC3E}">
        <p14:creationId xmlns:p14="http://schemas.microsoft.com/office/powerpoint/2010/main" val="2618180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E2582A-F079-47F3-8470-D65EB27A3FCA}" type="slidenum">
              <a:rPr lang="en-US" smtClean="0"/>
              <a:t>5</a:t>
            </a:fld>
            <a:endParaRPr lang="en-US"/>
          </a:p>
        </p:txBody>
      </p:sp>
    </p:spTree>
    <p:extLst>
      <p:ext uri="{BB962C8B-B14F-4D97-AF65-F5344CB8AC3E}">
        <p14:creationId xmlns:p14="http://schemas.microsoft.com/office/powerpoint/2010/main" val="87561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E2582A-F079-47F3-8470-D65EB27A3FCA}" type="slidenum">
              <a:rPr lang="en-US" smtClean="0"/>
              <a:t>6</a:t>
            </a:fld>
            <a:endParaRPr lang="en-US"/>
          </a:p>
        </p:txBody>
      </p:sp>
    </p:spTree>
    <p:extLst>
      <p:ext uri="{BB962C8B-B14F-4D97-AF65-F5344CB8AC3E}">
        <p14:creationId xmlns:p14="http://schemas.microsoft.com/office/powerpoint/2010/main" val="1971794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E2582A-F079-47F3-8470-D65EB27A3FCA}" type="slidenum">
              <a:rPr lang="en-US" smtClean="0"/>
              <a:t>7</a:t>
            </a:fld>
            <a:endParaRPr lang="en-US"/>
          </a:p>
        </p:txBody>
      </p:sp>
    </p:spTree>
    <p:extLst>
      <p:ext uri="{BB962C8B-B14F-4D97-AF65-F5344CB8AC3E}">
        <p14:creationId xmlns:p14="http://schemas.microsoft.com/office/powerpoint/2010/main" val="2911825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E2582A-F079-47F3-8470-D65EB27A3FCA}" type="slidenum">
              <a:rPr lang="en-US" smtClean="0"/>
              <a:t>8</a:t>
            </a:fld>
            <a:endParaRPr lang="en-US"/>
          </a:p>
        </p:txBody>
      </p:sp>
    </p:spTree>
    <p:extLst>
      <p:ext uri="{BB962C8B-B14F-4D97-AF65-F5344CB8AC3E}">
        <p14:creationId xmlns:p14="http://schemas.microsoft.com/office/powerpoint/2010/main" val="2049862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E2582A-F079-47F3-8470-D65EB27A3FCA}" type="slidenum">
              <a:rPr lang="en-US" smtClean="0"/>
              <a:t>14</a:t>
            </a:fld>
            <a:endParaRPr lang="en-US"/>
          </a:p>
        </p:txBody>
      </p:sp>
    </p:spTree>
    <p:extLst>
      <p:ext uri="{BB962C8B-B14F-4D97-AF65-F5344CB8AC3E}">
        <p14:creationId xmlns:p14="http://schemas.microsoft.com/office/powerpoint/2010/main" val="1539001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22-08-2024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510148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22-08-2024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059616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44F2F87C-BCA9-43C6-9FC1-2CD6AB618253}" type="datetimeFigureOut">
              <a:rPr lang="es-CL" smtClean="0"/>
              <a:t>22-08-2024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414183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44F2F87C-BCA9-43C6-9FC1-2CD6AB618253}" type="datetimeFigureOut">
              <a:rPr lang="es-CL" smtClean="0"/>
              <a:t>22-08-2024</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39560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44F2F87C-BCA9-43C6-9FC1-2CD6AB618253}" type="datetimeFigureOut">
              <a:rPr lang="es-CL" smtClean="0"/>
              <a:t>22-08-2024</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556068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44F2F87C-BCA9-43C6-9FC1-2CD6AB618253}" type="datetimeFigureOut">
              <a:rPr lang="es-CL" smtClean="0"/>
              <a:t>22-08-2024</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709340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4F2F87C-BCA9-43C6-9FC1-2CD6AB618253}" type="datetimeFigureOut">
              <a:rPr lang="es-CL" smtClean="0"/>
              <a:t>22-08-2024</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09738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4F2F87C-BCA9-43C6-9FC1-2CD6AB618253}" type="datetimeFigureOut">
              <a:rPr lang="es-CL" smtClean="0"/>
              <a:t>22-08-2024</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621507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4F2F87C-BCA9-43C6-9FC1-2CD6AB618253}" type="datetimeFigureOut">
              <a:rPr lang="es-CL" smtClean="0"/>
              <a:t>22-08-2024</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915434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22-08-2024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917114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22-08-2024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411460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alphaModFix amt="28000"/>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latin typeface="Tahoma" panose="020B0604030504040204" pitchFamily="34" charset="0"/>
              </a:defRPr>
            </a:lvl1pPr>
          </a:lstStyle>
          <a:p>
            <a:fld id="{F07CD3FD-BE54-4400-942B-C6C15AA73DFD}" type="datetimeFigureOut">
              <a:rPr lang="en-US" smtClean="0"/>
              <a:pPr/>
              <a:t>22/08/2024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fld id="{A4C0CD32-A6C8-4BA5-B3DF-D8325E32CAA4}" type="slidenum">
              <a:rPr lang="en-US" smtClean="0"/>
              <a:pPr/>
              <a:t>‹#›</a:t>
            </a:fld>
            <a:endParaRPr lang="en-US"/>
          </a:p>
        </p:txBody>
      </p:sp>
      <p:sp>
        <p:nvSpPr>
          <p:cNvPr id="7" name="Rectangle: Rounded Corners 6">
            <a:extLst>
              <a:ext uri="{FF2B5EF4-FFF2-40B4-BE49-F238E27FC236}">
                <a16:creationId xmlns:a16="http://schemas.microsoft.com/office/drawing/2014/main" id="{AE44416F-3530-55A3-F865-C99A1969B075}"/>
              </a:ext>
            </a:extLst>
          </p:cNvPr>
          <p:cNvSpPr/>
          <p:nvPr userDrawn="1"/>
        </p:nvSpPr>
        <p:spPr>
          <a:xfrm>
            <a:off x="213360" y="211015"/>
            <a:ext cx="11683888" cy="6510460"/>
          </a:xfrm>
          <a:prstGeom prst="roundRect">
            <a:avLst>
              <a:gd name="adj" fmla="val 5091"/>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100000"/>
        </a:lnSpc>
        <a:spcBef>
          <a:spcPct val="0"/>
        </a:spcBef>
        <a:buNone/>
        <a:defRPr sz="40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Tahoma" panose="020B0604030504040204" pitchFamily="34" charset="0"/>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Tahoma" panose="020B0604030504040204" pitchFamily="34" charset="0"/>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Tahoma" panose="020B0604030504040204" pitchFamily="34" charset="0"/>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defRPr>
            </a:lvl1pPr>
          </a:lstStyle>
          <a:p>
            <a:fld id="{7AC25B46-BDF4-4D48-B2F1-14DF231B61C2}" type="datetimeFigureOut">
              <a:rPr lang="en-US" smtClean="0"/>
              <a:pPr/>
              <a:t>22/08/2024</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defRPr>
            </a:lvl1pPr>
          </a:lstStyle>
          <a:p>
            <a:fld id="{FAAA89A7-DDB5-4CB7-920B-15EDC6298550}" type="slidenum">
              <a:rPr lang="en-US" smtClean="0"/>
              <a:pPr/>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2F87C-BCA9-43C6-9FC1-2CD6AB618253}" type="datetimeFigureOut">
              <a:rPr lang="es-CL" smtClean="0"/>
              <a:t>22-08-2024</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1C373-06A2-4840-8DC4-2C517F2BE930}" type="slidenum">
              <a:rPr lang="es-CL" smtClean="0"/>
              <a:t>‹#›</a:t>
            </a:fld>
            <a:endParaRPr lang="es-CL"/>
          </a:p>
        </p:txBody>
      </p:sp>
    </p:spTree>
    <p:extLst>
      <p:ext uri="{BB962C8B-B14F-4D97-AF65-F5344CB8AC3E}">
        <p14:creationId xmlns:p14="http://schemas.microsoft.com/office/powerpoint/2010/main" val="121141281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24.xml"/><Relationship Id="rId6" Type="http://schemas.openxmlformats.org/officeDocument/2006/relationships/slide" Target="slide14.xml"/><Relationship Id="rId5" Type="http://schemas.openxmlformats.org/officeDocument/2006/relationships/slide" Target="slide12.xml"/><Relationship Id="rId10" Type="http://schemas.openxmlformats.org/officeDocument/2006/relationships/image" Target="../media/image13.png"/><Relationship Id="rId4" Type="http://schemas.openxmlformats.org/officeDocument/2006/relationships/slide" Target="slide11.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slide" Target="slide10.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jpg"/><Relationship Id="rId2" Type="http://schemas.openxmlformats.org/officeDocument/2006/relationships/audio" Target="../media/audio2.wav"/><Relationship Id="rId1" Type="http://schemas.openxmlformats.org/officeDocument/2006/relationships/slideLayout" Target="../slideLayouts/slideLayout24.xml"/><Relationship Id="rId6" Type="http://schemas.openxmlformats.org/officeDocument/2006/relationships/slide" Target="slide10.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jpg"/><Relationship Id="rId2" Type="http://schemas.openxmlformats.org/officeDocument/2006/relationships/audio" Target="../media/audio2.wav"/><Relationship Id="rId1" Type="http://schemas.openxmlformats.org/officeDocument/2006/relationships/slideLayout" Target="../slideLayouts/slideLayout24.xml"/><Relationship Id="rId6" Type="http://schemas.openxmlformats.org/officeDocument/2006/relationships/slide" Target="slide10.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mailto:giaovien123@gmail.com"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8.jpg"/><Relationship Id="rId1" Type="http://schemas.openxmlformats.org/officeDocument/2006/relationships/slideLayout" Target="../slideLayouts/slideLayout23.xml"/><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6018C-A02D-71B6-80DE-1F6635909786}"/>
              </a:ext>
            </a:extLst>
          </p:cNvPr>
          <p:cNvSpPr>
            <a:spLocks noGrp="1"/>
          </p:cNvSpPr>
          <p:nvPr>
            <p:ph type="ctrTitle" idx="4294967295"/>
          </p:nvPr>
        </p:nvSpPr>
        <p:spPr>
          <a:xfrm>
            <a:off x="596463" y="1293338"/>
            <a:ext cx="10999072" cy="3274592"/>
          </a:xfrm>
        </p:spPr>
        <p:txBody>
          <a:bodyPr vert="horz" lIns="91440" tIns="45720" rIns="91440" bIns="45720" rtlCol="0" anchor="ctr">
            <a:noAutofit/>
          </a:bodyPr>
          <a:lstStyle/>
          <a:p>
            <a:pPr algn="ctr"/>
            <a:r>
              <a:rPr lang="en-US" sz="4800" b="1" kern="1200">
                <a:gradFill flip="none" rotWithShape="1">
                  <a:gsLst>
                    <a:gs pos="0">
                      <a:srgbClr val="00B050"/>
                    </a:gs>
                    <a:gs pos="35000">
                      <a:srgbClr val="00B0F0"/>
                    </a:gs>
                    <a:gs pos="100000">
                      <a:schemeClr val="accent2">
                        <a:lumMod val="100000"/>
                      </a:schemeClr>
                    </a:gs>
                  </a:gsLst>
                  <a:path path="circle">
                    <a:fillToRect l="50000" t="-80000" r="50000" b="180000"/>
                  </a:path>
                  <a:tileRect/>
                </a:gradFill>
                <a:ea typeface="Tahoma" panose="020B0604030504040204" pitchFamily="34" charset="0"/>
                <a:cs typeface="Tahoma" panose="020B0604030504040204" pitchFamily="34" charset="0"/>
              </a:rPr>
              <a:t>TIẾT 15. BÀI 8: </a:t>
            </a:r>
            <a:br>
              <a:rPr lang="en-US" sz="4800" b="1" kern="1200">
                <a:gradFill flip="none" rotWithShape="1">
                  <a:gsLst>
                    <a:gs pos="0">
                      <a:srgbClr val="00B050"/>
                    </a:gs>
                    <a:gs pos="35000">
                      <a:srgbClr val="00B0F0"/>
                    </a:gs>
                    <a:gs pos="100000">
                      <a:schemeClr val="accent2">
                        <a:lumMod val="100000"/>
                      </a:schemeClr>
                    </a:gs>
                  </a:gsLst>
                  <a:path path="circle">
                    <a:fillToRect l="50000" t="-80000" r="50000" b="180000"/>
                  </a:path>
                  <a:tileRect/>
                </a:gradFill>
                <a:ea typeface="Tahoma" panose="020B0604030504040204" pitchFamily="34" charset="0"/>
                <a:cs typeface="Tahoma" panose="020B0604030504040204" pitchFamily="34" charset="0"/>
              </a:rPr>
            </a:br>
            <a:r>
              <a:rPr lang="en-US" sz="4800" b="1" kern="1200">
                <a:gradFill flip="none" rotWithShape="1">
                  <a:gsLst>
                    <a:gs pos="0">
                      <a:srgbClr val="00B050"/>
                    </a:gs>
                    <a:gs pos="35000">
                      <a:srgbClr val="00B0F0"/>
                    </a:gs>
                    <a:gs pos="100000">
                      <a:schemeClr val="accent2">
                        <a:lumMod val="100000"/>
                      </a:schemeClr>
                    </a:gs>
                  </a:gsLst>
                  <a:path path="circle">
                    <a:fillToRect l="50000" t="-80000" r="50000" b="180000"/>
                  </a:path>
                  <a:tileRect/>
                </a:gradFill>
                <a:ea typeface="Tahoma" panose="020B0604030504040204" pitchFamily="34" charset="0"/>
                <a:cs typeface="Tahoma" panose="020B0604030504040204" pitchFamily="34" charset="0"/>
              </a:rPr>
              <a:t>THỰC HÀNH: SỬ DỤNG CÔNG CỤ TRỰC QUAN TRÌNH BÀY THÔNG TIN TRONG TRAO ĐỔI VÀ HỢP TÁC</a:t>
            </a:r>
          </a:p>
        </p:txBody>
      </p:sp>
      <p:cxnSp>
        <p:nvCxnSpPr>
          <p:cNvPr id="27" name="Straight Connector 2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24718"/>
      </p:ext>
    </p:extLst>
  </p:cSld>
  <p:clrMapOvr>
    <a:masterClrMapping/>
  </p:clrMapOvr>
  <mc:AlternateContent xmlns:mc="http://schemas.openxmlformats.org/markup-compatibility/2006" xmlns:p14="http://schemas.microsoft.com/office/powerpoint/2010/main">
    <mc:Choice Requires="p14">
      <p:transition spd="slow" p14:dur="2000" advClick="0">
        <p14:honeycomb/>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074" name="PLANETA 1" descr="Resultado de imagen para PLANETA PN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18978" y="971694"/>
            <a:ext cx="1717478" cy="1279963"/>
          </a:xfrm>
          <a:prstGeom prst="rect">
            <a:avLst/>
          </a:prstGeom>
          <a:noFill/>
          <a:extLst>
            <a:ext uri="{909E8E84-426E-40DD-AFC4-6F175D3DCCD1}">
              <a14:hiddenFill xmlns:a14="http://schemas.microsoft.com/office/drawing/2010/main">
                <a:solidFill>
                  <a:srgbClr val="FFFFFF"/>
                </a:solidFill>
              </a14:hiddenFill>
            </a:ext>
          </a:extLst>
        </p:spPr>
      </p:pic>
      <p:pic>
        <p:nvPicPr>
          <p:cNvPr id="10" name="PLANETA 4" descr="Resultado de imagen para PLANETA 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51531" y="687344"/>
            <a:ext cx="1821036" cy="1365777"/>
          </a:xfrm>
          <a:prstGeom prst="rect">
            <a:avLst/>
          </a:prstGeom>
          <a:noFill/>
          <a:extLst>
            <a:ext uri="{909E8E84-426E-40DD-AFC4-6F175D3DCCD1}">
              <a14:hiddenFill xmlns:a14="http://schemas.microsoft.com/office/drawing/2010/main">
                <a:solidFill>
                  <a:srgbClr val="FFFFFF"/>
                </a:solidFill>
              </a14:hiddenFill>
            </a:ext>
          </a:extLst>
        </p:spPr>
      </p:pic>
      <p:sp>
        <p:nvSpPr>
          <p:cNvPr id="7" name="Elipse 6">
            <a:hlinkClick r:id="rId4" action="ppaction://hlinksldjump"/>
          </p:cNvPr>
          <p:cNvSpPr/>
          <p:nvPr/>
        </p:nvSpPr>
        <p:spPr>
          <a:xfrm>
            <a:off x="1057491" y="1153121"/>
            <a:ext cx="773640" cy="900000"/>
          </a:xfrm>
          <a:prstGeom prst="ellipse">
            <a:avLst/>
          </a:prstGeom>
          <a:solidFill>
            <a:srgbClr val="5C819C"/>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alibri"/>
                <a:ea typeface="+mn-ea"/>
                <a:cs typeface="+mn-cs"/>
              </a:rPr>
              <a:t>Sao Kim</a:t>
            </a: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Elipse 11">
            <a:hlinkClick r:id="rId5" action="ppaction://hlinksldjump"/>
          </p:cNvPr>
          <p:cNvSpPr/>
          <p:nvPr/>
        </p:nvSpPr>
        <p:spPr>
          <a:xfrm>
            <a:off x="4912049" y="920232"/>
            <a:ext cx="900000" cy="900000"/>
          </a:xfrm>
          <a:prstGeom prst="ellipse">
            <a:avLst/>
          </a:prstGeom>
          <a:solidFill>
            <a:srgbClr val="DBAA34"/>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alibri"/>
                <a:ea typeface="+mn-ea"/>
                <a:cs typeface="+mn-cs"/>
              </a:rPr>
              <a:t>Sao </a:t>
            </a:r>
            <a:r>
              <a:rPr kumimoji="0" lang="es-MX" sz="1600" b="1" i="0" u="none" strike="noStrike" kern="1200" cap="none" spc="0" normalizeH="0" baseline="0" noProof="0" dirty="0" err="1">
                <a:ln>
                  <a:noFill/>
                </a:ln>
                <a:solidFill>
                  <a:prstClr val="white"/>
                </a:solidFill>
                <a:effectLst/>
                <a:uLnTx/>
                <a:uFillTx/>
                <a:latin typeface="Calibri"/>
                <a:ea typeface="+mn-ea"/>
                <a:cs typeface="+mn-cs"/>
              </a:rPr>
              <a:t>Hỏa</a:t>
            </a: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Arrow: Right 1">
            <a:hlinkClick r:id="rId6" action="ppaction://hlinksldjump"/>
            <a:extLst>
              <a:ext uri="{FF2B5EF4-FFF2-40B4-BE49-F238E27FC236}">
                <a16:creationId xmlns:a16="http://schemas.microsoft.com/office/drawing/2014/main" id="{9C8E2F0F-A730-C3E4-984B-6C7AE1D00328}"/>
              </a:ext>
            </a:extLst>
          </p:cNvPr>
          <p:cNvSpPr/>
          <p:nvPr/>
        </p:nvSpPr>
        <p:spPr>
          <a:xfrm>
            <a:off x="10271760" y="5791200"/>
            <a:ext cx="1539803" cy="9328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VẬN</a:t>
            </a:r>
            <a:r>
              <a:rPr kumimoji="0" lang="en-US" sz="1800" b="0" i="0" u="none" strike="noStrike" kern="1200" cap="none" spc="0" normalizeH="0" noProof="0">
                <a:ln>
                  <a:noFill/>
                </a:ln>
                <a:solidFill>
                  <a:prstClr val="white"/>
                </a:solidFill>
                <a:effectLst/>
                <a:uLnTx/>
                <a:uFillTx/>
                <a:latin typeface="Calibri"/>
                <a:ea typeface="+mn-ea"/>
                <a:cs typeface="+mn-cs"/>
              </a:rPr>
              <a:t> DỤNG</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LANETA 4">
            <a:extLst>
              <a:ext uri="{FF2B5EF4-FFF2-40B4-BE49-F238E27FC236}">
                <a16:creationId xmlns:a16="http://schemas.microsoft.com/office/drawing/2014/main" id="{EC2DA526-7A9D-4940-66DF-784AB012F5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7580241" y="0"/>
            <a:ext cx="2899136" cy="2899136"/>
          </a:xfrm>
          <a:prstGeom prst="rect">
            <a:avLst/>
          </a:prstGeom>
          <a:noFill/>
          <a:extLst>
            <a:ext uri="{909E8E84-426E-40DD-AFC4-6F175D3DCCD1}">
              <a14:hiddenFill xmlns:a14="http://schemas.microsoft.com/office/drawing/2010/main">
                <a:solidFill>
                  <a:srgbClr val="FFFFFF"/>
                </a:solidFill>
              </a14:hiddenFill>
            </a:ext>
          </a:extLst>
        </p:spPr>
      </p:pic>
      <p:sp>
        <p:nvSpPr>
          <p:cNvPr id="8" name="Elipse 11">
            <a:hlinkClick r:id="rId8" action="ppaction://hlinksldjump"/>
            <a:extLst>
              <a:ext uri="{FF2B5EF4-FFF2-40B4-BE49-F238E27FC236}">
                <a16:creationId xmlns:a16="http://schemas.microsoft.com/office/drawing/2014/main" id="{93BB665F-4133-AD3A-B387-4C7EF9232E1E}"/>
              </a:ext>
            </a:extLst>
          </p:cNvPr>
          <p:cNvSpPr/>
          <p:nvPr/>
        </p:nvSpPr>
        <p:spPr>
          <a:xfrm>
            <a:off x="8579809" y="920232"/>
            <a:ext cx="900000" cy="900000"/>
          </a:xfrm>
          <a:prstGeom prst="ellipse">
            <a:avLst/>
          </a:prstGeom>
          <a:solidFill>
            <a:srgbClr val="DBAA34"/>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white"/>
                </a:solidFill>
                <a:effectLst/>
                <a:uLnTx/>
                <a:uFillTx/>
                <a:latin typeface="Calibri"/>
                <a:ea typeface="+mn-ea"/>
                <a:cs typeface="+mn-cs"/>
              </a:rPr>
              <a:t>Sao Mộc</a:t>
            </a: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 name="NAVE"/>
          <p:cNvGrpSpPr/>
          <p:nvPr/>
        </p:nvGrpSpPr>
        <p:grpSpPr>
          <a:xfrm>
            <a:off x="380437" y="4236779"/>
            <a:ext cx="2194560" cy="1830600"/>
            <a:chOff x="473051" y="4548249"/>
            <a:chExt cx="1634866" cy="1630483"/>
          </a:xfrm>
        </p:grpSpPr>
        <p:pic>
          <p:nvPicPr>
            <p:cNvPr id="5" name="Picture 4" descr="Resultado de imagen para ovni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3051" y="4548249"/>
              <a:ext cx="1634866" cy="16304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esultado de imagen para marciano  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35936"/>
            <a:stretch/>
          </p:blipFill>
          <p:spPr bwMode="auto">
            <a:xfrm>
              <a:off x="977431" y="4823225"/>
              <a:ext cx="626106" cy="54026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peech Bubble: Rectangle with Corners Rounded 8">
            <a:extLst>
              <a:ext uri="{FF2B5EF4-FFF2-40B4-BE49-F238E27FC236}">
                <a16:creationId xmlns:a16="http://schemas.microsoft.com/office/drawing/2014/main" id="{08E3C242-8D41-CE4D-29EE-F6EA29D000DE}"/>
              </a:ext>
            </a:extLst>
          </p:cNvPr>
          <p:cNvSpPr/>
          <p:nvPr/>
        </p:nvSpPr>
        <p:spPr>
          <a:xfrm>
            <a:off x="3362960" y="4718627"/>
            <a:ext cx="2733040" cy="1219141"/>
          </a:xfrm>
          <a:prstGeom prst="wedgeRoundRectCallout">
            <a:avLst>
              <a:gd name="adj1" fmla="val -77339"/>
              <a:gd name="adj2" fmla="val -6876"/>
              <a:gd name="adj3" fmla="val 16667"/>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Nhấn chuột vào nhân vật để di chuyển</a:t>
            </a:r>
          </a:p>
        </p:txBody>
      </p:sp>
      <p:sp>
        <p:nvSpPr>
          <p:cNvPr id="11" name="Speech Bubble: Rectangle with Corners Rounded 10">
            <a:extLst>
              <a:ext uri="{FF2B5EF4-FFF2-40B4-BE49-F238E27FC236}">
                <a16:creationId xmlns:a16="http://schemas.microsoft.com/office/drawing/2014/main" id="{6A4DDA9B-CC2D-2C10-DC77-6F6673981328}"/>
              </a:ext>
            </a:extLst>
          </p:cNvPr>
          <p:cNvSpPr/>
          <p:nvPr/>
        </p:nvSpPr>
        <p:spPr>
          <a:xfrm>
            <a:off x="3362960" y="2819429"/>
            <a:ext cx="2082800" cy="1219141"/>
          </a:xfrm>
          <a:prstGeom prst="wedgeRoundRectCallout">
            <a:avLst>
              <a:gd name="adj1" fmla="val -84402"/>
              <a:gd name="adj2" fmla="val -103547"/>
              <a:gd name="adj3" fmla="val 16667"/>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Nhấn chuột vào tên hành tinh</a:t>
            </a:r>
          </a:p>
        </p:txBody>
      </p:sp>
    </p:spTree>
    <p:extLst>
      <p:ext uri="{BB962C8B-B14F-4D97-AF65-F5344CB8AC3E}">
        <p14:creationId xmlns:p14="http://schemas.microsoft.com/office/powerpoint/2010/main" val="1695970273"/>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54167E-6 4.44444E-6 L 0.00196 -0.3507 " pathEditMode="relative" rAng="0" ptsTypes="AA">
                                      <p:cBhvr>
                                        <p:cTn id="6" dur="2000" fill="hold"/>
                                        <p:tgtEl>
                                          <p:spTgt spid="4"/>
                                        </p:tgtEl>
                                        <p:attrNameLst>
                                          <p:attrName>ppt_x</p:attrName>
                                          <p:attrName>ppt_y</p:attrName>
                                        </p:attrNameLst>
                                      </p:cBhvr>
                                      <p:rCtr x="91" y="-17546"/>
                                    </p:animMotion>
                                  </p:childTnLst>
                                </p:cTn>
                              </p:par>
                              <p:par>
                                <p:cTn id="7" presetID="10" presetClass="exit" presetSubtype="0" fill="hold" grpId="0" nodeType="withEffect">
                                  <p:stCondLst>
                                    <p:cond delay="0"/>
                                  </p:stCondLst>
                                  <p:childTnLst>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06719 -0.48588 L 0.06719 -0.48588 C 0.07748 -0.48542 0.08789 -0.48519 0.09818 -0.48403 C 0.10039 -0.4838 0.10248 -0.48287 0.10469 -0.48218 C 0.10612 -0.48172 0.10743 -0.48033 0.10886 -0.48033 L 0.23855 -0.47825 C 0.24102 -0.47894 0.24987 -0.48102 0.25248 -0.48218 C 0.25365 -0.48264 0.25456 -0.4838 0.25573 -0.48403 C 0.25821 -0.4845 0.26068 -0.48403 0.26328 -0.48403 " pathEditMode="relative" ptsTypes="AAAAAAAAA">
                                      <p:cBhvr>
                                        <p:cTn id="23" dur="2000" fill="hold"/>
                                        <p:tgtEl>
                                          <p:spTgt spid="4"/>
                                        </p:tgtEl>
                                        <p:attrNameLst>
                                          <p:attrName>ppt_x</p:attrName>
                                          <p:attrName>ppt_y</p:attrName>
                                        </p:attrNameLst>
                                      </p:cBhvr>
                                    </p:animMotion>
                                  </p:childTnLst>
                                </p:cTn>
                              </p:par>
                              <p:par>
                                <p:cTn id="24" presetID="10" presetClass="exit" presetSubtype="0" fill="hold" nodeType="with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0.35547 -0.47269 L 0.59323 -0.50533 " pathEditMode="relative" rAng="0" ptsTypes="AA">
                                      <p:cBhvr>
                                        <p:cTn id="36" dur="2000" fill="hold"/>
                                        <p:tgtEl>
                                          <p:spTgt spid="4"/>
                                        </p:tgtEl>
                                        <p:attrNameLst>
                                          <p:attrName>ppt_x</p:attrName>
                                          <p:attrName>ppt_y</p:attrName>
                                        </p:attrNameLst>
                                      </p:cBhvr>
                                      <p:rCtr x="11888" y="-1644"/>
                                    </p:animMotion>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12"/>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7" grpId="1" animBg="1"/>
      <p:bldP spid="12" grpId="0" animBg="1"/>
      <p:bldP spid="12" grpId="1" animBg="1"/>
      <p:bldP spid="8" grpId="1"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2050" name="Picture 2" descr="Resultado de imagen para marciano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8999"/>
            <a:ext cx="2251696" cy="303289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3525065" y="935948"/>
            <a:ext cx="4572000" cy="1015663"/>
          </a:xfrm>
          <a:prstGeom prst="rect">
            <a:avLst/>
          </a:prstGeom>
          <a:solidFill>
            <a:srgbClr val="0070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lvl="0" algn="ctr"/>
            <a:r>
              <a:rPr lang="vi-VN" sz="2000" b="1">
                <a:solidFill>
                  <a:prstClr val="white"/>
                </a:solidFill>
                <a:latin typeface="Open Sans" panose="020B0606030504020204" pitchFamily="34" charset="0"/>
                <a:ea typeface="Open Sans" panose="020B0606030504020204" pitchFamily="34" charset="0"/>
                <a:cs typeface="Open Sans" panose="020B0606030504020204" pitchFamily="34" charset="0"/>
              </a:rPr>
              <a:t>Phần mở rộng của tệp sơ đồ tư duy được tạo bởi phần mềm Mind Maple Lite là:</a:t>
            </a:r>
            <a:endParaRPr kumimoji="0" lang="es-CL"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A"/>
          <p:cNvSpPr/>
          <p:nvPr/>
        </p:nvSpPr>
        <p:spPr>
          <a:xfrm>
            <a:off x="3108960" y="2632792"/>
            <a:ext cx="4907280" cy="796207"/>
          </a:xfrm>
          <a:prstGeom prst="roundRect">
            <a:avLst/>
          </a:prstGeom>
          <a:solidFill>
            <a:srgbClr val="FFFF0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b="1">
                <a:solidFill>
                  <a:srgbClr val="FF0000"/>
                </a:solidFill>
                <a:latin typeface="Open Sans" panose="020B0606030504020204" pitchFamily="34" charset="0"/>
                <a:cs typeface="Open Sans" panose="020B0606030504020204" pitchFamily="34" charset="0"/>
              </a:rPr>
              <a:t>A. .xlsx	</a:t>
            </a:r>
            <a:endParaRPr kumimoji="0" lang="es-CL" sz="2400" b="1" i="0" u="none" strike="noStrike" kern="1200" cap="none" spc="0" normalizeH="0" baseline="0" noProof="0" dirty="0">
              <a:ln>
                <a:noFill/>
              </a:ln>
              <a:solidFill>
                <a:srgbClr val="FF0000"/>
              </a:solidFill>
              <a:effectLst/>
              <a:uLnTx/>
              <a:uFillTx/>
              <a:latin typeface="Open Sans" panose="020B0606030504020204" pitchFamily="34" charset="0"/>
              <a:ea typeface="+mn-ea"/>
              <a:cs typeface="Open Sans" panose="020B0606030504020204" pitchFamily="34" charset="0"/>
            </a:endParaRPr>
          </a:p>
        </p:txBody>
      </p:sp>
      <p:sp>
        <p:nvSpPr>
          <p:cNvPr id="13" name="B"/>
          <p:cNvSpPr/>
          <p:nvPr/>
        </p:nvSpPr>
        <p:spPr>
          <a:xfrm>
            <a:off x="3108960" y="3661334"/>
            <a:ext cx="4907280" cy="796207"/>
          </a:xfrm>
          <a:prstGeom prst="roundRect">
            <a:avLst/>
          </a:prstGeom>
          <a:solidFill>
            <a:srgbClr val="FFFF0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b="1">
                <a:solidFill>
                  <a:srgbClr val="FF0000"/>
                </a:solidFill>
                <a:latin typeface="Open Sans" panose="020B0606030504020204" pitchFamily="34" charset="0"/>
                <a:cs typeface="Open Sans" panose="020B0606030504020204" pitchFamily="34" charset="0"/>
              </a:rPr>
              <a:t>B. docx</a:t>
            </a:r>
            <a:endParaRPr kumimoji="0" lang="es-CL" sz="2400" b="1" i="0" u="none" strike="noStrike" kern="1200" cap="none" spc="0" normalizeH="0" baseline="0" noProof="0" dirty="0">
              <a:ln>
                <a:noFill/>
              </a:ln>
              <a:solidFill>
                <a:srgbClr val="FF0000"/>
              </a:solidFill>
              <a:effectLst/>
              <a:uLnTx/>
              <a:uFillTx/>
              <a:latin typeface="Open Sans" panose="020B0606030504020204" pitchFamily="34" charset="0"/>
              <a:ea typeface="+mn-ea"/>
              <a:cs typeface="Open Sans" panose="020B0606030504020204" pitchFamily="34" charset="0"/>
            </a:endParaRPr>
          </a:p>
        </p:txBody>
      </p:sp>
      <p:sp>
        <p:nvSpPr>
          <p:cNvPr id="14" name="C"/>
          <p:cNvSpPr/>
          <p:nvPr/>
        </p:nvSpPr>
        <p:spPr>
          <a:xfrm>
            <a:off x="3108959" y="4689876"/>
            <a:ext cx="4819934" cy="796207"/>
          </a:xfrm>
          <a:prstGeom prst="roundRect">
            <a:avLst/>
          </a:prstGeom>
          <a:solidFill>
            <a:srgbClr val="FFFF0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b="1">
                <a:solidFill>
                  <a:srgbClr val="FF0000"/>
                </a:solidFill>
                <a:latin typeface="Open Sans" panose="020B0606030504020204" pitchFamily="34" charset="0"/>
                <a:cs typeface="Open Sans" panose="020B0606030504020204" pitchFamily="34" charset="0"/>
              </a:rPr>
              <a:t>C. mmx</a:t>
            </a:r>
            <a:endParaRPr kumimoji="0" lang="es-CL" sz="2400" b="1" i="0" u="none" strike="noStrike" kern="1200" cap="none" spc="0" normalizeH="0" baseline="0" noProof="0" dirty="0">
              <a:ln>
                <a:noFill/>
              </a:ln>
              <a:solidFill>
                <a:srgbClr val="FF0000"/>
              </a:solidFill>
              <a:effectLst/>
              <a:uLnTx/>
              <a:uFillTx/>
              <a:latin typeface="Open Sans" panose="020B0606030504020204" pitchFamily="34" charset="0"/>
              <a:ea typeface="+mn-ea"/>
              <a:cs typeface="Open Sans" panose="020B0606030504020204" pitchFamily="34" charset="0"/>
            </a:endParaRPr>
          </a:p>
        </p:txBody>
      </p:sp>
      <p:sp>
        <p:nvSpPr>
          <p:cNvPr id="2" name="D">
            <a:extLst>
              <a:ext uri="{FF2B5EF4-FFF2-40B4-BE49-F238E27FC236}">
                <a16:creationId xmlns:a16="http://schemas.microsoft.com/office/drawing/2014/main" id="{FC29793E-54C2-F30A-6DAF-21705F600C5A}"/>
              </a:ext>
            </a:extLst>
          </p:cNvPr>
          <p:cNvSpPr/>
          <p:nvPr/>
        </p:nvSpPr>
        <p:spPr>
          <a:xfrm>
            <a:off x="3108959" y="5778081"/>
            <a:ext cx="4819934" cy="796207"/>
          </a:xfrm>
          <a:prstGeom prst="roundRect">
            <a:avLst/>
          </a:prstGeom>
          <a:solidFill>
            <a:srgbClr val="FFFF0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b="1">
                <a:solidFill>
                  <a:srgbClr val="FF0000"/>
                </a:solidFill>
                <a:latin typeface="Open Sans" panose="020B0606030504020204" pitchFamily="34" charset="0"/>
                <a:cs typeface="Open Sans" panose="020B0606030504020204" pitchFamily="34" charset="0"/>
              </a:rPr>
              <a:t>D. emm</a:t>
            </a:r>
            <a:endParaRPr kumimoji="0" lang="es-CL" sz="2400" b="1" i="0" u="none" strike="noStrike" kern="1200" cap="none" spc="0" normalizeH="0" baseline="0" noProof="0" dirty="0">
              <a:ln>
                <a:noFill/>
              </a:ln>
              <a:solidFill>
                <a:srgbClr val="FF0000"/>
              </a:solidFill>
              <a:effectLst/>
              <a:uLnTx/>
              <a:uFillTx/>
              <a:latin typeface="Open Sans" panose="020B0606030504020204" pitchFamily="34" charset="0"/>
              <a:ea typeface="+mn-ea"/>
              <a:cs typeface="Open Sans" panose="020B0606030504020204" pitchFamily="34" charset="0"/>
            </a:endParaRPr>
          </a:p>
        </p:txBody>
      </p:sp>
      <p:pic>
        <p:nvPicPr>
          <p:cNvPr id="11" name="Picture 10">
            <a:hlinkClick r:id="rId6" action="ppaction://hlinksldjump"/>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9637" y="3180080"/>
            <a:ext cx="3548240" cy="3281816"/>
          </a:xfrm>
          <a:prstGeom prst="rect">
            <a:avLst/>
          </a:prstGeom>
        </p:spPr>
      </p:pic>
    </p:spTree>
    <p:extLst>
      <p:ext uri="{BB962C8B-B14F-4D97-AF65-F5344CB8AC3E}">
        <p14:creationId xmlns:p14="http://schemas.microsoft.com/office/powerpoint/2010/main" val="26915396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3000" fill="hold"/>
                                        <p:tgtEl>
                                          <p:spTgt spid="2050"/>
                                        </p:tgtEl>
                                        <p:attrNameLst>
                                          <p:attrName>ppt_x</p:attrName>
                                        </p:attrNameLst>
                                      </p:cBhvr>
                                      <p:tavLst>
                                        <p:tav tm="0">
                                          <p:val>
                                            <p:strVal val="0-#ppt_w/2"/>
                                          </p:val>
                                        </p:tav>
                                        <p:tav tm="100000">
                                          <p:val>
                                            <p:strVal val="#ppt_x"/>
                                          </p:val>
                                        </p:tav>
                                      </p:tavLst>
                                    </p:anim>
                                    <p:anim calcmode="lin" valueType="num">
                                      <p:cBhvr additive="base">
                                        <p:cTn id="8" dur="3000" fill="hold"/>
                                        <p:tgtEl>
                                          <p:spTgt spid="205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ppt_x"/>
                                          </p:val>
                                        </p:tav>
                                        <p:tav tm="100000">
                                          <p:val>
                                            <p:strVal val="#ppt_x"/>
                                          </p:val>
                                        </p:tav>
                                      </p:tavLst>
                                    </p:anim>
                                    <p:anim calcmode="lin" valueType="num">
                                      <p:cBhvr additive="base">
                                        <p:cTn id="17" dur="10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fill="hold"/>
                                        <p:tgtEl>
                                          <p:spTgt spid="13"/>
                                        </p:tgtEl>
                                        <p:attrNameLst>
                                          <p:attrName>ppt_x</p:attrName>
                                        </p:attrNameLst>
                                      </p:cBhvr>
                                      <p:tavLst>
                                        <p:tav tm="0">
                                          <p:val>
                                            <p:strVal val="#ppt_x"/>
                                          </p:val>
                                        </p:tav>
                                        <p:tav tm="100000">
                                          <p:val>
                                            <p:strVal val="#ppt_x"/>
                                          </p:val>
                                        </p:tav>
                                      </p:tavLst>
                                    </p:anim>
                                    <p:anim calcmode="lin" valueType="num">
                                      <p:cBhvr additive="base">
                                        <p:cTn id="21" dur="10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1000" fill="hold"/>
                                        <p:tgtEl>
                                          <p:spTgt spid="2"/>
                                        </p:tgtEl>
                                        <p:attrNameLst>
                                          <p:attrName>ppt_x</p:attrName>
                                        </p:attrNameLst>
                                      </p:cBhvr>
                                      <p:tavLst>
                                        <p:tav tm="0">
                                          <p:val>
                                            <p:strVal val="#ppt_x"/>
                                          </p:val>
                                        </p:tav>
                                        <p:tav tm="100000">
                                          <p:val>
                                            <p:strVal val="#ppt_x"/>
                                          </p:val>
                                        </p:tav>
                                      </p:tavLst>
                                    </p:anim>
                                    <p:anim calcmode="lin" valueType="num">
                                      <p:cBhvr additive="base">
                                        <p:cTn id="29"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9"/>
                    </p:tgtEl>
                  </p:cond>
                </p:stCondLst>
                <p:endSync evt="end" delay="0">
                  <p:rtn val="all"/>
                </p:endSync>
                <p:childTnLst>
                  <p:par>
                    <p:cTn id="31" fill="hold">
                      <p:stCondLst>
                        <p:cond delay="0"/>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9"/>
                                        </p:tgtEl>
                                      </p:cBhvr>
                                    </p:animEffect>
                                    <p:anim calcmode="lin" valueType="num">
                                      <p:cBhvr>
                                        <p:cTn id="35" dur="1000"/>
                                        <p:tgtEl>
                                          <p:spTgt spid="9"/>
                                        </p:tgtEl>
                                        <p:attrNameLst>
                                          <p:attrName>ppt_x</p:attrName>
                                        </p:attrNameLst>
                                      </p:cBhvr>
                                      <p:tavLst>
                                        <p:tav tm="0">
                                          <p:val>
                                            <p:strVal val="ppt_x"/>
                                          </p:val>
                                        </p:tav>
                                        <p:tav tm="100000">
                                          <p:val>
                                            <p:strVal val="ppt_x"/>
                                          </p:val>
                                        </p:tav>
                                      </p:tavLst>
                                    </p:anim>
                                    <p:anim calcmode="lin" valueType="num">
                                      <p:cBhvr>
                                        <p:cTn id="36" dur="1000"/>
                                        <p:tgtEl>
                                          <p:spTgt spid="9"/>
                                        </p:tgtEl>
                                        <p:attrNameLst>
                                          <p:attrName>ppt_y</p:attrName>
                                        </p:attrNameLst>
                                      </p:cBhvr>
                                      <p:tavLst>
                                        <p:tav tm="0">
                                          <p:val>
                                            <p:strVal val="ppt_y"/>
                                          </p:val>
                                        </p:tav>
                                        <p:tav tm="100000">
                                          <p:val>
                                            <p:strVal val="ppt_y+.1"/>
                                          </p:val>
                                        </p:tav>
                                      </p:tavLst>
                                    </p:anim>
                                    <p:set>
                                      <p:cBhvr>
                                        <p:cTn id="37"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42" presetClass="exit" presetSubtype="0" fill="hold" grpId="1" nodeType="clickEffect">
                                  <p:stCondLst>
                                    <p:cond delay="0"/>
                                  </p:stCondLst>
                                  <p:childTnLst>
                                    <p:animEffect transition="out" filter="fade">
                                      <p:cBhvr>
                                        <p:cTn id="42" dur="1000"/>
                                        <p:tgtEl>
                                          <p:spTgt spid="14"/>
                                        </p:tgtEl>
                                      </p:cBhvr>
                                    </p:animEffect>
                                    <p:anim calcmode="lin" valueType="num">
                                      <p:cBhvr>
                                        <p:cTn id="43" dur="1000"/>
                                        <p:tgtEl>
                                          <p:spTgt spid="14"/>
                                        </p:tgtEl>
                                        <p:attrNameLst>
                                          <p:attrName>ppt_x</p:attrName>
                                        </p:attrNameLst>
                                      </p:cBhvr>
                                      <p:tavLst>
                                        <p:tav tm="0">
                                          <p:val>
                                            <p:strVal val="ppt_x"/>
                                          </p:val>
                                        </p:tav>
                                        <p:tav tm="100000">
                                          <p:val>
                                            <p:strVal val="ppt_x"/>
                                          </p:val>
                                        </p:tav>
                                      </p:tavLst>
                                    </p:anim>
                                    <p:anim calcmode="lin" valueType="num">
                                      <p:cBhvr>
                                        <p:cTn id="44" dur="1000"/>
                                        <p:tgtEl>
                                          <p:spTgt spid="14"/>
                                        </p:tgtEl>
                                        <p:attrNameLst>
                                          <p:attrName>ppt_y</p:attrName>
                                        </p:attrNameLst>
                                      </p:cBhvr>
                                      <p:tavLst>
                                        <p:tav tm="0">
                                          <p:val>
                                            <p:strVal val="ppt_y"/>
                                          </p:val>
                                        </p:tav>
                                        <p:tav tm="100000">
                                          <p:val>
                                            <p:strVal val="ppt_y+.1"/>
                                          </p:val>
                                        </p:tav>
                                      </p:tavLst>
                                    </p:anim>
                                    <p:set>
                                      <p:cBhvr>
                                        <p:cTn id="45"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suction.wav"/>
                                        </p:tgtEl>
                                      </p:cMediaNode>
                                    </p:audio>
                                  </p:sub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2"/>
                    </p:tgtEl>
                  </p:cond>
                </p:stCondLst>
                <p:endSync evt="end" delay="0">
                  <p:rtn val="all"/>
                </p:endSync>
                <p:childTnLst>
                  <p:par>
                    <p:cTn id="47" fill="hold">
                      <p:stCondLst>
                        <p:cond delay="0"/>
                      </p:stCondLst>
                      <p:childTnLst>
                        <p:par>
                          <p:cTn id="48" fill="hold">
                            <p:stCondLst>
                              <p:cond delay="0"/>
                            </p:stCondLst>
                            <p:childTnLst>
                              <p:par>
                                <p:cTn id="49" presetID="15"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fltVal val="0"/>
                                          </p:val>
                                        </p:tav>
                                        <p:tav tm="100000">
                                          <p:val>
                                            <p:strVal val="#ppt_w"/>
                                          </p:val>
                                        </p:tav>
                                      </p:tavLst>
                                    </p:anim>
                                    <p:anim calcmode="lin" valueType="num">
                                      <p:cBhvr>
                                        <p:cTn id="52" dur="1000" fill="hold"/>
                                        <p:tgtEl>
                                          <p:spTgt spid="11"/>
                                        </p:tgtEl>
                                        <p:attrNameLst>
                                          <p:attrName>ppt_h</p:attrName>
                                        </p:attrNameLst>
                                      </p:cBhvr>
                                      <p:tavLst>
                                        <p:tav tm="0">
                                          <p:val>
                                            <p:fltVal val="0"/>
                                          </p:val>
                                        </p:tav>
                                        <p:tav tm="100000">
                                          <p:val>
                                            <p:strVal val="#ppt_h"/>
                                          </p:val>
                                        </p:tav>
                                      </p:tavLst>
                                    </p:anim>
                                    <p:anim calcmode="lin" valueType="num">
                                      <p:cBhvr>
                                        <p:cTn id="5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42" presetClass="exit" presetSubtype="0" fill="hold" grpId="1" nodeType="clickEffect">
                                  <p:stCondLst>
                                    <p:cond delay="0"/>
                                  </p:stCondLst>
                                  <p:childTnLst>
                                    <p:animEffect transition="out" filter="fade">
                                      <p:cBhvr>
                                        <p:cTn id="59" dur="1000"/>
                                        <p:tgtEl>
                                          <p:spTgt spid="13"/>
                                        </p:tgtEl>
                                      </p:cBhvr>
                                    </p:animEffect>
                                    <p:anim calcmode="lin" valueType="num">
                                      <p:cBhvr>
                                        <p:cTn id="60" dur="1000"/>
                                        <p:tgtEl>
                                          <p:spTgt spid="13"/>
                                        </p:tgtEl>
                                        <p:attrNameLst>
                                          <p:attrName>ppt_x</p:attrName>
                                        </p:attrNameLst>
                                      </p:cBhvr>
                                      <p:tavLst>
                                        <p:tav tm="0">
                                          <p:val>
                                            <p:strVal val="ppt_x"/>
                                          </p:val>
                                        </p:tav>
                                        <p:tav tm="100000">
                                          <p:val>
                                            <p:strVal val="ppt_x"/>
                                          </p:val>
                                        </p:tav>
                                      </p:tavLst>
                                    </p:anim>
                                    <p:anim calcmode="lin" valueType="num">
                                      <p:cBhvr>
                                        <p:cTn id="61" dur="1000"/>
                                        <p:tgtEl>
                                          <p:spTgt spid="13"/>
                                        </p:tgtEl>
                                        <p:attrNameLst>
                                          <p:attrName>ppt_y</p:attrName>
                                        </p:attrNameLst>
                                      </p:cBhvr>
                                      <p:tavLst>
                                        <p:tav tm="0">
                                          <p:val>
                                            <p:strVal val="ppt_y"/>
                                          </p:val>
                                        </p:tav>
                                        <p:tav tm="100000">
                                          <p:val>
                                            <p:strVal val="ppt_y+.1"/>
                                          </p:val>
                                        </p:tav>
                                      </p:tavLst>
                                    </p:anim>
                                    <p:set>
                                      <p:cBhvr>
                                        <p:cTn id="6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8" grpId="0" animBg="1"/>
      <p:bldP spid="9" grpId="0" animBg="1"/>
      <p:bldP spid="9" grpId="1" animBg="1"/>
      <p:bldP spid="13" grpId="0" animBg="1"/>
      <p:bldP spid="13" grpId="1" animBg="1"/>
      <p:bldP spid="14" grpId="0" animBg="1"/>
      <p:bldP spid="14" grpId="1"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2050" name="Picture 2" descr="Resultado de imagen para marciano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8999"/>
            <a:ext cx="2251696" cy="303289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3525065" y="935948"/>
            <a:ext cx="4572000" cy="707886"/>
          </a:xfrm>
          <a:prstGeom prst="rect">
            <a:avLst/>
          </a:prstGeom>
          <a:solidFill>
            <a:srgbClr val="0070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lvl="0" algn="ctr"/>
            <a:r>
              <a:rPr lang="vi-VN" sz="2000" b="1">
                <a:solidFill>
                  <a:prstClr val="white"/>
                </a:solidFill>
                <a:latin typeface="Open Sans" panose="020B0606030504020204" pitchFamily="34" charset="0"/>
                <a:ea typeface="Open Sans" panose="020B0606030504020204" pitchFamily="34" charset="0"/>
                <a:cs typeface="Open Sans" panose="020B0606030504020204" pitchFamily="34" charset="0"/>
              </a:rPr>
              <a:t>Nút nào sử dụng để đính kèm tệp trong phần mềm sơ đồ tư duy</a:t>
            </a:r>
            <a:endParaRPr kumimoji="0" lang="es-CL"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A"/>
          <p:cNvSpPr/>
          <p:nvPr/>
        </p:nvSpPr>
        <p:spPr>
          <a:xfrm>
            <a:off x="3108960" y="2632792"/>
            <a:ext cx="4907280" cy="796207"/>
          </a:xfrm>
          <a:prstGeom prst="roundRect">
            <a:avLst/>
          </a:prstGeom>
          <a:solidFill>
            <a:srgbClr val="FFFF0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b="1">
                <a:solidFill>
                  <a:srgbClr val="FF0000"/>
                </a:solidFill>
                <a:latin typeface="Open Sans" panose="020B0606030504020204" pitchFamily="34" charset="0"/>
                <a:cs typeface="Open Sans" panose="020B0606030504020204" pitchFamily="34" charset="0"/>
              </a:rPr>
              <a:t>A. Attachment	</a:t>
            </a:r>
            <a:endParaRPr kumimoji="0" lang="es-CL" sz="2400" b="1" i="0" u="none" strike="noStrike" kern="1200" cap="none" spc="0" normalizeH="0" baseline="0" noProof="0" dirty="0">
              <a:ln>
                <a:noFill/>
              </a:ln>
              <a:solidFill>
                <a:srgbClr val="FF0000"/>
              </a:solidFill>
              <a:effectLst/>
              <a:uLnTx/>
              <a:uFillTx/>
              <a:latin typeface="Open Sans" panose="020B0606030504020204" pitchFamily="34" charset="0"/>
              <a:ea typeface="+mn-ea"/>
              <a:cs typeface="Open Sans" panose="020B0606030504020204" pitchFamily="34" charset="0"/>
            </a:endParaRPr>
          </a:p>
        </p:txBody>
      </p:sp>
      <p:sp>
        <p:nvSpPr>
          <p:cNvPr id="13" name="B"/>
          <p:cNvSpPr/>
          <p:nvPr/>
        </p:nvSpPr>
        <p:spPr>
          <a:xfrm>
            <a:off x="3108960" y="3661334"/>
            <a:ext cx="4907280" cy="796207"/>
          </a:xfrm>
          <a:prstGeom prst="roundRect">
            <a:avLst/>
          </a:prstGeom>
          <a:solidFill>
            <a:srgbClr val="FFFF0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b="1">
                <a:solidFill>
                  <a:srgbClr val="FF0000"/>
                </a:solidFill>
                <a:latin typeface="Open Sans" panose="020B0606030504020204" pitchFamily="34" charset="0"/>
                <a:cs typeface="Open Sans" panose="020B0606030504020204" pitchFamily="34" charset="0"/>
              </a:rPr>
              <a:t>B. Hyperlink</a:t>
            </a:r>
            <a:endParaRPr kumimoji="0" lang="es-CL" sz="2400" b="1" i="0" u="none" strike="noStrike" kern="1200" cap="none" spc="0" normalizeH="0" baseline="0" noProof="0" dirty="0">
              <a:ln>
                <a:noFill/>
              </a:ln>
              <a:solidFill>
                <a:srgbClr val="FF0000"/>
              </a:solidFill>
              <a:effectLst/>
              <a:uLnTx/>
              <a:uFillTx/>
              <a:latin typeface="Open Sans" panose="020B0606030504020204" pitchFamily="34" charset="0"/>
              <a:ea typeface="+mn-ea"/>
              <a:cs typeface="Open Sans" panose="020B0606030504020204" pitchFamily="34" charset="0"/>
            </a:endParaRPr>
          </a:p>
        </p:txBody>
      </p:sp>
      <p:sp>
        <p:nvSpPr>
          <p:cNvPr id="14" name="C"/>
          <p:cNvSpPr/>
          <p:nvPr/>
        </p:nvSpPr>
        <p:spPr>
          <a:xfrm>
            <a:off x="3108959" y="4689876"/>
            <a:ext cx="4819934" cy="796207"/>
          </a:xfrm>
          <a:prstGeom prst="roundRect">
            <a:avLst/>
          </a:prstGeom>
          <a:solidFill>
            <a:srgbClr val="FFFF0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b="1">
                <a:solidFill>
                  <a:srgbClr val="FF0000"/>
                </a:solidFill>
                <a:latin typeface="Open Sans" panose="020B0606030504020204" pitchFamily="34" charset="0"/>
                <a:cs typeface="Open Sans" panose="020B0606030504020204" pitchFamily="34" charset="0"/>
              </a:rPr>
              <a:t>C. Bookmark</a:t>
            </a:r>
            <a:endParaRPr kumimoji="0" lang="es-CL" sz="2400" b="1" i="0" u="none" strike="noStrike" kern="1200" cap="none" spc="0" normalizeH="0" baseline="0" noProof="0" dirty="0">
              <a:ln>
                <a:noFill/>
              </a:ln>
              <a:solidFill>
                <a:srgbClr val="FF0000"/>
              </a:solidFill>
              <a:effectLst/>
              <a:uLnTx/>
              <a:uFillTx/>
              <a:latin typeface="Open Sans" panose="020B0606030504020204" pitchFamily="34" charset="0"/>
              <a:ea typeface="+mn-ea"/>
              <a:cs typeface="Open Sans" panose="020B0606030504020204" pitchFamily="34" charset="0"/>
            </a:endParaRPr>
          </a:p>
        </p:txBody>
      </p:sp>
      <p:sp>
        <p:nvSpPr>
          <p:cNvPr id="2" name="D">
            <a:extLst>
              <a:ext uri="{FF2B5EF4-FFF2-40B4-BE49-F238E27FC236}">
                <a16:creationId xmlns:a16="http://schemas.microsoft.com/office/drawing/2014/main" id="{FC29793E-54C2-F30A-6DAF-21705F600C5A}"/>
              </a:ext>
            </a:extLst>
          </p:cNvPr>
          <p:cNvSpPr/>
          <p:nvPr/>
        </p:nvSpPr>
        <p:spPr>
          <a:xfrm>
            <a:off x="3108959" y="5778081"/>
            <a:ext cx="4819934" cy="796207"/>
          </a:xfrm>
          <a:prstGeom prst="roundRect">
            <a:avLst/>
          </a:prstGeom>
          <a:solidFill>
            <a:srgbClr val="FFFF0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b="1">
                <a:solidFill>
                  <a:srgbClr val="FF0000"/>
                </a:solidFill>
                <a:latin typeface="Open Sans" panose="020B0606030504020204" pitchFamily="34" charset="0"/>
                <a:cs typeface="Open Sans" panose="020B0606030504020204" pitchFamily="34" charset="0"/>
              </a:rPr>
              <a:t>D. Laber</a:t>
            </a:r>
            <a:endParaRPr kumimoji="0" lang="es-CL" sz="2400" b="1" i="0" u="none" strike="noStrike" kern="1200" cap="none" spc="0" normalizeH="0" baseline="0" noProof="0" dirty="0">
              <a:ln>
                <a:noFill/>
              </a:ln>
              <a:solidFill>
                <a:srgbClr val="FF0000"/>
              </a:solidFill>
              <a:effectLst/>
              <a:uLnTx/>
              <a:uFillTx/>
              <a:latin typeface="Open Sans" panose="020B0606030504020204" pitchFamily="34" charset="0"/>
              <a:ea typeface="+mn-ea"/>
              <a:cs typeface="Open Sans" panose="020B0606030504020204" pitchFamily="34" charset="0"/>
            </a:endParaRPr>
          </a:p>
        </p:txBody>
      </p:sp>
      <p:pic>
        <p:nvPicPr>
          <p:cNvPr id="11" name="Picture 10">
            <a:hlinkClick r:id="rId6" action="ppaction://hlinksldjump"/>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9637" y="3180080"/>
            <a:ext cx="3548240" cy="3281816"/>
          </a:xfrm>
          <a:prstGeom prst="rect">
            <a:avLst/>
          </a:prstGeom>
        </p:spPr>
      </p:pic>
    </p:spTree>
    <p:extLst>
      <p:ext uri="{BB962C8B-B14F-4D97-AF65-F5344CB8AC3E}">
        <p14:creationId xmlns:p14="http://schemas.microsoft.com/office/powerpoint/2010/main" val="8253065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3000" fill="hold"/>
                                        <p:tgtEl>
                                          <p:spTgt spid="2050"/>
                                        </p:tgtEl>
                                        <p:attrNameLst>
                                          <p:attrName>ppt_x</p:attrName>
                                        </p:attrNameLst>
                                      </p:cBhvr>
                                      <p:tavLst>
                                        <p:tav tm="0">
                                          <p:val>
                                            <p:strVal val="0-#ppt_w/2"/>
                                          </p:val>
                                        </p:tav>
                                        <p:tav tm="100000">
                                          <p:val>
                                            <p:strVal val="#ppt_x"/>
                                          </p:val>
                                        </p:tav>
                                      </p:tavLst>
                                    </p:anim>
                                    <p:anim calcmode="lin" valueType="num">
                                      <p:cBhvr additive="base">
                                        <p:cTn id="8" dur="3000" fill="hold"/>
                                        <p:tgtEl>
                                          <p:spTgt spid="205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ppt_x"/>
                                          </p:val>
                                        </p:tav>
                                        <p:tav tm="100000">
                                          <p:val>
                                            <p:strVal val="#ppt_x"/>
                                          </p:val>
                                        </p:tav>
                                      </p:tavLst>
                                    </p:anim>
                                    <p:anim calcmode="lin" valueType="num">
                                      <p:cBhvr additive="base">
                                        <p:cTn id="17" dur="10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fill="hold"/>
                                        <p:tgtEl>
                                          <p:spTgt spid="13"/>
                                        </p:tgtEl>
                                        <p:attrNameLst>
                                          <p:attrName>ppt_x</p:attrName>
                                        </p:attrNameLst>
                                      </p:cBhvr>
                                      <p:tavLst>
                                        <p:tav tm="0">
                                          <p:val>
                                            <p:strVal val="#ppt_x"/>
                                          </p:val>
                                        </p:tav>
                                        <p:tav tm="100000">
                                          <p:val>
                                            <p:strVal val="#ppt_x"/>
                                          </p:val>
                                        </p:tav>
                                      </p:tavLst>
                                    </p:anim>
                                    <p:anim calcmode="lin" valueType="num">
                                      <p:cBhvr additive="base">
                                        <p:cTn id="21" dur="10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1000" fill="hold"/>
                                        <p:tgtEl>
                                          <p:spTgt spid="2"/>
                                        </p:tgtEl>
                                        <p:attrNameLst>
                                          <p:attrName>ppt_x</p:attrName>
                                        </p:attrNameLst>
                                      </p:cBhvr>
                                      <p:tavLst>
                                        <p:tav tm="0">
                                          <p:val>
                                            <p:strVal val="#ppt_x"/>
                                          </p:val>
                                        </p:tav>
                                        <p:tav tm="100000">
                                          <p:val>
                                            <p:strVal val="#ppt_x"/>
                                          </p:val>
                                        </p:tav>
                                      </p:tavLst>
                                    </p:anim>
                                    <p:anim calcmode="lin" valueType="num">
                                      <p:cBhvr additive="base">
                                        <p:cTn id="29"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9"/>
                    </p:tgtEl>
                  </p:cond>
                </p:stCondLst>
                <p:endSync evt="end" delay="0">
                  <p:rtn val="all"/>
                </p:endSync>
                <p:childTnLst>
                  <p:par>
                    <p:cTn id="31" fill="hold">
                      <p:stCondLst>
                        <p:cond delay="0"/>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13"/>
                    </p:tgtEl>
                  </p:cond>
                </p:stCondLst>
                <p:endSync evt="end" delay="0">
                  <p:rtn val="all"/>
                </p:endSync>
                <p:childTnLst>
                  <p:par>
                    <p:cTn id="40" fill="hold">
                      <p:stCondLst>
                        <p:cond delay="0"/>
                      </p:stCondLst>
                      <p:childTnLst>
                        <p:par>
                          <p:cTn id="41" fill="hold">
                            <p:stCondLst>
                              <p:cond delay="0"/>
                            </p:stCondLst>
                            <p:childTnLst>
                              <p:par>
                                <p:cTn id="42" presetID="42" presetClass="exit" presetSubtype="0" fill="hold" grpId="1" nodeType="clickEffect">
                                  <p:stCondLst>
                                    <p:cond delay="0"/>
                                  </p:stCondLst>
                                  <p:childTnLst>
                                    <p:animEffect transition="out" filter="fade">
                                      <p:cBhvr>
                                        <p:cTn id="43" dur="1000"/>
                                        <p:tgtEl>
                                          <p:spTgt spid="13"/>
                                        </p:tgtEl>
                                      </p:cBhvr>
                                    </p:animEffect>
                                    <p:anim calcmode="lin" valueType="num">
                                      <p:cBhvr>
                                        <p:cTn id="44" dur="1000"/>
                                        <p:tgtEl>
                                          <p:spTgt spid="13"/>
                                        </p:tgtEl>
                                        <p:attrNameLst>
                                          <p:attrName>ppt_x</p:attrName>
                                        </p:attrNameLst>
                                      </p:cBhvr>
                                      <p:tavLst>
                                        <p:tav tm="0">
                                          <p:val>
                                            <p:strVal val="ppt_x"/>
                                          </p:val>
                                        </p:tav>
                                        <p:tav tm="100000">
                                          <p:val>
                                            <p:strVal val="ppt_x"/>
                                          </p:val>
                                        </p:tav>
                                      </p:tavLst>
                                    </p:anim>
                                    <p:anim calcmode="lin" valueType="num">
                                      <p:cBhvr>
                                        <p:cTn id="45" dur="1000"/>
                                        <p:tgtEl>
                                          <p:spTgt spid="13"/>
                                        </p:tgtEl>
                                        <p:attrNameLst>
                                          <p:attrName>ppt_y</p:attrName>
                                        </p:attrNameLst>
                                      </p:cBhvr>
                                      <p:tavLst>
                                        <p:tav tm="0">
                                          <p:val>
                                            <p:strVal val="ppt_y"/>
                                          </p:val>
                                        </p:tav>
                                        <p:tav tm="100000">
                                          <p:val>
                                            <p:strVal val="ppt_y+.1"/>
                                          </p:val>
                                        </p:tav>
                                      </p:tavLst>
                                    </p:anim>
                                    <p:set>
                                      <p:cBhvr>
                                        <p:cTn id="46"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3" name="suction.wav"/>
                                        </p:tgtEl>
                                      </p:cMediaNode>
                                    </p:audio>
                                  </p:sub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2"/>
                    </p:tgtEl>
                  </p:cond>
                </p:stCondLst>
                <p:endSync evt="end" delay="0">
                  <p:rtn val="all"/>
                </p:endSync>
                <p:childTnLst>
                  <p:par>
                    <p:cTn id="48" fill="hold">
                      <p:stCondLst>
                        <p:cond delay="0"/>
                      </p:stCondLst>
                      <p:childTnLst>
                        <p:par>
                          <p:cTn id="49" fill="hold">
                            <p:stCondLst>
                              <p:cond delay="0"/>
                            </p:stCondLst>
                            <p:childTnLst>
                              <p:par>
                                <p:cTn id="50" presetID="42" presetClass="exit" presetSubtype="0" fill="hold" grpId="1" nodeType="clickEffect">
                                  <p:stCondLst>
                                    <p:cond delay="0"/>
                                  </p:stCondLst>
                                  <p:childTnLst>
                                    <p:animEffect transition="out" filter="fade">
                                      <p:cBhvr>
                                        <p:cTn id="51" dur="1000"/>
                                        <p:tgtEl>
                                          <p:spTgt spid="2"/>
                                        </p:tgtEl>
                                      </p:cBhvr>
                                    </p:animEffect>
                                    <p:anim calcmode="lin" valueType="num">
                                      <p:cBhvr>
                                        <p:cTn id="52" dur="1000"/>
                                        <p:tgtEl>
                                          <p:spTgt spid="2"/>
                                        </p:tgtEl>
                                        <p:attrNameLst>
                                          <p:attrName>ppt_x</p:attrName>
                                        </p:attrNameLst>
                                      </p:cBhvr>
                                      <p:tavLst>
                                        <p:tav tm="0">
                                          <p:val>
                                            <p:strVal val="ppt_x"/>
                                          </p:val>
                                        </p:tav>
                                        <p:tav tm="100000">
                                          <p:val>
                                            <p:strVal val="ppt_x"/>
                                          </p:val>
                                        </p:tav>
                                      </p:tavLst>
                                    </p:anim>
                                    <p:anim calcmode="lin" valueType="num">
                                      <p:cBhvr>
                                        <p:cTn id="53" dur="1000"/>
                                        <p:tgtEl>
                                          <p:spTgt spid="2"/>
                                        </p:tgtEl>
                                        <p:attrNameLst>
                                          <p:attrName>ppt_y</p:attrName>
                                        </p:attrNameLst>
                                      </p:cBhvr>
                                      <p:tavLst>
                                        <p:tav tm="0">
                                          <p:val>
                                            <p:strVal val="ppt_y"/>
                                          </p:val>
                                        </p:tav>
                                        <p:tav tm="100000">
                                          <p:val>
                                            <p:strVal val="ppt_y+.1"/>
                                          </p:val>
                                        </p:tav>
                                      </p:tavLst>
                                    </p:anim>
                                    <p:set>
                                      <p:cBhvr>
                                        <p:cTn id="54" dur="1" fill="hold">
                                          <p:stCondLst>
                                            <p:cond delay="999"/>
                                          </p:stCondLst>
                                        </p:cTn>
                                        <p:tgtEl>
                                          <p:spTgt spid="2"/>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suction.wav"/>
                                        </p:tgtEl>
                                      </p:cMediaNode>
                                    </p:audio>
                                  </p:subTnLst>
                                </p:cTn>
                              </p:par>
                            </p:childTnLst>
                          </p:cTn>
                        </p:par>
                      </p:childTnLst>
                    </p:cTn>
                  </p:par>
                </p:childTnLst>
              </p:cTn>
              <p:nextCondLst>
                <p:cond evt="onClick" delay="0">
                  <p:tgtEl>
                    <p:spTgt spid="2"/>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42" presetClass="exit" presetSubtype="0" fill="hold" grpId="2" nodeType="clickEffect">
                                  <p:stCondLst>
                                    <p:cond delay="0"/>
                                  </p:stCondLst>
                                  <p:childTnLst>
                                    <p:animEffect transition="out" filter="fade">
                                      <p:cBhvr>
                                        <p:cTn id="59" dur="1000"/>
                                        <p:tgtEl>
                                          <p:spTgt spid="14"/>
                                        </p:tgtEl>
                                      </p:cBhvr>
                                    </p:animEffect>
                                    <p:anim calcmode="lin" valueType="num">
                                      <p:cBhvr>
                                        <p:cTn id="60" dur="1000"/>
                                        <p:tgtEl>
                                          <p:spTgt spid="14"/>
                                        </p:tgtEl>
                                        <p:attrNameLst>
                                          <p:attrName>ppt_x</p:attrName>
                                        </p:attrNameLst>
                                      </p:cBhvr>
                                      <p:tavLst>
                                        <p:tav tm="0">
                                          <p:val>
                                            <p:strVal val="ppt_x"/>
                                          </p:val>
                                        </p:tav>
                                        <p:tav tm="100000">
                                          <p:val>
                                            <p:strVal val="ppt_x"/>
                                          </p:val>
                                        </p:tav>
                                      </p:tavLst>
                                    </p:anim>
                                    <p:anim calcmode="lin" valueType="num">
                                      <p:cBhvr>
                                        <p:cTn id="61" dur="1000"/>
                                        <p:tgtEl>
                                          <p:spTgt spid="14"/>
                                        </p:tgtEl>
                                        <p:attrNameLst>
                                          <p:attrName>ppt_y</p:attrName>
                                        </p:attrNameLst>
                                      </p:cBhvr>
                                      <p:tavLst>
                                        <p:tav tm="0">
                                          <p:val>
                                            <p:strVal val="ppt_y"/>
                                          </p:val>
                                        </p:tav>
                                        <p:tav tm="100000">
                                          <p:val>
                                            <p:strVal val="ppt_y+.1"/>
                                          </p:val>
                                        </p:tav>
                                      </p:tavLst>
                                    </p:anim>
                                    <p:set>
                                      <p:cBhvr>
                                        <p:cTn id="62"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8" grpId="0" animBg="1"/>
      <p:bldP spid="9" grpId="0" animBg="1"/>
      <p:bldP spid="13" grpId="0" animBg="1"/>
      <p:bldP spid="13" grpId="1" animBg="1"/>
      <p:bldP spid="14" grpId="0" animBg="1"/>
      <p:bldP spid="14" grpId="2" animBg="1"/>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2050" name="Picture 2" descr="Resultado de imagen para marciano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8999"/>
            <a:ext cx="2251696" cy="303289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3525065" y="935948"/>
            <a:ext cx="4572000" cy="1015663"/>
          </a:xfrm>
          <a:prstGeom prst="rect">
            <a:avLst/>
          </a:prstGeom>
          <a:solidFill>
            <a:srgbClr val="0070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lvl="0" algn="ctr"/>
            <a:r>
              <a:rPr lang="vi-VN" sz="2000" b="1">
                <a:solidFill>
                  <a:prstClr val="white"/>
                </a:solidFill>
                <a:latin typeface="Open Sans" panose="020B0606030504020204" pitchFamily="34" charset="0"/>
                <a:ea typeface="Open Sans" panose="020B0606030504020204" pitchFamily="34" charset="0"/>
                <a:cs typeface="Open Sans" panose="020B0606030504020204" pitchFamily="34" charset="0"/>
              </a:rPr>
              <a:t>Nút nào sử dụng để đính kèm đường liên kết trong phần mềm sơ đồ tư duy</a:t>
            </a:r>
            <a:endParaRPr kumimoji="0" lang="es-CL"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A"/>
          <p:cNvSpPr/>
          <p:nvPr/>
        </p:nvSpPr>
        <p:spPr>
          <a:xfrm>
            <a:off x="3108960" y="2632792"/>
            <a:ext cx="4907280" cy="796207"/>
          </a:xfrm>
          <a:prstGeom prst="roundRect">
            <a:avLst/>
          </a:prstGeom>
          <a:solidFill>
            <a:srgbClr val="FFFF0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b="1">
                <a:solidFill>
                  <a:srgbClr val="FF0000"/>
                </a:solidFill>
                <a:latin typeface="Open Sans" panose="020B0606030504020204" pitchFamily="34" charset="0"/>
                <a:cs typeface="Open Sans" panose="020B0606030504020204" pitchFamily="34" charset="0"/>
              </a:rPr>
              <a:t>A. Attachment</a:t>
            </a:r>
            <a:endParaRPr kumimoji="0" lang="es-CL" sz="2400" b="1" i="0" u="none" strike="noStrike" kern="1200" cap="none" spc="0" normalizeH="0" baseline="0" noProof="0" dirty="0">
              <a:ln>
                <a:noFill/>
              </a:ln>
              <a:solidFill>
                <a:srgbClr val="FF0000"/>
              </a:solidFill>
              <a:effectLst/>
              <a:uLnTx/>
              <a:uFillTx/>
              <a:latin typeface="Open Sans" panose="020B0606030504020204" pitchFamily="34" charset="0"/>
              <a:ea typeface="+mn-ea"/>
              <a:cs typeface="Open Sans" panose="020B0606030504020204" pitchFamily="34" charset="0"/>
            </a:endParaRPr>
          </a:p>
        </p:txBody>
      </p:sp>
      <p:sp>
        <p:nvSpPr>
          <p:cNvPr id="13" name="B"/>
          <p:cNvSpPr/>
          <p:nvPr/>
        </p:nvSpPr>
        <p:spPr>
          <a:xfrm>
            <a:off x="3108960" y="3661334"/>
            <a:ext cx="4907280" cy="796207"/>
          </a:xfrm>
          <a:prstGeom prst="roundRect">
            <a:avLst/>
          </a:prstGeom>
          <a:solidFill>
            <a:srgbClr val="FFFF0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b="1">
                <a:solidFill>
                  <a:srgbClr val="FF0000"/>
                </a:solidFill>
                <a:latin typeface="Open Sans" panose="020B0606030504020204" pitchFamily="34" charset="0"/>
                <a:cs typeface="Open Sans" panose="020B0606030504020204" pitchFamily="34" charset="0"/>
              </a:rPr>
              <a:t>B. Hyperlink</a:t>
            </a:r>
            <a:endParaRPr kumimoji="0" lang="es-CL" sz="2400" b="1" i="0" u="none" strike="noStrike" kern="1200" cap="none" spc="0" normalizeH="0" baseline="0" noProof="0" dirty="0">
              <a:ln>
                <a:noFill/>
              </a:ln>
              <a:solidFill>
                <a:srgbClr val="FF0000"/>
              </a:solidFill>
              <a:effectLst/>
              <a:uLnTx/>
              <a:uFillTx/>
              <a:latin typeface="Open Sans" panose="020B0606030504020204" pitchFamily="34" charset="0"/>
              <a:ea typeface="+mn-ea"/>
              <a:cs typeface="Open Sans" panose="020B0606030504020204" pitchFamily="34" charset="0"/>
            </a:endParaRPr>
          </a:p>
        </p:txBody>
      </p:sp>
      <p:sp>
        <p:nvSpPr>
          <p:cNvPr id="14" name="C"/>
          <p:cNvSpPr/>
          <p:nvPr/>
        </p:nvSpPr>
        <p:spPr>
          <a:xfrm>
            <a:off x="3108959" y="4689876"/>
            <a:ext cx="4819934" cy="796207"/>
          </a:xfrm>
          <a:prstGeom prst="roundRect">
            <a:avLst/>
          </a:prstGeom>
          <a:solidFill>
            <a:srgbClr val="FFFF0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b="1">
                <a:solidFill>
                  <a:srgbClr val="FF0000"/>
                </a:solidFill>
                <a:latin typeface="Open Sans" panose="020B0606030504020204" pitchFamily="34" charset="0"/>
                <a:cs typeface="Open Sans" panose="020B0606030504020204" pitchFamily="34" charset="0"/>
              </a:rPr>
              <a:t>C. Bookmark</a:t>
            </a:r>
            <a:endParaRPr kumimoji="0" lang="es-CL" sz="2400" b="1" i="0" u="none" strike="noStrike" kern="1200" cap="none" spc="0" normalizeH="0" baseline="0" noProof="0" dirty="0">
              <a:ln>
                <a:noFill/>
              </a:ln>
              <a:solidFill>
                <a:srgbClr val="FF0000"/>
              </a:solidFill>
              <a:effectLst/>
              <a:uLnTx/>
              <a:uFillTx/>
              <a:latin typeface="Open Sans" panose="020B0606030504020204" pitchFamily="34" charset="0"/>
              <a:ea typeface="+mn-ea"/>
              <a:cs typeface="Open Sans" panose="020B0606030504020204" pitchFamily="34" charset="0"/>
            </a:endParaRPr>
          </a:p>
        </p:txBody>
      </p:sp>
      <p:sp>
        <p:nvSpPr>
          <p:cNvPr id="2" name="D">
            <a:extLst>
              <a:ext uri="{FF2B5EF4-FFF2-40B4-BE49-F238E27FC236}">
                <a16:creationId xmlns:a16="http://schemas.microsoft.com/office/drawing/2014/main" id="{FC29793E-54C2-F30A-6DAF-21705F600C5A}"/>
              </a:ext>
            </a:extLst>
          </p:cNvPr>
          <p:cNvSpPr/>
          <p:nvPr/>
        </p:nvSpPr>
        <p:spPr>
          <a:xfrm>
            <a:off x="3108959" y="5778081"/>
            <a:ext cx="4819934" cy="796207"/>
          </a:xfrm>
          <a:prstGeom prst="roundRect">
            <a:avLst/>
          </a:prstGeom>
          <a:solidFill>
            <a:srgbClr val="FFFF0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b="1">
                <a:solidFill>
                  <a:srgbClr val="FF0000"/>
                </a:solidFill>
                <a:latin typeface="Open Sans" panose="020B0606030504020204" pitchFamily="34" charset="0"/>
                <a:cs typeface="Open Sans" panose="020B0606030504020204" pitchFamily="34" charset="0"/>
              </a:rPr>
              <a:t>D. Laber</a:t>
            </a:r>
            <a:endParaRPr kumimoji="0" lang="es-CL" sz="2400" b="1" i="0" u="none" strike="noStrike" kern="1200" cap="none" spc="0" normalizeH="0" baseline="0" noProof="0" dirty="0">
              <a:ln>
                <a:noFill/>
              </a:ln>
              <a:solidFill>
                <a:srgbClr val="FF0000"/>
              </a:solidFill>
              <a:effectLst/>
              <a:uLnTx/>
              <a:uFillTx/>
              <a:latin typeface="Open Sans" panose="020B0606030504020204" pitchFamily="34" charset="0"/>
              <a:ea typeface="+mn-ea"/>
              <a:cs typeface="Open Sans" panose="020B0606030504020204" pitchFamily="34" charset="0"/>
            </a:endParaRPr>
          </a:p>
        </p:txBody>
      </p:sp>
      <p:pic>
        <p:nvPicPr>
          <p:cNvPr id="11" name="Picture 10">
            <a:hlinkClick r:id="rId6" action="ppaction://hlinksldjump"/>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9637" y="3180080"/>
            <a:ext cx="3548240" cy="3281816"/>
          </a:xfrm>
          <a:prstGeom prst="rect">
            <a:avLst/>
          </a:prstGeom>
        </p:spPr>
      </p:pic>
    </p:spTree>
    <p:extLst>
      <p:ext uri="{BB962C8B-B14F-4D97-AF65-F5344CB8AC3E}">
        <p14:creationId xmlns:p14="http://schemas.microsoft.com/office/powerpoint/2010/main" val="3017733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3000" fill="hold"/>
                                        <p:tgtEl>
                                          <p:spTgt spid="2050"/>
                                        </p:tgtEl>
                                        <p:attrNameLst>
                                          <p:attrName>ppt_x</p:attrName>
                                        </p:attrNameLst>
                                      </p:cBhvr>
                                      <p:tavLst>
                                        <p:tav tm="0">
                                          <p:val>
                                            <p:strVal val="0-#ppt_w/2"/>
                                          </p:val>
                                        </p:tav>
                                        <p:tav tm="100000">
                                          <p:val>
                                            <p:strVal val="#ppt_x"/>
                                          </p:val>
                                        </p:tav>
                                      </p:tavLst>
                                    </p:anim>
                                    <p:anim calcmode="lin" valueType="num">
                                      <p:cBhvr additive="base">
                                        <p:cTn id="8" dur="3000" fill="hold"/>
                                        <p:tgtEl>
                                          <p:spTgt spid="205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ppt_x"/>
                                          </p:val>
                                        </p:tav>
                                        <p:tav tm="100000">
                                          <p:val>
                                            <p:strVal val="#ppt_x"/>
                                          </p:val>
                                        </p:tav>
                                      </p:tavLst>
                                    </p:anim>
                                    <p:anim calcmode="lin" valueType="num">
                                      <p:cBhvr additive="base">
                                        <p:cTn id="17" dur="10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fill="hold"/>
                                        <p:tgtEl>
                                          <p:spTgt spid="13"/>
                                        </p:tgtEl>
                                        <p:attrNameLst>
                                          <p:attrName>ppt_x</p:attrName>
                                        </p:attrNameLst>
                                      </p:cBhvr>
                                      <p:tavLst>
                                        <p:tav tm="0">
                                          <p:val>
                                            <p:strVal val="#ppt_x"/>
                                          </p:val>
                                        </p:tav>
                                        <p:tav tm="100000">
                                          <p:val>
                                            <p:strVal val="#ppt_x"/>
                                          </p:val>
                                        </p:tav>
                                      </p:tavLst>
                                    </p:anim>
                                    <p:anim calcmode="lin" valueType="num">
                                      <p:cBhvr additive="base">
                                        <p:cTn id="21" dur="10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1000" fill="hold"/>
                                        <p:tgtEl>
                                          <p:spTgt spid="2"/>
                                        </p:tgtEl>
                                        <p:attrNameLst>
                                          <p:attrName>ppt_x</p:attrName>
                                        </p:attrNameLst>
                                      </p:cBhvr>
                                      <p:tavLst>
                                        <p:tav tm="0">
                                          <p:val>
                                            <p:strVal val="#ppt_x"/>
                                          </p:val>
                                        </p:tav>
                                        <p:tav tm="100000">
                                          <p:val>
                                            <p:strVal val="#ppt_x"/>
                                          </p:val>
                                        </p:tav>
                                      </p:tavLst>
                                    </p:anim>
                                    <p:anim calcmode="lin" valueType="num">
                                      <p:cBhvr additive="base">
                                        <p:cTn id="29"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42" presetClass="exit" presetSubtype="0" fill="hold" grpId="1" nodeType="clickEffect">
                                  <p:stCondLst>
                                    <p:cond delay="0"/>
                                  </p:stCondLst>
                                  <p:childTnLst>
                                    <p:animEffect transition="out" filter="fade">
                                      <p:cBhvr>
                                        <p:cTn id="43" dur="1000"/>
                                        <p:tgtEl>
                                          <p:spTgt spid="9"/>
                                        </p:tgtEl>
                                      </p:cBhvr>
                                    </p:animEffect>
                                    <p:anim calcmode="lin" valueType="num">
                                      <p:cBhvr>
                                        <p:cTn id="44" dur="1000"/>
                                        <p:tgtEl>
                                          <p:spTgt spid="9"/>
                                        </p:tgtEl>
                                        <p:attrNameLst>
                                          <p:attrName>ppt_x</p:attrName>
                                        </p:attrNameLst>
                                      </p:cBhvr>
                                      <p:tavLst>
                                        <p:tav tm="0">
                                          <p:val>
                                            <p:strVal val="ppt_x"/>
                                          </p:val>
                                        </p:tav>
                                        <p:tav tm="100000">
                                          <p:val>
                                            <p:strVal val="ppt_x"/>
                                          </p:val>
                                        </p:tav>
                                      </p:tavLst>
                                    </p:anim>
                                    <p:anim calcmode="lin" valueType="num">
                                      <p:cBhvr>
                                        <p:cTn id="45" dur="1000"/>
                                        <p:tgtEl>
                                          <p:spTgt spid="9"/>
                                        </p:tgtEl>
                                        <p:attrNameLst>
                                          <p:attrName>ppt_y</p:attrName>
                                        </p:attrNameLst>
                                      </p:cBhvr>
                                      <p:tavLst>
                                        <p:tav tm="0">
                                          <p:val>
                                            <p:strVal val="ppt_y"/>
                                          </p:val>
                                        </p:tav>
                                        <p:tav tm="100000">
                                          <p:val>
                                            <p:strVal val="ppt_y+.1"/>
                                          </p:val>
                                        </p:tav>
                                      </p:tavLst>
                                    </p:anim>
                                    <p:set>
                                      <p:cBhvr>
                                        <p:cTn id="46"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3" name="suction.wav"/>
                                        </p:tgtEl>
                                      </p:cMediaNode>
                                    </p:audio>
                                  </p:sub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42" presetClass="exit" presetSubtype="0" fill="hold" grpId="1" nodeType="clickEffect">
                                  <p:stCondLst>
                                    <p:cond delay="0"/>
                                  </p:stCondLst>
                                  <p:childTnLst>
                                    <p:animEffect transition="out" filter="fade">
                                      <p:cBhvr>
                                        <p:cTn id="51" dur="1000"/>
                                        <p:tgtEl>
                                          <p:spTgt spid="14"/>
                                        </p:tgtEl>
                                      </p:cBhvr>
                                    </p:animEffect>
                                    <p:anim calcmode="lin" valueType="num">
                                      <p:cBhvr>
                                        <p:cTn id="52" dur="1000"/>
                                        <p:tgtEl>
                                          <p:spTgt spid="14"/>
                                        </p:tgtEl>
                                        <p:attrNameLst>
                                          <p:attrName>ppt_x</p:attrName>
                                        </p:attrNameLst>
                                      </p:cBhvr>
                                      <p:tavLst>
                                        <p:tav tm="0">
                                          <p:val>
                                            <p:strVal val="ppt_x"/>
                                          </p:val>
                                        </p:tav>
                                        <p:tav tm="100000">
                                          <p:val>
                                            <p:strVal val="ppt_x"/>
                                          </p:val>
                                        </p:tav>
                                      </p:tavLst>
                                    </p:anim>
                                    <p:anim calcmode="lin" valueType="num">
                                      <p:cBhvr>
                                        <p:cTn id="53" dur="1000"/>
                                        <p:tgtEl>
                                          <p:spTgt spid="14"/>
                                        </p:tgtEl>
                                        <p:attrNameLst>
                                          <p:attrName>ppt_y</p:attrName>
                                        </p:attrNameLst>
                                      </p:cBhvr>
                                      <p:tavLst>
                                        <p:tav tm="0">
                                          <p:val>
                                            <p:strVal val="ppt_y"/>
                                          </p:val>
                                        </p:tav>
                                        <p:tav tm="100000">
                                          <p:val>
                                            <p:strVal val="ppt_y+.1"/>
                                          </p:val>
                                        </p:tav>
                                      </p:tavLst>
                                    </p:anim>
                                    <p:set>
                                      <p:cBhvr>
                                        <p:cTn id="54"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suction.wav"/>
                                        </p:tgtEl>
                                      </p:cMediaNode>
                                    </p:audio>
                                  </p:subTnLst>
                                </p:cTn>
                              </p:par>
                            </p:childTnLst>
                          </p:cTn>
                        </p:par>
                      </p:childTnLst>
                    </p:cTn>
                  </p:par>
                </p:childTnLst>
              </p:cTn>
              <p:nextCondLst>
                <p:cond evt="onClick" delay="0">
                  <p:tgtEl>
                    <p:spTgt spid="14"/>
                  </p:tgtEl>
                </p:cond>
              </p:nextCondLst>
            </p:seq>
            <p:seq concurrent="1" nextAc="seek">
              <p:cTn id="55" restart="whenNotActive" fill="hold" evtFilter="cancelBubble" nodeType="interactiveSeq">
                <p:stCondLst>
                  <p:cond evt="onClick" delay="0">
                    <p:tgtEl>
                      <p:spTgt spid="2"/>
                    </p:tgtEl>
                  </p:cond>
                </p:stCondLst>
                <p:endSync evt="end" delay="0">
                  <p:rtn val="all"/>
                </p:endSync>
                <p:childTnLst>
                  <p:par>
                    <p:cTn id="56" fill="hold">
                      <p:stCondLst>
                        <p:cond delay="0"/>
                      </p:stCondLst>
                      <p:childTnLst>
                        <p:par>
                          <p:cTn id="57" fill="hold">
                            <p:stCondLst>
                              <p:cond delay="0"/>
                            </p:stCondLst>
                            <p:childTnLst>
                              <p:par>
                                <p:cTn id="58" presetID="42" presetClass="exit" presetSubtype="0" fill="hold" grpId="1" nodeType="clickEffect">
                                  <p:stCondLst>
                                    <p:cond delay="0"/>
                                  </p:stCondLst>
                                  <p:childTnLst>
                                    <p:animEffect transition="out" filter="fade">
                                      <p:cBhvr>
                                        <p:cTn id="59" dur="1000"/>
                                        <p:tgtEl>
                                          <p:spTgt spid="2"/>
                                        </p:tgtEl>
                                      </p:cBhvr>
                                    </p:animEffect>
                                    <p:anim calcmode="lin" valueType="num">
                                      <p:cBhvr>
                                        <p:cTn id="60" dur="1000"/>
                                        <p:tgtEl>
                                          <p:spTgt spid="2"/>
                                        </p:tgtEl>
                                        <p:attrNameLst>
                                          <p:attrName>ppt_x</p:attrName>
                                        </p:attrNameLst>
                                      </p:cBhvr>
                                      <p:tavLst>
                                        <p:tav tm="0">
                                          <p:val>
                                            <p:strVal val="ppt_x"/>
                                          </p:val>
                                        </p:tav>
                                        <p:tav tm="100000">
                                          <p:val>
                                            <p:strVal val="ppt_x"/>
                                          </p:val>
                                        </p:tav>
                                      </p:tavLst>
                                    </p:anim>
                                    <p:anim calcmode="lin" valueType="num">
                                      <p:cBhvr>
                                        <p:cTn id="61" dur="1000"/>
                                        <p:tgtEl>
                                          <p:spTgt spid="2"/>
                                        </p:tgtEl>
                                        <p:attrNameLst>
                                          <p:attrName>ppt_y</p:attrName>
                                        </p:attrNameLst>
                                      </p:cBhvr>
                                      <p:tavLst>
                                        <p:tav tm="0">
                                          <p:val>
                                            <p:strVal val="ppt_y"/>
                                          </p:val>
                                        </p:tav>
                                        <p:tav tm="100000">
                                          <p:val>
                                            <p:strVal val="ppt_y+.1"/>
                                          </p:val>
                                        </p:tav>
                                      </p:tavLst>
                                    </p:anim>
                                    <p:set>
                                      <p:cBhvr>
                                        <p:cTn id="62" dur="1" fill="hold">
                                          <p:stCondLst>
                                            <p:cond delay="999"/>
                                          </p:stCondLst>
                                        </p:cTn>
                                        <p:tgtEl>
                                          <p:spTgt spid="2"/>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suction.wav"/>
                                        </p:tgtEl>
                                      </p:cMediaNode>
                                    </p:audio>
                                  </p:subTnLst>
                                </p:cTn>
                              </p:par>
                            </p:childTnLst>
                          </p:cTn>
                        </p:par>
                      </p:childTnLst>
                    </p:cTn>
                  </p:par>
                </p:childTnLst>
              </p:cTn>
              <p:nextCondLst>
                <p:cond evt="onClick" delay="0">
                  <p:tgtEl>
                    <p:spTgt spid="2"/>
                  </p:tgtEl>
                </p:cond>
              </p:nextCondLst>
            </p:seq>
          </p:childTnLst>
        </p:cTn>
      </p:par>
    </p:tnLst>
    <p:bldLst>
      <p:bldP spid="8" grpId="0" animBg="1"/>
      <p:bldP spid="9" grpId="0" animBg="1"/>
      <p:bldP spid="9" grpId="1" animBg="1"/>
      <p:bldP spid="13" grpId="0" animBg="1"/>
      <p:bldP spid="14" grpId="0" animBg="1"/>
      <p:bldP spid="14" grpId="1" animBg="1"/>
      <p:bldP spid="2" grpId="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256EE7-9BC5-7696-BCA1-F3B9849D5389}"/>
              </a:ext>
            </a:extLst>
          </p:cNvPr>
          <p:cNvGrpSpPr/>
          <p:nvPr/>
        </p:nvGrpSpPr>
        <p:grpSpPr>
          <a:xfrm>
            <a:off x="4326136" y="94099"/>
            <a:ext cx="3539728" cy="1991097"/>
            <a:chOff x="703386" y="4313756"/>
            <a:chExt cx="3539728" cy="1991097"/>
          </a:xfrm>
        </p:grpSpPr>
        <p:pic>
          <p:nvPicPr>
            <p:cNvPr id="8" name="Picture 2">
              <a:extLst>
                <a:ext uri="{FF2B5EF4-FFF2-40B4-BE49-F238E27FC236}">
                  <a16:creationId xmlns:a16="http://schemas.microsoft.com/office/drawing/2014/main" id="{17B942EE-A623-B599-6D52-0729C311CF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703386" y="4313756"/>
              <a:ext cx="3539728" cy="19910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B47B089-9136-6065-5F8F-A489F6C479B7}"/>
                </a:ext>
              </a:extLst>
            </p:cNvPr>
            <p:cNvSpPr txBox="1"/>
            <p:nvPr/>
          </p:nvSpPr>
          <p:spPr>
            <a:xfrm>
              <a:off x="1169409" y="5016917"/>
              <a:ext cx="2607681" cy="584775"/>
            </a:xfrm>
            <a:prstGeom prst="rect">
              <a:avLst/>
            </a:prstGeom>
            <a:noFill/>
          </p:spPr>
          <p:txBody>
            <a:bodyPr wrap="square" rtlCol="0">
              <a:spAutoFit/>
            </a:bodyPr>
            <a:lstStyle/>
            <a:p>
              <a:pPr algn="ctr"/>
              <a:r>
                <a:rPr lang="en-US" sz="3200" b="1">
                  <a:solidFill>
                    <a:srgbClr val="FFFF00"/>
                  </a:solidFill>
                  <a:latin typeface="Tahoma" panose="020B0604030504040204" pitchFamily="34" charset="0"/>
                  <a:ea typeface="Tahoma" panose="020B0604030504040204" pitchFamily="34" charset="0"/>
                  <a:cs typeface="Tahoma" panose="020B0604030504040204" pitchFamily="34" charset="0"/>
                </a:rPr>
                <a:t>VẬN DỤNG</a:t>
              </a:r>
              <a:endParaRPr lang="vi-VN" sz="3200" b="1">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 name="Giao NV về nhà">
            <a:extLst>
              <a:ext uri="{FF2B5EF4-FFF2-40B4-BE49-F238E27FC236}">
                <a16:creationId xmlns:a16="http://schemas.microsoft.com/office/drawing/2014/main" id="{0AFFD4CD-308F-B251-AF81-C1066B3BEC69}"/>
              </a:ext>
            </a:extLst>
          </p:cNvPr>
          <p:cNvGrpSpPr/>
          <p:nvPr/>
        </p:nvGrpSpPr>
        <p:grpSpPr>
          <a:xfrm>
            <a:off x="722549" y="2373173"/>
            <a:ext cx="10360893" cy="2473722"/>
            <a:chOff x="722549" y="2215663"/>
            <a:chExt cx="10360893" cy="2473722"/>
          </a:xfrm>
        </p:grpSpPr>
        <p:grpSp>
          <p:nvGrpSpPr>
            <p:cNvPr id="3" name="Group 2">
              <a:extLst>
                <a:ext uri="{FF2B5EF4-FFF2-40B4-BE49-F238E27FC236}">
                  <a16:creationId xmlns:a16="http://schemas.microsoft.com/office/drawing/2014/main" id="{8A56CDF6-076E-FFA1-F428-19090B0BEEDA}"/>
                </a:ext>
              </a:extLst>
            </p:cNvPr>
            <p:cNvGrpSpPr/>
            <p:nvPr/>
          </p:nvGrpSpPr>
          <p:grpSpPr>
            <a:xfrm>
              <a:off x="722549" y="2215663"/>
              <a:ext cx="10360893" cy="1743750"/>
              <a:chOff x="751424" y="4271768"/>
              <a:chExt cx="10360893" cy="1893682"/>
            </a:xfrm>
          </p:grpSpPr>
          <p:grpSp>
            <p:nvGrpSpPr>
              <p:cNvPr id="5" name="Group 4">
                <a:extLst>
                  <a:ext uri="{FF2B5EF4-FFF2-40B4-BE49-F238E27FC236}">
                    <a16:creationId xmlns:a16="http://schemas.microsoft.com/office/drawing/2014/main" id="{837EA9A9-5F8B-56A9-4651-64D88BD15046}"/>
                  </a:ext>
                </a:extLst>
              </p:cNvPr>
              <p:cNvGrpSpPr/>
              <p:nvPr/>
            </p:nvGrpSpPr>
            <p:grpSpPr>
              <a:xfrm>
                <a:off x="751424" y="4271768"/>
                <a:ext cx="10340110" cy="1893682"/>
                <a:chOff x="748591" y="4323722"/>
                <a:chExt cx="10193330" cy="1893682"/>
              </a:xfrm>
            </p:grpSpPr>
            <p:sp>
              <p:nvSpPr>
                <p:cNvPr id="10" name="Rectangle: Rounded Corners 9">
                  <a:extLst>
                    <a:ext uri="{FF2B5EF4-FFF2-40B4-BE49-F238E27FC236}">
                      <a16:creationId xmlns:a16="http://schemas.microsoft.com/office/drawing/2014/main" id="{A4ED3FAE-FF27-79C5-9AA6-3010BBB060E0}"/>
                    </a:ext>
                  </a:extLst>
                </p:cNvPr>
                <p:cNvSpPr/>
                <p:nvPr/>
              </p:nvSpPr>
              <p:spPr>
                <a:xfrm>
                  <a:off x="1181534" y="4593968"/>
                  <a:ext cx="9760387" cy="1623436"/>
                </a:xfrm>
                <a:prstGeom prst="roundRect">
                  <a:avLst/>
                </a:prstGeom>
                <a:solidFill>
                  <a:srgbClr val="FFD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AAD2834-C5CF-71BA-DC1E-DA3679B9B7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8591" y="4323722"/>
                  <a:ext cx="802034" cy="883537"/>
                </a:xfrm>
                <a:prstGeom prst="rect">
                  <a:avLst/>
                </a:prstGeom>
              </p:spPr>
            </p:pic>
          </p:grpSp>
          <p:sp>
            <p:nvSpPr>
              <p:cNvPr id="6" name="Rectangle 5">
                <a:extLst>
                  <a:ext uri="{FF2B5EF4-FFF2-40B4-BE49-F238E27FC236}">
                    <a16:creationId xmlns:a16="http://schemas.microsoft.com/office/drawing/2014/main" id="{7C006860-24B8-B308-D62D-3DD27551A1FF}"/>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25B3020-ABC2-0D14-0BE9-9ABFC3055835}"/>
                  </a:ext>
                </a:extLst>
              </p:cNvPr>
              <p:cNvSpPr/>
              <p:nvPr/>
            </p:nvSpPr>
            <p:spPr>
              <a:xfrm>
                <a:off x="1493476" y="4562973"/>
                <a:ext cx="9598058" cy="549824"/>
              </a:xfrm>
              <a:prstGeom prst="rect">
                <a:avLst/>
              </a:prstGeom>
            </p:spPr>
            <p:txBody>
              <a:bodyPr wrap="square">
                <a:spAutoFit/>
              </a:bodyPr>
              <a:lstStyle/>
              <a:p>
                <a:pPr>
                  <a:lnSpc>
                    <a:spcPct val="150000"/>
                  </a:lnSpc>
                </a:pPr>
                <a:endParaRPr lang="vi-VN" sz="2000" dirty="0">
                  <a:latin typeface="UTM Avo" panose="02040603050506020204" pitchFamily="18" charset="0"/>
                  <a:cs typeface="Times New Roman" panose="02020603050405020304" pitchFamily="18" charset="0"/>
                </a:endParaRPr>
              </a:p>
            </p:txBody>
          </p:sp>
        </p:grpSp>
        <p:sp>
          <p:nvSpPr>
            <p:cNvPr id="4" name="TextBox 3">
              <a:extLst>
                <a:ext uri="{FF2B5EF4-FFF2-40B4-BE49-F238E27FC236}">
                  <a16:creationId xmlns:a16="http://schemas.microsoft.com/office/drawing/2014/main" id="{8E40602D-6405-50D3-13D6-4DDE2C49DFE8}"/>
                </a:ext>
              </a:extLst>
            </p:cNvPr>
            <p:cNvSpPr txBox="1"/>
            <p:nvPr/>
          </p:nvSpPr>
          <p:spPr>
            <a:xfrm>
              <a:off x="1615756" y="2735517"/>
              <a:ext cx="9312221" cy="1953868"/>
            </a:xfrm>
            <a:prstGeom prst="rect">
              <a:avLst/>
            </a:prstGeom>
            <a:noFill/>
          </p:spPr>
          <p:txBody>
            <a:bodyPr wrap="square">
              <a:spAutoFit/>
            </a:bodyPr>
            <a:lstStyle/>
            <a:p>
              <a:pPr>
                <a:lnSpc>
                  <a:spcPct val="150000"/>
                </a:lnSpc>
              </a:pPr>
              <a:r>
                <a:rPr lang="en-US" sz="2800" b="1"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Về</a:t>
              </a:r>
              <a:r>
                <a:rPr lang="en-US" sz="28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nhà</a:t>
              </a:r>
              <a:r>
                <a:rPr lang="en-US" sz="28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a:t>
              </a:r>
              <a:r>
                <a:rPr lang="vi-VN" sz="2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hực hiện hoàn chỉnh sơ đồ tư duy (với đầy đủ các định dạng, trang trí,…). Sau đó gửi vào email </a:t>
              </a:r>
              <a:r>
                <a:rPr lang="en-US" sz="2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hlinkClick r:id="rId5"/>
                </a:rPr>
                <a:t>giaovien123@gmail.co</a:t>
              </a:r>
              <a:r>
                <a:rPr lang="en-US" sz="2800" dirty="0">
                  <a:solidFill>
                    <a:srgbClr val="231F20"/>
                  </a:solidFill>
                  <a:latin typeface="Times New Roman" panose="02020603050405020304" pitchFamily="18" charset="0"/>
                  <a:ea typeface="Tahoma" panose="020B0604030504040204" pitchFamily="34" charset="0"/>
                  <a:cs typeface="Times New Roman" panose="02020603050405020304" pitchFamily="18" charset="0"/>
                  <a:hlinkClick r:id="rId5"/>
                </a:rPr>
                <a:t>m</a:t>
              </a:r>
              <a:r>
                <a:rPr lang="en-US" sz="2800"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của giáo viên.</a:t>
              </a:r>
              <a:endParaRPr lang="vi-VN" sz="2800"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pSp>
    </p:spTree>
    <p:extLst>
      <p:ext uri="{BB962C8B-B14F-4D97-AF65-F5344CB8AC3E}">
        <p14:creationId xmlns:p14="http://schemas.microsoft.com/office/powerpoint/2010/main" val="207115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iới thiệu">
            <a:extLst>
              <a:ext uri="{FF2B5EF4-FFF2-40B4-BE49-F238E27FC236}">
                <a16:creationId xmlns:a16="http://schemas.microsoft.com/office/drawing/2014/main" id="{46336B46-5E92-51B5-D586-E841EA20E73E}"/>
              </a:ext>
            </a:extLst>
          </p:cNvPr>
          <p:cNvGrpSpPr/>
          <p:nvPr/>
        </p:nvGrpSpPr>
        <p:grpSpPr>
          <a:xfrm>
            <a:off x="722549" y="1984959"/>
            <a:ext cx="10360893" cy="3861722"/>
            <a:chOff x="722549" y="2215665"/>
            <a:chExt cx="10360893" cy="3861722"/>
          </a:xfrm>
        </p:grpSpPr>
        <p:grpSp>
          <p:nvGrpSpPr>
            <p:cNvPr id="8" name="Group 7">
              <a:extLst>
                <a:ext uri="{FF2B5EF4-FFF2-40B4-BE49-F238E27FC236}">
                  <a16:creationId xmlns:a16="http://schemas.microsoft.com/office/drawing/2014/main" id="{99E6EA65-90A2-9493-FE74-595703069079}"/>
                </a:ext>
              </a:extLst>
            </p:cNvPr>
            <p:cNvGrpSpPr/>
            <p:nvPr/>
          </p:nvGrpSpPr>
          <p:grpSpPr>
            <a:xfrm>
              <a:off x="722549" y="2215665"/>
              <a:ext cx="10360893" cy="2888082"/>
              <a:chOff x="751424" y="4271768"/>
              <a:chExt cx="10360893" cy="3136406"/>
            </a:xfrm>
          </p:grpSpPr>
          <p:grpSp>
            <p:nvGrpSpPr>
              <p:cNvPr id="10" name="Group 9">
                <a:extLst>
                  <a:ext uri="{FF2B5EF4-FFF2-40B4-BE49-F238E27FC236}">
                    <a16:creationId xmlns:a16="http://schemas.microsoft.com/office/drawing/2014/main" id="{6CF51302-2F48-A91D-DA88-03643AECAFD7}"/>
                  </a:ext>
                </a:extLst>
              </p:cNvPr>
              <p:cNvGrpSpPr/>
              <p:nvPr/>
            </p:nvGrpSpPr>
            <p:grpSpPr>
              <a:xfrm>
                <a:off x="751424" y="4271768"/>
                <a:ext cx="10340110" cy="3136406"/>
                <a:chOff x="748591" y="4323722"/>
                <a:chExt cx="10193330" cy="3136406"/>
              </a:xfrm>
            </p:grpSpPr>
            <p:sp>
              <p:nvSpPr>
                <p:cNvPr id="22" name="Rectangle: Rounded Corners 21">
                  <a:extLst>
                    <a:ext uri="{FF2B5EF4-FFF2-40B4-BE49-F238E27FC236}">
                      <a16:creationId xmlns:a16="http://schemas.microsoft.com/office/drawing/2014/main" id="{C9CD76C9-6320-F5EC-D68F-ACE14CEA496F}"/>
                    </a:ext>
                  </a:extLst>
                </p:cNvPr>
                <p:cNvSpPr/>
                <p:nvPr/>
              </p:nvSpPr>
              <p:spPr>
                <a:xfrm>
                  <a:off x="1181534" y="4593967"/>
                  <a:ext cx="9760387" cy="2866161"/>
                </a:xfrm>
                <a:prstGeom prst="roundRect">
                  <a:avLst>
                    <a:gd name="adj" fmla="val 1106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Picture 22">
                  <a:extLst>
                    <a:ext uri="{FF2B5EF4-FFF2-40B4-BE49-F238E27FC236}">
                      <a16:creationId xmlns:a16="http://schemas.microsoft.com/office/drawing/2014/main" id="{E2A37ED5-F321-1753-0A3E-623626B4A36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8591" y="4323722"/>
                  <a:ext cx="802034" cy="883537"/>
                </a:xfrm>
                <a:prstGeom prst="rect">
                  <a:avLst/>
                </a:prstGeom>
              </p:spPr>
            </p:pic>
          </p:grpSp>
          <p:sp>
            <p:nvSpPr>
              <p:cNvPr id="13" name="Rectangle 12">
                <a:extLst>
                  <a:ext uri="{FF2B5EF4-FFF2-40B4-BE49-F238E27FC236}">
                    <a16:creationId xmlns:a16="http://schemas.microsoft.com/office/drawing/2014/main" id="{31A3E49B-712C-C8E9-11B8-AF896FD82CB5}"/>
                  </a:ext>
                </a:extLst>
              </p:cNvPr>
              <p:cNvSpPr/>
              <p:nvPr/>
            </p:nvSpPr>
            <p:spPr>
              <a:xfrm>
                <a:off x="1514259" y="4644163"/>
                <a:ext cx="9598058" cy="470999"/>
              </a:xfrm>
              <a:prstGeom prst="rect">
                <a:avLst/>
              </a:prstGeom>
            </p:spPr>
            <p:txBody>
              <a:bodyPr wrap="square">
                <a:spAutoFit/>
              </a:bodyPr>
              <a:lstStyle/>
              <a:p>
                <a:pPr algn="just" defTabSz="342900">
                  <a:lnSpc>
                    <a:spcPct val="135000"/>
                  </a:lnSpc>
                </a:pPr>
                <a:endParaRPr lang="vi-VN">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FE7C91EA-DA94-7105-4951-B9C900CEA0E1}"/>
                  </a:ext>
                </a:extLst>
              </p:cNvPr>
              <p:cNvSpPr/>
              <p:nvPr/>
            </p:nvSpPr>
            <p:spPr>
              <a:xfrm>
                <a:off x="1493476" y="4562973"/>
                <a:ext cx="9598058" cy="504842"/>
              </a:xfrm>
              <a:prstGeom prst="rect">
                <a:avLst/>
              </a:prstGeom>
            </p:spPr>
            <p:txBody>
              <a:bodyPr wrap="square">
                <a:spAutoFit/>
              </a:bodyPr>
              <a:lstStyle/>
              <a:p>
                <a:pPr>
                  <a:lnSpc>
                    <a:spcPct val="150000"/>
                  </a:lnSpc>
                </a:pPr>
                <a:endParaRPr lang="vi-VN" dirty="0">
                  <a:latin typeface="UTM Avo" panose="02040603050506020204" pitchFamily="18" charset="0"/>
                  <a:cs typeface="Times New Roman" panose="02020603050405020304" pitchFamily="18" charset="0"/>
                </a:endParaRPr>
              </a:p>
            </p:txBody>
          </p:sp>
        </p:grpSp>
        <p:sp>
          <p:nvSpPr>
            <p:cNvPr id="9" name="TextBox 8">
              <a:extLst>
                <a:ext uri="{FF2B5EF4-FFF2-40B4-BE49-F238E27FC236}">
                  <a16:creationId xmlns:a16="http://schemas.microsoft.com/office/drawing/2014/main" id="{140DCADE-2238-56DD-7D65-8A3CDC9CC5A9}"/>
                </a:ext>
              </a:extLst>
            </p:cNvPr>
            <p:cNvSpPr txBox="1"/>
            <p:nvPr/>
          </p:nvSpPr>
          <p:spPr>
            <a:xfrm>
              <a:off x="1615756" y="2727431"/>
              <a:ext cx="9312221" cy="3349956"/>
            </a:xfrm>
            <a:prstGeom prst="rect">
              <a:avLst/>
            </a:prstGeom>
            <a:noFill/>
          </p:spPr>
          <p:txBody>
            <a:bodyPr wrap="square">
              <a:spAutoFit/>
            </a:bodyPr>
            <a:lstStyle/>
            <a:p>
              <a:pPr>
                <a:lnSpc>
                  <a:spcPct val="150000"/>
                </a:lnSpc>
              </a:pPr>
              <a:r>
                <a:rPr lang="vi-VN" sz="24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Trong Bài 7 em đã biết cách sử dụng sơ đồ tư duy và bài trình chiếu trong trao đổi và hợp tác. Em cũng biết cách sử dụng hình ảnh, biểu đồ và video hợp lý để trình bày thông tin. Bài học này hướng dẫn em tạo sơ đồ tư duy có dữ liệu đính kèm và bài trình chiếu sử dụng hình ảnh, biểu đồ, video hợp lý đồng thời hướng dẫn em thực hành sử dụng bài trình chiếu và sơ đồ tư duy trong trao đổi, hợp tác</a:t>
              </a:r>
            </a:p>
          </p:txBody>
        </p:sp>
      </p:grpSp>
    </p:spTree>
    <p:extLst>
      <p:ext uri="{BB962C8B-B14F-4D97-AF65-F5344CB8AC3E}">
        <p14:creationId xmlns:p14="http://schemas.microsoft.com/office/powerpoint/2010/main" val="30673317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76C365-CCFF-F52D-BEC0-C4704157D251}"/>
              </a:ext>
            </a:extLst>
          </p:cNvPr>
          <p:cNvSpPr txBox="1"/>
          <p:nvPr/>
        </p:nvSpPr>
        <p:spPr>
          <a:xfrm>
            <a:off x="515241" y="301808"/>
            <a:ext cx="10662868" cy="369332"/>
          </a:xfrm>
          <a:prstGeom prst="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3500000" scaled="1"/>
            <a:tileRect/>
          </a:gradFill>
          <a:effectLst>
            <a:outerShdw blurRad="50800" dist="38100" dir="2700000" algn="tl" rotWithShape="0">
              <a:prstClr val="black">
                <a:alpha val="40000"/>
              </a:prstClr>
            </a:outerShdw>
          </a:effectLst>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Nhiệm vụ 1: </a:t>
            </a:r>
            <a:r>
              <a:rPr lang="vi-VN" b="1">
                <a:solidFill>
                  <a:srgbClr val="FF0000"/>
                </a:solidFill>
                <a:latin typeface="Times New Roman" panose="02020603050405020304" pitchFamily="18" charset="0"/>
                <a:cs typeface="Times New Roman" panose="02020603050405020304" pitchFamily="18" charset="0"/>
              </a:rPr>
              <a:t>Sử dụng phần mềm tạo và trình bày sơ đồ tư duy có đính kèm dữ liệu</a:t>
            </a:r>
            <a:endParaRPr lang="en-US" b="1">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66BF921-EA56-3269-82D3-7D151704527B}"/>
              </a:ext>
            </a:extLst>
          </p:cNvPr>
          <p:cNvSpPr txBox="1"/>
          <p:nvPr/>
        </p:nvSpPr>
        <p:spPr>
          <a:xfrm>
            <a:off x="515241" y="918430"/>
            <a:ext cx="10662868" cy="2944396"/>
          </a:xfrm>
          <a:prstGeom prst="rect">
            <a:avLst/>
          </a:prstGeom>
          <a:noFill/>
        </p:spPr>
        <p:txBody>
          <a:bodyPr wrap="square">
            <a:spAutoFit/>
          </a:bodyPr>
          <a:lstStyle/>
          <a:p>
            <a:pPr>
              <a:lnSpc>
                <a:spcPct val="150000"/>
              </a:lnSpc>
            </a:pPr>
            <a:r>
              <a:rPr lang="vi-VN" b="1" dirty="0">
                <a:solidFill>
                  <a:srgbClr val="EF387A"/>
                </a:solidFill>
                <a:effectLst/>
                <a:latin typeface="Times New Roman" panose="02020603050405020304" pitchFamily="18" charset="0"/>
                <a:ea typeface="Tahoma" panose="020B0604030504040204" pitchFamily="34" charset="0"/>
                <a:cs typeface="Times New Roman" panose="02020603050405020304" pitchFamily="18" charset="0"/>
              </a:rPr>
              <a:t>Yêu cầu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Sử dụng phần mềm tạo sơ đồ tư duy như minh hoạ trong Hình 7.1 với dữ liệu đính kèm đã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chuẩn bị hoặc được cung cấp, ví dụ: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Tệp bảng tính có tên là </a:t>
            </a:r>
            <a:r>
              <a:rPr lang="vi-VN"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KinhPhi.xlsx</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để tính toán chi phí triển lãm (Hình 8.1).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Tệp hình ảnh có tên là </a:t>
            </a:r>
            <a:r>
              <a:rPr lang="vi-VN"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Pascaline.png</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minh hoạ cho máy tính cơ học Pascaline.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Tệp văn bản có tên là </a:t>
            </a:r>
            <a:r>
              <a:rPr lang="vi-VN"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CharlesBabbage.docx</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chứa tiểu sử nhà khoa học Charles Babbage.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Đường liên kết đến video về nhà khoa học Charles Babbage trên Internet. </a:t>
            </a:r>
            <a:endParaRPr lang="vi-VN"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532A020-DDE2-3D66-AAEA-A443CA9139C9}"/>
              </a:ext>
            </a:extLst>
          </p:cNvPr>
          <p:cNvSpPr txBox="1"/>
          <p:nvPr/>
        </p:nvSpPr>
        <p:spPr>
          <a:xfrm>
            <a:off x="1937657" y="6290539"/>
            <a:ext cx="8081554" cy="456535"/>
          </a:xfrm>
          <a:prstGeom prst="rect">
            <a:avLst/>
          </a:prstGeom>
          <a:noFill/>
        </p:spPr>
        <p:txBody>
          <a:bodyPr wrap="square">
            <a:spAutoFit/>
          </a:bodyPr>
          <a:lstStyle/>
          <a:p>
            <a:pPr>
              <a:lnSpc>
                <a:spcPct val="150000"/>
              </a:lnSpc>
            </a:pPr>
            <a:r>
              <a:rPr lang="vi-VN" sz="1800" i="1" dirty="0">
                <a:solidFill>
                  <a:srgbClr val="231F20"/>
                </a:solidFill>
                <a:effectLst/>
                <a:latin typeface="Arial" panose="020B0604020202020204" pitchFamily="34" charset="0"/>
              </a:rPr>
              <a:t>Hình 8.1. Bảng tính chi phí cho phần nội dung </a:t>
            </a:r>
            <a:r>
              <a:rPr lang="vi-VN" sz="1800" i="1" dirty="0">
                <a:solidFill>
                  <a:srgbClr val="ED028C"/>
                </a:solidFill>
                <a:effectLst/>
                <a:latin typeface="Arial" panose="020B0604020202020204" pitchFamily="34" charset="0"/>
              </a:rPr>
              <a:t>Lược sử công cụ tính toán</a:t>
            </a:r>
            <a:endParaRPr lang="en-US" dirty="0"/>
          </a:p>
        </p:txBody>
      </p:sp>
      <p:pic>
        <p:nvPicPr>
          <p:cNvPr id="6" name="Picture 5">
            <a:extLst>
              <a:ext uri="{FF2B5EF4-FFF2-40B4-BE49-F238E27FC236}">
                <a16:creationId xmlns:a16="http://schemas.microsoft.com/office/drawing/2014/main" id="{E097B9D9-F7EF-4C39-14C1-05C738BE2FB6}"/>
              </a:ext>
            </a:extLst>
          </p:cNvPr>
          <p:cNvPicPr>
            <a:picLocks noChangeAspect="1"/>
          </p:cNvPicPr>
          <p:nvPr/>
        </p:nvPicPr>
        <p:blipFill>
          <a:blip r:embed="rId3"/>
          <a:stretch>
            <a:fillRect/>
          </a:stretch>
        </p:blipFill>
        <p:spPr>
          <a:xfrm>
            <a:off x="1423850" y="3862826"/>
            <a:ext cx="8514835" cy="2314502"/>
          </a:xfrm>
          <a:prstGeom prst="rect">
            <a:avLst/>
          </a:prstGeom>
        </p:spPr>
      </p:pic>
    </p:spTree>
    <p:extLst>
      <p:ext uri="{BB962C8B-B14F-4D97-AF65-F5344CB8AC3E}">
        <p14:creationId xmlns:p14="http://schemas.microsoft.com/office/powerpoint/2010/main" val="24332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76C365-CCFF-F52D-BEC0-C4704157D251}"/>
              </a:ext>
            </a:extLst>
          </p:cNvPr>
          <p:cNvSpPr txBox="1"/>
          <p:nvPr/>
        </p:nvSpPr>
        <p:spPr>
          <a:xfrm>
            <a:off x="515241" y="301808"/>
            <a:ext cx="10662868" cy="400110"/>
          </a:xfrm>
          <a:prstGeom prst="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3500000" scaled="1"/>
            <a:tileRect/>
          </a:gradFill>
          <a:effectLst>
            <a:outerShdw blurRad="50800" dist="38100" dir="2700000" algn="tl" rotWithShape="0">
              <a:prstClr val="black">
                <a:alpha val="40000"/>
              </a:prstClr>
            </a:outerShdw>
          </a:effectLst>
        </p:spPr>
        <p:txBody>
          <a:bodyPr wrap="square" rtlCol="0">
            <a:spAutoFit/>
          </a:bodyPr>
          <a:lstStyle/>
          <a:p>
            <a:r>
              <a:rPr lang="en-US" sz="2000" b="1">
                <a:solidFill>
                  <a:srgbClr val="FF0000"/>
                </a:solidFill>
                <a:latin typeface="Tahoma" panose="020B0604030504040204" pitchFamily="34" charset="0"/>
              </a:rPr>
              <a:t>Nhiệm vụ 1: </a:t>
            </a:r>
            <a:r>
              <a:rPr lang="vi-VN" sz="2000" b="1">
                <a:solidFill>
                  <a:srgbClr val="FF0000"/>
                </a:solidFill>
                <a:latin typeface="Tahoma" panose="020B0604030504040204" pitchFamily="34" charset="0"/>
              </a:rPr>
              <a:t>Sử dụng phần mềm tạo và trình bày sơ đồ tư duy có đính kèm dữ liệu</a:t>
            </a:r>
            <a:endParaRPr lang="en-US" sz="2000" b="1">
              <a:solidFill>
                <a:srgbClr val="FF0000"/>
              </a:solidFill>
              <a:latin typeface="Tahoma" panose="020B0604030504040204" pitchFamily="34" charset="0"/>
            </a:endParaRPr>
          </a:p>
        </p:txBody>
      </p:sp>
      <p:sp>
        <p:nvSpPr>
          <p:cNvPr id="2" name="TextBox 1">
            <a:extLst>
              <a:ext uri="{FF2B5EF4-FFF2-40B4-BE49-F238E27FC236}">
                <a16:creationId xmlns:a16="http://schemas.microsoft.com/office/drawing/2014/main" id="{FF139E97-226E-7216-4D8F-DEF20E21A6DF}"/>
              </a:ext>
            </a:extLst>
          </p:cNvPr>
          <p:cNvSpPr txBox="1"/>
          <p:nvPr/>
        </p:nvSpPr>
        <p:spPr>
          <a:xfrm>
            <a:off x="515241" y="1065712"/>
            <a:ext cx="8577943" cy="3349956"/>
          </a:xfrm>
          <a:prstGeom prst="rect">
            <a:avLst/>
          </a:prstGeom>
          <a:noFill/>
        </p:spPr>
        <p:txBody>
          <a:bodyPr wrap="square">
            <a:spAutoFit/>
          </a:bodyPr>
          <a:lstStyle/>
          <a:p>
            <a:pPr>
              <a:lnSpc>
                <a:spcPct val="150000"/>
              </a:lnSpc>
            </a:pPr>
            <a:r>
              <a:rPr lang="vi-VN" sz="2400" b="1" dirty="0">
                <a:solidFill>
                  <a:srgbClr val="EF387A"/>
                </a:solidFill>
                <a:effectLst/>
                <a:latin typeface="Times New Roman" panose="02020603050405020304" pitchFamily="18" charset="0"/>
                <a:ea typeface="Tahoma" panose="020B0604030504040204" pitchFamily="34" charset="0"/>
                <a:cs typeface="Times New Roman" panose="02020603050405020304" pitchFamily="18" charset="0"/>
              </a:rPr>
              <a:t>Hướng dẫn </a:t>
            </a:r>
            <a:endParaRPr lang="vi-VN" sz="24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400"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 Tạo sơ đồ tư duy </a:t>
            </a:r>
            <a:endParaRPr lang="vi-VN" sz="24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4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Khởi động phần mềm tạo sơ đồ tư duy MindMaple Lite. </a:t>
            </a:r>
            <a:endParaRPr lang="vi-VN" sz="24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4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Tạo một sơ đồ tư duy mới với chủ đề chính và các chủ đề nhánh như Hình 7.1. </a:t>
            </a:r>
            <a:endParaRPr lang="vi-VN" sz="24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4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Lưu tệp với tên </a:t>
            </a:r>
            <a:r>
              <a:rPr lang="vi-VN" sz="24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LuocSu.emm</a:t>
            </a:r>
            <a:r>
              <a:rPr lang="vi-VN" sz="24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693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76C365-CCFF-F52D-BEC0-C4704157D251}"/>
              </a:ext>
            </a:extLst>
          </p:cNvPr>
          <p:cNvSpPr txBox="1"/>
          <p:nvPr/>
        </p:nvSpPr>
        <p:spPr>
          <a:xfrm>
            <a:off x="515241" y="301808"/>
            <a:ext cx="10662868" cy="400110"/>
          </a:xfrm>
          <a:prstGeom prst="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3500000" scaled="1"/>
            <a:tileRect/>
          </a:gradFill>
          <a:effectLst>
            <a:outerShdw blurRad="50800" dist="38100" dir="2700000" algn="tl" rotWithShape="0">
              <a:prstClr val="black">
                <a:alpha val="40000"/>
              </a:prstClr>
            </a:outerShdw>
          </a:effectLst>
        </p:spPr>
        <p:txBody>
          <a:bodyPr wrap="square" rtlCol="0">
            <a:spAutoFit/>
          </a:bodyPr>
          <a:lstStyle/>
          <a:p>
            <a:r>
              <a:rPr lang="en-US" sz="2000" b="1">
                <a:solidFill>
                  <a:srgbClr val="FF0000"/>
                </a:solidFill>
                <a:latin typeface="Tahoma" panose="020B0604030504040204" pitchFamily="34" charset="0"/>
              </a:rPr>
              <a:t>Nhiệm vụ 1: </a:t>
            </a:r>
            <a:r>
              <a:rPr lang="vi-VN" sz="2000" b="1">
                <a:solidFill>
                  <a:srgbClr val="FF0000"/>
                </a:solidFill>
                <a:latin typeface="Tahoma" panose="020B0604030504040204" pitchFamily="34" charset="0"/>
              </a:rPr>
              <a:t>Sử dụng phần mềm tạo và trình bày sơ đồ tư duy có đính kèm dữ liệu</a:t>
            </a:r>
            <a:endParaRPr lang="en-US" sz="2000" b="1">
              <a:solidFill>
                <a:srgbClr val="FF0000"/>
              </a:solidFill>
              <a:latin typeface="Tahoma" panose="020B0604030504040204" pitchFamily="34" charset="0"/>
            </a:endParaRPr>
          </a:p>
        </p:txBody>
      </p:sp>
      <p:sp>
        <p:nvSpPr>
          <p:cNvPr id="7" name="TextBox 6">
            <a:extLst>
              <a:ext uri="{FF2B5EF4-FFF2-40B4-BE49-F238E27FC236}">
                <a16:creationId xmlns:a16="http://schemas.microsoft.com/office/drawing/2014/main" id="{0F0F9F35-711D-0D8A-6610-B2637E796987}"/>
              </a:ext>
            </a:extLst>
          </p:cNvPr>
          <p:cNvSpPr txBox="1"/>
          <p:nvPr/>
        </p:nvSpPr>
        <p:spPr>
          <a:xfrm>
            <a:off x="439640" y="748621"/>
            <a:ext cx="9257213" cy="1287532"/>
          </a:xfrm>
          <a:prstGeom prst="rect">
            <a:avLst/>
          </a:prstGeom>
          <a:noFill/>
        </p:spPr>
        <p:txBody>
          <a:bodyPr wrap="square">
            <a:spAutoFit/>
          </a:bodyPr>
          <a:lstStyle/>
          <a:p>
            <a:pPr>
              <a:lnSpc>
                <a:spcPct val="150000"/>
              </a:lnSpc>
            </a:pPr>
            <a:r>
              <a:rPr lang="vi-VN" sz="1800"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 Đính kèm tệp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Chọn nhánh của sơ đồ tư duy cần đính kèm tệp.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Chọn </a:t>
            </a:r>
            <a:r>
              <a:rPr lang="vi-VN" sz="18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Insert/Attachment/Attachment</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như minh hoạ trong Hình 8.2. </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A729E21B-6D22-A958-99A8-9D700E877FE2}"/>
              </a:ext>
            </a:extLst>
          </p:cNvPr>
          <p:cNvPicPr>
            <a:picLocks noChangeAspect="1"/>
          </p:cNvPicPr>
          <p:nvPr/>
        </p:nvPicPr>
        <p:blipFill>
          <a:blip r:embed="rId3"/>
          <a:stretch>
            <a:fillRect/>
          </a:stretch>
        </p:blipFill>
        <p:spPr>
          <a:xfrm>
            <a:off x="1800900" y="2369721"/>
            <a:ext cx="6891747" cy="1949289"/>
          </a:xfrm>
          <a:prstGeom prst="rect">
            <a:avLst/>
          </a:prstGeom>
        </p:spPr>
      </p:pic>
      <p:sp>
        <p:nvSpPr>
          <p:cNvPr id="9" name="TextBox 8">
            <a:extLst>
              <a:ext uri="{FF2B5EF4-FFF2-40B4-BE49-F238E27FC236}">
                <a16:creationId xmlns:a16="http://schemas.microsoft.com/office/drawing/2014/main" id="{EEDCA1CC-37E4-38F5-D47A-4C1586271E51}"/>
              </a:ext>
            </a:extLst>
          </p:cNvPr>
          <p:cNvSpPr txBox="1"/>
          <p:nvPr/>
        </p:nvSpPr>
        <p:spPr>
          <a:xfrm>
            <a:off x="3248155" y="4319010"/>
            <a:ext cx="7284722" cy="369332"/>
          </a:xfrm>
          <a:prstGeom prst="rect">
            <a:avLst/>
          </a:prstGeom>
          <a:noFill/>
        </p:spPr>
        <p:txBody>
          <a:bodyPr wrap="square">
            <a:spAutoFit/>
          </a:bodyPr>
          <a:lstStyle/>
          <a:p>
            <a:r>
              <a:rPr lang="vi-VN" sz="18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 8.2. Đính kèm tệp vào sơ đồ tư duy</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3073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76C365-CCFF-F52D-BEC0-C4704157D251}"/>
              </a:ext>
            </a:extLst>
          </p:cNvPr>
          <p:cNvSpPr txBox="1"/>
          <p:nvPr/>
        </p:nvSpPr>
        <p:spPr>
          <a:xfrm>
            <a:off x="515241" y="301808"/>
            <a:ext cx="10662868" cy="400110"/>
          </a:xfrm>
          <a:prstGeom prst="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3500000" scaled="1"/>
            <a:tileRect/>
          </a:gradFill>
          <a:effectLst>
            <a:outerShdw blurRad="50800" dist="38100" dir="2700000" algn="tl" rotWithShape="0">
              <a:prstClr val="black">
                <a:alpha val="40000"/>
              </a:prstClr>
            </a:outerShdw>
          </a:effectLst>
        </p:spPr>
        <p:txBody>
          <a:bodyPr wrap="square" rtlCol="0">
            <a:spAutoFit/>
          </a:bodyPr>
          <a:lstStyle/>
          <a:p>
            <a:r>
              <a:rPr lang="en-US" sz="2000" b="1">
                <a:solidFill>
                  <a:srgbClr val="FF0000"/>
                </a:solidFill>
                <a:latin typeface="Tahoma" panose="020B0604030504040204" pitchFamily="34" charset="0"/>
              </a:rPr>
              <a:t>Nhiệm vụ 1: </a:t>
            </a:r>
            <a:r>
              <a:rPr lang="vi-VN" sz="2000" b="1">
                <a:solidFill>
                  <a:srgbClr val="FF0000"/>
                </a:solidFill>
                <a:latin typeface="Tahoma" panose="020B0604030504040204" pitchFamily="34" charset="0"/>
              </a:rPr>
              <a:t>Sử dụng phần mềm tạo và trình bày sơ đồ tư duy có đính kèm dữ liệu</a:t>
            </a:r>
            <a:endParaRPr lang="en-US" sz="2000" b="1">
              <a:solidFill>
                <a:srgbClr val="FF0000"/>
              </a:solidFill>
              <a:latin typeface="Tahoma" panose="020B0604030504040204" pitchFamily="34" charset="0"/>
            </a:endParaRPr>
          </a:p>
        </p:txBody>
      </p:sp>
      <p:pic>
        <p:nvPicPr>
          <p:cNvPr id="2" name="Picture 1">
            <a:extLst>
              <a:ext uri="{FF2B5EF4-FFF2-40B4-BE49-F238E27FC236}">
                <a16:creationId xmlns:a16="http://schemas.microsoft.com/office/drawing/2014/main" id="{F76BCEB8-9914-4637-B2D1-B7CDE9364207}"/>
              </a:ext>
            </a:extLst>
          </p:cNvPr>
          <p:cNvPicPr>
            <a:picLocks noChangeAspect="1"/>
          </p:cNvPicPr>
          <p:nvPr/>
        </p:nvPicPr>
        <p:blipFill>
          <a:blip r:embed="rId3"/>
          <a:stretch>
            <a:fillRect/>
          </a:stretch>
        </p:blipFill>
        <p:spPr>
          <a:xfrm>
            <a:off x="6435992" y="3817225"/>
            <a:ext cx="4535070" cy="2460517"/>
          </a:xfrm>
          <a:prstGeom prst="rect">
            <a:avLst/>
          </a:prstGeom>
        </p:spPr>
      </p:pic>
      <p:sp>
        <p:nvSpPr>
          <p:cNvPr id="3" name="TextBox 2">
            <a:extLst>
              <a:ext uri="{FF2B5EF4-FFF2-40B4-BE49-F238E27FC236}">
                <a16:creationId xmlns:a16="http://schemas.microsoft.com/office/drawing/2014/main" id="{BBCFCEFF-B1AA-8301-81D8-24CCB2A5008C}"/>
              </a:ext>
            </a:extLst>
          </p:cNvPr>
          <p:cNvSpPr txBox="1"/>
          <p:nvPr/>
        </p:nvSpPr>
        <p:spPr>
          <a:xfrm>
            <a:off x="5846674" y="6277742"/>
            <a:ext cx="6050685" cy="338554"/>
          </a:xfrm>
          <a:prstGeom prst="rect">
            <a:avLst/>
          </a:prstGeom>
          <a:noFill/>
        </p:spPr>
        <p:txBody>
          <a:bodyPr wrap="square">
            <a:spAutoFit/>
          </a:bodyPr>
          <a:lstStyle/>
          <a:p>
            <a:pPr algn="ctr"/>
            <a:r>
              <a:rPr lang="vi-VN" sz="16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 8.3. Chọn tệp từ thư mục lưu trữ để chèn vào sơ đồ tư duy</a:t>
            </a:r>
            <a:endParaRPr lang="en-US" sz="16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FA29021-AC8F-1EBE-06C7-1F0678B723BE}"/>
              </a:ext>
            </a:extLst>
          </p:cNvPr>
          <p:cNvSpPr txBox="1"/>
          <p:nvPr/>
        </p:nvSpPr>
        <p:spPr>
          <a:xfrm>
            <a:off x="515240" y="1184500"/>
            <a:ext cx="9959719" cy="1669944"/>
          </a:xfrm>
          <a:prstGeom prst="rect">
            <a:avLst/>
          </a:prstGeom>
          <a:noFill/>
        </p:spPr>
        <p:txBody>
          <a:bodyPr wrap="square">
            <a:spAutoFit/>
          </a:bodyPr>
          <a:lstStyle/>
          <a:p>
            <a:pPr>
              <a:lnSpc>
                <a:spcPct val="200000"/>
              </a:lnSpc>
            </a:pPr>
            <a:r>
              <a:rPr lang="vi-VN"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Khi hộp thoại mở tệp xuất hiện, chọn tệp cần chèn như minh hoạ ở Hình 8.3. Nháy chuột chọn </a:t>
            </a:r>
            <a:r>
              <a:rPr lang="vi-VN"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Open</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Biểu tượng tệp đính kèm xuất hiện ở nhánh của sơ đồ (Hình 7.1). </a:t>
            </a:r>
          </a:p>
          <a:p>
            <a:pPr>
              <a:lnSpc>
                <a:spcPct val="200000"/>
              </a:lnSpc>
            </a:pPr>
            <a:r>
              <a:rPr lang="vi-VN"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Thực hiện tương tự để hoàn thành việc đính kèm các tệp văn</a:t>
            </a:r>
            <a:r>
              <a:rPr lang="en-US"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bản, hình ảnh, bảng tính vào sơ đồ tư duy</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61503E5-4D82-4D7E-B8DF-FD739CD8B6B8}"/>
              </a:ext>
            </a:extLst>
          </p:cNvPr>
          <p:cNvPicPr>
            <a:picLocks noChangeAspect="1"/>
          </p:cNvPicPr>
          <p:nvPr/>
        </p:nvPicPr>
        <p:blipFill>
          <a:blip r:embed="rId4"/>
          <a:stretch>
            <a:fillRect/>
          </a:stretch>
        </p:blipFill>
        <p:spPr>
          <a:xfrm>
            <a:off x="515241" y="3817225"/>
            <a:ext cx="3915353" cy="2372461"/>
          </a:xfrm>
          <a:prstGeom prst="rect">
            <a:avLst/>
          </a:prstGeom>
        </p:spPr>
      </p:pic>
      <p:sp>
        <p:nvSpPr>
          <p:cNvPr id="10" name="TextBox 9">
            <a:extLst>
              <a:ext uri="{FF2B5EF4-FFF2-40B4-BE49-F238E27FC236}">
                <a16:creationId xmlns:a16="http://schemas.microsoft.com/office/drawing/2014/main" id="{58B5016F-47EB-AA69-3AD4-EABCD4D7D75A}"/>
              </a:ext>
            </a:extLst>
          </p:cNvPr>
          <p:cNvSpPr txBox="1"/>
          <p:nvPr/>
        </p:nvSpPr>
        <p:spPr>
          <a:xfrm>
            <a:off x="515240" y="6189686"/>
            <a:ext cx="5216965" cy="584775"/>
          </a:xfrm>
          <a:prstGeom prst="rect">
            <a:avLst/>
          </a:prstGeom>
          <a:noFill/>
        </p:spPr>
        <p:txBody>
          <a:bodyPr wrap="square">
            <a:spAutoFit/>
          </a:bodyPr>
          <a:lstStyle/>
          <a:p>
            <a:pPr algn="ctr"/>
            <a:r>
              <a:rPr lang="vi-VN" sz="1600" i="1" dirty="0">
                <a:solidFill>
                  <a:srgbClr val="231F20"/>
                </a:solidFill>
                <a:effectLst/>
                <a:latin typeface="Times New Roman" panose="02020603050405020304" pitchFamily="18" charset="0"/>
                <a:cs typeface="Times New Roman" panose="02020603050405020304" pitchFamily="18" charset="0"/>
              </a:rPr>
              <a:t>Hình 7.1. Sơ đồ tư duy trình bày ý tưởng </a:t>
            </a:r>
            <a:r>
              <a:rPr lang="vi-VN" sz="1600" b="1" i="1" dirty="0">
                <a:solidFill>
                  <a:srgbClr val="231F20"/>
                </a:solidFill>
                <a:effectLst/>
                <a:latin typeface="Times New Roman" panose="02020603050405020304" pitchFamily="18" charset="0"/>
                <a:cs typeface="Times New Roman" panose="02020603050405020304" pitchFamily="18" charset="0"/>
              </a:rPr>
              <a:t>Triển lãm tin học</a:t>
            </a:r>
            <a:r>
              <a:rPr lang="vi-VN" sz="1600" i="1" dirty="0">
                <a:solidFill>
                  <a:srgbClr val="231F20"/>
                </a:solidFill>
                <a:effectLst/>
                <a:latin typeface="Times New Roman" panose="02020603050405020304" pitchFamily="18" charset="0"/>
                <a:cs typeface="Times New Roman" panose="02020603050405020304" pitchFamily="18" charset="0"/>
              </a:rPr>
              <a:t> của nhóm An, Minh và Khoa</a:t>
            </a:r>
            <a:endParaRPr lang="en-US" sz="1600" dirty="0">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C572D098-5C29-A1EC-95F9-24FA7392A829}"/>
              </a:ext>
            </a:extLst>
          </p:cNvPr>
          <p:cNvSpPr/>
          <p:nvPr/>
        </p:nvSpPr>
        <p:spPr>
          <a:xfrm>
            <a:off x="3896987" y="4366382"/>
            <a:ext cx="315584" cy="31558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860EF25-A9A0-B9BD-9917-D952E68952C9}"/>
              </a:ext>
            </a:extLst>
          </p:cNvPr>
          <p:cNvCxnSpPr>
            <a:cxnSpLocks/>
            <a:stCxn id="11" idx="7"/>
            <a:endCxn id="14" idx="1"/>
          </p:cNvCxnSpPr>
          <p:nvPr/>
        </p:nvCxnSpPr>
        <p:spPr>
          <a:xfrm flipV="1">
            <a:off x="4166355" y="3440713"/>
            <a:ext cx="669805" cy="9718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C2EDDA7-C02B-1634-DBA1-9215249F0B7C}"/>
              </a:ext>
            </a:extLst>
          </p:cNvPr>
          <p:cNvSpPr txBox="1"/>
          <p:nvPr/>
        </p:nvSpPr>
        <p:spPr>
          <a:xfrm>
            <a:off x="4836160" y="3256047"/>
            <a:ext cx="3050835" cy="369332"/>
          </a:xfrm>
          <a:prstGeom prst="rect">
            <a:avLst/>
          </a:prstGeom>
          <a:noFill/>
        </p:spPr>
        <p:txBody>
          <a:bodyPr wrap="none" rtlCol="0">
            <a:spAutoFit/>
          </a:bodyPr>
          <a:lstStyle/>
          <a:p>
            <a:r>
              <a:rPr lang="en-US" b="1">
                <a:solidFill>
                  <a:srgbClr val="FF0000"/>
                </a:solidFill>
                <a:latin typeface="Tahoma" panose="020B0604030504040204" pitchFamily="34" charset="0"/>
                <a:ea typeface="Tahoma" panose="020B0604030504040204" pitchFamily="34" charset="0"/>
                <a:cs typeface="Tahoma" panose="020B0604030504040204" pitchFamily="34" charset="0"/>
              </a:rPr>
              <a:t>Biểu tượng tệp đính kèm</a:t>
            </a:r>
          </a:p>
        </p:txBody>
      </p:sp>
    </p:spTree>
    <p:extLst>
      <p:ext uri="{BB962C8B-B14F-4D97-AF65-F5344CB8AC3E}">
        <p14:creationId xmlns:p14="http://schemas.microsoft.com/office/powerpoint/2010/main" val="379515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P spid="11"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76C365-CCFF-F52D-BEC0-C4704157D251}"/>
              </a:ext>
            </a:extLst>
          </p:cNvPr>
          <p:cNvSpPr txBox="1"/>
          <p:nvPr/>
        </p:nvSpPr>
        <p:spPr>
          <a:xfrm>
            <a:off x="515241" y="301808"/>
            <a:ext cx="10662868" cy="400110"/>
          </a:xfrm>
          <a:prstGeom prst="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3500000" scaled="1"/>
            <a:tileRect/>
          </a:gradFill>
          <a:effectLst>
            <a:outerShdw blurRad="50800" dist="38100" dir="2700000" algn="tl" rotWithShape="0">
              <a:prstClr val="black">
                <a:alpha val="40000"/>
              </a:prstClr>
            </a:outerShdw>
          </a:effectLst>
        </p:spPr>
        <p:txBody>
          <a:bodyPr wrap="square" rtlCol="0">
            <a:spAutoFit/>
          </a:bodyPr>
          <a:lstStyle/>
          <a:p>
            <a:r>
              <a:rPr lang="en-US" sz="2000" b="1">
                <a:solidFill>
                  <a:srgbClr val="FF0000"/>
                </a:solidFill>
                <a:latin typeface="Tahoma" panose="020B0604030504040204" pitchFamily="34" charset="0"/>
              </a:rPr>
              <a:t>Nhiệm vụ 1: </a:t>
            </a:r>
            <a:r>
              <a:rPr lang="vi-VN" sz="2000" b="1">
                <a:solidFill>
                  <a:srgbClr val="FF0000"/>
                </a:solidFill>
                <a:latin typeface="Tahoma" panose="020B0604030504040204" pitchFamily="34" charset="0"/>
              </a:rPr>
              <a:t>Sử dụng phần mềm tạo và trình bày sơ đồ tư duy có đính kèm dữ liệu</a:t>
            </a:r>
            <a:endParaRPr lang="en-US" sz="2000" b="1">
              <a:solidFill>
                <a:srgbClr val="FF0000"/>
              </a:solidFill>
              <a:latin typeface="Tahoma" panose="020B0604030504040204" pitchFamily="34" charset="0"/>
            </a:endParaRPr>
          </a:p>
        </p:txBody>
      </p:sp>
      <p:sp>
        <p:nvSpPr>
          <p:cNvPr id="7" name="TextBox 6">
            <a:extLst>
              <a:ext uri="{FF2B5EF4-FFF2-40B4-BE49-F238E27FC236}">
                <a16:creationId xmlns:a16="http://schemas.microsoft.com/office/drawing/2014/main" id="{17099E70-27CD-F3A9-E6F9-35C6DD4CE319}"/>
              </a:ext>
            </a:extLst>
          </p:cNvPr>
          <p:cNvSpPr txBox="1"/>
          <p:nvPr/>
        </p:nvSpPr>
        <p:spPr>
          <a:xfrm>
            <a:off x="975359" y="890864"/>
            <a:ext cx="10075818" cy="2118529"/>
          </a:xfrm>
          <a:prstGeom prst="rect">
            <a:avLst/>
          </a:prstGeom>
          <a:noFill/>
        </p:spPr>
        <p:txBody>
          <a:bodyPr wrap="square">
            <a:spAutoFit/>
          </a:bodyPr>
          <a:lstStyle/>
          <a:p>
            <a:pPr>
              <a:lnSpc>
                <a:spcPct val="150000"/>
              </a:lnSpc>
            </a:pPr>
            <a:r>
              <a:rPr lang="vi-VN"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 Đính kèm đường liên kết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Chọn nhánh của sơ đồ tư duy cần đính kèm đường liên kết.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Chọn </a:t>
            </a:r>
            <a:r>
              <a:rPr lang="vi-VN"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Insert/Hyperlink</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Khi hộp thoại </a:t>
            </a:r>
            <a:r>
              <a:rPr lang="vi-VN"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Hyperlink</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xuất hiện, sao chép đường liên kết đến video vào ô </a:t>
            </a:r>
            <a:r>
              <a:rPr lang="vi-VN"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Link to:</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(Hình 8.4). </a:t>
            </a:r>
          </a:p>
          <a:p>
            <a:pPr>
              <a:lnSpc>
                <a:spcPct val="150000"/>
              </a:lnSpc>
            </a:pPr>
            <a:r>
              <a:rPr lang="vi-VN"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Chọn </a:t>
            </a:r>
            <a:r>
              <a:rPr lang="vi-VN"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OK</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để hoàn thành việc chèn đường liên kết.</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A7EDC1E0-7EB1-1386-F120-84BB82243A41}"/>
              </a:ext>
            </a:extLst>
          </p:cNvPr>
          <p:cNvPicPr>
            <a:picLocks noChangeAspect="1"/>
          </p:cNvPicPr>
          <p:nvPr/>
        </p:nvPicPr>
        <p:blipFill>
          <a:blip r:embed="rId3"/>
          <a:stretch>
            <a:fillRect/>
          </a:stretch>
        </p:blipFill>
        <p:spPr>
          <a:xfrm>
            <a:off x="2700195" y="3115705"/>
            <a:ext cx="6626146" cy="3149508"/>
          </a:xfrm>
          <a:prstGeom prst="rect">
            <a:avLst/>
          </a:prstGeom>
        </p:spPr>
      </p:pic>
      <p:sp>
        <p:nvSpPr>
          <p:cNvPr id="9" name="TextBox 8">
            <a:extLst>
              <a:ext uri="{FF2B5EF4-FFF2-40B4-BE49-F238E27FC236}">
                <a16:creationId xmlns:a16="http://schemas.microsoft.com/office/drawing/2014/main" id="{107A0F21-1F62-6FC2-9E7C-FC2FE6BC5C6E}"/>
              </a:ext>
            </a:extLst>
          </p:cNvPr>
          <p:cNvSpPr txBox="1"/>
          <p:nvPr/>
        </p:nvSpPr>
        <p:spPr>
          <a:xfrm>
            <a:off x="3008813" y="6371526"/>
            <a:ext cx="6096000" cy="369332"/>
          </a:xfrm>
          <a:prstGeom prst="rect">
            <a:avLst/>
          </a:prstGeom>
          <a:noFill/>
        </p:spPr>
        <p:txBody>
          <a:bodyPr wrap="square">
            <a:spAutoFit/>
          </a:bodyPr>
          <a:lstStyle/>
          <a:p>
            <a:r>
              <a:rPr lang="vi-VN" sz="18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 8.4. Chèn đường liên kết đến video trên Internet</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83431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76C365-CCFF-F52D-BEC0-C4704157D251}"/>
              </a:ext>
            </a:extLst>
          </p:cNvPr>
          <p:cNvSpPr txBox="1"/>
          <p:nvPr/>
        </p:nvSpPr>
        <p:spPr>
          <a:xfrm>
            <a:off x="515241" y="301808"/>
            <a:ext cx="4784547" cy="400110"/>
          </a:xfrm>
          <a:prstGeom prst="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3500000" scaled="1"/>
            <a:tileRect/>
          </a:gradFill>
          <a:effectLst>
            <a:outerShdw blurRad="50800" dist="38100" dir="2700000" algn="tl" rotWithShape="0">
              <a:prstClr val="black">
                <a:alpha val="40000"/>
              </a:prstClr>
            </a:outerShdw>
          </a:effectLst>
        </p:spPr>
        <p:txBody>
          <a:bodyPr wrap="square" rtlCol="0">
            <a:spAutoFit/>
          </a:bodyPr>
          <a:lstStyle/>
          <a:p>
            <a:r>
              <a:rPr lang="en-US" sz="2000" b="1">
                <a:solidFill>
                  <a:srgbClr val="FF0000"/>
                </a:solidFill>
                <a:latin typeface="Tahoma" panose="020B0604030504040204" pitchFamily="34" charset="0"/>
              </a:rPr>
              <a:t>Nhiệm vụ 2: T</a:t>
            </a:r>
            <a:r>
              <a:rPr lang="vi-VN" sz="2000" b="1">
                <a:solidFill>
                  <a:srgbClr val="FF0000"/>
                </a:solidFill>
                <a:latin typeface="Tahoma" panose="020B0604030504040204" pitchFamily="34" charset="0"/>
              </a:rPr>
              <a:t>rình bày sơ đồ tư duy</a:t>
            </a:r>
            <a:endParaRPr lang="en-US" sz="2000" b="1">
              <a:solidFill>
                <a:srgbClr val="FF0000"/>
              </a:solidFill>
              <a:latin typeface="Tahoma" panose="020B0604030504040204" pitchFamily="34" charset="0"/>
            </a:endParaRPr>
          </a:p>
        </p:txBody>
      </p:sp>
      <p:sp>
        <p:nvSpPr>
          <p:cNvPr id="2" name="TextBox 1">
            <a:extLst>
              <a:ext uri="{FF2B5EF4-FFF2-40B4-BE49-F238E27FC236}">
                <a16:creationId xmlns:a16="http://schemas.microsoft.com/office/drawing/2014/main" id="{E6C96768-6296-047A-D32E-ED0E69C319DE}"/>
              </a:ext>
            </a:extLst>
          </p:cNvPr>
          <p:cNvSpPr txBox="1"/>
          <p:nvPr/>
        </p:nvSpPr>
        <p:spPr>
          <a:xfrm>
            <a:off x="515241" y="835746"/>
            <a:ext cx="10189028" cy="4191981"/>
          </a:xfrm>
          <a:prstGeom prst="rect">
            <a:avLst/>
          </a:prstGeom>
          <a:noFill/>
        </p:spPr>
        <p:txBody>
          <a:bodyPr wrap="square">
            <a:spAutoFit/>
          </a:bodyPr>
          <a:lstStyle/>
          <a:p>
            <a:pPr>
              <a:lnSpc>
                <a:spcPct val="150000"/>
              </a:lnSpc>
            </a:pPr>
            <a:r>
              <a:rPr lang="vi-VN" sz="2000" b="1" dirty="0">
                <a:solidFill>
                  <a:srgbClr val="EF387A"/>
                </a:solidFill>
                <a:effectLst/>
                <a:latin typeface="Times New Roman" panose="02020603050405020304" pitchFamily="18" charset="0"/>
                <a:ea typeface="Tahoma" panose="020B0604030504040204" pitchFamily="34" charset="0"/>
                <a:cs typeface="Times New Roman" panose="02020603050405020304" pitchFamily="18" charset="0"/>
              </a:rPr>
              <a:t>Yêu cầu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Trình bày sơ đồ tư duy trước nhóm để các thành viên trao đổi, bổ sung nội dung cho sơ đồ </a:t>
            </a:r>
            <a:r>
              <a:rPr lang="en-US" sz="2000" dirty="0">
                <a:latin typeface="Times New Roman" panose="02020603050405020304" pitchFamily="18" charset="0"/>
                <a:ea typeface="Tahoma" panose="020B0604030504040204" pitchFamily="34" charset="0"/>
                <a:cs typeface="Times New Roman" panose="02020603050405020304" pitchFamily="18" charset="0"/>
              </a:rPr>
              <a:t>t</a:t>
            </a: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ư duy.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000" b="1" dirty="0">
                <a:solidFill>
                  <a:srgbClr val="EF387A"/>
                </a:solidFill>
                <a:effectLst/>
                <a:latin typeface="Times New Roman" panose="02020603050405020304" pitchFamily="18" charset="0"/>
                <a:ea typeface="Tahoma" panose="020B0604030504040204" pitchFamily="34" charset="0"/>
                <a:cs typeface="Times New Roman" panose="02020603050405020304" pitchFamily="18" charset="0"/>
              </a:rPr>
              <a:t>Hướng dẫn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Lựa chọn một trong các cách sử dụng sơ đồ tư duy để trình bày thông tin (mà em đã học ở Bài 7). Chọn một thành viên đóng vai trò trưởng nhóm trình bày nội dung chuẩn bị về </a:t>
            </a:r>
            <a:r>
              <a:rPr lang="vi-VN" sz="20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Lược sử công cụ tính toán</a:t>
            </a: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Trao đổi, thảo luận để bổ sung thêm nội dung cần chuẩn bị.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Phân công công việc để các thành viên của nhóm tiếp tục hoàn thành những nội dung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cần chuẩn bị</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0915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ángulo redondeado 4">
            <a:hlinkClick r:id="rId3" action="ppaction://hlinksldjump"/>
          </p:cNvPr>
          <p:cNvSpPr/>
          <p:nvPr/>
        </p:nvSpPr>
        <p:spPr>
          <a:xfrm>
            <a:off x="7525743" y="4787452"/>
            <a:ext cx="2026024" cy="102197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prstClr val="black"/>
                </a:solidFill>
                <a:effectLst/>
                <a:uLnTx/>
                <a:uFillTx/>
                <a:latin typeface="Calibri"/>
                <a:ea typeface="+mn-ea"/>
                <a:cs typeface="+mn-cs"/>
              </a:rPr>
              <a:t>BẮT ĐẦU</a:t>
            </a:r>
            <a:endParaRPr kumimoji="0" lang="es-CL" sz="3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LANETA 3" descr="Resultado de imagen para PLANETA PNG"/>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895783" y="489566"/>
            <a:ext cx="2267120" cy="17003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670552"/>
            <a:ext cx="4367579" cy="4039634"/>
          </a:xfrm>
          <a:prstGeom prst="rect">
            <a:avLst/>
          </a:prstGeom>
        </p:spPr>
      </p:pic>
      <p:sp>
        <p:nvSpPr>
          <p:cNvPr id="8" name="TextBox 7"/>
          <p:cNvSpPr txBox="1"/>
          <p:nvPr/>
        </p:nvSpPr>
        <p:spPr>
          <a:xfrm>
            <a:off x="2886221" y="317305"/>
            <a:ext cx="6419558"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LUYỆN TẬP: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GAME DU HÀNH VŨ TRỤ</a:t>
            </a:r>
          </a:p>
        </p:txBody>
      </p:sp>
    </p:spTree>
    <p:extLst>
      <p:ext uri="{BB962C8B-B14F-4D97-AF65-F5344CB8AC3E}">
        <p14:creationId xmlns:p14="http://schemas.microsoft.com/office/powerpoint/2010/main" val="39896368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1331</TotalTime>
  <Words>931</Words>
  <PresentationFormat>Widescreen</PresentationFormat>
  <Paragraphs>75</Paragraphs>
  <Slides>14</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Calibri</vt:lpstr>
      <vt:lpstr>Calibri Light</vt:lpstr>
      <vt:lpstr>Grandview Display</vt:lpstr>
      <vt:lpstr>Open Sans</vt:lpstr>
      <vt:lpstr>Tahoma</vt:lpstr>
      <vt:lpstr>Times New Roman</vt:lpstr>
      <vt:lpstr>UTM Avo</vt:lpstr>
      <vt:lpstr>DashVTI</vt:lpstr>
      <vt:lpstr>Office Theme</vt:lpstr>
      <vt:lpstr>Tema de Office</vt:lpstr>
      <vt:lpstr>TIẾT 15. BÀI 8:  THỰC HÀNH: SỬ DỤNG CÔNG CỤ TRỰC QUAN TRÌNH BÀY THÔNG TIN TRONG TRAO ĐỔI VÀ HỢP TÁC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2023-06-05T12:10:35Z</dcterms:created>
  <dcterms:modified xsi:type="dcterms:W3CDTF">2024-08-22T13:56:17Z</dcterms:modified>
</cp:coreProperties>
</file>