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132"/>
  </p:notesMasterIdLst>
  <p:sldIdLst>
    <p:sldId id="256" r:id="rId7"/>
    <p:sldId id="257" r:id="rId8"/>
    <p:sldId id="259" r:id="rId9"/>
    <p:sldId id="258" r:id="rId10"/>
    <p:sldId id="260" r:id="rId11"/>
    <p:sldId id="262" r:id="rId12"/>
    <p:sldId id="319" r:id="rId13"/>
    <p:sldId id="264" r:id="rId14"/>
    <p:sldId id="265" r:id="rId15"/>
    <p:sldId id="268" r:id="rId16"/>
    <p:sldId id="266" r:id="rId17"/>
    <p:sldId id="267" r:id="rId18"/>
    <p:sldId id="269" r:id="rId19"/>
    <p:sldId id="261" r:id="rId20"/>
    <p:sldId id="270" r:id="rId21"/>
    <p:sldId id="271" r:id="rId22"/>
    <p:sldId id="272" r:id="rId23"/>
    <p:sldId id="274" r:id="rId24"/>
    <p:sldId id="273" r:id="rId25"/>
    <p:sldId id="276" r:id="rId26"/>
    <p:sldId id="277" r:id="rId27"/>
    <p:sldId id="278" r:id="rId28"/>
    <p:sldId id="279" r:id="rId29"/>
    <p:sldId id="280" r:id="rId30"/>
    <p:sldId id="282" r:id="rId31"/>
    <p:sldId id="283" r:id="rId32"/>
    <p:sldId id="285" r:id="rId33"/>
    <p:sldId id="284" r:id="rId34"/>
    <p:sldId id="286" r:id="rId35"/>
    <p:sldId id="287" r:id="rId36"/>
    <p:sldId id="288" r:id="rId37"/>
    <p:sldId id="289" r:id="rId38"/>
    <p:sldId id="290" r:id="rId39"/>
    <p:sldId id="291" r:id="rId40"/>
    <p:sldId id="292" r:id="rId41"/>
    <p:sldId id="293" r:id="rId42"/>
    <p:sldId id="294" r:id="rId43"/>
    <p:sldId id="295" r:id="rId44"/>
    <p:sldId id="303" r:id="rId45"/>
    <p:sldId id="302" r:id="rId46"/>
    <p:sldId id="301" r:id="rId47"/>
    <p:sldId id="300" r:id="rId48"/>
    <p:sldId id="298" r:id="rId49"/>
    <p:sldId id="306" r:id="rId50"/>
    <p:sldId id="307" r:id="rId51"/>
    <p:sldId id="308" r:id="rId52"/>
    <p:sldId id="309" r:id="rId53"/>
    <p:sldId id="281" r:id="rId54"/>
    <p:sldId id="275" r:id="rId55"/>
    <p:sldId id="310" r:id="rId56"/>
    <p:sldId id="311" r:id="rId57"/>
    <p:sldId id="312" r:id="rId58"/>
    <p:sldId id="391" r:id="rId59"/>
    <p:sldId id="314" r:id="rId60"/>
    <p:sldId id="320" r:id="rId61"/>
    <p:sldId id="321" r:id="rId62"/>
    <p:sldId id="313" r:id="rId63"/>
    <p:sldId id="322" r:id="rId64"/>
    <p:sldId id="323" r:id="rId65"/>
    <p:sldId id="324" r:id="rId66"/>
    <p:sldId id="326" r:id="rId67"/>
    <p:sldId id="327" r:id="rId68"/>
    <p:sldId id="328" r:id="rId69"/>
    <p:sldId id="329" r:id="rId70"/>
    <p:sldId id="330" r:id="rId71"/>
    <p:sldId id="325" r:id="rId72"/>
    <p:sldId id="332" r:id="rId73"/>
    <p:sldId id="333" r:id="rId74"/>
    <p:sldId id="334" r:id="rId75"/>
    <p:sldId id="335" r:id="rId76"/>
    <p:sldId id="337" r:id="rId77"/>
    <p:sldId id="336" r:id="rId78"/>
    <p:sldId id="331" r:id="rId79"/>
    <p:sldId id="338" r:id="rId80"/>
    <p:sldId id="340" r:id="rId81"/>
    <p:sldId id="341" r:id="rId82"/>
    <p:sldId id="342" r:id="rId83"/>
    <p:sldId id="343" r:id="rId84"/>
    <p:sldId id="339"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70" r:id="rId111"/>
    <p:sldId id="369" r:id="rId112"/>
    <p:sldId id="371" r:id="rId113"/>
    <p:sldId id="372" r:id="rId114"/>
    <p:sldId id="373" r:id="rId115"/>
    <p:sldId id="374" r:id="rId116"/>
    <p:sldId id="375" r:id="rId117"/>
    <p:sldId id="376" r:id="rId118"/>
    <p:sldId id="377" r:id="rId119"/>
    <p:sldId id="378" r:id="rId120"/>
    <p:sldId id="379" r:id="rId121"/>
    <p:sldId id="380" r:id="rId122"/>
    <p:sldId id="381" r:id="rId123"/>
    <p:sldId id="382" r:id="rId124"/>
    <p:sldId id="384" r:id="rId125"/>
    <p:sldId id="385" r:id="rId126"/>
    <p:sldId id="386" r:id="rId127"/>
    <p:sldId id="387" r:id="rId128"/>
    <p:sldId id="388" r:id="rId129"/>
    <p:sldId id="389" r:id="rId130"/>
    <p:sldId id="390"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71" d="100"/>
          <a:sy n="71" d="100"/>
        </p:scale>
        <p:origin x="67"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theme" Target="theme/theme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notesMaster" Target="notesMasters/notes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presProps" Target="presProps.xml"/></Relationships>
</file>

<file path=ppt/diagrams/_rels/data3.xml.rels><?xml version="1.0" encoding="UTF-8" standalone="yes"?>
<Relationships xmlns="http://schemas.openxmlformats.org/package/2006/relationships"><Relationship Id="rId1" Type="http://schemas.openxmlformats.org/officeDocument/2006/relationships/image" Target="../media/image57.png"/></Relationships>
</file>

<file path=ppt/diagrams/_rels/data4.xml.rels><?xml version="1.0" encoding="UTF-8" standalone="yes"?>
<Relationships xmlns="http://schemas.openxmlformats.org/package/2006/relationships"><Relationship Id="rId1" Type="http://schemas.openxmlformats.org/officeDocument/2006/relationships/image" Target="../media/image57.png"/></Relationships>
</file>

<file path=ppt/diagrams/_rels/data5.xml.rels><?xml version="1.0" encoding="UTF-8" standalone="yes"?>
<Relationships xmlns="http://schemas.openxmlformats.org/package/2006/relationships"><Relationship Id="rId1" Type="http://schemas.openxmlformats.org/officeDocument/2006/relationships/image" Target="../media/image6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7.png"/></Relationships>
</file>

<file path=ppt/diagrams/_rels/drawing5.xml.rels><?xml version="1.0" encoding="UTF-8" standalone="yes"?>
<Relationships xmlns="http://schemas.openxmlformats.org/package/2006/relationships"><Relationship Id="rId1"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428C56-ED74-451E-9B28-B25BF909293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5EB0C0D0-5C08-432F-B6EA-869ECB679947}">
      <dgm:prSet phldrT="[Text]" custT="1"/>
      <dgm:spPr>
        <a:solidFill>
          <a:schemeClr val="accent4">
            <a:lumMod val="20000"/>
            <a:lumOff val="80000"/>
          </a:schemeClr>
        </a:solidFill>
        <a:ln w="28575"/>
        <a:scene3d>
          <a:camera prst="orthographicFront"/>
          <a:lightRig rig="threePt" dir="t"/>
        </a:scene3d>
        <a:sp3d>
          <a:bevelT prst="convex"/>
        </a:sp3d>
      </dgm:spPr>
      <dgm:t>
        <a:bodyPr/>
        <a:lstStyle/>
        <a:p>
          <a:r>
            <a:rPr lang="en-US" sz="3600" dirty="0">
              <a:solidFill>
                <a:schemeClr val="tx1"/>
              </a:solidFill>
              <a:latin typeface="Times New Roman" panose="02020603050405020304" pitchFamily="18" charset="0"/>
              <a:cs typeface="Times New Roman" panose="02020603050405020304" pitchFamily="18" charset="0"/>
            </a:rPr>
            <a:t>Chia</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lớp</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thành</a:t>
          </a:r>
          <a:r>
            <a:rPr lang="en-US" sz="3600" baseline="0" dirty="0">
              <a:solidFill>
                <a:schemeClr val="tx1"/>
              </a:solidFill>
              <a:latin typeface="Times New Roman" panose="02020603050405020304" pitchFamily="18" charset="0"/>
              <a:cs typeface="Times New Roman" panose="02020603050405020304" pitchFamily="18" charset="0"/>
            </a:rPr>
            <a:t> 4 </a:t>
          </a:r>
          <a:r>
            <a:rPr lang="en-US" sz="3600" baseline="0" dirty="0" err="1">
              <a:solidFill>
                <a:schemeClr val="tx1"/>
              </a:solidFill>
              <a:latin typeface="Times New Roman" panose="02020603050405020304" pitchFamily="18" charset="0"/>
              <a:cs typeface="Times New Roman" panose="02020603050405020304" pitchFamily="18" charset="0"/>
            </a:rPr>
            <a:t>nhóm</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học</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tập</a:t>
          </a:r>
          <a:endParaRPr lang="en-US" sz="3600" dirty="0">
            <a:solidFill>
              <a:schemeClr val="tx1"/>
            </a:solidFill>
            <a:latin typeface="Times New Roman" panose="02020603050405020304" pitchFamily="18" charset="0"/>
            <a:cs typeface="Times New Roman" panose="02020603050405020304" pitchFamily="18" charset="0"/>
          </a:endParaRPr>
        </a:p>
      </dgm:t>
    </dgm:pt>
    <dgm:pt modelId="{6CBEDCBE-AA3D-4F4E-8701-97BFD5B3D6C8}" type="parTrans" cxnId="{6EF8B297-749F-4A41-A0A7-1CABEBBE7EA5}">
      <dgm:prSet/>
      <dgm:spPr/>
      <dgm:t>
        <a:bodyPr/>
        <a:lstStyle/>
        <a:p>
          <a:endParaRPr lang="en-US"/>
        </a:p>
      </dgm:t>
    </dgm:pt>
    <dgm:pt modelId="{5EF91DCC-D8B7-4161-B441-11B93E319499}" type="sibTrans" cxnId="{6EF8B297-749F-4A41-A0A7-1CABEBBE7EA5}">
      <dgm:prSet/>
      <dgm:spPr/>
      <dgm:t>
        <a:bodyPr/>
        <a:lstStyle/>
        <a:p>
          <a:endParaRPr lang="en-US"/>
        </a:p>
      </dgm:t>
    </dgm:pt>
    <dgm:pt modelId="{96A47A2D-99DA-4F7C-AC66-1E092BDF1FE3}">
      <dgm:prSet phldrT="[Text]" custT="1"/>
      <dgm:spPr>
        <a:solidFill>
          <a:schemeClr val="accent1">
            <a:lumMod val="40000"/>
            <a:lumOff val="60000"/>
            <a:alpha val="90000"/>
          </a:schemeClr>
        </a:solidFill>
        <a:ln w="19050"/>
        <a:scene3d>
          <a:camera prst="orthographicFront"/>
          <a:lightRig rig="threePt" dir="t"/>
        </a:scene3d>
        <a:sp3d>
          <a:bevelT prst="convex"/>
        </a:sp3d>
      </dgm:spPr>
      <dgm:t>
        <a:bodyPr/>
        <a:lstStyle/>
        <a:p>
          <a:r>
            <a:rPr lang="pt-BR" sz="3600" dirty="0">
              <a:latin typeface="Times New Roman" panose="02020603050405020304" pitchFamily="18" charset="0"/>
              <a:cs typeface="Times New Roman" panose="02020603050405020304" pitchFamily="18" charset="0"/>
            </a:rPr>
            <a:t>Thảo luận nhóm, thời gian 3 phút: </a:t>
          </a:r>
          <a:r>
            <a:rPr lang="pt-BR" sz="3600" dirty="0">
              <a:solidFill>
                <a:srgbClr val="C00000"/>
              </a:solidFill>
              <a:latin typeface="Times New Roman" panose="02020603050405020304" pitchFamily="18" charset="0"/>
              <a:cs typeface="Times New Roman" panose="02020603050405020304" pitchFamily="18" charset="0"/>
            </a:rPr>
            <a:t>Hoàn thành phiếu HT 03.</a:t>
          </a:r>
          <a:endParaRPr lang="en-US" sz="3600" dirty="0">
            <a:solidFill>
              <a:srgbClr val="C00000"/>
            </a:solidFill>
            <a:latin typeface="Times New Roman" panose="02020603050405020304" pitchFamily="18" charset="0"/>
            <a:cs typeface="Times New Roman" panose="02020603050405020304" pitchFamily="18" charset="0"/>
          </a:endParaRPr>
        </a:p>
      </dgm:t>
    </dgm:pt>
    <dgm:pt modelId="{021B0BDB-B3D7-4358-B1A5-E10672E8846B}" type="parTrans" cxnId="{E0A5C3B2-E6BA-4DE2-9073-AC94C4556A46}">
      <dgm:prSet/>
      <dgm:spPr>
        <a:ln w="19050"/>
        <a:scene3d>
          <a:camera prst="orthographicFront"/>
          <a:lightRig rig="threePt" dir="t"/>
        </a:scene3d>
        <a:sp3d>
          <a:bevelT prst="convex"/>
        </a:sp3d>
      </dgm:spPr>
      <dgm:t>
        <a:bodyPr/>
        <a:lstStyle/>
        <a:p>
          <a:endParaRPr lang="en-US"/>
        </a:p>
      </dgm:t>
    </dgm:pt>
    <dgm:pt modelId="{9EBAA21C-FA10-49C7-A23A-44FA6B628529}" type="sibTrans" cxnId="{E0A5C3B2-E6BA-4DE2-9073-AC94C4556A46}">
      <dgm:prSet/>
      <dgm:spPr/>
      <dgm:t>
        <a:bodyPr/>
        <a:lstStyle/>
        <a:p>
          <a:endParaRPr lang="en-US"/>
        </a:p>
      </dgm:t>
    </dgm:pt>
    <dgm:pt modelId="{8E25AC76-B332-4B9A-9D9E-D60841A5FA9A}" type="pres">
      <dgm:prSet presAssocID="{E0428C56-ED74-451E-9B28-B25BF909293C}" presName="diagram" presStyleCnt="0">
        <dgm:presLayoutVars>
          <dgm:chPref val="1"/>
          <dgm:dir/>
          <dgm:animOne val="branch"/>
          <dgm:animLvl val="lvl"/>
          <dgm:resizeHandles/>
        </dgm:presLayoutVars>
      </dgm:prSet>
      <dgm:spPr/>
    </dgm:pt>
    <dgm:pt modelId="{1B3F1566-BEDD-40CC-84E5-9B593BCA8CF1}" type="pres">
      <dgm:prSet presAssocID="{5EB0C0D0-5C08-432F-B6EA-869ECB679947}" presName="root" presStyleCnt="0"/>
      <dgm:spPr>
        <a:scene3d>
          <a:camera prst="orthographicFront"/>
          <a:lightRig rig="threePt" dir="t"/>
        </a:scene3d>
        <a:sp3d>
          <a:bevelT prst="convex"/>
        </a:sp3d>
      </dgm:spPr>
    </dgm:pt>
    <dgm:pt modelId="{F91AB5C0-6A7B-402C-8535-CB53893D3D51}" type="pres">
      <dgm:prSet presAssocID="{5EB0C0D0-5C08-432F-B6EA-869ECB679947}" presName="rootComposite" presStyleCnt="0"/>
      <dgm:spPr>
        <a:scene3d>
          <a:camera prst="orthographicFront"/>
          <a:lightRig rig="threePt" dir="t"/>
        </a:scene3d>
        <a:sp3d>
          <a:bevelT prst="convex"/>
        </a:sp3d>
      </dgm:spPr>
    </dgm:pt>
    <dgm:pt modelId="{DF46566A-D2C3-4B10-936B-A5C9D547831C}" type="pres">
      <dgm:prSet presAssocID="{5EB0C0D0-5C08-432F-B6EA-869ECB679947}" presName="rootText" presStyleLbl="node1" presStyleIdx="0" presStyleCnt="1" custScaleX="140320" custScaleY="41662" custLinFactNeighborY="6265"/>
      <dgm:spPr/>
    </dgm:pt>
    <dgm:pt modelId="{2A032713-29BA-4652-BEB3-387509A9FF79}" type="pres">
      <dgm:prSet presAssocID="{5EB0C0D0-5C08-432F-B6EA-869ECB679947}" presName="rootConnector" presStyleLbl="node1" presStyleIdx="0" presStyleCnt="1"/>
      <dgm:spPr/>
    </dgm:pt>
    <dgm:pt modelId="{B6005DDD-A522-415A-9357-89186CCDC439}" type="pres">
      <dgm:prSet presAssocID="{5EB0C0D0-5C08-432F-B6EA-869ECB679947}" presName="childShape" presStyleCnt="0"/>
      <dgm:spPr>
        <a:scene3d>
          <a:camera prst="orthographicFront"/>
          <a:lightRig rig="threePt" dir="t"/>
        </a:scene3d>
        <a:sp3d>
          <a:bevelT prst="convex"/>
        </a:sp3d>
      </dgm:spPr>
    </dgm:pt>
    <dgm:pt modelId="{D78752E0-C8D4-4282-B21D-ED9043028FB6}" type="pres">
      <dgm:prSet presAssocID="{021B0BDB-B3D7-4358-B1A5-E10672E8846B}" presName="Name13" presStyleLbl="parChTrans1D2" presStyleIdx="0" presStyleCnt="1"/>
      <dgm:spPr/>
    </dgm:pt>
    <dgm:pt modelId="{69617981-F2CA-4875-879F-231804C45B42}" type="pres">
      <dgm:prSet presAssocID="{96A47A2D-99DA-4F7C-AC66-1E092BDF1FE3}" presName="childText" presStyleLbl="bgAcc1" presStyleIdx="0" presStyleCnt="1" custScaleX="202668" custScaleY="58941">
        <dgm:presLayoutVars>
          <dgm:bulletEnabled val="1"/>
        </dgm:presLayoutVars>
      </dgm:prSet>
      <dgm:spPr/>
    </dgm:pt>
  </dgm:ptLst>
  <dgm:cxnLst>
    <dgm:cxn modelId="{2D9C4923-671A-48F5-ABE9-DADDA8CCFB4C}" type="presOf" srcId="{5EB0C0D0-5C08-432F-B6EA-869ECB679947}" destId="{2A032713-29BA-4652-BEB3-387509A9FF79}" srcOrd="1" destOrd="0" presId="urn:microsoft.com/office/officeart/2005/8/layout/hierarchy3"/>
    <dgm:cxn modelId="{DF2D5B34-9C5F-4165-AEE3-D6EB4CE1F189}" type="presOf" srcId="{96A47A2D-99DA-4F7C-AC66-1E092BDF1FE3}" destId="{69617981-F2CA-4875-879F-231804C45B42}" srcOrd="0" destOrd="0" presId="urn:microsoft.com/office/officeart/2005/8/layout/hierarchy3"/>
    <dgm:cxn modelId="{3D1B0F97-812F-49EC-982A-ED7480951B73}" type="presOf" srcId="{E0428C56-ED74-451E-9B28-B25BF909293C}" destId="{8E25AC76-B332-4B9A-9D9E-D60841A5FA9A}" srcOrd="0" destOrd="0" presId="urn:microsoft.com/office/officeart/2005/8/layout/hierarchy3"/>
    <dgm:cxn modelId="{6EF8B297-749F-4A41-A0A7-1CABEBBE7EA5}" srcId="{E0428C56-ED74-451E-9B28-B25BF909293C}" destId="{5EB0C0D0-5C08-432F-B6EA-869ECB679947}" srcOrd="0" destOrd="0" parTransId="{6CBEDCBE-AA3D-4F4E-8701-97BFD5B3D6C8}" sibTransId="{5EF91DCC-D8B7-4161-B441-11B93E319499}"/>
    <dgm:cxn modelId="{E0A5C3B2-E6BA-4DE2-9073-AC94C4556A46}" srcId="{5EB0C0D0-5C08-432F-B6EA-869ECB679947}" destId="{96A47A2D-99DA-4F7C-AC66-1E092BDF1FE3}" srcOrd="0" destOrd="0" parTransId="{021B0BDB-B3D7-4358-B1A5-E10672E8846B}" sibTransId="{9EBAA21C-FA10-49C7-A23A-44FA6B628529}"/>
    <dgm:cxn modelId="{3275E6D7-BB67-4908-8BE2-4CC2DCE0CEC3}" type="presOf" srcId="{021B0BDB-B3D7-4358-B1A5-E10672E8846B}" destId="{D78752E0-C8D4-4282-B21D-ED9043028FB6}" srcOrd="0" destOrd="0" presId="urn:microsoft.com/office/officeart/2005/8/layout/hierarchy3"/>
    <dgm:cxn modelId="{A51349F5-F473-4DD7-AE1A-4C4EF199120B}" type="presOf" srcId="{5EB0C0D0-5C08-432F-B6EA-869ECB679947}" destId="{DF46566A-D2C3-4B10-936B-A5C9D547831C}" srcOrd="0" destOrd="0" presId="urn:microsoft.com/office/officeart/2005/8/layout/hierarchy3"/>
    <dgm:cxn modelId="{F4B744D2-8AF3-4FD1-8675-77A98F05F22F}" type="presParOf" srcId="{8E25AC76-B332-4B9A-9D9E-D60841A5FA9A}" destId="{1B3F1566-BEDD-40CC-84E5-9B593BCA8CF1}" srcOrd="0" destOrd="0" presId="urn:microsoft.com/office/officeart/2005/8/layout/hierarchy3"/>
    <dgm:cxn modelId="{C8063B68-2EE6-46A4-854D-ECCD75A75331}" type="presParOf" srcId="{1B3F1566-BEDD-40CC-84E5-9B593BCA8CF1}" destId="{F91AB5C0-6A7B-402C-8535-CB53893D3D51}" srcOrd="0" destOrd="0" presId="urn:microsoft.com/office/officeart/2005/8/layout/hierarchy3"/>
    <dgm:cxn modelId="{EAE0D63B-B674-4805-B885-D6BCAE2E08E7}" type="presParOf" srcId="{F91AB5C0-6A7B-402C-8535-CB53893D3D51}" destId="{DF46566A-D2C3-4B10-936B-A5C9D547831C}" srcOrd="0" destOrd="0" presId="urn:microsoft.com/office/officeart/2005/8/layout/hierarchy3"/>
    <dgm:cxn modelId="{0477E635-C5E0-4361-8A56-9C4A46D11ADF}" type="presParOf" srcId="{F91AB5C0-6A7B-402C-8535-CB53893D3D51}" destId="{2A032713-29BA-4652-BEB3-387509A9FF79}" srcOrd="1" destOrd="0" presId="urn:microsoft.com/office/officeart/2005/8/layout/hierarchy3"/>
    <dgm:cxn modelId="{6367611D-8561-40C0-97F8-3B3FFBA8FD85}" type="presParOf" srcId="{1B3F1566-BEDD-40CC-84E5-9B593BCA8CF1}" destId="{B6005DDD-A522-415A-9357-89186CCDC439}" srcOrd="1" destOrd="0" presId="urn:microsoft.com/office/officeart/2005/8/layout/hierarchy3"/>
    <dgm:cxn modelId="{4E1FAC55-F266-4124-9522-E924FF34381B}" type="presParOf" srcId="{B6005DDD-A522-415A-9357-89186CCDC439}" destId="{D78752E0-C8D4-4282-B21D-ED9043028FB6}" srcOrd="0" destOrd="0" presId="urn:microsoft.com/office/officeart/2005/8/layout/hierarchy3"/>
    <dgm:cxn modelId="{E48BCC3A-7803-4A81-9491-0AD359CFDB50}" type="presParOf" srcId="{B6005DDD-A522-415A-9357-89186CCDC439}" destId="{69617981-F2CA-4875-879F-231804C45B42}"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579EA9-8B0C-4398-9DA2-5C2A14995B68}"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654F1AE1-E653-43CE-BDB6-45F590F395C5}">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vi-VN" sz="2400" b="1" dirty="0">
              <a:latin typeface="+mj-lt"/>
            </a:rPr>
            <a:t>a)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vi-VN" sz="2400" dirty="0">
              <a:latin typeface="+mj-lt"/>
            </a:rPr>
            <a:t> từ ngữ nào để điền vào chỗ trống</a:t>
          </a:r>
          <a:r>
            <a:rPr lang="en-US" sz="2400" dirty="0">
              <a:latin typeface="+mj-lt"/>
            </a:rPr>
            <a:t>. </a:t>
          </a:r>
          <a:r>
            <a:rPr lang="vi-VN" sz="2400" dirty="0">
              <a:latin typeface="+mj-lt"/>
            </a:rPr>
            <a:t>Giải thích lí do</a:t>
          </a:r>
          <a:r>
            <a:rPr lang="en-US" sz="2400" dirty="0">
              <a:latin typeface="+mj-lt"/>
            </a:rPr>
            <a:t>:</a:t>
          </a:r>
        </a:p>
        <a:p>
          <a:r>
            <a:rPr lang="vi-VN" sz="2400" i="1" dirty="0">
              <a:latin typeface="+mj-lt"/>
            </a:rPr>
            <a:t>Sáng ra trời rộng đến đâu</a:t>
          </a:r>
          <a:br>
            <a:rPr lang="vi-VN" sz="2400" i="1" dirty="0">
              <a:latin typeface="+mj-lt"/>
            </a:rPr>
          </a:br>
          <a:r>
            <a:rPr lang="vi-VN" sz="2400" i="1" dirty="0">
              <a:latin typeface="+mj-lt"/>
            </a:rPr>
            <a:t>Trời xanh như mới ......(1) biết xanh</a:t>
          </a:r>
          <a:br>
            <a:rPr lang="vi-VN" sz="2400" i="1" dirty="0">
              <a:latin typeface="+mj-lt"/>
            </a:rPr>
          </a:br>
          <a:r>
            <a:rPr lang="vi-VN" sz="2400" i="1" dirty="0">
              <a:latin typeface="+mj-lt"/>
            </a:rPr>
            <a:t>Tiếng chim lay động lá cành</a:t>
          </a:r>
          <a:br>
            <a:rPr lang="vi-VN" sz="2400" i="1" dirty="0">
              <a:latin typeface="+mj-lt"/>
            </a:rPr>
          </a:br>
          <a:r>
            <a:rPr lang="vi-VN" sz="2400" i="1" dirty="0">
              <a:latin typeface="+mj-lt"/>
            </a:rPr>
            <a:t>Tiếng chim đánh thức ......(2) dậy cùng.</a:t>
          </a:r>
          <a:endParaRPr lang="en-US" sz="2400" i="1" dirty="0">
            <a:latin typeface="+mj-lt"/>
          </a:endParaRPr>
        </a:p>
        <a:p>
          <a:r>
            <a:rPr lang="vi-VN" sz="2400" dirty="0">
              <a:latin typeface="+mj-lt"/>
            </a:rPr>
            <a:t>(Định Hải)</a:t>
          </a:r>
          <a:endParaRPr lang="en-US" sz="2400" dirty="0">
            <a:latin typeface="+mj-lt"/>
          </a:endParaRPr>
        </a:p>
      </dgm:t>
    </dgm:pt>
    <dgm:pt modelId="{5F8A97CC-CCB9-47F0-9558-091B3644E663}" type="parTrans" cxnId="{B64D29CA-6D60-4415-BE72-5741DD54185E}">
      <dgm:prSet/>
      <dgm:spPr/>
      <dgm:t>
        <a:bodyPr/>
        <a:lstStyle/>
        <a:p>
          <a:endParaRPr lang="en-US"/>
        </a:p>
      </dgm:t>
    </dgm:pt>
    <dgm:pt modelId="{B771A307-F7FB-487F-ABD5-95F067F76A93}" type="sibTrans" cxnId="{B64D29CA-6D60-4415-BE72-5741DD54185E}">
      <dgm:prSet/>
      <dgm:spPr/>
      <dgm:t>
        <a:bodyPr/>
        <a:lstStyle/>
        <a:p>
          <a:endParaRPr lang="en-US"/>
        </a:p>
      </dgm:t>
    </dgm:pt>
    <dgm:pt modelId="{975A0E7C-DF30-4A1B-B357-8793B2CD1D48}">
      <dgm:prSet phldrT="[Text]">
        <dgm:style>
          <a:lnRef idx="1">
            <a:schemeClr val="accent2"/>
          </a:lnRef>
          <a:fillRef idx="2">
            <a:schemeClr val="accent2"/>
          </a:fillRef>
          <a:effectRef idx="1">
            <a:schemeClr val="accent2"/>
          </a:effectRef>
          <a:fontRef idx="minor">
            <a:schemeClr val="dk1"/>
          </a:fontRef>
        </dgm:style>
      </dgm:prSet>
      <dgm:spPr/>
      <dgm:t>
        <a:bodyPr/>
        <a:lstStyle/>
        <a:p>
          <a:r>
            <a:rPr lang="vi-VN" dirty="0">
              <a:latin typeface="+mj-lt"/>
            </a:rPr>
            <a:t>Ở vị trí số (1) điền </a:t>
          </a:r>
          <a:r>
            <a:rPr lang="vi-VN" i="1" dirty="0">
              <a:latin typeface="+mj-lt"/>
            </a:rPr>
            <a:t>lần đầu </a:t>
          </a:r>
          <a:r>
            <a:rPr lang="vi-VN" dirty="0">
              <a:latin typeface="+mj-lt"/>
            </a:rPr>
            <a:t>vì từ </a:t>
          </a:r>
          <a:r>
            <a:rPr lang="vi-VN" i="1" dirty="0">
              <a:latin typeface="+mj-lt"/>
            </a:rPr>
            <a:t>đầu</a:t>
          </a:r>
          <a:r>
            <a:rPr lang="vi-VN" dirty="0">
              <a:latin typeface="+mj-lt"/>
            </a:rPr>
            <a:t> sẽ tạo vần với từ </a:t>
          </a:r>
          <a:r>
            <a:rPr lang="vi-VN" i="1" dirty="0">
              <a:latin typeface="+mj-lt"/>
            </a:rPr>
            <a:t>đâu</a:t>
          </a:r>
          <a:r>
            <a:rPr lang="vi-VN" dirty="0">
              <a:latin typeface="+mj-lt"/>
            </a:rPr>
            <a:t> phía câu trên để phù hợp với cách gieo vần thơ lục bát.</a:t>
          </a:r>
          <a:endParaRPr lang="en-US" dirty="0">
            <a:latin typeface="+mj-lt"/>
          </a:endParaRPr>
        </a:p>
      </dgm:t>
    </dgm:pt>
    <dgm:pt modelId="{9609EB87-6147-4B50-869E-A724A37B88E3}" type="parTrans" cxnId="{69D00EE6-671D-4DE2-A76D-41844BAA0C8A}">
      <dgm:prSet/>
      <dgm:spPr/>
      <dgm:t>
        <a:bodyPr/>
        <a:lstStyle/>
        <a:p>
          <a:endParaRPr lang="en-US"/>
        </a:p>
      </dgm:t>
    </dgm:pt>
    <dgm:pt modelId="{383E179D-11D1-40B5-B2B0-1A01C727DA08}" type="sibTrans" cxnId="{69D00EE6-671D-4DE2-A76D-41844BAA0C8A}">
      <dgm:prSet/>
      <dgm:spPr/>
      <dgm:t>
        <a:bodyPr/>
        <a:lstStyle/>
        <a:p>
          <a:endParaRPr lang="en-US"/>
        </a:p>
      </dgm:t>
    </dgm:pt>
    <dgm:pt modelId="{7D8C9656-0E0C-45FB-80DD-1A28CB0E60AC}">
      <dgm:prSet phldrT="[Text]">
        <dgm:style>
          <a:lnRef idx="1">
            <a:schemeClr val="accent2"/>
          </a:lnRef>
          <a:fillRef idx="2">
            <a:schemeClr val="accent2"/>
          </a:fillRef>
          <a:effectRef idx="1">
            <a:schemeClr val="accent2"/>
          </a:effectRef>
          <a:fontRef idx="minor">
            <a:schemeClr val="dk1"/>
          </a:fontRef>
        </dgm:style>
      </dgm:prSet>
      <dgm:spPr/>
      <dgm:t>
        <a:bodyPr/>
        <a:lstStyle/>
        <a:p>
          <a:r>
            <a:rPr lang="vi-VN" dirty="0">
              <a:latin typeface="+mj-lt"/>
            </a:rPr>
            <a:t>Ở vị trí số (2) điền từ </a:t>
          </a:r>
          <a:r>
            <a:rPr lang="vi-VN" i="1" dirty="0">
              <a:latin typeface="+mj-lt"/>
            </a:rPr>
            <a:t>chổi xanh</a:t>
          </a:r>
          <a:r>
            <a:rPr lang="vi-VN" dirty="0">
              <a:latin typeface="+mj-lt"/>
            </a:rPr>
            <a:t> vì từ </a:t>
          </a:r>
          <a:r>
            <a:rPr lang="vi-VN" i="1" dirty="0">
              <a:latin typeface="+mj-lt"/>
            </a:rPr>
            <a:t>xanh</a:t>
          </a:r>
          <a:r>
            <a:rPr lang="vi-VN" dirty="0">
              <a:latin typeface="+mj-lt"/>
            </a:rPr>
            <a:t> sẽ tạo vần với từ </a:t>
          </a:r>
          <a:r>
            <a:rPr lang="vi-VN" i="1" dirty="0">
              <a:latin typeface="+mj-lt"/>
            </a:rPr>
            <a:t>cành</a:t>
          </a:r>
          <a:r>
            <a:rPr lang="vi-VN" dirty="0">
              <a:latin typeface="+mj-lt"/>
            </a:rPr>
            <a:t> phía trên để phù hợp với cách gieo vần thơ lục bát.</a:t>
          </a:r>
          <a:endParaRPr lang="en-US" dirty="0">
            <a:latin typeface="+mj-lt"/>
          </a:endParaRPr>
        </a:p>
      </dgm:t>
    </dgm:pt>
    <dgm:pt modelId="{C512A6BA-2BCA-4906-8D8C-DFE8519C2821}" type="parTrans" cxnId="{7A1A22ED-5463-4433-A4CA-DB14221AAE7A}">
      <dgm:prSet/>
      <dgm:spPr/>
      <dgm:t>
        <a:bodyPr/>
        <a:lstStyle/>
        <a:p>
          <a:endParaRPr lang="en-US"/>
        </a:p>
      </dgm:t>
    </dgm:pt>
    <dgm:pt modelId="{502A4968-DAD5-4AFE-B701-ACC3837CF15F}" type="sibTrans" cxnId="{7A1A22ED-5463-4433-A4CA-DB14221AAE7A}">
      <dgm:prSet/>
      <dgm:spPr/>
      <dgm:t>
        <a:bodyPr/>
        <a:lstStyle/>
        <a:p>
          <a:endParaRPr lang="en-US"/>
        </a:p>
      </dgm:t>
    </dgm:pt>
    <dgm:pt modelId="{7794B1A6-CC91-4E80-BF3B-C5BF0B598D99}" type="pres">
      <dgm:prSet presAssocID="{40579EA9-8B0C-4398-9DA2-5C2A14995B68}" presName="Name0" presStyleCnt="0">
        <dgm:presLayoutVars>
          <dgm:dir/>
          <dgm:animLvl val="lvl"/>
          <dgm:resizeHandles val="exact"/>
        </dgm:presLayoutVars>
      </dgm:prSet>
      <dgm:spPr/>
    </dgm:pt>
    <dgm:pt modelId="{9286979E-9A01-49B9-8B1E-2BAFB59084BE}" type="pres">
      <dgm:prSet presAssocID="{654F1AE1-E653-43CE-BDB6-45F590F395C5}" presName="boxAndChildren" presStyleCnt="0"/>
      <dgm:spPr/>
    </dgm:pt>
    <dgm:pt modelId="{52248231-76AC-473D-AFEF-BAE950618B06}" type="pres">
      <dgm:prSet presAssocID="{654F1AE1-E653-43CE-BDB6-45F590F395C5}" presName="parentTextBox" presStyleLbl="node1" presStyleIdx="0" presStyleCnt="1"/>
      <dgm:spPr/>
    </dgm:pt>
    <dgm:pt modelId="{E76DEF46-2E60-45A8-8DB1-421D03228A9B}" type="pres">
      <dgm:prSet presAssocID="{654F1AE1-E653-43CE-BDB6-45F590F395C5}" presName="entireBox" presStyleLbl="node1" presStyleIdx="0" presStyleCnt="1"/>
      <dgm:spPr/>
    </dgm:pt>
    <dgm:pt modelId="{F3510621-CE34-4177-8911-9293FA80EB09}" type="pres">
      <dgm:prSet presAssocID="{654F1AE1-E653-43CE-BDB6-45F590F395C5}" presName="descendantBox" presStyleCnt="0"/>
      <dgm:spPr/>
    </dgm:pt>
    <dgm:pt modelId="{178DA9EF-456F-483B-91C6-4F013D37F601}" type="pres">
      <dgm:prSet presAssocID="{975A0E7C-DF30-4A1B-B357-8793B2CD1D48}" presName="childTextBox" presStyleLbl="fgAccFollowNode1" presStyleIdx="0" presStyleCnt="2">
        <dgm:presLayoutVars>
          <dgm:bulletEnabled val="1"/>
        </dgm:presLayoutVars>
      </dgm:prSet>
      <dgm:spPr/>
    </dgm:pt>
    <dgm:pt modelId="{413DE7C5-D811-4BDC-8CF5-3493A79DC134}" type="pres">
      <dgm:prSet presAssocID="{7D8C9656-0E0C-45FB-80DD-1A28CB0E60AC}" presName="childTextBox" presStyleLbl="fgAccFollowNode1" presStyleIdx="1" presStyleCnt="2">
        <dgm:presLayoutVars>
          <dgm:bulletEnabled val="1"/>
        </dgm:presLayoutVars>
      </dgm:prSet>
      <dgm:spPr/>
    </dgm:pt>
  </dgm:ptLst>
  <dgm:cxnLst>
    <dgm:cxn modelId="{C780B311-AD25-402C-B0CD-40FC1AB9FC67}" type="presOf" srcId="{40579EA9-8B0C-4398-9DA2-5C2A14995B68}" destId="{7794B1A6-CC91-4E80-BF3B-C5BF0B598D99}" srcOrd="0" destOrd="0" presId="urn:microsoft.com/office/officeart/2005/8/layout/process4"/>
    <dgm:cxn modelId="{583F562B-D913-404F-A7C1-52A3F9B68FBF}" type="presOf" srcId="{975A0E7C-DF30-4A1B-B357-8793B2CD1D48}" destId="{178DA9EF-456F-483B-91C6-4F013D37F601}" srcOrd="0" destOrd="0" presId="urn:microsoft.com/office/officeart/2005/8/layout/process4"/>
    <dgm:cxn modelId="{107C0E63-7035-4D48-8C11-97044E3785A5}" type="presOf" srcId="{7D8C9656-0E0C-45FB-80DD-1A28CB0E60AC}" destId="{413DE7C5-D811-4BDC-8CF5-3493A79DC134}" srcOrd="0" destOrd="0" presId="urn:microsoft.com/office/officeart/2005/8/layout/process4"/>
    <dgm:cxn modelId="{AE812881-9C6B-4686-BE0D-A89B659DEF74}" type="presOf" srcId="{654F1AE1-E653-43CE-BDB6-45F590F395C5}" destId="{E76DEF46-2E60-45A8-8DB1-421D03228A9B}" srcOrd="1" destOrd="0" presId="urn:microsoft.com/office/officeart/2005/8/layout/process4"/>
    <dgm:cxn modelId="{B64D29CA-6D60-4415-BE72-5741DD54185E}" srcId="{40579EA9-8B0C-4398-9DA2-5C2A14995B68}" destId="{654F1AE1-E653-43CE-BDB6-45F590F395C5}" srcOrd="0" destOrd="0" parTransId="{5F8A97CC-CCB9-47F0-9558-091B3644E663}" sibTransId="{B771A307-F7FB-487F-ABD5-95F067F76A93}"/>
    <dgm:cxn modelId="{69D00EE6-671D-4DE2-A76D-41844BAA0C8A}" srcId="{654F1AE1-E653-43CE-BDB6-45F590F395C5}" destId="{975A0E7C-DF30-4A1B-B357-8793B2CD1D48}" srcOrd="0" destOrd="0" parTransId="{9609EB87-6147-4B50-869E-A724A37B88E3}" sibTransId="{383E179D-11D1-40B5-B2B0-1A01C727DA08}"/>
    <dgm:cxn modelId="{7A1A22ED-5463-4433-A4CA-DB14221AAE7A}" srcId="{654F1AE1-E653-43CE-BDB6-45F590F395C5}" destId="{7D8C9656-0E0C-45FB-80DD-1A28CB0E60AC}" srcOrd="1" destOrd="0" parTransId="{C512A6BA-2BCA-4906-8D8C-DFE8519C2821}" sibTransId="{502A4968-DAD5-4AFE-B701-ACC3837CF15F}"/>
    <dgm:cxn modelId="{F91F9DF1-8A85-4FFB-A7A5-3F7E18C89F3C}" type="presOf" srcId="{654F1AE1-E653-43CE-BDB6-45F590F395C5}" destId="{52248231-76AC-473D-AFEF-BAE950618B06}" srcOrd="0" destOrd="0" presId="urn:microsoft.com/office/officeart/2005/8/layout/process4"/>
    <dgm:cxn modelId="{C54533D8-56D2-40B4-93E4-1AC14D5A56D7}" type="presParOf" srcId="{7794B1A6-CC91-4E80-BF3B-C5BF0B598D99}" destId="{9286979E-9A01-49B9-8B1E-2BAFB59084BE}" srcOrd="0" destOrd="0" presId="urn:microsoft.com/office/officeart/2005/8/layout/process4"/>
    <dgm:cxn modelId="{41993139-018C-42C9-866D-2AD37D33E894}" type="presParOf" srcId="{9286979E-9A01-49B9-8B1E-2BAFB59084BE}" destId="{52248231-76AC-473D-AFEF-BAE950618B06}" srcOrd="0" destOrd="0" presId="urn:microsoft.com/office/officeart/2005/8/layout/process4"/>
    <dgm:cxn modelId="{4EDBA542-F159-4C95-B996-59B63B26C058}" type="presParOf" srcId="{9286979E-9A01-49B9-8B1E-2BAFB59084BE}" destId="{E76DEF46-2E60-45A8-8DB1-421D03228A9B}" srcOrd="1" destOrd="0" presId="urn:microsoft.com/office/officeart/2005/8/layout/process4"/>
    <dgm:cxn modelId="{5D82D848-9942-494E-8485-9BCA5DA24CA0}" type="presParOf" srcId="{9286979E-9A01-49B9-8B1E-2BAFB59084BE}" destId="{F3510621-CE34-4177-8911-9293FA80EB09}" srcOrd="2" destOrd="0" presId="urn:microsoft.com/office/officeart/2005/8/layout/process4"/>
    <dgm:cxn modelId="{5FD2A2F1-09DA-4DCB-AE19-5A91E7C96710}" type="presParOf" srcId="{F3510621-CE34-4177-8911-9293FA80EB09}" destId="{178DA9EF-456F-483B-91C6-4F013D37F601}" srcOrd="0" destOrd="0" presId="urn:microsoft.com/office/officeart/2005/8/layout/process4"/>
    <dgm:cxn modelId="{904E49AD-A222-4B2B-9346-F102E05B3B5B}" type="presParOf" srcId="{F3510621-CE34-4177-8911-9293FA80EB09}" destId="{413DE7C5-D811-4BDC-8CF5-3493A79DC134}" srcOrd="1" destOrd="0" presId="urn:microsoft.com/office/officeart/2005/8/layout/process4"/>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353791-CC1F-4BDB-81EE-BD2770CEB8E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775D13B-1109-4E19-8B7E-529868414ECA}">
      <dgm:prSet phldrT="[Text]"/>
      <dgm:spPr>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i="1" dirty="0" err="1">
              <a:latin typeface="Times New Roman" panose="02020603050405020304" pitchFamily="18" charset="0"/>
              <a:cs typeface="Times New Roman" panose="02020603050405020304" pitchFamily="18" charset="0"/>
            </a:rPr>
            <a:t>Chọn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câu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phù</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hợp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điền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chỗ</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trống</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20CA2673-471A-42DE-B6C7-F7B9146FEAA2}" type="parTrans" cxnId="{87EB33DF-9357-4E58-A55C-95BC010B0C38}">
      <dgm:prSet/>
      <dgm:spPr/>
      <dgm:t>
        <a:bodyPr/>
        <a:lstStyle/>
        <a:p>
          <a:endParaRPr lang="en-US"/>
        </a:p>
      </dgm:t>
    </dgm:pt>
    <dgm:pt modelId="{45A4368D-0E5A-4EC7-93BC-9903FDE19DF8}" type="sibTrans" cxnId="{87EB33DF-9357-4E58-A55C-95BC010B0C38}">
      <dgm:prSet/>
      <dgm:spPr/>
      <dgm:t>
        <a:bodyPr/>
        <a:lstStyle/>
        <a:p>
          <a:endParaRPr lang="en-US"/>
        </a:p>
      </dgm:t>
    </dgm:pt>
    <dgm:pt modelId="{C1CC49B9-D8B2-4291-878C-70CFBA1AE11C}" type="pres">
      <dgm:prSet presAssocID="{33353791-CC1F-4BDB-81EE-BD2770CEB8E7}" presName="Name0" presStyleCnt="0">
        <dgm:presLayoutVars>
          <dgm:chMax val="7"/>
          <dgm:chPref val="7"/>
          <dgm:dir/>
        </dgm:presLayoutVars>
      </dgm:prSet>
      <dgm:spPr/>
    </dgm:pt>
    <dgm:pt modelId="{258AEDB3-A04E-48A9-BE92-E17DE03DDC87}" type="pres">
      <dgm:prSet presAssocID="{33353791-CC1F-4BDB-81EE-BD2770CEB8E7}" presName="Name1" presStyleCnt="0"/>
      <dgm:spPr/>
    </dgm:pt>
    <dgm:pt modelId="{55FB8CCE-2394-4B02-86CB-7D50C2DAAEC2}" type="pres">
      <dgm:prSet presAssocID="{33353791-CC1F-4BDB-81EE-BD2770CEB8E7}" presName="cycle" presStyleCnt="0"/>
      <dgm:spPr/>
    </dgm:pt>
    <dgm:pt modelId="{DF69B077-1E2F-4E28-A5D8-6CBBBB5ECF68}" type="pres">
      <dgm:prSet presAssocID="{33353791-CC1F-4BDB-81EE-BD2770CEB8E7}" presName="srcNode" presStyleLbl="node1" presStyleIdx="0" presStyleCnt="1"/>
      <dgm:spPr/>
    </dgm:pt>
    <dgm:pt modelId="{0D6C8CE5-D1E5-4CDD-8FD1-DA7D97A29E8E}" type="pres">
      <dgm:prSet presAssocID="{33353791-CC1F-4BDB-81EE-BD2770CEB8E7}" presName="conn" presStyleLbl="parChTrans1D2" presStyleIdx="0" presStyleCnt="1"/>
      <dgm:spPr/>
    </dgm:pt>
    <dgm:pt modelId="{F084E1F4-FAFE-4889-A0B2-E5A3EBD982C5}" type="pres">
      <dgm:prSet presAssocID="{33353791-CC1F-4BDB-81EE-BD2770CEB8E7}" presName="extraNode" presStyleLbl="node1" presStyleIdx="0" presStyleCnt="1"/>
      <dgm:spPr/>
    </dgm:pt>
    <dgm:pt modelId="{0C2DD725-629D-4699-A198-CDF3A65D4BCB}" type="pres">
      <dgm:prSet presAssocID="{33353791-CC1F-4BDB-81EE-BD2770CEB8E7}" presName="dstNode" presStyleLbl="node1" presStyleIdx="0" presStyleCnt="1"/>
      <dgm:spPr/>
    </dgm:pt>
    <dgm:pt modelId="{BD11DA14-E550-42F9-BD6E-A4158E0E04B1}" type="pres">
      <dgm:prSet presAssocID="{1775D13B-1109-4E19-8B7E-529868414ECA}" presName="text_1" presStyleLbl="node1" presStyleIdx="0" presStyleCnt="1">
        <dgm:presLayoutVars>
          <dgm:bulletEnabled val="1"/>
        </dgm:presLayoutVars>
      </dgm:prSet>
      <dgm:spPr/>
    </dgm:pt>
    <dgm:pt modelId="{737812AC-1029-476C-A36F-5F99EFBD4612}" type="pres">
      <dgm:prSet presAssocID="{1775D13B-1109-4E19-8B7E-529868414ECA}" presName="accent_1" presStyleCnt="0"/>
      <dgm:spPr/>
    </dgm:pt>
    <dgm:pt modelId="{59E13936-97A1-46F7-8376-4277C11D14AA}" type="pres">
      <dgm:prSet presAssocID="{1775D13B-1109-4E19-8B7E-529868414ECA}" presName="accentRepeatNode" presStyleLbl="solidFgAcc1" presStyleIdx="0" presStyleCnt="1"/>
      <dgm:spPr>
        <a:blipFill rotWithShape="0">
          <a:blip xmlns:r="http://schemas.openxmlformats.org/officeDocument/2006/relationships" r:embed="rId1"/>
          <a:stretch>
            <a:fillRect/>
          </a:stretch>
        </a:blipFill>
      </dgm:spPr>
    </dgm:pt>
  </dgm:ptLst>
  <dgm:cxnLst>
    <dgm:cxn modelId="{7204D410-3325-4B3E-A58F-CBF75C3F027C}" type="presOf" srcId="{33353791-CC1F-4BDB-81EE-BD2770CEB8E7}" destId="{C1CC49B9-D8B2-4291-878C-70CFBA1AE11C}" srcOrd="0" destOrd="0" presId="urn:microsoft.com/office/officeart/2008/layout/VerticalCurvedList"/>
    <dgm:cxn modelId="{3A37963A-19CA-4FA6-93CA-EE6DFE1B606D}" type="presOf" srcId="{1775D13B-1109-4E19-8B7E-529868414ECA}" destId="{BD11DA14-E550-42F9-BD6E-A4158E0E04B1}" srcOrd="0" destOrd="0" presId="urn:microsoft.com/office/officeart/2008/layout/VerticalCurvedList"/>
    <dgm:cxn modelId="{AC960444-86A9-4594-8812-E0EF21FC9FF4}" type="presOf" srcId="{45A4368D-0E5A-4EC7-93BC-9903FDE19DF8}" destId="{0D6C8CE5-D1E5-4CDD-8FD1-DA7D97A29E8E}" srcOrd="0" destOrd="0" presId="urn:microsoft.com/office/officeart/2008/layout/VerticalCurvedList"/>
    <dgm:cxn modelId="{87EB33DF-9357-4E58-A55C-95BC010B0C38}" srcId="{33353791-CC1F-4BDB-81EE-BD2770CEB8E7}" destId="{1775D13B-1109-4E19-8B7E-529868414ECA}" srcOrd="0" destOrd="0" parTransId="{20CA2673-471A-42DE-B6C7-F7B9146FEAA2}" sibTransId="{45A4368D-0E5A-4EC7-93BC-9903FDE19DF8}"/>
    <dgm:cxn modelId="{6EAEFDF4-9336-4E86-814F-D99FD8945546}" type="presParOf" srcId="{C1CC49B9-D8B2-4291-878C-70CFBA1AE11C}" destId="{258AEDB3-A04E-48A9-BE92-E17DE03DDC87}" srcOrd="0" destOrd="0" presId="urn:microsoft.com/office/officeart/2008/layout/VerticalCurvedList"/>
    <dgm:cxn modelId="{796CB17B-9572-4F26-ACCA-C3CA5C9E377E}" type="presParOf" srcId="{258AEDB3-A04E-48A9-BE92-E17DE03DDC87}" destId="{55FB8CCE-2394-4B02-86CB-7D50C2DAAEC2}" srcOrd="0" destOrd="0" presId="urn:microsoft.com/office/officeart/2008/layout/VerticalCurvedList"/>
    <dgm:cxn modelId="{F7FD38BC-F4CA-4232-990A-56C8F5091F32}" type="presParOf" srcId="{55FB8CCE-2394-4B02-86CB-7D50C2DAAEC2}" destId="{DF69B077-1E2F-4E28-A5D8-6CBBBB5ECF68}" srcOrd="0" destOrd="0" presId="urn:microsoft.com/office/officeart/2008/layout/VerticalCurvedList"/>
    <dgm:cxn modelId="{9852CF94-4EA4-4FE7-8822-313EFB936BD9}" type="presParOf" srcId="{55FB8CCE-2394-4B02-86CB-7D50C2DAAEC2}" destId="{0D6C8CE5-D1E5-4CDD-8FD1-DA7D97A29E8E}" srcOrd="1" destOrd="0" presId="urn:microsoft.com/office/officeart/2008/layout/VerticalCurvedList"/>
    <dgm:cxn modelId="{0F8E5261-3A6D-4411-AFB5-9F136782451D}" type="presParOf" srcId="{55FB8CCE-2394-4B02-86CB-7D50C2DAAEC2}" destId="{F084E1F4-FAFE-4889-A0B2-E5A3EBD982C5}" srcOrd="2" destOrd="0" presId="urn:microsoft.com/office/officeart/2008/layout/VerticalCurvedList"/>
    <dgm:cxn modelId="{B4FCA19F-DAEB-499B-BD81-245A94E8445C}" type="presParOf" srcId="{55FB8CCE-2394-4B02-86CB-7D50C2DAAEC2}" destId="{0C2DD725-629D-4699-A198-CDF3A65D4BCB}" srcOrd="3" destOrd="0" presId="urn:microsoft.com/office/officeart/2008/layout/VerticalCurvedList"/>
    <dgm:cxn modelId="{86D67792-13EC-49EA-B5F7-415B6368059C}" type="presParOf" srcId="{258AEDB3-A04E-48A9-BE92-E17DE03DDC87}" destId="{BD11DA14-E550-42F9-BD6E-A4158E0E04B1}" srcOrd="1" destOrd="0" presId="urn:microsoft.com/office/officeart/2008/layout/VerticalCurvedList"/>
    <dgm:cxn modelId="{1B133761-1A3A-4A58-8147-FE4F595370DB}" type="presParOf" srcId="{258AEDB3-A04E-48A9-BE92-E17DE03DDC87}" destId="{737812AC-1029-476C-A36F-5F99EFBD4612}" srcOrd="2" destOrd="0" presId="urn:microsoft.com/office/officeart/2008/layout/VerticalCurvedList"/>
    <dgm:cxn modelId="{929DC314-B5CD-492E-B402-F0F3A1FE1E83}" type="presParOf" srcId="{737812AC-1029-476C-A36F-5F99EFBD4612}" destId="{59E13936-97A1-46F7-8376-4277C11D14A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353791-CC1F-4BDB-81EE-BD2770CEB8E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775D13B-1109-4E19-8B7E-529868414ECA}">
      <dgm:prSet phldrT="[Text]"/>
      <dgm:spPr>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i="1" dirty="0" err="1">
              <a:latin typeface="Times New Roman" panose="02020603050405020304" pitchFamily="18" charset="0"/>
              <a:cs typeface="Times New Roman" panose="02020603050405020304" pitchFamily="18" charset="0"/>
            </a:rPr>
            <a:t>Tập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một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bài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lục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bát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ngắn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tùy</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cha,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a:t>
          </a:r>
        </a:p>
      </dgm:t>
    </dgm:pt>
    <dgm:pt modelId="{20CA2673-471A-42DE-B6C7-F7B9146FEAA2}" type="parTrans" cxnId="{87EB33DF-9357-4E58-A55C-95BC010B0C38}">
      <dgm:prSet/>
      <dgm:spPr/>
      <dgm:t>
        <a:bodyPr/>
        <a:lstStyle/>
        <a:p>
          <a:endParaRPr lang="en-US"/>
        </a:p>
      </dgm:t>
    </dgm:pt>
    <dgm:pt modelId="{45A4368D-0E5A-4EC7-93BC-9903FDE19DF8}" type="sibTrans" cxnId="{87EB33DF-9357-4E58-A55C-95BC010B0C38}">
      <dgm:prSet/>
      <dgm:spPr/>
      <dgm:t>
        <a:bodyPr/>
        <a:lstStyle/>
        <a:p>
          <a:endParaRPr lang="en-US"/>
        </a:p>
      </dgm:t>
    </dgm:pt>
    <dgm:pt modelId="{C1CC49B9-D8B2-4291-878C-70CFBA1AE11C}" type="pres">
      <dgm:prSet presAssocID="{33353791-CC1F-4BDB-81EE-BD2770CEB8E7}" presName="Name0" presStyleCnt="0">
        <dgm:presLayoutVars>
          <dgm:chMax val="7"/>
          <dgm:chPref val="7"/>
          <dgm:dir/>
        </dgm:presLayoutVars>
      </dgm:prSet>
      <dgm:spPr/>
    </dgm:pt>
    <dgm:pt modelId="{258AEDB3-A04E-48A9-BE92-E17DE03DDC87}" type="pres">
      <dgm:prSet presAssocID="{33353791-CC1F-4BDB-81EE-BD2770CEB8E7}" presName="Name1" presStyleCnt="0"/>
      <dgm:spPr/>
    </dgm:pt>
    <dgm:pt modelId="{55FB8CCE-2394-4B02-86CB-7D50C2DAAEC2}" type="pres">
      <dgm:prSet presAssocID="{33353791-CC1F-4BDB-81EE-BD2770CEB8E7}" presName="cycle" presStyleCnt="0"/>
      <dgm:spPr/>
    </dgm:pt>
    <dgm:pt modelId="{DF69B077-1E2F-4E28-A5D8-6CBBBB5ECF68}" type="pres">
      <dgm:prSet presAssocID="{33353791-CC1F-4BDB-81EE-BD2770CEB8E7}" presName="srcNode" presStyleLbl="node1" presStyleIdx="0" presStyleCnt="1"/>
      <dgm:spPr/>
    </dgm:pt>
    <dgm:pt modelId="{0D6C8CE5-D1E5-4CDD-8FD1-DA7D97A29E8E}" type="pres">
      <dgm:prSet presAssocID="{33353791-CC1F-4BDB-81EE-BD2770CEB8E7}" presName="conn" presStyleLbl="parChTrans1D2" presStyleIdx="0" presStyleCnt="1"/>
      <dgm:spPr/>
    </dgm:pt>
    <dgm:pt modelId="{F084E1F4-FAFE-4889-A0B2-E5A3EBD982C5}" type="pres">
      <dgm:prSet presAssocID="{33353791-CC1F-4BDB-81EE-BD2770CEB8E7}" presName="extraNode" presStyleLbl="node1" presStyleIdx="0" presStyleCnt="1"/>
      <dgm:spPr/>
    </dgm:pt>
    <dgm:pt modelId="{0C2DD725-629D-4699-A198-CDF3A65D4BCB}" type="pres">
      <dgm:prSet presAssocID="{33353791-CC1F-4BDB-81EE-BD2770CEB8E7}" presName="dstNode" presStyleLbl="node1" presStyleIdx="0" presStyleCnt="1"/>
      <dgm:spPr/>
    </dgm:pt>
    <dgm:pt modelId="{BD11DA14-E550-42F9-BD6E-A4158E0E04B1}" type="pres">
      <dgm:prSet presAssocID="{1775D13B-1109-4E19-8B7E-529868414ECA}" presName="text_1" presStyleLbl="node1" presStyleIdx="0" presStyleCnt="1">
        <dgm:presLayoutVars>
          <dgm:bulletEnabled val="1"/>
        </dgm:presLayoutVars>
      </dgm:prSet>
      <dgm:spPr/>
    </dgm:pt>
    <dgm:pt modelId="{737812AC-1029-476C-A36F-5F99EFBD4612}" type="pres">
      <dgm:prSet presAssocID="{1775D13B-1109-4E19-8B7E-529868414ECA}" presName="accent_1" presStyleCnt="0"/>
      <dgm:spPr/>
    </dgm:pt>
    <dgm:pt modelId="{59E13936-97A1-46F7-8376-4277C11D14AA}" type="pres">
      <dgm:prSet presAssocID="{1775D13B-1109-4E19-8B7E-529868414ECA}" presName="accentRepeatNode" presStyleLbl="solidFgAcc1" presStyleIdx="0" presStyleCnt="1"/>
      <dgm:spPr>
        <a:blipFill rotWithShape="0">
          <a:blip xmlns:r="http://schemas.openxmlformats.org/officeDocument/2006/relationships" r:embed="rId1"/>
          <a:stretch>
            <a:fillRect/>
          </a:stretch>
        </a:blipFill>
      </dgm:spPr>
    </dgm:pt>
  </dgm:ptLst>
  <dgm:cxnLst>
    <dgm:cxn modelId="{7204D410-3325-4B3E-A58F-CBF75C3F027C}" type="presOf" srcId="{33353791-CC1F-4BDB-81EE-BD2770CEB8E7}" destId="{C1CC49B9-D8B2-4291-878C-70CFBA1AE11C}" srcOrd="0" destOrd="0" presId="urn:microsoft.com/office/officeart/2008/layout/VerticalCurvedList"/>
    <dgm:cxn modelId="{3A37963A-19CA-4FA6-93CA-EE6DFE1B606D}" type="presOf" srcId="{1775D13B-1109-4E19-8B7E-529868414ECA}" destId="{BD11DA14-E550-42F9-BD6E-A4158E0E04B1}" srcOrd="0" destOrd="0" presId="urn:microsoft.com/office/officeart/2008/layout/VerticalCurvedList"/>
    <dgm:cxn modelId="{AC960444-86A9-4594-8812-E0EF21FC9FF4}" type="presOf" srcId="{45A4368D-0E5A-4EC7-93BC-9903FDE19DF8}" destId="{0D6C8CE5-D1E5-4CDD-8FD1-DA7D97A29E8E}" srcOrd="0" destOrd="0" presId="urn:microsoft.com/office/officeart/2008/layout/VerticalCurvedList"/>
    <dgm:cxn modelId="{87EB33DF-9357-4E58-A55C-95BC010B0C38}" srcId="{33353791-CC1F-4BDB-81EE-BD2770CEB8E7}" destId="{1775D13B-1109-4E19-8B7E-529868414ECA}" srcOrd="0" destOrd="0" parTransId="{20CA2673-471A-42DE-B6C7-F7B9146FEAA2}" sibTransId="{45A4368D-0E5A-4EC7-93BC-9903FDE19DF8}"/>
    <dgm:cxn modelId="{6EAEFDF4-9336-4E86-814F-D99FD8945546}" type="presParOf" srcId="{C1CC49B9-D8B2-4291-878C-70CFBA1AE11C}" destId="{258AEDB3-A04E-48A9-BE92-E17DE03DDC87}" srcOrd="0" destOrd="0" presId="urn:microsoft.com/office/officeart/2008/layout/VerticalCurvedList"/>
    <dgm:cxn modelId="{796CB17B-9572-4F26-ACCA-C3CA5C9E377E}" type="presParOf" srcId="{258AEDB3-A04E-48A9-BE92-E17DE03DDC87}" destId="{55FB8CCE-2394-4B02-86CB-7D50C2DAAEC2}" srcOrd="0" destOrd="0" presId="urn:microsoft.com/office/officeart/2008/layout/VerticalCurvedList"/>
    <dgm:cxn modelId="{F7FD38BC-F4CA-4232-990A-56C8F5091F32}" type="presParOf" srcId="{55FB8CCE-2394-4B02-86CB-7D50C2DAAEC2}" destId="{DF69B077-1E2F-4E28-A5D8-6CBBBB5ECF68}" srcOrd="0" destOrd="0" presId="urn:microsoft.com/office/officeart/2008/layout/VerticalCurvedList"/>
    <dgm:cxn modelId="{9852CF94-4EA4-4FE7-8822-313EFB936BD9}" type="presParOf" srcId="{55FB8CCE-2394-4B02-86CB-7D50C2DAAEC2}" destId="{0D6C8CE5-D1E5-4CDD-8FD1-DA7D97A29E8E}" srcOrd="1" destOrd="0" presId="urn:microsoft.com/office/officeart/2008/layout/VerticalCurvedList"/>
    <dgm:cxn modelId="{0F8E5261-3A6D-4411-AFB5-9F136782451D}" type="presParOf" srcId="{55FB8CCE-2394-4B02-86CB-7D50C2DAAEC2}" destId="{F084E1F4-FAFE-4889-A0B2-E5A3EBD982C5}" srcOrd="2" destOrd="0" presId="urn:microsoft.com/office/officeart/2008/layout/VerticalCurvedList"/>
    <dgm:cxn modelId="{B4FCA19F-DAEB-499B-BD81-245A94E8445C}" type="presParOf" srcId="{55FB8CCE-2394-4B02-86CB-7D50C2DAAEC2}" destId="{0C2DD725-629D-4699-A198-CDF3A65D4BCB}" srcOrd="3" destOrd="0" presId="urn:microsoft.com/office/officeart/2008/layout/VerticalCurvedList"/>
    <dgm:cxn modelId="{86D67792-13EC-49EA-B5F7-415B6368059C}" type="presParOf" srcId="{258AEDB3-A04E-48A9-BE92-E17DE03DDC87}" destId="{BD11DA14-E550-42F9-BD6E-A4158E0E04B1}" srcOrd="1" destOrd="0" presId="urn:microsoft.com/office/officeart/2008/layout/VerticalCurvedList"/>
    <dgm:cxn modelId="{1B133761-1A3A-4A58-8147-FE4F595370DB}" type="presParOf" srcId="{258AEDB3-A04E-48A9-BE92-E17DE03DDC87}" destId="{737812AC-1029-476C-A36F-5F99EFBD4612}" srcOrd="2" destOrd="0" presId="urn:microsoft.com/office/officeart/2008/layout/VerticalCurvedList"/>
    <dgm:cxn modelId="{929DC314-B5CD-492E-B402-F0F3A1FE1E83}" type="presParOf" srcId="{737812AC-1029-476C-A36F-5F99EFBD4612}" destId="{59E13936-97A1-46F7-8376-4277C11D14A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353791-CC1F-4BDB-81EE-BD2770CEB8E7}" type="doc">
      <dgm:prSet loTypeId="urn:microsoft.com/office/officeart/2008/layout/VerticalCurvedList" loCatId="list" qsTypeId="urn:microsoft.com/office/officeart/2005/8/quickstyle/simple1" qsCatId="simple" csTypeId="urn:microsoft.com/office/officeart/2005/8/colors/accent1_2" csCatId="accent1" phldr="1"/>
      <dgm:spPr>
        <a:scene3d>
          <a:camera prst="orthographicFront">
            <a:rot lat="0" lon="0" rev="0"/>
          </a:camera>
          <a:lightRig rig="soft" dir="t">
            <a:rot lat="0" lon="0" rev="0"/>
          </a:lightRig>
        </a:scene3d>
      </dgm:spPr>
      <dgm:t>
        <a:bodyPr/>
        <a:lstStyle/>
        <a:p>
          <a:endParaRPr lang="en-US"/>
        </a:p>
      </dgm:t>
    </dgm:pt>
    <dgm:pt modelId="{1775D13B-1109-4E19-8B7E-529868414ECA}">
      <dgm:prSet phldrT="[Text]"/>
      <dgm:spPr>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vi-VN" i="1" dirty="0">
              <a:latin typeface="Times New Roman" panose="02020603050405020304" pitchFamily="18" charset="0"/>
              <a:cs typeface="Times New Roman" panose="02020603050405020304" pitchFamily="18" charset="0"/>
            </a:rPr>
            <a:t>Hãy kể lại cho các bạn nghe câu chuyện mà em đã trải nghiệm và có ấn tượng sâu sắc về một người thân trong gia đình</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20CA2673-471A-42DE-B6C7-F7B9146FEAA2}" type="parTrans" cxnId="{87EB33DF-9357-4E58-A55C-95BC010B0C38}">
      <dgm:prSet/>
      <dgm:spPr/>
      <dgm:t>
        <a:bodyPr/>
        <a:lstStyle/>
        <a:p>
          <a:endParaRPr lang="en-US"/>
        </a:p>
      </dgm:t>
    </dgm:pt>
    <dgm:pt modelId="{45A4368D-0E5A-4EC7-93BC-9903FDE19DF8}" type="sibTrans" cxnId="{87EB33DF-9357-4E58-A55C-95BC010B0C38}">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 modelId="{C1CC49B9-D8B2-4291-878C-70CFBA1AE11C}" type="pres">
      <dgm:prSet presAssocID="{33353791-CC1F-4BDB-81EE-BD2770CEB8E7}" presName="Name0" presStyleCnt="0">
        <dgm:presLayoutVars>
          <dgm:chMax val="7"/>
          <dgm:chPref val="7"/>
          <dgm:dir/>
        </dgm:presLayoutVars>
      </dgm:prSet>
      <dgm:spPr/>
    </dgm:pt>
    <dgm:pt modelId="{258AEDB3-A04E-48A9-BE92-E17DE03DDC87}" type="pres">
      <dgm:prSet presAssocID="{33353791-CC1F-4BDB-81EE-BD2770CEB8E7}" presName="Name1"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55FB8CCE-2394-4B02-86CB-7D50C2DAAEC2}" type="pres">
      <dgm:prSet presAssocID="{33353791-CC1F-4BDB-81EE-BD2770CEB8E7}" presName="cycl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DF69B077-1E2F-4E28-A5D8-6CBBBB5ECF68}" type="pres">
      <dgm:prSet presAssocID="{33353791-CC1F-4BDB-81EE-BD2770CEB8E7}" presName="srcNode" presStyleLbl="node1" presStyleIdx="0" presStyleCn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0D6C8CE5-D1E5-4CDD-8FD1-DA7D97A29E8E}" type="pres">
      <dgm:prSet presAssocID="{33353791-CC1F-4BDB-81EE-BD2770CEB8E7}" presName="conn" presStyleLbl="parChTrans1D2" presStyleIdx="0" presStyleCnt="1"/>
      <dgm:spPr/>
    </dgm:pt>
    <dgm:pt modelId="{F084E1F4-FAFE-4889-A0B2-E5A3EBD982C5}" type="pres">
      <dgm:prSet presAssocID="{33353791-CC1F-4BDB-81EE-BD2770CEB8E7}" presName="extraNode" presStyleLbl="node1" presStyleIdx="0" presStyleCn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0C2DD725-629D-4699-A198-CDF3A65D4BCB}" type="pres">
      <dgm:prSet presAssocID="{33353791-CC1F-4BDB-81EE-BD2770CEB8E7}" presName="dstNode" presStyleLbl="node1" presStyleIdx="0" presStyleCn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BD11DA14-E550-42F9-BD6E-A4158E0E04B1}" type="pres">
      <dgm:prSet presAssocID="{1775D13B-1109-4E19-8B7E-529868414ECA}" presName="text_1" presStyleLbl="node1" presStyleIdx="0" presStyleCnt="1">
        <dgm:presLayoutVars>
          <dgm:bulletEnabled val="1"/>
        </dgm:presLayoutVars>
      </dgm:prSet>
      <dgm:spPr/>
    </dgm:pt>
    <dgm:pt modelId="{737812AC-1029-476C-A36F-5F99EFBD4612}" type="pres">
      <dgm:prSet presAssocID="{1775D13B-1109-4E19-8B7E-529868414ECA}" presName="accent_1"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59E13936-97A1-46F7-8376-4277C11D14AA}" type="pres">
      <dgm:prSet presAssocID="{1775D13B-1109-4E19-8B7E-529868414ECA}" presName="accentRepeatNode" presStyleLbl="solidFgAcc1" presStyleIdx="0" presStyleCnt="1"/>
      <dgm:spPr>
        <a:blipFill rotWithShape="0">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Lst>
  <dgm:cxnLst>
    <dgm:cxn modelId="{7204D410-3325-4B3E-A58F-CBF75C3F027C}" type="presOf" srcId="{33353791-CC1F-4BDB-81EE-BD2770CEB8E7}" destId="{C1CC49B9-D8B2-4291-878C-70CFBA1AE11C}" srcOrd="0" destOrd="0" presId="urn:microsoft.com/office/officeart/2008/layout/VerticalCurvedList"/>
    <dgm:cxn modelId="{3A37963A-19CA-4FA6-93CA-EE6DFE1B606D}" type="presOf" srcId="{1775D13B-1109-4E19-8B7E-529868414ECA}" destId="{BD11DA14-E550-42F9-BD6E-A4158E0E04B1}" srcOrd="0" destOrd="0" presId="urn:microsoft.com/office/officeart/2008/layout/VerticalCurvedList"/>
    <dgm:cxn modelId="{AC960444-86A9-4594-8812-E0EF21FC9FF4}" type="presOf" srcId="{45A4368D-0E5A-4EC7-93BC-9903FDE19DF8}" destId="{0D6C8CE5-D1E5-4CDD-8FD1-DA7D97A29E8E}" srcOrd="0" destOrd="0" presId="urn:microsoft.com/office/officeart/2008/layout/VerticalCurvedList"/>
    <dgm:cxn modelId="{87EB33DF-9357-4E58-A55C-95BC010B0C38}" srcId="{33353791-CC1F-4BDB-81EE-BD2770CEB8E7}" destId="{1775D13B-1109-4E19-8B7E-529868414ECA}" srcOrd="0" destOrd="0" parTransId="{20CA2673-471A-42DE-B6C7-F7B9146FEAA2}" sibTransId="{45A4368D-0E5A-4EC7-93BC-9903FDE19DF8}"/>
    <dgm:cxn modelId="{6EAEFDF4-9336-4E86-814F-D99FD8945546}" type="presParOf" srcId="{C1CC49B9-D8B2-4291-878C-70CFBA1AE11C}" destId="{258AEDB3-A04E-48A9-BE92-E17DE03DDC87}" srcOrd="0" destOrd="0" presId="urn:microsoft.com/office/officeart/2008/layout/VerticalCurvedList"/>
    <dgm:cxn modelId="{796CB17B-9572-4F26-ACCA-C3CA5C9E377E}" type="presParOf" srcId="{258AEDB3-A04E-48A9-BE92-E17DE03DDC87}" destId="{55FB8CCE-2394-4B02-86CB-7D50C2DAAEC2}" srcOrd="0" destOrd="0" presId="urn:microsoft.com/office/officeart/2008/layout/VerticalCurvedList"/>
    <dgm:cxn modelId="{F7FD38BC-F4CA-4232-990A-56C8F5091F32}" type="presParOf" srcId="{55FB8CCE-2394-4B02-86CB-7D50C2DAAEC2}" destId="{DF69B077-1E2F-4E28-A5D8-6CBBBB5ECF68}" srcOrd="0" destOrd="0" presId="urn:microsoft.com/office/officeart/2008/layout/VerticalCurvedList"/>
    <dgm:cxn modelId="{9852CF94-4EA4-4FE7-8822-313EFB936BD9}" type="presParOf" srcId="{55FB8CCE-2394-4B02-86CB-7D50C2DAAEC2}" destId="{0D6C8CE5-D1E5-4CDD-8FD1-DA7D97A29E8E}" srcOrd="1" destOrd="0" presId="urn:microsoft.com/office/officeart/2008/layout/VerticalCurvedList"/>
    <dgm:cxn modelId="{0F8E5261-3A6D-4411-AFB5-9F136782451D}" type="presParOf" srcId="{55FB8CCE-2394-4B02-86CB-7D50C2DAAEC2}" destId="{F084E1F4-FAFE-4889-A0B2-E5A3EBD982C5}" srcOrd="2" destOrd="0" presId="urn:microsoft.com/office/officeart/2008/layout/VerticalCurvedList"/>
    <dgm:cxn modelId="{B4FCA19F-DAEB-499B-BD81-245A94E8445C}" type="presParOf" srcId="{55FB8CCE-2394-4B02-86CB-7D50C2DAAEC2}" destId="{0C2DD725-629D-4699-A198-CDF3A65D4BCB}" srcOrd="3" destOrd="0" presId="urn:microsoft.com/office/officeart/2008/layout/VerticalCurvedList"/>
    <dgm:cxn modelId="{86D67792-13EC-49EA-B5F7-415B6368059C}" type="presParOf" srcId="{258AEDB3-A04E-48A9-BE92-E17DE03DDC87}" destId="{BD11DA14-E550-42F9-BD6E-A4158E0E04B1}" srcOrd="1" destOrd="0" presId="urn:microsoft.com/office/officeart/2008/layout/VerticalCurvedList"/>
    <dgm:cxn modelId="{1B133761-1A3A-4A58-8147-FE4F595370DB}" type="presParOf" srcId="{258AEDB3-A04E-48A9-BE92-E17DE03DDC87}" destId="{737812AC-1029-476C-A36F-5F99EFBD4612}" srcOrd="2" destOrd="0" presId="urn:microsoft.com/office/officeart/2008/layout/VerticalCurvedList"/>
    <dgm:cxn modelId="{929DC314-B5CD-492E-B402-F0F3A1FE1E83}" type="presParOf" srcId="{737812AC-1029-476C-A36F-5F99EFBD4612}" destId="{59E13936-97A1-46F7-8376-4277C11D14A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6566A-D2C3-4B10-936B-A5C9D547831C}">
      <dsp:nvSpPr>
        <dsp:cNvPr id="0" name=""/>
        <dsp:cNvSpPr/>
      </dsp:nvSpPr>
      <dsp:spPr>
        <a:xfrm>
          <a:off x="3060" y="486419"/>
          <a:ext cx="6306777" cy="936263"/>
        </a:xfrm>
        <a:prstGeom prst="roundRect">
          <a:avLst>
            <a:gd name="adj" fmla="val 10000"/>
          </a:avLst>
        </a:prstGeom>
        <a:solidFill>
          <a:schemeClr val="accent4">
            <a:lumMod val="20000"/>
            <a:lumOff val="80000"/>
          </a:schemeClr>
        </a:solidFill>
        <a:ln w="28575" cap="flat" cmpd="sng" algn="ctr">
          <a:solidFill>
            <a:scrgbClr r="0" g="0" b="0"/>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Times New Roman" panose="02020603050405020304" pitchFamily="18" charset="0"/>
              <a:cs typeface="Times New Roman" panose="02020603050405020304" pitchFamily="18" charset="0"/>
            </a:rPr>
            <a:t>Chia</a:t>
          </a:r>
          <a:r>
            <a:rPr lang="en-US" sz="3600" kern="1200" baseline="0" dirty="0">
              <a:solidFill>
                <a:schemeClr val="tx1"/>
              </a:solidFill>
              <a:latin typeface="Times New Roman" panose="02020603050405020304" pitchFamily="18" charset="0"/>
              <a:cs typeface="Times New Roman" panose="02020603050405020304" pitchFamily="18" charset="0"/>
            </a:rPr>
            <a:t> </a:t>
          </a:r>
          <a:r>
            <a:rPr lang="en-US" sz="3600" kern="1200" baseline="0" dirty="0" err="1">
              <a:solidFill>
                <a:schemeClr val="tx1"/>
              </a:solidFill>
              <a:latin typeface="Times New Roman" panose="02020603050405020304" pitchFamily="18" charset="0"/>
              <a:cs typeface="Times New Roman" panose="02020603050405020304" pitchFamily="18" charset="0"/>
            </a:rPr>
            <a:t>lớp</a:t>
          </a:r>
          <a:r>
            <a:rPr lang="en-US" sz="3600" kern="1200" baseline="0" dirty="0">
              <a:solidFill>
                <a:schemeClr val="tx1"/>
              </a:solidFill>
              <a:latin typeface="Times New Roman" panose="02020603050405020304" pitchFamily="18" charset="0"/>
              <a:cs typeface="Times New Roman" panose="02020603050405020304" pitchFamily="18" charset="0"/>
            </a:rPr>
            <a:t> </a:t>
          </a:r>
          <a:r>
            <a:rPr lang="en-US" sz="3600" kern="1200" baseline="0" dirty="0" err="1">
              <a:solidFill>
                <a:schemeClr val="tx1"/>
              </a:solidFill>
              <a:latin typeface="Times New Roman" panose="02020603050405020304" pitchFamily="18" charset="0"/>
              <a:cs typeface="Times New Roman" panose="02020603050405020304" pitchFamily="18" charset="0"/>
            </a:rPr>
            <a:t>thành</a:t>
          </a:r>
          <a:r>
            <a:rPr lang="en-US" sz="3600" kern="1200" baseline="0" dirty="0">
              <a:solidFill>
                <a:schemeClr val="tx1"/>
              </a:solidFill>
              <a:latin typeface="Times New Roman" panose="02020603050405020304" pitchFamily="18" charset="0"/>
              <a:cs typeface="Times New Roman" panose="02020603050405020304" pitchFamily="18" charset="0"/>
            </a:rPr>
            <a:t> 4 </a:t>
          </a:r>
          <a:r>
            <a:rPr lang="en-US" sz="3600" kern="1200" baseline="0" dirty="0" err="1">
              <a:solidFill>
                <a:schemeClr val="tx1"/>
              </a:solidFill>
              <a:latin typeface="Times New Roman" panose="02020603050405020304" pitchFamily="18" charset="0"/>
              <a:cs typeface="Times New Roman" panose="02020603050405020304" pitchFamily="18" charset="0"/>
            </a:rPr>
            <a:t>nhóm</a:t>
          </a:r>
          <a:r>
            <a:rPr lang="en-US" sz="3600" kern="1200" baseline="0" dirty="0">
              <a:solidFill>
                <a:schemeClr val="tx1"/>
              </a:solidFill>
              <a:latin typeface="Times New Roman" panose="02020603050405020304" pitchFamily="18" charset="0"/>
              <a:cs typeface="Times New Roman" panose="02020603050405020304" pitchFamily="18" charset="0"/>
            </a:rPr>
            <a:t> </a:t>
          </a:r>
          <a:r>
            <a:rPr lang="en-US" sz="3600" kern="1200" baseline="0" dirty="0" err="1">
              <a:solidFill>
                <a:schemeClr val="tx1"/>
              </a:solidFill>
              <a:latin typeface="Times New Roman" panose="02020603050405020304" pitchFamily="18" charset="0"/>
              <a:cs typeface="Times New Roman" panose="02020603050405020304" pitchFamily="18" charset="0"/>
            </a:rPr>
            <a:t>học</a:t>
          </a:r>
          <a:r>
            <a:rPr lang="en-US" sz="3600" kern="1200" baseline="0" dirty="0">
              <a:solidFill>
                <a:schemeClr val="tx1"/>
              </a:solidFill>
              <a:latin typeface="Times New Roman" panose="02020603050405020304" pitchFamily="18" charset="0"/>
              <a:cs typeface="Times New Roman" panose="02020603050405020304" pitchFamily="18" charset="0"/>
            </a:rPr>
            <a:t> </a:t>
          </a:r>
          <a:r>
            <a:rPr lang="en-US" sz="3600" kern="1200" baseline="0" dirty="0" err="1">
              <a:solidFill>
                <a:schemeClr val="tx1"/>
              </a:solidFill>
              <a:latin typeface="Times New Roman" panose="02020603050405020304" pitchFamily="18" charset="0"/>
              <a:cs typeface="Times New Roman" panose="02020603050405020304" pitchFamily="18" charset="0"/>
            </a:rPr>
            <a:t>tập</a:t>
          </a:r>
          <a:endParaRPr lang="en-US" sz="3600" kern="1200" dirty="0">
            <a:solidFill>
              <a:schemeClr val="tx1"/>
            </a:solidFill>
            <a:latin typeface="Times New Roman" panose="02020603050405020304" pitchFamily="18" charset="0"/>
            <a:cs typeface="Times New Roman" panose="02020603050405020304" pitchFamily="18" charset="0"/>
          </a:endParaRPr>
        </a:p>
      </dsp:txBody>
      <dsp:txXfrm>
        <a:off x="30482" y="513841"/>
        <a:ext cx="6251933" cy="881419"/>
      </dsp:txXfrm>
    </dsp:sp>
    <dsp:sp modelId="{D78752E0-C8D4-4282-B21D-ED9043028FB6}">
      <dsp:nvSpPr>
        <dsp:cNvPr id="0" name=""/>
        <dsp:cNvSpPr/>
      </dsp:nvSpPr>
      <dsp:spPr>
        <a:xfrm>
          <a:off x="633737" y="1422682"/>
          <a:ext cx="630677" cy="1083314"/>
        </a:xfrm>
        <a:custGeom>
          <a:avLst/>
          <a:gdLst/>
          <a:ahLst/>
          <a:cxnLst/>
          <a:rect l="0" t="0" r="0" b="0"/>
          <a:pathLst>
            <a:path>
              <a:moveTo>
                <a:pt x="0" y="0"/>
              </a:moveTo>
              <a:lnTo>
                <a:pt x="0" y="1083314"/>
              </a:lnTo>
              <a:lnTo>
                <a:pt x="630677" y="1083314"/>
              </a:lnTo>
            </a:path>
          </a:pathLst>
        </a:custGeom>
        <a:noFill/>
        <a:ln w="19050" cap="flat" cmpd="sng" algn="ctr">
          <a:solidFill>
            <a:scrgbClr r="0" g="0" b="0"/>
          </a:solidFill>
          <a:prstDash val="solid"/>
          <a:miter lim="800000"/>
        </a:ln>
        <a:effectLst/>
        <a:scene3d>
          <a:camera prst="orthographicFront"/>
          <a:lightRig rig="threePt" dir="t"/>
        </a:scene3d>
        <a:sp3d>
          <a:bevelT prst="convex"/>
        </a:sp3d>
      </dsp:spPr>
      <dsp:style>
        <a:lnRef idx="2">
          <a:scrgbClr r="0" g="0" b="0"/>
        </a:lnRef>
        <a:fillRef idx="0">
          <a:scrgbClr r="0" g="0" b="0"/>
        </a:fillRef>
        <a:effectRef idx="0">
          <a:scrgbClr r="0" g="0" b="0"/>
        </a:effectRef>
        <a:fontRef idx="minor"/>
      </dsp:style>
    </dsp:sp>
    <dsp:sp modelId="{69617981-F2CA-4875-879F-231804C45B42}">
      <dsp:nvSpPr>
        <dsp:cNvPr id="0" name=""/>
        <dsp:cNvSpPr/>
      </dsp:nvSpPr>
      <dsp:spPr>
        <a:xfrm>
          <a:off x="1264415" y="1843711"/>
          <a:ext cx="7287240" cy="1324571"/>
        </a:xfrm>
        <a:prstGeom prst="roundRect">
          <a:avLst>
            <a:gd name="adj" fmla="val 10000"/>
          </a:avLst>
        </a:prstGeom>
        <a:solidFill>
          <a:schemeClr val="accent1">
            <a:lumMod val="40000"/>
            <a:lumOff val="60000"/>
            <a:alpha val="90000"/>
          </a:schemeClr>
        </a:solidFill>
        <a:ln w="19050" cap="flat" cmpd="sng" algn="ctr">
          <a:solidFill>
            <a:scrgbClr r="0" g="0" b="0"/>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pt-BR" sz="3600" kern="1200" dirty="0">
              <a:latin typeface="Times New Roman" panose="02020603050405020304" pitchFamily="18" charset="0"/>
              <a:cs typeface="Times New Roman" panose="02020603050405020304" pitchFamily="18" charset="0"/>
            </a:rPr>
            <a:t>Thảo luận nhóm, thời gian 3 phút: </a:t>
          </a:r>
          <a:r>
            <a:rPr lang="pt-BR" sz="3600" kern="1200" dirty="0">
              <a:solidFill>
                <a:srgbClr val="C00000"/>
              </a:solidFill>
              <a:latin typeface="Times New Roman" panose="02020603050405020304" pitchFamily="18" charset="0"/>
              <a:cs typeface="Times New Roman" panose="02020603050405020304" pitchFamily="18" charset="0"/>
            </a:rPr>
            <a:t>Hoàn thành phiếu HT 03.</a:t>
          </a:r>
          <a:endParaRPr lang="en-US" sz="3600" kern="1200" dirty="0">
            <a:solidFill>
              <a:srgbClr val="C00000"/>
            </a:solidFill>
            <a:latin typeface="Times New Roman" panose="02020603050405020304" pitchFamily="18" charset="0"/>
            <a:cs typeface="Times New Roman" panose="02020603050405020304" pitchFamily="18" charset="0"/>
          </a:endParaRPr>
        </a:p>
      </dsp:txBody>
      <dsp:txXfrm>
        <a:off x="1303210" y="1882506"/>
        <a:ext cx="7209650" cy="12469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DEF46-2E60-45A8-8DB1-421D03228A9B}">
      <dsp:nvSpPr>
        <dsp:cNvPr id="0" name=""/>
        <dsp:cNvSpPr/>
      </dsp:nvSpPr>
      <dsp:spPr>
        <a:xfrm>
          <a:off x="0" y="2181"/>
          <a:ext cx="10097588" cy="4463134"/>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vi-VN" sz="2400" b="1" kern="1200" dirty="0">
              <a:latin typeface="+mj-lt"/>
            </a:rPr>
            <a:t>a) </a:t>
          </a:r>
          <a:r>
            <a:rPr lang="en-US" sz="2400" kern="1200" dirty="0" err="1">
              <a:latin typeface="Times New Roman" panose="02020603050405020304" pitchFamily="18" charset="0"/>
              <a:cs typeface="Times New Roman" panose="02020603050405020304" pitchFamily="18" charset="0"/>
            </a:rPr>
            <a:t>Chọn</a:t>
          </a:r>
          <a:r>
            <a:rPr lang="en-US" sz="2400" kern="1200" dirty="0">
              <a:latin typeface="Times New Roman" panose="02020603050405020304" pitchFamily="18" charset="0"/>
              <a:cs typeface="Times New Roman" panose="02020603050405020304" pitchFamily="18" charset="0"/>
            </a:rPr>
            <a:t> </a:t>
          </a:r>
          <a:r>
            <a:rPr lang="vi-VN" sz="2400" kern="1200" dirty="0">
              <a:latin typeface="+mj-lt"/>
            </a:rPr>
            <a:t> từ ngữ nào để điền vào chỗ trống</a:t>
          </a:r>
          <a:r>
            <a:rPr lang="en-US" sz="2400" kern="1200" dirty="0">
              <a:latin typeface="+mj-lt"/>
            </a:rPr>
            <a:t>. </a:t>
          </a:r>
          <a:r>
            <a:rPr lang="vi-VN" sz="2400" kern="1200" dirty="0">
              <a:latin typeface="+mj-lt"/>
            </a:rPr>
            <a:t>Giải thích lí do</a:t>
          </a:r>
          <a:r>
            <a:rPr lang="en-US" sz="2400" kern="1200" dirty="0">
              <a:latin typeface="+mj-lt"/>
            </a:rPr>
            <a:t>:</a:t>
          </a:r>
        </a:p>
        <a:p>
          <a:pPr marL="0" lvl="0" indent="0" algn="ctr" defTabSz="1066800">
            <a:lnSpc>
              <a:spcPct val="90000"/>
            </a:lnSpc>
            <a:spcBef>
              <a:spcPct val="0"/>
            </a:spcBef>
            <a:spcAft>
              <a:spcPct val="35000"/>
            </a:spcAft>
            <a:buNone/>
          </a:pPr>
          <a:r>
            <a:rPr lang="vi-VN" sz="2400" i="1" kern="1200" dirty="0">
              <a:latin typeface="+mj-lt"/>
            </a:rPr>
            <a:t>Sáng ra trời rộng đến đâu</a:t>
          </a:r>
          <a:br>
            <a:rPr lang="vi-VN" sz="2400" i="1" kern="1200" dirty="0">
              <a:latin typeface="+mj-lt"/>
            </a:rPr>
          </a:br>
          <a:r>
            <a:rPr lang="vi-VN" sz="2400" i="1" kern="1200" dirty="0">
              <a:latin typeface="+mj-lt"/>
            </a:rPr>
            <a:t>Trời xanh như mới ......(1) biết xanh</a:t>
          </a:r>
          <a:br>
            <a:rPr lang="vi-VN" sz="2400" i="1" kern="1200" dirty="0">
              <a:latin typeface="+mj-lt"/>
            </a:rPr>
          </a:br>
          <a:r>
            <a:rPr lang="vi-VN" sz="2400" i="1" kern="1200" dirty="0">
              <a:latin typeface="+mj-lt"/>
            </a:rPr>
            <a:t>Tiếng chim lay động lá cành</a:t>
          </a:r>
          <a:br>
            <a:rPr lang="vi-VN" sz="2400" i="1" kern="1200" dirty="0">
              <a:latin typeface="+mj-lt"/>
            </a:rPr>
          </a:br>
          <a:r>
            <a:rPr lang="vi-VN" sz="2400" i="1" kern="1200" dirty="0">
              <a:latin typeface="+mj-lt"/>
            </a:rPr>
            <a:t>Tiếng chim đánh thức ......(2) dậy cùng.</a:t>
          </a:r>
          <a:endParaRPr lang="en-US" sz="2400" i="1" kern="1200" dirty="0">
            <a:latin typeface="+mj-lt"/>
          </a:endParaRPr>
        </a:p>
        <a:p>
          <a:pPr marL="0" lvl="0" indent="0" algn="ctr" defTabSz="1066800">
            <a:lnSpc>
              <a:spcPct val="90000"/>
            </a:lnSpc>
            <a:spcBef>
              <a:spcPct val="0"/>
            </a:spcBef>
            <a:spcAft>
              <a:spcPct val="35000"/>
            </a:spcAft>
            <a:buNone/>
          </a:pPr>
          <a:r>
            <a:rPr lang="vi-VN" sz="2400" kern="1200" dirty="0">
              <a:latin typeface="+mj-lt"/>
            </a:rPr>
            <a:t>(Định Hải)</a:t>
          </a:r>
          <a:endParaRPr lang="en-US" sz="2400" kern="1200" dirty="0">
            <a:latin typeface="+mj-lt"/>
          </a:endParaRPr>
        </a:p>
      </dsp:txBody>
      <dsp:txXfrm>
        <a:off x="0" y="2181"/>
        <a:ext cx="10097588" cy="2410092"/>
      </dsp:txXfrm>
    </dsp:sp>
    <dsp:sp modelId="{178DA9EF-456F-483B-91C6-4F013D37F601}">
      <dsp:nvSpPr>
        <dsp:cNvPr id="0" name=""/>
        <dsp:cNvSpPr/>
      </dsp:nvSpPr>
      <dsp:spPr>
        <a:xfrm>
          <a:off x="0" y="2323011"/>
          <a:ext cx="5048794" cy="2053041"/>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vi-VN" sz="2900" kern="1200" dirty="0">
              <a:latin typeface="+mj-lt"/>
            </a:rPr>
            <a:t>Ở vị trí số (1) điền </a:t>
          </a:r>
          <a:r>
            <a:rPr lang="vi-VN" sz="2900" i="1" kern="1200" dirty="0">
              <a:latin typeface="+mj-lt"/>
            </a:rPr>
            <a:t>lần đầu </a:t>
          </a:r>
          <a:r>
            <a:rPr lang="vi-VN" sz="2900" kern="1200" dirty="0">
              <a:latin typeface="+mj-lt"/>
            </a:rPr>
            <a:t>vì từ </a:t>
          </a:r>
          <a:r>
            <a:rPr lang="vi-VN" sz="2900" i="1" kern="1200" dirty="0">
              <a:latin typeface="+mj-lt"/>
            </a:rPr>
            <a:t>đầu</a:t>
          </a:r>
          <a:r>
            <a:rPr lang="vi-VN" sz="2900" kern="1200" dirty="0">
              <a:latin typeface="+mj-lt"/>
            </a:rPr>
            <a:t> sẽ tạo vần với từ </a:t>
          </a:r>
          <a:r>
            <a:rPr lang="vi-VN" sz="2900" i="1" kern="1200" dirty="0">
              <a:latin typeface="+mj-lt"/>
            </a:rPr>
            <a:t>đâu</a:t>
          </a:r>
          <a:r>
            <a:rPr lang="vi-VN" sz="2900" kern="1200" dirty="0">
              <a:latin typeface="+mj-lt"/>
            </a:rPr>
            <a:t> phía câu trên để phù hợp với cách gieo vần thơ lục bát.</a:t>
          </a:r>
          <a:endParaRPr lang="en-US" sz="2900" kern="1200" dirty="0">
            <a:latin typeface="+mj-lt"/>
          </a:endParaRPr>
        </a:p>
      </dsp:txBody>
      <dsp:txXfrm>
        <a:off x="0" y="2323011"/>
        <a:ext cx="5048794" cy="2053041"/>
      </dsp:txXfrm>
    </dsp:sp>
    <dsp:sp modelId="{413DE7C5-D811-4BDC-8CF5-3493A79DC134}">
      <dsp:nvSpPr>
        <dsp:cNvPr id="0" name=""/>
        <dsp:cNvSpPr/>
      </dsp:nvSpPr>
      <dsp:spPr>
        <a:xfrm>
          <a:off x="5048794" y="2323011"/>
          <a:ext cx="5048794" cy="2053041"/>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vi-VN" sz="2900" kern="1200" dirty="0">
              <a:latin typeface="+mj-lt"/>
            </a:rPr>
            <a:t>Ở vị trí số (2) điền từ </a:t>
          </a:r>
          <a:r>
            <a:rPr lang="vi-VN" sz="2900" i="1" kern="1200" dirty="0">
              <a:latin typeface="+mj-lt"/>
            </a:rPr>
            <a:t>chổi xanh</a:t>
          </a:r>
          <a:r>
            <a:rPr lang="vi-VN" sz="2900" kern="1200" dirty="0">
              <a:latin typeface="+mj-lt"/>
            </a:rPr>
            <a:t> vì từ </a:t>
          </a:r>
          <a:r>
            <a:rPr lang="vi-VN" sz="2900" i="1" kern="1200" dirty="0">
              <a:latin typeface="+mj-lt"/>
            </a:rPr>
            <a:t>xanh</a:t>
          </a:r>
          <a:r>
            <a:rPr lang="vi-VN" sz="2900" kern="1200" dirty="0">
              <a:latin typeface="+mj-lt"/>
            </a:rPr>
            <a:t> sẽ tạo vần với từ </a:t>
          </a:r>
          <a:r>
            <a:rPr lang="vi-VN" sz="2900" i="1" kern="1200" dirty="0">
              <a:latin typeface="+mj-lt"/>
            </a:rPr>
            <a:t>cành</a:t>
          </a:r>
          <a:r>
            <a:rPr lang="vi-VN" sz="2900" kern="1200" dirty="0">
              <a:latin typeface="+mj-lt"/>
            </a:rPr>
            <a:t> phía trên để phù hợp với cách gieo vần thơ lục bát.</a:t>
          </a:r>
          <a:endParaRPr lang="en-US" sz="2900" kern="1200" dirty="0">
            <a:latin typeface="+mj-lt"/>
          </a:endParaRPr>
        </a:p>
      </dsp:txBody>
      <dsp:txXfrm>
        <a:off x="5048794" y="2323011"/>
        <a:ext cx="5048794" cy="20530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C8CE5-D1E5-4CDD-8FD1-DA7D97A29E8E}">
      <dsp:nvSpPr>
        <dsp:cNvPr id="0" name=""/>
        <dsp:cNvSpPr/>
      </dsp:nvSpPr>
      <dsp:spPr>
        <a:xfrm>
          <a:off x="-4004376" y="-665962"/>
          <a:ext cx="5172405" cy="5172405"/>
        </a:xfrm>
        <a:prstGeom prst="blockArc">
          <a:avLst>
            <a:gd name="adj1" fmla="val 18900000"/>
            <a:gd name="adj2" fmla="val 2700000"/>
            <a:gd name="adj3" fmla="val 4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11DA14-E550-42F9-BD6E-A4158E0E04B1}">
      <dsp:nvSpPr>
        <dsp:cNvPr id="0" name=""/>
        <dsp:cNvSpPr/>
      </dsp:nvSpPr>
      <dsp:spPr>
        <a:xfrm>
          <a:off x="1128969" y="1017064"/>
          <a:ext cx="4182613" cy="1806351"/>
        </a:xfrm>
        <a:prstGeom prst="rect">
          <a:avLst/>
        </a:prstGeom>
        <a:solidFill>
          <a:schemeClr val="accent2">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24191" tIns="86360" rIns="86360" bIns="86360" numCol="1" spcCol="1270" anchor="ctr" anchorCtr="0">
          <a:noAutofit/>
        </a:bodyPr>
        <a:lstStyle/>
        <a:p>
          <a:pPr marL="0" lvl="0" indent="0" algn="l" defTabSz="1511300">
            <a:lnSpc>
              <a:spcPct val="90000"/>
            </a:lnSpc>
            <a:spcBef>
              <a:spcPct val="0"/>
            </a:spcBef>
            <a:spcAft>
              <a:spcPct val="35000"/>
            </a:spcAft>
            <a:buNone/>
          </a:pPr>
          <a:r>
            <a:rPr lang="en-US" sz="3400" i="1" kern="1200" dirty="0" err="1">
              <a:latin typeface="Times New Roman" panose="02020603050405020304" pitchFamily="18" charset="0"/>
              <a:cs typeface="Times New Roman" panose="02020603050405020304" pitchFamily="18" charset="0"/>
            </a:rPr>
            <a:t>Chọn</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câu</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bát</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phù</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hợp</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điền</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vào</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chỗ</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trống</a:t>
          </a:r>
          <a:r>
            <a:rPr lang="en-US" sz="3400" i="1" kern="1200" dirty="0">
              <a:latin typeface="Times New Roman" panose="02020603050405020304" pitchFamily="18" charset="0"/>
              <a:cs typeface="Times New Roman" panose="02020603050405020304" pitchFamily="18" charset="0"/>
            </a:rPr>
            <a:t>.</a:t>
          </a:r>
          <a:endParaRPr lang="en-US" sz="3400" kern="1200" dirty="0">
            <a:latin typeface="Times New Roman" panose="02020603050405020304" pitchFamily="18" charset="0"/>
            <a:cs typeface="Times New Roman" panose="02020603050405020304" pitchFamily="18" charset="0"/>
          </a:endParaRPr>
        </a:p>
      </dsp:txBody>
      <dsp:txXfrm>
        <a:off x="1128969" y="1017064"/>
        <a:ext cx="4182613" cy="1806351"/>
      </dsp:txXfrm>
    </dsp:sp>
    <dsp:sp modelId="{59E13936-97A1-46F7-8376-4277C11D14AA}">
      <dsp:nvSpPr>
        <dsp:cNvPr id="0" name=""/>
        <dsp:cNvSpPr/>
      </dsp:nvSpPr>
      <dsp:spPr>
        <a:xfrm>
          <a:off x="0" y="791270"/>
          <a:ext cx="2257939" cy="2257939"/>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C8CE5-D1E5-4CDD-8FD1-DA7D97A29E8E}">
      <dsp:nvSpPr>
        <dsp:cNvPr id="0" name=""/>
        <dsp:cNvSpPr/>
      </dsp:nvSpPr>
      <dsp:spPr>
        <a:xfrm>
          <a:off x="-3982171" y="-665962"/>
          <a:ext cx="5172405" cy="5172405"/>
        </a:xfrm>
        <a:prstGeom prst="blockArc">
          <a:avLst>
            <a:gd name="adj1" fmla="val 18900000"/>
            <a:gd name="adj2" fmla="val 2700000"/>
            <a:gd name="adj3" fmla="val 4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11DA14-E550-42F9-BD6E-A4158E0E04B1}">
      <dsp:nvSpPr>
        <dsp:cNvPr id="0" name=""/>
        <dsp:cNvSpPr/>
      </dsp:nvSpPr>
      <dsp:spPr>
        <a:xfrm>
          <a:off x="1160917" y="991505"/>
          <a:ext cx="8748791" cy="1857468"/>
        </a:xfrm>
        <a:prstGeom prst="rect">
          <a:avLst/>
        </a:prstGeom>
        <a:solidFill>
          <a:schemeClr val="accent2">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24191"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i="1" kern="1200" dirty="0" err="1">
              <a:latin typeface="Times New Roman" panose="02020603050405020304" pitchFamily="18" charset="0"/>
              <a:cs typeface="Times New Roman" panose="02020603050405020304" pitchFamily="18" charset="0"/>
            </a:rPr>
            <a:t>Tập</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sáng</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tác</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một</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bài</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thơ</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lục</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bát</a:t>
          </a:r>
          <a:r>
            <a:rPr lang="en-US" sz="4100" i="1" kern="1200" dirty="0">
              <a:latin typeface="Times New Roman" panose="02020603050405020304" pitchFamily="18" charset="0"/>
              <a:cs typeface="Times New Roman" panose="02020603050405020304" pitchFamily="18" charset="0"/>
            </a:rPr>
            <a:t> </a:t>
          </a:r>
          <a:r>
            <a:rPr lang="en-US" sz="4100" kern="1200" dirty="0">
              <a:latin typeface="Times New Roman" panose="02020603050405020304" pitchFamily="18" charset="0"/>
              <a:cs typeface="Times New Roman" panose="02020603050405020304" pitchFamily="18" charset="0"/>
            </a:rPr>
            <a:t>(</a:t>
          </a:r>
          <a:r>
            <a:rPr lang="en-US" sz="4100" kern="1200" dirty="0" err="1">
              <a:latin typeface="Times New Roman" panose="02020603050405020304" pitchFamily="18" charset="0"/>
              <a:cs typeface="Times New Roman" panose="02020603050405020304" pitchFamily="18" charset="0"/>
            </a:rPr>
            <a:t>ngắn</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dài</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tùy</a:t>
          </a:r>
          <a:r>
            <a:rPr lang="en-US" sz="4100" kern="1200" dirty="0">
              <a:latin typeface="Times New Roman" panose="02020603050405020304" pitchFamily="18" charset="0"/>
              <a:cs typeface="Times New Roman" panose="02020603050405020304" pitchFamily="18" charset="0"/>
            </a:rPr>
            <a:t> ý) </a:t>
          </a:r>
          <a:r>
            <a:rPr lang="en-US" sz="4100" kern="1200" dirty="0" err="1">
              <a:latin typeface="Times New Roman" panose="02020603050405020304" pitchFamily="18" charset="0"/>
              <a:cs typeface="Times New Roman" panose="02020603050405020304" pitchFamily="18" charset="0"/>
            </a:rPr>
            <a:t>về</a:t>
          </a:r>
          <a:r>
            <a:rPr lang="en-US" sz="4100" kern="1200" dirty="0">
              <a:latin typeface="Times New Roman" panose="02020603050405020304" pitchFamily="18" charset="0"/>
              <a:cs typeface="Times New Roman" panose="02020603050405020304" pitchFamily="18" charset="0"/>
            </a:rPr>
            <a:t> cha, </a:t>
          </a:r>
          <a:r>
            <a:rPr lang="en-US" sz="4100" kern="1200" dirty="0" err="1">
              <a:latin typeface="Times New Roman" panose="02020603050405020304" pitchFamily="18" charset="0"/>
              <a:cs typeface="Times New Roman" panose="02020603050405020304" pitchFamily="18" charset="0"/>
            </a:rPr>
            <a:t>mẹ</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ông</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bà</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hoặc</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thầy</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cô</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giáo</a:t>
          </a:r>
          <a:r>
            <a:rPr lang="en-US" sz="4100" kern="1200" dirty="0">
              <a:latin typeface="Times New Roman" panose="02020603050405020304" pitchFamily="18" charset="0"/>
              <a:cs typeface="Times New Roman" panose="02020603050405020304" pitchFamily="18" charset="0"/>
            </a:rPr>
            <a:t>.</a:t>
          </a:r>
        </a:p>
      </dsp:txBody>
      <dsp:txXfrm>
        <a:off x="1160917" y="991505"/>
        <a:ext cx="8748791" cy="1857468"/>
      </dsp:txXfrm>
    </dsp:sp>
    <dsp:sp modelId="{59E13936-97A1-46F7-8376-4277C11D14AA}">
      <dsp:nvSpPr>
        <dsp:cNvPr id="0" name=""/>
        <dsp:cNvSpPr/>
      </dsp:nvSpPr>
      <dsp:spPr>
        <a:xfrm>
          <a:off x="0" y="759322"/>
          <a:ext cx="2321835" cy="2321835"/>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C8CE5-D1E5-4CDD-8FD1-DA7D97A29E8E}">
      <dsp:nvSpPr>
        <dsp:cNvPr id="0" name=""/>
        <dsp:cNvSpPr/>
      </dsp:nvSpPr>
      <dsp:spPr>
        <a:xfrm>
          <a:off x="-3982171" y="-665962"/>
          <a:ext cx="5172405" cy="5172405"/>
        </a:xfrm>
        <a:prstGeom prst="blockArc">
          <a:avLst>
            <a:gd name="adj1" fmla="val 18900000"/>
            <a:gd name="adj2" fmla="val 2700000"/>
            <a:gd name="adj3" fmla="val 418"/>
          </a:avLst>
        </a:prstGeom>
        <a:no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0">
          <a:scrgbClr r="0" g="0" b="0"/>
        </a:fillRef>
        <a:effectRef idx="0">
          <a:scrgbClr r="0" g="0" b="0"/>
        </a:effectRef>
        <a:fontRef idx="minor"/>
      </dsp:style>
    </dsp:sp>
    <dsp:sp modelId="{BD11DA14-E550-42F9-BD6E-A4158E0E04B1}">
      <dsp:nvSpPr>
        <dsp:cNvPr id="0" name=""/>
        <dsp:cNvSpPr/>
      </dsp:nvSpPr>
      <dsp:spPr>
        <a:xfrm>
          <a:off x="1160917" y="991505"/>
          <a:ext cx="8748791" cy="1857468"/>
        </a:xfrm>
        <a:prstGeom prst="rect">
          <a:avLst/>
        </a:prstGeom>
        <a:solidFill>
          <a:schemeClr val="accent2">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24191" tIns="83820" rIns="83820" bIns="83820" numCol="1" spcCol="1270" anchor="ctr" anchorCtr="0">
          <a:noAutofit/>
        </a:bodyPr>
        <a:lstStyle/>
        <a:p>
          <a:pPr marL="0" lvl="0" indent="0" algn="l" defTabSz="1466850">
            <a:lnSpc>
              <a:spcPct val="90000"/>
            </a:lnSpc>
            <a:spcBef>
              <a:spcPct val="0"/>
            </a:spcBef>
            <a:spcAft>
              <a:spcPct val="35000"/>
            </a:spcAft>
            <a:buNone/>
          </a:pPr>
          <a:r>
            <a:rPr lang="vi-VN" sz="3300" i="1" kern="1200" dirty="0">
              <a:latin typeface="Times New Roman" panose="02020603050405020304" pitchFamily="18" charset="0"/>
              <a:cs typeface="Times New Roman" panose="02020603050405020304" pitchFamily="18" charset="0"/>
            </a:rPr>
            <a:t>Hãy kể lại cho các bạn nghe câu chuyện mà em đã trải nghiệm và có ấn tượng sâu sắc về một người thân trong gia đình</a:t>
          </a:r>
          <a:r>
            <a:rPr lang="en-US" sz="3300" i="1" kern="1200" dirty="0">
              <a:latin typeface="Times New Roman" panose="02020603050405020304" pitchFamily="18" charset="0"/>
              <a:cs typeface="Times New Roman" panose="02020603050405020304" pitchFamily="18" charset="0"/>
            </a:rPr>
            <a:t>.</a:t>
          </a:r>
          <a:endParaRPr lang="en-US" sz="3300" kern="1200" dirty="0">
            <a:latin typeface="Times New Roman" panose="02020603050405020304" pitchFamily="18" charset="0"/>
            <a:cs typeface="Times New Roman" panose="02020603050405020304" pitchFamily="18" charset="0"/>
          </a:endParaRPr>
        </a:p>
      </dsp:txBody>
      <dsp:txXfrm>
        <a:off x="1160917" y="991505"/>
        <a:ext cx="8748791" cy="1857468"/>
      </dsp:txXfrm>
    </dsp:sp>
    <dsp:sp modelId="{59E13936-97A1-46F7-8376-4277C11D14AA}">
      <dsp:nvSpPr>
        <dsp:cNvPr id="0" name=""/>
        <dsp:cNvSpPr/>
      </dsp:nvSpPr>
      <dsp:spPr>
        <a:xfrm>
          <a:off x="0" y="759322"/>
          <a:ext cx="2321835" cy="2321835"/>
        </a:xfrm>
        <a:prstGeom prst="ellipse">
          <a:avLst/>
        </a:prstGeom>
        <a:blipFill rotWithShape="0">
          <a:blip xmlns:r="http://schemas.openxmlformats.org/officeDocument/2006/relationships" r:embed="rId1"/>
          <a:stretch>
            <a:fillRect/>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CB8B5-F267-49B1-BE43-DD9CE5116E64}" type="datetimeFigureOut">
              <a:rPr lang="en-US" smtClean="0"/>
              <a:t>10/14/2021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83EEF-8E9A-4422-8EE6-7DFC0DC60EE2}" type="slidenum">
              <a:rPr lang="en-US" smtClean="0"/>
              <a:t>‹#›</a:t>
            </a:fld>
            <a:endParaRPr lang="en-US"/>
          </a:p>
        </p:txBody>
      </p:sp>
    </p:spTree>
    <p:extLst>
      <p:ext uri="{BB962C8B-B14F-4D97-AF65-F5344CB8AC3E}">
        <p14:creationId xmlns:p14="http://schemas.microsoft.com/office/powerpoint/2010/main" val="1924426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B1982-32B2-4B30-A9AD-7E346788C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088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434CE3-529F-408D-B9EC-9843E5E2BA3C}"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94441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65336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586557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55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681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98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16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657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911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552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31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82773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456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200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267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76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076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011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526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021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216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64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434CE3-529F-408D-B9EC-9843E5E2BA3C}"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65126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443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73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740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228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528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484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608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359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268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20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434CE3-529F-408D-B9EC-9843E5E2BA3C}"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3777829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667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351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3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407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598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360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648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386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375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863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434CE3-529F-408D-B9EC-9843E5E2BA3C}" type="datetimeFigureOut">
              <a:rPr lang="en-US" smtClean="0"/>
              <a:t>10/14/2021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647349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681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031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931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20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831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935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084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902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865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17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434CE3-529F-408D-B9EC-9843E5E2BA3C}" type="datetimeFigureOut">
              <a:rPr lang="en-US" smtClean="0"/>
              <a:t>10/14/2021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577813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803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9636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896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649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596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0936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81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34CE3-529F-408D-B9EC-9843E5E2BA3C}" type="datetimeFigureOut">
              <a:rPr lang="en-US" smtClean="0"/>
              <a:t>10/14/2021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977463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434CE3-529F-408D-B9EC-9843E5E2BA3C}"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951668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434CE3-529F-408D-B9EC-9843E5E2BA3C}"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996954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34CE3-529F-408D-B9EC-9843E5E2BA3C}" type="datetimeFigureOut">
              <a:rPr lang="en-US" smtClean="0"/>
              <a:t>10/14/2021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69EFB-4471-4C1A-A481-C241FBC5C97C}" type="slidenum">
              <a:rPr lang="en-US" smtClean="0"/>
              <a:t>‹#›</a:t>
            </a:fld>
            <a:endParaRPr lang="en-US"/>
          </a:p>
        </p:txBody>
      </p:sp>
    </p:spTree>
    <p:extLst>
      <p:ext uri="{BB962C8B-B14F-4D97-AF65-F5344CB8AC3E}">
        <p14:creationId xmlns:p14="http://schemas.microsoft.com/office/powerpoint/2010/main" val="3018815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481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1587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7302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688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5262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9.png"/><Relationship Id="rId1" Type="http://schemas.openxmlformats.org/officeDocument/2006/relationships/slideLayout" Target="../slideLayouts/slideLayout24.xml"/><Relationship Id="rId5" Type="http://schemas.openxmlformats.org/officeDocument/2006/relationships/image" Target="../media/image22.jpe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1.pn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eg"/><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png"/><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jpeg"/><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rotWithShape="1">
          <a:blip r:embed="rId2"/>
          <a:srcRect t="1978" b="1978"/>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p:cNvSpPr/>
          <p:nvPr/>
        </p:nvSpPr>
        <p:spPr>
          <a:xfrm>
            <a:off x="3772403" y="289449"/>
            <a:ext cx="2236511" cy="1200329"/>
          </a:xfrm>
          <a:prstGeom prst="rect">
            <a:avLst/>
          </a:prstGeom>
          <a:noFill/>
        </p:spPr>
        <p:txBody>
          <a:bodyPr wrap="none" lIns="91440" tIns="45720" rIns="91440" bIns="45720">
            <a:spAutoFit/>
          </a:body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THƠ</a:t>
            </a:r>
          </a:p>
        </p:txBody>
      </p:sp>
    </p:spTree>
    <p:extLst>
      <p:ext uri="{BB962C8B-B14F-4D97-AF65-F5344CB8AC3E}">
        <p14:creationId xmlns:p14="http://schemas.microsoft.com/office/powerpoint/2010/main" val="1254379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0" y="230260"/>
            <a:ext cx="690031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stretch>
            <a:fillRect/>
          </a:stretch>
        </p:blipFill>
        <p:spPr>
          <a:xfrm>
            <a:off x="901336" y="1296847"/>
            <a:ext cx="7445829" cy="4746384"/>
          </a:xfrm>
          <a:prstGeom prst="rect">
            <a:avLst/>
          </a:prstGeom>
        </p:spPr>
      </p:pic>
      <p:sp>
        <p:nvSpPr>
          <p:cNvPr id="7" name="Rectangle 6"/>
          <p:cNvSpPr/>
          <p:nvPr/>
        </p:nvSpPr>
        <p:spPr>
          <a:xfrm>
            <a:off x="2462417" y="1771373"/>
            <a:ext cx="4611188" cy="2074414"/>
          </a:xfrm>
          <a:prstGeom prst="rect">
            <a:avLst/>
          </a:prstGeom>
        </p:spPr>
        <p:txBody>
          <a:bodyPr wrap="square">
            <a:spAutoFit/>
          </a:bodyPr>
          <a:lstStyle/>
          <a:p>
            <a:pPr>
              <a:lnSpc>
                <a:spcPct val="115000"/>
              </a:lnSpc>
              <a:spcAft>
                <a:spcPts val="0"/>
              </a:spcAft>
            </a:pPr>
            <a:r>
              <a:rPr lang="pt-BR" sz="2800" b="1" i="1" dirty="0">
                <a:latin typeface="Times New Roman" panose="02020603050405020304" pitchFamily="18" charset="0"/>
                <a:ea typeface="Times New Roman" panose="02020603050405020304" pitchFamily="18" charset="0"/>
              </a:rPr>
              <a:t>? Em </a:t>
            </a:r>
            <a:r>
              <a:rPr lang="pt-BR"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đã</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lần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nào</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nghe</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bà</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hoặc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mẹ</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ru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chưa</a:t>
            </a:r>
            <a:r>
              <a:rPr lang="en-US" sz="2800" b="1" i="1" dirty="0">
                <a:solidFill>
                  <a:srgbClr val="000000"/>
                </a:solidFill>
                <a:latin typeface="Times New Roman" panose="02020603050405020304" pitchFamily="18" charset="0"/>
                <a:ea typeface="Times New Roman" panose="02020603050405020304" pitchFamily="18" charset="0"/>
              </a:rPr>
              <a:t>? </a:t>
            </a:r>
          </a:p>
          <a:p>
            <a:pPr>
              <a:lnSpc>
                <a:spcPct val="115000"/>
              </a:lnSpc>
              <a:spcAft>
                <a:spcPts val="0"/>
              </a:spcAft>
            </a:pPr>
            <a:r>
              <a:rPr lang="en-US" sz="2800" b="1" i="1" dirty="0" err="1">
                <a:solidFill>
                  <a:srgbClr val="000000"/>
                </a:solidFill>
                <a:latin typeface="Times New Roman" panose="02020603050405020304" pitchFamily="18" charset="0"/>
                <a:ea typeface="Times New Roman" panose="02020603050405020304" pitchFamily="18" charset="0"/>
              </a:rPr>
              <a:t>Hãy</a:t>
            </a:r>
            <a:r>
              <a:rPr lang="en-US" sz="2800" b="1" i="1" dirty="0">
                <a:solidFill>
                  <a:srgbClr val="000000"/>
                </a:solidFill>
                <a:latin typeface="Times New Roman" panose="02020603050405020304" pitchFamily="18" charset="0"/>
                <a:ea typeface="Times New Roman" panose="02020603050405020304" pitchFamily="18" charset="0"/>
              </a:rPr>
              <a:t> chia </a:t>
            </a:r>
            <a:r>
              <a:rPr lang="en-US" sz="2800" b="1" i="1" dirty="0" err="1">
                <a:solidFill>
                  <a:srgbClr val="000000"/>
                </a:solidFill>
                <a:latin typeface="Times New Roman" panose="02020603050405020304" pitchFamily="18" charset="0"/>
                <a:ea typeface="Times New Roman" panose="02020603050405020304" pitchFamily="18" charset="0"/>
              </a:rPr>
              <a:t>sẻ</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cảm</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nhận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về</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lời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ru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ấy</a:t>
            </a:r>
            <a:r>
              <a:rPr lang="en-US" sz="2800" b="1"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7588348" y="3574866"/>
            <a:ext cx="3785944" cy="25422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57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590885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67356"/>
            <a:ext cx="590885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1912" y="1408287"/>
            <a:ext cx="590885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974408" y="2965268"/>
            <a:ext cx="2403566" cy="2730137"/>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Bước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3</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Kiểm tra và chỉnh sửa</a:t>
            </a:r>
            <a:r>
              <a:rPr kumimoji="0" lang="vi-VN" sz="24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ounded Rectangle 2"/>
          <p:cNvSpPr/>
          <p:nvPr/>
        </p:nvSpPr>
        <p:spPr>
          <a:xfrm>
            <a:off x="3618411" y="2272937"/>
            <a:ext cx="6714309" cy="411480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b="1" dirty="0">
                <a:solidFill>
                  <a:srgbClr val="0D0D0D"/>
                </a:solidFill>
                <a:latin typeface="Times New Roman" panose="02020603050405020304" pitchFamily="18" charset="0"/>
                <a:ea typeface="Times New Roman" panose="02020603050405020304" pitchFamily="18" charset="0"/>
              </a:rPr>
              <a:t>                     </a:t>
            </a:r>
            <a:r>
              <a:rPr lang="vi-VN" b="1" dirty="0">
                <a:solidFill>
                  <a:srgbClr val="0D0D0D"/>
                </a:solidFill>
                <a:latin typeface="Times New Roman" panose="02020603050405020304" pitchFamily="18" charset="0"/>
                <a:ea typeface="Times New Roman" panose="02020603050405020304" pitchFamily="18" charset="0"/>
              </a:rPr>
              <a:t>Gợi ý</a:t>
            </a:r>
            <a:r>
              <a:rPr lang="vi-VN" dirty="0">
                <a:solidFill>
                  <a:srgbClr val="0D0D0D"/>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À </a:t>
            </a:r>
            <a:r>
              <a:rPr lang="vi-VN" u="sng" dirty="0">
                <a:solidFill>
                  <a:srgbClr val="0D0D0D"/>
                </a:solidFill>
                <a:latin typeface="Times New Roman" panose="02020603050405020304" pitchFamily="18" charset="0"/>
                <a:ea typeface="Times New Roman" panose="02020603050405020304" pitchFamily="18" charset="0"/>
              </a:rPr>
              <a:t>ơi </a:t>
            </a:r>
            <a:r>
              <a:rPr lang="vi-VN" dirty="0">
                <a:solidFill>
                  <a:srgbClr val="0D0D0D"/>
                </a:solidFill>
                <a:latin typeface="Times New Roman" panose="02020603050405020304" pitchFamily="18" charset="0"/>
                <a:ea typeface="Times New Roman" panose="02020603050405020304" pitchFamily="18" charset="0"/>
              </a:rPr>
              <a:t>tay </a:t>
            </a:r>
            <a:r>
              <a:rPr lang="vi-VN" u="sng" dirty="0">
                <a:solidFill>
                  <a:srgbClr val="0D0D0D"/>
                </a:solidFill>
                <a:latin typeface="Times New Roman" panose="02020603050405020304" pitchFamily="18" charset="0"/>
                <a:ea typeface="Times New Roman" panose="02020603050405020304" pitchFamily="18" charset="0"/>
              </a:rPr>
              <a:t>mẹ</a:t>
            </a:r>
            <a:r>
              <a:rPr lang="vi-VN" dirty="0">
                <a:solidFill>
                  <a:srgbClr val="0D0D0D"/>
                </a:solidFill>
                <a:latin typeface="Times New Roman" panose="02020603050405020304" pitchFamily="18" charset="0"/>
                <a:ea typeface="Times New Roman" panose="02020603050405020304" pitchFamily="18" charset="0"/>
              </a:rPr>
              <a:t> đưa </a:t>
            </a:r>
            <a:r>
              <a:rPr lang="vi-VN" b="1" u="sng" dirty="0">
                <a:solidFill>
                  <a:srgbClr val="0D0D0D"/>
                </a:solidFill>
                <a:latin typeface="Times New Roman" panose="02020603050405020304" pitchFamily="18" charset="0"/>
                <a:ea typeface="Times New Roman" panose="02020603050405020304" pitchFamily="18" charset="0"/>
              </a:rPr>
              <a:t>nôi</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B        T         B</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À </a:t>
            </a:r>
            <a:r>
              <a:rPr lang="vi-VN" u="sng" dirty="0">
                <a:solidFill>
                  <a:srgbClr val="0D0D0D"/>
                </a:solidFill>
                <a:latin typeface="Times New Roman" panose="02020603050405020304" pitchFamily="18" charset="0"/>
                <a:ea typeface="Times New Roman" panose="02020603050405020304" pitchFamily="18" charset="0"/>
              </a:rPr>
              <a:t>ơi</a:t>
            </a:r>
            <a:r>
              <a:rPr lang="vi-VN" dirty="0">
                <a:solidFill>
                  <a:srgbClr val="0D0D0D"/>
                </a:solidFill>
                <a:latin typeface="Times New Roman" panose="02020603050405020304" pitchFamily="18" charset="0"/>
                <a:ea typeface="Times New Roman" panose="02020603050405020304" pitchFamily="18" charset="0"/>
              </a:rPr>
              <a:t> tay </a:t>
            </a:r>
            <a:r>
              <a:rPr lang="vi-VN" u="sng" dirty="0">
                <a:solidFill>
                  <a:srgbClr val="0D0D0D"/>
                </a:solidFill>
                <a:latin typeface="Times New Roman" panose="02020603050405020304" pitchFamily="18" charset="0"/>
                <a:ea typeface="Times New Roman" panose="02020603050405020304" pitchFamily="18" charset="0"/>
              </a:rPr>
              <a:t>mẹ</a:t>
            </a:r>
            <a:r>
              <a:rPr lang="vi-VN" dirty="0">
                <a:solidFill>
                  <a:srgbClr val="0D0D0D"/>
                </a:solidFill>
                <a:latin typeface="Times New Roman" panose="02020603050405020304" pitchFamily="18" charset="0"/>
                <a:ea typeface="Times New Roman" panose="02020603050405020304" pitchFamily="18" charset="0"/>
              </a:rPr>
              <a:t> đưa </a:t>
            </a:r>
            <a:r>
              <a:rPr lang="vi-VN" b="1" u="sng" dirty="0">
                <a:solidFill>
                  <a:srgbClr val="0D0D0D"/>
                </a:solidFill>
                <a:latin typeface="Times New Roman" panose="02020603050405020304" pitchFamily="18" charset="0"/>
                <a:ea typeface="Times New Roman" panose="02020603050405020304" pitchFamily="18" charset="0"/>
              </a:rPr>
              <a:t>nôi</a:t>
            </a:r>
            <a:r>
              <a:rPr lang="vi-VN" u="sng" dirty="0">
                <a:solidFill>
                  <a:srgbClr val="0D0D0D"/>
                </a:solidFill>
                <a:latin typeface="Times New Roman" panose="02020603050405020304" pitchFamily="18" charset="0"/>
                <a:ea typeface="Times New Roman" panose="02020603050405020304" pitchFamily="18" charset="0"/>
              </a:rPr>
              <a:t> </a:t>
            </a:r>
            <a:r>
              <a:rPr lang="vi-VN" dirty="0">
                <a:solidFill>
                  <a:srgbClr val="0D0D0D"/>
                </a:solidFill>
                <a:latin typeface="Times New Roman" panose="02020603050405020304" pitchFamily="18" charset="0"/>
                <a:ea typeface="Times New Roman" panose="02020603050405020304" pitchFamily="18" charset="0"/>
              </a:rPr>
              <a:t>em </a:t>
            </a:r>
            <a:r>
              <a:rPr lang="vi-VN" b="1" u="sng" dirty="0">
                <a:solidFill>
                  <a:srgbClr val="0D0D0D"/>
                </a:solidFill>
                <a:latin typeface="Times New Roman" panose="02020603050405020304" pitchFamily="18" charset="0"/>
                <a:ea typeface="Times New Roman" panose="02020603050405020304" pitchFamily="18" charset="0"/>
              </a:rPr>
              <a:t>nằm</a:t>
            </a:r>
            <a:r>
              <a:rPr lang="vi-VN" dirty="0">
                <a:solidFill>
                  <a:srgbClr val="0D0D0D"/>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B          T           B         B</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Đưa </a:t>
            </a:r>
            <a:r>
              <a:rPr lang="vi-VN" u="sng" dirty="0">
                <a:solidFill>
                  <a:srgbClr val="0D0D0D"/>
                </a:solidFill>
                <a:latin typeface="Times New Roman" panose="02020603050405020304" pitchFamily="18" charset="0"/>
                <a:ea typeface="Times New Roman" panose="02020603050405020304" pitchFamily="18" charset="0"/>
              </a:rPr>
              <a:t>nôi</a:t>
            </a:r>
            <a:r>
              <a:rPr lang="vi-VN" dirty="0">
                <a:solidFill>
                  <a:srgbClr val="0D0D0D"/>
                </a:solidFill>
                <a:latin typeface="Times New Roman" panose="02020603050405020304" pitchFamily="18" charset="0"/>
                <a:ea typeface="Times New Roman" panose="02020603050405020304" pitchFamily="18" charset="0"/>
              </a:rPr>
              <a:t> lên </a:t>
            </a:r>
            <a:r>
              <a:rPr lang="vi-VN" u="sng" dirty="0">
                <a:solidFill>
                  <a:srgbClr val="0D0D0D"/>
                </a:solidFill>
                <a:latin typeface="Times New Roman" panose="02020603050405020304" pitchFamily="18" charset="0"/>
                <a:ea typeface="Times New Roman" panose="02020603050405020304" pitchFamily="18" charset="0"/>
              </a:rPr>
              <a:t>bảy</a:t>
            </a:r>
            <a:r>
              <a:rPr lang="vi-VN" dirty="0">
                <a:solidFill>
                  <a:srgbClr val="0D0D0D"/>
                </a:solidFill>
                <a:latin typeface="Times New Roman" panose="02020603050405020304" pitchFamily="18" charset="0"/>
                <a:ea typeface="Times New Roman" panose="02020603050405020304" pitchFamily="18" charset="0"/>
              </a:rPr>
              <a:t> lên </a:t>
            </a:r>
            <a:r>
              <a:rPr lang="vi-VN" b="1" u="sng" dirty="0">
                <a:solidFill>
                  <a:srgbClr val="0D0D0D"/>
                </a:solidFill>
                <a:latin typeface="Times New Roman" panose="02020603050405020304" pitchFamily="18" charset="0"/>
                <a:ea typeface="Times New Roman" panose="02020603050405020304" pitchFamily="18" charset="0"/>
              </a:rPr>
              <a:t>năm</a:t>
            </a:r>
            <a:r>
              <a:rPr lang="vi-VN" dirty="0">
                <a:solidFill>
                  <a:srgbClr val="0D0D0D"/>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B         T           B</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Đưa </a:t>
            </a:r>
            <a:r>
              <a:rPr lang="vi-VN" u="sng" dirty="0">
                <a:solidFill>
                  <a:srgbClr val="0D0D0D"/>
                </a:solidFill>
                <a:latin typeface="Times New Roman" panose="02020603050405020304" pitchFamily="18" charset="0"/>
                <a:ea typeface="Times New Roman" panose="02020603050405020304" pitchFamily="18" charset="0"/>
              </a:rPr>
              <a:t>nôi</a:t>
            </a:r>
            <a:r>
              <a:rPr lang="vi-VN" dirty="0">
                <a:solidFill>
                  <a:srgbClr val="0D0D0D"/>
                </a:solidFill>
                <a:latin typeface="Times New Roman" panose="02020603050405020304" pitchFamily="18" charset="0"/>
                <a:ea typeface="Times New Roman" panose="02020603050405020304" pitchFamily="18" charset="0"/>
              </a:rPr>
              <a:t> đưa </a:t>
            </a:r>
            <a:r>
              <a:rPr lang="vi-VN" u="sng" dirty="0">
                <a:solidFill>
                  <a:srgbClr val="0D0D0D"/>
                </a:solidFill>
                <a:latin typeface="Times New Roman" panose="02020603050405020304" pitchFamily="18" charset="0"/>
                <a:ea typeface="Times New Roman" panose="02020603050405020304" pitchFamily="18" charset="0"/>
              </a:rPr>
              <a:t>mãi</a:t>
            </a:r>
            <a:r>
              <a:rPr lang="vi-VN" dirty="0">
                <a:solidFill>
                  <a:srgbClr val="0D0D0D"/>
                </a:solidFill>
                <a:latin typeface="Times New Roman" panose="02020603050405020304" pitchFamily="18" charset="0"/>
                <a:ea typeface="Times New Roman" panose="02020603050405020304" pitchFamily="18" charset="0"/>
              </a:rPr>
              <a:t> trăm </a:t>
            </a:r>
            <a:r>
              <a:rPr lang="vi-VN" b="1" u="sng" dirty="0">
                <a:solidFill>
                  <a:srgbClr val="0D0D0D"/>
                </a:solidFill>
                <a:latin typeface="Times New Roman" panose="02020603050405020304" pitchFamily="18" charset="0"/>
                <a:ea typeface="Times New Roman" panose="02020603050405020304" pitchFamily="18" charset="0"/>
              </a:rPr>
              <a:t>năm</a:t>
            </a:r>
            <a:r>
              <a:rPr lang="vi-VN" u="sng" dirty="0">
                <a:solidFill>
                  <a:srgbClr val="0D0D0D"/>
                </a:solidFill>
                <a:latin typeface="Times New Roman" panose="02020603050405020304" pitchFamily="18" charset="0"/>
                <a:ea typeface="Times New Roman" panose="02020603050405020304" pitchFamily="18" charset="0"/>
              </a:rPr>
              <a:t> </a:t>
            </a:r>
            <a:r>
              <a:rPr lang="vi-VN" dirty="0">
                <a:solidFill>
                  <a:srgbClr val="0D0D0D"/>
                </a:solidFill>
                <a:latin typeface="Times New Roman" panose="02020603050405020304" pitchFamily="18" charset="0"/>
                <a:ea typeface="Times New Roman" panose="02020603050405020304" pitchFamily="18" charset="0"/>
              </a:rPr>
              <a:t>cuộc </a:t>
            </a:r>
            <a:r>
              <a:rPr lang="vi-VN" u="sng" dirty="0">
                <a:solidFill>
                  <a:srgbClr val="0D0D0D"/>
                </a:solidFill>
                <a:latin typeface="Times New Roman" panose="02020603050405020304" pitchFamily="18" charset="0"/>
                <a:ea typeface="Times New Roman" panose="02020603050405020304" pitchFamily="18" charset="0"/>
              </a:rPr>
              <a:t>đời</a:t>
            </a:r>
            <a:r>
              <a:rPr lang="vi-VN" dirty="0">
                <a:solidFill>
                  <a:srgbClr val="0D0D0D"/>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B              T             B             B</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48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1" y="126425"/>
            <a:ext cx="4255911"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1" y="767356"/>
            <a:ext cx="4255911"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1643062" y="1936618"/>
            <a:ext cx="5604403" cy="3951111"/>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4: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sản</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trước</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nhóm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góp</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bạn</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nhóm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3"/>
          <a:stretch>
            <a:fillRect/>
          </a:stretch>
        </p:blipFill>
        <p:spPr>
          <a:xfrm>
            <a:off x="7326488" y="2113569"/>
            <a:ext cx="4106400" cy="3597207"/>
          </a:xfrm>
          <a:prstGeom prst="ellipse">
            <a:avLst/>
          </a:prstGeom>
          <a:ln>
            <a:noFill/>
          </a:ln>
          <a:effectLst>
            <a:softEdge rad="112500"/>
          </a:effectLst>
        </p:spPr>
      </p:pic>
      <p:sp>
        <p:nvSpPr>
          <p:cNvPr id="7" name="Plaque 6"/>
          <p:cNvSpPr/>
          <p:nvPr/>
        </p:nvSpPr>
        <p:spPr>
          <a:xfrm>
            <a:off x="191912" y="1408287"/>
            <a:ext cx="6065198"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004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1" y="0"/>
            <a:ext cx="12192000" cy="6858000"/>
          </a:xfrm>
          <a:prstGeom prst="rect">
            <a:avLst/>
          </a:prstGeom>
        </p:spPr>
      </p:pic>
      <p:sp>
        <p:nvSpPr>
          <p:cNvPr id="4" name="Rectangle 3"/>
          <p:cNvSpPr/>
          <p:nvPr/>
        </p:nvSpPr>
        <p:spPr>
          <a:xfrm>
            <a:off x="3260736" y="203201"/>
            <a:ext cx="567052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NÓI VÀ NGHE</a:t>
            </a:r>
          </a:p>
        </p:txBody>
      </p:sp>
      <p:sp>
        <p:nvSpPr>
          <p:cNvPr id="7" name="Rectangle 6"/>
          <p:cNvSpPr/>
          <p:nvPr/>
        </p:nvSpPr>
        <p:spPr>
          <a:xfrm>
            <a:off x="563556" y="3660551"/>
            <a:ext cx="1106488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KỂ LẠI MỘT TRẢI</a:t>
            </a:r>
            <a:r>
              <a:rPr kumimoji="0" lang="en-US" sz="54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 NGHIỆM ĐÁNG NHỚ</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8613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1358" y="203201"/>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cmpd="sng">
                  <a:solidFill>
                    <a:srgbClr val="FFC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NÓI VÀ NGHE</a:t>
            </a:r>
          </a:p>
        </p:txBody>
      </p:sp>
      <p:pic>
        <p:nvPicPr>
          <p:cNvPr id="4" name="Picture 3"/>
          <p:cNvPicPr>
            <a:picLocks noChangeAspect="1"/>
          </p:cNvPicPr>
          <p:nvPr/>
        </p:nvPicPr>
        <p:blipFill>
          <a:blip r:embed="rId2"/>
          <a:stretch>
            <a:fillRect/>
          </a:stretch>
        </p:blipFill>
        <p:spPr>
          <a:xfrm>
            <a:off x="338668" y="2289775"/>
            <a:ext cx="7315200" cy="4387603"/>
          </a:xfrm>
          <a:prstGeom prst="rect">
            <a:avLst/>
          </a:prstGeom>
        </p:spPr>
      </p:pic>
      <p:pic>
        <p:nvPicPr>
          <p:cNvPr id="7" name="Picture 6"/>
          <p:cNvPicPr>
            <a:picLocks noChangeAspect="1"/>
          </p:cNvPicPr>
          <p:nvPr/>
        </p:nvPicPr>
        <p:blipFill>
          <a:blip r:embed="rId3"/>
          <a:stretch>
            <a:fillRect/>
          </a:stretch>
        </p:blipFill>
        <p:spPr>
          <a:xfrm>
            <a:off x="6757795" y="4647244"/>
            <a:ext cx="3383555" cy="2030133"/>
          </a:xfrm>
          <a:prstGeom prst="rect">
            <a:avLst/>
          </a:prstGeom>
        </p:spPr>
      </p:pic>
      <p:sp>
        <p:nvSpPr>
          <p:cNvPr id="8" name="Oval 7"/>
          <p:cNvSpPr/>
          <p:nvPr/>
        </p:nvSpPr>
        <p:spPr>
          <a:xfrm>
            <a:off x="7929154" y="2808514"/>
            <a:ext cx="4114800" cy="2011841"/>
          </a:xfrm>
          <a:prstGeom prst="ellipse">
            <a:avLst/>
          </a:prstGeom>
          <a:solidFill>
            <a:schemeClr val="accent4">
              <a:lumMod val="40000"/>
              <a:lumOff val="60000"/>
            </a:schemeClr>
          </a:solidFill>
          <a:ln w="28575">
            <a:solidFill>
              <a:srgbClr val="7030A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số</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niệm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ấn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tượng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nhất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niệm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sao</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2210242" y="994622"/>
            <a:ext cx="801809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7030A0"/>
                </a:solidFill>
                <a:effectLst>
                  <a:outerShdw dist="38100" dir="2700000" algn="tl" rotWithShape="0">
                    <a:srgbClr val="ED7D31"/>
                  </a:outerShdw>
                </a:effectLst>
                <a:uLnTx/>
                <a:uFillTx/>
                <a:latin typeface="Times New Roman" panose="02020603050405020304" pitchFamily="18" charset="0"/>
                <a:cs typeface="Times New Roman" panose="02020603050405020304" pitchFamily="18" charset="0"/>
              </a:rPr>
              <a:t>KỂ LẠI MỘT TRẢI</a:t>
            </a:r>
            <a:r>
              <a:rPr kumimoji="0" lang="en-US" sz="3200" b="1" i="0" u="none" strike="noStrike" kern="1200" cap="none" spc="0" normalizeH="0" noProof="0" dirty="0">
                <a:ln w="6600">
                  <a:solidFill>
                    <a:srgbClr val="ED7D31"/>
                  </a:solidFill>
                  <a:prstDash val="solid"/>
                </a:ln>
                <a:solidFill>
                  <a:srgbClr val="7030A0"/>
                </a:solidFill>
                <a:effectLst>
                  <a:outerShdw dist="38100" dir="2700000" algn="tl" rotWithShape="0">
                    <a:srgbClr val="ED7D31"/>
                  </a:outerShdw>
                </a:effectLst>
                <a:uLnTx/>
                <a:uFillTx/>
                <a:latin typeface="Times New Roman" panose="02020603050405020304" pitchFamily="18" charset="0"/>
                <a:cs typeface="Times New Roman" panose="02020603050405020304" pitchFamily="18" charset="0"/>
              </a:rPr>
              <a:t> NGHIỆM ĐÁNG NHỚ</a:t>
            </a:r>
            <a:endParaRPr kumimoji="0" lang="en-US" sz="3200" b="1" i="0" u="none" strike="noStrike" kern="1200" cap="none" spc="0" normalizeH="0" baseline="0" noProof="0" dirty="0">
              <a:ln w="6600">
                <a:solidFill>
                  <a:srgbClr val="ED7D31"/>
                </a:solidFill>
                <a:prstDash val="solid"/>
              </a:ln>
              <a:solidFill>
                <a:srgbClr val="7030A0"/>
              </a:solidFill>
              <a:effectLst>
                <a:outerShdw dist="38100" dir="2700000" algn="tl" rotWithShape="0">
                  <a:srgbClr val="ED7D31"/>
                </a:outerShdw>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1375954" y="2980267"/>
            <a:ext cx="6096000" cy="1578894"/>
          </a:xfrm>
          <a:prstGeom prst="rect">
            <a:avLst/>
          </a:prstGeom>
        </p:spPr>
        <p:txBody>
          <a:bodyPr>
            <a:spAutoFit/>
          </a:bodyPr>
          <a:lstStyle/>
          <a:p>
            <a:pPr>
              <a:lnSpc>
                <a:spcPct val="115000"/>
              </a:lnSpc>
              <a:spcAft>
                <a:spcPts val="0"/>
              </a:spcAft>
              <a:tabLst>
                <a:tab pos="1386840" algn="l"/>
              </a:tabLst>
            </a:pPr>
            <a:r>
              <a:rPr lang="en-US" sz="2800" dirty="0" err="1">
                <a:solidFill>
                  <a:srgbClr val="0D0D0D"/>
                </a:solidFill>
                <a:latin typeface="Times New Roman" panose="02020603050405020304" pitchFamily="18" charset="0"/>
                <a:ea typeface="MS Mincho"/>
              </a:rPr>
              <a:t>Mỗi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hãy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ghi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giấy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endParaRPr lang="en-US" sz="2800" dirty="0">
              <a:solidFill>
                <a:srgbClr val="0D0D0D"/>
              </a:solidFill>
              <a:latin typeface="Times New Roman" panose="02020603050405020304" pitchFamily="18" charset="0"/>
              <a:ea typeface="MS Mincho"/>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kỉ</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niệm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nhớ</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a:t>
            </a:r>
            <a:r>
              <a:rPr lang="en-US" sz="2800" dirty="0">
                <a:solidFill>
                  <a:srgbClr val="0D0D0D"/>
                </a:solidFill>
                <a:latin typeface="Times New Roman" panose="02020603050405020304" pitchFamily="18" charset="0"/>
                <a:ea typeface="MS Mincho"/>
              </a:rPr>
              <a:t>/cha </a:t>
            </a:r>
          </a:p>
          <a:p>
            <a:pPr>
              <a:lnSpc>
                <a:spcPct val="115000"/>
              </a:lnSpc>
              <a:spcAft>
                <a:spcPts val="0"/>
              </a:spcAft>
              <a:tabLst>
                <a:tab pos="1386840" algn="l"/>
              </a:tabLst>
            </a:pPr>
            <a:r>
              <a:rPr lang="en-US" sz="2800" dirty="0" err="1">
                <a:solidFill>
                  <a:srgbClr val="0D0D0D"/>
                </a:solidFill>
                <a:latin typeface="Times New Roman" panose="02020603050405020304" pitchFamily="18" charset="0"/>
                <a:ea typeface="MS Mincho"/>
              </a:rPr>
              <a:t>mẹ</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thầy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giáo</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1494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98016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a:solidFill>
                  <a:srgbClr val="0D0D0D"/>
                </a:solidFill>
                <a:latin typeface="Times New Roman" panose="02020603050405020304" pitchFamily="18" charset="0"/>
                <a:ea typeface="MS Mincho"/>
              </a:rPr>
              <a:t>E. KĨ NĂNG NÓI VÀ NGHE</a:t>
            </a:r>
            <a:endParaRPr lang="en-US" sz="2400" dirty="0">
              <a:effectLst/>
              <a:latin typeface="Times New Roman" panose="02020603050405020304" pitchFamily="18" charset="0"/>
              <a:ea typeface="Times New Roman" panose="02020603050405020304" pitchFamily="18" charset="0"/>
            </a:endParaRPr>
          </a:p>
        </p:txBody>
      </p:sp>
      <p:sp>
        <p:nvSpPr>
          <p:cNvPr id="3" name="Plaque 2"/>
          <p:cNvSpPr/>
          <p:nvPr/>
        </p:nvSpPr>
        <p:spPr>
          <a:xfrm>
            <a:off x="191912" y="749087"/>
            <a:ext cx="498016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a:solidFill>
                  <a:srgbClr val="0D0D0D"/>
                </a:solidFill>
                <a:latin typeface="Times New Roman" panose="02020603050405020304" pitchFamily="18" charset="0"/>
                <a:ea typeface="MS Mincho"/>
              </a:rPr>
              <a:t>I. </a:t>
            </a:r>
            <a:r>
              <a:rPr lang="en-US" sz="2800" b="1" dirty="0" err="1">
                <a:solidFill>
                  <a:srgbClr val="0D0D0D"/>
                </a:solidFill>
                <a:latin typeface="Times New Roman" panose="02020603050405020304" pitchFamily="18" charset="0"/>
                <a:ea typeface="MS Mincho"/>
              </a:rPr>
              <a:t>Định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hướng</a:t>
            </a:r>
            <a:endParaRPr lang="en-US" sz="2800" dirty="0">
              <a:effectLst/>
              <a:latin typeface="Times New Roman" panose="02020603050405020304" pitchFamily="18" charset="0"/>
              <a:ea typeface="Times New Roman" panose="02020603050405020304" pitchFamily="18" charset="0"/>
            </a:endParaRPr>
          </a:p>
        </p:txBody>
      </p:sp>
      <p:pic>
        <p:nvPicPr>
          <p:cNvPr id="1026" name="Picture 2" descr="Cách trả lời những câu hỏi phỏng vấn thông thường (Phầ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472" y="338847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2110467" y="1554071"/>
            <a:ext cx="6700067" cy="2986496"/>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0"/>
              </a:spcAft>
            </a:pPr>
            <a:r>
              <a:rPr lang="en-US" sz="2000" b="1" dirty="0">
                <a:solidFill>
                  <a:srgbClr val="0D0D0D"/>
                </a:solidFill>
                <a:latin typeface="Times New Roman" panose="02020603050405020304" pitchFamily="18" charset="0"/>
                <a:ea typeface="MS Mincho"/>
              </a:rPr>
              <a:t>Theo </a:t>
            </a:r>
            <a:r>
              <a:rPr lang="en-US" sz="2000" b="1" dirty="0" err="1">
                <a:solidFill>
                  <a:srgbClr val="0D0D0D"/>
                </a:solidFill>
                <a:latin typeface="Times New Roman" panose="02020603050405020304" pitchFamily="18" charset="0"/>
                <a:ea typeface="MS Mincho"/>
              </a:rPr>
              <a:t>em</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trong</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bài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nói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kể</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về</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một</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kỉ</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niệm</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đáng</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nhớ</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người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nói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nên</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xưng</a:t>
            </a:r>
            <a:r>
              <a:rPr lang="en-US" sz="2000" b="1" dirty="0">
                <a:solidFill>
                  <a:srgbClr val="0D0D0D"/>
                </a:solidFill>
                <a:latin typeface="Times New Roman" panose="02020603050405020304" pitchFamily="18" charset="0"/>
                <a:ea typeface="MS Mincho"/>
              </a:rPr>
              <a:t> ở </a:t>
            </a:r>
            <a:r>
              <a:rPr lang="en-US" sz="2000" b="1" dirty="0" err="1">
                <a:solidFill>
                  <a:srgbClr val="0D0D0D"/>
                </a:solidFill>
                <a:latin typeface="Times New Roman" panose="02020603050405020304" pitchFamily="18" charset="0"/>
                <a:ea typeface="MS Mincho"/>
              </a:rPr>
              <a:t>ngôi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thứ</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mấy</a:t>
            </a:r>
            <a:r>
              <a:rPr lang="en-US" sz="2000" b="1" dirty="0">
                <a:solidFill>
                  <a:srgbClr val="0D0D0D"/>
                </a:solidFill>
                <a:latin typeface="Times New Roman" panose="02020603050405020304" pitchFamily="18" charset="0"/>
                <a:ea typeface="MS Mincho"/>
              </a:rPr>
              <a:t>?</a:t>
            </a:r>
            <a:endParaRPr lang="en-US" sz="2000" b="1" dirty="0">
              <a:latin typeface="Times New Roman" panose="02020603050405020304" pitchFamily="18" charset="0"/>
              <a:ea typeface="Times New Roman" panose="02020603050405020304" pitchFamily="18" charset="0"/>
            </a:endParaRPr>
          </a:p>
          <a:p>
            <a:pPr>
              <a:lnSpc>
                <a:spcPct val="115000"/>
              </a:lnSpc>
              <a:spcAft>
                <a:spcPts val="0"/>
              </a:spcAft>
            </a:pPr>
            <a:r>
              <a:rPr lang="en-US" sz="2000" b="1" dirty="0" err="1">
                <a:solidFill>
                  <a:srgbClr val="0D0D0D"/>
                </a:solidFill>
                <a:latin typeface="Times New Roman" panose="02020603050405020304" pitchFamily="18" charset="0"/>
                <a:ea typeface="MS Mincho"/>
              </a:rPr>
              <a:t>Em</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hãy</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nêu</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các</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bước</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để</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viết</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bài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viết</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kể</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về</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kỉ</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niệm</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đáng</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nhớ</a:t>
            </a:r>
            <a:r>
              <a:rPr lang="en-US" sz="2000" b="1" dirty="0">
                <a:solidFill>
                  <a:srgbClr val="0D0D0D"/>
                </a:solidFill>
                <a:latin typeface="Times New Roman" panose="02020603050405020304" pitchFamily="18" charset="0"/>
                <a:ea typeface="MS Mincho"/>
              </a:rPr>
              <a:t>?</a:t>
            </a:r>
            <a:endParaRPr lang="en-US"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487946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9373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2" y="749087"/>
            <a:ext cx="49373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hướng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ight Arrow 4"/>
          <p:cNvSpPr/>
          <p:nvPr/>
        </p:nvSpPr>
        <p:spPr>
          <a:xfrm>
            <a:off x="1492350" y="2179679"/>
            <a:ext cx="2024743" cy="2849521"/>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3841650" y="1571625"/>
            <a:ext cx="6858000" cy="4032341"/>
          </a:xfrm>
          <a:prstGeom prst="round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dirty="0">
                <a:solidFill>
                  <a:srgbClr val="4A4A4A"/>
                </a:solidFill>
                <a:latin typeface="Times New Roman" panose="02020603050405020304" pitchFamily="18" charset="0"/>
                <a:ea typeface="Times New Roman" panose="02020603050405020304" pitchFamily="18" charset="0"/>
              </a:rPr>
              <a:t>Kể lại một sự kiện đáng nhớ của em về người thân trong gia đình (ông, bà, cha, mẹ,...) là kể về một sự việc, một hành động,...của người thân mà em đã chứng kiến và có ấn tượng sâu sắc. Trong bài nói, người kể sử dụng ngôi thứ nhất, thường xưng "tôi".</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02516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1" y="126425"/>
            <a:ext cx="5080177"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1" y="749087"/>
            <a:ext cx="5080177"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I. Định hướng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320498" y="1371749"/>
            <a:ext cx="2982363"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a:solidFill>
                  <a:srgbClr val="0D0D0D"/>
                </a:solidFill>
                <a:latin typeface="Times New Roman" panose="02020603050405020304" pitchFamily="18" charset="0"/>
                <a:ea typeface="Times New Roman" panose="02020603050405020304" pitchFamily="18" charset="0"/>
              </a:rPr>
              <a:t> </a:t>
            </a:r>
            <a:endParaRPr lang="en-US" dirty="0"/>
          </a:p>
        </p:txBody>
      </p:sp>
      <p:sp>
        <p:nvSpPr>
          <p:cNvPr id="5" name="Freeform 4"/>
          <p:cNvSpPr/>
          <p:nvPr/>
        </p:nvSpPr>
        <p:spPr>
          <a:xfrm>
            <a:off x="569996" y="3036831"/>
            <a:ext cx="2844755" cy="2906984"/>
          </a:xfrm>
          <a:custGeom>
            <a:avLst/>
            <a:gdLst>
              <a:gd name="connsiteX0" fmla="*/ 0 w 2844755"/>
              <a:gd name="connsiteY0" fmla="*/ 284476 h 2906984"/>
              <a:gd name="connsiteX1" fmla="*/ 284476 w 2844755"/>
              <a:gd name="connsiteY1" fmla="*/ 0 h 2906984"/>
              <a:gd name="connsiteX2" fmla="*/ 2560280 w 2844755"/>
              <a:gd name="connsiteY2" fmla="*/ 0 h 2906984"/>
              <a:gd name="connsiteX3" fmla="*/ 2844756 w 2844755"/>
              <a:gd name="connsiteY3" fmla="*/ 284476 h 2906984"/>
              <a:gd name="connsiteX4" fmla="*/ 2844755 w 2844755"/>
              <a:gd name="connsiteY4" fmla="*/ 2622509 h 2906984"/>
              <a:gd name="connsiteX5" fmla="*/ 2560279 w 2844755"/>
              <a:gd name="connsiteY5" fmla="*/ 2906985 h 2906984"/>
              <a:gd name="connsiteX6" fmla="*/ 284476 w 2844755"/>
              <a:gd name="connsiteY6" fmla="*/ 2906984 h 2906984"/>
              <a:gd name="connsiteX7" fmla="*/ 0 w 2844755"/>
              <a:gd name="connsiteY7" fmla="*/ 2622508 h 2906984"/>
              <a:gd name="connsiteX8" fmla="*/ 0 w 2844755"/>
              <a:gd name="connsiteY8" fmla="*/ 284476 h 290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06984">
                <a:moveTo>
                  <a:pt x="0" y="284476"/>
                </a:moveTo>
                <a:cubicBezTo>
                  <a:pt x="0" y="127364"/>
                  <a:pt x="127364" y="0"/>
                  <a:pt x="284476" y="0"/>
                </a:cubicBezTo>
                <a:lnTo>
                  <a:pt x="2560280" y="0"/>
                </a:lnTo>
                <a:cubicBezTo>
                  <a:pt x="2717392" y="0"/>
                  <a:pt x="2844756" y="127364"/>
                  <a:pt x="2844756" y="284476"/>
                </a:cubicBezTo>
                <a:cubicBezTo>
                  <a:pt x="2844756" y="1063820"/>
                  <a:pt x="2844755" y="1843165"/>
                  <a:pt x="2844755" y="2622509"/>
                </a:cubicBezTo>
                <a:cubicBezTo>
                  <a:pt x="2844755" y="2779621"/>
                  <a:pt x="2717391" y="2906985"/>
                  <a:pt x="2560279" y="2906985"/>
                </a:cubicBezTo>
                <a:lnTo>
                  <a:pt x="284476" y="2906984"/>
                </a:lnTo>
                <a:cubicBezTo>
                  <a:pt x="127364" y="2906984"/>
                  <a:pt x="0" y="2779620"/>
                  <a:pt x="0" y="262250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spcFirstLastPara="0" vert="horz" wrap="square" lIns="174760" tIns="174760" rIns="174760" bIns="174760" numCol="1" spcCol="1270" anchor="ctr" anchorCtr="0">
            <a:noAutofit/>
          </a:bodyPr>
          <a:lstStyle/>
          <a:p>
            <a:pPr lvl="0" algn="ctr" defTabSz="1066800">
              <a:lnSpc>
                <a:spcPct val="90000"/>
              </a:lnSpc>
              <a:spcBef>
                <a:spcPct val="0"/>
              </a:spcBef>
              <a:spcAft>
                <a:spcPct val="35000"/>
              </a:spcAft>
            </a:pPr>
            <a:r>
              <a:rPr lang="vi-VN" sz="2400" kern="1200" dirty="0">
                <a:latin typeface="Times New Roman" panose="02020603050405020304" pitchFamily="18" charset="0"/>
                <a:cs typeface="Times New Roman" panose="02020603050405020304" pitchFamily="18" charset="0"/>
              </a:rPr>
              <a:t>- </a:t>
            </a:r>
            <a:r>
              <a:rPr lang="vi-VN" sz="2400" b="1" kern="1200" dirty="0">
                <a:latin typeface="Times New Roman" panose="02020603050405020304" pitchFamily="18" charset="0"/>
                <a:cs typeface="Times New Roman" panose="02020603050405020304" pitchFamily="18" charset="0"/>
              </a:rPr>
              <a:t>Xác định một sự việc, hành động, tình huống</a:t>
            </a:r>
            <a:r>
              <a:rPr lang="vi-VN" sz="2400" kern="1200" dirty="0">
                <a:latin typeface="Times New Roman" panose="02020603050405020304" pitchFamily="18" charset="0"/>
                <a:cs typeface="Times New Roman" panose="02020603050405020304" pitchFamily="18" charset="0"/>
              </a:rPr>
              <a:t>,...của người thân trong gia đình (ông, bà, cha, mẹ,...) mà em đã chứng kiến và để lại ấn tượng sâu sắc.</a:t>
            </a:r>
            <a:endParaRPr lang="en-US" sz="2400" kern="1200" dirty="0">
              <a:latin typeface="Times New Roman" panose="02020603050405020304" pitchFamily="18" charset="0"/>
              <a:cs typeface="Times New Roman" panose="02020603050405020304" pitchFamily="18" charset="0"/>
            </a:endParaRPr>
          </a:p>
        </p:txBody>
      </p:sp>
      <p:sp>
        <p:nvSpPr>
          <p:cNvPr id="8" name="Freeform 7"/>
          <p:cNvSpPr/>
          <p:nvPr/>
        </p:nvSpPr>
        <p:spPr>
          <a:xfrm>
            <a:off x="3699227" y="4137574"/>
            <a:ext cx="603088" cy="705499"/>
          </a:xfrm>
          <a:custGeom>
            <a:avLst/>
            <a:gdLst>
              <a:gd name="connsiteX0" fmla="*/ 0 w 603088"/>
              <a:gd name="connsiteY0" fmla="*/ 141100 h 705499"/>
              <a:gd name="connsiteX1" fmla="*/ 301544 w 603088"/>
              <a:gd name="connsiteY1" fmla="*/ 141100 h 705499"/>
              <a:gd name="connsiteX2" fmla="*/ 301544 w 603088"/>
              <a:gd name="connsiteY2" fmla="*/ 0 h 705499"/>
              <a:gd name="connsiteX3" fmla="*/ 603088 w 603088"/>
              <a:gd name="connsiteY3" fmla="*/ 352750 h 705499"/>
              <a:gd name="connsiteX4" fmla="*/ 301544 w 603088"/>
              <a:gd name="connsiteY4" fmla="*/ 705499 h 705499"/>
              <a:gd name="connsiteX5" fmla="*/ 301544 w 603088"/>
              <a:gd name="connsiteY5" fmla="*/ 564399 h 705499"/>
              <a:gd name="connsiteX6" fmla="*/ 0 w 603088"/>
              <a:gd name="connsiteY6" fmla="*/ 564399 h 705499"/>
              <a:gd name="connsiteX7" fmla="*/ 0 w 603088"/>
              <a:gd name="connsiteY7" fmla="*/ 141100 h 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088" h="705499">
                <a:moveTo>
                  <a:pt x="0" y="141100"/>
                </a:moveTo>
                <a:lnTo>
                  <a:pt x="301544" y="141100"/>
                </a:lnTo>
                <a:lnTo>
                  <a:pt x="301544" y="0"/>
                </a:lnTo>
                <a:lnTo>
                  <a:pt x="603088" y="352750"/>
                </a:lnTo>
                <a:lnTo>
                  <a:pt x="301544" y="705499"/>
                </a:lnTo>
                <a:lnTo>
                  <a:pt x="301544" y="564399"/>
                </a:lnTo>
                <a:lnTo>
                  <a:pt x="0" y="564399"/>
                </a:lnTo>
                <a:lnTo>
                  <a:pt x="0" y="1411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1100" rIns="180926" bIns="141100" numCol="1" spcCol="1270" anchor="ctr" anchorCtr="0">
            <a:noAutofit/>
          </a:bodyPr>
          <a:lstStyle/>
          <a:p>
            <a:pPr lvl="0" algn="ctr" defTabSz="1333500">
              <a:lnSpc>
                <a:spcPct val="90000"/>
              </a:lnSpc>
              <a:spcBef>
                <a:spcPct val="0"/>
              </a:spcBef>
              <a:spcAft>
                <a:spcPct val="35000"/>
              </a:spcAft>
            </a:pPr>
            <a:endParaRPr lang="en-US" sz="3000" kern="1200"/>
          </a:p>
        </p:txBody>
      </p:sp>
      <p:sp>
        <p:nvSpPr>
          <p:cNvPr id="9" name="Freeform 8"/>
          <p:cNvSpPr/>
          <p:nvPr/>
        </p:nvSpPr>
        <p:spPr>
          <a:xfrm>
            <a:off x="4552654" y="3036831"/>
            <a:ext cx="2844755" cy="2906984"/>
          </a:xfrm>
          <a:custGeom>
            <a:avLst/>
            <a:gdLst>
              <a:gd name="connsiteX0" fmla="*/ 0 w 2844755"/>
              <a:gd name="connsiteY0" fmla="*/ 284476 h 2906984"/>
              <a:gd name="connsiteX1" fmla="*/ 284476 w 2844755"/>
              <a:gd name="connsiteY1" fmla="*/ 0 h 2906984"/>
              <a:gd name="connsiteX2" fmla="*/ 2560280 w 2844755"/>
              <a:gd name="connsiteY2" fmla="*/ 0 h 2906984"/>
              <a:gd name="connsiteX3" fmla="*/ 2844756 w 2844755"/>
              <a:gd name="connsiteY3" fmla="*/ 284476 h 2906984"/>
              <a:gd name="connsiteX4" fmla="*/ 2844755 w 2844755"/>
              <a:gd name="connsiteY4" fmla="*/ 2622509 h 2906984"/>
              <a:gd name="connsiteX5" fmla="*/ 2560279 w 2844755"/>
              <a:gd name="connsiteY5" fmla="*/ 2906985 h 2906984"/>
              <a:gd name="connsiteX6" fmla="*/ 284476 w 2844755"/>
              <a:gd name="connsiteY6" fmla="*/ 2906984 h 2906984"/>
              <a:gd name="connsiteX7" fmla="*/ 0 w 2844755"/>
              <a:gd name="connsiteY7" fmla="*/ 2622508 h 2906984"/>
              <a:gd name="connsiteX8" fmla="*/ 0 w 2844755"/>
              <a:gd name="connsiteY8" fmla="*/ 284476 h 290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06984">
                <a:moveTo>
                  <a:pt x="0" y="284476"/>
                </a:moveTo>
                <a:cubicBezTo>
                  <a:pt x="0" y="127364"/>
                  <a:pt x="127364" y="0"/>
                  <a:pt x="284476" y="0"/>
                </a:cubicBezTo>
                <a:lnTo>
                  <a:pt x="2560280" y="0"/>
                </a:lnTo>
                <a:cubicBezTo>
                  <a:pt x="2717392" y="0"/>
                  <a:pt x="2844756" y="127364"/>
                  <a:pt x="2844756" y="284476"/>
                </a:cubicBezTo>
                <a:cubicBezTo>
                  <a:pt x="2844756" y="1063820"/>
                  <a:pt x="2844755" y="1843165"/>
                  <a:pt x="2844755" y="2622509"/>
                </a:cubicBezTo>
                <a:cubicBezTo>
                  <a:pt x="2844755" y="2779621"/>
                  <a:pt x="2717391" y="2906985"/>
                  <a:pt x="2560279" y="2906985"/>
                </a:cubicBezTo>
                <a:lnTo>
                  <a:pt x="284476" y="2906984"/>
                </a:lnTo>
                <a:cubicBezTo>
                  <a:pt x="127364" y="2906984"/>
                  <a:pt x="0" y="2779620"/>
                  <a:pt x="0" y="262250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74760" tIns="174760" rIns="174760" bIns="174760" numCol="1" spcCol="1270" anchor="ctr" anchorCtr="0">
            <a:noAutofit/>
          </a:bodyPr>
          <a:lstStyle/>
          <a:p>
            <a:pPr lvl="0" algn="ctr" defTabSz="1066800">
              <a:lnSpc>
                <a:spcPct val="90000"/>
              </a:lnSpc>
              <a:spcBef>
                <a:spcPct val="0"/>
              </a:spcBef>
              <a:spcAft>
                <a:spcPct val="35000"/>
              </a:spcAft>
            </a:pPr>
            <a:r>
              <a:rPr lang="vi-VN" sz="2400" kern="1200" dirty="0">
                <a:latin typeface="Times New Roman" panose="02020603050405020304" pitchFamily="18" charset="0"/>
                <a:cs typeface="Times New Roman" panose="02020603050405020304" pitchFamily="18" charset="0"/>
              </a:rPr>
              <a:t>- </a:t>
            </a:r>
            <a:r>
              <a:rPr lang="vi-VN" sz="2400" b="1" kern="1200" dirty="0">
                <a:latin typeface="Times New Roman" panose="02020603050405020304" pitchFamily="18" charset="0"/>
                <a:cs typeface="Times New Roman" panose="02020603050405020304" pitchFamily="18" charset="0"/>
              </a:rPr>
              <a:t>Xác định đối tượng người nghe</a:t>
            </a:r>
            <a:r>
              <a:rPr lang="vi-VN" sz="2400" kern="1200" dirty="0">
                <a:latin typeface="Times New Roman" panose="02020603050405020304" pitchFamily="18" charset="0"/>
                <a:cs typeface="Times New Roman" panose="02020603050405020304" pitchFamily="18" charset="0"/>
              </a:rPr>
              <a:t> và </a:t>
            </a:r>
            <a:r>
              <a:rPr lang="vi-VN" sz="2400" b="1" kern="1200" dirty="0">
                <a:latin typeface="Times New Roman" panose="02020603050405020304" pitchFamily="18" charset="0"/>
                <a:cs typeface="Times New Roman" panose="02020603050405020304" pitchFamily="18" charset="0"/>
              </a:rPr>
              <a:t>thời gian em sẽ kể</a:t>
            </a:r>
            <a:r>
              <a:rPr lang="vi-VN" sz="2400" kern="1200" dirty="0">
                <a:latin typeface="Times New Roman" panose="02020603050405020304" pitchFamily="18" charset="0"/>
                <a:cs typeface="Times New Roman" panose="02020603050405020304" pitchFamily="18" charset="0"/>
              </a:rPr>
              <a:t> để có cách trình bày phù hợp.</a:t>
            </a:r>
            <a:endParaRPr lang="en-US" sz="24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7681885" y="4137574"/>
            <a:ext cx="603088" cy="705499"/>
          </a:xfrm>
          <a:custGeom>
            <a:avLst/>
            <a:gdLst>
              <a:gd name="connsiteX0" fmla="*/ 0 w 603088"/>
              <a:gd name="connsiteY0" fmla="*/ 141100 h 705499"/>
              <a:gd name="connsiteX1" fmla="*/ 301544 w 603088"/>
              <a:gd name="connsiteY1" fmla="*/ 141100 h 705499"/>
              <a:gd name="connsiteX2" fmla="*/ 301544 w 603088"/>
              <a:gd name="connsiteY2" fmla="*/ 0 h 705499"/>
              <a:gd name="connsiteX3" fmla="*/ 603088 w 603088"/>
              <a:gd name="connsiteY3" fmla="*/ 352750 h 705499"/>
              <a:gd name="connsiteX4" fmla="*/ 301544 w 603088"/>
              <a:gd name="connsiteY4" fmla="*/ 705499 h 705499"/>
              <a:gd name="connsiteX5" fmla="*/ 301544 w 603088"/>
              <a:gd name="connsiteY5" fmla="*/ 564399 h 705499"/>
              <a:gd name="connsiteX6" fmla="*/ 0 w 603088"/>
              <a:gd name="connsiteY6" fmla="*/ 564399 h 705499"/>
              <a:gd name="connsiteX7" fmla="*/ 0 w 603088"/>
              <a:gd name="connsiteY7" fmla="*/ 141100 h 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088" h="705499">
                <a:moveTo>
                  <a:pt x="0" y="141100"/>
                </a:moveTo>
                <a:lnTo>
                  <a:pt x="301544" y="141100"/>
                </a:lnTo>
                <a:lnTo>
                  <a:pt x="301544" y="0"/>
                </a:lnTo>
                <a:lnTo>
                  <a:pt x="603088" y="352750"/>
                </a:lnTo>
                <a:lnTo>
                  <a:pt x="301544" y="705499"/>
                </a:lnTo>
                <a:lnTo>
                  <a:pt x="301544" y="564399"/>
                </a:lnTo>
                <a:lnTo>
                  <a:pt x="0" y="564399"/>
                </a:lnTo>
                <a:lnTo>
                  <a:pt x="0" y="1411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1100" rIns="180926" bIns="141100" numCol="1" spcCol="1270" anchor="ctr" anchorCtr="0">
            <a:noAutofit/>
          </a:bodyPr>
          <a:lstStyle/>
          <a:p>
            <a:pPr lvl="0" algn="ctr" defTabSz="1333500">
              <a:lnSpc>
                <a:spcPct val="90000"/>
              </a:lnSpc>
              <a:spcBef>
                <a:spcPct val="0"/>
              </a:spcBef>
              <a:spcAft>
                <a:spcPct val="35000"/>
              </a:spcAft>
            </a:pPr>
            <a:endParaRPr lang="en-US" sz="3000" kern="1200"/>
          </a:p>
        </p:txBody>
      </p:sp>
      <p:sp>
        <p:nvSpPr>
          <p:cNvPr id="11" name="Freeform 10"/>
          <p:cNvSpPr/>
          <p:nvPr/>
        </p:nvSpPr>
        <p:spPr>
          <a:xfrm>
            <a:off x="8535312" y="3036831"/>
            <a:ext cx="2844755" cy="2906984"/>
          </a:xfrm>
          <a:custGeom>
            <a:avLst/>
            <a:gdLst>
              <a:gd name="connsiteX0" fmla="*/ 0 w 2844755"/>
              <a:gd name="connsiteY0" fmla="*/ 284476 h 2906984"/>
              <a:gd name="connsiteX1" fmla="*/ 284476 w 2844755"/>
              <a:gd name="connsiteY1" fmla="*/ 0 h 2906984"/>
              <a:gd name="connsiteX2" fmla="*/ 2560280 w 2844755"/>
              <a:gd name="connsiteY2" fmla="*/ 0 h 2906984"/>
              <a:gd name="connsiteX3" fmla="*/ 2844756 w 2844755"/>
              <a:gd name="connsiteY3" fmla="*/ 284476 h 2906984"/>
              <a:gd name="connsiteX4" fmla="*/ 2844755 w 2844755"/>
              <a:gd name="connsiteY4" fmla="*/ 2622509 h 2906984"/>
              <a:gd name="connsiteX5" fmla="*/ 2560279 w 2844755"/>
              <a:gd name="connsiteY5" fmla="*/ 2906985 h 2906984"/>
              <a:gd name="connsiteX6" fmla="*/ 284476 w 2844755"/>
              <a:gd name="connsiteY6" fmla="*/ 2906984 h 2906984"/>
              <a:gd name="connsiteX7" fmla="*/ 0 w 2844755"/>
              <a:gd name="connsiteY7" fmla="*/ 2622508 h 2906984"/>
              <a:gd name="connsiteX8" fmla="*/ 0 w 2844755"/>
              <a:gd name="connsiteY8" fmla="*/ 284476 h 290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06984">
                <a:moveTo>
                  <a:pt x="0" y="284476"/>
                </a:moveTo>
                <a:cubicBezTo>
                  <a:pt x="0" y="127364"/>
                  <a:pt x="127364" y="0"/>
                  <a:pt x="284476" y="0"/>
                </a:cubicBezTo>
                <a:lnTo>
                  <a:pt x="2560280" y="0"/>
                </a:lnTo>
                <a:cubicBezTo>
                  <a:pt x="2717392" y="0"/>
                  <a:pt x="2844756" y="127364"/>
                  <a:pt x="2844756" y="284476"/>
                </a:cubicBezTo>
                <a:cubicBezTo>
                  <a:pt x="2844756" y="1063820"/>
                  <a:pt x="2844755" y="1843165"/>
                  <a:pt x="2844755" y="2622509"/>
                </a:cubicBezTo>
                <a:cubicBezTo>
                  <a:pt x="2844755" y="2779621"/>
                  <a:pt x="2717391" y="2906985"/>
                  <a:pt x="2560279" y="2906985"/>
                </a:cubicBezTo>
                <a:lnTo>
                  <a:pt x="284476" y="2906984"/>
                </a:lnTo>
                <a:cubicBezTo>
                  <a:pt x="127364" y="2906984"/>
                  <a:pt x="0" y="2779620"/>
                  <a:pt x="0" y="262250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spcFirstLastPara="0" vert="horz" wrap="square" lIns="174760" tIns="174760" rIns="174760" bIns="174760" numCol="1" spcCol="1270" anchor="ctr" anchorCtr="0">
            <a:noAutofit/>
          </a:bodyPr>
          <a:lstStyle/>
          <a:p>
            <a:pPr lvl="0" algn="ctr" defTabSz="1066800">
              <a:lnSpc>
                <a:spcPct val="90000"/>
              </a:lnSpc>
              <a:spcBef>
                <a:spcPct val="0"/>
              </a:spcBef>
              <a:spcAft>
                <a:spcPct val="35000"/>
              </a:spcAft>
            </a:pPr>
            <a:r>
              <a:rPr lang="vi-VN" sz="2400" kern="1200" dirty="0">
                <a:latin typeface="Times New Roman" panose="02020603050405020304" pitchFamily="18" charset="0"/>
                <a:cs typeface="Times New Roman" panose="02020603050405020304" pitchFamily="18" charset="0"/>
              </a:rPr>
              <a:t>- </a:t>
            </a:r>
            <a:r>
              <a:rPr lang="vi-VN" sz="2400" b="1" kern="1200" dirty="0">
                <a:latin typeface="Times New Roman" panose="02020603050405020304" pitchFamily="18" charset="0"/>
                <a:cs typeface="Times New Roman" panose="02020603050405020304" pitchFamily="18" charset="0"/>
              </a:rPr>
              <a:t>Tìm ý</a:t>
            </a:r>
            <a:r>
              <a:rPr lang="vi-VN" sz="2400" kern="1200" dirty="0">
                <a:latin typeface="Times New Roman" panose="02020603050405020304" pitchFamily="18" charset="0"/>
                <a:cs typeface="Times New Roman" panose="02020603050405020304" pitchFamily="18" charset="0"/>
              </a:rPr>
              <a:t> và </a:t>
            </a:r>
            <a:r>
              <a:rPr lang="vi-VN" sz="2400" b="1" kern="1200" dirty="0">
                <a:latin typeface="Times New Roman" panose="02020603050405020304" pitchFamily="18" charset="0"/>
                <a:cs typeface="Times New Roman" panose="02020603050405020304" pitchFamily="18" charset="0"/>
              </a:rPr>
              <a:t>lập dàn ý</a:t>
            </a:r>
            <a:r>
              <a:rPr lang="vi-VN" sz="2400" kern="1200" dirty="0">
                <a:latin typeface="Times New Roman" panose="02020603050405020304" pitchFamily="18" charset="0"/>
                <a:cs typeface="Times New Roman" panose="02020603050405020304" pitchFamily="18" charset="0"/>
              </a:rPr>
              <a:t> cho bài nói.</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5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92301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2" y="749087"/>
            <a:ext cx="492301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I. Định hướng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418101" y="1476625"/>
            <a:ext cx="2982363"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reeform 4"/>
          <p:cNvSpPr/>
          <p:nvPr/>
        </p:nvSpPr>
        <p:spPr>
          <a:xfrm>
            <a:off x="690964" y="3076301"/>
            <a:ext cx="2844755" cy="2999494"/>
          </a:xfrm>
          <a:custGeom>
            <a:avLst/>
            <a:gdLst>
              <a:gd name="connsiteX0" fmla="*/ 0 w 2844755"/>
              <a:gd name="connsiteY0" fmla="*/ 284476 h 2999494"/>
              <a:gd name="connsiteX1" fmla="*/ 284476 w 2844755"/>
              <a:gd name="connsiteY1" fmla="*/ 0 h 2999494"/>
              <a:gd name="connsiteX2" fmla="*/ 2560280 w 2844755"/>
              <a:gd name="connsiteY2" fmla="*/ 0 h 2999494"/>
              <a:gd name="connsiteX3" fmla="*/ 2844756 w 2844755"/>
              <a:gd name="connsiteY3" fmla="*/ 284476 h 2999494"/>
              <a:gd name="connsiteX4" fmla="*/ 2844755 w 2844755"/>
              <a:gd name="connsiteY4" fmla="*/ 2715019 h 2999494"/>
              <a:gd name="connsiteX5" fmla="*/ 2560279 w 2844755"/>
              <a:gd name="connsiteY5" fmla="*/ 2999495 h 2999494"/>
              <a:gd name="connsiteX6" fmla="*/ 284476 w 2844755"/>
              <a:gd name="connsiteY6" fmla="*/ 2999494 h 2999494"/>
              <a:gd name="connsiteX7" fmla="*/ 0 w 2844755"/>
              <a:gd name="connsiteY7" fmla="*/ 2715018 h 2999494"/>
              <a:gd name="connsiteX8" fmla="*/ 0 w 2844755"/>
              <a:gd name="connsiteY8" fmla="*/ 284476 h 299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99494">
                <a:moveTo>
                  <a:pt x="0" y="284476"/>
                </a:moveTo>
                <a:cubicBezTo>
                  <a:pt x="0" y="127364"/>
                  <a:pt x="127364" y="0"/>
                  <a:pt x="284476" y="0"/>
                </a:cubicBezTo>
                <a:lnTo>
                  <a:pt x="2560280" y="0"/>
                </a:lnTo>
                <a:cubicBezTo>
                  <a:pt x="2717392" y="0"/>
                  <a:pt x="2844756" y="127364"/>
                  <a:pt x="2844756" y="284476"/>
                </a:cubicBezTo>
                <a:cubicBezTo>
                  <a:pt x="2844756" y="1094657"/>
                  <a:pt x="2844755" y="1904838"/>
                  <a:pt x="2844755" y="2715019"/>
                </a:cubicBezTo>
                <a:cubicBezTo>
                  <a:pt x="2844755" y="2872131"/>
                  <a:pt x="2717391" y="2999495"/>
                  <a:pt x="2560279" y="2999495"/>
                </a:cubicBezTo>
                <a:lnTo>
                  <a:pt x="284476" y="2999494"/>
                </a:lnTo>
                <a:cubicBezTo>
                  <a:pt x="127364" y="2999494"/>
                  <a:pt x="0" y="2872130"/>
                  <a:pt x="0" y="271501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spcFirstLastPara="0" vert="horz" wrap="square" lIns="190000" tIns="190000" rIns="190000" bIns="190000" numCol="1" spcCol="1270" anchor="ctr" anchorCtr="0">
            <a:noAutofit/>
          </a:bodyPr>
          <a:lstStyle/>
          <a:p>
            <a:pPr lvl="0" algn="ctr" defTabSz="1244600">
              <a:lnSpc>
                <a:spcPct val="90000"/>
              </a:lnSpc>
              <a:spcBef>
                <a:spcPct val="0"/>
              </a:spcBef>
              <a:spcAft>
                <a:spcPct val="35000"/>
              </a:spcAft>
            </a:pPr>
            <a:r>
              <a:rPr lang="vi-VN" sz="2800" b="1" kern="1200" dirty="0">
                <a:latin typeface="Times New Roman" panose="02020603050405020304" pitchFamily="18" charset="0"/>
                <a:cs typeface="Times New Roman" panose="02020603050405020304" pitchFamily="18" charset="0"/>
              </a:rPr>
              <a:t>Chuẩn bị các tư liệu, tranh ảnh </a:t>
            </a:r>
            <a:r>
              <a:rPr lang="vi-VN" sz="2800" kern="1200" dirty="0">
                <a:latin typeface="Times New Roman" panose="02020603050405020304" pitchFamily="18" charset="0"/>
                <a:cs typeface="Times New Roman" panose="02020603050405020304" pitchFamily="18" charset="0"/>
              </a:rPr>
              <a:t>liên quan đến trải nghiệm sẽ kể (nếu có).</a:t>
            </a:r>
            <a:endParaRPr lang="en-US" sz="2800" kern="1200" dirty="0">
              <a:latin typeface="Times New Roman" panose="02020603050405020304" pitchFamily="18" charset="0"/>
              <a:cs typeface="Times New Roman" panose="02020603050405020304" pitchFamily="18" charset="0"/>
            </a:endParaRPr>
          </a:p>
        </p:txBody>
      </p:sp>
      <p:sp>
        <p:nvSpPr>
          <p:cNvPr id="8" name="Freeform 7"/>
          <p:cNvSpPr/>
          <p:nvPr/>
        </p:nvSpPr>
        <p:spPr>
          <a:xfrm>
            <a:off x="3820195" y="4223299"/>
            <a:ext cx="603088" cy="705499"/>
          </a:xfrm>
          <a:custGeom>
            <a:avLst/>
            <a:gdLst>
              <a:gd name="connsiteX0" fmla="*/ 0 w 603088"/>
              <a:gd name="connsiteY0" fmla="*/ 141100 h 705499"/>
              <a:gd name="connsiteX1" fmla="*/ 301544 w 603088"/>
              <a:gd name="connsiteY1" fmla="*/ 141100 h 705499"/>
              <a:gd name="connsiteX2" fmla="*/ 301544 w 603088"/>
              <a:gd name="connsiteY2" fmla="*/ 0 h 705499"/>
              <a:gd name="connsiteX3" fmla="*/ 603088 w 603088"/>
              <a:gd name="connsiteY3" fmla="*/ 352750 h 705499"/>
              <a:gd name="connsiteX4" fmla="*/ 301544 w 603088"/>
              <a:gd name="connsiteY4" fmla="*/ 705499 h 705499"/>
              <a:gd name="connsiteX5" fmla="*/ 301544 w 603088"/>
              <a:gd name="connsiteY5" fmla="*/ 564399 h 705499"/>
              <a:gd name="connsiteX6" fmla="*/ 0 w 603088"/>
              <a:gd name="connsiteY6" fmla="*/ 564399 h 705499"/>
              <a:gd name="connsiteX7" fmla="*/ 0 w 603088"/>
              <a:gd name="connsiteY7" fmla="*/ 141100 h 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088" h="705499">
                <a:moveTo>
                  <a:pt x="0" y="141100"/>
                </a:moveTo>
                <a:lnTo>
                  <a:pt x="301544" y="141100"/>
                </a:lnTo>
                <a:lnTo>
                  <a:pt x="301544" y="0"/>
                </a:lnTo>
                <a:lnTo>
                  <a:pt x="603088" y="352750"/>
                </a:lnTo>
                <a:lnTo>
                  <a:pt x="301544" y="705499"/>
                </a:lnTo>
                <a:lnTo>
                  <a:pt x="301544" y="564399"/>
                </a:lnTo>
                <a:lnTo>
                  <a:pt x="0" y="564399"/>
                </a:lnTo>
                <a:lnTo>
                  <a:pt x="0" y="1411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1100" rIns="180926" bIns="141100" numCol="1" spcCol="1270" anchor="ctr" anchorCtr="0">
            <a:noAutofit/>
          </a:bodyPr>
          <a:lstStyle/>
          <a:p>
            <a:pPr lvl="0" algn="ctr" defTabSz="1333500">
              <a:lnSpc>
                <a:spcPct val="90000"/>
              </a:lnSpc>
              <a:spcBef>
                <a:spcPct val="0"/>
              </a:spcBef>
              <a:spcAft>
                <a:spcPct val="35000"/>
              </a:spcAft>
            </a:pPr>
            <a:endParaRPr lang="en-US" sz="3000" kern="1200"/>
          </a:p>
        </p:txBody>
      </p:sp>
      <p:sp>
        <p:nvSpPr>
          <p:cNvPr id="9" name="Freeform 8"/>
          <p:cNvSpPr/>
          <p:nvPr/>
        </p:nvSpPr>
        <p:spPr>
          <a:xfrm>
            <a:off x="4673622" y="3076301"/>
            <a:ext cx="2844755" cy="2999494"/>
          </a:xfrm>
          <a:custGeom>
            <a:avLst/>
            <a:gdLst>
              <a:gd name="connsiteX0" fmla="*/ 0 w 2844755"/>
              <a:gd name="connsiteY0" fmla="*/ 284476 h 2999494"/>
              <a:gd name="connsiteX1" fmla="*/ 284476 w 2844755"/>
              <a:gd name="connsiteY1" fmla="*/ 0 h 2999494"/>
              <a:gd name="connsiteX2" fmla="*/ 2560280 w 2844755"/>
              <a:gd name="connsiteY2" fmla="*/ 0 h 2999494"/>
              <a:gd name="connsiteX3" fmla="*/ 2844756 w 2844755"/>
              <a:gd name="connsiteY3" fmla="*/ 284476 h 2999494"/>
              <a:gd name="connsiteX4" fmla="*/ 2844755 w 2844755"/>
              <a:gd name="connsiteY4" fmla="*/ 2715019 h 2999494"/>
              <a:gd name="connsiteX5" fmla="*/ 2560279 w 2844755"/>
              <a:gd name="connsiteY5" fmla="*/ 2999495 h 2999494"/>
              <a:gd name="connsiteX6" fmla="*/ 284476 w 2844755"/>
              <a:gd name="connsiteY6" fmla="*/ 2999494 h 2999494"/>
              <a:gd name="connsiteX7" fmla="*/ 0 w 2844755"/>
              <a:gd name="connsiteY7" fmla="*/ 2715018 h 2999494"/>
              <a:gd name="connsiteX8" fmla="*/ 0 w 2844755"/>
              <a:gd name="connsiteY8" fmla="*/ 284476 h 299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99494">
                <a:moveTo>
                  <a:pt x="0" y="284476"/>
                </a:moveTo>
                <a:cubicBezTo>
                  <a:pt x="0" y="127364"/>
                  <a:pt x="127364" y="0"/>
                  <a:pt x="284476" y="0"/>
                </a:cubicBezTo>
                <a:lnTo>
                  <a:pt x="2560280" y="0"/>
                </a:lnTo>
                <a:cubicBezTo>
                  <a:pt x="2717392" y="0"/>
                  <a:pt x="2844756" y="127364"/>
                  <a:pt x="2844756" y="284476"/>
                </a:cubicBezTo>
                <a:cubicBezTo>
                  <a:pt x="2844756" y="1094657"/>
                  <a:pt x="2844755" y="1904838"/>
                  <a:pt x="2844755" y="2715019"/>
                </a:cubicBezTo>
                <a:cubicBezTo>
                  <a:pt x="2844755" y="2872131"/>
                  <a:pt x="2717391" y="2999495"/>
                  <a:pt x="2560279" y="2999495"/>
                </a:cubicBezTo>
                <a:lnTo>
                  <a:pt x="284476" y="2999494"/>
                </a:lnTo>
                <a:cubicBezTo>
                  <a:pt x="127364" y="2999494"/>
                  <a:pt x="0" y="2872130"/>
                  <a:pt x="0" y="271501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90000" tIns="190000" rIns="190000" bIns="190000" numCol="1" spcCol="1270" anchor="ctr" anchorCtr="0">
            <a:noAutofit/>
          </a:bodyPr>
          <a:lstStyle/>
          <a:p>
            <a:pPr lvl="0" algn="ctr" defTabSz="1244600">
              <a:lnSpc>
                <a:spcPct val="90000"/>
              </a:lnSpc>
              <a:spcBef>
                <a:spcPct val="0"/>
              </a:spcBef>
              <a:spcAft>
                <a:spcPct val="35000"/>
              </a:spcAft>
            </a:pPr>
            <a:r>
              <a:rPr lang="vi-VN" sz="2800" b="1" kern="1200" dirty="0">
                <a:latin typeface="Times New Roman" panose="02020603050405020304" pitchFamily="18" charset="0"/>
                <a:cs typeface="Times New Roman" panose="02020603050405020304" pitchFamily="18" charset="0"/>
              </a:rPr>
              <a:t>Nêu lên cảm xúc, suy nghĩ hoặc bài học</a:t>
            </a:r>
            <a:r>
              <a:rPr lang="vi-VN" sz="2800" kern="1200" dirty="0">
                <a:latin typeface="Times New Roman" panose="02020603050405020304" pitchFamily="18" charset="0"/>
                <a:cs typeface="Times New Roman" panose="02020603050405020304" pitchFamily="18" charset="0"/>
              </a:rPr>
              <a:t> em rút ra từ trải nghiệm đáng nhớ đó.</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7802853" y="4223299"/>
            <a:ext cx="603088" cy="705499"/>
          </a:xfrm>
          <a:custGeom>
            <a:avLst/>
            <a:gdLst>
              <a:gd name="connsiteX0" fmla="*/ 0 w 603088"/>
              <a:gd name="connsiteY0" fmla="*/ 141100 h 705499"/>
              <a:gd name="connsiteX1" fmla="*/ 301544 w 603088"/>
              <a:gd name="connsiteY1" fmla="*/ 141100 h 705499"/>
              <a:gd name="connsiteX2" fmla="*/ 301544 w 603088"/>
              <a:gd name="connsiteY2" fmla="*/ 0 h 705499"/>
              <a:gd name="connsiteX3" fmla="*/ 603088 w 603088"/>
              <a:gd name="connsiteY3" fmla="*/ 352750 h 705499"/>
              <a:gd name="connsiteX4" fmla="*/ 301544 w 603088"/>
              <a:gd name="connsiteY4" fmla="*/ 705499 h 705499"/>
              <a:gd name="connsiteX5" fmla="*/ 301544 w 603088"/>
              <a:gd name="connsiteY5" fmla="*/ 564399 h 705499"/>
              <a:gd name="connsiteX6" fmla="*/ 0 w 603088"/>
              <a:gd name="connsiteY6" fmla="*/ 564399 h 705499"/>
              <a:gd name="connsiteX7" fmla="*/ 0 w 603088"/>
              <a:gd name="connsiteY7" fmla="*/ 141100 h 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088" h="705499">
                <a:moveTo>
                  <a:pt x="0" y="141100"/>
                </a:moveTo>
                <a:lnTo>
                  <a:pt x="301544" y="141100"/>
                </a:lnTo>
                <a:lnTo>
                  <a:pt x="301544" y="0"/>
                </a:lnTo>
                <a:lnTo>
                  <a:pt x="603088" y="352750"/>
                </a:lnTo>
                <a:lnTo>
                  <a:pt x="301544" y="705499"/>
                </a:lnTo>
                <a:lnTo>
                  <a:pt x="301544" y="564399"/>
                </a:lnTo>
                <a:lnTo>
                  <a:pt x="0" y="564399"/>
                </a:lnTo>
                <a:lnTo>
                  <a:pt x="0" y="1411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1100" rIns="180926" bIns="141100" numCol="1" spcCol="1270" anchor="ctr" anchorCtr="0">
            <a:noAutofit/>
          </a:bodyPr>
          <a:lstStyle/>
          <a:p>
            <a:pPr lvl="0" algn="ctr" defTabSz="1333500">
              <a:lnSpc>
                <a:spcPct val="90000"/>
              </a:lnSpc>
              <a:spcBef>
                <a:spcPct val="0"/>
              </a:spcBef>
              <a:spcAft>
                <a:spcPct val="35000"/>
              </a:spcAft>
            </a:pPr>
            <a:endParaRPr lang="en-US" sz="3000" kern="1200"/>
          </a:p>
        </p:txBody>
      </p:sp>
      <p:sp>
        <p:nvSpPr>
          <p:cNvPr id="11" name="Freeform 10"/>
          <p:cNvSpPr/>
          <p:nvPr/>
        </p:nvSpPr>
        <p:spPr>
          <a:xfrm>
            <a:off x="8656280" y="3076301"/>
            <a:ext cx="2844755" cy="2999494"/>
          </a:xfrm>
          <a:custGeom>
            <a:avLst/>
            <a:gdLst>
              <a:gd name="connsiteX0" fmla="*/ 0 w 2844755"/>
              <a:gd name="connsiteY0" fmla="*/ 284476 h 2999494"/>
              <a:gd name="connsiteX1" fmla="*/ 284476 w 2844755"/>
              <a:gd name="connsiteY1" fmla="*/ 0 h 2999494"/>
              <a:gd name="connsiteX2" fmla="*/ 2560280 w 2844755"/>
              <a:gd name="connsiteY2" fmla="*/ 0 h 2999494"/>
              <a:gd name="connsiteX3" fmla="*/ 2844756 w 2844755"/>
              <a:gd name="connsiteY3" fmla="*/ 284476 h 2999494"/>
              <a:gd name="connsiteX4" fmla="*/ 2844755 w 2844755"/>
              <a:gd name="connsiteY4" fmla="*/ 2715019 h 2999494"/>
              <a:gd name="connsiteX5" fmla="*/ 2560279 w 2844755"/>
              <a:gd name="connsiteY5" fmla="*/ 2999495 h 2999494"/>
              <a:gd name="connsiteX6" fmla="*/ 284476 w 2844755"/>
              <a:gd name="connsiteY6" fmla="*/ 2999494 h 2999494"/>
              <a:gd name="connsiteX7" fmla="*/ 0 w 2844755"/>
              <a:gd name="connsiteY7" fmla="*/ 2715018 h 2999494"/>
              <a:gd name="connsiteX8" fmla="*/ 0 w 2844755"/>
              <a:gd name="connsiteY8" fmla="*/ 284476 h 299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99494">
                <a:moveTo>
                  <a:pt x="0" y="284476"/>
                </a:moveTo>
                <a:cubicBezTo>
                  <a:pt x="0" y="127364"/>
                  <a:pt x="127364" y="0"/>
                  <a:pt x="284476" y="0"/>
                </a:cubicBezTo>
                <a:lnTo>
                  <a:pt x="2560280" y="0"/>
                </a:lnTo>
                <a:cubicBezTo>
                  <a:pt x="2717392" y="0"/>
                  <a:pt x="2844756" y="127364"/>
                  <a:pt x="2844756" y="284476"/>
                </a:cubicBezTo>
                <a:cubicBezTo>
                  <a:pt x="2844756" y="1094657"/>
                  <a:pt x="2844755" y="1904838"/>
                  <a:pt x="2844755" y="2715019"/>
                </a:cubicBezTo>
                <a:cubicBezTo>
                  <a:pt x="2844755" y="2872131"/>
                  <a:pt x="2717391" y="2999495"/>
                  <a:pt x="2560279" y="2999495"/>
                </a:cubicBezTo>
                <a:lnTo>
                  <a:pt x="284476" y="2999494"/>
                </a:lnTo>
                <a:cubicBezTo>
                  <a:pt x="127364" y="2999494"/>
                  <a:pt x="0" y="2872130"/>
                  <a:pt x="0" y="271501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spcFirstLastPara="0" vert="horz" wrap="square" lIns="190000" tIns="190000" rIns="190000" bIns="190000" numCol="1" spcCol="1270" anchor="ctr" anchorCtr="0">
            <a:noAutofit/>
          </a:bodyPr>
          <a:lstStyle/>
          <a:p>
            <a:pPr lvl="0" algn="ctr" defTabSz="1244600">
              <a:lnSpc>
                <a:spcPct val="90000"/>
              </a:lnSpc>
              <a:spcBef>
                <a:spcPct val="0"/>
              </a:spcBef>
              <a:spcAft>
                <a:spcPct val="35000"/>
              </a:spcAft>
            </a:pPr>
            <a:r>
              <a:rPr lang="vi-VN" sz="2800" b="1" kern="1200" dirty="0">
                <a:latin typeface="Times New Roman" panose="02020603050405020304" pitchFamily="18" charset="0"/>
                <a:cs typeface="Times New Roman" panose="02020603050405020304" pitchFamily="18" charset="0"/>
              </a:rPr>
              <a:t>Sử dụng nét mặt, ánh mắt, hành động</a:t>
            </a:r>
            <a:r>
              <a:rPr lang="vi-VN" sz="2800" kern="1200" dirty="0">
                <a:latin typeface="Times New Roman" panose="02020603050405020304" pitchFamily="18" charset="0"/>
                <a:cs typeface="Times New Roman" panose="02020603050405020304" pitchFamily="18" charset="0"/>
              </a:rPr>
              <a:t>,...phù hợp với câu chuyện để tác động đến người nghe.</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82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951588"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2" y="749087"/>
            <a:ext cx="4951588"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1600"/>
              </a:spcBef>
              <a:spcAft>
                <a:spcPts val="8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hành</a:t>
            </a:r>
            <a:endParaRPr lang="en-US" sz="2800" b="1" dirty="0">
              <a:solidFill>
                <a:srgbClr val="94C600"/>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ight Arrow 5"/>
          <p:cNvSpPr/>
          <p:nvPr/>
        </p:nvSpPr>
        <p:spPr>
          <a:xfrm>
            <a:off x="2667706" y="1371749"/>
            <a:ext cx="2253660"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1.</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bài</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Diagram 10"/>
          <p:cNvGraphicFramePr/>
          <p:nvPr>
            <p:extLst>
              <p:ext uri="{D42A27DB-BD31-4B8C-83A1-F6EECF244321}">
                <p14:modId xmlns:p14="http://schemas.microsoft.com/office/powerpoint/2010/main" val="4267453240"/>
              </p:ext>
            </p:extLst>
          </p:nvPr>
        </p:nvGraphicFramePr>
        <p:xfrm>
          <a:off x="1141145" y="1888415"/>
          <a:ext cx="9909709" cy="384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42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98016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2" y="749087"/>
            <a:ext cx="498016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ight Arrow 5"/>
          <p:cNvSpPr/>
          <p:nvPr/>
        </p:nvSpPr>
        <p:spPr>
          <a:xfrm>
            <a:off x="191912" y="1371749"/>
            <a:ext cx="2651302"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ight Arrow 1"/>
          <p:cNvSpPr/>
          <p:nvPr/>
        </p:nvSpPr>
        <p:spPr>
          <a:xfrm>
            <a:off x="1397725" y="2892707"/>
            <a:ext cx="2233749" cy="2821577"/>
          </a:xfrm>
          <a:prstGeom prst="rightArrow">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u="sng" dirty="0" err="1">
                <a:solidFill>
                  <a:srgbClr val="0D0D0D"/>
                </a:solidFill>
                <a:latin typeface="Times New Roman" panose="02020603050405020304" pitchFamily="18" charset="0"/>
                <a:ea typeface="MS Mincho"/>
              </a:rPr>
              <a:t>Bước</a:t>
            </a:r>
            <a:r>
              <a:rPr lang="en-US" sz="2800" b="1" u="sng" dirty="0">
                <a:solidFill>
                  <a:srgbClr val="0D0D0D"/>
                </a:solidFill>
                <a:latin typeface="Times New Roman" panose="02020603050405020304" pitchFamily="18" charset="0"/>
                <a:ea typeface="MS Mincho"/>
              </a:rPr>
              <a:t> 1</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endParaRPr lang="en-US" sz="28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4088674" y="1841864"/>
            <a:ext cx="7184572" cy="4492908"/>
          </a:xfrm>
          <a:prstGeom prst="round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MS Mincho"/>
              </a:rPr>
              <a:t>- </a:t>
            </a: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Đọc và xác định yêu cầu đề bài</a:t>
            </a: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lựa chọn trải nghiệm</a:t>
            </a:r>
            <a:r>
              <a:rPr lang="vi-VN" sz="2400" dirty="0">
                <a:solidFill>
                  <a:srgbClr val="0D0D0D"/>
                </a:solidFill>
                <a:latin typeface="Times New Roman" panose="02020603050405020304" pitchFamily="18" charset="0"/>
                <a:ea typeface="Times New Roman" panose="02020603050405020304" pitchFamily="18" charset="0"/>
              </a:rPr>
              <a:t> mà em có ấn tượng sâu sắc về một người thân (cha, mẹ, ông, bà,...).</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Ví dụ</a:t>
            </a:r>
            <a:r>
              <a:rPr lang="vi-VN" sz="2400" dirty="0">
                <a:solidFill>
                  <a:srgbClr val="0D0D0D"/>
                </a:solidFill>
                <a:latin typeface="Times New Roman" panose="02020603050405020304" pitchFamily="18" charset="0"/>
                <a:ea typeface="Times New Roman" panose="02020603050405020304" pitchFamily="18" charset="0"/>
              </a:rPr>
              <a:t>: Kể về một lần em bị ốm, mẹ chăm sóc em như thế nào.</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Nhớ lại các chi tiết </a:t>
            </a:r>
            <a:r>
              <a:rPr lang="vi-VN" sz="2400" dirty="0">
                <a:solidFill>
                  <a:srgbClr val="0D0D0D"/>
                </a:solidFill>
                <a:latin typeface="Times New Roman" panose="02020603050405020304" pitchFamily="18" charset="0"/>
                <a:ea typeface="Times New Roman" panose="02020603050405020304" pitchFamily="18" charset="0"/>
              </a:rPr>
              <a:t>về trải nghiệm và </a:t>
            </a:r>
            <a:r>
              <a:rPr lang="vi-VN" sz="2400" b="1" dirty="0">
                <a:solidFill>
                  <a:srgbClr val="0D0D0D"/>
                </a:solidFill>
                <a:latin typeface="Times New Roman" panose="02020603050405020304" pitchFamily="18" charset="0"/>
                <a:ea typeface="Times New Roman" panose="02020603050405020304" pitchFamily="18" charset="0"/>
              </a:rPr>
              <a:t>cảm xúc, suy nghĩ</a:t>
            </a:r>
            <a:r>
              <a:rPr lang="vi-VN" sz="2400" dirty="0">
                <a:solidFill>
                  <a:srgbClr val="0D0D0D"/>
                </a:solidFill>
                <a:latin typeface="Times New Roman" panose="02020603050405020304" pitchFamily="18" charset="0"/>
                <a:ea typeface="Times New Roman" panose="02020603050405020304" pitchFamily="18" charset="0"/>
              </a:rPr>
              <a:t> của em qua trải nghiệm,</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Tìm các tư liệu, tranh, ảnh</a:t>
            </a:r>
            <a:r>
              <a:rPr lang="vi-VN" sz="2400" dirty="0">
                <a:solidFill>
                  <a:srgbClr val="0D0D0D"/>
                </a:solidFill>
                <a:latin typeface="Times New Roman" panose="02020603050405020304" pitchFamily="18" charset="0"/>
                <a:ea typeface="Times New Roman" panose="02020603050405020304" pitchFamily="18" charset="0"/>
              </a:rPr>
              <a:t> liên quan để minh họa cho trải nghiệm (nếu thấy cần thiết).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839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0" y="230260"/>
            <a:ext cx="690031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b="1" dirty="0">
                <a:solidFill>
                  <a:srgbClr val="0070C0"/>
                </a:solidFill>
                <a:effectLst/>
                <a:latin typeface="Times New Roman" panose="02020603050405020304" pitchFamily="18" charset="0"/>
                <a:ea typeface="Times New Roman" panose="02020603050405020304" pitchFamily="18" charset="0"/>
              </a:rPr>
              <a:t>II. </a:t>
            </a:r>
            <a:r>
              <a:rPr lang="en-US" sz="2800" b="1" dirty="0" err="1">
                <a:solidFill>
                  <a:srgbClr val="0070C0"/>
                </a:solidFill>
                <a:effectLst/>
                <a:latin typeface="Times New Roman" panose="02020603050405020304" pitchFamily="18" charset="0"/>
                <a:ea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bản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i="1" dirty="0">
                <a:solidFill>
                  <a:srgbClr val="0070C0"/>
                </a:solidFill>
                <a:effectLst/>
                <a:latin typeface="Times New Roman" panose="02020603050405020304" pitchFamily="18" charset="0"/>
                <a:ea typeface="Times New Roman" panose="02020603050405020304" pitchFamily="18" charset="0"/>
              </a:rPr>
              <a:t>À </a:t>
            </a:r>
            <a:r>
              <a:rPr lang="en-US" sz="2800" b="1" i="1" dirty="0" err="1">
                <a:solidFill>
                  <a:srgbClr val="0070C0"/>
                </a:solidFill>
                <a:effectLst/>
                <a:latin typeface="Times New Roman" panose="02020603050405020304" pitchFamily="18" charset="0"/>
                <a:ea typeface="Times New Roman" panose="02020603050405020304" pitchFamily="18" charset="0"/>
              </a:rPr>
              <a:t>ơi</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tay</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mẹ</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Bình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Nguyên</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Plaque 5"/>
          <p:cNvSpPr/>
          <p:nvPr/>
        </p:nvSpPr>
        <p:spPr>
          <a:xfrm>
            <a:off x="218939" y="966220"/>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a:lnSpc>
                <a:spcPct val="115000"/>
              </a:lnSpc>
              <a:spcAft>
                <a:spcPts val="1200"/>
              </a:spcAft>
              <a:buFont typeface="+mj-lt"/>
              <a:buAutoNum type="arabicPeriod"/>
            </a:pPr>
            <a:r>
              <a:rPr lang="en-US" sz="3200" b="1">
                <a:solidFill>
                  <a:srgbClr val="0D0D0D"/>
                </a:solidFill>
                <a:effectLst/>
                <a:latin typeface="Times New Roman" panose="02020603050405020304" pitchFamily="18" charset="0"/>
                <a:ea typeface="Times New Roman" panose="02020603050405020304" pitchFamily="18" charset="0"/>
              </a:rPr>
              <a:t>Tìm hiểu về tác giả Bình Nguyên</a:t>
            </a:r>
            <a:endParaRPr lang="en-US" sz="280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893298" y="2373556"/>
            <a:ext cx="2954364" cy="26509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 name="Group 1"/>
          <p:cNvGrpSpPr/>
          <p:nvPr/>
        </p:nvGrpSpPr>
        <p:grpSpPr>
          <a:xfrm>
            <a:off x="5268822" y="1902205"/>
            <a:ext cx="5969726" cy="3593647"/>
            <a:chOff x="5368834" y="1984193"/>
            <a:chExt cx="5969726" cy="3593647"/>
          </a:xfrm>
        </p:grpSpPr>
        <p:pic>
          <p:nvPicPr>
            <p:cNvPr id="9" name="Picture 8"/>
            <p:cNvPicPr>
              <a:picLocks noChangeAspect="1"/>
            </p:cNvPicPr>
            <p:nvPr/>
          </p:nvPicPr>
          <p:blipFill>
            <a:blip r:embed="rId3"/>
            <a:stretch>
              <a:fillRect/>
            </a:stretch>
          </p:blipFill>
          <p:spPr>
            <a:xfrm>
              <a:off x="5368834" y="1984193"/>
              <a:ext cx="5969726" cy="3593647"/>
            </a:xfrm>
            <a:prstGeom prst="rect">
              <a:avLst/>
            </a:prstGeom>
          </p:spPr>
        </p:pic>
        <p:sp>
          <p:nvSpPr>
            <p:cNvPr id="10" name="Rectangle 9"/>
            <p:cNvSpPr/>
            <p:nvPr/>
          </p:nvSpPr>
          <p:spPr>
            <a:xfrm>
              <a:off x="6671185" y="2720153"/>
              <a:ext cx="3783408" cy="2357568"/>
            </a:xfrm>
            <a:prstGeom prst="rect">
              <a:avLst/>
            </a:prstGeom>
          </p:spPr>
          <p:txBody>
            <a:bodyPr wrap="none">
              <a:spAutoFit/>
            </a:bodyPr>
            <a:lstStyle/>
            <a:p>
              <a:pPr>
                <a:lnSpc>
                  <a:spcPct val="115000"/>
                </a:lnSpc>
                <a:spcAft>
                  <a:spcPts val="0"/>
                </a:spcAft>
              </a:pPr>
              <a:r>
                <a:rPr lang="pt-BR" sz="3200" b="1" dirty="0">
                  <a:solidFill>
                    <a:srgbClr val="0D0D0D"/>
                  </a:solidFill>
                  <a:effectLst/>
                  <a:latin typeface="Times New Roman" panose="02020603050405020304" pitchFamily="18" charset="0"/>
                  <a:ea typeface="Times New Roman" panose="02020603050405020304" pitchFamily="18" charset="0"/>
                </a:rPr>
                <a:t>Qua tìm hiểu ở nhà, </a:t>
              </a:r>
            </a:p>
            <a:p>
              <a:pPr>
                <a:lnSpc>
                  <a:spcPct val="115000"/>
                </a:lnSpc>
                <a:spcAft>
                  <a:spcPts val="0"/>
                </a:spcAft>
              </a:pPr>
              <a:r>
                <a:rPr lang="pt-BR" sz="3200" b="1" dirty="0">
                  <a:solidFill>
                    <a:srgbClr val="0D0D0D"/>
                  </a:solidFill>
                  <a:effectLst/>
                  <a:latin typeface="Times New Roman" panose="02020603050405020304" pitchFamily="18" charset="0"/>
                  <a:ea typeface="Times New Roman" panose="02020603050405020304" pitchFamily="18" charset="0"/>
                </a:rPr>
                <a:t>nêu những hiểu biết </a:t>
              </a:r>
            </a:p>
            <a:p>
              <a:pPr>
                <a:lnSpc>
                  <a:spcPct val="115000"/>
                </a:lnSpc>
                <a:spcAft>
                  <a:spcPts val="0"/>
                </a:spcAft>
              </a:pPr>
              <a:r>
                <a:rPr lang="pt-BR" sz="3200" b="1" dirty="0">
                  <a:solidFill>
                    <a:srgbClr val="0D0D0D"/>
                  </a:solidFill>
                  <a:latin typeface="Times New Roman" panose="02020603050405020304" pitchFamily="18" charset="0"/>
                  <a:ea typeface="Times New Roman" panose="02020603050405020304" pitchFamily="18" charset="0"/>
                </a:rPr>
                <a:t>c</a:t>
              </a:r>
              <a:r>
                <a:rPr lang="pt-BR" sz="3200" b="1" dirty="0">
                  <a:solidFill>
                    <a:srgbClr val="0D0D0D"/>
                  </a:solidFill>
                  <a:effectLst/>
                  <a:latin typeface="Times New Roman" panose="02020603050405020304" pitchFamily="18" charset="0"/>
                  <a:ea typeface="Times New Roman" panose="02020603050405020304" pitchFamily="18" charset="0"/>
                </a:rPr>
                <a:t>ủa em về tác giả</a:t>
              </a:r>
            </a:p>
            <a:p>
              <a:pPr>
                <a:lnSpc>
                  <a:spcPct val="115000"/>
                </a:lnSpc>
                <a:spcAft>
                  <a:spcPts val="0"/>
                </a:spcAft>
              </a:pPr>
              <a:r>
                <a:rPr lang="pt-BR" sz="3200" b="1" dirty="0">
                  <a:solidFill>
                    <a:srgbClr val="0D0D0D"/>
                  </a:solidFill>
                  <a:effectLst/>
                  <a:latin typeface="Times New Roman" panose="02020603050405020304" pitchFamily="18" charset="0"/>
                  <a:ea typeface="Times New Roman" panose="02020603050405020304" pitchFamily="18" charset="0"/>
                </a:rPr>
                <a:t> Bình Nguyên.</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1858101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ight Arrow 5"/>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ight Arrow 1"/>
          <p:cNvSpPr/>
          <p:nvPr/>
        </p:nvSpPr>
        <p:spPr>
          <a:xfrm>
            <a:off x="1136469" y="2892707"/>
            <a:ext cx="2495005" cy="2821577"/>
          </a:xfrm>
          <a:prstGeom prst="rightArrow">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u="sng" dirty="0" err="1">
                <a:solidFill>
                  <a:srgbClr val="0D0D0D"/>
                </a:solidFill>
                <a:latin typeface="Times New Roman" panose="02020603050405020304" pitchFamily="18" charset="0"/>
                <a:ea typeface="MS Mincho"/>
              </a:rPr>
              <a:t>Bước</a:t>
            </a:r>
            <a:r>
              <a:rPr lang="en-US" sz="2800" b="1" u="sng" dirty="0">
                <a:solidFill>
                  <a:srgbClr val="0D0D0D"/>
                </a:solidFill>
                <a:latin typeface="Times New Roman" panose="02020603050405020304" pitchFamily="18" charset="0"/>
                <a:ea typeface="MS Mincho"/>
              </a:rPr>
              <a:t> 2</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ý, </a:t>
            </a:r>
            <a:r>
              <a:rPr lang="en-US" sz="2800" b="1" dirty="0" err="1">
                <a:solidFill>
                  <a:srgbClr val="0D0D0D"/>
                </a:solidFill>
                <a:latin typeface="Times New Roman" panose="02020603050405020304" pitchFamily="18" charset="0"/>
                <a:ea typeface="MS Mincho"/>
              </a:rPr>
              <a:t>lập</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dàn</a:t>
            </a:r>
            <a:r>
              <a:rPr lang="en-US" sz="2800" b="1" dirty="0">
                <a:solidFill>
                  <a:srgbClr val="0D0D0D"/>
                </a:solidFill>
                <a:latin typeface="Times New Roman" panose="02020603050405020304" pitchFamily="18" charset="0"/>
                <a:ea typeface="MS Mincho"/>
              </a:rPr>
              <a:t> ý.</a:t>
            </a:r>
            <a:endParaRPr lang="en-US" sz="24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4088674" y="1841864"/>
            <a:ext cx="7184572" cy="4492908"/>
          </a:xfrm>
          <a:prstGeom prst="round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 Tìm ý </a:t>
            </a:r>
            <a:r>
              <a:rPr lang="vi-VN" sz="2400" dirty="0">
                <a:solidFill>
                  <a:srgbClr val="0D0D0D"/>
                </a:solidFill>
                <a:latin typeface="Times New Roman" panose="02020603050405020304" pitchFamily="18" charset="0"/>
                <a:ea typeface="Times New Roman" panose="02020603050405020304" pitchFamily="18" charset="0"/>
              </a:rPr>
              <a:t>cho bài kể theo gợi dẫn:</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Nêu sự việc, hành động, tình huống của người thân để lại ấn tượng sâu sắc trong em.</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Phát triển các ý bằng cách đặt và trả lời các câu hỏi: Sự việc, tình huống đó diễn ra vào thời gian nào, ở đâu? Sự việc, tình huống đó cụ thể như thế nào? Em có cảm xúc, tâm trạng, suy nghĩ gì khi chứng kiến sự việc đó? Em rút ra bài học gì từ sự việc, tình huống đó?;...</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544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355910" y="2677529"/>
            <a:ext cx="2495005" cy="2821577"/>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088674" y="1841864"/>
            <a:ext cx="7184572" cy="449290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000" b="1" dirty="0">
                <a:solidFill>
                  <a:srgbClr val="0D0D0D"/>
                </a:solidFill>
                <a:latin typeface="Times New Roman" panose="02020603050405020304" pitchFamily="18" charset="0"/>
                <a:ea typeface="Times New Roman" panose="02020603050405020304" pitchFamily="18" charset="0"/>
              </a:rPr>
              <a:t>- Lập dàn ý </a:t>
            </a:r>
            <a:r>
              <a:rPr lang="vi-VN" sz="2000" dirty="0">
                <a:solidFill>
                  <a:srgbClr val="0D0D0D"/>
                </a:solidFill>
                <a:latin typeface="Times New Roman" panose="02020603050405020304" pitchFamily="18" charset="0"/>
                <a:ea typeface="Times New Roman" panose="02020603050405020304" pitchFamily="18" charset="0"/>
              </a:rPr>
              <a:t>cho bài kể (có thể bằng sơ đồ tư duy):</a:t>
            </a:r>
            <a:endParaRPr lang="en-US"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a:t>
            </a:r>
            <a:r>
              <a:rPr lang="vi-VN" sz="2000" b="1" dirty="0">
                <a:solidFill>
                  <a:srgbClr val="0D0D0D"/>
                </a:solidFill>
                <a:latin typeface="Times New Roman" panose="02020603050405020304" pitchFamily="18" charset="0"/>
                <a:ea typeface="Times New Roman" panose="02020603050405020304" pitchFamily="18" charset="0"/>
              </a:rPr>
              <a:t>Mở đầu</a:t>
            </a:r>
            <a:r>
              <a:rPr lang="vi-VN" sz="2000" dirty="0">
                <a:solidFill>
                  <a:srgbClr val="0D0D0D"/>
                </a:solidFill>
                <a:latin typeface="Times New Roman" panose="02020603050405020304" pitchFamily="18" charset="0"/>
                <a:ea typeface="Times New Roman" panose="02020603050405020304" pitchFamily="18" charset="0"/>
              </a:rPr>
              <a:t>: Chào hỏi, giới thiệu người thân và sự việc, tình huống người thân để lại ấn tượng sâu sắc trong em.</a:t>
            </a:r>
            <a:endParaRPr lang="en-US"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b="1" dirty="0">
                <a:solidFill>
                  <a:srgbClr val="0D0D0D"/>
                </a:solidFill>
                <a:latin typeface="Times New Roman" panose="02020603050405020304" pitchFamily="18" charset="0"/>
                <a:ea typeface="Times New Roman" panose="02020603050405020304" pitchFamily="18" charset="0"/>
              </a:rPr>
              <a:t>Gợi ý</a:t>
            </a:r>
            <a:r>
              <a:rPr lang="vi-VN" sz="2000" dirty="0">
                <a:solidFill>
                  <a:srgbClr val="0D0D0D"/>
                </a:solidFill>
                <a:latin typeface="Times New Roman" panose="02020603050405020304" pitchFamily="18" charset="0"/>
                <a:ea typeface="Times New Roman" panose="02020603050405020304" pitchFamily="18" charset="0"/>
              </a:rPr>
              <a:t>: Xin chào thầy cô và các bạn. Tôi tên là......................, học lớp......., trường................. Sau đây tôi xin kể lại một trải nghiệm đáng nhớ trong đời của mình. Trước khi bắt đầu bài nói của mình, tôi có một câu hỏi "Các bạn học sinh đã bao giờ dầm mưa rồi cảm lạnh chưa ạ?" (Có thể giao lưu với 1 bạn hỏi lí do, sự việc của buổi cảm lạnh ấy). Bản thân tôi cũng đã từ trải nghiệm cảm giác không mấy dễ chịu ấy. Chuyện là..... (Lời dẫn vào bài nói).</a:t>
            </a:r>
            <a:endParaRPr lang="en-US" dirty="0">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Right Arrow 8"/>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35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136469" y="2892707"/>
            <a:ext cx="2495005" cy="2821577"/>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088674" y="1841864"/>
            <a:ext cx="7184572" cy="449290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rPr>
              <a:t>Nội dung chính</a:t>
            </a:r>
            <a:r>
              <a:rPr lang="vi-VN" sz="2800" dirty="0">
                <a:solidFill>
                  <a:srgbClr val="0D0D0D"/>
                </a:solidFill>
                <a:latin typeface="Times New Roman" panose="02020603050405020304" pitchFamily="18" charset="0"/>
                <a:ea typeface="Times New Roman" panose="02020603050405020304" pitchFamily="18" charset="0"/>
              </a:rPr>
              <a:t>: Lựa chọn và sắp xếp các ý tìm được theo một trình tự hợp lí.</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Ví dụ</a:t>
            </a:r>
            <a:r>
              <a:rPr lang="vi-VN" sz="2800" dirty="0">
                <a:solidFill>
                  <a:srgbClr val="0D0D0D"/>
                </a:solidFill>
                <a:latin typeface="Times New Roman" panose="02020603050405020304" pitchFamily="18" charset="0"/>
                <a:ea typeface="Times New Roman" panose="02020603050405020304" pitchFamily="18" charset="0"/>
              </a:rPr>
              <a:t>: Với bài viết kể về trải nghiệm mẹ chăm sóc khi em ốm có thể triển khai theo gợi ý như sau:</a:t>
            </a:r>
            <a:endParaRPr lang="en-US" sz="2800" dirty="0">
              <a:latin typeface="Times New Roman" panose="02020603050405020304" pitchFamily="18" charset="0"/>
              <a:ea typeface="Times New Roman" panose="02020603050405020304" pitchFamily="18" charset="0"/>
            </a:endParaRPr>
          </a:p>
          <a:p>
            <a:pPr marL="285750" lvl="0" indent="-285750">
              <a:lnSpc>
                <a:spcPct val="115000"/>
              </a:lnSpc>
              <a:spcAft>
                <a:spcPts val="0"/>
              </a:spcAft>
              <a:buSzPts val="1000"/>
              <a:buFont typeface="Wingdings" panose="05000000000000000000" pitchFamily="2" charset="2"/>
              <a:buChar char="ü"/>
              <a:tabLst>
                <a:tab pos="457200" algn="l"/>
              </a:tabLst>
            </a:pP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do </a:t>
            </a:r>
            <a:r>
              <a:rPr lang="en-US" sz="2800" dirty="0" err="1">
                <a:solidFill>
                  <a:srgbClr val="0D0D0D"/>
                </a:solidFill>
                <a:latin typeface="Times New Roman" panose="02020603050405020304" pitchFamily="18" charset="0"/>
                <a:ea typeface="Times New Roman" panose="02020603050405020304" pitchFamily="18" charset="0"/>
              </a:rPr>
              <a:t>xuất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mưa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ướt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285750" lvl="0" indent="-285750">
              <a:lnSpc>
                <a:spcPct val="115000"/>
              </a:lnSpc>
              <a:spcAft>
                <a:spcPts val="0"/>
              </a:spcAft>
              <a:buSzPts val="1000"/>
              <a:buFont typeface="Wingdings" panose="05000000000000000000" pitchFamily="2" charset="2"/>
              <a:buChar char="ü"/>
              <a:tabLst>
                <a:tab pos="457200" algn="l"/>
              </a:tabLst>
            </a:pP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nghiệm</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Right Arrow 8"/>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4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136469" y="2677529"/>
            <a:ext cx="2495005" cy="2821577"/>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088674" y="1841864"/>
            <a:ext cx="7184572" cy="449290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a:t>
            </a:r>
            <a:r>
              <a:rPr lang="vi-VN" sz="2800" b="1" dirty="0">
                <a:solidFill>
                  <a:srgbClr val="0D0D0D"/>
                </a:solidFill>
                <a:latin typeface="Times New Roman" panose="02020603050405020304" pitchFamily="18" charset="0"/>
                <a:ea typeface="Times New Roman" panose="02020603050405020304" pitchFamily="18" charset="0"/>
              </a:rPr>
              <a:t> </a:t>
            </a:r>
            <a:r>
              <a:rPr lang="vi-VN" sz="3200" b="1" dirty="0">
                <a:solidFill>
                  <a:srgbClr val="0D0D0D"/>
                </a:solidFill>
                <a:latin typeface="Times New Roman" panose="02020603050405020304" pitchFamily="18" charset="0"/>
                <a:ea typeface="Times New Roman" panose="02020603050405020304" pitchFamily="18" charset="0"/>
              </a:rPr>
              <a:t>Kết thúc</a:t>
            </a:r>
            <a:r>
              <a:rPr lang="vi-VN"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457200" lvl="0" indent="-457200">
              <a:lnSpc>
                <a:spcPct val="115000"/>
              </a:lnSpc>
              <a:spcAft>
                <a:spcPts val="0"/>
              </a:spcAft>
              <a:buSzPts val="1000"/>
              <a:buFont typeface="Wingdings" panose="05000000000000000000" pitchFamily="2" charset="2"/>
              <a:buChar char="q"/>
              <a:tabLst>
                <a:tab pos="457200" algn="l"/>
              </a:tabLst>
            </a:pPr>
            <a:r>
              <a:rPr lang="en-US" sz="3200" dirty="0" err="1">
                <a:solidFill>
                  <a:srgbClr val="0D0D0D"/>
                </a:solidFill>
                <a:latin typeface="Times New Roman" panose="02020603050405020304" pitchFamily="18" charset="0"/>
                <a:ea typeface="Times New Roman" panose="02020603050405020304" pitchFamily="18" charset="0"/>
              </a:rPr>
              <a:t>Phát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biểu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suy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tấm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đối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con.</a:t>
            </a:r>
            <a:endParaRPr lang="en-US" sz="3200" dirty="0">
              <a:latin typeface="Times New Roman" panose="02020603050405020304" pitchFamily="18" charset="0"/>
              <a:ea typeface="Times New Roman" panose="02020603050405020304" pitchFamily="18" charset="0"/>
            </a:endParaRPr>
          </a:p>
          <a:p>
            <a:pPr marL="457200" lvl="0" indent="-457200">
              <a:lnSpc>
                <a:spcPct val="115000"/>
              </a:lnSpc>
              <a:spcAft>
                <a:spcPts val="0"/>
              </a:spcAft>
              <a:buSzPts val="1000"/>
              <a:buFont typeface="Wingdings" panose="05000000000000000000" pitchFamily="2" charset="2"/>
              <a:buChar char="q"/>
              <a:tabLst>
                <a:tab pos="457200" algn="l"/>
              </a:tabLst>
            </a:pPr>
            <a:r>
              <a:rPr lang="en-US" sz="3200" dirty="0" err="1">
                <a:solidFill>
                  <a:srgbClr val="0D0D0D"/>
                </a:solidFill>
                <a:latin typeface="Times New Roman" panose="02020603050405020304" pitchFamily="18" charset="0"/>
                <a:ea typeface="Times New Roman" panose="02020603050405020304" pitchFamily="18" charset="0"/>
              </a:rPr>
              <a:t>Bày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tỏ</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muốn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nhận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được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rPr>
              <a:t> chia </a:t>
            </a:r>
            <a:r>
              <a:rPr lang="en-US" sz="3200" dirty="0" err="1">
                <a:solidFill>
                  <a:srgbClr val="0D0D0D"/>
                </a:solidFill>
                <a:latin typeface="Times New Roman" panose="02020603050405020304" pitchFamily="18" charset="0"/>
                <a:ea typeface="Times New Roman" panose="02020603050405020304" pitchFamily="18" charset="0"/>
              </a:rPr>
              <a:t>sẻ</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nghe</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nghiệm</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304800">
              <a:lnSpc>
                <a:spcPct val="115000"/>
              </a:lnSpc>
              <a:spcAft>
                <a:spcPts val="0"/>
              </a:spcAft>
            </a:pPr>
            <a:r>
              <a:rPr lang="en-US" sz="3200" b="1" dirty="0">
                <a:solidFill>
                  <a:srgbClr val="0D0D0D"/>
                </a:solidFill>
                <a:latin typeface="Times New Roman" panose="02020603050405020304" pitchFamily="18" charset="0"/>
                <a:ea typeface="MS Mincho"/>
              </a:rPr>
              <a:t> </a:t>
            </a:r>
            <a:endParaRPr lang="en-US" sz="32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Right Arrow 8"/>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12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027611" y="2892707"/>
            <a:ext cx="2495005" cy="2821577"/>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a:lnSpc>
                <a:spcPct val="115000"/>
              </a:lnSpc>
              <a:spcAft>
                <a:spcPts val="0"/>
              </a:spcAft>
            </a:pPr>
            <a:r>
              <a:rPr lang="en-US" sz="2400" b="1" u="sng">
                <a:solidFill>
                  <a:srgbClr val="0D0D0D"/>
                </a:solidFill>
                <a:latin typeface="Times New Roman" panose="02020603050405020304" pitchFamily="18" charset="0"/>
                <a:ea typeface="MS Mincho"/>
              </a:rPr>
              <a:t>Bước 3:</a:t>
            </a:r>
            <a:r>
              <a:rPr lang="en-US" sz="2400" b="1">
                <a:solidFill>
                  <a:srgbClr val="0D0D0D"/>
                </a:solidFill>
                <a:latin typeface="Times New Roman" panose="02020603050405020304" pitchFamily="18" charset="0"/>
                <a:ea typeface="MS Mincho"/>
              </a:rPr>
              <a:t> Thực hành nói và nghe</a:t>
            </a:r>
            <a:endParaRPr lang="en-US" sz="200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3979816" y="1841864"/>
            <a:ext cx="7184572" cy="449290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Dựa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dàn</a:t>
            </a:r>
            <a:r>
              <a:rPr lang="en-US" sz="3200" dirty="0">
                <a:solidFill>
                  <a:srgbClr val="0D0D0D"/>
                </a:solidFill>
                <a:latin typeface="Times New Roman" panose="02020603050405020304" pitchFamily="18" charset="0"/>
                <a:ea typeface="Times New Roman" panose="02020603050405020304" pitchFamily="18" charset="0"/>
              </a:rPr>
              <a:t> ý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thực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hiện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việc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nghiệm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nhớ</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trước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tổ</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hoặc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lớp</a:t>
            </a:r>
            <a:r>
              <a:rPr lang="en-US" sz="32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pPr>
            <a:r>
              <a:rPr lang="vi-VN" sz="3200" dirty="0">
                <a:solidFill>
                  <a:srgbClr val="0D0D0D"/>
                </a:solidFill>
                <a:latin typeface="Times New Roman" panose="02020603050405020304" pitchFamily="18" charset="0"/>
                <a:ea typeface="Times New Roman" panose="02020603050405020304" pitchFamily="18" charset="0"/>
              </a:rPr>
              <a:t>- Chú ý bảo đảm nội dung và cách kể đ</a:t>
            </a:r>
            <a:r>
              <a:rPr lang="en-US" sz="3200" dirty="0">
                <a:solidFill>
                  <a:srgbClr val="0D0D0D"/>
                </a:solidFill>
                <a:latin typeface="Times New Roman" panose="02020603050405020304" pitchFamily="18" charset="0"/>
                <a:ea typeface="Times New Roman" panose="02020603050405020304" pitchFamily="18" charset="0"/>
              </a:rPr>
              <a:t>ể</a:t>
            </a:r>
            <a:r>
              <a:rPr lang="vi-VN" sz="3200" dirty="0">
                <a:solidFill>
                  <a:srgbClr val="0D0D0D"/>
                </a:solidFill>
                <a:latin typeface="Times New Roman" panose="02020603050405020304" pitchFamily="18" charset="0"/>
                <a:ea typeface="Times New Roman" panose="02020603050405020304" pitchFamily="18" charset="0"/>
              </a:rPr>
              <a:t> câu chuyện trở nên hấp dẫn.</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Có</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thể</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sử</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dụng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thêm</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tranh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ảnh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đạo</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cụ</a:t>
            </a:r>
            <a:r>
              <a:rPr lang="en-US" sz="3200" dirty="0">
                <a:solidFill>
                  <a:srgbClr val="0D0D0D"/>
                </a:solidFill>
                <a:latin typeface="Times New Roman" panose="02020603050405020304" pitchFamily="18" charset="0"/>
                <a:ea typeface="MS Mincho"/>
              </a:rPr>
              <a:t>…</a:t>
            </a:r>
            <a:r>
              <a:rPr lang="en-US" sz="3200" dirty="0" err="1">
                <a:solidFill>
                  <a:srgbClr val="0D0D0D"/>
                </a:solidFill>
                <a:latin typeface="Times New Roman" panose="02020603050405020304" pitchFamily="18" charset="0"/>
                <a:ea typeface="MS Mincho"/>
              </a:rPr>
              <a:t>kết</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hợp</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với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ngôn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ngữ</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hình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thể</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để</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bài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nói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thêm</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sinh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động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và</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hấp</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dẫn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hơn</a:t>
            </a:r>
            <a:r>
              <a:rPr lang="en-US" sz="32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Right Arrow 8"/>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79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136469" y="2892707"/>
            <a:ext cx="2495005" cy="2821577"/>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000" b="1" u="sng">
                <a:solidFill>
                  <a:srgbClr val="0D0D0D"/>
                </a:solidFill>
                <a:latin typeface="Times New Roman" panose="02020603050405020304" pitchFamily="18" charset="0"/>
                <a:ea typeface="MS Mincho"/>
              </a:rPr>
              <a:t>Bước 4</a:t>
            </a:r>
            <a:r>
              <a:rPr lang="en-US" sz="2000" b="1">
                <a:solidFill>
                  <a:srgbClr val="0D0D0D"/>
                </a:solidFill>
                <a:latin typeface="Times New Roman" panose="02020603050405020304" pitchFamily="18" charset="0"/>
                <a:ea typeface="MS Mincho"/>
              </a:rPr>
              <a:t>: Kiểm tra và chỉnh sửa:</a:t>
            </a:r>
            <a:endParaRPr lang="en-US">
              <a:latin typeface="Times New Roman" panose="02020603050405020304" pitchFamily="18" charset="0"/>
              <a:ea typeface="Times New Roman" panose="02020603050405020304" pitchFamily="18" charset="0"/>
            </a:endParaRPr>
          </a:p>
        </p:txBody>
      </p:sp>
      <p:sp>
        <p:nvSpPr>
          <p:cNvPr id="7" name="Rectangle 6"/>
          <p:cNvSpPr/>
          <p:nvPr/>
        </p:nvSpPr>
        <p:spPr>
          <a:xfrm>
            <a:off x="5351619" y="1559288"/>
            <a:ext cx="5120248" cy="523220"/>
          </a:xfrm>
          <a:prstGeom prst="rect">
            <a:avLst/>
          </a:prstGeom>
          <a:solidFill>
            <a:schemeClr val="accent6">
              <a:lumMod val="60000"/>
              <a:lumOff val="40000"/>
            </a:schemeClr>
          </a:solid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BẢNG TỰ KIỂM KĨ NĂNG NÓI</a:t>
            </a:r>
          </a:p>
        </p:txBody>
      </p:sp>
      <p:graphicFrame>
        <p:nvGraphicFramePr>
          <p:cNvPr id="8" name="Table 7"/>
          <p:cNvGraphicFramePr>
            <a:graphicFrameLocks noGrp="1"/>
          </p:cNvGraphicFramePr>
          <p:nvPr>
            <p:extLst>
              <p:ext uri="{D42A27DB-BD31-4B8C-83A1-F6EECF244321}">
                <p14:modId xmlns:p14="http://schemas.microsoft.com/office/powerpoint/2010/main" val="72388136"/>
              </p:ext>
            </p:extLst>
          </p:nvPr>
        </p:nvGraphicFramePr>
        <p:xfrm>
          <a:off x="3958046" y="2178590"/>
          <a:ext cx="7694023" cy="4206240"/>
        </p:xfrm>
        <a:graphic>
          <a:graphicData uri="http://schemas.openxmlformats.org/drawingml/2006/table">
            <a:tbl>
              <a:tblPr firstRow="1" firstCol="1" bandRow="1"/>
              <a:tblGrid>
                <a:gridCol w="6289115">
                  <a:extLst>
                    <a:ext uri="{9D8B030D-6E8A-4147-A177-3AD203B41FA5}">
                      <a16:colId xmlns:a16="http://schemas.microsoft.com/office/drawing/2014/main" val="4209217731"/>
                    </a:ext>
                  </a:extLst>
                </a:gridCol>
                <a:gridCol w="1404908">
                  <a:extLst>
                    <a:ext uri="{9D8B030D-6E8A-4147-A177-3AD203B41FA5}">
                      <a16:colId xmlns:a16="http://schemas.microsoft.com/office/drawing/2014/main" val="2563105529"/>
                    </a:ext>
                  </a:extLst>
                </a:gridCol>
              </a:tblGrid>
              <a:tr h="0">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Đạt</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chưa</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10211630"/>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66205200"/>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18316014"/>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15871835"/>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42141778"/>
                  </a:ext>
                </a:extLst>
              </a:tr>
            </a:tbl>
          </a:graphicData>
        </a:graphic>
      </p:graphicFrame>
      <p:sp>
        <p:nvSpPr>
          <p:cNvPr id="9" name="Plaque 8"/>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1" name="Right Arrow 10"/>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0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136469" y="2892707"/>
            <a:ext cx="2495005" cy="2821577"/>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1" i="0" u="sng"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Bước 4</a:t>
            </a:r>
            <a:r>
              <a:rPr kumimoji="0" lang="en-US" sz="20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 Kiểm tra và chỉnh sửa:</a:t>
            </a: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053460" y="1559288"/>
            <a:ext cx="5716566" cy="523220"/>
          </a:xfrm>
          <a:prstGeom prst="rect">
            <a:avLst/>
          </a:prstGeom>
          <a:blipFill>
            <a:blip r:embed="rId3"/>
            <a:tile tx="0" ty="0" sx="100000" sy="100000" flip="none" algn="tl"/>
          </a:blip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BẢNG TỰ KIỂM KĨ NĂNG NGHE</a:t>
            </a:r>
          </a:p>
        </p:txBody>
      </p:sp>
      <p:graphicFrame>
        <p:nvGraphicFramePr>
          <p:cNvPr id="5" name="Table 4"/>
          <p:cNvGraphicFramePr>
            <a:graphicFrameLocks noGrp="1"/>
          </p:cNvGraphicFramePr>
          <p:nvPr>
            <p:extLst>
              <p:ext uri="{D42A27DB-BD31-4B8C-83A1-F6EECF244321}">
                <p14:modId xmlns:p14="http://schemas.microsoft.com/office/powerpoint/2010/main" val="4216374821"/>
              </p:ext>
            </p:extLst>
          </p:nvPr>
        </p:nvGraphicFramePr>
        <p:xfrm>
          <a:off x="3735977" y="2415843"/>
          <a:ext cx="7889966" cy="3785616"/>
        </p:xfrm>
        <a:graphic>
          <a:graphicData uri="http://schemas.openxmlformats.org/drawingml/2006/table">
            <a:tbl>
              <a:tblPr firstRow="1" firstCol="1" bandRow="1"/>
              <a:tblGrid>
                <a:gridCol w="6439989">
                  <a:extLst>
                    <a:ext uri="{9D8B030D-6E8A-4147-A177-3AD203B41FA5}">
                      <a16:colId xmlns:a16="http://schemas.microsoft.com/office/drawing/2014/main" val="3607629430"/>
                    </a:ext>
                  </a:extLst>
                </a:gridCol>
                <a:gridCol w="1449977">
                  <a:extLst>
                    <a:ext uri="{9D8B030D-6E8A-4147-A177-3AD203B41FA5}">
                      <a16:colId xmlns:a16="http://schemas.microsoft.com/office/drawing/2014/main" val="859672475"/>
                    </a:ext>
                  </a:extLst>
                </a:gridCol>
              </a:tblGrid>
              <a:tr h="0">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Đạt</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chưa</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30028172"/>
                  </a:ext>
                </a:extLst>
              </a:tr>
              <a:tr h="0">
                <a:tc>
                  <a:txBody>
                    <a:bodyPr/>
                    <a:lstStyle/>
                    <a:p>
                      <a:pPr algn="l">
                        <a:lnSpc>
                          <a:spcPct val="115000"/>
                        </a:lnSpc>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N</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ắm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99884332"/>
                  </a:ext>
                </a:extLst>
              </a:tr>
              <a:tr h="0">
                <a:tc>
                  <a:txBody>
                    <a:bodyPr/>
                    <a:lstStyle/>
                    <a:p>
                      <a:pPr algn="l">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82896491"/>
                  </a:ext>
                </a:extLst>
              </a:tr>
              <a:tr h="0">
                <a:tc>
                  <a:txBody>
                    <a:bodyPr/>
                    <a:lstStyle/>
                    <a:p>
                      <a:pPr algn="l">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43584844"/>
                  </a:ext>
                </a:extLst>
              </a:tr>
            </a:tbl>
          </a:graphicData>
        </a:graphic>
      </p:graphicFrame>
      <p:sp>
        <p:nvSpPr>
          <p:cNvPr id="8" name="Plaque 7"/>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0" name="Right Arrow 9"/>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79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1048" y="258001"/>
            <a:ext cx="531703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pic>
        <p:nvPicPr>
          <p:cNvPr id="5" name="Picture 4"/>
          <p:cNvPicPr>
            <a:picLocks noChangeAspect="1"/>
          </p:cNvPicPr>
          <p:nvPr/>
        </p:nvPicPr>
        <p:blipFill>
          <a:blip r:embed="rId2"/>
          <a:stretch>
            <a:fillRect/>
          </a:stretch>
        </p:blipFill>
        <p:spPr>
          <a:xfrm>
            <a:off x="8451669" y="1027442"/>
            <a:ext cx="2860766" cy="1625944"/>
          </a:xfrm>
          <a:prstGeom prst="ellipse">
            <a:avLst/>
          </a:prstGeom>
          <a:ln>
            <a:noFill/>
          </a:ln>
          <a:effectLst>
            <a:softEdge rad="112500"/>
          </a:effectLst>
        </p:spPr>
      </p:pic>
      <p:sp>
        <p:nvSpPr>
          <p:cNvPr id="6" name="Right Arrow 5"/>
          <p:cNvSpPr/>
          <p:nvPr/>
        </p:nvSpPr>
        <p:spPr>
          <a:xfrm>
            <a:off x="2952205" y="1188720"/>
            <a:ext cx="4611189" cy="1632857"/>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THẢO LUẬN CẶP ĐÔI</a:t>
            </a:r>
          </a:p>
        </p:txBody>
      </p:sp>
      <p:grpSp>
        <p:nvGrpSpPr>
          <p:cNvPr id="2" name="Group 1"/>
          <p:cNvGrpSpPr/>
          <p:nvPr/>
        </p:nvGrpSpPr>
        <p:grpSpPr>
          <a:xfrm>
            <a:off x="1201782" y="2814664"/>
            <a:ext cx="8059783" cy="3810000"/>
            <a:chOff x="1201782" y="2814664"/>
            <a:chExt cx="8059783" cy="3810000"/>
          </a:xfrm>
        </p:grpSpPr>
        <p:pic>
          <p:nvPicPr>
            <p:cNvPr id="7" name="Picture 6"/>
            <p:cNvPicPr>
              <a:picLocks noChangeAspect="1"/>
            </p:cNvPicPr>
            <p:nvPr/>
          </p:nvPicPr>
          <p:blipFill>
            <a:blip r:embed="rId3"/>
            <a:stretch>
              <a:fillRect/>
            </a:stretch>
          </p:blipFill>
          <p:spPr>
            <a:xfrm>
              <a:off x="1201782" y="2814664"/>
              <a:ext cx="8059783" cy="3810000"/>
            </a:xfrm>
            <a:prstGeom prst="rect">
              <a:avLst/>
            </a:prstGeom>
          </p:spPr>
        </p:pic>
        <p:sp>
          <p:nvSpPr>
            <p:cNvPr id="9" name="Rectangle 8"/>
            <p:cNvSpPr/>
            <p:nvPr/>
          </p:nvSpPr>
          <p:spPr>
            <a:xfrm>
              <a:off x="2952205" y="3291840"/>
              <a:ext cx="4611189" cy="271707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nSpc>
                  <a:spcPct val="115000"/>
                </a:lnSpc>
                <a:spcAft>
                  <a:spcPts val="0"/>
                </a:spcAft>
              </a:pPr>
              <a:r>
                <a:rPr lang="en-US" dirty="0" err="1">
                  <a:solidFill>
                    <a:srgbClr val="0D0D0D"/>
                  </a:solidFill>
                  <a:latin typeface="Times New Roman" panose="02020603050405020304" pitchFamily="18" charset="0"/>
                  <a:ea typeface="MS Mincho"/>
                </a:rPr>
                <a:t>Tìm</a:t>
              </a:r>
              <a:r>
                <a:rPr lang="en-US" dirty="0">
                  <a:solidFill>
                    <a:srgbClr val="0D0D0D"/>
                  </a:solidFill>
                  <a:latin typeface="Times New Roman" panose="02020603050405020304" pitchFamily="18" charset="0"/>
                  <a:ea typeface="MS Mincho"/>
                </a:rPr>
                <a:t> </a:t>
              </a:r>
              <a:r>
                <a:rPr lang="en-US" dirty="0" err="1">
                  <a:solidFill>
                    <a:srgbClr val="0D0D0D"/>
                  </a:solidFill>
                  <a:latin typeface="Times New Roman" panose="02020603050405020304" pitchFamily="18" charset="0"/>
                  <a:ea typeface="MS Mincho"/>
                </a:rPr>
                <a:t>hiểu</a:t>
              </a:r>
              <a:r>
                <a:rPr lang="en-US" dirty="0">
                  <a:solidFill>
                    <a:srgbClr val="0D0D0D"/>
                  </a:solidFill>
                  <a:latin typeface="Times New Roman" panose="02020603050405020304" pitchFamily="18" charset="0"/>
                  <a:ea typeface="MS Mincho"/>
                </a:rPr>
                <a:t> </a:t>
              </a:r>
              <a:r>
                <a:rPr lang="en-US" dirty="0" err="1">
                  <a:solidFill>
                    <a:srgbClr val="0D0D0D"/>
                  </a:solidFill>
                  <a:latin typeface="Times New Roman" panose="02020603050405020304" pitchFamily="18" charset="0"/>
                  <a:ea typeface="MS Mincho"/>
                </a:rPr>
                <a:t>văn</a:t>
              </a:r>
              <a:r>
                <a:rPr lang="en-US" dirty="0">
                  <a:solidFill>
                    <a:srgbClr val="0D0D0D"/>
                  </a:solidFill>
                  <a:latin typeface="Times New Roman" panose="02020603050405020304" pitchFamily="18" charset="0"/>
                  <a:ea typeface="MS Mincho"/>
                </a:rPr>
                <a:t> </a:t>
              </a:r>
              <a:r>
                <a:rPr lang="en-US" dirty="0" err="1">
                  <a:solidFill>
                    <a:srgbClr val="0D0D0D"/>
                  </a:solidFill>
                  <a:latin typeface="Times New Roman" panose="02020603050405020304" pitchFamily="18" charset="0"/>
                  <a:ea typeface="MS Mincho"/>
                </a:rPr>
                <a:t>bản</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Những</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điều</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bố</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yêu</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Nguyễn</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Chí</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Thuật</a:t>
              </a:r>
              <a:r>
                <a:rPr lang="en-US" b="1" dirty="0">
                  <a:solidFill>
                    <a:srgbClr val="0D0D0D"/>
                  </a:solidFill>
                  <a:latin typeface="Times New Roman" panose="02020603050405020304" pitchFamily="18" charset="0"/>
                  <a:ea typeface="MS Mincho"/>
                </a:rPr>
                <a:t>) - </a:t>
              </a:r>
              <a:r>
                <a:rPr lang="en-US" b="1" dirty="0" err="1">
                  <a:solidFill>
                    <a:srgbClr val="0D0D0D"/>
                  </a:solidFill>
                  <a:latin typeface="Times New Roman" panose="02020603050405020304" pitchFamily="18" charset="0"/>
                  <a:ea typeface="MS Mincho"/>
                </a:rPr>
                <a:t>trang</a:t>
              </a:r>
              <a:r>
                <a:rPr lang="en-US" b="1" dirty="0">
                  <a:solidFill>
                    <a:srgbClr val="0D0D0D"/>
                  </a:solidFill>
                  <a:latin typeface="Times New Roman" panose="02020603050405020304" pitchFamily="18" charset="0"/>
                  <a:ea typeface="MS Mincho"/>
                </a:rPr>
                <a:t> 47 – SGK</a:t>
              </a:r>
            </a:p>
            <a:p>
              <a:pPr marL="457200">
                <a:lnSpc>
                  <a:spcPct val="115000"/>
                </a:lnSpc>
                <a:spcAft>
                  <a:spcPts val="0"/>
                </a:spcAft>
              </a:pPr>
              <a:endParaRPr lang="en-US" b="1" dirty="0">
                <a:solidFill>
                  <a:srgbClr val="0D0D0D"/>
                </a:solidFill>
                <a:latin typeface="Times New Roman" panose="02020603050405020304" pitchFamily="18" charset="0"/>
                <a:ea typeface="MS Mincho"/>
              </a:endParaRPr>
            </a:p>
            <a:p>
              <a:pPr marL="457200">
                <a:lnSpc>
                  <a:spcPct val="115000"/>
                </a:lnSpc>
                <a:spcAft>
                  <a:spcPts val="0"/>
                </a:spcAft>
              </a:pPr>
              <a:endParaRPr lang="en-US" b="1" dirty="0">
                <a:solidFill>
                  <a:srgbClr val="0D0D0D"/>
                </a:solidFill>
                <a:latin typeface="Times New Roman" panose="02020603050405020304" pitchFamily="18" charset="0"/>
                <a:ea typeface="MS Mincho"/>
              </a:endParaRPr>
            </a:p>
            <a:p>
              <a:pPr marL="457200">
                <a:lnSpc>
                  <a:spcPct val="115000"/>
                </a:lnSpc>
                <a:spcAft>
                  <a:spcPts val="0"/>
                </a:spcAft>
              </a:pPr>
              <a:endParaRPr lang="en-US" b="1" dirty="0">
                <a:solidFill>
                  <a:srgbClr val="0D0D0D"/>
                </a:solidFill>
                <a:latin typeface="Times New Roman" panose="02020603050405020304" pitchFamily="18" charset="0"/>
                <a:ea typeface="MS Mincho"/>
              </a:endParaRPr>
            </a:p>
            <a:p>
              <a:pPr marL="457200">
                <a:lnSpc>
                  <a:spcPct val="115000"/>
                </a:lnSpc>
                <a:spcAft>
                  <a:spcPts val="0"/>
                </a:spcAft>
              </a:pPr>
              <a:endParaRPr lang="en-US" b="1" dirty="0">
                <a:solidFill>
                  <a:srgbClr val="0D0D0D"/>
                </a:solidFill>
                <a:latin typeface="Times New Roman" panose="02020603050405020304" pitchFamily="18" charset="0"/>
                <a:ea typeface="MS Mincho"/>
              </a:endParaRPr>
            </a:p>
            <a:p>
              <a:pPr marL="457200">
                <a:lnSpc>
                  <a:spcPct val="115000"/>
                </a:lnSpc>
                <a:spcAft>
                  <a:spcPts val="0"/>
                </a:spcAft>
              </a:pPr>
              <a:endParaRPr lang="en-US" sz="1600" dirty="0">
                <a:effectLst/>
                <a:latin typeface="Times New Roman" panose="02020603050405020304" pitchFamily="18" charset="0"/>
                <a:ea typeface="Times New Roman" panose="02020603050405020304" pitchFamily="18" charset="0"/>
              </a:endParaRPr>
            </a:p>
          </p:txBody>
        </p:sp>
      </p:grpSp>
      <p:graphicFrame>
        <p:nvGraphicFramePr>
          <p:cNvPr id="10" name="Table 9"/>
          <p:cNvGraphicFramePr>
            <a:graphicFrameLocks noGrp="1"/>
          </p:cNvGraphicFramePr>
          <p:nvPr>
            <p:extLst>
              <p:ext uri="{D42A27DB-BD31-4B8C-83A1-F6EECF244321}">
                <p14:modId xmlns:p14="http://schemas.microsoft.com/office/powerpoint/2010/main" val="1080952090"/>
              </p:ext>
            </p:extLst>
          </p:nvPr>
        </p:nvGraphicFramePr>
        <p:xfrm>
          <a:off x="3095897" y="4336869"/>
          <a:ext cx="4362994" cy="1541418"/>
        </p:xfrm>
        <a:graphic>
          <a:graphicData uri="http://schemas.openxmlformats.org/drawingml/2006/table">
            <a:tbl>
              <a:tblPr firstRow="1" firstCol="1" bandRow="1"/>
              <a:tblGrid>
                <a:gridCol w="1551758">
                  <a:extLst>
                    <a:ext uri="{9D8B030D-6E8A-4147-A177-3AD203B41FA5}">
                      <a16:colId xmlns:a16="http://schemas.microsoft.com/office/drawing/2014/main" val="1651603824"/>
                    </a:ext>
                  </a:extLst>
                </a:gridCol>
                <a:gridCol w="2811236">
                  <a:extLst>
                    <a:ext uri="{9D8B030D-6E8A-4147-A177-3AD203B41FA5}">
                      <a16:colId xmlns:a16="http://schemas.microsoft.com/office/drawing/2014/main" val="3006361037"/>
                    </a:ext>
                  </a:extLst>
                </a:gridCol>
              </a:tblGrid>
              <a:tr h="513806">
                <a:tc>
                  <a:txBody>
                    <a:bodyPr/>
                    <a:lstStyle/>
                    <a:p>
                      <a:pPr algn="ctr">
                        <a:lnSpc>
                          <a:spcPct val="115000"/>
                        </a:lnSpc>
                        <a:spcAft>
                          <a:spcPts val="0"/>
                        </a:spcAft>
                      </a:pPr>
                      <a:r>
                        <a:rPr lang="en-US" sz="1300" b="1">
                          <a:solidFill>
                            <a:srgbClr val="0D0D0D"/>
                          </a:solidFill>
                          <a:effectLst/>
                          <a:latin typeface="Times New Roman" panose="02020603050405020304" pitchFamily="18" charset="0"/>
                          <a:ea typeface="MS Mincho"/>
                          <a:cs typeface="Times New Roman" panose="02020603050405020304" pitchFamily="18" charset="0"/>
                        </a:rPr>
                        <a:t>Câu</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3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2299337"/>
                  </a:ext>
                </a:extLst>
              </a:tr>
              <a:tr h="513806">
                <a:tc>
                  <a:txBody>
                    <a:bodyPr/>
                    <a:lstStyle/>
                    <a:p>
                      <a:pPr algn="ctr">
                        <a:lnSpc>
                          <a:spcPct val="115000"/>
                        </a:lnSpc>
                        <a:spcAft>
                          <a:spcPts val="0"/>
                        </a:spcAft>
                      </a:pPr>
                      <a:r>
                        <a:rPr lang="en-US" sz="1300" b="1">
                          <a:solidFill>
                            <a:srgbClr val="0D0D0D"/>
                          </a:solidFill>
                          <a:effectLst/>
                          <a:latin typeface="Times New Roman" panose="02020603050405020304" pitchFamily="18" charset="0"/>
                          <a:ea typeface="MS Mincho"/>
                          <a:cs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171730"/>
                  </a:ext>
                </a:extLst>
              </a:tr>
              <a:tr h="513806">
                <a:tc>
                  <a:txBody>
                    <a:bodyPr/>
                    <a:lstStyle/>
                    <a:p>
                      <a:pPr algn="ctr">
                        <a:lnSpc>
                          <a:spcPct val="115000"/>
                        </a:lnSpc>
                        <a:spcAft>
                          <a:spcPts val="0"/>
                        </a:spcAft>
                      </a:pPr>
                      <a:r>
                        <a:rPr lang="en-US" sz="1300" b="1">
                          <a:solidFill>
                            <a:srgbClr val="0D0D0D"/>
                          </a:solidFill>
                          <a:effectLst/>
                          <a:latin typeface="Times New Roman" panose="02020603050405020304" pitchFamily="18" charset="0"/>
                          <a:ea typeface="MS Mincho"/>
                          <a:cs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55569"/>
                  </a:ext>
                </a:extLst>
              </a:tr>
            </a:tbl>
          </a:graphicData>
        </a:graphic>
      </p:graphicFrame>
    </p:spTree>
    <p:extLst>
      <p:ext uri="{BB962C8B-B14F-4D97-AF65-F5344CB8AC3E}">
        <p14:creationId xmlns:p14="http://schemas.microsoft.com/office/powerpoint/2010/main" val="406646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07173" y="-20354"/>
            <a:ext cx="531703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sp>
        <p:nvSpPr>
          <p:cNvPr id="5" name="Plaque 4"/>
          <p:cNvSpPr/>
          <p:nvPr/>
        </p:nvSpPr>
        <p:spPr>
          <a:xfrm>
            <a:off x="178848" y="997281"/>
            <a:ext cx="3228325"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12191" y="2958102"/>
            <a:ext cx="5753498" cy="941796"/>
          </a:xfrm>
          <a:prstGeom prst="rect">
            <a:avLst/>
          </a:prstGeom>
        </p:spPr>
        <p:txBody>
          <a:bodyPr wrap="none">
            <a:spAutoFit/>
          </a:bodyPr>
          <a:lstStyle/>
          <a:p>
            <a:pPr marL="457200">
              <a:lnSpc>
                <a:spcPct val="115000"/>
              </a:lnSpc>
              <a:spcAft>
                <a:spcPts val="0"/>
              </a:spcAft>
            </a:pPr>
            <a:r>
              <a:rPr lang="en-US" sz="2400" dirty="0" err="1">
                <a:solidFill>
                  <a:srgbClr val="0D0D0D"/>
                </a:solidFill>
                <a:latin typeface="Times New Roman" panose="02020603050405020304" pitchFamily="18" charset="0"/>
                <a:ea typeface="MS Mincho"/>
              </a:rPr>
              <a:t>Tìm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Những</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điều</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bố</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yêu</a:t>
            </a:r>
            <a:r>
              <a:rPr lang="en-US" sz="2400" b="1" dirty="0">
                <a:solidFill>
                  <a:srgbClr val="0D0D0D"/>
                </a:solidFill>
                <a:latin typeface="Times New Roman" panose="02020603050405020304" pitchFamily="18" charset="0"/>
                <a:ea typeface="MS Mincho"/>
              </a:rPr>
              <a:t>” </a:t>
            </a:r>
          </a:p>
          <a:p>
            <a:pPr marL="457200">
              <a:lnSpc>
                <a:spcPct val="115000"/>
              </a:lnSpc>
              <a:spcAft>
                <a:spcPts val="0"/>
              </a:spcAft>
            </a:pPr>
            <a:r>
              <a:rPr lang="en-US" sz="2400" b="1" dirty="0">
                <a:solidFill>
                  <a:srgbClr val="0D0D0D"/>
                </a:solidFill>
                <a:latin typeface="Times New Roman" panose="02020603050405020304" pitchFamily="18" charset="0"/>
                <a:ea typeface="MS Mincho"/>
              </a:rPr>
              <a:t>(</a:t>
            </a:r>
            <a:r>
              <a:rPr lang="en-US" sz="2400" b="1" dirty="0" err="1">
                <a:solidFill>
                  <a:srgbClr val="0D0D0D"/>
                </a:solidFill>
                <a:latin typeface="Times New Roman" panose="02020603050405020304" pitchFamily="18" charset="0"/>
                <a:ea typeface="MS Mincho"/>
              </a:rPr>
              <a:t>Nguyễn</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Chí</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Thuật</a:t>
            </a:r>
            <a:r>
              <a:rPr lang="en-US" sz="2400" b="1" dirty="0">
                <a:solidFill>
                  <a:srgbClr val="0D0D0D"/>
                </a:solidFill>
                <a:latin typeface="Times New Roman" panose="02020603050405020304" pitchFamily="18" charset="0"/>
                <a:ea typeface="MS Mincho"/>
              </a:rPr>
              <a:t>) - </a:t>
            </a:r>
            <a:r>
              <a:rPr lang="en-US" sz="2400" b="1" dirty="0" err="1">
                <a:solidFill>
                  <a:srgbClr val="0D0D0D"/>
                </a:solidFill>
                <a:latin typeface="Times New Roman" panose="02020603050405020304" pitchFamily="18" charset="0"/>
                <a:ea typeface="MS Mincho"/>
              </a:rPr>
              <a:t>trang</a:t>
            </a:r>
            <a:r>
              <a:rPr lang="en-US" sz="2400" b="1" dirty="0">
                <a:solidFill>
                  <a:srgbClr val="0D0D0D"/>
                </a:solidFill>
                <a:latin typeface="Times New Roman" panose="02020603050405020304" pitchFamily="18" charset="0"/>
                <a:ea typeface="MS Mincho"/>
              </a:rPr>
              <a:t> 47 – SGK</a:t>
            </a:r>
            <a:endParaRPr lang="en-US" sz="24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44375384"/>
              </p:ext>
            </p:extLst>
          </p:nvPr>
        </p:nvGraphicFramePr>
        <p:xfrm>
          <a:off x="6356486" y="975360"/>
          <a:ext cx="2483485" cy="4907280"/>
        </p:xfrm>
        <a:graphic>
          <a:graphicData uri="http://schemas.openxmlformats.org/drawingml/2006/table">
            <a:tbl>
              <a:tblPr firstRow="1" firstCol="1" bandRow="1"/>
              <a:tblGrid>
                <a:gridCol w="883285">
                  <a:extLst>
                    <a:ext uri="{9D8B030D-6E8A-4147-A177-3AD203B41FA5}">
                      <a16:colId xmlns:a16="http://schemas.microsoft.com/office/drawing/2014/main" val="2225570062"/>
                    </a:ext>
                  </a:extLst>
                </a:gridCol>
                <a:gridCol w="1600200">
                  <a:extLst>
                    <a:ext uri="{9D8B030D-6E8A-4147-A177-3AD203B41FA5}">
                      <a16:colId xmlns:a16="http://schemas.microsoft.com/office/drawing/2014/main" val="836721974"/>
                    </a:ext>
                  </a:extLst>
                </a:gridCol>
              </a:tblGrid>
              <a:tr h="0">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4034609"/>
                  </a:ext>
                </a:extLst>
              </a:tr>
              <a:tr h="0">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B</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7778618"/>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1954592"/>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7249598"/>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1774782"/>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438310"/>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29110"/>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992444"/>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95601"/>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B</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59760"/>
                  </a:ext>
                </a:extLst>
              </a:tr>
            </a:tbl>
          </a:graphicData>
        </a:graphic>
      </p:graphicFrame>
    </p:spTree>
    <p:extLst>
      <p:ext uri="{BB962C8B-B14F-4D97-AF65-F5344CB8AC3E}">
        <p14:creationId xmlns:p14="http://schemas.microsoft.com/office/powerpoint/2010/main" val="3883089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07173" y="-20354"/>
            <a:ext cx="531703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sp>
        <p:nvSpPr>
          <p:cNvPr id="5" name="Plaque 4"/>
          <p:cNvSpPr/>
          <p:nvPr/>
        </p:nvSpPr>
        <p:spPr>
          <a:xfrm>
            <a:off x="178848" y="997281"/>
            <a:ext cx="29644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ight Arrow Callout 1"/>
          <p:cNvSpPr/>
          <p:nvPr/>
        </p:nvSpPr>
        <p:spPr>
          <a:xfrm>
            <a:off x="812074" y="2194560"/>
            <a:ext cx="3370217" cy="3304903"/>
          </a:xfrm>
          <a:prstGeom prst="rightArrowCallou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b="1" dirty="0" err="1">
                <a:solidFill>
                  <a:srgbClr val="0D0D0D"/>
                </a:solidFill>
                <a:latin typeface="Times New Roman" panose="02020603050405020304" pitchFamily="18" charset="0"/>
                <a:ea typeface="MS Mincho"/>
              </a:rPr>
              <a:t>Câu</a:t>
            </a:r>
            <a:r>
              <a:rPr lang="en-US" sz="2800" b="1" dirty="0">
                <a:solidFill>
                  <a:srgbClr val="0D0D0D"/>
                </a:solidFill>
                <a:latin typeface="Times New Roman" panose="02020603050405020304" pitchFamily="18" charset="0"/>
                <a:ea typeface="MS Mincho"/>
              </a:rPr>
              <a:t> 10: </a:t>
            </a:r>
            <a:r>
              <a:rPr lang="en-US" sz="2800" dirty="0" err="1">
                <a:solidFill>
                  <a:srgbClr val="0D0D0D"/>
                </a:solidFill>
                <a:latin typeface="Times New Roman" panose="02020603050405020304" pitchFamily="18" charset="0"/>
                <a:ea typeface="MS Mincho"/>
              </a:rPr>
              <a:t>Nêu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Những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điều</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bố</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yêu</a:t>
            </a:r>
            <a:r>
              <a:rPr lang="en-US" sz="2800" i="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p:txBody>
      </p:sp>
      <p:sp>
        <p:nvSpPr>
          <p:cNvPr id="3" name="Rectangle 2"/>
          <p:cNvSpPr/>
          <p:nvPr/>
        </p:nvSpPr>
        <p:spPr>
          <a:xfrm>
            <a:off x="4430486" y="1383291"/>
            <a:ext cx="6949440" cy="4927439"/>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D0D0D"/>
                </a:solidFill>
                <a:latin typeface="Times New Roman" panose="02020603050405020304" pitchFamily="18" charset="0"/>
                <a:ea typeface="Times New Roman" panose="02020603050405020304" pitchFamily="18" charset="0"/>
              </a:rPr>
              <a:t>Bài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Những</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điều</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bố</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yêu</a:t>
            </a:r>
            <a:r>
              <a:rPr lang="en-US" sz="2000" i="1"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Nguyễn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Chí</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Thuật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viết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về</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tình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cảm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yêu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thương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vô</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bờ</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cha </a:t>
            </a:r>
            <a:r>
              <a:rPr lang="en-US" sz="2000" dirty="0" err="1">
                <a:solidFill>
                  <a:srgbClr val="0D0D0D"/>
                </a:solidFill>
                <a:latin typeface="Times New Roman" panose="02020603050405020304" pitchFamily="18" charset="0"/>
                <a:ea typeface="Times New Roman" panose="02020603050405020304" pitchFamily="18" charset="0"/>
              </a:rPr>
              <a:t>dành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cho</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đàn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ông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mạnh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mẽ</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cứng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cỏi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khi</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cất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tiếng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khóc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chào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trở</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nên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vụng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dại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lúng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túng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Bố</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yêu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tất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thảy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gì</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thuộc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về</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chỗ</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nằm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hàng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chéo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giăng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đầy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mùi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nước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hoa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xoa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khi</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bị</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muỗi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đốt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góc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bàn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đầy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mèo</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đến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ngày</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gọi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Mẹ</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bước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chập</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tiếng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Để</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khi</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vắng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khiến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bố</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ngớ</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ngẩn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quên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cơm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chiều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Tình</a:t>
            </a:r>
            <a:r>
              <a:rPr lang="en-US" sz="2000" dirty="0">
                <a:solidFill>
                  <a:srgbClr val="0D0D0D"/>
                </a:solidFill>
                <a:latin typeface="Times New Roman" panose="02020603050405020304" pitchFamily="18" charset="0"/>
                <a:ea typeface="Times New Roman" panose="02020603050405020304" pitchFamily="18" charset="0"/>
              </a:rPr>
              <a:t> cha con </a:t>
            </a:r>
            <a:r>
              <a:rPr lang="en-US" sz="2000" dirty="0" err="1">
                <a:solidFill>
                  <a:srgbClr val="0D0D0D"/>
                </a:solidFill>
                <a:latin typeface="Times New Roman" panose="02020603050405020304" pitchFamily="18" charset="0"/>
                <a:ea typeface="Times New Roman" panose="02020603050405020304" pitchFamily="18" charset="0"/>
              </a:rPr>
              <a:t>đong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đầy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thiêng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liêng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biết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bao</a:t>
            </a:r>
            <a:r>
              <a:rPr lang="en-US" sz="2000" dirty="0">
                <a:solidFill>
                  <a:srgbClr val="0D0D0D"/>
                </a:solidFill>
                <a:latin typeface="Times New Roman" panose="02020603050405020304" pitchFamily="18" charset="0"/>
                <a:ea typeface="Times New Roman" panose="02020603050405020304" pitchFamily="18" charset="0"/>
              </a:rPr>
              <a:t> qua </a:t>
            </a:r>
            <a:r>
              <a:rPr lang="en-US" sz="2000" dirty="0" err="1">
                <a:solidFill>
                  <a:srgbClr val="0D0D0D"/>
                </a:solidFill>
                <a:latin typeface="Times New Roman" panose="02020603050405020304" pitchFamily="18" charset="0"/>
                <a:ea typeface="Times New Roman" panose="02020603050405020304" pitchFamily="18" charset="0"/>
              </a:rPr>
              <a:t>lời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giả</a:t>
            </a:r>
            <a:r>
              <a:rPr lang="en-US" sz="2000" dirty="0">
                <a:solidFill>
                  <a:srgbClr val="0D0D0D"/>
                </a:solidFill>
                <a:latin typeface="Times New Roman" panose="02020603050405020304" pitchFamily="18" charset="0"/>
                <a:ea typeface="Times New Roman" panose="02020603050405020304" pitchFamily="18" charset="0"/>
              </a:rPr>
              <a:t>. Qua </a:t>
            </a:r>
            <a:r>
              <a:rPr lang="en-US" sz="2000" dirty="0" err="1">
                <a:solidFill>
                  <a:srgbClr val="0D0D0D"/>
                </a:solidFill>
                <a:latin typeface="Times New Roman" panose="02020603050405020304" pitchFamily="18" charset="0"/>
                <a:ea typeface="Times New Roman" panose="02020603050405020304" pitchFamily="18" charset="0"/>
              </a:rPr>
              <a:t>bài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đồng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khẳng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định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năng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nghệ</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thuật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mình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sử</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dụng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thể</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lục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bát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giọng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điệu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chân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tình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cùng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biện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pháp</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như</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điệp</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ẩn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dụ</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Tất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tạo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nên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một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chan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chứa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cảm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xúc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tạo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niềm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xúc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động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trong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lòng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đọc</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p>
        </p:txBody>
      </p:sp>
    </p:spTree>
    <p:extLst>
      <p:ext uri="{BB962C8B-B14F-4D97-AF65-F5344CB8AC3E}">
        <p14:creationId xmlns:p14="http://schemas.microsoft.com/office/powerpoint/2010/main" val="952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1" y="230260"/>
            <a:ext cx="642474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18939" y="966220"/>
            <a:ext cx="64247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Bình</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Nguyên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2"/>
          <a:stretch>
            <a:fillRect/>
          </a:stretch>
        </p:blipFill>
        <p:spPr>
          <a:xfrm>
            <a:off x="1750423" y="2586038"/>
            <a:ext cx="2970286" cy="26652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p:cNvSpPr/>
          <p:nvPr/>
        </p:nvSpPr>
        <p:spPr>
          <a:xfrm>
            <a:off x="5185954" y="1702181"/>
            <a:ext cx="6753497" cy="4946814"/>
          </a:xfrm>
          <a:prstGeom prst="rect">
            <a:avLst/>
          </a:prstGeom>
          <a:solidFill>
            <a:schemeClr val="accent3">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400" dirty="0">
                <a:solidFill>
                  <a:srgbClr val="000000"/>
                </a:solidFill>
                <a:latin typeface="Times New Roman" panose="02020603050405020304" pitchFamily="18" charset="0"/>
                <a:ea typeface="Times New Roman" panose="02020603050405020304" pitchFamily="18" charset="0"/>
              </a:rPr>
              <a:t>- T</a:t>
            </a:r>
            <a:r>
              <a:rPr lang="vi-VN" sz="2400" dirty="0">
                <a:solidFill>
                  <a:srgbClr val="000000"/>
                </a:solidFill>
                <a:latin typeface="Times New Roman" panose="02020603050405020304" pitchFamily="18" charset="0"/>
                <a:ea typeface="Times New Roman" panose="02020603050405020304" pitchFamily="18" charset="0"/>
              </a:rPr>
              <a:t>ên thật là Nguyễn Đăng Hào, sinh ngày 25 tháng 1 năm 1959. </a:t>
            </a:r>
            <a:endParaRPr lang="en-US" sz="24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Quê quán xã Ninh Phúc, Tp Ninh Bình, tỉnh Ninh Bình. </a:t>
            </a:r>
            <a:endParaRPr lang="en-US" sz="24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Ông vừa là nhà thơ vừa là Nghệ sĩ Nhiếp ảnh Việt Nam. </a:t>
            </a:r>
            <a:endParaRPr lang="en-US" sz="24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Hiện nay tác giả Bình Nguyên đang làm Chủ tịch Hội Văn học Nghệ thuật Ninh Bình. </a:t>
            </a:r>
            <a:endParaRPr lang="en-US" sz="24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nhận tới hai giải “Thơ lục bát” (Giải A-2003; Giải Ba-2010) trên báo Văn Nghệ.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772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80">
                                          <p:stCondLst>
                                            <p:cond delay="0"/>
                                          </p:stCondLst>
                                        </p:cTn>
                                        <p:tgtEl>
                                          <p:spTgt spid="2"/>
                                        </p:tgtEl>
                                      </p:cBhvr>
                                    </p:animEffect>
                                    <p:anim calcmode="lin" valueType="num">
                                      <p:cBhvr>
                                        <p:cTn id="3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5" dur="26">
                                          <p:stCondLst>
                                            <p:cond delay="650"/>
                                          </p:stCondLst>
                                        </p:cTn>
                                        <p:tgtEl>
                                          <p:spTgt spid="2"/>
                                        </p:tgtEl>
                                      </p:cBhvr>
                                      <p:to x="100000" y="60000"/>
                                    </p:animScale>
                                    <p:animScale>
                                      <p:cBhvr>
                                        <p:cTn id="36" dur="166" decel="50000">
                                          <p:stCondLst>
                                            <p:cond delay="676"/>
                                          </p:stCondLst>
                                        </p:cTn>
                                        <p:tgtEl>
                                          <p:spTgt spid="2"/>
                                        </p:tgtEl>
                                      </p:cBhvr>
                                      <p:to x="100000" y="100000"/>
                                    </p:animScale>
                                    <p:animScale>
                                      <p:cBhvr>
                                        <p:cTn id="37" dur="26">
                                          <p:stCondLst>
                                            <p:cond delay="1312"/>
                                          </p:stCondLst>
                                        </p:cTn>
                                        <p:tgtEl>
                                          <p:spTgt spid="2"/>
                                        </p:tgtEl>
                                      </p:cBhvr>
                                      <p:to x="100000" y="80000"/>
                                    </p:animScale>
                                    <p:animScale>
                                      <p:cBhvr>
                                        <p:cTn id="38" dur="166" decel="50000">
                                          <p:stCondLst>
                                            <p:cond delay="1338"/>
                                          </p:stCondLst>
                                        </p:cTn>
                                        <p:tgtEl>
                                          <p:spTgt spid="2"/>
                                        </p:tgtEl>
                                      </p:cBhvr>
                                      <p:to x="100000" y="100000"/>
                                    </p:animScale>
                                    <p:animScale>
                                      <p:cBhvr>
                                        <p:cTn id="39" dur="26">
                                          <p:stCondLst>
                                            <p:cond delay="1642"/>
                                          </p:stCondLst>
                                        </p:cTn>
                                        <p:tgtEl>
                                          <p:spTgt spid="2"/>
                                        </p:tgtEl>
                                      </p:cBhvr>
                                      <p:to x="100000" y="90000"/>
                                    </p:animScale>
                                    <p:animScale>
                                      <p:cBhvr>
                                        <p:cTn id="40" dur="166" decel="50000">
                                          <p:stCondLst>
                                            <p:cond delay="1668"/>
                                          </p:stCondLst>
                                        </p:cTn>
                                        <p:tgtEl>
                                          <p:spTgt spid="2"/>
                                        </p:tgtEl>
                                      </p:cBhvr>
                                      <p:to x="100000" y="100000"/>
                                    </p:animScale>
                                    <p:animScale>
                                      <p:cBhvr>
                                        <p:cTn id="41" dur="26">
                                          <p:stCondLst>
                                            <p:cond delay="1808"/>
                                          </p:stCondLst>
                                        </p:cTn>
                                        <p:tgtEl>
                                          <p:spTgt spid="2"/>
                                        </p:tgtEl>
                                      </p:cBhvr>
                                      <p:to x="100000" y="95000"/>
                                    </p:animScale>
                                    <p:animScale>
                                      <p:cBhvr>
                                        <p:cTn id="4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6693" y="175589"/>
            <a:ext cx="386573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lang="en-US" sz="3200" b="1"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YÊU CẦU VỀ NHÀ</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Down Arrow Callout 5"/>
          <p:cNvSpPr/>
          <p:nvPr/>
        </p:nvSpPr>
        <p:spPr>
          <a:xfrm>
            <a:off x="2519122" y="1098378"/>
            <a:ext cx="7040880" cy="1724297"/>
          </a:xfrm>
          <a:prstGeom prst="downArrowCallou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ea typeface="Times New Roman" panose="02020603050405020304" pitchFamily="18" charset="0"/>
              </a:rPr>
              <a:t>Lập</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bảng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thống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kê</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theo</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mẫu</a:t>
            </a:r>
            <a:r>
              <a:rPr lang="en-US" sz="2800" b="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631100464"/>
              </p:ext>
            </p:extLst>
          </p:nvPr>
        </p:nvGraphicFramePr>
        <p:xfrm>
          <a:off x="1097282" y="2976023"/>
          <a:ext cx="10293529" cy="3785616"/>
        </p:xfrm>
        <a:graphic>
          <a:graphicData uri="http://schemas.openxmlformats.org/drawingml/2006/table">
            <a:tbl>
              <a:tblPr firstRow="1" firstCol="1" bandRow="1"/>
              <a:tblGrid>
                <a:gridCol w="3187046">
                  <a:extLst>
                    <a:ext uri="{9D8B030D-6E8A-4147-A177-3AD203B41FA5}">
                      <a16:colId xmlns:a16="http://schemas.microsoft.com/office/drawing/2014/main" val="380175119"/>
                    </a:ext>
                  </a:extLst>
                </a:gridCol>
                <a:gridCol w="3425073">
                  <a:extLst>
                    <a:ext uri="{9D8B030D-6E8A-4147-A177-3AD203B41FA5}">
                      <a16:colId xmlns:a16="http://schemas.microsoft.com/office/drawing/2014/main" val="1397924495"/>
                    </a:ext>
                  </a:extLst>
                </a:gridCol>
                <a:gridCol w="3681410">
                  <a:extLst>
                    <a:ext uri="{9D8B030D-6E8A-4147-A177-3AD203B41FA5}">
                      <a16:colId xmlns:a16="http://schemas.microsoft.com/office/drawing/2014/main" val="3001089356"/>
                    </a:ext>
                  </a:extLst>
                </a:gridCol>
              </a:tblGrid>
              <a:tr h="0">
                <a:tc>
                  <a:txBody>
                    <a:bodyPr/>
                    <a:lstStyle/>
                    <a:p>
                      <a:pPr algn="ctr">
                        <a:lnSpc>
                          <a:spcPct val="115000"/>
                        </a:lnSpc>
                        <a:spcAft>
                          <a:spcPts val="0"/>
                        </a:spcAft>
                      </a:pP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Tên</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văn</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a:solidFill>
                            <a:srgbClr val="C00000"/>
                          </a:solidFill>
                          <a:effectLst/>
                          <a:latin typeface="Times New Roman" panose="02020603050405020304" pitchFamily="18" charset="0"/>
                          <a:ea typeface="MS Mincho"/>
                          <a:cs typeface="Times New Roman" panose="02020603050405020304" pitchFamily="18" charset="0"/>
                        </a:rPr>
                        <a:t>Đặc sắc 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a:solidFill>
                            <a:srgbClr val="C00000"/>
                          </a:solidFill>
                          <a:effectLst/>
                          <a:latin typeface="Times New Roman" panose="02020603050405020304" pitchFamily="18" charset="0"/>
                          <a:ea typeface="MS Mincho"/>
                          <a:cs typeface="Times New Roman" panose="02020603050405020304" pitchFamily="18" charset="0"/>
                        </a:rPr>
                        <a:t>Đặc sắc nghệ thuật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283900"/>
                  </a:ext>
                </a:extLst>
              </a:tr>
              <a:tr h="0">
                <a:tc>
                  <a:txBody>
                    <a:bodyPr/>
                    <a:lstStyle/>
                    <a:p>
                      <a:pPr>
                        <a:lnSpc>
                          <a:spcPct val="115000"/>
                        </a:lnSpc>
                        <a:spcAft>
                          <a:spcPts val="0"/>
                        </a:spcAft>
                      </a:pPr>
                      <a:r>
                        <a:rPr lang="en-US" sz="2400" b="1" i="1" dirty="0">
                          <a:solidFill>
                            <a:srgbClr val="0D0D0D"/>
                          </a:solidFill>
                          <a:effectLst/>
                          <a:latin typeface="Times New Roman" panose="02020603050405020304" pitchFamily="18" charset="0"/>
                          <a:ea typeface="MS Mincho"/>
                          <a:cs typeface="Times New Roman" panose="02020603050405020304" pitchFamily="18" charset="0"/>
                        </a:rPr>
                        <a:t>À </a:t>
                      </a:r>
                      <a:r>
                        <a:rPr lang="en-US" sz="2400" b="1" i="1" dirty="0" err="1">
                          <a:solidFill>
                            <a:srgbClr val="0D0D0D"/>
                          </a:solidFill>
                          <a:effectLst/>
                          <a:latin typeface="Times New Roman" panose="02020603050405020304" pitchFamily="18" charset="0"/>
                          <a:ea typeface="MS Mincho"/>
                          <a:cs typeface="Times New Roman" panose="02020603050405020304" pitchFamily="18" charset="0"/>
                        </a:rPr>
                        <a:t>ơi</a:t>
                      </a:r>
                      <a:r>
                        <a:rPr lang="en-US" sz="24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MS Mincho"/>
                          <a:cs typeface="Times New Roman" panose="02020603050405020304" pitchFamily="18" charset="0"/>
                        </a:rPr>
                        <a:t>tay</a:t>
                      </a:r>
                      <a:r>
                        <a:rPr lang="en-US" sz="24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MS Mincho"/>
                          <a:cs typeface="Times New Roman" panose="02020603050405020304" pitchFamily="18" charset="0"/>
                        </a:rPr>
                        <a:t>mẹ</a:t>
                      </a:r>
                      <a:r>
                        <a:rPr lang="en-US" sz="24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MS Mincho"/>
                          <a:cs typeface="Times New Roman" panose="02020603050405020304" pitchFamily="18" charset="0"/>
                        </a:rPr>
                        <a:t>Bình</a:t>
                      </a:r>
                      <a:r>
                        <a:rPr lang="en-US" sz="24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MS Mincho"/>
                          <a:cs typeface="Times New Roman" panose="02020603050405020304" pitchFamily="18" charset="0"/>
                        </a:rPr>
                        <a:t>Nguyên</a:t>
                      </a:r>
                      <a:r>
                        <a:rPr lang="en-US" sz="2400" b="1"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812067"/>
                  </a:ext>
                </a:extLst>
              </a:tr>
              <a:tr h="0">
                <a:tc>
                  <a:txBody>
                    <a:bodyPr/>
                    <a:lstStyle/>
                    <a:p>
                      <a:pPr>
                        <a:lnSpc>
                          <a:spcPct val="115000"/>
                        </a:lnSpc>
                        <a:spcAft>
                          <a:spcPts val="0"/>
                        </a:spcAft>
                      </a:pPr>
                      <a:r>
                        <a:rPr lang="en-US" sz="2400" b="1" i="1">
                          <a:solidFill>
                            <a:srgbClr val="0D0D0D"/>
                          </a:solidFill>
                          <a:effectLst/>
                          <a:latin typeface="Times New Roman" panose="02020603050405020304" pitchFamily="18" charset="0"/>
                          <a:ea typeface="MS Mincho"/>
                          <a:cs typeface="Times New Roman" panose="02020603050405020304" pitchFamily="18" charset="0"/>
                        </a:rPr>
                        <a:t>Về thăm mẹ (Đinh Nam Khương)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0303469"/>
                  </a:ext>
                </a:extLst>
              </a:tr>
              <a:tr h="0">
                <a:tc>
                  <a:txBody>
                    <a:bodyPr/>
                    <a:lstStyle/>
                    <a:p>
                      <a:pPr>
                        <a:lnSpc>
                          <a:spcPct val="115000"/>
                        </a:lnSpc>
                        <a:spcAft>
                          <a:spcPts val="0"/>
                        </a:spcAft>
                      </a:pPr>
                      <a:r>
                        <a:rPr lang="en-US" sz="2400" b="1" i="1">
                          <a:solidFill>
                            <a:srgbClr val="0D0D0D"/>
                          </a:solidFill>
                          <a:effectLst/>
                          <a:latin typeface="Times New Roman" panose="02020603050405020304" pitchFamily="18" charset="0"/>
                          <a:ea typeface="MS Mincho"/>
                          <a:cs typeface="Times New Roman" panose="02020603050405020304" pitchFamily="18" charset="0"/>
                        </a:rPr>
                        <a:t>Chùm ca dao Việt Nam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98135"/>
                  </a:ext>
                </a:extLst>
              </a:tr>
              <a:tr h="0">
                <a:tc>
                  <a:txBody>
                    <a:bodyPr/>
                    <a:lstStyle/>
                    <a:p>
                      <a:pPr>
                        <a:lnSpc>
                          <a:spcPct val="115000"/>
                        </a:lnSpc>
                        <a:spcAft>
                          <a:spcPts val="0"/>
                        </a:spcAft>
                      </a:pPr>
                      <a:r>
                        <a:rPr lang="en-US" sz="2400" b="1" i="1">
                          <a:solidFill>
                            <a:srgbClr val="0D0D0D"/>
                          </a:solidFill>
                          <a:effectLst/>
                          <a:latin typeface="Times New Roman" panose="02020603050405020304" pitchFamily="18" charset="0"/>
                          <a:ea typeface="MS Mincho"/>
                          <a:cs typeface="Times New Roman" panose="02020603050405020304" pitchFamily="18" charset="0"/>
                        </a:rPr>
                        <a:t>Những điều bố yêu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7451359"/>
                  </a:ext>
                </a:extLst>
              </a:tr>
            </a:tbl>
          </a:graphicData>
        </a:graphic>
      </p:graphicFrame>
    </p:spTree>
    <p:extLst>
      <p:ext uri="{BB962C8B-B14F-4D97-AF65-F5344CB8AC3E}">
        <p14:creationId xmlns:p14="http://schemas.microsoft.com/office/powerpoint/2010/main" val="34050430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3091" y="371532"/>
            <a:ext cx="696581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HOẠT</a:t>
            </a:r>
            <a:r>
              <a:rPr kumimoji="0" lang="en-US" sz="4400" b="1" i="0" u="none" strike="noStrike" kern="1200" cap="none" spc="0" normalizeH="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ĐỘNG VẬN DỤNG</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77913" y="2463055"/>
            <a:ext cx="3257619" cy="2855862"/>
          </a:xfrm>
          <a:prstGeom prst="ellipse">
            <a:avLst/>
          </a:prstGeom>
          <a:ln>
            <a:noFill/>
          </a:ln>
          <a:effectLst>
            <a:softEdge rad="112500"/>
          </a:effectLst>
        </p:spPr>
      </p:pic>
      <p:sp>
        <p:nvSpPr>
          <p:cNvPr id="5" name="Rounded Rectangle 4"/>
          <p:cNvSpPr/>
          <p:nvPr/>
        </p:nvSpPr>
        <p:spPr>
          <a:xfrm>
            <a:off x="3657599" y="1493951"/>
            <a:ext cx="7667897" cy="4794069"/>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600" b="1" dirty="0">
                <a:solidFill>
                  <a:schemeClr val="tx1"/>
                </a:solidFill>
                <a:latin typeface="Times New Roman" panose="02020603050405020304" pitchFamily="18" charset="0"/>
                <a:ea typeface="Times New Roman" panose="02020603050405020304" pitchFamily="18" charset="0"/>
              </a:rPr>
              <a:t>1. </a:t>
            </a:r>
            <a:r>
              <a:rPr lang="en-US" sz="2600" dirty="0" err="1">
                <a:solidFill>
                  <a:schemeClr val="tx1"/>
                </a:solidFill>
                <a:latin typeface="Times New Roman" panose="02020603050405020304" pitchFamily="18" charset="0"/>
                <a:ea typeface="Times New Roman" panose="02020603050405020304" pitchFamily="18" charset="0"/>
              </a:rPr>
              <a:t>Hiện</a:t>
            </a:r>
            <a:r>
              <a:rPr lang="en-US" sz="2600" dirty="0">
                <a:solidFill>
                  <a:schemeClr val="tx1"/>
                </a:solidFill>
                <a:latin typeface="Times New Roman" panose="02020603050405020304" pitchFamily="18" charset="0"/>
                <a:ea typeface="Times New Roman" panose="02020603050405020304" pitchFamily="18" charset="0"/>
              </a:rPr>
              <a:t> nay, </a:t>
            </a:r>
            <a:r>
              <a:rPr lang="en-US" sz="2600" dirty="0" err="1">
                <a:solidFill>
                  <a:schemeClr val="tx1"/>
                </a:solidFill>
                <a:latin typeface="Times New Roman" panose="02020603050405020304" pitchFamily="18" charset="0"/>
                <a:ea typeface="Times New Roman" panose="02020603050405020304" pitchFamily="18" charset="0"/>
              </a:rPr>
              <a:t>có</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một</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số</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thanh</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thiếu</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niên</a:t>
            </a:r>
            <a:r>
              <a:rPr lang="en-US" sz="2600" dirty="0">
                <a:solidFill>
                  <a:schemeClr val="tx1"/>
                </a:solidFill>
                <a:latin typeface="Times New Roman" panose="02020603050405020304" pitchFamily="18" charset="0"/>
                <a:ea typeface="Times New Roman" panose="02020603050405020304" pitchFamily="18" charset="0"/>
              </a:rPr>
              <a:t> </a:t>
            </a:r>
            <a:r>
              <a:rPr lang="vi-VN" sz="2600" dirty="0">
                <a:solidFill>
                  <a:schemeClr val="tx1"/>
                </a:solidFill>
                <a:latin typeface="Times New Roman" panose="02020603050405020304" pitchFamily="18" charset="0"/>
                <a:ea typeface="Times New Roman" panose="02020603050405020304" pitchFamily="18" charset="0"/>
              </a:rPr>
              <a:t>lên Facebook “kể tội”, nói xấu, chửi bậy, bêu xấu </a:t>
            </a:r>
            <a:r>
              <a:rPr lang="en-US" sz="2600" dirty="0">
                <a:solidFill>
                  <a:schemeClr val="tx1"/>
                </a:solidFill>
                <a:latin typeface="Times New Roman" panose="02020603050405020304" pitchFamily="18" charset="0"/>
                <a:ea typeface="Times New Roman" panose="02020603050405020304" pitchFamily="18" charset="0"/>
              </a:rPr>
              <a:t>cha </a:t>
            </a:r>
            <a:r>
              <a:rPr lang="en-US" sz="2600" dirty="0" err="1">
                <a:solidFill>
                  <a:schemeClr val="tx1"/>
                </a:solidFill>
                <a:latin typeface="Times New Roman" panose="02020603050405020304" pitchFamily="18" charset="0"/>
                <a:ea typeface="Times New Roman" panose="02020603050405020304" pitchFamily="18" charset="0"/>
              </a:rPr>
              <a:t>mẹ</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mình</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với</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những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lời</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lẽ</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tục</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tĩu</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hỗn</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hào</a:t>
            </a:r>
            <a:r>
              <a:rPr lang="en-US" sz="2600" dirty="0">
                <a:solidFill>
                  <a:schemeClr val="tx1"/>
                </a:solidFill>
                <a:latin typeface="Times New Roman" panose="02020603050405020304" pitchFamily="18" charset="0"/>
                <a:ea typeface="Times New Roman" panose="02020603050405020304" pitchFamily="18" charset="0"/>
              </a:rPr>
              <a:t>. </a:t>
            </a:r>
            <a:r>
              <a:rPr lang="vi-VN" sz="2600" dirty="0">
                <a:solidFill>
                  <a:schemeClr val="tx1"/>
                </a:solidFill>
                <a:latin typeface="Times New Roman" panose="02020603050405020304" pitchFamily="18" charset="0"/>
                <a:ea typeface="Times New Roman" panose="02020603050405020304" pitchFamily="18" charset="0"/>
              </a:rPr>
              <a:t>Liệu việc “kể tội” hay nói xấu cha mẹ trên Facebook có là bất hiếu?</a:t>
            </a:r>
            <a:endParaRPr lang="en-US" sz="2600" dirty="0">
              <a:solidFill>
                <a:schemeClr val="tx1"/>
              </a:solidFill>
              <a:latin typeface="Times New Roman" panose="02020603050405020304" pitchFamily="18" charset="0"/>
              <a:ea typeface="Times New Roman" panose="02020603050405020304" pitchFamily="18" charset="0"/>
            </a:endParaRPr>
          </a:p>
          <a:p>
            <a:pPr>
              <a:lnSpc>
                <a:spcPct val="115000"/>
              </a:lnSpc>
              <a:spcAft>
                <a:spcPts val="0"/>
              </a:spcAft>
            </a:pPr>
            <a:r>
              <a:rPr lang="en-US" sz="2600" dirty="0" err="1">
                <a:solidFill>
                  <a:schemeClr val="tx1"/>
                </a:solidFill>
                <a:latin typeface="Times New Roman" panose="02020603050405020304" pitchFamily="18" charset="0"/>
                <a:ea typeface="Times New Roman" panose="02020603050405020304" pitchFamily="18" charset="0"/>
              </a:rPr>
              <a:t>Em</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hãy</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nếu</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suy</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nghĩ</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của</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mình</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về</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hiện</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tượng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trên</a:t>
            </a:r>
            <a:r>
              <a:rPr lang="en-US" sz="2600" dirty="0">
                <a:solidFill>
                  <a:schemeClr val="tx1"/>
                </a:solidFill>
                <a:latin typeface="Times New Roman" panose="02020603050405020304" pitchFamily="18" charset="0"/>
                <a:ea typeface="Times New Roman" panose="02020603050405020304" pitchFamily="18" charset="0"/>
              </a:rPr>
              <a:t>.</a:t>
            </a:r>
          </a:p>
          <a:p>
            <a:pPr marL="30480" marR="30480" algn="just">
              <a:lnSpc>
                <a:spcPct val="115000"/>
              </a:lnSpc>
              <a:spcAft>
                <a:spcPts val="1200"/>
              </a:spcAft>
            </a:pPr>
            <a:r>
              <a:rPr lang="en-US" sz="2600" b="1" dirty="0">
                <a:solidFill>
                  <a:schemeClr val="tx1"/>
                </a:solidFill>
                <a:latin typeface="Times New Roman" panose="02020603050405020304" pitchFamily="18" charset="0"/>
                <a:ea typeface="Times New Roman" panose="02020603050405020304" pitchFamily="18" charset="0"/>
              </a:rPr>
              <a:t>2. </a:t>
            </a:r>
            <a:r>
              <a:rPr lang="en-US" sz="2600" dirty="0" err="1">
                <a:solidFill>
                  <a:schemeClr val="tx1"/>
                </a:solidFill>
                <a:latin typeface="Times New Roman" panose="02020603050405020304" pitchFamily="18" charset="0"/>
                <a:ea typeface="Times New Roman" panose="02020603050405020304" pitchFamily="18" charset="0"/>
              </a:rPr>
              <a:t>Từ</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vấn</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đề</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trên</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em</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rút</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ra</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cho</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mình</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bài</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học</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gì</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trong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ứng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xử</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hằng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ngày</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để</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trở</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thành</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một</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người</a:t>
            </a:r>
            <a:r>
              <a:rPr lang="en-US" sz="2600" dirty="0">
                <a:solidFill>
                  <a:schemeClr val="tx1"/>
                </a:solidFill>
                <a:latin typeface="Times New Roman" panose="02020603050405020304" pitchFamily="18" charset="0"/>
                <a:ea typeface="Times New Roman" panose="02020603050405020304" pitchFamily="18" charset="0"/>
              </a:rPr>
              <a:t> con </a:t>
            </a:r>
            <a:r>
              <a:rPr lang="en-US" sz="2600" dirty="0" err="1">
                <a:solidFill>
                  <a:schemeClr val="tx1"/>
                </a:solidFill>
                <a:latin typeface="Times New Roman" panose="02020603050405020304" pitchFamily="18" charset="0"/>
                <a:ea typeface="Times New Roman" panose="02020603050405020304" pitchFamily="18" charset="0"/>
              </a:rPr>
              <a:t>ngoan</a:t>
            </a:r>
            <a:r>
              <a:rPr lang="en-US" sz="2600" dirty="0">
                <a:solidFill>
                  <a:schemeClr val="tx1"/>
                </a:solidFill>
                <a:latin typeface="Times New Roman" panose="02020603050405020304" pitchFamily="18" charset="0"/>
                <a:ea typeface="Times New Roman" panose="02020603050405020304" pitchFamily="18" charset="0"/>
              </a:rPr>
              <a:t>?</a:t>
            </a:r>
            <a:endParaRPr lang="en-US" sz="26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92080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2782" y="371532"/>
            <a:ext cx="696581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HOẠT ĐỘNG VẬN DỤNG</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77913" y="2463055"/>
            <a:ext cx="3257619" cy="2855862"/>
          </a:xfrm>
          <a:prstGeom prst="ellipse">
            <a:avLst/>
          </a:prstGeom>
          <a:ln>
            <a:noFill/>
          </a:ln>
          <a:effectLst>
            <a:softEdge rad="112500"/>
          </a:effectLst>
        </p:spPr>
      </p:pic>
      <p:sp>
        <p:nvSpPr>
          <p:cNvPr id="5" name="Rounded Rectangle 4"/>
          <p:cNvSpPr/>
          <p:nvPr/>
        </p:nvSpPr>
        <p:spPr>
          <a:xfrm>
            <a:off x="3631474" y="1705350"/>
            <a:ext cx="7667897" cy="4371272"/>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1.</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Việc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giới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ngày</a:t>
            </a:r>
            <a:r>
              <a:rPr lang="en-US" dirty="0">
                <a:solidFill>
                  <a:srgbClr val="000000"/>
                </a:solidFill>
                <a:latin typeface="Times New Roman" panose="02020603050405020304" pitchFamily="18" charset="0"/>
                <a:ea typeface="Times New Roman" panose="02020603050405020304" pitchFamily="18" charset="0"/>
              </a:rPr>
              <a:t> nay hay </a:t>
            </a:r>
            <a:r>
              <a:rPr lang="en-US" dirty="0" err="1">
                <a:solidFill>
                  <a:srgbClr val="000000"/>
                </a:solidFill>
                <a:latin typeface="Times New Roman" panose="02020603050405020304" pitchFamily="18" charset="0"/>
                <a:ea typeface="Times New Roman" panose="02020603050405020304" pitchFamily="18" charset="0"/>
              </a:rPr>
              <a:t>lên</a:t>
            </a:r>
            <a:r>
              <a:rPr lang="en-US" dirty="0">
                <a:solidFill>
                  <a:srgbClr val="000000"/>
                </a:solidFill>
                <a:latin typeface="Times New Roman" panose="02020603050405020304" pitchFamily="18" charset="0"/>
                <a:ea typeface="Times New Roman" panose="02020603050405020304" pitchFamily="18" charset="0"/>
              </a:rPr>
              <a:t> Facebook “</a:t>
            </a:r>
            <a:r>
              <a:rPr lang="en-US" dirty="0" err="1">
                <a:solidFill>
                  <a:srgbClr val="000000"/>
                </a:solidFill>
                <a:latin typeface="Times New Roman" panose="02020603050405020304" pitchFamily="18" charset="0"/>
                <a:ea typeface="Times New Roman" panose="02020603050405020304" pitchFamily="18" charset="0"/>
              </a:rPr>
              <a:t>kể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tội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xấu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chửi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bậy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xấu</a:t>
            </a:r>
            <a:r>
              <a:rPr lang="en-US" dirty="0">
                <a:solidFill>
                  <a:srgbClr val="000000"/>
                </a:solidFill>
                <a:latin typeface="Times New Roman" panose="02020603050405020304" pitchFamily="18" charset="0"/>
                <a:ea typeface="Times New Roman" panose="02020603050405020304" pitchFamily="18" charset="0"/>
              </a:rPr>
              <a:t> cha </a:t>
            </a:r>
            <a:r>
              <a:rPr lang="en-US" dirty="0" err="1">
                <a:solidFill>
                  <a:srgbClr val="000000"/>
                </a:solidFill>
                <a:latin typeface="Times New Roman" panose="02020603050405020304" pitchFamily="18" charset="0"/>
                <a:ea typeface="Times New Roman" panose="02020603050405020304" pitchFamily="18" charset="0"/>
              </a:rPr>
              <a:t>mẹ</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coi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điều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bất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hiếu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Điều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này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xuất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phát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từ</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hệ</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giá</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trị</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lệch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lạc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số</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thiếu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nếp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tự</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sinh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phấn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đấu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quen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bao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em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quen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dựa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dẫm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dựa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nữa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thì</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xấu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em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điều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ấy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thì</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chỉ</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xấu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thật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bố</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mẹ</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còn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bịa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nữa</a:t>
            </a:r>
            <a:r>
              <a:rPr lang="en-US" dirty="0">
                <a:solidFill>
                  <a:srgbClr val="000000"/>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nSpc>
                <a:spcPct val="115000"/>
              </a:lnSpc>
              <a:spcAft>
                <a:spcPts val="0"/>
              </a:spcAft>
            </a:pP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Nguyên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nhân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phần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cũng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rPr>
              <a:t> do </a:t>
            </a:r>
            <a:r>
              <a:rPr lang="en-US" dirty="0" err="1">
                <a:solidFill>
                  <a:srgbClr val="000000"/>
                </a:solidFill>
                <a:latin typeface="Times New Roman" panose="02020603050405020304" pitchFamily="18" charset="0"/>
                <a:ea typeface="Times New Roman" panose="02020603050405020304" pitchFamily="18" charset="0"/>
              </a:rPr>
              <a:t>bố</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mẹ</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con </a:t>
            </a:r>
            <a:r>
              <a:rPr lang="en-US" dirty="0" err="1">
                <a:solidFill>
                  <a:srgbClr val="000000"/>
                </a:solidFill>
                <a:latin typeface="Times New Roman" panose="02020603050405020304" pitchFamily="18" charset="0"/>
                <a:ea typeface="Times New Roman" panose="02020603050405020304" pitchFamily="18" charset="0"/>
              </a:rPr>
              <a:t>cái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tìm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tiếng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chung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giao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tiếp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giải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quyết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hết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mâu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thuẫn</a:t>
            </a:r>
            <a:r>
              <a:rPr lang="en-US" dirty="0">
                <a:solidFill>
                  <a:srgbClr val="000000"/>
                </a:solidFill>
                <a:latin typeface="Times New Roman" panose="02020603050405020304" pitchFamily="18" charset="0"/>
                <a:ea typeface="Times New Roman" panose="02020603050405020304" pitchFamily="18" charset="0"/>
              </a:rPr>
              <a:t> , </a:t>
            </a:r>
            <a:r>
              <a:rPr lang="en-US" dirty="0" err="1">
                <a:solidFill>
                  <a:srgbClr val="000000"/>
                </a:solidFill>
                <a:latin typeface="Times New Roman" panose="02020603050405020304" pitchFamily="18" charset="0"/>
                <a:ea typeface="Times New Roman" panose="02020603050405020304" pitchFamily="18" charset="0"/>
              </a:rPr>
              <a:t>dẫn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đến</a:t>
            </a:r>
            <a:r>
              <a:rPr lang="en-US" dirty="0">
                <a:solidFill>
                  <a:srgbClr val="000000"/>
                </a:solidFill>
                <a:latin typeface="Times New Roman" panose="02020603050405020304" pitchFamily="18" charset="0"/>
                <a:ea typeface="Times New Roman" panose="02020603050405020304" pitchFamily="18" charset="0"/>
              </a:rPr>
              <a:t> con </a:t>
            </a:r>
            <a:r>
              <a:rPr lang="en-US" dirty="0" err="1">
                <a:solidFill>
                  <a:srgbClr val="000000"/>
                </a:solidFill>
                <a:latin typeface="Times New Roman" panose="02020603050405020304" pitchFamily="18" charset="0"/>
                <a:ea typeface="Times New Roman" panose="02020603050405020304" pitchFamily="18" charset="0"/>
              </a:rPr>
              <a:t>cái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giận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dỗi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bố</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mẹ</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thiếu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suy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nghĩ</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hành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rất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thỏa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giận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mình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mạng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hội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trở</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thành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cụ</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đắc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lực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giận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ấy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phát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mạnh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mẽ</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biến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câu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chuyện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trở</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thành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tài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bàn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khắp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hội</a:t>
            </a:r>
            <a:r>
              <a:rPr lang="en-US" dirty="0">
                <a:solidFill>
                  <a:srgbClr val="000000"/>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580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3091" y="371532"/>
            <a:ext cx="696581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HOẠT ĐỘNG VẬN DỤNG</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77913" y="2463055"/>
            <a:ext cx="3257619" cy="2855862"/>
          </a:xfrm>
          <a:prstGeom prst="ellipse">
            <a:avLst/>
          </a:prstGeom>
          <a:ln>
            <a:noFill/>
          </a:ln>
          <a:effectLst>
            <a:softEdge rad="112500"/>
          </a:effectLst>
        </p:spPr>
      </p:pic>
      <p:sp>
        <p:nvSpPr>
          <p:cNvPr id="5" name="Rounded Rectangle 4"/>
          <p:cNvSpPr/>
          <p:nvPr/>
        </p:nvSpPr>
        <p:spPr>
          <a:xfrm>
            <a:off x="3631474" y="1705350"/>
            <a:ext cx="7667897" cy="4371272"/>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Hậu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dột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mẫu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thuẫn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giữa</a:t>
            </a:r>
            <a:r>
              <a:rPr lang="en-US" sz="3200" dirty="0">
                <a:solidFill>
                  <a:srgbClr val="000000"/>
                </a:solidFill>
                <a:latin typeface="Times New Roman" panose="02020603050405020304" pitchFamily="18" charset="0"/>
                <a:ea typeface="Times New Roman" panose="02020603050405020304" pitchFamily="18" charset="0"/>
              </a:rPr>
              <a:t> cha </a:t>
            </a:r>
            <a:r>
              <a:rPr lang="en-US" sz="3200" dirty="0" err="1">
                <a:solidFill>
                  <a:srgbClr val="000000"/>
                </a:solidFill>
                <a:latin typeface="Times New Roman" panose="02020603050405020304" pitchFamily="18" charset="0"/>
                <a:ea typeface="Times New Roman" panose="02020603050405020304" pitchFamily="18" charset="0"/>
              </a:rPr>
              <a:t>mẹ</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rPr>
              <a:t>cái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còn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đôi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tổn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thương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nặng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ảnh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rPr>
              <a:t>xấu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mắt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xung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bè</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00769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2782" y="371532"/>
            <a:ext cx="696581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HOẠT ĐỘNG VẬN DỤNG</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77913" y="2463055"/>
            <a:ext cx="3257619" cy="2855862"/>
          </a:xfrm>
          <a:prstGeom prst="ellipse">
            <a:avLst/>
          </a:prstGeom>
          <a:ln>
            <a:noFill/>
          </a:ln>
          <a:effectLst>
            <a:softEdge rad="112500"/>
          </a:effectLst>
        </p:spPr>
      </p:pic>
      <p:sp>
        <p:nvSpPr>
          <p:cNvPr id="5" name="Rounded Rectangle 4"/>
          <p:cNvSpPr/>
          <p:nvPr/>
        </p:nvSpPr>
        <p:spPr>
          <a:xfrm>
            <a:off x="3631474" y="1705350"/>
            <a:ext cx="7667897" cy="4371272"/>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pPr>
            <a:r>
              <a:rPr lang="en-US" sz="3200" dirty="0">
                <a:solidFill>
                  <a:srgbClr val="0D0D0D"/>
                </a:solidFill>
                <a:latin typeface="Times New Roman" panose="02020603050405020304" pitchFamily="18" charset="0"/>
                <a:ea typeface="Times New Roman" panose="02020603050405020304" pitchFamily="18" charset="0"/>
              </a:rPr>
              <a:t>2. HS </a:t>
            </a:r>
            <a:r>
              <a:rPr lang="en-US" sz="3200" dirty="0" err="1">
                <a:solidFill>
                  <a:srgbClr val="0D0D0D"/>
                </a:solidFill>
                <a:latin typeface="Times New Roman" panose="02020603050405020304" pitchFamily="18" charset="0"/>
                <a:ea typeface="Times New Roman" panose="02020603050405020304" pitchFamily="18" charset="0"/>
              </a:rPr>
              <a:t>cần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trau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dồi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rèn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luyện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đạo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đức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thuẫn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khúc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mắc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bố</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thì</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cần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tìm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hiểu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càng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cùng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thống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quyết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bố</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tránh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bồng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ngôn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con </a:t>
            </a:r>
            <a:r>
              <a:rPr lang="en-US" sz="3200" dirty="0" err="1">
                <a:solidFill>
                  <a:srgbClr val="0D0D0D"/>
                </a:solidFill>
                <a:latin typeface="Times New Roman" panose="02020603050405020304" pitchFamily="18" charset="0"/>
                <a:ea typeface="Times New Roman" panose="02020603050405020304" pitchFamily="18" charset="0"/>
              </a:rPr>
              <a:t>bất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hiếu</a:t>
            </a:r>
            <a:r>
              <a:rPr lang="en-US" sz="32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6747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3478" y="371532"/>
            <a:ext cx="624504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HƯỚNG</a:t>
            </a:r>
            <a:r>
              <a:rPr kumimoji="0" lang="en-US" sz="4400" b="1" i="0" u="none" strike="noStrike" kern="1200" cap="none" spc="0" normalizeH="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DẪN TỰ HỌC</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3631474" y="1580606"/>
            <a:ext cx="7667897" cy="4496016"/>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000" b="1" dirty="0">
                <a:solidFill>
                  <a:srgbClr val="0D0D0D"/>
                </a:solidFill>
                <a:latin typeface="Times New Roman" panose="02020603050405020304" pitchFamily="18" charset="0"/>
                <a:ea typeface="Times New Roman" panose="02020603050405020304" pitchFamily="18" charset="0"/>
              </a:rPr>
              <a:t>1.</a:t>
            </a:r>
            <a:r>
              <a:rPr lang="en-US" sz="2000" dirty="0">
                <a:solidFill>
                  <a:srgbClr val="0D0D0D"/>
                </a:solidFill>
                <a:latin typeface="Times New Roman" panose="02020603050405020304" pitchFamily="18" charset="0"/>
                <a:ea typeface="Times New Roman" panose="02020603050405020304" pitchFamily="18" charset="0"/>
              </a:rPr>
              <a:t> </a:t>
            </a:r>
            <a:r>
              <a:rPr lang="vi-VN" sz="2000" dirty="0">
                <a:solidFill>
                  <a:srgbClr val="0D0D0D"/>
                </a:solidFill>
                <a:latin typeface="Times New Roman" panose="02020603050405020304" pitchFamily="18" charset="0"/>
                <a:ea typeface="Times New Roman" panose="02020603050405020304" pitchFamily="18" charset="0"/>
              </a:rPr>
              <a:t>Tiếp tục tìm hiểu đặc điểm thơ lục bát qua việc thực hành làm thơ lục bát theo đề tài tự chọn.</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000" b="1" dirty="0">
                <a:solidFill>
                  <a:srgbClr val="0D0D0D"/>
                </a:solidFill>
                <a:latin typeface="Times New Roman" panose="02020603050405020304" pitchFamily="18" charset="0"/>
                <a:ea typeface="Times New Roman" panose="02020603050405020304" pitchFamily="18" charset="0"/>
              </a:rPr>
              <a:t>2.</a:t>
            </a:r>
            <a:r>
              <a:rPr lang="en-US" sz="2000" dirty="0">
                <a:solidFill>
                  <a:srgbClr val="0D0D0D"/>
                </a:solidFill>
                <a:latin typeface="Times New Roman" panose="02020603050405020304" pitchFamily="18" charset="0"/>
                <a:ea typeface="Times New Roman" panose="02020603050405020304" pitchFamily="18" charset="0"/>
              </a:rPr>
              <a:t>  </a:t>
            </a:r>
            <a:r>
              <a:rPr lang="vi-VN" sz="2000" dirty="0">
                <a:solidFill>
                  <a:srgbClr val="0D0D0D"/>
                </a:solidFill>
                <a:latin typeface="Times New Roman" panose="02020603050405020304" pitchFamily="18" charset="0"/>
                <a:ea typeface="Times New Roman" panose="02020603050405020304" pitchFamily="18" charset="0"/>
              </a:rPr>
              <a:t>Đọc sách báo, truy cập internet, tìm hiểu và sưu tầm các bài ca dao hoặc bài thơ hay viết về đề tài gia đình theo thể lục bát.</a:t>
            </a:r>
            <a:endParaRPr lang="en-US" sz="2000" dirty="0">
              <a:latin typeface="Times New Roman" panose="02020603050405020304" pitchFamily="18" charset="0"/>
              <a:ea typeface="Times New Roman" panose="02020603050405020304" pitchFamily="18" charset="0"/>
            </a:endParaRPr>
          </a:p>
          <a:p>
            <a:pPr>
              <a:lnSpc>
                <a:spcPct val="115000"/>
              </a:lnSpc>
            </a:pPr>
            <a:r>
              <a:rPr lang="en-US" sz="20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vi-VN" sz="2000" dirty="0">
                <a:solidFill>
                  <a:srgbClr val="0D0D0D"/>
                </a:solidFill>
                <a:latin typeface="Times New Roman" panose="02020603050405020304" pitchFamily="18" charset="0"/>
                <a:ea typeface="Times New Roman" panose="02020603050405020304" pitchFamily="18" charset="0"/>
              </a:rPr>
              <a:t>Lưu ý trong và sau khi đọc:</a:t>
            </a:r>
            <a:endParaRPr lang="en-US" sz="2000" dirty="0">
              <a:latin typeface="Times New Roman" panose="02020603050405020304" pitchFamily="18" charset="0"/>
              <a:ea typeface="Times New Roman" panose="02020603050405020304" pitchFamily="18" charset="0"/>
            </a:endParaRPr>
          </a:p>
          <a:p>
            <a:pPr>
              <a:lnSpc>
                <a:spcPct val="115000"/>
              </a:lnSpc>
            </a:pPr>
            <a:r>
              <a:rPr lang="en-US" sz="2000" dirty="0">
                <a:solidFill>
                  <a:srgbClr val="0D0D0D"/>
                </a:solidFill>
                <a:latin typeface="Times New Roman" panose="02020603050405020304" pitchFamily="18" charset="0"/>
                <a:ea typeface="Times New Roman" panose="02020603050405020304" pitchFamily="18" charset="0"/>
              </a:rPr>
              <a:t>+ </a:t>
            </a:r>
            <a:r>
              <a:rPr lang="vi-VN" sz="2000" dirty="0">
                <a:solidFill>
                  <a:srgbClr val="0D0D0D"/>
                </a:solidFill>
                <a:latin typeface="Times New Roman" panose="02020603050405020304" pitchFamily="18" charset="0"/>
                <a:ea typeface="Times New Roman" panose="02020603050405020304" pitchFamily="18" charset="0"/>
              </a:rPr>
              <a:t>Ghi lại những cảm xúc, điều tâm đắc, thích thú, băn khoăn, điều chưa hiểu,...của em trong lúc </a:t>
            </a:r>
            <a:r>
              <a:rPr lang="en-US" sz="2000" dirty="0" err="1">
                <a:solidFill>
                  <a:srgbClr val="0D0D0D"/>
                </a:solidFill>
                <a:latin typeface="Times New Roman" panose="02020603050405020304" pitchFamily="18" charset="0"/>
                <a:ea typeface="Times New Roman" panose="02020603050405020304" pitchFamily="18" charset="0"/>
              </a:rPr>
              <a:t>đọc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ca </a:t>
            </a:r>
            <a:r>
              <a:rPr lang="en-US" sz="2000" dirty="0" err="1">
                <a:solidFill>
                  <a:srgbClr val="0D0D0D"/>
                </a:solidFill>
                <a:latin typeface="Times New Roman" panose="02020603050405020304" pitchFamily="18" charset="0"/>
                <a:ea typeface="Times New Roman" panose="02020603050405020304" pitchFamily="18" charset="0"/>
              </a:rPr>
              <a:t>dao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sưu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tầm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được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về</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đề</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đình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theo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thể</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lục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bát</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pPr>
            <a:r>
              <a:rPr lang="en-US" sz="2000" b="1"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Ghi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nhật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kí</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đọc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ca </a:t>
            </a:r>
            <a:r>
              <a:rPr lang="en-US" sz="2000" dirty="0" err="1">
                <a:solidFill>
                  <a:srgbClr val="0D0D0D"/>
                </a:solidFill>
                <a:latin typeface="Times New Roman" panose="02020603050405020304" pitchFamily="18" charset="0"/>
                <a:ea typeface="Times New Roman" panose="02020603050405020304" pitchFamily="18" charset="0"/>
              </a:rPr>
              <a:t>dao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trao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đổi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với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bạn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em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đọc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vào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tiết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học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sau</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marL="228600" algn="just">
              <a:lnSpc>
                <a:spcPct val="115000"/>
              </a:lnSpc>
              <a:spcAft>
                <a:spcPts val="0"/>
              </a:spcAft>
            </a:pPr>
            <a:r>
              <a:rPr lang="en-US" sz="2000" b="1" dirty="0">
                <a:solidFill>
                  <a:srgbClr val="0D0D0D"/>
                </a:solidFill>
                <a:latin typeface="Times New Roman" panose="02020603050405020304" pitchFamily="18" charset="0"/>
                <a:ea typeface="Times New Roman" panose="02020603050405020304" pitchFamily="18" charset="0"/>
              </a:rPr>
              <a:t>3. </a:t>
            </a:r>
            <a:r>
              <a:rPr lang="en-US" sz="2000" b="1" dirty="0" err="1">
                <a:solidFill>
                  <a:srgbClr val="0D0D0D"/>
                </a:solidFill>
                <a:latin typeface="Times New Roman" panose="02020603050405020304" pitchFamily="18" charset="0"/>
                <a:ea typeface="Times New Roman" panose="02020603050405020304" pitchFamily="18" charset="0"/>
              </a:rPr>
              <a:t>Chuẩn</a:t>
            </a:r>
            <a:r>
              <a:rPr lang="en-US" sz="2000" b="1" dirty="0">
                <a:solidFill>
                  <a:srgbClr val="0D0D0D"/>
                </a:solidFill>
                <a:latin typeface="Times New Roman" panose="02020603050405020304" pitchFamily="18" charset="0"/>
                <a:ea typeface="Times New Roman" panose="02020603050405020304" pitchFamily="18" charset="0"/>
              </a:rPr>
              <a:t> </a:t>
            </a:r>
            <a:r>
              <a:rPr lang="en-US" sz="2000" b="1" dirty="0" err="1">
                <a:solidFill>
                  <a:srgbClr val="0D0D0D"/>
                </a:solidFill>
                <a:latin typeface="Times New Roman" panose="02020603050405020304" pitchFamily="18" charset="0"/>
                <a:ea typeface="Times New Roman" panose="02020603050405020304" pitchFamily="18" charset="0"/>
              </a:rPr>
              <a:t>bị</a:t>
            </a:r>
            <a:r>
              <a:rPr lang="en-US" sz="2000" b="1" dirty="0">
                <a:solidFill>
                  <a:srgbClr val="0D0D0D"/>
                </a:solidFill>
                <a:latin typeface="Times New Roman" panose="02020603050405020304" pitchFamily="18" charset="0"/>
                <a:ea typeface="Times New Roman" panose="02020603050405020304" pitchFamily="18" charset="0"/>
              </a:rPr>
              <a:t> </a:t>
            </a:r>
            <a:r>
              <a:rPr lang="en-US" sz="2000" b="1" dirty="0" err="1">
                <a:solidFill>
                  <a:srgbClr val="0D0D0D"/>
                </a:solidFill>
                <a:latin typeface="Times New Roman" panose="02020603050405020304" pitchFamily="18" charset="0"/>
                <a:ea typeface="Times New Roman" panose="02020603050405020304" pitchFamily="18" charset="0"/>
              </a:rPr>
              <a:t>bài</a:t>
            </a:r>
            <a:r>
              <a:rPr lang="en-US" sz="2000" b="1" dirty="0">
                <a:solidFill>
                  <a:srgbClr val="0D0D0D"/>
                </a:solidFill>
                <a:latin typeface="Times New Roman" panose="02020603050405020304" pitchFamily="18" charset="0"/>
                <a:ea typeface="Times New Roman" panose="02020603050405020304" pitchFamily="18" charset="0"/>
              </a:rPr>
              <a:t> 2: </a:t>
            </a:r>
            <a:r>
              <a:rPr lang="en-US" sz="2000" b="1" dirty="0" err="1">
                <a:solidFill>
                  <a:srgbClr val="0D0D0D"/>
                </a:solidFill>
                <a:latin typeface="Times New Roman" panose="02020603050405020304" pitchFamily="18" charset="0"/>
                <a:ea typeface="Times New Roman" panose="02020603050405020304" pitchFamily="18" charset="0"/>
              </a:rPr>
              <a:t>Kí</a:t>
            </a:r>
            <a:r>
              <a:rPr lang="en-US" sz="2000" b="1" dirty="0">
                <a:solidFill>
                  <a:srgbClr val="0D0D0D"/>
                </a:solidFill>
                <a:latin typeface="Times New Roman" panose="02020603050405020304" pitchFamily="18" charset="0"/>
                <a:ea typeface="Times New Roman" panose="02020603050405020304" pitchFamily="18" charset="0"/>
              </a:rPr>
              <a:t> (</a:t>
            </a:r>
            <a:r>
              <a:rPr lang="en-US" sz="2000" b="1" dirty="0" err="1">
                <a:solidFill>
                  <a:srgbClr val="0D0D0D"/>
                </a:solidFill>
                <a:latin typeface="Times New Roman" panose="02020603050405020304" pitchFamily="18" charset="0"/>
                <a:ea typeface="Times New Roman" panose="02020603050405020304" pitchFamily="18" charset="0"/>
              </a:rPr>
              <a:t>Hồi</a:t>
            </a:r>
            <a:r>
              <a:rPr lang="en-US" sz="2000" b="1" dirty="0">
                <a:solidFill>
                  <a:srgbClr val="0D0D0D"/>
                </a:solidFill>
                <a:latin typeface="Times New Roman" panose="02020603050405020304" pitchFamily="18" charset="0"/>
                <a:ea typeface="Times New Roman" panose="02020603050405020304" pitchFamily="18" charset="0"/>
              </a:rPr>
              <a:t> </a:t>
            </a:r>
            <a:r>
              <a:rPr lang="en-US" sz="2000" b="1" dirty="0" err="1">
                <a:solidFill>
                  <a:srgbClr val="0D0D0D"/>
                </a:solidFill>
                <a:latin typeface="Times New Roman" panose="02020603050405020304" pitchFamily="18" charset="0"/>
                <a:ea typeface="Times New Roman" panose="02020603050405020304" pitchFamily="18" charset="0"/>
              </a:rPr>
              <a:t>kí</a:t>
            </a:r>
            <a:r>
              <a:rPr lang="en-US" sz="2000" b="1" dirty="0">
                <a:solidFill>
                  <a:srgbClr val="0D0D0D"/>
                </a:solidFill>
                <a:latin typeface="Times New Roman" panose="02020603050405020304" pitchFamily="18" charset="0"/>
                <a:ea typeface="Times New Roman" panose="02020603050405020304" pitchFamily="18" charset="0"/>
              </a:rPr>
              <a:t> </a:t>
            </a:r>
            <a:r>
              <a:rPr lang="en-US" sz="2000" b="1" dirty="0" err="1">
                <a:solidFill>
                  <a:srgbClr val="0D0D0D"/>
                </a:solidFill>
                <a:latin typeface="Times New Roman" panose="02020603050405020304" pitchFamily="18" charset="0"/>
                <a:ea typeface="Times New Roman" panose="02020603050405020304" pitchFamily="18" charset="0"/>
              </a:rPr>
              <a:t>và</a:t>
            </a:r>
            <a:r>
              <a:rPr lang="en-US" sz="2000" b="1" dirty="0">
                <a:solidFill>
                  <a:srgbClr val="0D0D0D"/>
                </a:solidFill>
                <a:latin typeface="Times New Roman" panose="02020603050405020304" pitchFamily="18" charset="0"/>
                <a:ea typeface="Times New Roman" panose="02020603050405020304" pitchFamily="18" charset="0"/>
              </a:rPr>
              <a:t> du </a:t>
            </a:r>
            <a:r>
              <a:rPr lang="en-US" sz="2000" b="1" dirty="0" err="1">
                <a:solidFill>
                  <a:srgbClr val="0D0D0D"/>
                </a:solidFill>
                <a:latin typeface="Times New Roman" panose="02020603050405020304" pitchFamily="18" charset="0"/>
                <a:ea typeface="Times New Roman" panose="02020603050405020304" pitchFamily="18" charset="0"/>
              </a:rPr>
              <a:t>kí</a:t>
            </a:r>
            <a:r>
              <a:rPr lang="en-US" sz="2000" b="1" dirty="0">
                <a:solidFill>
                  <a:srgbClr val="0D0D0D"/>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61703" y="2778058"/>
            <a:ext cx="2892348" cy="2225856"/>
          </a:xfrm>
          <a:prstGeom prst="ellipse">
            <a:avLst/>
          </a:prstGeom>
          <a:ln>
            <a:noFill/>
          </a:ln>
          <a:effectLst>
            <a:softEdge rad="112500"/>
          </a:effectLst>
        </p:spPr>
      </p:pic>
    </p:spTree>
    <p:extLst>
      <p:ext uri="{BB962C8B-B14F-4D97-AF65-F5344CB8AC3E}">
        <p14:creationId xmlns:p14="http://schemas.microsoft.com/office/powerpoint/2010/main" val="294066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18941" y="230260"/>
            <a:ext cx="646761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218939" y="966220"/>
            <a:ext cx="646761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2. Tìm hiểu chung về bài thơ</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Right Arrow 12"/>
          <p:cNvSpPr/>
          <p:nvPr/>
        </p:nvSpPr>
        <p:spPr>
          <a:xfrm>
            <a:off x="3878886" y="2412545"/>
            <a:ext cx="2429692" cy="2612572"/>
          </a:xfrm>
          <a:prstGeom prst="rightArrow">
            <a:avLst/>
          </a:prstGeom>
          <a:solidFill>
            <a:schemeClr val="bg1">
              <a:lumMod val="95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Hoàn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cảnh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p:cNvPicPr>
            <a:picLocks noChangeAspect="1"/>
          </p:cNvPicPr>
          <p:nvPr/>
        </p:nvPicPr>
        <p:blipFill>
          <a:blip r:embed="rId2"/>
          <a:stretch>
            <a:fillRect/>
          </a:stretch>
        </p:blipFill>
        <p:spPr>
          <a:xfrm>
            <a:off x="677159" y="2052020"/>
            <a:ext cx="2991939" cy="1930444"/>
          </a:xfrm>
          <a:prstGeom prst="ellipse">
            <a:avLst/>
          </a:prstGeom>
          <a:ln>
            <a:noFill/>
          </a:ln>
          <a:effectLst>
            <a:softEdge rad="112500"/>
          </a:effectLst>
        </p:spPr>
      </p:pic>
      <p:sp>
        <p:nvSpPr>
          <p:cNvPr id="5" name="Rounded Rectangle 4"/>
          <p:cNvSpPr/>
          <p:nvPr/>
        </p:nvSpPr>
        <p:spPr>
          <a:xfrm>
            <a:off x="6518366" y="3396343"/>
            <a:ext cx="4454434" cy="2063932"/>
          </a:xfrm>
          <a:prstGeom prst="roundRect">
            <a:avLst/>
          </a:prstGeom>
          <a:solidFill>
            <a:schemeClr val="accent2">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vi-VN" sz="3200" dirty="0">
                <a:solidFill>
                  <a:srgbClr val="4A4A4A"/>
                </a:solidFill>
                <a:latin typeface="Times New Roman" panose="02020603050405020304" pitchFamily="18" charset="0"/>
                <a:ea typeface="Times New Roman" panose="02020603050405020304" pitchFamily="18" charset="0"/>
              </a:rPr>
              <a:t>2003, bài thơ được tác giả gửi dự thi </a:t>
            </a:r>
            <a:r>
              <a:rPr lang="vi-VN" sz="3200" i="1" dirty="0">
                <a:solidFill>
                  <a:srgbClr val="4A4A4A"/>
                </a:solidFill>
                <a:latin typeface="Times New Roman" panose="02020603050405020304" pitchFamily="18" charset="0"/>
                <a:ea typeface="Times New Roman" panose="02020603050405020304" pitchFamily="18" charset="0"/>
              </a:rPr>
              <a:t>Thơ lục bát</a:t>
            </a:r>
            <a:r>
              <a:rPr lang="vi-VN" sz="3200" dirty="0">
                <a:solidFill>
                  <a:srgbClr val="4A4A4A"/>
                </a:solidFill>
                <a:latin typeface="Times New Roman" panose="02020603050405020304" pitchFamily="18" charset="0"/>
                <a:ea typeface="Times New Roman" panose="02020603050405020304" pitchFamily="18" charset="0"/>
              </a:rPr>
              <a:t> trên báo Văn Nghệ</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298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80">
                                          <p:stCondLst>
                                            <p:cond delay="0"/>
                                          </p:stCondLst>
                                        </p:cTn>
                                        <p:tgtEl>
                                          <p:spTgt spid="5"/>
                                        </p:tgtEl>
                                      </p:cBhvr>
                                    </p:animEffect>
                                    <p:anim calcmode="lin" valueType="num">
                                      <p:cBhvr>
                                        <p:cTn id="5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5" dur="26">
                                          <p:stCondLst>
                                            <p:cond delay="650"/>
                                          </p:stCondLst>
                                        </p:cTn>
                                        <p:tgtEl>
                                          <p:spTgt spid="5"/>
                                        </p:tgtEl>
                                      </p:cBhvr>
                                      <p:to x="100000" y="60000"/>
                                    </p:animScale>
                                    <p:animScale>
                                      <p:cBhvr>
                                        <p:cTn id="56" dur="166" decel="50000">
                                          <p:stCondLst>
                                            <p:cond delay="676"/>
                                          </p:stCondLst>
                                        </p:cTn>
                                        <p:tgtEl>
                                          <p:spTgt spid="5"/>
                                        </p:tgtEl>
                                      </p:cBhvr>
                                      <p:to x="100000" y="100000"/>
                                    </p:animScale>
                                    <p:animScale>
                                      <p:cBhvr>
                                        <p:cTn id="57" dur="26">
                                          <p:stCondLst>
                                            <p:cond delay="1312"/>
                                          </p:stCondLst>
                                        </p:cTn>
                                        <p:tgtEl>
                                          <p:spTgt spid="5"/>
                                        </p:tgtEl>
                                      </p:cBhvr>
                                      <p:to x="100000" y="80000"/>
                                    </p:animScale>
                                    <p:animScale>
                                      <p:cBhvr>
                                        <p:cTn id="58" dur="166" decel="50000">
                                          <p:stCondLst>
                                            <p:cond delay="1338"/>
                                          </p:stCondLst>
                                        </p:cTn>
                                        <p:tgtEl>
                                          <p:spTgt spid="5"/>
                                        </p:tgtEl>
                                      </p:cBhvr>
                                      <p:to x="100000" y="100000"/>
                                    </p:animScale>
                                    <p:animScale>
                                      <p:cBhvr>
                                        <p:cTn id="59" dur="26">
                                          <p:stCondLst>
                                            <p:cond delay="1642"/>
                                          </p:stCondLst>
                                        </p:cTn>
                                        <p:tgtEl>
                                          <p:spTgt spid="5"/>
                                        </p:tgtEl>
                                      </p:cBhvr>
                                      <p:to x="100000" y="90000"/>
                                    </p:animScale>
                                    <p:animScale>
                                      <p:cBhvr>
                                        <p:cTn id="60" dur="166" decel="50000">
                                          <p:stCondLst>
                                            <p:cond delay="1668"/>
                                          </p:stCondLst>
                                        </p:cTn>
                                        <p:tgtEl>
                                          <p:spTgt spid="5"/>
                                        </p:tgtEl>
                                      </p:cBhvr>
                                      <p:to x="100000" y="100000"/>
                                    </p:animScale>
                                    <p:animScale>
                                      <p:cBhvr>
                                        <p:cTn id="61" dur="26">
                                          <p:stCondLst>
                                            <p:cond delay="1808"/>
                                          </p:stCondLst>
                                        </p:cTn>
                                        <p:tgtEl>
                                          <p:spTgt spid="5"/>
                                        </p:tgtEl>
                                      </p:cBhvr>
                                      <p:to x="100000" y="95000"/>
                                    </p:animScale>
                                    <p:animScale>
                                      <p:cBhvr>
                                        <p:cTn id="6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18940" y="230260"/>
            <a:ext cx="6324735"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218939" y="966220"/>
            <a:ext cx="63247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endParaRPr>
          </a:p>
        </p:txBody>
      </p:sp>
      <p:grpSp>
        <p:nvGrpSpPr>
          <p:cNvPr id="4" name="Group 3"/>
          <p:cNvGrpSpPr/>
          <p:nvPr/>
        </p:nvGrpSpPr>
        <p:grpSpPr>
          <a:xfrm>
            <a:off x="5891348" y="1702181"/>
            <a:ext cx="5367202" cy="4999064"/>
            <a:chOff x="5891348" y="1834561"/>
            <a:chExt cx="5257799" cy="4866683"/>
          </a:xfrm>
        </p:grpSpPr>
        <p:pic>
          <p:nvPicPr>
            <p:cNvPr id="8" name="Picture 7"/>
            <p:cNvPicPr>
              <a:picLocks noChangeAspect="1"/>
            </p:cNvPicPr>
            <p:nvPr/>
          </p:nvPicPr>
          <p:blipFill>
            <a:blip r:embed="rId2"/>
            <a:stretch>
              <a:fillRect/>
            </a:stretch>
          </p:blipFill>
          <p:spPr>
            <a:xfrm>
              <a:off x="5891348" y="1834561"/>
              <a:ext cx="5257799" cy="4866683"/>
            </a:xfrm>
            <a:prstGeom prst="rect">
              <a:avLst/>
            </a:prstGeom>
          </p:spPr>
        </p:pic>
        <p:sp>
          <p:nvSpPr>
            <p:cNvPr id="12" name="TextBox 11"/>
            <p:cNvSpPr txBox="1"/>
            <p:nvPr/>
          </p:nvSpPr>
          <p:spPr>
            <a:xfrm>
              <a:off x="7001690" y="2447370"/>
              <a:ext cx="3108959" cy="3693319"/>
            </a:xfrm>
            <a:prstGeom prst="rect">
              <a:avLst/>
            </a:prstGeom>
            <a:solidFill>
              <a:schemeClr val="bg1">
                <a:lumMod val="95000"/>
              </a:schemeClr>
            </a:solidFill>
            <a:ln w="28575">
              <a:solidFill>
                <a:srgbClr val="7030A0"/>
              </a:solidFill>
            </a:ln>
          </p:spPr>
          <p:txBody>
            <a:bodyPr wrap="square" rtlCol="0">
              <a:spAutoFit/>
            </a:bodyPr>
            <a:lstStyle/>
            <a:p>
              <a:r>
                <a:rPr lang="vi-VN" b="1" i="1" dirty="0">
                  <a:solidFill>
                    <a:srgbClr val="000000"/>
                  </a:solidFill>
                  <a:latin typeface="+mj-lt"/>
                </a:rPr>
                <a:t>Bàn tay mẹ chắn mưa sa</a:t>
              </a:r>
              <a:br>
                <a:rPr lang="vi-VN" b="1" i="1" dirty="0">
                  <a:solidFill>
                    <a:srgbClr val="000000"/>
                  </a:solidFill>
                  <a:latin typeface="+mj-lt"/>
                </a:rPr>
              </a:br>
              <a:r>
                <a:rPr lang="vi-VN" b="1" i="1" dirty="0">
                  <a:solidFill>
                    <a:srgbClr val="000000"/>
                  </a:solidFill>
                  <a:latin typeface="+mj-lt"/>
                </a:rPr>
                <a:t>Bàn tay mẹ chặn bão qua mùa màng.  </a:t>
              </a:r>
              <a:endParaRPr lang="vi-VN" b="1" dirty="0">
                <a:solidFill>
                  <a:srgbClr val="000000"/>
                </a:solidFill>
                <a:latin typeface="+mj-lt"/>
              </a:endParaRPr>
            </a:p>
            <a:p>
              <a:r>
                <a:rPr lang="vi-VN" b="1" i="1" dirty="0">
                  <a:solidFill>
                    <a:srgbClr val="000000"/>
                  </a:solidFill>
                  <a:latin typeface="+mj-lt"/>
                </a:rPr>
                <a:t>Vẫn bàn tay mẹ dịu dàng</a:t>
              </a:r>
              <a:br>
                <a:rPr lang="vi-VN" b="1" i="1" dirty="0">
                  <a:solidFill>
                    <a:srgbClr val="000000"/>
                  </a:solidFill>
                  <a:latin typeface="+mj-lt"/>
                </a:rPr>
              </a:br>
              <a:r>
                <a:rPr lang="vi-VN" b="1" i="1" dirty="0">
                  <a:solidFill>
                    <a:srgbClr val="000000"/>
                  </a:solidFill>
                  <a:latin typeface="+mj-lt"/>
                </a:rPr>
                <a:t>À ơi này cái trăng vàng ngủ ngon</a:t>
              </a:r>
              <a:br>
                <a:rPr lang="vi-VN" b="1" i="1" dirty="0">
                  <a:solidFill>
                    <a:srgbClr val="000000"/>
                  </a:solidFill>
                  <a:latin typeface="+mj-lt"/>
                </a:rPr>
              </a:br>
              <a:r>
                <a:rPr lang="vi-VN" b="1" i="1" dirty="0">
                  <a:solidFill>
                    <a:srgbClr val="000000"/>
                  </a:solidFill>
                  <a:latin typeface="+mj-lt"/>
                </a:rPr>
                <a:t>À ơi này cái trăng tròn</a:t>
              </a:r>
              <a:br>
                <a:rPr lang="vi-VN" b="1" i="1" dirty="0">
                  <a:solidFill>
                    <a:srgbClr val="000000"/>
                  </a:solidFill>
                  <a:latin typeface="+mj-lt"/>
                </a:rPr>
              </a:br>
              <a:r>
                <a:rPr lang="vi-VN" b="1" i="1" dirty="0">
                  <a:solidFill>
                    <a:srgbClr val="000000"/>
                  </a:solidFill>
                  <a:latin typeface="+mj-lt"/>
                </a:rPr>
                <a:t>À ơi này cái trăng còn nằm nôi...  </a:t>
              </a:r>
              <a:endParaRPr lang="vi-VN" b="1" dirty="0">
                <a:solidFill>
                  <a:srgbClr val="000000"/>
                </a:solidFill>
                <a:latin typeface="+mj-lt"/>
              </a:endParaRPr>
            </a:p>
            <a:p>
              <a:r>
                <a:rPr lang="vi-VN" b="1" i="1" dirty="0">
                  <a:solidFill>
                    <a:srgbClr val="000000"/>
                  </a:solidFill>
                  <a:latin typeface="+mj-lt"/>
                </a:rPr>
                <a:t>Bàn tay mẹ thức một đời</a:t>
              </a:r>
              <a:br>
                <a:rPr lang="vi-VN" b="1" i="1" dirty="0">
                  <a:solidFill>
                    <a:srgbClr val="000000"/>
                  </a:solidFill>
                  <a:latin typeface="+mj-lt"/>
                </a:rPr>
              </a:br>
              <a:r>
                <a:rPr lang="vi-VN" b="1" i="1" dirty="0">
                  <a:solidFill>
                    <a:srgbClr val="000000"/>
                  </a:solidFill>
                  <a:latin typeface="+mj-lt"/>
                </a:rPr>
                <a:t>À ơi này cái mặt trời bé con...</a:t>
              </a:r>
              <a:br>
                <a:rPr lang="vi-VN" b="1" i="1" dirty="0">
                  <a:solidFill>
                    <a:srgbClr val="000000"/>
                  </a:solidFill>
                  <a:latin typeface="+mj-lt"/>
                </a:rPr>
              </a:br>
              <a:r>
                <a:rPr lang="vi-VN" b="1" i="1" dirty="0">
                  <a:solidFill>
                    <a:srgbClr val="000000"/>
                  </a:solidFill>
                  <a:latin typeface="+mj-lt"/>
                </a:rPr>
                <a:t>Mai sau bể cạn non mòn</a:t>
              </a:r>
              <a:br>
                <a:rPr lang="vi-VN" b="1" i="1" dirty="0">
                  <a:solidFill>
                    <a:srgbClr val="000000"/>
                  </a:solidFill>
                  <a:latin typeface="+mj-lt"/>
                </a:rPr>
              </a:br>
              <a:r>
                <a:rPr lang="vi-VN" b="1" i="1" dirty="0">
                  <a:solidFill>
                    <a:srgbClr val="000000"/>
                  </a:solidFill>
                  <a:latin typeface="+mj-lt"/>
                </a:rPr>
                <a:t>À ơi tay mẹ vẫn còn hát ru. </a:t>
              </a:r>
              <a:endParaRPr lang="vi-VN" b="1" i="0" dirty="0">
                <a:solidFill>
                  <a:srgbClr val="000000"/>
                </a:solidFill>
                <a:effectLst/>
                <a:latin typeface="+mj-lt"/>
              </a:endParaRPr>
            </a:p>
          </p:txBody>
        </p:sp>
      </p:grpSp>
      <p:sp>
        <p:nvSpPr>
          <p:cNvPr id="15" name="Right Arrow Callout 14"/>
          <p:cNvSpPr/>
          <p:nvPr/>
        </p:nvSpPr>
        <p:spPr>
          <a:xfrm>
            <a:off x="2930907" y="2784696"/>
            <a:ext cx="3032285" cy="3018666"/>
          </a:xfrm>
          <a:prstGeom prst="rightArrowCallou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30480" indent="-285750">
              <a:lnSpc>
                <a:spcPct val="115000"/>
              </a:lnSpc>
              <a:spcAft>
                <a:spcPts val="1200"/>
              </a:spcAft>
              <a:buFont typeface="Wingdings" panose="05000000000000000000" pitchFamily="2" charset="2"/>
              <a:buChar char="v"/>
            </a:pPr>
            <a:r>
              <a:rPr lang="vi-VN" sz="1600" b="1" dirty="0">
                <a:solidFill>
                  <a:srgbClr val="000000"/>
                </a:solidFill>
                <a:latin typeface="Times New Roman" panose="02020603050405020304" pitchFamily="18" charset="0"/>
                <a:ea typeface="Times New Roman" panose="02020603050405020304" pitchFamily="18" charset="0"/>
              </a:rPr>
              <a:t>Đọc giọng nhẹ nhàng, gợi cảm.</a:t>
            </a:r>
            <a:endParaRPr lang="en-US" sz="1600" b="1" dirty="0">
              <a:solidFill>
                <a:srgbClr val="000000"/>
              </a:solidFill>
              <a:latin typeface="Times New Roman" panose="02020603050405020304" pitchFamily="18" charset="0"/>
              <a:ea typeface="Times New Roman" panose="02020603050405020304" pitchFamily="18" charset="0"/>
            </a:endParaRPr>
          </a:p>
          <a:p>
            <a:pPr marL="285750" marR="30480" indent="-285750">
              <a:lnSpc>
                <a:spcPct val="115000"/>
              </a:lnSpc>
              <a:spcAft>
                <a:spcPts val="1200"/>
              </a:spcAft>
              <a:buFont typeface="Wingdings" panose="05000000000000000000" pitchFamily="2" charset="2"/>
              <a:buChar char="v"/>
            </a:pPr>
            <a:r>
              <a:rPr lang="vi-VN" sz="1600" b="1" dirty="0">
                <a:solidFill>
                  <a:srgbClr val="000000"/>
                </a:solidFill>
                <a:latin typeface="Times New Roman" panose="02020603050405020304" pitchFamily="18" charset="0"/>
                <a:ea typeface="Times New Roman" panose="02020603050405020304" pitchFamily="18" charset="0"/>
              </a:rPr>
              <a:t>Tìm hiểu chú thích</a:t>
            </a:r>
            <a:r>
              <a:rPr lang="en-US" sz="1600" b="1" dirty="0">
                <a:solidFill>
                  <a:srgbClr val="000000"/>
                </a:solidFill>
                <a:latin typeface="Times New Roman" panose="02020603050405020304" pitchFamily="18" charset="0"/>
                <a:ea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rPr>
              <a:t>và</a:t>
            </a:r>
            <a:r>
              <a:rPr lang="en-US" sz="1600" b="1" dirty="0">
                <a:solidFill>
                  <a:srgbClr val="000000"/>
                </a:solidFill>
                <a:latin typeface="Times New Roman" panose="02020603050405020304" pitchFamily="18" charset="0"/>
                <a:ea typeface="Times New Roman" panose="02020603050405020304" pitchFamily="18" charset="0"/>
              </a:rPr>
              <a:t> g</a:t>
            </a:r>
            <a:r>
              <a:rPr lang="vi-VN" sz="1600" b="1" dirty="0">
                <a:solidFill>
                  <a:srgbClr val="000000"/>
                </a:solidFill>
                <a:latin typeface="Times New Roman" panose="02020603050405020304" pitchFamily="18" charset="0"/>
                <a:ea typeface="Times New Roman" panose="02020603050405020304" pitchFamily="18" charset="0"/>
              </a:rPr>
              <a:t>iải thích từ khó </a:t>
            </a:r>
            <a:endParaRPr lang="en-US" sz="1600" b="1" dirty="0">
              <a:latin typeface="Times New Roman" panose="02020603050405020304" pitchFamily="18" charset="0"/>
              <a:ea typeface="Times New Roman" panose="02020603050405020304" pitchFamily="18" charset="0"/>
            </a:endParaRPr>
          </a:p>
          <a:p>
            <a:pPr marR="30480">
              <a:lnSpc>
                <a:spcPct val="115000"/>
              </a:lnSpc>
              <a:spcAft>
                <a:spcPts val="1200"/>
              </a:spcAft>
            </a:pPr>
            <a:r>
              <a:rPr lang="en-US" sz="1600" b="1" dirty="0">
                <a:solidFill>
                  <a:srgbClr val="000000"/>
                </a:solidFill>
                <a:latin typeface="Times New Roman" panose="02020603050405020304" pitchFamily="18" charset="0"/>
                <a:ea typeface="Times New Roman" panose="02020603050405020304" pitchFamily="18" charset="0"/>
              </a:rPr>
              <a:t>  </a:t>
            </a:r>
            <a:r>
              <a:rPr lang="vi-VN" sz="1600" b="1" dirty="0">
                <a:solidFill>
                  <a:srgbClr val="000000"/>
                </a:solidFill>
                <a:latin typeface="Times New Roman" panose="02020603050405020304" pitchFamily="18" charset="0"/>
                <a:ea typeface="Times New Roman" panose="02020603050405020304" pitchFamily="18" charset="0"/>
              </a:rPr>
              <a:t>(SGK-T</a:t>
            </a:r>
            <a:r>
              <a:rPr lang="en-US" sz="1600" b="1" dirty="0">
                <a:solidFill>
                  <a:srgbClr val="000000"/>
                </a:solidFill>
                <a:latin typeface="Times New Roman" panose="02020603050405020304" pitchFamily="18" charset="0"/>
                <a:ea typeface="Times New Roman" panose="02020603050405020304" pitchFamily="18" charset="0"/>
              </a:rPr>
              <a:t>r 38 - 39</a:t>
            </a:r>
            <a:r>
              <a:rPr lang="vi-VN" sz="1600" b="1" dirty="0">
                <a:solidFill>
                  <a:srgbClr val="000000"/>
                </a:solidFill>
                <a:latin typeface="Times New Roman" panose="02020603050405020304" pitchFamily="18" charset="0"/>
                <a:ea typeface="Times New Roman" panose="02020603050405020304" pitchFamily="18" charset="0"/>
              </a:rPr>
              <a:t>)</a:t>
            </a:r>
            <a:endParaRPr lang="en-US" sz="1600" b="1" dirty="0">
              <a:latin typeface="Times New Roman" panose="02020603050405020304" pitchFamily="18" charset="0"/>
              <a:ea typeface="Times New Roman" panose="02020603050405020304" pitchFamily="18" charset="0"/>
            </a:endParaRPr>
          </a:p>
          <a:p>
            <a:pPr marL="285750" marR="30480" indent="-285750">
              <a:lnSpc>
                <a:spcPct val="115000"/>
              </a:lnSpc>
              <a:spcAft>
                <a:spcPts val="1200"/>
              </a:spcAft>
              <a:buFont typeface="Wingdings" panose="05000000000000000000" pitchFamily="2" charset="2"/>
              <a:buChar char="v"/>
            </a:pPr>
            <a:endParaRPr lang="en-US" sz="1600" dirty="0">
              <a:effectLst/>
              <a:latin typeface="Times New Roman" panose="02020603050405020304" pitchFamily="18" charset="0"/>
              <a:ea typeface="Times New Roman" panose="02020603050405020304" pitchFamily="18" charset="0"/>
            </a:endParaRPr>
          </a:p>
        </p:txBody>
      </p:sp>
      <p:sp>
        <p:nvSpPr>
          <p:cNvPr id="16" name="Right Arrow 15"/>
          <p:cNvSpPr/>
          <p:nvPr/>
        </p:nvSpPr>
        <p:spPr>
          <a:xfrm>
            <a:off x="524212" y="2559647"/>
            <a:ext cx="2406695" cy="3416510"/>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15000"/>
              </a:lnSpc>
              <a:spcAft>
                <a:spcPts val="1200"/>
              </a:spcAft>
            </a:pPr>
            <a:r>
              <a:rPr lang="en-US" b="1" dirty="0">
                <a:solidFill>
                  <a:srgbClr val="4A4A4A"/>
                </a:solidFill>
                <a:latin typeface="Times New Roman" panose="02020603050405020304" pitchFamily="18" charset="0"/>
                <a:ea typeface="Times New Roman" panose="02020603050405020304" pitchFamily="18" charset="0"/>
              </a:rPr>
              <a:t>b. </a:t>
            </a:r>
            <a:r>
              <a:rPr lang="en-US" sz="2000" b="1" dirty="0" err="1">
                <a:solidFill>
                  <a:srgbClr val="000000"/>
                </a:solidFill>
                <a:latin typeface="Times New Roman" panose="02020603050405020304" pitchFamily="18" charset="0"/>
                <a:ea typeface="Times New Roman" panose="02020603050405020304" pitchFamily="18" charset="0"/>
              </a:rPr>
              <a:t>Hướng</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dẫn</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đọc</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và</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tìm</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hiểu</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chú</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thích</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bài</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thơ</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426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19614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66220"/>
            <a:ext cx="61961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endParaRPr>
          </a:p>
        </p:txBody>
      </p:sp>
      <p:sp>
        <p:nvSpPr>
          <p:cNvPr id="7" name="Cloud Callout 6"/>
          <p:cNvSpPr/>
          <p:nvPr/>
        </p:nvSpPr>
        <p:spPr>
          <a:xfrm>
            <a:off x="2505212" y="2185988"/>
            <a:ext cx="5652951" cy="2432140"/>
          </a:xfrm>
          <a:prstGeom prst="cloudCallou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pt-BR" sz="2400" dirty="0">
                <a:solidFill>
                  <a:schemeClr val="tx1"/>
                </a:solidFill>
                <a:latin typeface="Times New Roman" panose="02020603050405020304" pitchFamily="18" charset="0"/>
                <a:ea typeface="Times New Roman" panose="02020603050405020304" pitchFamily="18" charset="0"/>
              </a:rPr>
              <a:t>* Nêu bố cục của bài thơ: bài thơ chia làm mấy khổ?</a:t>
            </a:r>
            <a:endParaRPr lang="en-US" sz="2400" dirty="0">
              <a:solidFill>
                <a:schemeClr val="tx1"/>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pt-BR" sz="2400" dirty="0">
                <a:solidFill>
                  <a:schemeClr val="tx1"/>
                </a:solidFill>
                <a:latin typeface="Times New Roman" panose="02020603050405020304" pitchFamily="18" charset="0"/>
                <a:ea typeface="Times New Roman" panose="02020603050405020304" pitchFamily="18" charset="0"/>
              </a:rPr>
              <a:t>* Bài thơ viết về ai và viết về điều gì?</a:t>
            </a:r>
            <a:endParaRPr lang="en-US" sz="2400" dirty="0">
              <a:solidFill>
                <a:schemeClr val="tx1"/>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032433" y="3552427"/>
            <a:ext cx="2168434" cy="1902801"/>
          </a:xfrm>
          <a:prstGeom prst="rect">
            <a:avLst/>
          </a:prstGeom>
        </p:spPr>
      </p:pic>
    </p:spTree>
    <p:extLst>
      <p:ext uri="{BB962C8B-B14F-4D97-AF65-F5344CB8AC3E}">
        <p14:creationId xmlns:p14="http://schemas.microsoft.com/office/powerpoint/2010/main" val="182245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0" y="230260"/>
            <a:ext cx="622472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2247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1204566" y="807089"/>
            <a:ext cx="9782868" cy="5243823"/>
            <a:chOff x="1247082" y="1551024"/>
            <a:chExt cx="8993970" cy="5243823"/>
          </a:xfrm>
          <a:scene3d>
            <a:camera prst="orthographicFront">
              <a:rot lat="0" lon="0" rev="0"/>
            </a:camera>
            <a:lightRig rig="soft" dir="t">
              <a:rot lat="0" lon="0" rev="0"/>
            </a:lightRig>
          </a:scene3d>
        </p:grpSpPr>
        <p:sp>
          <p:nvSpPr>
            <p:cNvPr id="6" name="Freeform 5"/>
            <p:cNvSpPr/>
            <p:nvPr/>
          </p:nvSpPr>
          <p:spPr>
            <a:xfrm>
              <a:off x="1247082" y="2965324"/>
              <a:ext cx="2356774" cy="2415222"/>
            </a:xfrm>
            <a:custGeom>
              <a:avLst/>
              <a:gdLst>
                <a:gd name="connsiteX0" fmla="*/ 0 w 2356774"/>
                <a:gd name="connsiteY0" fmla="*/ 235677 h 2415222"/>
                <a:gd name="connsiteX1" fmla="*/ 235677 w 2356774"/>
                <a:gd name="connsiteY1" fmla="*/ 0 h 2415222"/>
                <a:gd name="connsiteX2" fmla="*/ 2121097 w 2356774"/>
                <a:gd name="connsiteY2" fmla="*/ 0 h 2415222"/>
                <a:gd name="connsiteX3" fmla="*/ 2356774 w 2356774"/>
                <a:gd name="connsiteY3" fmla="*/ 235677 h 2415222"/>
                <a:gd name="connsiteX4" fmla="*/ 2356774 w 2356774"/>
                <a:gd name="connsiteY4" fmla="*/ 2179545 h 2415222"/>
                <a:gd name="connsiteX5" fmla="*/ 2121097 w 2356774"/>
                <a:gd name="connsiteY5" fmla="*/ 2415222 h 2415222"/>
                <a:gd name="connsiteX6" fmla="*/ 235677 w 2356774"/>
                <a:gd name="connsiteY6" fmla="*/ 2415222 h 2415222"/>
                <a:gd name="connsiteX7" fmla="*/ 0 w 2356774"/>
                <a:gd name="connsiteY7" fmla="*/ 2179545 h 2415222"/>
                <a:gd name="connsiteX8" fmla="*/ 0 w 2356774"/>
                <a:gd name="connsiteY8" fmla="*/ 235677 h 241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415222">
                  <a:moveTo>
                    <a:pt x="0" y="235677"/>
                  </a:moveTo>
                  <a:cubicBezTo>
                    <a:pt x="0" y="105516"/>
                    <a:pt x="105516" y="0"/>
                    <a:pt x="235677" y="0"/>
                  </a:cubicBezTo>
                  <a:lnTo>
                    <a:pt x="2121097" y="0"/>
                  </a:lnTo>
                  <a:cubicBezTo>
                    <a:pt x="2251258" y="0"/>
                    <a:pt x="2356774" y="105516"/>
                    <a:pt x="2356774" y="235677"/>
                  </a:cubicBezTo>
                  <a:lnTo>
                    <a:pt x="2356774" y="2179545"/>
                  </a:lnTo>
                  <a:cubicBezTo>
                    <a:pt x="2356774" y="2309706"/>
                    <a:pt x="2251258" y="2415222"/>
                    <a:pt x="2121097" y="2415222"/>
                  </a:cubicBezTo>
                  <a:lnTo>
                    <a:pt x="235677" y="2415222"/>
                  </a:lnTo>
                  <a:cubicBezTo>
                    <a:pt x="105516" y="2415222"/>
                    <a:pt x="0" y="2309706"/>
                    <a:pt x="0" y="2179545"/>
                  </a:cubicBezTo>
                  <a:lnTo>
                    <a:pt x="0" y="235677"/>
                  </a:lnTo>
                  <a:close/>
                </a:path>
              </a:pathLst>
            </a:custGeom>
            <a:solidFill>
              <a:schemeClr val="accent6">
                <a:lumMod val="50000"/>
              </a:schemeClr>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c. </a:t>
              </a:r>
              <a:r>
                <a:rPr lang="en-US" sz="3200" b="1" kern="1200" dirty="0" err="1">
                  <a:latin typeface="Times New Roman" panose="02020603050405020304" pitchFamily="18" charset="0"/>
                  <a:cs typeface="Times New Roman" panose="02020603050405020304" pitchFamily="18" charset="0"/>
                </a:rPr>
                <a:t>Thể</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thơ</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và</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bố</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cục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văn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p>
          </p:txBody>
        </p:sp>
        <p:sp>
          <p:nvSpPr>
            <p:cNvPr id="7" name="Freeform 6"/>
            <p:cNvSpPr/>
            <p:nvPr/>
          </p:nvSpPr>
          <p:spPr>
            <a:xfrm>
              <a:off x="3603857" y="4152740"/>
              <a:ext cx="575642" cy="40390"/>
            </a:xfrm>
            <a:custGeom>
              <a:avLst/>
              <a:gdLst>
                <a:gd name="connsiteX0" fmla="*/ 0 w 575642"/>
                <a:gd name="connsiteY0" fmla="*/ 20195 h 40390"/>
                <a:gd name="connsiteX1" fmla="*/ 575642 w 575642"/>
                <a:gd name="connsiteY1" fmla="*/ 20195 h 40390"/>
              </a:gdLst>
              <a:ahLst/>
              <a:cxnLst>
                <a:cxn ang="0">
                  <a:pos x="connsiteX0" y="connsiteY0"/>
                </a:cxn>
                <a:cxn ang="0">
                  <a:pos x="connsiteX1" y="connsiteY1"/>
                </a:cxn>
              </a:cxnLst>
              <a:rect l="l" t="t" r="r" b="b"/>
              <a:pathLst>
                <a:path w="575642" h="40390">
                  <a:moveTo>
                    <a:pt x="0" y="20195"/>
                  </a:moveTo>
                  <a:lnTo>
                    <a:pt x="575642" y="20195"/>
                  </a:lnTo>
                </a:path>
              </a:pathLst>
            </a:custGeom>
            <a:no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6130" tIns="5804" rIns="286130" bIns="5804"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4179499" y="2838724"/>
              <a:ext cx="2356774" cy="2668422"/>
            </a:xfrm>
            <a:custGeom>
              <a:avLst/>
              <a:gdLst>
                <a:gd name="connsiteX0" fmla="*/ 0 w 2356774"/>
                <a:gd name="connsiteY0" fmla="*/ 235677 h 2668422"/>
                <a:gd name="connsiteX1" fmla="*/ 235677 w 2356774"/>
                <a:gd name="connsiteY1" fmla="*/ 0 h 2668422"/>
                <a:gd name="connsiteX2" fmla="*/ 2121097 w 2356774"/>
                <a:gd name="connsiteY2" fmla="*/ 0 h 2668422"/>
                <a:gd name="connsiteX3" fmla="*/ 2356774 w 2356774"/>
                <a:gd name="connsiteY3" fmla="*/ 235677 h 2668422"/>
                <a:gd name="connsiteX4" fmla="*/ 2356774 w 2356774"/>
                <a:gd name="connsiteY4" fmla="*/ 2432745 h 2668422"/>
                <a:gd name="connsiteX5" fmla="*/ 2121097 w 2356774"/>
                <a:gd name="connsiteY5" fmla="*/ 2668422 h 2668422"/>
                <a:gd name="connsiteX6" fmla="*/ 235677 w 2356774"/>
                <a:gd name="connsiteY6" fmla="*/ 2668422 h 2668422"/>
                <a:gd name="connsiteX7" fmla="*/ 0 w 2356774"/>
                <a:gd name="connsiteY7" fmla="*/ 2432745 h 2668422"/>
                <a:gd name="connsiteX8" fmla="*/ 0 w 2356774"/>
                <a:gd name="connsiteY8" fmla="*/ 235677 h 266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668422">
                  <a:moveTo>
                    <a:pt x="0" y="235677"/>
                  </a:moveTo>
                  <a:cubicBezTo>
                    <a:pt x="0" y="105516"/>
                    <a:pt x="105516" y="0"/>
                    <a:pt x="235677" y="0"/>
                  </a:cubicBezTo>
                  <a:lnTo>
                    <a:pt x="2121097" y="0"/>
                  </a:lnTo>
                  <a:cubicBezTo>
                    <a:pt x="2251258" y="0"/>
                    <a:pt x="2356774" y="105516"/>
                    <a:pt x="2356774" y="235677"/>
                  </a:cubicBezTo>
                  <a:lnTo>
                    <a:pt x="2356774" y="2432745"/>
                  </a:lnTo>
                  <a:cubicBezTo>
                    <a:pt x="2356774" y="2562906"/>
                    <a:pt x="2251258" y="2668422"/>
                    <a:pt x="2121097" y="2668422"/>
                  </a:cubicBezTo>
                  <a:lnTo>
                    <a:pt x="235677" y="2668422"/>
                  </a:lnTo>
                  <a:cubicBezTo>
                    <a:pt x="105516" y="2668422"/>
                    <a:pt x="0" y="2562906"/>
                    <a:pt x="0" y="2432745"/>
                  </a:cubicBezTo>
                  <a:lnTo>
                    <a:pt x="0" y="235677"/>
                  </a:lnTo>
                  <a:close/>
                </a:path>
              </a:pathLst>
            </a:custGeom>
            <a:solidFill>
              <a:schemeClr val="accent4">
                <a:lumMod val="50000"/>
              </a:schemeClr>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Bài thơ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theo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lục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bát</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được chia làm 6 khổ:</a:t>
              </a:r>
              <a:endParaRPr lang="en-US" sz="32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18213030">
              <a:off x="5990741" y="3136381"/>
              <a:ext cx="2439069" cy="40390"/>
            </a:xfrm>
            <a:custGeom>
              <a:avLst/>
              <a:gdLst>
                <a:gd name="connsiteX0" fmla="*/ 0 w 2439069"/>
                <a:gd name="connsiteY0" fmla="*/ 20195 h 40390"/>
                <a:gd name="connsiteX1" fmla="*/ 2439069 w 2439069"/>
                <a:gd name="connsiteY1" fmla="*/ 20195 h 40390"/>
              </a:gdLst>
              <a:ahLst/>
              <a:cxnLst>
                <a:cxn ang="0">
                  <a:pos x="connsiteX0" y="connsiteY0"/>
                </a:cxn>
                <a:cxn ang="0">
                  <a:pos x="connsiteX1" y="connsiteY1"/>
                </a:cxn>
              </a:cxnLst>
              <a:rect l="l" t="t" r="r" b="b"/>
              <a:pathLst>
                <a:path w="2439069" h="40390">
                  <a:moveTo>
                    <a:pt x="0" y="20195"/>
                  </a:moveTo>
                  <a:lnTo>
                    <a:pt x="2439069" y="20195"/>
                  </a:lnTo>
                </a:path>
              </a:pathLst>
            </a:custGeom>
            <a:no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71257" tIns="-40781" rIns="1171258" bIns="-40783" numCol="1" spcCol="1270" anchor="ctr" anchorCtr="0">
              <a:noAutofit/>
            </a:bodyPr>
            <a:lstStyle/>
            <a:p>
              <a:pPr lvl="0" algn="ctr" defTabSz="355600">
                <a:lnSpc>
                  <a:spcPct val="90000"/>
                </a:lnSpc>
                <a:spcBef>
                  <a:spcPct val="0"/>
                </a:spcBef>
                <a:spcAft>
                  <a:spcPct val="35000"/>
                </a:spcAft>
              </a:pPr>
              <a:endParaRPr lang="en-US" sz="800" kern="1200"/>
            </a:p>
          </p:txBody>
        </p:sp>
        <p:sp>
          <p:nvSpPr>
            <p:cNvPr id="10" name="Freeform 9"/>
            <p:cNvSpPr/>
            <p:nvPr/>
          </p:nvSpPr>
          <p:spPr>
            <a:xfrm>
              <a:off x="7884278" y="1551024"/>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1: 2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19958797">
              <a:off x="6453833" y="3813954"/>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no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3162" tIns="-16672" rIns="713164" bIns="-16672"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7846051" y="2906169"/>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2,3,4: 4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1641203">
              <a:off x="6453833" y="4491527"/>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no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3162" tIns="-16672" rIns="713164" bIns="-16672"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7846051" y="4261315"/>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5: 2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3432263">
              <a:off x="5982086" y="5169100"/>
              <a:ext cx="2418152" cy="40390"/>
            </a:xfrm>
            <a:custGeom>
              <a:avLst/>
              <a:gdLst>
                <a:gd name="connsiteX0" fmla="*/ 0 w 2418152"/>
                <a:gd name="connsiteY0" fmla="*/ 20195 h 40390"/>
                <a:gd name="connsiteX1" fmla="*/ 2418152 w 2418152"/>
                <a:gd name="connsiteY1" fmla="*/ 20195 h 40390"/>
              </a:gdLst>
              <a:ahLst/>
              <a:cxnLst>
                <a:cxn ang="0">
                  <a:pos x="connsiteX0" y="connsiteY0"/>
                </a:cxn>
                <a:cxn ang="0">
                  <a:pos x="connsiteX1" y="connsiteY1"/>
                </a:cxn>
              </a:cxnLst>
              <a:rect l="l" t="t" r="r" b="b"/>
              <a:pathLst>
                <a:path w="2418152" h="40390">
                  <a:moveTo>
                    <a:pt x="0" y="20195"/>
                  </a:moveTo>
                  <a:lnTo>
                    <a:pt x="2418152" y="20195"/>
                  </a:lnTo>
                </a:path>
              </a:pathLst>
            </a:custGeom>
            <a:no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61322" tIns="-40260" rIns="1161322" bIns="-40258" numCol="1" spcCol="1270" anchor="ctr" anchorCtr="0">
              <a:noAutofit/>
            </a:bodyPr>
            <a:lstStyle/>
            <a:p>
              <a:pPr lvl="0" algn="ctr" defTabSz="355600">
                <a:lnSpc>
                  <a:spcPct val="90000"/>
                </a:lnSpc>
                <a:spcBef>
                  <a:spcPct val="0"/>
                </a:spcBef>
                <a:spcAft>
                  <a:spcPct val="35000"/>
                </a:spcAft>
              </a:pPr>
              <a:endParaRPr lang="en-US" sz="800" kern="1200"/>
            </a:p>
          </p:txBody>
        </p:sp>
        <p:sp>
          <p:nvSpPr>
            <p:cNvPr id="16" name="Freeform 15"/>
            <p:cNvSpPr/>
            <p:nvPr/>
          </p:nvSpPr>
          <p:spPr>
            <a:xfrm>
              <a:off x="7846051" y="5616460"/>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6: 4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60088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0" y="230260"/>
            <a:ext cx="628187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28187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18939" y="1693385"/>
            <a:ext cx="628187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sz="2400" b="1">
                <a:solidFill>
                  <a:srgbClr val="0D0D0D"/>
                </a:solidFill>
                <a:latin typeface="Times New Roman" panose="02020603050405020304" pitchFamily="18" charset="0"/>
                <a:ea typeface="Times New Roman" panose="02020603050405020304" pitchFamily="18" charset="0"/>
              </a:rPr>
              <a:t>d. Đề tài và chủ đề</a:t>
            </a:r>
            <a:endParaRPr lang="en-US" sz="2000">
              <a:effectLst/>
              <a:latin typeface="Times New Roman" panose="02020603050405020304" pitchFamily="18" charset="0"/>
              <a:ea typeface="Times New Roman" panose="02020603050405020304" pitchFamily="18" charset="0"/>
            </a:endParaRPr>
          </a:p>
        </p:txBody>
      </p:sp>
      <p:sp>
        <p:nvSpPr>
          <p:cNvPr id="7" name="Right Arrow 6"/>
          <p:cNvSpPr/>
          <p:nvPr/>
        </p:nvSpPr>
        <p:spPr>
          <a:xfrm>
            <a:off x="2168843" y="2472802"/>
            <a:ext cx="3437232" cy="4084752"/>
          </a:xfrm>
          <a:prstGeom prst="rightArrow">
            <a:avLst>
              <a:gd name="adj1" fmla="val 50000"/>
              <a:gd name="adj2" fmla="val 36742"/>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200" dirty="0" err="1">
                <a:solidFill>
                  <a:schemeClr val="bg1"/>
                </a:solidFill>
                <a:latin typeface="Times New Roman" panose="02020603050405020304" pitchFamily="18" charset="0"/>
                <a:ea typeface="Times New Roman" panose="02020603050405020304" pitchFamily="18" charset="0"/>
              </a:rPr>
              <a:t>Bài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thơ</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về</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mẹ</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và</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về</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sự</a:t>
            </a:r>
            <a:r>
              <a:rPr lang="en-US" sz="3200" dirty="0">
                <a:solidFill>
                  <a:schemeClr val="bg1"/>
                </a:solidFill>
                <a:latin typeface="Times New Roman" panose="02020603050405020304" pitchFamily="18" charset="0"/>
                <a:ea typeface="Times New Roman" panose="02020603050405020304" pitchFamily="18" charset="0"/>
              </a:rPr>
              <a:t> hi </a:t>
            </a:r>
            <a:r>
              <a:rPr lang="en-US" sz="3200" dirty="0" err="1">
                <a:solidFill>
                  <a:schemeClr val="bg1"/>
                </a:solidFill>
                <a:latin typeface="Times New Roman" panose="02020603050405020304" pitchFamily="18" charset="0"/>
                <a:ea typeface="Times New Roman" panose="02020603050405020304" pitchFamily="18" charset="0"/>
              </a:rPr>
              <a:t>sinh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của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mẹ</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cho</a:t>
            </a:r>
            <a:r>
              <a:rPr lang="en-US" sz="3200" dirty="0">
                <a:solidFill>
                  <a:schemeClr val="bg1"/>
                </a:solidFill>
                <a:latin typeface="Times New Roman" panose="02020603050405020304" pitchFamily="18" charset="0"/>
                <a:ea typeface="Times New Roman" panose="02020603050405020304" pitchFamily="18" charset="0"/>
              </a:rPr>
              <a:t> con</a:t>
            </a:r>
            <a:endParaRPr lang="en-US" sz="3200" dirty="0">
              <a:solidFill>
                <a:schemeClr val="bg1"/>
              </a:solidFill>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5934483" y="2607168"/>
            <a:ext cx="4088674" cy="3767826"/>
            <a:chOff x="5937340" y="2607168"/>
            <a:chExt cx="4088674" cy="3767826"/>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204857" y="2812504"/>
              <a:ext cx="3553641" cy="3357154"/>
            </a:xfrm>
            <a:prstGeom prst="rect">
              <a:avLst/>
            </a:prstGeom>
          </p:spPr>
        </p:pic>
        <p:sp>
          <p:nvSpPr>
            <p:cNvPr id="8" name="Rectangle 7"/>
            <p:cNvSpPr/>
            <p:nvPr/>
          </p:nvSpPr>
          <p:spPr>
            <a:xfrm>
              <a:off x="5937340" y="2607168"/>
              <a:ext cx="4088674" cy="3767826"/>
            </a:xfrm>
            <a:prstGeom prst="rect">
              <a:avLst/>
            </a:prstGeom>
            <a:noFill/>
            <a:ln w="57150" cmpd="thickThi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86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35331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35331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a:lnSpc>
                <a:spcPct val="115000"/>
              </a:lnSpc>
              <a:spcAft>
                <a:spcPts val="1200"/>
              </a:spcAft>
            </a:pPr>
            <a:r>
              <a:rPr lang="en-US" sz="3200" b="1" dirty="0">
                <a:solidFill>
                  <a:srgbClr val="000000"/>
                </a:solidFill>
                <a:latin typeface="Times New Roman" panose="02020603050405020304" pitchFamily="18" charset="0"/>
                <a:ea typeface="Times New Roman" panose="02020603050405020304" pitchFamily="18" charset="0"/>
              </a:rPr>
              <a:t>3. </a:t>
            </a:r>
            <a:r>
              <a:rPr lang="en-US" sz="3200" b="1" dirty="0" err="1">
                <a:solidFill>
                  <a:srgbClr val="000000"/>
                </a:solidFill>
                <a:latin typeface="Times New Roman" panose="02020603050405020304" pitchFamily="18" charset="0"/>
                <a:ea typeface="Times New Roman" panose="02020603050405020304" pitchFamily="18" charset="0"/>
              </a:rPr>
              <a:t>Phân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tích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văn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bản</a:t>
            </a:r>
            <a:endParaRPr lang="en-US" sz="3200" dirty="0">
              <a:solidFill>
                <a:prstClr val="white"/>
              </a:solidFill>
              <a:latin typeface="Times New Roman" panose="02020603050405020304" pitchFamily="18" charset="0"/>
              <a:ea typeface="Times New Roman" panose="02020603050405020304" pitchFamily="18" charset="0"/>
            </a:endParaRPr>
          </a:p>
        </p:txBody>
      </p:sp>
      <p:sp>
        <p:nvSpPr>
          <p:cNvPr id="2" name="Rectangle 1"/>
          <p:cNvSpPr/>
          <p:nvPr/>
        </p:nvSpPr>
        <p:spPr>
          <a:xfrm>
            <a:off x="580561" y="1931905"/>
            <a:ext cx="3049343" cy="1200329"/>
          </a:xfrm>
          <a:prstGeom prst="rect">
            <a:avLst/>
          </a:prstGeom>
          <a:noFill/>
        </p:spPr>
        <p:txBody>
          <a:bodyPr wrap="squar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THẢO LUẬN</a:t>
            </a:r>
          </a:p>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NHÓM</a:t>
            </a:r>
          </a:p>
        </p:txBody>
      </p:sp>
      <p:grpSp>
        <p:nvGrpSpPr>
          <p:cNvPr id="3" name="Group 2"/>
          <p:cNvGrpSpPr/>
          <p:nvPr/>
        </p:nvGrpSpPr>
        <p:grpSpPr>
          <a:xfrm>
            <a:off x="3067570" y="2042133"/>
            <a:ext cx="8056747" cy="4651026"/>
            <a:chOff x="3067570" y="2042133"/>
            <a:chExt cx="8056747" cy="4651026"/>
          </a:xfrm>
          <a:scene3d>
            <a:camera prst="orthographicFront">
              <a:rot lat="0" lon="0" rev="0"/>
            </a:camera>
            <a:lightRig rig="soft" dir="t">
              <a:rot lat="0" lon="0" rev="0"/>
            </a:lightRig>
          </a:scene3d>
        </p:grpSpPr>
        <p:sp>
          <p:nvSpPr>
            <p:cNvPr id="6" name="Freeform 5"/>
            <p:cNvSpPr/>
            <p:nvPr/>
          </p:nvSpPr>
          <p:spPr>
            <a:xfrm>
              <a:off x="3067570" y="3373831"/>
              <a:ext cx="1889818" cy="944909"/>
            </a:xfrm>
            <a:custGeom>
              <a:avLst/>
              <a:gdLst>
                <a:gd name="connsiteX0" fmla="*/ 0 w 1889818"/>
                <a:gd name="connsiteY0" fmla="*/ 94491 h 944909"/>
                <a:gd name="connsiteX1" fmla="*/ 94491 w 1889818"/>
                <a:gd name="connsiteY1" fmla="*/ 0 h 944909"/>
                <a:gd name="connsiteX2" fmla="*/ 1795327 w 1889818"/>
                <a:gd name="connsiteY2" fmla="*/ 0 h 944909"/>
                <a:gd name="connsiteX3" fmla="*/ 1889818 w 1889818"/>
                <a:gd name="connsiteY3" fmla="*/ 94491 h 944909"/>
                <a:gd name="connsiteX4" fmla="*/ 1889818 w 1889818"/>
                <a:gd name="connsiteY4" fmla="*/ 850418 h 944909"/>
                <a:gd name="connsiteX5" fmla="*/ 1795327 w 1889818"/>
                <a:gd name="connsiteY5" fmla="*/ 944909 h 944909"/>
                <a:gd name="connsiteX6" fmla="*/ 94491 w 1889818"/>
                <a:gd name="connsiteY6" fmla="*/ 944909 h 944909"/>
                <a:gd name="connsiteX7" fmla="*/ 0 w 1889818"/>
                <a:gd name="connsiteY7" fmla="*/ 850418 h 944909"/>
                <a:gd name="connsiteX8" fmla="*/ 0 w 1889818"/>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944909">
                  <a:moveTo>
                    <a:pt x="0" y="94491"/>
                  </a:moveTo>
                  <a:cubicBezTo>
                    <a:pt x="0" y="42305"/>
                    <a:pt x="42305" y="0"/>
                    <a:pt x="94491" y="0"/>
                  </a:cubicBezTo>
                  <a:lnTo>
                    <a:pt x="1795327" y="0"/>
                  </a:lnTo>
                  <a:cubicBezTo>
                    <a:pt x="1847513" y="0"/>
                    <a:pt x="1889818" y="42305"/>
                    <a:pt x="1889818" y="94491"/>
                  </a:cubicBezTo>
                  <a:lnTo>
                    <a:pt x="1889818" y="850418"/>
                  </a:lnTo>
                  <a:cubicBezTo>
                    <a:pt x="1889818" y="902604"/>
                    <a:pt x="1847513" y="944909"/>
                    <a:pt x="1795327"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995" tIns="47995" rIns="47995" bIns="47995"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Nhiệm</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vụ</a:t>
              </a:r>
              <a:endParaRPr lang="en-US" sz="3200" b="1" kern="1200" dirty="0">
                <a:latin typeface="Times New Roman" panose="02020603050405020304" pitchFamily="18" charset="0"/>
                <a:cs typeface="Times New Roman" panose="02020603050405020304" pitchFamily="18" charset="0"/>
              </a:endParaRPr>
            </a:p>
          </p:txBody>
        </p:sp>
        <p:sp>
          <p:nvSpPr>
            <p:cNvPr id="7" name="Freeform 6"/>
            <p:cNvSpPr/>
            <p:nvPr/>
          </p:nvSpPr>
          <p:spPr>
            <a:xfrm rot="17891687">
              <a:off x="4535379" y="3122969"/>
              <a:ext cx="1599945" cy="36526"/>
            </a:xfrm>
            <a:custGeom>
              <a:avLst/>
              <a:gdLst>
                <a:gd name="connsiteX0" fmla="*/ 0 w 1599945"/>
                <a:gd name="connsiteY0" fmla="*/ 18263 h 36526"/>
                <a:gd name="connsiteX1" fmla="*/ 1599945 w 1599945"/>
                <a:gd name="connsiteY1" fmla="*/ 18263 h 36526"/>
              </a:gdLst>
              <a:ahLst/>
              <a:cxnLst>
                <a:cxn ang="0">
                  <a:pos x="connsiteX0" y="connsiteY0"/>
                </a:cxn>
                <a:cxn ang="0">
                  <a:pos x="connsiteX1" y="connsiteY1"/>
                </a:cxn>
              </a:cxnLst>
              <a:rect l="l" t="t" r="r" b="b"/>
              <a:pathLst>
                <a:path w="1599945" h="36526">
                  <a:moveTo>
                    <a:pt x="0" y="18263"/>
                  </a:moveTo>
                  <a:lnTo>
                    <a:pt x="1599945"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72674" tIns="-21736" rIns="772673" bIns="-21736"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5713315" y="2042133"/>
              <a:ext cx="3130648" cy="788091"/>
            </a:xfrm>
            <a:custGeom>
              <a:avLst/>
              <a:gdLst>
                <a:gd name="connsiteX0" fmla="*/ 0 w 1889818"/>
                <a:gd name="connsiteY0" fmla="*/ 78809 h 788091"/>
                <a:gd name="connsiteX1" fmla="*/ 78809 w 1889818"/>
                <a:gd name="connsiteY1" fmla="*/ 0 h 788091"/>
                <a:gd name="connsiteX2" fmla="*/ 1811009 w 1889818"/>
                <a:gd name="connsiteY2" fmla="*/ 0 h 788091"/>
                <a:gd name="connsiteX3" fmla="*/ 1889818 w 1889818"/>
                <a:gd name="connsiteY3" fmla="*/ 78809 h 788091"/>
                <a:gd name="connsiteX4" fmla="*/ 1889818 w 1889818"/>
                <a:gd name="connsiteY4" fmla="*/ 709282 h 788091"/>
                <a:gd name="connsiteX5" fmla="*/ 1811009 w 1889818"/>
                <a:gd name="connsiteY5" fmla="*/ 788091 h 788091"/>
                <a:gd name="connsiteX6" fmla="*/ 78809 w 1889818"/>
                <a:gd name="connsiteY6" fmla="*/ 788091 h 788091"/>
                <a:gd name="connsiteX7" fmla="*/ 0 w 1889818"/>
                <a:gd name="connsiteY7" fmla="*/ 709282 h 788091"/>
                <a:gd name="connsiteX8" fmla="*/ 0 w 1889818"/>
                <a:gd name="connsiteY8" fmla="*/ 78809 h 78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788091">
                  <a:moveTo>
                    <a:pt x="0" y="78809"/>
                  </a:moveTo>
                  <a:cubicBezTo>
                    <a:pt x="0" y="35284"/>
                    <a:pt x="35284" y="0"/>
                    <a:pt x="78809" y="0"/>
                  </a:cubicBezTo>
                  <a:lnTo>
                    <a:pt x="1811009" y="0"/>
                  </a:lnTo>
                  <a:cubicBezTo>
                    <a:pt x="1854534" y="0"/>
                    <a:pt x="1889818" y="35284"/>
                    <a:pt x="1889818" y="78809"/>
                  </a:cubicBezTo>
                  <a:lnTo>
                    <a:pt x="1889818" y="709282"/>
                  </a:lnTo>
                  <a:cubicBezTo>
                    <a:pt x="1889818" y="752807"/>
                    <a:pt x="1854534" y="788091"/>
                    <a:pt x="1811009" y="788091"/>
                  </a:cubicBezTo>
                  <a:lnTo>
                    <a:pt x="78809" y="788091"/>
                  </a:lnTo>
                  <a:cubicBezTo>
                    <a:pt x="35284" y="788091"/>
                    <a:pt x="0" y="752807"/>
                    <a:pt x="0" y="709282"/>
                  </a:cubicBezTo>
                  <a:lnTo>
                    <a:pt x="0" y="78809"/>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862" tIns="40862" rIns="40862" bIns="40862" numCol="1" spcCol="1270" anchor="ctr" anchorCtr="0">
              <a:noAutofit/>
            </a:bodyPr>
            <a:lstStyle/>
            <a:p>
              <a:pPr lvl="0" algn="ctr" defTabSz="1244600">
                <a:lnSpc>
                  <a:spcPct val="90000"/>
                </a:lnSpc>
                <a:spcBef>
                  <a:spcPct val="0"/>
                </a:spcBef>
                <a:spcAft>
                  <a:spcPct val="35000"/>
                </a:spcAft>
              </a:pPr>
              <a:r>
                <a:rPr lang="pt-BR" sz="2800" kern="1200" dirty="0">
                  <a:latin typeface="Times New Roman" panose="02020603050405020304" pitchFamily="18" charset="0"/>
                  <a:cs typeface="Times New Roman" panose="02020603050405020304" pitchFamily="18" charset="0"/>
                </a:rPr>
                <a:t>Đọc lại cả bài thơ.</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21244690">
              <a:off x="4955360" y="3788818"/>
              <a:ext cx="759982" cy="36526"/>
            </a:xfrm>
            <a:custGeom>
              <a:avLst/>
              <a:gdLst>
                <a:gd name="connsiteX0" fmla="*/ 0 w 759982"/>
                <a:gd name="connsiteY0" fmla="*/ 18263 h 36526"/>
                <a:gd name="connsiteX1" fmla="*/ 759982 w 759982"/>
                <a:gd name="connsiteY1" fmla="*/ 18263 h 36526"/>
              </a:gdLst>
              <a:ahLst/>
              <a:cxnLst>
                <a:cxn ang="0">
                  <a:pos x="connsiteX0" y="connsiteY0"/>
                </a:cxn>
                <a:cxn ang="0">
                  <a:pos x="connsiteX1" y="connsiteY1"/>
                </a:cxn>
              </a:cxnLst>
              <a:rect l="l" t="t" r="r" b="b"/>
              <a:pathLst>
                <a:path w="759982" h="36526">
                  <a:moveTo>
                    <a:pt x="0" y="18263"/>
                  </a:moveTo>
                  <a:lnTo>
                    <a:pt x="759982"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3691" tIns="-736" rIns="373691" bIns="-738"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5713315" y="2971961"/>
              <a:ext cx="2552539" cy="1591831"/>
            </a:xfrm>
            <a:custGeom>
              <a:avLst/>
              <a:gdLst>
                <a:gd name="connsiteX0" fmla="*/ 0 w 2552539"/>
                <a:gd name="connsiteY0" fmla="*/ 159183 h 1591831"/>
                <a:gd name="connsiteX1" fmla="*/ 159183 w 2552539"/>
                <a:gd name="connsiteY1" fmla="*/ 0 h 1591831"/>
                <a:gd name="connsiteX2" fmla="*/ 2393356 w 2552539"/>
                <a:gd name="connsiteY2" fmla="*/ 0 h 1591831"/>
                <a:gd name="connsiteX3" fmla="*/ 2552539 w 2552539"/>
                <a:gd name="connsiteY3" fmla="*/ 159183 h 1591831"/>
                <a:gd name="connsiteX4" fmla="*/ 2552539 w 2552539"/>
                <a:gd name="connsiteY4" fmla="*/ 1432648 h 1591831"/>
                <a:gd name="connsiteX5" fmla="*/ 2393356 w 2552539"/>
                <a:gd name="connsiteY5" fmla="*/ 1591831 h 1591831"/>
                <a:gd name="connsiteX6" fmla="*/ 159183 w 2552539"/>
                <a:gd name="connsiteY6" fmla="*/ 1591831 h 1591831"/>
                <a:gd name="connsiteX7" fmla="*/ 0 w 2552539"/>
                <a:gd name="connsiteY7" fmla="*/ 1432648 h 1591831"/>
                <a:gd name="connsiteX8" fmla="*/ 0 w 2552539"/>
                <a:gd name="connsiteY8" fmla="*/ 159183 h 159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539" h="1591831">
                  <a:moveTo>
                    <a:pt x="0" y="159183"/>
                  </a:moveTo>
                  <a:cubicBezTo>
                    <a:pt x="0" y="71269"/>
                    <a:pt x="71269" y="0"/>
                    <a:pt x="159183" y="0"/>
                  </a:cubicBezTo>
                  <a:lnTo>
                    <a:pt x="2393356" y="0"/>
                  </a:lnTo>
                  <a:cubicBezTo>
                    <a:pt x="2481270" y="0"/>
                    <a:pt x="2552539" y="71269"/>
                    <a:pt x="2552539" y="159183"/>
                  </a:cubicBezTo>
                  <a:lnTo>
                    <a:pt x="2552539" y="1432648"/>
                  </a:lnTo>
                  <a:cubicBezTo>
                    <a:pt x="2552539" y="1520562"/>
                    <a:pt x="2481270" y="1591831"/>
                    <a:pt x="2393356" y="1591831"/>
                  </a:cubicBezTo>
                  <a:lnTo>
                    <a:pt x="159183" y="1591831"/>
                  </a:lnTo>
                  <a:cubicBezTo>
                    <a:pt x="71269" y="1591831"/>
                    <a:pt x="0" y="1520562"/>
                    <a:pt x="0" y="1432648"/>
                  </a:cubicBezTo>
                  <a:lnTo>
                    <a:pt x="0" y="159183"/>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63" tIns="61863" rIns="61863" bIns="61863" numCol="1" spcCol="1270" anchor="ctr" anchorCtr="0">
              <a:noAutofit/>
            </a:bodyPr>
            <a:lstStyle/>
            <a:p>
              <a:pPr lvl="0" algn="ctr" defTabSz="1066800">
                <a:lnSpc>
                  <a:spcPct val="90000"/>
                </a:lnSpc>
                <a:spcBef>
                  <a:spcPct val="0"/>
                </a:spcBef>
                <a:spcAft>
                  <a:spcPct val="35000"/>
                </a:spcAft>
              </a:pPr>
              <a:r>
                <a:rPr lang="pt-BR" sz="2400" kern="1200" dirty="0">
                  <a:latin typeface="Times New Roman" panose="02020603050405020304" pitchFamily="18" charset="0"/>
                  <a:cs typeface="Times New Roman" panose="02020603050405020304" pitchFamily="18" charset="0"/>
                </a:rPr>
                <a:t>Thảo luận theo nhóm thời gian 3 phút:  </a:t>
              </a:r>
              <a:r>
                <a:rPr lang="pt-BR" sz="2400" kern="1200" dirty="0">
                  <a:solidFill>
                    <a:srgbClr val="FF0000"/>
                  </a:solidFill>
                  <a:latin typeface="Times New Roman" panose="02020603050405020304" pitchFamily="18" charset="0"/>
                  <a:cs typeface="Times New Roman" panose="02020603050405020304" pitchFamily="18" charset="0"/>
                </a:rPr>
                <a:t>Hoàn thành phiếu HT 01:</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3" name="Freeform 12"/>
            <p:cNvSpPr/>
            <p:nvPr/>
          </p:nvSpPr>
          <p:spPr>
            <a:xfrm rot="3673311">
              <a:off x="4550249" y="4516157"/>
              <a:ext cx="1570204" cy="36526"/>
            </a:xfrm>
            <a:custGeom>
              <a:avLst/>
              <a:gdLst>
                <a:gd name="connsiteX0" fmla="*/ 0 w 1570204"/>
                <a:gd name="connsiteY0" fmla="*/ 18263 h 36526"/>
                <a:gd name="connsiteX1" fmla="*/ 1570204 w 1570204"/>
                <a:gd name="connsiteY1" fmla="*/ 18263 h 36526"/>
              </a:gdLst>
              <a:ahLst/>
              <a:cxnLst>
                <a:cxn ang="0">
                  <a:pos x="connsiteX0" y="connsiteY0"/>
                </a:cxn>
                <a:cxn ang="0">
                  <a:pos x="connsiteX1" y="connsiteY1"/>
                </a:cxn>
              </a:cxnLst>
              <a:rect l="l" t="t" r="r" b="b"/>
              <a:pathLst>
                <a:path w="1570204" h="36526">
                  <a:moveTo>
                    <a:pt x="0" y="18263"/>
                  </a:moveTo>
                  <a:lnTo>
                    <a:pt x="1570204"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58547" tIns="-20993" rIns="758546" bIns="-20992"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5713315" y="4750100"/>
              <a:ext cx="2115424" cy="944909"/>
            </a:xfrm>
            <a:custGeom>
              <a:avLst/>
              <a:gdLst>
                <a:gd name="connsiteX0" fmla="*/ 0 w 2115424"/>
                <a:gd name="connsiteY0" fmla="*/ 94491 h 944909"/>
                <a:gd name="connsiteX1" fmla="*/ 94491 w 2115424"/>
                <a:gd name="connsiteY1" fmla="*/ 0 h 944909"/>
                <a:gd name="connsiteX2" fmla="*/ 2020933 w 2115424"/>
                <a:gd name="connsiteY2" fmla="*/ 0 h 944909"/>
                <a:gd name="connsiteX3" fmla="*/ 2115424 w 2115424"/>
                <a:gd name="connsiteY3" fmla="*/ 94491 h 944909"/>
                <a:gd name="connsiteX4" fmla="*/ 2115424 w 2115424"/>
                <a:gd name="connsiteY4" fmla="*/ 850418 h 944909"/>
                <a:gd name="connsiteX5" fmla="*/ 2020933 w 2115424"/>
                <a:gd name="connsiteY5" fmla="*/ 944909 h 944909"/>
                <a:gd name="connsiteX6" fmla="*/ 94491 w 2115424"/>
                <a:gd name="connsiteY6" fmla="*/ 944909 h 944909"/>
                <a:gd name="connsiteX7" fmla="*/ 0 w 2115424"/>
                <a:gd name="connsiteY7" fmla="*/ 850418 h 944909"/>
                <a:gd name="connsiteX8" fmla="*/ 0 w 2115424"/>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424" h="944909">
                  <a:moveTo>
                    <a:pt x="0" y="94491"/>
                  </a:moveTo>
                  <a:cubicBezTo>
                    <a:pt x="0" y="42305"/>
                    <a:pt x="42305" y="0"/>
                    <a:pt x="94491" y="0"/>
                  </a:cubicBezTo>
                  <a:lnTo>
                    <a:pt x="2020933" y="0"/>
                  </a:lnTo>
                  <a:cubicBezTo>
                    <a:pt x="2073119" y="0"/>
                    <a:pt x="2115424" y="42305"/>
                    <a:pt x="2115424" y="94491"/>
                  </a:cubicBezTo>
                  <a:lnTo>
                    <a:pt x="2115424" y="850418"/>
                  </a:lnTo>
                  <a:cubicBezTo>
                    <a:pt x="2115424" y="902604"/>
                    <a:pt x="2073119" y="944909"/>
                    <a:pt x="2020933"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455" tIns="45455" rIns="45455" bIns="45455"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Trả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hỏi</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8225152">
              <a:off x="7526432" y="4638683"/>
              <a:ext cx="1360542" cy="36526"/>
            </a:xfrm>
            <a:custGeom>
              <a:avLst/>
              <a:gdLst>
                <a:gd name="connsiteX0" fmla="*/ 0 w 1360542"/>
                <a:gd name="connsiteY0" fmla="*/ 18263 h 36526"/>
                <a:gd name="connsiteX1" fmla="*/ 1360542 w 1360542"/>
                <a:gd name="connsiteY1" fmla="*/ 18263 h 36526"/>
              </a:gdLst>
              <a:ahLst/>
              <a:cxnLst>
                <a:cxn ang="0">
                  <a:pos x="connsiteX0" y="connsiteY0"/>
                </a:cxn>
                <a:cxn ang="0">
                  <a:pos x="connsiteX1" y="connsiteY1"/>
                </a:cxn>
              </a:cxnLst>
              <a:rect l="l" t="t" r="r" b="b"/>
              <a:pathLst>
                <a:path w="1360542" h="36526">
                  <a:moveTo>
                    <a:pt x="0" y="18263"/>
                  </a:moveTo>
                  <a:lnTo>
                    <a:pt x="1360542"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58957" tIns="-15750" rIns="658957" bIns="-15752"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8584667" y="3662808"/>
              <a:ext cx="2539650" cy="857060"/>
            </a:xfrm>
            <a:custGeom>
              <a:avLst/>
              <a:gdLst>
                <a:gd name="connsiteX0" fmla="*/ 0 w 2539650"/>
                <a:gd name="connsiteY0" fmla="*/ 85706 h 857060"/>
                <a:gd name="connsiteX1" fmla="*/ 85706 w 2539650"/>
                <a:gd name="connsiteY1" fmla="*/ 0 h 857060"/>
                <a:gd name="connsiteX2" fmla="*/ 2453944 w 2539650"/>
                <a:gd name="connsiteY2" fmla="*/ 0 h 857060"/>
                <a:gd name="connsiteX3" fmla="*/ 2539650 w 2539650"/>
                <a:gd name="connsiteY3" fmla="*/ 85706 h 857060"/>
                <a:gd name="connsiteX4" fmla="*/ 2539650 w 2539650"/>
                <a:gd name="connsiteY4" fmla="*/ 771354 h 857060"/>
                <a:gd name="connsiteX5" fmla="*/ 2453944 w 2539650"/>
                <a:gd name="connsiteY5" fmla="*/ 857060 h 857060"/>
                <a:gd name="connsiteX6" fmla="*/ 85706 w 2539650"/>
                <a:gd name="connsiteY6" fmla="*/ 857060 h 857060"/>
                <a:gd name="connsiteX7" fmla="*/ 0 w 2539650"/>
                <a:gd name="connsiteY7" fmla="*/ 771354 h 857060"/>
                <a:gd name="connsiteX8" fmla="*/ 0 w 2539650"/>
                <a:gd name="connsiteY8" fmla="*/ 85706 h 85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9650" h="857060">
                  <a:moveTo>
                    <a:pt x="0" y="85706"/>
                  </a:moveTo>
                  <a:cubicBezTo>
                    <a:pt x="0" y="38372"/>
                    <a:pt x="38372" y="0"/>
                    <a:pt x="85706" y="0"/>
                  </a:cubicBezTo>
                  <a:lnTo>
                    <a:pt x="2453944" y="0"/>
                  </a:lnTo>
                  <a:cubicBezTo>
                    <a:pt x="2501278" y="0"/>
                    <a:pt x="2539650" y="38372"/>
                    <a:pt x="2539650" y="85706"/>
                  </a:cubicBezTo>
                  <a:lnTo>
                    <a:pt x="2539650" y="771354"/>
                  </a:lnTo>
                  <a:cubicBezTo>
                    <a:pt x="2539650" y="818688"/>
                    <a:pt x="2501278" y="857060"/>
                    <a:pt x="2453944" y="857060"/>
                  </a:cubicBezTo>
                  <a:lnTo>
                    <a:pt x="85706" y="857060"/>
                  </a:lnTo>
                  <a:cubicBezTo>
                    <a:pt x="38372" y="857060"/>
                    <a:pt x="0" y="818688"/>
                    <a:pt x="0" y="771354"/>
                  </a:cubicBezTo>
                  <a:lnTo>
                    <a:pt x="0" y="85706"/>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802" tIns="37802" rIns="37802" bIns="37802" numCol="1" spcCol="1270" anchor="ctr" anchorCtr="0">
              <a:noAutofit/>
            </a:bodyPr>
            <a:lstStyle/>
            <a:p>
              <a:pPr lvl="0" algn="ctr" defTabSz="889000">
                <a:lnSpc>
                  <a:spcPct val="90000"/>
                </a:lnSpc>
                <a:spcBef>
                  <a:spcPct val="0"/>
                </a:spcBef>
                <a:spcAft>
                  <a:spcPct val="35000"/>
                </a:spcAft>
              </a:pPr>
              <a:r>
                <a:rPr lang="pt-BR" sz="2000" kern="1200" dirty="0">
                  <a:latin typeface="Times New Roman" panose="02020603050405020304" pitchFamily="18" charset="0"/>
                  <a:cs typeface="Times New Roman" panose="02020603050405020304" pitchFamily="18" charset="0"/>
                </a:rPr>
                <a:t>- </a:t>
              </a:r>
              <a:r>
                <a:rPr lang="pt-BR" sz="2000" i="1" kern="1200" dirty="0">
                  <a:latin typeface="Times New Roman" panose="02020603050405020304" pitchFamily="18" charset="0"/>
                  <a:cs typeface="Times New Roman" panose="02020603050405020304" pitchFamily="18" charset="0"/>
                </a:rPr>
                <a:t>Tìm hiểu vẻ đẹp của hình ảnh bàn tay mẹ.</a:t>
              </a:r>
              <a:endParaRPr lang="en-US" sz="2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rot="21199371">
              <a:off x="7826159" y="5160044"/>
              <a:ext cx="761089" cy="36526"/>
            </a:xfrm>
            <a:custGeom>
              <a:avLst/>
              <a:gdLst>
                <a:gd name="connsiteX0" fmla="*/ 0 w 761089"/>
                <a:gd name="connsiteY0" fmla="*/ 18263 h 36526"/>
                <a:gd name="connsiteX1" fmla="*/ 761089 w 761089"/>
                <a:gd name="connsiteY1" fmla="*/ 18263 h 36526"/>
              </a:gdLst>
              <a:ahLst/>
              <a:cxnLst>
                <a:cxn ang="0">
                  <a:pos x="connsiteX0" y="connsiteY0"/>
                </a:cxn>
                <a:cxn ang="0">
                  <a:pos x="connsiteX1" y="connsiteY1"/>
                </a:cxn>
              </a:cxnLst>
              <a:rect l="l" t="t" r="r" b="b"/>
              <a:pathLst>
                <a:path w="761089" h="36526">
                  <a:moveTo>
                    <a:pt x="0" y="18263"/>
                  </a:moveTo>
                  <a:lnTo>
                    <a:pt x="761089"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4217" tIns="-764" rIns="374217" bIns="-765" numCol="1" spcCol="1270" anchor="ctr" anchorCtr="0">
              <a:noAutofit/>
            </a:bodyPr>
            <a:lstStyle/>
            <a:p>
              <a:pPr lvl="0" algn="ctr" defTabSz="222250">
                <a:lnSpc>
                  <a:spcPct val="90000"/>
                </a:lnSpc>
                <a:spcBef>
                  <a:spcPct val="0"/>
                </a:spcBef>
                <a:spcAft>
                  <a:spcPct val="35000"/>
                </a:spcAft>
              </a:pPr>
              <a:endParaRPr lang="en-US" sz="500" kern="1200"/>
            </a:p>
          </p:txBody>
        </p:sp>
        <p:sp>
          <p:nvSpPr>
            <p:cNvPr id="18" name="Freeform 17"/>
            <p:cNvSpPr/>
            <p:nvPr/>
          </p:nvSpPr>
          <p:spPr>
            <a:xfrm>
              <a:off x="8584667" y="4661605"/>
              <a:ext cx="2510169" cy="944909"/>
            </a:xfrm>
            <a:custGeom>
              <a:avLst/>
              <a:gdLst>
                <a:gd name="connsiteX0" fmla="*/ 0 w 2510169"/>
                <a:gd name="connsiteY0" fmla="*/ 94491 h 944909"/>
                <a:gd name="connsiteX1" fmla="*/ 94491 w 2510169"/>
                <a:gd name="connsiteY1" fmla="*/ 0 h 944909"/>
                <a:gd name="connsiteX2" fmla="*/ 2415678 w 2510169"/>
                <a:gd name="connsiteY2" fmla="*/ 0 h 944909"/>
                <a:gd name="connsiteX3" fmla="*/ 2510169 w 2510169"/>
                <a:gd name="connsiteY3" fmla="*/ 94491 h 944909"/>
                <a:gd name="connsiteX4" fmla="*/ 2510169 w 2510169"/>
                <a:gd name="connsiteY4" fmla="*/ 850418 h 944909"/>
                <a:gd name="connsiteX5" fmla="*/ 2415678 w 2510169"/>
                <a:gd name="connsiteY5" fmla="*/ 944909 h 944909"/>
                <a:gd name="connsiteX6" fmla="*/ 94491 w 2510169"/>
                <a:gd name="connsiteY6" fmla="*/ 944909 h 944909"/>
                <a:gd name="connsiteX7" fmla="*/ 0 w 2510169"/>
                <a:gd name="connsiteY7" fmla="*/ 850418 h 944909"/>
                <a:gd name="connsiteX8" fmla="*/ 0 w 2510169"/>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0169" h="944909">
                  <a:moveTo>
                    <a:pt x="0" y="94491"/>
                  </a:moveTo>
                  <a:cubicBezTo>
                    <a:pt x="0" y="42305"/>
                    <a:pt x="42305" y="0"/>
                    <a:pt x="94491" y="0"/>
                  </a:cubicBezTo>
                  <a:lnTo>
                    <a:pt x="2415678" y="0"/>
                  </a:lnTo>
                  <a:cubicBezTo>
                    <a:pt x="2467864" y="0"/>
                    <a:pt x="2510169" y="42305"/>
                    <a:pt x="2510169" y="94491"/>
                  </a:cubicBezTo>
                  <a:lnTo>
                    <a:pt x="2510169" y="850418"/>
                  </a:lnTo>
                  <a:cubicBezTo>
                    <a:pt x="2510169" y="902604"/>
                    <a:pt x="2467864" y="944909"/>
                    <a:pt x="2415678"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5" tIns="40375" rIns="40375" bIns="40375" numCol="1" spcCol="1270" anchor="ctr" anchorCtr="0">
              <a:noAutofit/>
            </a:bodyPr>
            <a:lstStyle/>
            <a:p>
              <a:pPr lvl="0" algn="ctr" defTabSz="889000">
                <a:lnSpc>
                  <a:spcPct val="90000"/>
                </a:lnSpc>
                <a:spcBef>
                  <a:spcPct val="0"/>
                </a:spcBef>
                <a:spcAft>
                  <a:spcPct val="35000"/>
                </a:spcAft>
              </a:pPr>
              <a:r>
                <a:rPr lang="pt-BR" sz="2000" i="1" kern="1200" dirty="0">
                  <a:latin typeface="Times New Roman" panose="02020603050405020304" pitchFamily="18" charset="0"/>
                  <a:cs typeface="Times New Roman" panose="02020603050405020304" pitchFamily="18" charset="0"/>
                </a:rPr>
                <a:t>- Tìm hiểu ý nghĩa lời ru của mẹ</a:t>
              </a:r>
              <a:endParaRPr lang="en-US" sz="20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3171739">
              <a:off x="7580658" y="5703366"/>
              <a:ext cx="1252089" cy="36526"/>
            </a:xfrm>
            <a:custGeom>
              <a:avLst/>
              <a:gdLst>
                <a:gd name="connsiteX0" fmla="*/ 0 w 1252089"/>
                <a:gd name="connsiteY0" fmla="*/ 18263 h 36526"/>
                <a:gd name="connsiteX1" fmla="*/ 1252089 w 1252089"/>
                <a:gd name="connsiteY1" fmla="*/ 18263 h 36526"/>
              </a:gdLst>
              <a:ahLst/>
              <a:cxnLst>
                <a:cxn ang="0">
                  <a:pos x="connsiteX0" y="connsiteY0"/>
                </a:cxn>
                <a:cxn ang="0">
                  <a:pos x="connsiteX1" y="connsiteY1"/>
                </a:cxn>
              </a:cxnLst>
              <a:rect l="l" t="t" r="r" b="b"/>
              <a:pathLst>
                <a:path w="1252089" h="36526">
                  <a:moveTo>
                    <a:pt x="0" y="18263"/>
                  </a:moveTo>
                  <a:lnTo>
                    <a:pt x="1252089"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07442" tIns="-13040" rIns="607442" bIns="-13039" numCol="1" spcCol="1270" anchor="ctr" anchorCtr="0">
              <a:noAutofit/>
            </a:bodyPr>
            <a:lstStyle/>
            <a:p>
              <a:pPr lvl="0" algn="ctr" defTabSz="222250">
                <a:lnSpc>
                  <a:spcPct val="90000"/>
                </a:lnSpc>
                <a:spcBef>
                  <a:spcPct val="0"/>
                </a:spcBef>
                <a:spcAft>
                  <a:spcPct val="35000"/>
                </a:spcAft>
              </a:pPr>
              <a:endParaRPr lang="en-US" sz="500" kern="1200"/>
            </a:p>
          </p:txBody>
        </p:sp>
        <p:sp>
          <p:nvSpPr>
            <p:cNvPr id="20" name="Freeform 19"/>
            <p:cNvSpPr/>
            <p:nvPr/>
          </p:nvSpPr>
          <p:spPr>
            <a:xfrm>
              <a:off x="8584667" y="5748250"/>
              <a:ext cx="2483882" cy="944909"/>
            </a:xfrm>
            <a:custGeom>
              <a:avLst/>
              <a:gdLst>
                <a:gd name="connsiteX0" fmla="*/ 0 w 2483882"/>
                <a:gd name="connsiteY0" fmla="*/ 94491 h 944909"/>
                <a:gd name="connsiteX1" fmla="*/ 94491 w 2483882"/>
                <a:gd name="connsiteY1" fmla="*/ 0 h 944909"/>
                <a:gd name="connsiteX2" fmla="*/ 2389391 w 2483882"/>
                <a:gd name="connsiteY2" fmla="*/ 0 h 944909"/>
                <a:gd name="connsiteX3" fmla="*/ 2483882 w 2483882"/>
                <a:gd name="connsiteY3" fmla="*/ 94491 h 944909"/>
                <a:gd name="connsiteX4" fmla="*/ 2483882 w 2483882"/>
                <a:gd name="connsiteY4" fmla="*/ 850418 h 944909"/>
                <a:gd name="connsiteX5" fmla="*/ 2389391 w 2483882"/>
                <a:gd name="connsiteY5" fmla="*/ 944909 h 944909"/>
                <a:gd name="connsiteX6" fmla="*/ 94491 w 2483882"/>
                <a:gd name="connsiteY6" fmla="*/ 944909 h 944909"/>
                <a:gd name="connsiteX7" fmla="*/ 0 w 2483882"/>
                <a:gd name="connsiteY7" fmla="*/ 850418 h 944909"/>
                <a:gd name="connsiteX8" fmla="*/ 0 w 2483882"/>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3882" h="944909">
                  <a:moveTo>
                    <a:pt x="0" y="94491"/>
                  </a:moveTo>
                  <a:cubicBezTo>
                    <a:pt x="0" y="42305"/>
                    <a:pt x="42305" y="0"/>
                    <a:pt x="94491" y="0"/>
                  </a:cubicBezTo>
                  <a:lnTo>
                    <a:pt x="2389391" y="0"/>
                  </a:lnTo>
                  <a:cubicBezTo>
                    <a:pt x="2441577" y="0"/>
                    <a:pt x="2483882" y="42305"/>
                    <a:pt x="2483882" y="94491"/>
                  </a:cubicBezTo>
                  <a:lnTo>
                    <a:pt x="2483882" y="850418"/>
                  </a:lnTo>
                  <a:cubicBezTo>
                    <a:pt x="2483882" y="902604"/>
                    <a:pt x="2441577" y="944909"/>
                    <a:pt x="2389391"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5" tIns="40375" rIns="40375" bIns="40375" numCol="1" spcCol="1270" anchor="ctr" anchorCtr="0">
              <a:noAutofit/>
            </a:bodyPr>
            <a:lstStyle/>
            <a:p>
              <a:pPr lvl="0" algn="ctr" defTabSz="889000">
                <a:lnSpc>
                  <a:spcPct val="90000"/>
                </a:lnSpc>
                <a:spcBef>
                  <a:spcPct val="0"/>
                </a:spcBef>
                <a:spcAft>
                  <a:spcPct val="35000"/>
                </a:spcAft>
              </a:pPr>
              <a:r>
                <a:rPr lang="pt-BR" sz="2000" i="1" kern="1200" dirty="0">
                  <a:latin typeface="Times New Roman" panose="02020603050405020304" pitchFamily="18" charset="0"/>
                  <a:cs typeface="Times New Roman" panose="02020603050405020304" pitchFamily="18" charset="0"/>
                </a:rPr>
                <a:t>- Các biện pháp tu từ chính được sử dụng trong bài thơ.</a:t>
              </a:r>
              <a:endParaRPr lang="en-US" sz="2000" kern="1200" dirty="0">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a:blip r:embed="rId2"/>
          <a:stretch>
            <a:fillRect/>
          </a:stretch>
        </p:blipFill>
        <p:spPr>
          <a:xfrm>
            <a:off x="218939" y="4022456"/>
            <a:ext cx="2946292" cy="2387644"/>
          </a:xfrm>
          <a:prstGeom prst="ellipse">
            <a:avLst/>
          </a:prstGeom>
          <a:ln>
            <a:noFill/>
          </a:ln>
          <a:effectLst>
            <a:softEdge rad="112500"/>
          </a:effectLst>
        </p:spPr>
      </p:pic>
    </p:spTree>
    <p:extLst>
      <p:ext uri="{BB962C8B-B14F-4D97-AF65-F5344CB8AC3E}">
        <p14:creationId xmlns:p14="http://schemas.microsoft.com/office/powerpoint/2010/main" val="654201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994125925"/>
              </p:ext>
            </p:extLst>
          </p:nvPr>
        </p:nvGraphicFramePr>
        <p:xfrm>
          <a:off x="190500" y="1254237"/>
          <a:ext cx="5910776" cy="4485851"/>
        </p:xfrm>
        <a:graphic>
          <a:graphicData uri="http://schemas.openxmlformats.org/drawingml/2006/table">
            <a:tbl>
              <a:tblPr firstRow="1" bandRow="1">
                <a:tableStyleId>{5C22544A-7EE6-4342-B048-85BDC9FD1C3A}</a:tableStyleId>
              </a:tblPr>
              <a:tblGrid>
                <a:gridCol w="3050461">
                  <a:extLst>
                    <a:ext uri="{9D8B030D-6E8A-4147-A177-3AD203B41FA5}">
                      <a16:colId xmlns:a16="http://schemas.microsoft.com/office/drawing/2014/main" val="3255424733"/>
                    </a:ext>
                  </a:extLst>
                </a:gridCol>
                <a:gridCol w="2860315">
                  <a:extLst>
                    <a:ext uri="{9D8B030D-6E8A-4147-A177-3AD203B41FA5}">
                      <a16:colId xmlns:a16="http://schemas.microsoft.com/office/drawing/2014/main" val="3547848784"/>
                    </a:ext>
                  </a:extLst>
                </a:gridCol>
              </a:tblGrid>
              <a:tr h="1094695">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rPr>
                        <a:t> 1 + 2:</a:t>
                      </a:r>
                      <a:endParaRPr lang="en-US" sz="2400" dirty="0">
                        <a:solidFill>
                          <a:srgbClr val="FF0000"/>
                        </a:solidFill>
                        <a:effectLst/>
                        <a:latin typeface="Times New Roman" panose="02020603050405020304" pitchFamily="18" charset="0"/>
                        <a:ea typeface="Times New Roman" panose="02020603050405020304" pitchFamily="18" charset="0"/>
                      </a:endParaRPr>
                    </a:p>
                    <a:p>
                      <a:pPr algn="ctr"/>
                      <a:r>
                        <a:rPr lang="en-US" sz="2000" b="1" dirty="0" err="1">
                          <a:solidFill>
                            <a:srgbClr val="7030A0"/>
                          </a:solidFill>
                          <a:effectLst/>
                          <a:latin typeface="Times New Roman" panose="02020603050405020304" pitchFamily="18" charset="0"/>
                          <a:ea typeface="Times New Roman" panose="02020603050405020304" pitchFamily="18" charset="0"/>
                        </a:rPr>
                        <a:t>Vẻ</a:t>
                      </a:r>
                      <a:r>
                        <a:rPr lang="en-US" sz="2000" b="1" dirty="0">
                          <a:solidFill>
                            <a:srgbClr val="7030A0"/>
                          </a:solidFill>
                          <a:effectLst/>
                          <a:latin typeface="Times New Roman" panose="02020603050405020304" pitchFamily="18" charset="0"/>
                          <a:ea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rPr>
                        <a:t>đẹp</a:t>
                      </a:r>
                      <a:r>
                        <a:rPr lang="en-US" sz="2000" b="1" dirty="0">
                          <a:solidFill>
                            <a:srgbClr val="7030A0"/>
                          </a:solidFill>
                          <a:effectLst/>
                          <a:latin typeface="Times New Roman" panose="02020603050405020304" pitchFamily="18" charset="0"/>
                          <a:ea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rPr>
                        <a:t>của</a:t>
                      </a:r>
                      <a:r>
                        <a:rPr lang="en-US" sz="2000" b="1" dirty="0">
                          <a:solidFill>
                            <a:srgbClr val="7030A0"/>
                          </a:solidFill>
                          <a:effectLst/>
                          <a:latin typeface="Times New Roman" panose="02020603050405020304" pitchFamily="18" charset="0"/>
                          <a:ea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rPr>
                        <a:t>bàn</a:t>
                      </a:r>
                      <a:r>
                        <a:rPr lang="en-US" sz="2000" b="1" dirty="0">
                          <a:solidFill>
                            <a:srgbClr val="7030A0"/>
                          </a:solidFill>
                          <a:effectLst/>
                          <a:latin typeface="Times New Roman" panose="02020603050405020304" pitchFamily="18" charset="0"/>
                          <a:ea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rPr>
                        <a:t>tay</a:t>
                      </a:r>
                      <a:r>
                        <a:rPr lang="en-US" sz="2000" b="1" dirty="0">
                          <a:solidFill>
                            <a:srgbClr val="7030A0"/>
                          </a:solidFill>
                          <a:effectLst/>
                          <a:latin typeface="Times New Roman" panose="02020603050405020304" pitchFamily="18" charset="0"/>
                          <a:ea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rPr>
                        <a:t>mẹ</a:t>
                      </a:r>
                      <a:endParaRPr lang="en-US" sz="20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271310"/>
                  </a:ext>
                </a:extLst>
              </a:tr>
              <a:tr h="3391156">
                <a:tc>
                  <a:txBody>
                    <a:bodyPr/>
                    <a:lstStyle/>
                    <a:p>
                      <a:pPr marL="0" lvl="0" indent="0" algn="just">
                        <a:lnSpc>
                          <a:spcPct val="115000"/>
                        </a:lnSpc>
                        <a:spcAft>
                          <a:spcPts val="0"/>
                        </a:spcAft>
                        <a:buSzPts val="1200"/>
                        <a:buFont typeface="Arial" panose="020B0604020202020204" pitchFamily="34" charset="0"/>
                        <a:buNone/>
                      </a:pPr>
                      <a:r>
                        <a:rPr lang="en-US" sz="2000" dirty="0">
                          <a:solidFill>
                            <a:srgbClr val="0D0D0D"/>
                          </a:solidFill>
                          <a:effectLst/>
                          <a:latin typeface="Times New Roman" panose="02020603050405020304" pitchFamily="18" charset="0"/>
                          <a:ea typeface="Times New Roman" panose="02020603050405020304" pitchFamily="18" charset="0"/>
                        </a:rPr>
                        <a:t>1. </a:t>
                      </a:r>
                      <a:r>
                        <a:rPr lang="en-US" sz="2000" dirty="0" err="1">
                          <a:solidFill>
                            <a:srgbClr val="0D0D0D"/>
                          </a:solidFill>
                          <a:effectLst/>
                          <a:latin typeface="Times New Roman" panose="02020603050405020304" pitchFamily="18" charset="0"/>
                          <a:ea typeface="Times New Roman" panose="02020603050405020304" pitchFamily="18" charset="0"/>
                        </a:rPr>
                        <a:t>Tìm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ảnh</a:t>
                      </a:r>
                      <a:r>
                        <a:rPr lang="en-US" sz="2000" dirty="0">
                          <a:solidFill>
                            <a:srgbClr val="0D0D0D"/>
                          </a:solidFill>
                          <a:effectLst/>
                          <a:latin typeface="Times New Roman" panose="02020603050405020304" pitchFamily="18" charset="0"/>
                          <a:ea typeface="Times New Roman" panose="02020603050405020304" pitchFamily="18" charset="0"/>
                        </a:rPr>
                        <a:t>, chi </a:t>
                      </a:r>
                      <a:r>
                        <a:rPr lang="en-US" sz="2000" dirty="0" err="1">
                          <a:solidFill>
                            <a:srgbClr val="0D0D0D"/>
                          </a:solidFill>
                          <a:effectLst/>
                          <a:latin typeface="Times New Roman" panose="02020603050405020304" pitchFamily="18" charset="0"/>
                          <a:ea typeface="Times New Roman" panose="02020603050405020304" pitchFamily="18" charset="0"/>
                        </a:rPr>
                        <a:t>tiết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thể</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hiện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phép</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nhiệm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mầu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tay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a:t>
                      </a:r>
                    </a:p>
                    <a:p>
                      <a:pPr marL="0" lvl="0" indent="0" algn="just">
                        <a:lnSpc>
                          <a:spcPct val="115000"/>
                        </a:lnSpc>
                        <a:spcAft>
                          <a:spcPts val="0"/>
                        </a:spcAft>
                        <a:buSzPts val="1200"/>
                        <a:buFont typeface="Arial" panose="020B0604020202020204" pitchFamily="34" charset="0"/>
                        <a:buNone/>
                      </a:pPr>
                      <a:r>
                        <a:rPr lang="en-US" sz="2000" dirty="0">
                          <a:solidFill>
                            <a:schemeClr val="dk1"/>
                          </a:solidFill>
                          <a:effectLst/>
                          <a:latin typeface="Times New Roman" panose="02020603050405020304" pitchFamily="18" charset="0"/>
                          <a:ea typeface="Times New Roman" panose="02020603050405020304" pitchFamily="18" charset="0"/>
                        </a:rPr>
                        <a:t>2.</a:t>
                      </a:r>
                      <a:r>
                        <a:rPr lang="en-US" sz="2000" baseline="0" dirty="0">
                          <a:solidFill>
                            <a:schemeClr val="dk1"/>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ảnh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tay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thơ</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tượng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trưng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cho</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điều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gì</a:t>
                      </a:r>
                      <a:r>
                        <a:rPr lang="en-US" sz="2000" dirty="0">
                          <a:solidFill>
                            <a:srgbClr val="0D0D0D"/>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lvl="0" indent="0" algn="just">
                        <a:lnSpc>
                          <a:spcPct val="115000"/>
                        </a:lnSpc>
                        <a:spcAft>
                          <a:spcPts val="0"/>
                        </a:spcAft>
                        <a:buSzPts val="1200"/>
                        <a:buFont typeface="Arial" panose="020B0604020202020204" pitchFamily="34" charset="0"/>
                        <a:buNone/>
                      </a:pPr>
                      <a:r>
                        <a:rPr lang="en-US" sz="2000" dirty="0">
                          <a:solidFill>
                            <a:srgbClr val="0D0D0D"/>
                          </a:solidFill>
                          <a:effectLst/>
                          <a:latin typeface="Times New Roman" panose="02020603050405020304" pitchFamily="18" charset="0"/>
                          <a:ea typeface="Times New Roman" panose="02020603050405020304" pitchFamily="18" charset="0"/>
                        </a:rPr>
                        <a:t>3. </a:t>
                      </a:r>
                      <a:r>
                        <a:rPr lang="en-US" sz="2000" dirty="0" err="1">
                          <a:solidFill>
                            <a:srgbClr val="0D0D0D"/>
                          </a:solidFill>
                          <a:effectLst/>
                          <a:latin typeface="Times New Roman" panose="02020603050405020304" pitchFamily="18" charset="0"/>
                          <a:ea typeface="Times New Roman" panose="02020603050405020304" pitchFamily="18" charset="0"/>
                        </a:rPr>
                        <a:t>Nêu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biện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pháp</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được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sử</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dụng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khắc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hoạ</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ảnh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tay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766147"/>
                  </a:ext>
                </a:extLst>
              </a:tr>
            </a:tbl>
          </a:graphicData>
        </a:graphic>
      </p:graphicFrame>
      <p:pic>
        <p:nvPicPr>
          <p:cNvPr id="7" name="Picture 6"/>
          <p:cNvPicPr>
            <a:picLocks noChangeAspect="1"/>
          </p:cNvPicPr>
          <p:nvPr/>
        </p:nvPicPr>
        <p:blipFill>
          <a:blip r:embed="rId2"/>
          <a:stretch>
            <a:fillRect/>
          </a:stretch>
        </p:blipFill>
        <p:spPr>
          <a:xfrm>
            <a:off x="3226183" y="2238846"/>
            <a:ext cx="2855743" cy="2684381"/>
          </a:xfrm>
          <a:prstGeom prst="ellipse">
            <a:avLst/>
          </a:prstGeom>
          <a:ln>
            <a:noFill/>
          </a:ln>
          <a:effectLst>
            <a:softEdge rad="112500"/>
          </a:effectLst>
        </p:spPr>
      </p:pic>
      <p:graphicFrame>
        <p:nvGraphicFramePr>
          <p:cNvPr id="8" name="Table 7"/>
          <p:cNvGraphicFramePr>
            <a:graphicFrameLocks noGrp="1"/>
          </p:cNvGraphicFramePr>
          <p:nvPr>
            <p:extLst>
              <p:ext uri="{D42A27DB-BD31-4B8C-83A1-F6EECF244321}">
                <p14:modId xmlns:p14="http://schemas.microsoft.com/office/powerpoint/2010/main" val="3648349594"/>
              </p:ext>
            </p:extLst>
          </p:nvPr>
        </p:nvGraphicFramePr>
        <p:xfrm>
          <a:off x="6311118" y="1254238"/>
          <a:ext cx="5690382" cy="4485851"/>
        </p:xfrm>
        <a:graphic>
          <a:graphicData uri="http://schemas.openxmlformats.org/drawingml/2006/table">
            <a:tbl>
              <a:tblPr firstRow="1" bandRow="1">
                <a:tableStyleId>{5C22544A-7EE6-4342-B048-85BDC9FD1C3A}</a:tableStyleId>
              </a:tblPr>
              <a:tblGrid>
                <a:gridCol w="3166404">
                  <a:extLst>
                    <a:ext uri="{9D8B030D-6E8A-4147-A177-3AD203B41FA5}">
                      <a16:colId xmlns:a16="http://schemas.microsoft.com/office/drawing/2014/main" val="3255424733"/>
                    </a:ext>
                  </a:extLst>
                </a:gridCol>
                <a:gridCol w="2523978">
                  <a:extLst>
                    <a:ext uri="{9D8B030D-6E8A-4147-A177-3AD203B41FA5}">
                      <a16:colId xmlns:a16="http://schemas.microsoft.com/office/drawing/2014/main" val="3547848784"/>
                    </a:ext>
                  </a:extLst>
                </a:gridCol>
              </a:tblGrid>
              <a:tr h="1024728">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rPr>
                        <a:t> 3 + 4</a:t>
                      </a:r>
                      <a:endParaRPr lang="en-US" sz="2400" dirty="0">
                        <a:solidFill>
                          <a:srgbClr val="FF0000"/>
                        </a:solidFill>
                        <a:effectLst/>
                        <a:latin typeface="Times New Roman" panose="02020603050405020304" pitchFamily="18" charset="0"/>
                        <a:ea typeface="Times New Roman" panose="02020603050405020304" pitchFamily="18" charset="0"/>
                      </a:endParaRPr>
                    </a:p>
                    <a:p>
                      <a:pPr algn="ctr"/>
                      <a:r>
                        <a:rPr lang="en-US" sz="2400" b="1" dirty="0">
                          <a:solidFill>
                            <a:srgbClr val="0070C0"/>
                          </a:solidFill>
                          <a:effectLst/>
                          <a:latin typeface="Times New Roman" panose="02020603050405020304" pitchFamily="18" charset="0"/>
                          <a:ea typeface="Times New Roman" panose="02020603050405020304" pitchFamily="18" charset="0"/>
                        </a:rPr>
                        <a:t>Ý </a:t>
                      </a:r>
                      <a:r>
                        <a:rPr lang="en-US" sz="2400" b="1" dirty="0" err="1">
                          <a:solidFill>
                            <a:srgbClr val="0070C0"/>
                          </a:solidFill>
                          <a:effectLst/>
                          <a:latin typeface="Times New Roman" panose="02020603050405020304" pitchFamily="18" charset="0"/>
                          <a:ea typeface="Times New Roman" panose="02020603050405020304" pitchFamily="18" charset="0"/>
                        </a:rPr>
                        <a:t>nghĩa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lời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ru</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mẹ</a:t>
                      </a:r>
                      <a:endParaRPr lang="en-US" sz="24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271310"/>
                  </a:ext>
                </a:extLst>
              </a:tr>
              <a:tr h="3461123">
                <a:tc>
                  <a:txBody>
                    <a:bodyPr/>
                    <a:lstStyle/>
                    <a:p>
                      <a:pPr marL="0" lvl="0" indent="0" algn="l">
                        <a:lnSpc>
                          <a:spcPct val="115000"/>
                        </a:lnSpc>
                        <a:spcAft>
                          <a:spcPts val="0"/>
                        </a:spcAft>
                        <a:buFont typeface="+mj-lt"/>
                        <a:buNone/>
                      </a:pPr>
                      <a:r>
                        <a:rPr lang="en-US" sz="2000" dirty="0">
                          <a:effectLst/>
                          <a:latin typeface="Times New Roman" panose="02020603050405020304" pitchFamily="18" charset="0"/>
                          <a:ea typeface="Times New Roman" panose="02020603050405020304" pitchFamily="18" charset="0"/>
                        </a:rPr>
                        <a:t>4. </a:t>
                      </a:r>
                      <a:r>
                        <a:rPr lang="en-US" sz="2000" dirty="0" err="1">
                          <a:effectLst/>
                          <a:latin typeface="Times New Roman" panose="02020603050405020304" pitchFamily="18" charset="0"/>
                          <a:ea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hướng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ai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chứa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mong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muốn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rPr>
                        <a:t>?</a:t>
                      </a:r>
                    </a:p>
                    <a:p>
                      <a:pPr marL="0" lvl="0" indent="0" algn="l">
                        <a:lnSpc>
                          <a:spcPct val="115000"/>
                        </a:lnSpc>
                        <a:spcAft>
                          <a:spcPts val="0"/>
                        </a:spcAft>
                        <a:buFont typeface="+mj-lt"/>
                        <a:buNone/>
                      </a:pPr>
                      <a:r>
                        <a:rPr lang="en-US" sz="2000" dirty="0">
                          <a:effectLst/>
                          <a:latin typeface="Times New Roman" panose="02020603050405020304" pitchFamily="18" charset="0"/>
                          <a:ea typeface="Times New Roman" panose="02020603050405020304" pitchFamily="18" charset="0"/>
                        </a:rPr>
                        <a:t>5.</a:t>
                      </a:r>
                      <a:r>
                        <a:rPr lang="en-US" sz="2000" baseline="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Qua </a:t>
                      </a:r>
                      <a:r>
                        <a:rPr lang="en-US" sz="2000" dirty="0" err="1">
                          <a:effectLst/>
                          <a:latin typeface="Times New Roman" panose="02020603050405020304" pitchFamily="18" charset="0"/>
                          <a:ea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mang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vẻ</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đẹp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nào</a:t>
                      </a:r>
                      <a:r>
                        <a:rPr lang="en-US" sz="2000" dirty="0">
                          <a:effectLst/>
                          <a:latin typeface="Times New Roman" panose="02020603050405020304" pitchFamily="18" charset="0"/>
                          <a:ea typeface="Times New Roman" panose="02020603050405020304" pitchFamily="18" charset="0"/>
                        </a:rPr>
                        <a:t>?</a:t>
                      </a:r>
                    </a:p>
                    <a:p>
                      <a:pPr algn="l"/>
                      <a:r>
                        <a:rPr lang="en-US" sz="2000" dirty="0">
                          <a:effectLst/>
                          <a:latin typeface="Times New Roman" panose="02020603050405020304" pitchFamily="18" charset="0"/>
                          <a:ea typeface="Times New Roman" panose="02020603050405020304" pitchFamily="18" charset="0"/>
                        </a:rPr>
                        <a:t>6. </a:t>
                      </a:r>
                      <a:r>
                        <a:rPr lang="en-US" sz="2000" dirty="0" err="1">
                          <a:effectLst/>
                          <a:latin typeface="Times New Roman" panose="02020603050405020304" pitchFamily="18" charset="0"/>
                          <a:ea typeface="Times New Roman" panose="02020603050405020304" pitchFamily="18" charset="0"/>
                        </a:rPr>
                        <a:t>Nêu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pháp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nghệ</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khắc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766147"/>
                  </a:ext>
                </a:extLst>
              </a:tr>
            </a:tbl>
          </a:graphicData>
        </a:graphic>
      </p:graphicFrame>
      <p:pic>
        <p:nvPicPr>
          <p:cNvPr id="9" name="Picture 8"/>
          <p:cNvPicPr>
            <a:picLocks noChangeAspect="1"/>
          </p:cNvPicPr>
          <p:nvPr/>
        </p:nvPicPr>
        <p:blipFill>
          <a:blip r:embed="rId3"/>
          <a:stretch>
            <a:fillRect/>
          </a:stretch>
        </p:blipFill>
        <p:spPr>
          <a:xfrm>
            <a:off x="9508438" y="2465515"/>
            <a:ext cx="2467707" cy="2231044"/>
          </a:xfrm>
          <a:prstGeom prst="ellipse">
            <a:avLst/>
          </a:prstGeom>
          <a:ln>
            <a:noFill/>
          </a:ln>
          <a:effectLst>
            <a:softEdge rad="112500"/>
          </a:effectLst>
        </p:spPr>
      </p:pic>
      <p:sp>
        <p:nvSpPr>
          <p:cNvPr id="10" name="Rectangle 9"/>
          <p:cNvSpPr/>
          <p:nvPr/>
        </p:nvSpPr>
        <p:spPr>
          <a:xfrm>
            <a:off x="3088736" y="221656"/>
            <a:ext cx="6014527" cy="646331"/>
          </a:xfrm>
          <a:prstGeom prst="rect">
            <a:avLst/>
          </a:prstGeom>
          <a:noFill/>
        </p:spPr>
        <p:txBody>
          <a:bodyPr wrap="squar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PHIẾU HỌC TẬP 01</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336379" y="145252"/>
            <a:ext cx="1366531" cy="1102041"/>
          </a:xfrm>
          <a:prstGeom prst="ellipse">
            <a:avLst/>
          </a:prstGeom>
          <a:ln>
            <a:noFill/>
          </a:ln>
          <a:effectLst>
            <a:softEdge rad="112500"/>
          </a:effectLst>
        </p:spPr>
      </p:pic>
    </p:spTree>
    <p:extLst>
      <p:ext uri="{BB962C8B-B14F-4D97-AF65-F5344CB8AC3E}">
        <p14:creationId xmlns:p14="http://schemas.microsoft.com/office/powerpoint/2010/main" val="129111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80">
                                          <p:stCondLst>
                                            <p:cond delay="0"/>
                                          </p:stCondLst>
                                        </p:cTn>
                                        <p:tgtEl>
                                          <p:spTgt spid="9"/>
                                        </p:tgtEl>
                                      </p:cBhvr>
                                    </p:animEffect>
                                    <p:anim calcmode="lin" valueType="num">
                                      <p:cBhvr>
                                        <p:cTn id="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gtEl>
                                      </p:cBhvr>
                                      <p:to x="100000" y="60000"/>
                                    </p:animScale>
                                    <p:animScale>
                                      <p:cBhvr>
                                        <p:cTn id="64" dur="166" decel="50000">
                                          <p:stCondLst>
                                            <p:cond delay="676"/>
                                          </p:stCondLst>
                                        </p:cTn>
                                        <p:tgtEl>
                                          <p:spTgt spid="9"/>
                                        </p:tgtEl>
                                      </p:cBhvr>
                                      <p:to x="100000" y="100000"/>
                                    </p:animScale>
                                    <p:animScale>
                                      <p:cBhvr>
                                        <p:cTn id="65" dur="26">
                                          <p:stCondLst>
                                            <p:cond delay="1312"/>
                                          </p:stCondLst>
                                        </p:cTn>
                                        <p:tgtEl>
                                          <p:spTgt spid="9"/>
                                        </p:tgtEl>
                                      </p:cBhvr>
                                      <p:to x="100000" y="80000"/>
                                    </p:animScale>
                                    <p:animScale>
                                      <p:cBhvr>
                                        <p:cTn id="66" dur="166" decel="50000">
                                          <p:stCondLst>
                                            <p:cond delay="1338"/>
                                          </p:stCondLst>
                                        </p:cTn>
                                        <p:tgtEl>
                                          <p:spTgt spid="9"/>
                                        </p:tgtEl>
                                      </p:cBhvr>
                                      <p:to x="100000" y="100000"/>
                                    </p:animScale>
                                    <p:animScale>
                                      <p:cBhvr>
                                        <p:cTn id="67" dur="26">
                                          <p:stCondLst>
                                            <p:cond delay="1642"/>
                                          </p:stCondLst>
                                        </p:cTn>
                                        <p:tgtEl>
                                          <p:spTgt spid="9"/>
                                        </p:tgtEl>
                                      </p:cBhvr>
                                      <p:to x="100000" y="90000"/>
                                    </p:animScale>
                                    <p:animScale>
                                      <p:cBhvr>
                                        <p:cTn id="68" dur="166" decel="50000">
                                          <p:stCondLst>
                                            <p:cond delay="1668"/>
                                          </p:stCondLst>
                                        </p:cTn>
                                        <p:tgtEl>
                                          <p:spTgt spid="9"/>
                                        </p:tgtEl>
                                      </p:cBhvr>
                                      <p:to x="100000" y="100000"/>
                                    </p:animScale>
                                    <p:animScale>
                                      <p:cBhvr>
                                        <p:cTn id="69" dur="26">
                                          <p:stCondLst>
                                            <p:cond delay="1808"/>
                                          </p:stCondLst>
                                        </p:cTn>
                                        <p:tgtEl>
                                          <p:spTgt spid="9"/>
                                        </p:tgtEl>
                                      </p:cBhvr>
                                      <p:to x="100000" y="95000"/>
                                    </p:animScale>
                                    <p:animScale>
                                      <p:cBhvr>
                                        <p:cTn id="7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a:stretch>
            <a:fillRect/>
          </a:stretch>
        </p:blipFill>
        <p:spPr>
          <a:xfrm>
            <a:off x="-1" y="-1"/>
            <a:ext cx="12192000" cy="6858000"/>
          </a:xfrm>
          <a:prstGeom prst="rect">
            <a:avLst/>
          </a:prstGeom>
        </p:spPr>
      </p:pic>
      <p:pic>
        <p:nvPicPr>
          <p:cNvPr id="9" name="Picture 8"/>
          <p:cNvPicPr>
            <a:picLocks noChangeAspect="1"/>
          </p:cNvPicPr>
          <p:nvPr/>
        </p:nvPicPr>
        <p:blipFill>
          <a:blip r:embed="rId3"/>
          <a:stretch>
            <a:fillRect/>
          </a:stretch>
        </p:blipFill>
        <p:spPr>
          <a:xfrm>
            <a:off x="1652007" y="1357247"/>
            <a:ext cx="8532495" cy="4333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2263042" y="614093"/>
            <a:ext cx="3955250" cy="1754326"/>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NGỮ VĂN 6</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THƠ</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9840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58191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58191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1597676"/>
            <a:ext cx="658191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 1. Vẻ đẹp của hình ảnh đôi tay mẹ</a:t>
            </a:r>
            <a:endParaRPr lang="en-US" sz="2800" dirty="0">
              <a:effectLst/>
              <a:latin typeface="Times New Roman" panose="02020603050405020304" pitchFamily="18" charset="0"/>
              <a:ea typeface="Times New Roman" panose="02020603050405020304" pitchFamily="18" charset="0"/>
            </a:endParaRPr>
          </a:p>
        </p:txBody>
      </p:sp>
      <p:sp>
        <p:nvSpPr>
          <p:cNvPr id="3" name="Right Arrow 2"/>
          <p:cNvSpPr/>
          <p:nvPr/>
        </p:nvSpPr>
        <p:spPr>
          <a:xfrm>
            <a:off x="1327053" y="2940147"/>
            <a:ext cx="2869809" cy="3235570"/>
          </a:xfrm>
          <a:prstGeom prst="rightArrow">
            <a:avLst/>
          </a:prstGeom>
          <a:blipFill>
            <a:blip r:embed="rId2"/>
            <a:tile tx="0" ty="0" sx="100000" sy="100000" flip="none" algn="tl"/>
          </a:blipFill>
          <a:ln w="19050"/>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Bàn tay mẹ trước giông bão cuộc đời</a:t>
            </a:r>
            <a:endParaRPr lang="en-US" sz="28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604824" y="2630659"/>
            <a:ext cx="6260123" cy="3545058"/>
          </a:xfrm>
          <a:prstGeom prst="roundRect">
            <a:avLst/>
          </a:prstGeom>
          <a:blipFill>
            <a:blip r:embed="rId2"/>
            <a:tile tx="0" ty="0" sx="100000" sy="100000" flip="none" algn="tl"/>
          </a:blipFill>
          <a:ln w="19050"/>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i="1" dirty="0">
                <a:solidFill>
                  <a:srgbClr val="0D0D0D"/>
                </a:solidFill>
                <a:latin typeface="Times New Roman" panose="02020603050405020304" pitchFamily="18" charset="0"/>
                <a:ea typeface="Times New Roman" panose="02020603050405020304" pitchFamily="18" charset="0"/>
              </a:rPr>
              <a:t>"chắn mưa sa".</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i="1" dirty="0">
                <a:solidFill>
                  <a:srgbClr val="0D0D0D"/>
                </a:solidFill>
                <a:latin typeface="Times New Roman" panose="02020603050405020304" pitchFamily="18" charset="0"/>
                <a:ea typeface="Times New Roman" panose="02020603050405020304" pitchFamily="18" charset="0"/>
              </a:rPr>
              <a:t>chặn bão qua mùa màng".</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Mẹ mạnh mẽ, kiên cường trước khó khăn, chông gai trong cuộc đời để bảo vệ con, cho con được hạnh phúc, bình yên.</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Sức mạnh phi thường, bản năng của người làm mẹ.</a:t>
            </a:r>
            <a:endParaRPr lang="en-US" sz="24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152389" y="269878"/>
            <a:ext cx="2298095" cy="2160895"/>
          </a:xfrm>
          <a:prstGeom prst="rect">
            <a:avLst/>
          </a:prstGeom>
        </p:spPr>
      </p:pic>
    </p:spTree>
    <p:extLst>
      <p:ext uri="{BB962C8B-B14F-4D97-AF65-F5344CB8AC3E}">
        <p14:creationId xmlns:p14="http://schemas.microsoft.com/office/powerpoint/2010/main" val="18739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59619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1597676"/>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1305951" y="2940147"/>
            <a:ext cx="2869809" cy="3235570"/>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Bàn tay mẹ dịu dàng nuôi nấng con</a:t>
            </a:r>
            <a:endParaRPr lang="en-US" sz="24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625926" y="2504050"/>
            <a:ext cx="6260123" cy="3910818"/>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bàn tay mẹ dịu dàng</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gọi con là </a:t>
            </a:r>
            <a:r>
              <a:rPr lang="vi-VN" sz="2800" i="1" dirty="0">
                <a:solidFill>
                  <a:srgbClr val="0D0D0D"/>
                </a:solidFill>
                <a:latin typeface="Times New Roman" panose="02020603050405020304" pitchFamily="18" charset="0"/>
                <a:ea typeface="Times New Roman" panose="02020603050405020304" pitchFamily="18" charset="0"/>
              </a:rPr>
              <a:t>cái trăng vàng, cái trăng tròn, cái trăng còn nằm nôi, cái Mặt Trời bé con</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Trái ngược với vẻ cứng rắn khi đối mặt với cuộc đời, mẹ luôn dịu dàng, yêu thương con.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92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52476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52476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1597676"/>
            <a:ext cx="652476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1305951" y="2940147"/>
            <a:ext cx="2869809" cy="3235570"/>
          </a:xfrm>
          <a:prstGeom prst="rightArrow">
            <a:avLst/>
          </a:prstGeom>
          <a:blipFill>
            <a:blip r:embed="rId2"/>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Bàn tay mẹ nhiệm màu, hi sinh vì con</a:t>
            </a:r>
            <a:endParaRPr lang="en-US" sz="20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625926" y="2504050"/>
            <a:ext cx="6260123" cy="3910818"/>
          </a:xfrm>
          <a:prstGeom prst="roundRect">
            <a:avLst/>
          </a:prstGeom>
          <a:blipFill>
            <a:blip r:embed="rId2"/>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"thức một đời"</a:t>
            </a:r>
            <a:r>
              <a:rPr lang="vi-VN"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"mai sau bể cạn non mòn"</a:t>
            </a:r>
            <a:r>
              <a:rPr lang="vi-VN" sz="2800" dirty="0">
                <a:solidFill>
                  <a:srgbClr val="0D0D0D"/>
                </a:solidFill>
                <a:latin typeface="Times New Roman" panose="02020603050405020304" pitchFamily="18" charset="0"/>
                <a:ea typeface="Times New Roman" panose="02020603050405020304" pitchFamily="18" charset="0"/>
              </a:rPr>
              <a:t> vẫn còn hát ru.</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"chắt chiu từ những dãi dầu"</a:t>
            </a:r>
            <a:r>
              <a:rPr lang="vi-VN"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Người mẹ vất vả, chắt chiu...nuôi nấng con. Mẹ nuôi con suốt một đời dù </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cho bất cứ điều gì xảy ra.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65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539048" cy="645462"/>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539049" cy="645462"/>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1597676"/>
            <a:ext cx="6539049" cy="645462"/>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706242" y="2954215"/>
            <a:ext cx="2451295" cy="3235570"/>
          </a:xfrm>
          <a:prstGeom prst="rightArrow">
            <a:avLst>
              <a:gd name="adj1" fmla="val 50000"/>
              <a:gd name="adj2" fmla="val 40248"/>
            </a:avLst>
          </a:prstGeom>
          <a:blipFill>
            <a:blip r:embed="rId2"/>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Nghệ thuật</a:t>
            </a:r>
            <a:endParaRPr lang="en-US" sz="2800" dirty="0">
              <a:latin typeface="Times New Roman" panose="02020603050405020304" pitchFamily="18" charset="0"/>
              <a:ea typeface="Times New Roman" panose="02020603050405020304" pitchFamily="18" charset="0"/>
            </a:endParaRPr>
          </a:p>
        </p:txBody>
      </p:sp>
      <p:sp>
        <p:nvSpPr>
          <p:cNvPr id="6" name="Rounded Rectangle 5"/>
          <p:cNvSpPr/>
          <p:nvPr/>
        </p:nvSpPr>
        <p:spPr>
          <a:xfrm>
            <a:off x="3669098" y="2385683"/>
            <a:ext cx="8328074" cy="4372634"/>
          </a:xfrm>
          <a:prstGeom prst="roundRect">
            <a:avLst/>
          </a:prstGeom>
          <a:blipFill>
            <a:blip r:embed="rId2"/>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Điệp từ, điệp cấu trúc "</a:t>
            </a:r>
            <a:r>
              <a:rPr lang="vi-VN" sz="2400" i="1" dirty="0">
                <a:solidFill>
                  <a:srgbClr val="0D0D0D"/>
                </a:solidFill>
                <a:latin typeface="Times New Roman" panose="02020603050405020304" pitchFamily="18" charset="0"/>
                <a:ea typeface="Times New Roman" panose="02020603050405020304" pitchFamily="18" charset="0"/>
              </a:rPr>
              <a:t>Bàn tay mẹ", "À ơi này cái"</a:t>
            </a:r>
            <a:r>
              <a:rPr lang="vi-VN" sz="24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Ẩn dụ:</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400" i="1" dirty="0" err="1">
                <a:solidFill>
                  <a:srgbClr val="0D0D0D"/>
                </a:solidFill>
                <a:latin typeface="Times New Roman" panose="02020603050405020304" pitchFamily="18" charset="0"/>
                <a:ea typeface="Times New Roman" panose="02020603050405020304" pitchFamily="18" charset="0"/>
              </a:rPr>
              <a:t>Bàn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tay</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400" i="1" dirty="0" err="1">
                <a:solidFill>
                  <a:srgbClr val="0D0D0D"/>
                </a:solidFill>
                <a:latin typeface="Times New Roman" panose="02020603050405020304" pitchFamily="18" charset="0"/>
                <a:ea typeface="Times New Roman" panose="02020603050405020304" pitchFamily="18" charset="0"/>
              </a:rPr>
              <a:t>Cái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trăng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cái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Mặt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Trời</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con.</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Lối thơ, nhịp thơ như lời hát ru.</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Tác dụng</a:t>
            </a:r>
            <a:r>
              <a:rPr lang="vi-VN" sz="24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Tăng sức gợi hình, gợi cảm cho sự diễn đạt.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Thể hiện tình cảm của mẹ đối với đứa con nhỏ của mình.</a:t>
            </a:r>
            <a:endParaRPr lang="en-US" sz="20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152389" y="269878"/>
            <a:ext cx="2298095" cy="2160895"/>
          </a:xfrm>
          <a:prstGeom prst="rect">
            <a:avLst/>
          </a:prstGeom>
        </p:spPr>
      </p:pic>
    </p:spTree>
    <p:extLst>
      <p:ext uri="{BB962C8B-B14F-4D97-AF65-F5344CB8AC3E}">
        <p14:creationId xmlns:p14="http://schemas.microsoft.com/office/powerpoint/2010/main" val="44351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animEffect transition="in" filter="fade">
                                      <p:cBhvr>
                                        <p:cTn id="71" dur="1000"/>
                                        <p:tgtEl>
                                          <p:spTgt spid="6">
                                            <p:txEl>
                                              <p:pRg st="4" end="4"/>
                                            </p:txEl>
                                          </p:spTgt>
                                        </p:tgtEl>
                                      </p:cBhvr>
                                    </p:animEffect>
                                    <p:anim calcmode="lin" valueType="num">
                                      <p:cBhvr>
                                        <p:cTn id="7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6">
                                            <p:txEl>
                                              <p:pRg st="5" end="5"/>
                                            </p:txEl>
                                          </p:spTgt>
                                        </p:tgtEl>
                                        <p:attrNameLst>
                                          <p:attrName>style.visibility</p:attrName>
                                        </p:attrNameLst>
                                      </p:cBhvr>
                                      <p:to>
                                        <p:strVal val="visible"/>
                                      </p:to>
                                    </p:set>
                                    <p:animEffect transition="in" filter="fade">
                                      <p:cBhvr>
                                        <p:cTn id="78" dur="1000"/>
                                        <p:tgtEl>
                                          <p:spTgt spid="6">
                                            <p:txEl>
                                              <p:pRg st="5" end="5"/>
                                            </p:txEl>
                                          </p:spTgt>
                                        </p:tgtEl>
                                      </p:cBhvr>
                                    </p:animEffect>
                                    <p:anim calcmode="lin" valueType="num">
                                      <p:cBhvr>
                                        <p:cTn id="7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8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6">
                                            <p:txEl>
                                              <p:pRg st="6" end="6"/>
                                            </p:txEl>
                                          </p:spTgt>
                                        </p:tgtEl>
                                        <p:attrNameLst>
                                          <p:attrName>style.visibility</p:attrName>
                                        </p:attrNameLst>
                                      </p:cBhvr>
                                      <p:to>
                                        <p:strVal val="visible"/>
                                      </p:to>
                                    </p:set>
                                    <p:animEffect transition="in" filter="fade">
                                      <p:cBhvr>
                                        <p:cTn id="85" dur="1000"/>
                                        <p:tgtEl>
                                          <p:spTgt spid="6">
                                            <p:txEl>
                                              <p:pRg st="6" end="6"/>
                                            </p:txEl>
                                          </p:spTgt>
                                        </p:tgtEl>
                                      </p:cBhvr>
                                    </p:animEffect>
                                    <p:anim calcmode="lin" valueType="num">
                                      <p:cBhvr>
                                        <p:cTn id="8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8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6">
                                            <p:txEl>
                                              <p:pRg st="7" end="7"/>
                                            </p:txEl>
                                          </p:spTgt>
                                        </p:tgtEl>
                                        <p:attrNameLst>
                                          <p:attrName>style.visibility</p:attrName>
                                        </p:attrNameLst>
                                      </p:cBhvr>
                                      <p:to>
                                        <p:strVal val="visible"/>
                                      </p:to>
                                    </p:set>
                                    <p:animEffect transition="in" filter="fade">
                                      <p:cBhvr>
                                        <p:cTn id="92" dur="1000"/>
                                        <p:tgtEl>
                                          <p:spTgt spid="6">
                                            <p:txEl>
                                              <p:pRg st="7" end="7"/>
                                            </p:txEl>
                                          </p:spTgt>
                                        </p:tgtEl>
                                      </p:cBhvr>
                                    </p:animEffect>
                                    <p:anim calcmode="lin" valueType="num">
                                      <p:cBhvr>
                                        <p:cTn id="9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94"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26177"/>
            <a:ext cx="66676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829396"/>
            <a:ext cx="66676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815560" y="2668465"/>
            <a:ext cx="2579883" cy="3235570"/>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Mẹ lo nghĩ cho tất cả mọi người</a:t>
            </a:r>
            <a:endParaRPr lang="en-US" sz="24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3706978" y="2385683"/>
            <a:ext cx="7669462" cy="4197997"/>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Nghĩ cho đứa con yếu ớt, nhớ nhung mẹ:</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000" i="1" dirty="0">
                <a:solidFill>
                  <a:srgbClr val="0D0D0D"/>
                </a:solidFill>
                <a:latin typeface="Times New Roman" panose="02020603050405020304" pitchFamily="18" charset="0"/>
                <a:ea typeface="Times New Roman" panose="02020603050405020304" pitchFamily="18" charset="0"/>
              </a:rPr>
              <a:t>"</a:t>
            </a:r>
            <a:r>
              <a:rPr lang="en-US" sz="2000" i="1" dirty="0" err="1">
                <a:solidFill>
                  <a:srgbClr val="0D0D0D"/>
                </a:solidFill>
                <a:latin typeface="Times New Roman" panose="02020603050405020304" pitchFamily="18" charset="0"/>
                <a:ea typeface="Times New Roman" panose="02020603050405020304" pitchFamily="18" charset="0"/>
              </a:rPr>
              <a:t>mềm</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ngọn</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gió</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thu</a:t>
            </a:r>
            <a:r>
              <a:rPr lang="en-US" sz="2000" i="1" dirty="0">
                <a:solidFill>
                  <a:srgbClr val="0D0D0D"/>
                </a:solidFill>
                <a:latin typeface="Times New Roman" panose="02020603050405020304" pitchFamily="18" charset="0"/>
                <a:ea typeface="Times New Roman" panose="02020603050405020304" pitchFamily="18" charset="0"/>
              </a:rPr>
              <a:t>", "tan </a:t>
            </a:r>
            <a:r>
              <a:rPr lang="en-US" sz="2000" i="1" dirty="0" err="1">
                <a:solidFill>
                  <a:srgbClr val="0D0D0D"/>
                </a:solidFill>
                <a:latin typeface="Times New Roman" panose="02020603050405020304" pitchFamily="18" charset="0"/>
                <a:ea typeface="Times New Roman" panose="02020603050405020304" pitchFamily="18" charset="0"/>
              </a:rPr>
              <a:t>đám</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sương</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mù</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lá</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cây</a:t>
            </a:r>
            <a:r>
              <a:rPr lang="en-US" sz="2000" i="1" dirty="0">
                <a:solidFill>
                  <a:srgbClr val="0D0D0D"/>
                </a:solidFill>
                <a:latin typeface="Times New Roman" panose="02020603050405020304" pitchFamily="18" charset="0"/>
                <a:ea typeface="Times New Roman" panose="02020603050405020304" pitchFamily="18" charset="0"/>
              </a:rPr>
              <a:t>" → </a:t>
            </a:r>
            <a:r>
              <a:rPr lang="en-US" sz="2000" dirty="0" err="1">
                <a:solidFill>
                  <a:srgbClr val="0D0D0D"/>
                </a:solidFill>
                <a:latin typeface="Times New Roman" panose="02020603050405020304" pitchFamily="18" charset="0"/>
                <a:ea typeface="Times New Roman" panose="02020603050405020304" pitchFamily="18" charset="0"/>
              </a:rPr>
              <a:t>xua</a:t>
            </a:r>
            <a:r>
              <a:rPr lang="en-US" sz="2000" dirty="0">
                <a:solidFill>
                  <a:srgbClr val="0D0D0D"/>
                </a:solidFill>
                <a:latin typeface="Times New Roman" panose="02020603050405020304" pitchFamily="18" charset="0"/>
                <a:ea typeface="Times New Roman" panose="02020603050405020304" pitchFamily="18" charset="0"/>
              </a:rPr>
              <a:t> tan </a:t>
            </a:r>
            <a:r>
              <a:rPr lang="en-US" sz="2000" dirty="0" err="1">
                <a:solidFill>
                  <a:srgbClr val="0D0D0D"/>
                </a:solidFill>
                <a:latin typeface="Times New Roman" panose="02020603050405020304" pitchFamily="18" charset="0"/>
                <a:ea typeface="Times New Roman" panose="02020603050405020304" pitchFamily="18" charset="0"/>
              </a:rPr>
              <a:t>đi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rét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mướt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lạnh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lẽo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tiết</a:t>
            </a:r>
            <a:r>
              <a:rPr lang="en-US" sz="2000" dirty="0">
                <a:solidFill>
                  <a:srgbClr val="0D0D0D"/>
                </a:solidFill>
                <a:latin typeface="Times New Roman" panose="02020603050405020304" pitchFamily="18" charset="0"/>
                <a:ea typeface="Times New Roman" panose="02020603050405020304" pitchFamily="18" charset="0"/>
              </a:rPr>
              <a:t>. → </a:t>
            </a:r>
            <a:r>
              <a:rPr lang="en-US" sz="2000" dirty="0" err="1">
                <a:solidFill>
                  <a:srgbClr val="0D0D0D"/>
                </a:solidFill>
                <a:latin typeface="Times New Roman" panose="02020603050405020304" pitchFamily="18" charset="0"/>
                <a:ea typeface="Times New Roman" panose="02020603050405020304" pitchFamily="18" charset="0"/>
              </a:rPr>
              <a:t>Sự</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ấm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áp</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ru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mẹ</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000" i="1" dirty="0">
                <a:solidFill>
                  <a:srgbClr val="0D0D0D"/>
                </a:solidFill>
                <a:latin typeface="Times New Roman" panose="02020603050405020304" pitchFamily="18" charset="0"/>
                <a:ea typeface="Times New Roman" panose="02020603050405020304" pitchFamily="18" charset="0"/>
              </a:rPr>
              <a:t>"</a:t>
            </a:r>
            <a:r>
              <a:rPr lang="en-US" sz="2000" i="1" dirty="0" err="1">
                <a:solidFill>
                  <a:srgbClr val="0D0D0D"/>
                </a:solidFill>
                <a:latin typeface="Times New Roman" panose="02020603050405020304" pitchFamily="18" charset="0"/>
                <a:ea typeface="Times New Roman" panose="02020603050405020304" pitchFamily="18" charset="0"/>
              </a:rPr>
              <a:t>cái</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khuyết</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tròn</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đầy</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cái</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thương</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cái</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nhớ</a:t>
            </a:r>
            <a:r>
              <a:rPr lang="en-US" sz="2000" i="1" dirty="0">
                <a:solidFill>
                  <a:srgbClr val="0D0D0D"/>
                </a:solidFill>
                <a:latin typeface="Times New Roman" panose="02020603050405020304" pitchFamily="18" charset="0"/>
                <a:ea typeface="Times New Roman" panose="02020603050405020304" pitchFamily="18" charset="0"/>
              </a:rPr>
              <a:t>"</a:t>
            </a:r>
            <a:r>
              <a:rPr lang="en-US" sz="2000" dirty="0">
                <a:solidFill>
                  <a:srgbClr val="0D0D0D"/>
                </a:solidFill>
                <a:latin typeface="Times New Roman" panose="02020603050405020304" pitchFamily="18" charset="0"/>
                <a:ea typeface="Times New Roman" panose="02020603050405020304" pitchFamily="18" charset="0"/>
              </a:rPr>
              <a:t> → </a:t>
            </a:r>
            <a:r>
              <a:rPr lang="en-US" sz="2000" dirty="0" err="1">
                <a:solidFill>
                  <a:srgbClr val="0D0D0D"/>
                </a:solidFill>
                <a:latin typeface="Times New Roman" panose="02020603050405020304" pitchFamily="18" charset="0"/>
                <a:ea typeface="Times New Roman" panose="02020603050405020304" pitchFamily="18" charset="0"/>
              </a:rPr>
              <a:t>thương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đứa</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còn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nhỏ</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chưa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phát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triển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đầy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đủ</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thương</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khi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phải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mẹ</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Nghĩ cho mẹ, cho bà: </a:t>
            </a:r>
            <a:r>
              <a:rPr lang="vi-VN" sz="2000" i="1" dirty="0">
                <a:solidFill>
                  <a:srgbClr val="0D0D0D"/>
                </a:solidFill>
                <a:latin typeface="Times New Roman" panose="02020603050405020304" pitchFamily="18" charset="0"/>
                <a:ea typeface="Times New Roman" panose="02020603050405020304" pitchFamily="18" charset="0"/>
              </a:rPr>
              <a:t>"sóng lặng bãi bồi", "mưa không dột chỗ bà ngồi khâu".</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Nghĩ cho cả mọi người, cho cuộc đời: </a:t>
            </a:r>
            <a:r>
              <a:rPr lang="vi-VN" sz="2000" i="1" dirty="0">
                <a:solidFill>
                  <a:srgbClr val="0D0D0D"/>
                </a:solidFill>
                <a:latin typeface="Times New Roman" panose="02020603050405020304" pitchFamily="18" charset="0"/>
                <a:ea typeface="Times New Roman" panose="02020603050405020304" pitchFamily="18" charset="0"/>
              </a:rPr>
              <a:t>"cho đời nín đau"</a:t>
            </a:r>
            <a:r>
              <a:rPr lang="vi-VN"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8" name="Plaque 7"/>
          <p:cNvSpPr/>
          <p:nvPr/>
        </p:nvSpPr>
        <p:spPr>
          <a:xfrm>
            <a:off x="218939" y="1532615"/>
            <a:ext cx="66676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3.2. Ý nghĩa lời ru của mẹ</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536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animEffect transition="in" filter="fade">
                                      <p:cBhvr>
                                        <p:cTn id="71" dur="1000"/>
                                        <p:tgtEl>
                                          <p:spTgt spid="6">
                                            <p:txEl>
                                              <p:pRg st="4" end="4"/>
                                            </p:txEl>
                                          </p:spTgt>
                                        </p:tgtEl>
                                      </p:cBhvr>
                                    </p:animEffect>
                                    <p:anim calcmode="lin" valueType="num">
                                      <p:cBhvr>
                                        <p:cTn id="7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26177"/>
            <a:ext cx="65676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829396"/>
            <a:ext cx="65676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686972" y="2625602"/>
            <a:ext cx="2869809" cy="3235570"/>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Mẹ vì mọi người mà quên mất bản thân mình </a:t>
            </a:r>
            <a:endParaRPr lang="en-US" sz="20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3835565" y="2549440"/>
            <a:ext cx="7669462" cy="3311732"/>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600" i="1" dirty="0">
                <a:solidFill>
                  <a:srgbClr val="0D0D0D"/>
                </a:solidFill>
                <a:latin typeface="Times New Roman" panose="02020603050405020304" pitchFamily="18" charset="0"/>
                <a:ea typeface="Times New Roman" panose="02020603050405020304" pitchFamily="18" charset="0"/>
              </a:rPr>
              <a:t>"À ơi...Mẹ chẳng một câu ru mình".</a:t>
            </a:r>
            <a:endParaRPr lang="en-US" sz="36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600" i="1" dirty="0">
                <a:solidFill>
                  <a:srgbClr val="0D0D0D"/>
                </a:solidFill>
                <a:latin typeface="Times New Roman" panose="02020603050405020304" pitchFamily="18" charset="0"/>
                <a:ea typeface="Times New Roman" panose="02020603050405020304" pitchFamily="18" charset="0"/>
              </a:rPr>
              <a:t>→ </a:t>
            </a:r>
            <a:r>
              <a:rPr lang="vi-VN" sz="3600" dirty="0">
                <a:solidFill>
                  <a:srgbClr val="0D0D0D"/>
                </a:solidFill>
                <a:latin typeface="Times New Roman" panose="02020603050405020304" pitchFamily="18" charset="0"/>
                <a:ea typeface="Times New Roman" panose="02020603050405020304" pitchFamily="18" charset="0"/>
              </a:rPr>
              <a:t>Đức hi sinh cao cả, thiêng liêng của người mẹ. </a:t>
            </a:r>
            <a:endParaRPr lang="en-US" sz="3600" dirty="0">
              <a:latin typeface="Times New Roman" panose="02020603050405020304" pitchFamily="18" charset="0"/>
              <a:ea typeface="Times New Roman" panose="02020603050405020304" pitchFamily="18" charset="0"/>
            </a:endParaRPr>
          </a:p>
        </p:txBody>
      </p:sp>
      <p:sp>
        <p:nvSpPr>
          <p:cNvPr id="8" name="Plaque 7"/>
          <p:cNvSpPr/>
          <p:nvPr/>
        </p:nvSpPr>
        <p:spPr>
          <a:xfrm>
            <a:off x="218939" y="1532615"/>
            <a:ext cx="65676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Ý nghĩa lời ru của mẹ</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89402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26177"/>
            <a:ext cx="66533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829396"/>
            <a:ext cx="66533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981352" y="2848707"/>
            <a:ext cx="2236324" cy="3235570"/>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pP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ounded Rectangle 5"/>
          <p:cNvSpPr/>
          <p:nvPr/>
        </p:nvSpPr>
        <p:spPr>
          <a:xfrm>
            <a:off x="3541186" y="2546252"/>
            <a:ext cx="7669462" cy="3840480"/>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Điệp cấu trúc: </a:t>
            </a:r>
            <a:r>
              <a:rPr lang="vi-VN" sz="2800" i="1" dirty="0">
                <a:solidFill>
                  <a:srgbClr val="0D0D0D"/>
                </a:solidFill>
                <a:latin typeface="Times New Roman" panose="02020603050405020304" pitchFamily="18" charset="0"/>
                <a:ea typeface="Times New Roman" panose="02020603050405020304" pitchFamily="18" charset="0"/>
              </a:rPr>
              <a:t>"Ru cho".</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C</a:t>
            </a:r>
            <a:r>
              <a:rPr lang="vi-VN" sz="2800" dirty="0">
                <a:solidFill>
                  <a:srgbClr val="0D0D0D"/>
                </a:solidFill>
                <a:latin typeface="Times New Roman" panose="02020603050405020304" pitchFamily="18" charset="0"/>
                <a:ea typeface="Times New Roman" panose="02020603050405020304" pitchFamily="18" charset="0"/>
              </a:rPr>
              <a:t>ụm từ "à ơi" được lặp lại nhiều lần.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vi-VN" sz="2800" dirty="0">
                <a:solidFill>
                  <a:srgbClr val="0D0D0D"/>
                </a:solidFill>
                <a:latin typeface="Times New Roman" panose="02020603050405020304" pitchFamily="18" charset="0"/>
                <a:ea typeface="Times New Roman" panose="02020603050405020304" pitchFamily="18" charset="0"/>
              </a:rPr>
              <a:t>Giúp bài thơ mang âm điệu như lời ru, thể hiện tình cảm chan chứa của mẹ dành cho con.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Ẩn dụ "</a:t>
            </a:r>
            <a:r>
              <a:rPr lang="vi-VN" sz="2800" i="1" dirty="0">
                <a:solidFill>
                  <a:srgbClr val="0D0D0D"/>
                </a:solidFill>
                <a:latin typeface="Times New Roman" panose="02020603050405020304" pitchFamily="18" charset="0"/>
                <a:ea typeface="Times New Roman" panose="02020603050405020304" pitchFamily="18" charset="0"/>
              </a:rPr>
              <a:t>cái khuyết tròn đầy".</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Nhân hóa </a:t>
            </a:r>
            <a:r>
              <a:rPr lang="vi-VN" sz="2800" i="1" dirty="0">
                <a:solidFill>
                  <a:srgbClr val="0D0D0D"/>
                </a:solidFill>
                <a:latin typeface="Times New Roman" panose="02020603050405020304" pitchFamily="18" charset="0"/>
                <a:ea typeface="Times New Roman" panose="02020603050405020304" pitchFamily="18" charset="0"/>
              </a:rPr>
              <a:t>"đời nín cái đau"</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218939" y="1532615"/>
            <a:ext cx="66533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Ý nghĩa lời ru của mẹ</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7023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animEffect transition="in" filter="fade">
                                      <p:cBhvr>
                                        <p:cTn id="71" dur="1000"/>
                                        <p:tgtEl>
                                          <p:spTgt spid="6">
                                            <p:txEl>
                                              <p:pRg st="4" end="4"/>
                                            </p:txEl>
                                          </p:spTgt>
                                        </p:tgtEl>
                                      </p:cBhvr>
                                    </p:animEffect>
                                    <p:anim calcmode="lin" valueType="num">
                                      <p:cBhvr>
                                        <p:cTn id="7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26177"/>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829396"/>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951621" y="2705832"/>
            <a:ext cx="2293472" cy="3235570"/>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ounded Rectangle 5"/>
          <p:cNvSpPr/>
          <p:nvPr/>
        </p:nvSpPr>
        <p:spPr>
          <a:xfrm>
            <a:off x="3570917" y="2546252"/>
            <a:ext cx="7669462" cy="384048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Nhịp thơ như lời hát, uyển chuyển, sâu lắng.</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a:t>
            </a:r>
            <a:r>
              <a:rPr lang="vi-VN" sz="2800" b="1" dirty="0">
                <a:solidFill>
                  <a:srgbClr val="0D0D0D"/>
                </a:solidFill>
                <a:latin typeface="Times New Roman" panose="02020603050405020304" pitchFamily="18" charset="0"/>
                <a:ea typeface="Times New Roman" panose="02020603050405020304" pitchFamily="18" charset="0"/>
              </a:rPr>
              <a:t> Tác dụng</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Tăng sức gợi hình, gợi cảm cho sự diễn đạt.</a:t>
            </a:r>
            <a:endParaRPr lang="en-US" sz="2800" dirty="0">
              <a:latin typeface="Times New Roman" panose="02020603050405020304" pitchFamily="18" charset="0"/>
              <a:ea typeface="Times New Roman" panose="02020603050405020304" pitchFamily="18" charset="0"/>
            </a:endParaRPr>
          </a:p>
          <a:p>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hi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đồng</a:t>
            </a:r>
            <a:r>
              <a:rPr lang="en-US" sz="2800" dirty="0">
                <a:solidFill>
                  <a:srgbClr val="0D0D0D"/>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
        <p:nvSpPr>
          <p:cNvPr id="8" name="Plaque 7"/>
          <p:cNvSpPr/>
          <p:nvPr/>
        </p:nvSpPr>
        <p:spPr>
          <a:xfrm>
            <a:off x="218939" y="1532615"/>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Ý nghĩa lời ru của mẹ</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742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6224954" y="1909183"/>
            <a:ext cx="2873779" cy="698456"/>
          </a:xfrm>
          <a:custGeom>
            <a:avLst/>
            <a:gdLst/>
            <a:ahLst/>
            <a:cxnLst/>
            <a:rect l="0" t="0" r="0" b="0"/>
            <a:pathLst>
              <a:path>
                <a:moveTo>
                  <a:pt x="0" y="0"/>
                </a:moveTo>
                <a:lnTo>
                  <a:pt x="0" y="187497"/>
                </a:lnTo>
                <a:lnTo>
                  <a:pt x="2873779" y="187497"/>
                </a:lnTo>
                <a:lnTo>
                  <a:pt x="2873779" y="698456"/>
                </a:lnTo>
              </a:path>
            </a:pathLst>
          </a:cu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1" name="Freeform 10"/>
          <p:cNvSpPr/>
          <p:nvPr/>
        </p:nvSpPr>
        <p:spPr>
          <a:xfrm>
            <a:off x="3393365" y="1909183"/>
            <a:ext cx="2831588" cy="698456"/>
          </a:xfrm>
          <a:custGeom>
            <a:avLst/>
            <a:gdLst/>
            <a:ahLst/>
            <a:cxnLst/>
            <a:rect l="0" t="0" r="0" b="0"/>
            <a:pathLst>
              <a:path>
                <a:moveTo>
                  <a:pt x="2831588" y="0"/>
                </a:moveTo>
                <a:lnTo>
                  <a:pt x="2831588" y="187497"/>
                </a:lnTo>
                <a:lnTo>
                  <a:pt x="0" y="187497"/>
                </a:lnTo>
                <a:lnTo>
                  <a:pt x="0" y="698456"/>
                </a:lnTo>
              </a:path>
            </a:pathLst>
          </a:cu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4427010" y="1044811"/>
            <a:ext cx="3595886" cy="864372"/>
          </a:xfrm>
          <a:custGeom>
            <a:avLst/>
            <a:gdLst>
              <a:gd name="connsiteX0" fmla="*/ 0 w 3595886"/>
              <a:gd name="connsiteY0" fmla="*/ 0 h 864372"/>
              <a:gd name="connsiteX1" fmla="*/ 3595886 w 3595886"/>
              <a:gd name="connsiteY1" fmla="*/ 0 h 864372"/>
              <a:gd name="connsiteX2" fmla="*/ 3595886 w 3595886"/>
              <a:gd name="connsiteY2" fmla="*/ 864372 h 864372"/>
              <a:gd name="connsiteX3" fmla="*/ 0 w 3595886"/>
              <a:gd name="connsiteY3" fmla="*/ 864372 h 864372"/>
              <a:gd name="connsiteX4" fmla="*/ 0 w 3595886"/>
              <a:gd name="connsiteY4" fmla="*/ 0 h 86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886" h="864372">
                <a:moveTo>
                  <a:pt x="0" y="0"/>
                </a:moveTo>
                <a:lnTo>
                  <a:pt x="3595886" y="0"/>
                </a:lnTo>
                <a:lnTo>
                  <a:pt x="3595886" y="864372"/>
                </a:lnTo>
                <a:lnTo>
                  <a:pt x="0" y="864372"/>
                </a:lnTo>
                <a:lnTo>
                  <a:pt x="0" y="0"/>
                </a:lnTo>
                <a:close/>
              </a:path>
            </a:pathLst>
          </a:custGeom>
          <a:solidFill>
            <a:schemeClr val="accent2">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a:solidFill>
                  <a:schemeClr val="tx1"/>
                </a:solidFill>
                <a:latin typeface="Times New Roman" panose="02020603050405020304" pitchFamily="18" charset="0"/>
                <a:cs typeface="Times New Roman" panose="02020603050405020304" pitchFamily="18" charset="0"/>
              </a:rPr>
              <a:t>4. </a:t>
            </a:r>
            <a:r>
              <a:rPr lang="en-US" sz="3600" b="1" kern="1200" dirty="0" err="1">
                <a:solidFill>
                  <a:schemeClr val="tx1"/>
                </a:solidFill>
                <a:latin typeface="Times New Roman" panose="02020603050405020304" pitchFamily="18" charset="0"/>
                <a:cs typeface="Times New Roman" panose="02020603050405020304" pitchFamily="18" charset="0"/>
              </a:rPr>
              <a:t>Tổng</a:t>
            </a:r>
            <a:r>
              <a:rPr lang="en-US" sz="3600" b="1" kern="1200" dirty="0">
                <a:solidFill>
                  <a:schemeClr val="tx1"/>
                </a:solidFill>
                <a:latin typeface="Times New Roman" panose="02020603050405020304" pitchFamily="18" charset="0"/>
                <a:cs typeface="Times New Roman" panose="02020603050405020304" pitchFamily="18" charset="0"/>
              </a:rPr>
              <a:t> </a:t>
            </a:r>
            <a:r>
              <a:rPr lang="en-US" sz="3600" b="1" kern="1200" dirty="0" err="1">
                <a:solidFill>
                  <a:schemeClr val="tx1"/>
                </a:solidFill>
                <a:latin typeface="Times New Roman" panose="02020603050405020304" pitchFamily="18" charset="0"/>
                <a:cs typeface="Times New Roman" panose="02020603050405020304" pitchFamily="18" charset="0"/>
              </a:rPr>
              <a:t>kết</a:t>
            </a:r>
            <a:endParaRPr lang="en-US" sz="3600" kern="1200" dirty="0">
              <a:solidFill>
                <a:schemeClr val="tx1"/>
              </a:solidFill>
              <a:latin typeface="Times New Roman" panose="02020603050405020304" pitchFamily="18" charset="0"/>
              <a:cs typeface="Times New Roman" panose="02020603050405020304" pitchFamily="18" charset="0"/>
            </a:endParaRPr>
          </a:p>
        </p:txBody>
      </p:sp>
      <p:sp>
        <p:nvSpPr>
          <p:cNvPr id="5" name="Plaque 4"/>
          <p:cNvSpPr/>
          <p:nvPr/>
        </p:nvSpPr>
        <p:spPr>
          <a:xfrm>
            <a:off x="218940" y="230260"/>
            <a:ext cx="690031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6200775" y="1871663"/>
            <a:ext cx="5331096" cy="4443412"/>
            <a:chOff x="6200775" y="1871663"/>
            <a:chExt cx="5331096" cy="4232493"/>
          </a:xfrm>
        </p:grpSpPr>
        <p:sp>
          <p:nvSpPr>
            <p:cNvPr id="14" name="Freeform 13"/>
            <p:cNvSpPr/>
            <p:nvPr/>
          </p:nvSpPr>
          <p:spPr>
            <a:xfrm>
              <a:off x="6665595" y="2607640"/>
              <a:ext cx="4866276" cy="3496516"/>
            </a:xfrm>
            <a:custGeom>
              <a:avLst/>
              <a:gdLst>
                <a:gd name="connsiteX0" fmla="*/ 0 w 4866276"/>
                <a:gd name="connsiteY0" fmla="*/ 0 h 3496516"/>
                <a:gd name="connsiteX1" fmla="*/ 4866276 w 4866276"/>
                <a:gd name="connsiteY1" fmla="*/ 0 h 3496516"/>
                <a:gd name="connsiteX2" fmla="*/ 4866276 w 4866276"/>
                <a:gd name="connsiteY2" fmla="*/ 3496516 h 3496516"/>
                <a:gd name="connsiteX3" fmla="*/ 0 w 4866276"/>
                <a:gd name="connsiteY3" fmla="*/ 3496516 h 3496516"/>
                <a:gd name="connsiteX4" fmla="*/ 0 w 4866276"/>
                <a:gd name="connsiteY4" fmla="*/ 0 h 349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6276" h="3496516">
                  <a:moveTo>
                    <a:pt x="0" y="0"/>
                  </a:moveTo>
                  <a:lnTo>
                    <a:pt x="4866276" y="0"/>
                  </a:lnTo>
                  <a:lnTo>
                    <a:pt x="4866276" y="3496516"/>
                  </a:lnTo>
                  <a:lnTo>
                    <a:pt x="0" y="3496516"/>
                  </a:lnTo>
                  <a:lnTo>
                    <a:pt x="0" y="0"/>
                  </a:lnTo>
                  <a:close/>
                </a:path>
              </a:pathLst>
            </a:custGeom>
            <a:solidFill>
              <a:schemeClr val="accent3">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i="1" kern="1200" dirty="0">
                  <a:solidFill>
                    <a:schemeClr val="tx1"/>
                  </a:solidFill>
                  <a:latin typeface="Times New Roman" panose="02020603050405020304" pitchFamily="18" charset="0"/>
                  <a:cs typeface="Times New Roman" panose="02020603050405020304" pitchFamily="18" charset="0"/>
                </a:rPr>
                <a:t>4.2. </a:t>
              </a:r>
              <a:r>
                <a:rPr lang="en-US" sz="2800" b="1" i="1" kern="1200" dirty="0" err="1">
                  <a:solidFill>
                    <a:schemeClr val="tx1"/>
                  </a:solidFill>
                  <a:latin typeface="Times New Roman" panose="02020603050405020304" pitchFamily="18" charset="0"/>
                  <a:cs typeface="Times New Roman" panose="02020603050405020304" pitchFamily="18" charset="0"/>
                </a:rPr>
                <a:t>Nghệ</a:t>
              </a:r>
              <a:r>
                <a:rPr lang="en-US" sz="2800" b="1" i="1" kern="1200" dirty="0">
                  <a:solidFill>
                    <a:schemeClr val="tx1"/>
                  </a:solidFill>
                  <a:latin typeface="Times New Roman" panose="02020603050405020304" pitchFamily="18" charset="0"/>
                  <a:cs typeface="Times New Roman" panose="02020603050405020304" pitchFamily="18" charset="0"/>
                </a:rPr>
                <a:t> </a:t>
              </a:r>
              <a:r>
                <a:rPr lang="en-US" sz="2800" b="1" i="1" kern="1200" dirty="0" err="1">
                  <a:solidFill>
                    <a:schemeClr val="tx1"/>
                  </a:solidFill>
                  <a:latin typeface="Times New Roman" panose="02020603050405020304" pitchFamily="18" charset="0"/>
                  <a:cs typeface="Times New Roman" panose="02020603050405020304" pitchFamily="18" charset="0"/>
                </a:rPr>
                <a:t>thuật</a:t>
              </a:r>
              <a:endParaRPr lang="en-US" sz="2800" b="1" i="1" kern="1200" dirty="0">
                <a:solidFill>
                  <a:schemeClr val="tx1"/>
                </a:solidFill>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r>
                <a:rPr lang="vi-VN" sz="2800" kern="1200" dirty="0">
                  <a:solidFill>
                    <a:schemeClr val="tx1"/>
                  </a:solidFill>
                  <a:latin typeface="Times New Roman" panose="02020603050405020304" pitchFamily="18" charset="0"/>
                  <a:cs typeface="Times New Roman" panose="02020603050405020304" pitchFamily="18" charset="0"/>
                </a:rPr>
                <a:t>- Thể thơ lục bát nhịp nhàng như lối hát ru con.</a:t>
              </a:r>
              <a:endParaRPr lang="en-US" sz="2800" kern="1200" dirty="0">
                <a:solidFill>
                  <a:schemeClr val="tx1"/>
                </a:solidFill>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rPr>
                <a:t>Phối hợp hài hòa các biện pháp tu từ: ẩn dụ, điệp từ, điệp cấu trúc.</a:t>
              </a:r>
              <a:endParaRPr lang="en-US" sz="2800" kern="1200" dirty="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a:off x="6200775" y="1871663"/>
              <a:ext cx="2943225" cy="700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960226" y="1871663"/>
            <a:ext cx="5240549" cy="4316437"/>
            <a:chOff x="960226" y="1871663"/>
            <a:chExt cx="5240549" cy="4316437"/>
          </a:xfrm>
        </p:grpSpPr>
        <p:sp>
          <p:nvSpPr>
            <p:cNvPr id="13" name="Freeform 12"/>
            <p:cNvSpPr/>
            <p:nvPr/>
          </p:nvSpPr>
          <p:spPr>
            <a:xfrm>
              <a:off x="960226" y="2607640"/>
              <a:ext cx="4866276" cy="3580460"/>
            </a:xfrm>
            <a:custGeom>
              <a:avLst/>
              <a:gdLst>
                <a:gd name="connsiteX0" fmla="*/ 0 w 4866276"/>
                <a:gd name="connsiteY0" fmla="*/ 0 h 3580460"/>
                <a:gd name="connsiteX1" fmla="*/ 4866276 w 4866276"/>
                <a:gd name="connsiteY1" fmla="*/ 0 h 3580460"/>
                <a:gd name="connsiteX2" fmla="*/ 4866276 w 4866276"/>
                <a:gd name="connsiteY2" fmla="*/ 3580460 h 3580460"/>
                <a:gd name="connsiteX3" fmla="*/ 0 w 4866276"/>
                <a:gd name="connsiteY3" fmla="*/ 3580460 h 3580460"/>
                <a:gd name="connsiteX4" fmla="*/ 0 w 4866276"/>
                <a:gd name="connsiteY4" fmla="*/ 0 h 358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6276" h="3580460">
                  <a:moveTo>
                    <a:pt x="0" y="0"/>
                  </a:moveTo>
                  <a:lnTo>
                    <a:pt x="4866276" y="0"/>
                  </a:lnTo>
                  <a:lnTo>
                    <a:pt x="4866276" y="3580460"/>
                  </a:lnTo>
                  <a:lnTo>
                    <a:pt x="0" y="3580460"/>
                  </a:lnTo>
                  <a:lnTo>
                    <a:pt x="0" y="0"/>
                  </a:lnTo>
                  <a:close/>
                </a:path>
              </a:pathLst>
            </a:custGeom>
            <a:solidFill>
              <a:schemeClr val="accent3">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i="1" kern="1200" dirty="0">
                  <a:solidFill>
                    <a:schemeClr val="tx1"/>
                  </a:solidFill>
                  <a:latin typeface="Times New Roman" panose="02020603050405020304" pitchFamily="18" charset="0"/>
                  <a:cs typeface="Times New Roman" panose="02020603050405020304" pitchFamily="18" charset="0"/>
                </a:rPr>
                <a:t>4.1. </a:t>
              </a:r>
              <a:r>
                <a:rPr lang="en-US" sz="2800" b="1" i="1" kern="1200" dirty="0" err="1">
                  <a:solidFill>
                    <a:schemeClr val="tx1"/>
                  </a:solidFill>
                  <a:latin typeface="Times New Roman" panose="02020603050405020304" pitchFamily="18" charset="0"/>
                  <a:cs typeface="Times New Roman" panose="02020603050405020304" pitchFamily="18" charset="0"/>
                </a:rPr>
                <a:t>Nội</a:t>
              </a:r>
              <a:r>
                <a:rPr lang="en-US" sz="2800" b="1" i="1" kern="1200" dirty="0">
                  <a:solidFill>
                    <a:schemeClr val="tx1"/>
                  </a:solidFill>
                  <a:latin typeface="Times New Roman" panose="02020603050405020304" pitchFamily="18" charset="0"/>
                  <a:cs typeface="Times New Roman" panose="02020603050405020304" pitchFamily="18" charset="0"/>
                </a:rPr>
                <a:t> dung</a:t>
              </a:r>
            </a:p>
            <a:p>
              <a:pPr lvl="0" algn="ctr" defTabSz="1244600">
                <a:lnSpc>
                  <a:spcPct val="90000"/>
                </a:lnSpc>
                <a:spcBef>
                  <a:spcPct val="0"/>
                </a:spcBef>
                <a:spcAft>
                  <a:spcPct val="35000"/>
                </a:spcAft>
              </a:pPr>
              <a:r>
                <a:rPr lang="vi-VN" sz="2800" i="1" kern="1200" dirty="0">
                  <a:solidFill>
                    <a:schemeClr val="tx1"/>
                  </a:solidFill>
                  <a:latin typeface="Times New Roman" panose="02020603050405020304" pitchFamily="18" charset="0"/>
                  <a:cs typeface="Times New Roman" panose="02020603050405020304" pitchFamily="18" charset="0"/>
                </a:rPr>
                <a:t>À ơi tay mẹ</a:t>
              </a:r>
              <a:r>
                <a:rPr lang="vi-VN" sz="2800" kern="1200" dirty="0">
                  <a:solidFill>
                    <a:schemeClr val="tx1"/>
                  </a:solidFill>
                  <a:latin typeface="Times New Roman" panose="02020603050405020304" pitchFamily="18" charset="0"/>
                  <a:cs typeface="Times New Roman" panose="02020603050405020304" pitchFamily="18" charset="0"/>
                </a:rPr>
                <a:t> là bài thơ bày tỏ tình cảm của người mẹ với đứa con nhỏ bé của mình. Qua hình ảnh đôi bàn tay và những lời ru, bài thơ đã khắc họa thành công một người mẹ Việt Nam điển hình: vất vả, chắt chiu, yêu thương, hi sinh...đến quên mình. </a:t>
              </a:r>
              <a:endParaRPr lang="en-US" sz="2800" kern="1200" dirty="0">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flipH="1">
              <a:off x="3300413" y="1871663"/>
              <a:ext cx="2900362" cy="700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733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0" y="230260"/>
            <a:ext cx="7701171" cy="727746"/>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rPr>
              <a:t>III.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 </a:t>
            </a:r>
            <a:r>
              <a:rPr lang="pt-BR" sz="2800" b="1" i="1" dirty="0">
                <a:solidFill>
                  <a:srgbClr val="0D0D0D"/>
                </a:solidFill>
                <a:latin typeface="Times New Roman" panose="02020603050405020304" pitchFamily="18" charset="0"/>
                <a:ea typeface="Times New Roman" panose="02020603050405020304" pitchFamily="18" charset="0"/>
              </a:rPr>
              <a:t>Về thăm mẹ</a:t>
            </a:r>
            <a:r>
              <a:rPr lang="pt-BR" sz="2800" b="1" dirty="0">
                <a:solidFill>
                  <a:srgbClr val="0D0D0D"/>
                </a:solidFill>
                <a:latin typeface="Times New Roman" panose="02020603050405020304" pitchFamily="18" charset="0"/>
                <a:ea typeface="Times New Roman" panose="02020603050405020304" pitchFamily="18" charset="0"/>
              </a:rPr>
              <a:t> (Đinh Nam Khương)</a:t>
            </a:r>
            <a:endParaRPr lang="en-US" sz="24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1122198"/>
            <a:ext cx="8587499" cy="5474148"/>
          </a:xfrm>
          <a:prstGeom prst="rect">
            <a:avLst/>
          </a:prstGeom>
        </p:spPr>
      </p:pic>
      <p:sp>
        <p:nvSpPr>
          <p:cNvPr id="2" name="Rectangle 1"/>
          <p:cNvSpPr/>
          <p:nvPr/>
        </p:nvSpPr>
        <p:spPr>
          <a:xfrm>
            <a:off x="1857395" y="1670299"/>
            <a:ext cx="5458530" cy="2569934"/>
          </a:xfrm>
          <a:prstGeom prst="rect">
            <a:avLst/>
          </a:prstGeom>
        </p:spPr>
        <p:txBody>
          <a:bodyPr wrap="square">
            <a:spAutoFit/>
          </a:bodyPr>
          <a:lstStyle/>
          <a:p>
            <a:pPr>
              <a:lnSpc>
                <a:spcPct val="115000"/>
              </a:lnSpc>
              <a:spcAft>
                <a:spcPts val="0"/>
              </a:spcAft>
            </a:pP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Hãy</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tưởng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tượng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em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đang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trên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đường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trở</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về</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để</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gặp</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lại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người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thân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sau</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một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chuyến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xa</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Cảm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xúc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suy</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nghĩ</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trong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em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lúc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đó</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như</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thế</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nào</a:t>
            </a:r>
            <a:r>
              <a:rPr lang="en-US" sz="2800" i="1" dirty="0">
                <a:solidFill>
                  <a:srgbClr val="0D0D0D"/>
                </a:solidFill>
                <a:latin typeface="Times New Roman" panose="02020603050405020304" pitchFamily="18" charset="0"/>
                <a:ea typeface="Times New Roman" panose="02020603050405020304" pitchFamily="18" charset="0"/>
              </a:rPr>
              <a:t>?</a:t>
            </a:r>
            <a:r>
              <a:rPr lang="pt-BR" sz="2800" i="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315925" y="3829050"/>
            <a:ext cx="3857137" cy="2169640"/>
          </a:xfrm>
          <a:prstGeom prst="ellipse">
            <a:avLst/>
          </a:prstGeom>
          <a:ln>
            <a:noFill/>
          </a:ln>
          <a:effectLst>
            <a:softEdge rad="112500"/>
          </a:effectLst>
        </p:spPr>
      </p:pic>
    </p:spTree>
    <p:extLst>
      <p:ext uri="{BB962C8B-B14F-4D97-AF65-F5344CB8AC3E}">
        <p14:creationId xmlns:p14="http://schemas.microsoft.com/office/powerpoint/2010/main" val="425634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099256" y="218941"/>
            <a:ext cx="8139448" cy="875763"/>
          </a:xfrm>
          <a:prstGeom prst="round2SameRect">
            <a:avLst/>
          </a:prstGeom>
          <a:solidFill>
            <a:schemeClr val="accent2">
              <a:lumMod val="60000"/>
              <a:lumOff val="4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kumimoji="0" lang="fr-FR" sz="36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HOẠT ĐỘNG KHỞI ĐỘNG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459141" y="1208745"/>
            <a:ext cx="9608592" cy="923330"/>
          </a:xfrm>
          <a:prstGeom prst="rect">
            <a:avLst/>
          </a:prstGeom>
          <a:solidFill>
            <a:schemeClr val="bg2">
              <a:lumMod val="9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Trò</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chơi</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a:t>
            </a:r>
            <a:r>
              <a:rPr kumimoji="0" lang="en-US" sz="54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NHANH NHƯ CHỚP</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1" name="Right Arrow Callout 10"/>
          <p:cNvSpPr/>
          <p:nvPr/>
        </p:nvSpPr>
        <p:spPr>
          <a:xfrm>
            <a:off x="682580" y="2756079"/>
            <a:ext cx="3271234" cy="3284113"/>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80563" y="3675738"/>
            <a:ext cx="1367682" cy="1323439"/>
          </a:xfrm>
          <a:prstGeom prst="rect">
            <a:avLst/>
          </a:prstGeom>
          <a:solidFill>
            <a:schemeClr val="accent2">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
        <p:nvSpPr>
          <p:cNvPr id="16" name="Pentagon 15"/>
          <p:cNvSpPr/>
          <p:nvPr/>
        </p:nvSpPr>
        <p:spPr>
          <a:xfrm>
            <a:off x="4095480" y="5254577"/>
            <a:ext cx="7984901" cy="99167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defRPr/>
            </a:pPr>
            <a:r>
              <a:rPr lang="en-US" sz="2800" dirty="0">
                <a:solidFill>
                  <a:schemeClr val="tx1"/>
                </a:solidFill>
                <a:latin typeface="Times New Roman" panose="02020603050405020304" pitchFamily="18" charset="0"/>
                <a:ea typeface="Times New Roman" panose="02020603050405020304" pitchFamily="18" charset="0"/>
              </a:rPr>
              <a:t>+</a:t>
            </a:r>
            <a:r>
              <a:rPr lang="en-US" sz="2800" dirty="0" err="1">
                <a:solidFill>
                  <a:schemeClr val="tx1"/>
                </a:solidFill>
                <a:latin typeface="Times New Roman" panose="02020603050405020304" pitchFamily="18" charset="0"/>
                <a:ea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gian</a:t>
            </a:r>
            <a:r>
              <a:rPr lang="en-US" sz="2800" dirty="0">
                <a:solidFill>
                  <a:schemeClr val="tx1"/>
                </a:solidFill>
                <a:latin typeface="Times New Roman" panose="02020603050405020304" pitchFamily="18" charset="0"/>
                <a:ea typeface="Times New Roman" panose="02020603050405020304" pitchFamily="18" charset="0"/>
              </a:rPr>
              <a:t> 2 </a:t>
            </a:r>
            <a:r>
              <a:rPr lang="en-US" sz="2800" dirty="0" err="1">
                <a:solidFill>
                  <a:schemeClr val="tx1"/>
                </a:solidFill>
                <a:latin typeface="Times New Roman" panose="02020603050405020304" pitchFamily="18" charset="0"/>
                <a:ea typeface="Times New Roman" panose="02020603050405020304" pitchFamily="18" charset="0"/>
              </a:rPr>
              <a:t>phút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đội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nào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viết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được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nhiều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đáp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đúng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bảng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nhất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sẽ</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cuộc</a:t>
            </a:r>
            <a:r>
              <a:rPr lang="en-US" sz="2800" dirty="0">
                <a:solidFill>
                  <a:schemeClr val="tx1"/>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
        <p:nvSpPr>
          <p:cNvPr id="17" name="Pentagon 16"/>
          <p:cNvSpPr/>
          <p:nvPr/>
        </p:nvSpPr>
        <p:spPr>
          <a:xfrm>
            <a:off x="4095480" y="3693326"/>
            <a:ext cx="7984901" cy="1422494"/>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200" dirty="0">
                <a:solidFill>
                  <a:schemeClr val="tx1"/>
                </a:solidFill>
                <a:effectLst/>
                <a:latin typeface="Times New Roman" panose="02020603050405020304" pitchFamily="18" charset="0"/>
                <a:ea typeface="Times New Roman" panose="02020603050405020304" pitchFamily="18" charset="0"/>
              </a:rPr>
              <a:t>+</a:t>
            </a:r>
            <a:r>
              <a:rPr lang="en-US" sz="3200" dirty="0" err="1">
                <a:solidFill>
                  <a:schemeClr val="tx1"/>
                </a:solidFill>
                <a:effectLst/>
                <a:latin typeface="Times New Roman" panose="02020603050405020304" pitchFamily="18" charset="0"/>
                <a:ea typeface="Times New Roman" panose="02020603050405020304" pitchFamily="18" charset="0"/>
              </a:rPr>
              <a:t>Yêu</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cầu</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kể</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tên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những</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bài</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hát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viết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về</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tình</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cảm</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gia</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đình</a:t>
            </a:r>
            <a:r>
              <a:rPr lang="en-US" sz="3200" dirty="0">
                <a:solidFill>
                  <a:schemeClr val="tx1"/>
                </a:solidFill>
                <a:effectLst/>
                <a:latin typeface="Times New Roman" panose="02020603050405020304" pitchFamily="18" charset="0"/>
                <a:ea typeface="Times New Roman" panose="02020603050405020304" pitchFamily="18" charset="0"/>
              </a:rPr>
              <a:t>.</a:t>
            </a:r>
          </a:p>
        </p:txBody>
      </p:sp>
      <p:sp>
        <p:nvSpPr>
          <p:cNvPr id="10" name="Pentagon 9"/>
          <p:cNvSpPr/>
          <p:nvPr/>
        </p:nvSpPr>
        <p:spPr>
          <a:xfrm>
            <a:off x="4095482" y="2562896"/>
            <a:ext cx="7984901" cy="99167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4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71545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6" grpId="0" animBg="1"/>
      <p:bldP spid="1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18939" y="966220"/>
            <a:ext cx="75963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Đinh</a:t>
            </a:r>
            <a:r>
              <a:rPr kumimoji="0" lang="en-US" sz="32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 </a:t>
            </a:r>
            <a:r>
              <a:rPr kumimoji="0" lang="en-US" sz="3200" b="1" i="0" u="none" strike="noStrike" kern="1200" cap="none" spc="0" normalizeH="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Khương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4830400" y="1898468"/>
            <a:ext cx="5969726" cy="3593647"/>
            <a:chOff x="5368834" y="1984193"/>
            <a:chExt cx="5969726" cy="3593647"/>
          </a:xfrm>
        </p:grpSpPr>
        <p:pic>
          <p:nvPicPr>
            <p:cNvPr id="9" name="Picture 8"/>
            <p:cNvPicPr>
              <a:picLocks noChangeAspect="1"/>
            </p:cNvPicPr>
            <p:nvPr/>
          </p:nvPicPr>
          <p:blipFill>
            <a:blip r:embed="rId2"/>
            <a:stretch>
              <a:fillRect/>
            </a:stretch>
          </p:blipFill>
          <p:spPr>
            <a:xfrm>
              <a:off x="5368834" y="1984193"/>
              <a:ext cx="5969726" cy="3593647"/>
            </a:xfrm>
            <a:prstGeom prst="rect">
              <a:avLst/>
            </a:prstGeom>
          </p:spPr>
        </p:pic>
        <p:sp>
          <p:nvSpPr>
            <p:cNvPr id="10" name="Rectangle 9"/>
            <p:cNvSpPr/>
            <p:nvPr/>
          </p:nvSpPr>
          <p:spPr>
            <a:xfrm>
              <a:off x="6671185" y="2720153"/>
              <a:ext cx="3783408" cy="2357568"/>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Qua tìm hiểu ở nhà,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nêu những hiểu biết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của em về tác giả</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a:t>
              </a:r>
              <a:r>
                <a:rPr kumimoji="0" lang="pt-BR" sz="32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 Khương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11" name="Plaque 10"/>
          <p:cNvSpPr/>
          <p:nvPr/>
        </p:nvSpPr>
        <p:spPr>
          <a:xfrm>
            <a:off x="218941" y="230260"/>
            <a:ext cx="7446692"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rPr>
              <a:t>III.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 </a:t>
            </a:r>
            <a:r>
              <a:rPr lang="pt-BR" sz="2800" b="1" i="1" dirty="0">
                <a:solidFill>
                  <a:srgbClr val="0D0D0D"/>
                </a:solidFill>
                <a:latin typeface="Times New Roman" panose="02020603050405020304" pitchFamily="18" charset="0"/>
                <a:ea typeface="Times New Roman" panose="02020603050405020304" pitchFamily="18" charset="0"/>
              </a:rPr>
              <a:t>Về thăm mẹ</a:t>
            </a:r>
            <a:r>
              <a:rPr lang="pt-BR" sz="2800" b="1" dirty="0">
                <a:solidFill>
                  <a:srgbClr val="0D0D0D"/>
                </a:solidFill>
                <a:latin typeface="Times New Roman" panose="02020603050405020304" pitchFamily="18" charset="0"/>
                <a:ea typeface="Times New Roman" panose="02020603050405020304" pitchFamily="18" charset="0"/>
              </a:rPr>
              <a:t> (Đinh Nam Khương)</a:t>
            </a:r>
            <a:endParaRPr lang="en-US" sz="2400" dirty="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606334" y="2009727"/>
            <a:ext cx="4148546" cy="3952875"/>
            <a:chOff x="606334" y="2009727"/>
            <a:chExt cx="4148546" cy="3952875"/>
          </a:xfrm>
        </p:grpSpPr>
        <p:pic>
          <p:nvPicPr>
            <p:cNvPr id="2" name="Picture 1"/>
            <p:cNvPicPr>
              <a:picLocks noChangeAspect="1"/>
            </p:cNvPicPr>
            <p:nvPr/>
          </p:nvPicPr>
          <p:blipFill>
            <a:blip r:embed="rId3"/>
            <a:stretch>
              <a:fillRect/>
            </a:stretch>
          </p:blipFill>
          <p:spPr>
            <a:xfrm>
              <a:off x="606334" y="2009727"/>
              <a:ext cx="4148546" cy="3952875"/>
            </a:xfrm>
            <a:prstGeom prst="rect">
              <a:avLst/>
            </a:prstGeom>
          </p:spPr>
        </p:pic>
        <p:pic>
          <p:nvPicPr>
            <p:cNvPr id="4" name="Picture 3"/>
            <p:cNvPicPr>
              <a:picLocks noChangeAspect="1"/>
            </p:cNvPicPr>
            <p:nvPr/>
          </p:nvPicPr>
          <p:blipFill>
            <a:blip r:embed="rId4"/>
            <a:stretch>
              <a:fillRect/>
            </a:stretch>
          </p:blipFill>
          <p:spPr>
            <a:xfrm rot="21141391">
              <a:off x="1403766" y="2886068"/>
              <a:ext cx="2625085" cy="1950370"/>
            </a:xfrm>
            <a:prstGeom prst="rect">
              <a:avLst/>
            </a:prstGeom>
          </p:spPr>
        </p:pic>
      </p:grpSp>
    </p:spTree>
    <p:extLst>
      <p:ext uri="{BB962C8B-B14F-4D97-AF65-F5344CB8AC3E}">
        <p14:creationId xmlns:p14="http://schemas.microsoft.com/office/powerpoint/2010/main" val="161731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18939" y="966220"/>
            <a:ext cx="75820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Đinh</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Khương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Plaque 10"/>
          <p:cNvSpPr/>
          <p:nvPr/>
        </p:nvSpPr>
        <p:spPr>
          <a:xfrm>
            <a:off x="218941" y="230260"/>
            <a:ext cx="743268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606334" y="2009727"/>
            <a:ext cx="4148546" cy="3952875"/>
            <a:chOff x="606334" y="2009727"/>
            <a:chExt cx="4148546" cy="3952875"/>
          </a:xfrm>
        </p:grpSpPr>
        <p:pic>
          <p:nvPicPr>
            <p:cNvPr id="2" name="Picture 1"/>
            <p:cNvPicPr>
              <a:picLocks noChangeAspect="1"/>
            </p:cNvPicPr>
            <p:nvPr/>
          </p:nvPicPr>
          <p:blipFill>
            <a:blip r:embed="rId2"/>
            <a:stretch>
              <a:fillRect/>
            </a:stretch>
          </p:blipFill>
          <p:spPr>
            <a:xfrm>
              <a:off x="606334" y="2009727"/>
              <a:ext cx="4148546" cy="3952875"/>
            </a:xfrm>
            <a:prstGeom prst="rect">
              <a:avLst/>
            </a:prstGeom>
          </p:spPr>
        </p:pic>
        <p:pic>
          <p:nvPicPr>
            <p:cNvPr id="4" name="Picture 3"/>
            <p:cNvPicPr>
              <a:picLocks noChangeAspect="1"/>
            </p:cNvPicPr>
            <p:nvPr/>
          </p:nvPicPr>
          <p:blipFill>
            <a:blip r:embed="rId3"/>
            <a:stretch>
              <a:fillRect/>
            </a:stretch>
          </p:blipFill>
          <p:spPr>
            <a:xfrm rot="21141391">
              <a:off x="1564534" y="3104344"/>
              <a:ext cx="2343464" cy="1741133"/>
            </a:xfrm>
            <a:prstGeom prst="rect">
              <a:avLst/>
            </a:prstGeom>
          </p:spPr>
        </p:pic>
      </p:grpSp>
      <p:sp>
        <p:nvSpPr>
          <p:cNvPr id="3" name="TextBox 2"/>
          <p:cNvSpPr txBox="1"/>
          <p:nvPr/>
        </p:nvSpPr>
        <p:spPr>
          <a:xfrm>
            <a:off x="4937760" y="2009727"/>
            <a:ext cx="6414868" cy="4418967"/>
          </a:xfrm>
          <a:prstGeom prst="rect">
            <a:avLst/>
          </a:prstGeom>
          <a:noFill/>
          <a:ln w="38100" cmpd="thinThick">
            <a:solidFill>
              <a:schemeClr val="accent2">
                <a:lumMod val="50000"/>
              </a:schemeClr>
            </a:solidFill>
          </a:ln>
        </p:spPr>
        <p:txBody>
          <a:bodyPr wrap="square" rtlCol="0">
            <a:spAutoFit/>
          </a:bodyPr>
          <a:lstStyle/>
          <a:p>
            <a:pPr marR="30480" algn="just">
              <a:lnSpc>
                <a:spcPct val="115000"/>
              </a:lnSpc>
              <a:spcAft>
                <a:spcPts val="1200"/>
              </a:spcAft>
            </a:pPr>
            <a:r>
              <a:rPr lang="en-US" sz="2000" b="1"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Tác</a:t>
            </a:r>
            <a:r>
              <a:rPr lang="en-US" sz="2000"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giả</a:t>
            </a:r>
            <a:r>
              <a:rPr lang="en-US" sz="2000" dirty="0">
                <a:solidFill>
                  <a:srgbClr val="C00000"/>
                </a:solidFill>
                <a:latin typeface="Times New Roman" panose="02020603050405020304" pitchFamily="18" charset="0"/>
                <a:ea typeface="Times New Roman" panose="02020603050405020304" pitchFamily="18" charset="0"/>
              </a:rPr>
              <a:t> </a:t>
            </a:r>
            <a:r>
              <a:rPr lang="vi-VN" sz="2000" dirty="0">
                <a:solidFill>
                  <a:srgbClr val="C00000"/>
                </a:solidFill>
                <a:latin typeface="Times New Roman" panose="02020603050405020304" pitchFamily="18" charset="0"/>
                <a:ea typeface="Times New Roman" panose="02020603050405020304" pitchFamily="18" charset="0"/>
              </a:rPr>
              <a:t>Đinh Nam Khương (1949 - 2018)</a:t>
            </a:r>
            <a:endParaRPr lang="en-US" sz="2000" dirty="0">
              <a:solidFill>
                <a:srgbClr val="C00000"/>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C00000"/>
                </a:solidFill>
                <a:latin typeface="Times New Roman" panose="02020603050405020304" pitchFamily="18" charset="0"/>
                <a:ea typeface="Times New Roman" panose="02020603050405020304" pitchFamily="18" charset="0"/>
              </a:rPr>
              <a:t>- </a:t>
            </a:r>
            <a:r>
              <a:rPr lang="vi-VN" sz="2000" b="1" dirty="0">
                <a:solidFill>
                  <a:srgbClr val="C00000"/>
                </a:solidFill>
                <a:latin typeface="Times New Roman" panose="02020603050405020304" pitchFamily="18" charset="0"/>
                <a:ea typeface="Times New Roman" panose="02020603050405020304" pitchFamily="18" charset="0"/>
              </a:rPr>
              <a:t>Quê quán</a:t>
            </a:r>
            <a:r>
              <a:rPr lang="vi-VN" sz="2000" dirty="0">
                <a:solidFill>
                  <a:srgbClr val="C00000"/>
                </a:solidFill>
                <a:latin typeface="Times New Roman" panose="02020603050405020304" pitchFamily="18" charset="0"/>
                <a:ea typeface="Times New Roman" panose="02020603050405020304" pitchFamily="18" charset="0"/>
              </a:rPr>
              <a:t>: Thôn Đục Khuê, xã Hương Sơn, huyện Mỹ Đức, Hà Nội.</a:t>
            </a:r>
            <a:endParaRPr lang="en-US" sz="2000" dirty="0">
              <a:solidFill>
                <a:srgbClr val="C00000"/>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C00000"/>
                </a:solidFill>
                <a:latin typeface="Times New Roman" panose="02020603050405020304" pitchFamily="18" charset="0"/>
                <a:ea typeface="Times New Roman" panose="02020603050405020304" pitchFamily="18" charset="0"/>
              </a:rPr>
              <a:t>- </a:t>
            </a:r>
            <a:r>
              <a:rPr lang="vi-VN" sz="2000" b="1" dirty="0">
                <a:solidFill>
                  <a:srgbClr val="C00000"/>
                </a:solidFill>
                <a:latin typeface="Times New Roman" panose="02020603050405020304" pitchFamily="18" charset="0"/>
                <a:ea typeface="Times New Roman" panose="02020603050405020304" pitchFamily="18" charset="0"/>
              </a:rPr>
              <a:t>Chức danh</a:t>
            </a:r>
            <a:r>
              <a:rPr lang="vi-VN" sz="2000" dirty="0">
                <a:solidFill>
                  <a:srgbClr val="C00000"/>
                </a:solidFill>
                <a:latin typeface="Times New Roman" panose="02020603050405020304" pitchFamily="18" charset="0"/>
                <a:ea typeface="Times New Roman" panose="02020603050405020304" pitchFamily="18" charset="0"/>
              </a:rPr>
              <a:t>: Từng là phó chủ tịch Hội Đông y Mỹ Đức, Hà Nội; Hội viên Hội Nhà văn Việt Nam.</a:t>
            </a:r>
            <a:endParaRPr lang="en-US" sz="2000" dirty="0">
              <a:solidFill>
                <a:srgbClr val="C00000"/>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C00000"/>
                </a:solidFill>
                <a:latin typeface="Times New Roman" panose="02020603050405020304" pitchFamily="18" charset="0"/>
                <a:ea typeface="Times New Roman" panose="02020603050405020304" pitchFamily="18" charset="0"/>
              </a:rPr>
              <a:t>- </a:t>
            </a:r>
            <a:r>
              <a:rPr lang="vi-VN" sz="2000" b="1" dirty="0">
                <a:solidFill>
                  <a:srgbClr val="C00000"/>
                </a:solidFill>
                <a:latin typeface="Times New Roman" panose="02020603050405020304" pitchFamily="18" charset="0"/>
                <a:ea typeface="Times New Roman" panose="02020603050405020304" pitchFamily="18" charset="0"/>
              </a:rPr>
              <a:t>Giải thưởng</a:t>
            </a:r>
            <a:r>
              <a:rPr lang="vi-VN" sz="2000" dirty="0">
                <a:solidFill>
                  <a:srgbClr val="C00000"/>
                </a:solidFill>
                <a:latin typeface="Times New Roman" panose="02020603050405020304" pitchFamily="18" charset="0"/>
                <a:ea typeface="Times New Roman" panose="02020603050405020304" pitchFamily="18" charset="0"/>
              </a:rPr>
              <a:t>:</a:t>
            </a:r>
            <a:br>
              <a:rPr lang="vi-VN" sz="2000" dirty="0">
                <a:solidFill>
                  <a:srgbClr val="C00000"/>
                </a:solidFill>
                <a:latin typeface="Times New Roman" panose="02020603050405020304" pitchFamily="18" charset="0"/>
                <a:ea typeface="Times New Roman" panose="02020603050405020304" pitchFamily="18" charset="0"/>
              </a:rPr>
            </a:br>
            <a:r>
              <a:rPr lang="vi-VN" sz="2000" dirty="0">
                <a:solidFill>
                  <a:srgbClr val="C00000"/>
                </a:solidFill>
                <a:latin typeface="Times New Roman" panose="02020603050405020304" pitchFamily="18" charset="0"/>
                <a:ea typeface="Times New Roman" panose="02020603050405020304" pitchFamily="18" charset="0"/>
              </a:rPr>
              <a:t>+ Giải A cuộc thi thơ 1981 - 1982 - Báo Văn nghệ.</a:t>
            </a:r>
            <a:br>
              <a:rPr lang="vi-VN" sz="2000" dirty="0">
                <a:solidFill>
                  <a:srgbClr val="C00000"/>
                </a:solidFill>
                <a:latin typeface="Times New Roman" panose="02020603050405020304" pitchFamily="18" charset="0"/>
                <a:ea typeface="Times New Roman" panose="02020603050405020304" pitchFamily="18" charset="0"/>
              </a:rPr>
            </a:br>
            <a:r>
              <a:rPr lang="vi-VN" sz="2000" dirty="0">
                <a:solidFill>
                  <a:srgbClr val="C00000"/>
                </a:solidFill>
                <a:latin typeface="Times New Roman" panose="02020603050405020304" pitchFamily="18" charset="0"/>
                <a:ea typeface="Times New Roman" panose="02020603050405020304" pitchFamily="18" charset="0"/>
              </a:rPr>
              <a:t>+ Tặng thưởng bài thơ hay nhất 1992 - Báo Văn nghệ Quân đội.</a:t>
            </a:r>
            <a:br>
              <a:rPr lang="vi-VN" sz="2000" dirty="0">
                <a:solidFill>
                  <a:srgbClr val="C00000"/>
                </a:solidFill>
                <a:latin typeface="Times New Roman" panose="02020603050405020304" pitchFamily="18" charset="0"/>
                <a:ea typeface="Times New Roman" panose="02020603050405020304" pitchFamily="18" charset="0"/>
              </a:rPr>
            </a:br>
            <a:r>
              <a:rPr lang="vi-VN" sz="2000" dirty="0">
                <a:solidFill>
                  <a:srgbClr val="C00000"/>
                </a:solidFill>
                <a:latin typeface="Times New Roman" panose="02020603050405020304" pitchFamily="18" charset="0"/>
                <a:ea typeface="Times New Roman" panose="02020603050405020304" pitchFamily="18" charset="0"/>
              </a:rPr>
              <a:t>+ Tặng thưởng chùm thơ hay nhất 2001 - Báo Văn nghệ.</a:t>
            </a:r>
            <a:br>
              <a:rPr lang="vi-VN" sz="2000" dirty="0">
                <a:solidFill>
                  <a:srgbClr val="C00000"/>
                </a:solidFill>
                <a:latin typeface="Times New Roman" panose="02020603050405020304" pitchFamily="18" charset="0"/>
                <a:ea typeface="Times New Roman" panose="02020603050405020304" pitchFamily="18" charset="0"/>
              </a:rPr>
            </a:br>
            <a:r>
              <a:rPr lang="vi-VN" sz="2000" dirty="0">
                <a:solidFill>
                  <a:srgbClr val="C00000"/>
                </a:solidFill>
                <a:latin typeface="Times New Roman" panose="02020603050405020304" pitchFamily="18" charset="0"/>
                <a:ea typeface="Times New Roman" panose="02020603050405020304" pitchFamily="18" charset="0"/>
              </a:rPr>
              <a:t>+ Giải B cuộc thi thơ Lục bát 2002 - 2003.</a:t>
            </a:r>
            <a:endParaRPr lang="en-US" sz="20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1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18939" y="1151964"/>
            <a:ext cx="6601546" cy="81971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2. Tìm hiểu chung về bài thơ</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Right Arrow 12"/>
          <p:cNvSpPr/>
          <p:nvPr/>
        </p:nvSpPr>
        <p:spPr>
          <a:xfrm>
            <a:off x="3669098" y="2847703"/>
            <a:ext cx="2429692" cy="2612572"/>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D0D0D"/>
                </a:solidFill>
                <a:latin typeface="Times New Roman" panose="02020603050405020304" pitchFamily="18" charset="0"/>
                <a:ea typeface="Times New Roman" panose="02020603050405020304" pitchFamily="18" charset="0"/>
              </a:rPr>
              <a:t>a. </a:t>
            </a:r>
            <a:r>
              <a:rPr lang="en-US" sz="2800" b="1">
                <a:solidFill>
                  <a:srgbClr val="0D0D0D"/>
                </a:solidFill>
                <a:latin typeface="Times New Roman" panose="02020603050405020304" pitchFamily="18" charset="0"/>
                <a:ea typeface="Times New Roman" panose="02020603050405020304" pitchFamily="18" charset="0"/>
              </a:rPr>
              <a:t>Xuất xứ</a:t>
            </a:r>
            <a:r>
              <a:rPr lang="en-US" sz="2800">
                <a:solidFill>
                  <a:srgbClr val="0D0D0D"/>
                </a:solidFill>
                <a:latin typeface="Times New Roman" panose="02020603050405020304" pitchFamily="18" charset="0"/>
                <a:ea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ounded Rectangle 4"/>
          <p:cNvSpPr/>
          <p:nvPr/>
        </p:nvSpPr>
        <p:spPr>
          <a:xfrm>
            <a:off x="6518366" y="4153989"/>
            <a:ext cx="4271554" cy="206393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15000"/>
              </a:lnSpc>
              <a:spcAft>
                <a:spcPts val="1200"/>
              </a:spcAft>
            </a:pPr>
            <a:r>
              <a:rPr lang="en-US" sz="3600" dirty="0" err="1">
                <a:solidFill>
                  <a:srgbClr val="0D0D0D"/>
                </a:solidFill>
                <a:latin typeface="Times New Roman" panose="02020603050405020304" pitchFamily="18" charset="0"/>
                <a:ea typeface="Times New Roman" panose="02020603050405020304" pitchFamily="18" charset="0"/>
              </a:rPr>
              <a:t>Trích</a:t>
            </a:r>
            <a:r>
              <a:rPr lang="en-US" sz="3600" dirty="0">
                <a:solidFill>
                  <a:srgbClr val="0D0D0D"/>
                </a:solidFill>
                <a:latin typeface="Times New Roman" panose="02020603050405020304" pitchFamily="18" charset="0"/>
                <a:ea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rPr>
              <a:t>Mẹ</a:t>
            </a:r>
            <a:r>
              <a:rPr lang="en-US" sz="3600" i="1" dirty="0">
                <a:solidFill>
                  <a:srgbClr val="0D0D0D"/>
                </a:solidFill>
                <a:latin typeface="Times New Roman" panose="02020603050405020304" pitchFamily="18" charset="0"/>
                <a:ea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rPr>
              <a:t>Tuyển</a:t>
            </a:r>
            <a:r>
              <a:rPr lang="en-US" sz="3600" i="1" dirty="0">
                <a:solidFill>
                  <a:srgbClr val="0D0D0D"/>
                </a:solidFill>
                <a:latin typeface="Times New Roman" panose="02020603050405020304" pitchFamily="18" charset="0"/>
                <a:ea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rPr>
              <a:t>thơ</a:t>
            </a:r>
            <a:r>
              <a:rPr lang="en-US" sz="3600" i="1" dirty="0">
                <a:solidFill>
                  <a:srgbClr val="0D0D0D"/>
                </a:solidFill>
                <a:latin typeface="Times New Roman" panose="02020603050405020304" pitchFamily="18" charset="0"/>
                <a:ea typeface="Times New Roman" panose="02020603050405020304" pitchFamily="18" charset="0"/>
              </a:rPr>
              <a:t>)</a:t>
            </a:r>
            <a:r>
              <a:rPr lang="en-US" sz="3600" dirty="0">
                <a:solidFill>
                  <a:srgbClr val="0D0D0D"/>
                </a:solidFill>
                <a:latin typeface="Times New Roman" panose="02020603050405020304" pitchFamily="18" charset="0"/>
                <a:ea typeface="Times New Roman" panose="02020603050405020304" pitchFamily="18" charset="0"/>
              </a:rPr>
              <a:t> - 2002.</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
        <p:nvSpPr>
          <p:cNvPr id="7" name="Plaque 6"/>
          <p:cNvSpPr/>
          <p:nvPr/>
        </p:nvSpPr>
        <p:spPr>
          <a:xfrm>
            <a:off x="218940" y="230260"/>
            <a:ext cx="7367723" cy="81971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3"/>
          <a:stretch>
            <a:fillRect/>
          </a:stretch>
        </p:blipFill>
        <p:spPr>
          <a:xfrm>
            <a:off x="392022" y="2305217"/>
            <a:ext cx="2857500" cy="2182252"/>
          </a:xfrm>
          <a:prstGeom prst="ellipse">
            <a:avLst/>
          </a:prstGeom>
          <a:ln>
            <a:noFill/>
          </a:ln>
          <a:effectLst>
            <a:softEdge rad="112500"/>
          </a:effectLst>
        </p:spPr>
      </p:pic>
    </p:spTree>
    <p:extLst>
      <p:ext uri="{BB962C8B-B14F-4D97-AF65-F5344CB8AC3E}">
        <p14:creationId xmlns:p14="http://schemas.microsoft.com/office/powerpoint/2010/main" val="220679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80">
                                          <p:stCondLst>
                                            <p:cond delay="0"/>
                                          </p:stCondLst>
                                        </p:cTn>
                                        <p:tgtEl>
                                          <p:spTgt spid="13"/>
                                        </p:tgtEl>
                                      </p:cBhvr>
                                    </p:animEffect>
                                    <p:anim calcmode="lin" valueType="num">
                                      <p:cBhvr>
                                        <p:cTn id="3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8" dur="26">
                                          <p:stCondLst>
                                            <p:cond delay="650"/>
                                          </p:stCondLst>
                                        </p:cTn>
                                        <p:tgtEl>
                                          <p:spTgt spid="13"/>
                                        </p:tgtEl>
                                      </p:cBhvr>
                                      <p:to x="100000" y="60000"/>
                                    </p:animScale>
                                    <p:animScale>
                                      <p:cBhvr>
                                        <p:cTn id="39" dur="166" decel="50000">
                                          <p:stCondLst>
                                            <p:cond delay="676"/>
                                          </p:stCondLst>
                                        </p:cTn>
                                        <p:tgtEl>
                                          <p:spTgt spid="13"/>
                                        </p:tgtEl>
                                      </p:cBhvr>
                                      <p:to x="100000" y="100000"/>
                                    </p:animScale>
                                    <p:animScale>
                                      <p:cBhvr>
                                        <p:cTn id="40" dur="26">
                                          <p:stCondLst>
                                            <p:cond delay="1312"/>
                                          </p:stCondLst>
                                        </p:cTn>
                                        <p:tgtEl>
                                          <p:spTgt spid="13"/>
                                        </p:tgtEl>
                                      </p:cBhvr>
                                      <p:to x="100000" y="80000"/>
                                    </p:animScale>
                                    <p:animScale>
                                      <p:cBhvr>
                                        <p:cTn id="41" dur="166" decel="50000">
                                          <p:stCondLst>
                                            <p:cond delay="1338"/>
                                          </p:stCondLst>
                                        </p:cTn>
                                        <p:tgtEl>
                                          <p:spTgt spid="13"/>
                                        </p:tgtEl>
                                      </p:cBhvr>
                                      <p:to x="100000" y="100000"/>
                                    </p:animScale>
                                    <p:animScale>
                                      <p:cBhvr>
                                        <p:cTn id="42" dur="26">
                                          <p:stCondLst>
                                            <p:cond delay="1642"/>
                                          </p:stCondLst>
                                        </p:cTn>
                                        <p:tgtEl>
                                          <p:spTgt spid="13"/>
                                        </p:tgtEl>
                                      </p:cBhvr>
                                      <p:to x="100000" y="90000"/>
                                    </p:animScale>
                                    <p:animScale>
                                      <p:cBhvr>
                                        <p:cTn id="43" dur="166" decel="50000">
                                          <p:stCondLst>
                                            <p:cond delay="1668"/>
                                          </p:stCondLst>
                                        </p:cTn>
                                        <p:tgtEl>
                                          <p:spTgt spid="13"/>
                                        </p:tgtEl>
                                      </p:cBhvr>
                                      <p:to x="100000" y="100000"/>
                                    </p:animScale>
                                    <p:animScale>
                                      <p:cBhvr>
                                        <p:cTn id="44" dur="26">
                                          <p:stCondLst>
                                            <p:cond delay="1808"/>
                                          </p:stCondLst>
                                        </p:cTn>
                                        <p:tgtEl>
                                          <p:spTgt spid="13"/>
                                        </p:tgtEl>
                                      </p:cBhvr>
                                      <p:to x="100000" y="95000"/>
                                    </p:animScale>
                                    <p:animScale>
                                      <p:cBhvr>
                                        <p:cTn id="45" dur="166" decel="50000">
                                          <p:stCondLst>
                                            <p:cond delay="1834"/>
                                          </p:stCondLst>
                                        </p:cTn>
                                        <p:tgtEl>
                                          <p:spTgt spid="13"/>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80">
                                          <p:stCondLst>
                                            <p:cond delay="0"/>
                                          </p:stCondLst>
                                        </p:cTn>
                                        <p:tgtEl>
                                          <p:spTgt spid="5"/>
                                        </p:tgtEl>
                                      </p:cBhvr>
                                    </p:animEffect>
                                    <p:anim calcmode="lin" valueType="num">
                                      <p:cBhvr>
                                        <p:cTn id="5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6" dur="26">
                                          <p:stCondLst>
                                            <p:cond delay="650"/>
                                          </p:stCondLst>
                                        </p:cTn>
                                        <p:tgtEl>
                                          <p:spTgt spid="5"/>
                                        </p:tgtEl>
                                      </p:cBhvr>
                                      <p:to x="100000" y="60000"/>
                                    </p:animScale>
                                    <p:animScale>
                                      <p:cBhvr>
                                        <p:cTn id="57" dur="166" decel="50000">
                                          <p:stCondLst>
                                            <p:cond delay="676"/>
                                          </p:stCondLst>
                                        </p:cTn>
                                        <p:tgtEl>
                                          <p:spTgt spid="5"/>
                                        </p:tgtEl>
                                      </p:cBhvr>
                                      <p:to x="100000" y="100000"/>
                                    </p:animScale>
                                    <p:animScale>
                                      <p:cBhvr>
                                        <p:cTn id="58" dur="26">
                                          <p:stCondLst>
                                            <p:cond delay="1312"/>
                                          </p:stCondLst>
                                        </p:cTn>
                                        <p:tgtEl>
                                          <p:spTgt spid="5"/>
                                        </p:tgtEl>
                                      </p:cBhvr>
                                      <p:to x="100000" y="80000"/>
                                    </p:animScale>
                                    <p:animScale>
                                      <p:cBhvr>
                                        <p:cTn id="59" dur="166" decel="50000">
                                          <p:stCondLst>
                                            <p:cond delay="1338"/>
                                          </p:stCondLst>
                                        </p:cTn>
                                        <p:tgtEl>
                                          <p:spTgt spid="5"/>
                                        </p:tgtEl>
                                      </p:cBhvr>
                                      <p:to x="100000" y="100000"/>
                                    </p:animScale>
                                    <p:animScale>
                                      <p:cBhvr>
                                        <p:cTn id="60" dur="26">
                                          <p:stCondLst>
                                            <p:cond delay="1642"/>
                                          </p:stCondLst>
                                        </p:cTn>
                                        <p:tgtEl>
                                          <p:spTgt spid="5"/>
                                        </p:tgtEl>
                                      </p:cBhvr>
                                      <p:to x="100000" y="90000"/>
                                    </p:animScale>
                                    <p:animScale>
                                      <p:cBhvr>
                                        <p:cTn id="61" dur="166" decel="50000">
                                          <p:stCondLst>
                                            <p:cond delay="1668"/>
                                          </p:stCondLst>
                                        </p:cTn>
                                        <p:tgtEl>
                                          <p:spTgt spid="5"/>
                                        </p:tgtEl>
                                      </p:cBhvr>
                                      <p:to x="100000" y="100000"/>
                                    </p:animScale>
                                    <p:animScale>
                                      <p:cBhvr>
                                        <p:cTn id="62" dur="26">
                                          <p:stCondLst>
                                            <p:cond delay="1808"/>
                                          </p:stCondLst>
                                        </p:cTn>
                                        <p:tgtEl>
                                          <p:spTgt spid="5"/>
                                        </p:tgtEl>
                                      </p:cBhvr>
                                      <p:to x="100000" y="95000"/>
                                    </p:animScale>
                                    <p:animScale>
                                      <p:cBhvr>
                                        <p:cTn id="6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18939" y="966220"/>
            <a:ext cx="660154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5" name="Right Arrow Callout 14"/>
          <p:cNvSpPr/>
          <p:nvPr/>
        </p:nvSpPr>
        <p:spPr>
          <a:xfrm>
            <a:off x="2930907" y="2784696"/>
            <a:ext cx="3032285" cy="3018666"/>
          </a:xfrm>
          <a:prstGeom prst="rightArrowCallou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Đọc giọng nhẹ nhàng, gợi cảm.</a:t>
            </a: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Tìm hiểu chú thích</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a:t>
            </a: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iải thích từ khó </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30480" lvl="0" indent="0" algn="l" defTabSz="914400" rtl="0" eaLnBrk="1" fontAlgn="auto" latinLnBrk="0" hangingPunct="1">
              <a:lnSpc>
                <a:spcPct val="115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(SGK-T</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 </a:t>
            </a:r>
            <a:r>
              <a:rPr lang="en-US" sz="1600" b="1" dirty="0">
                <a:solidFill>
                  <a:srgbClr val="000000"/>
                </a:solidFill>
                <a:latin typeface="Times New Roman" panose="02020603050405020304" pitchFamily="18" charset="0"/>
                <a:ea typeface="Times New Roman" panose="02020603050405020304" pitchFamily="18" charset="0"/>
              </a:rPr>
              <a:t>40</a:t>
            </a: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6" name="Right Arrow 15"/>
          <p:cNvSpPr/>
          <p:nvPr/>
        </p:nvSpPr>
        <p:spPr>
          <a:xfrm>
            <a:off x="524212" y="2559647"/>
            <a:ext cx="2406695" cy="3416510"/>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15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mn-cs"/>
              </a:rPr>
              <a:t>b</a:t>
            </a:r>
            <a:r>
              <a:rPr kumimoji="0" lang="en-US" sz="1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đọc</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và</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tìm</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hiểu</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chú</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thích</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bài</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thơ</a:t>
            </a:r>
            <a:endPar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218940" y="230260"/>
            <a:ext cx="736772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5906921" y="1724837"/>
            <a:ext cx="5257799" cy="4866683"/>
            <a:chOff x="5906921" y="1724837"/>
            <a:chExt cx="5257799" cy="4866683"/>
          </a:xfrm>
        </p:grpSpPr>
        <p:pic>
          <p:nvPicPr>
            <p:cNvPr id="8" name="Picture 7"/>
            <p:cNvPicPr>
              <a:picLocks noChangeAspect="1"/>
            </p:cNvPicPr>
            <p:nvPr/>
          </p:nvPicPr>
          <p:blipFill>
            <a:blip r:embed="rId3"/>
            <a:stretch>
              <a:fillRect/>
            </a:stretch>
          </p:blipFill>
          <p:spPr>
            <a:xfrm>
              <a:off x="5906921" y="1724837"/>
              <a:ext cx="5257799" cy="4866683"/>
            </a:xfrm>
            <a:prstGeom prst="rect">
              <a:avLst/>
            </a:prstGeom>
          </p:spPr>
        </p:pic>
        <p:sp>
          <p:nvSpPr>
            <p:cNvPr id="4" name="Rectangle 3"/>
            <p:cNvSpPr/>
            <p:nvPr/>
          </p:nvSpPr>
          <p:spPr>
            <a:xfrm>
              <a:off x="6629648" y="2198513"/>
              <a:ext cx="3868615" cy="4031873"/>
            </a:xfrm>
            <a:prstGeom prst="rect">
              <a:avLst/>
            </a:prstGeom>
            <a:solidFill>
              <a:schemeClr val="bg1">
                <a:lumMod val="95000"/>
              </a:schemeClr>
            </a:solidFill>
          </p:spPr>
          <p:txBody>
            <a:bodyPr wrap="square">
              <a:spAutoFit/>
            </a:bodyPr>
            <a:lstStyle/>
            <a:p>
              <a:endParaRPr lang="en-US" sz="1600" dirty="0">
                <a:solidFill>
                  <a:srgbClr val="00264D"/>
                </a:solidFill>
                <a:latin typeface="+mj-lt"/>
              </a:endParaRPr>
            </a:p>
            <a:p>
              <a:r>
                <a:rPr lang="vi-VN" sz="1600" dirty="0">
                  <a:solidFill>
                    <a:srgbClr val="00264D"/>
                  </a:solidFill>
                  <a:latin typeface="+mj-lt"/>
                </a:rPr>
                <a:t>Con về thăm mẹ chiều đông</a:t>
              </a:r>
              <a:br>
                <a:rPr lang="vi-VN" sz="1600" dirty="0">
                  <a:latin typeface="+mj-lt"/>
                </a:rPr>
              </a:br>
              <a:r>
                <a:rPr lang="vi-VN" sz="1600" dirty="0">
                  <a:solidFill>
                    <a:srgbClr val="00264D"/>
                  </a:solidFill>
                  <a:latin typeface="+mj-lt"/>
                </a:rPr>
                <a:t>Bếp chưa lên khói mẹ không có nhà</a:t>
              </a:r>
              <a:br>
                <a:rPr lang="vi-VN" sz="1600" dirty="0">
                  <a:latin typeface="+mj-lt"/>
                </a:rPr>
              </a:br>
              <a:r>
                <a:rPr lang="vi-VN" sz="1600" dirty="0">
                  <a:solidFill>
                    <a:srgbClr val="00264D"/>
                  </a:solidFill>
                  <a:latin typeface="+mj-lt"/>
                </a:rPr>
                <a:t>Mình con thơ thẩn vào ra</a:t>
              </a:r>
              <a:br>
                <a:rPr lang="vi-VN" sz="1600" dirty="0">
                  <a:latin typeface="+mj-lt"/>
                </a:rPr>
              </a:br>
              <a:r>
                <a:rPr lang="vi-VN" sz="1600" dirty="0">
                  <a:solidFill>
                    <a:srgbClr val="00264D"/>
                  </a:solidFill>
                  <a:latin typeface="+mj-lt"/>
                </a:rPr>
                <a:t>Trời đang yên vậy bỗng oà mưa rơi</a:t>
              </a:r>
              <a:br>
                <a:rPr lang="vi-VN" sz="1600" dirty="0">
                  <a:latin typeface="+mj-lt"/>
                </a:rPr>
              </a:br>
              <a:r>
                <a:rPr lang="vi-VN" sz="1600" dirty="0">
                  <a:solidFill>
                    <a:srgbClr val="00264D"/>
                  </a:solidFill>
                  <a:latin typeface="+mj-lt"/>
                </a:rPr>
                <a:t>Chum tương mẹ đã đậy rồi</a:t>
              </a:r>
              <a:br>
                <a:rPr lang="vi-VN" sz="1600" dirty="0">
                  <a:latin typeface="+mj-lt"/>
                </a:rPr>
              </a:br>
              <a:r>
                <a:rPr lang="vi-VN" sz="1600" dirty="0">
                  <a:solidFill>
                    <a:srgbClr val="00264D"/>
                  </a:solidFill>
                  <a:latin typeface="+mj-lt"/>
                </a:rPr>
                <a:t>Nón mê xưa đứng nay ngồi dầm mưa</a:t>
              </a:r>
              <a:br>
                <a:rPr lang="vi-VN" sz="1600" dirty="0">
                  <a:latin typeface="+mj-lt"/>
                </a:rPr>
              </a:br>
              <a:r>
                <a:rPr lang="vi-VN" sz="1600" dirty="0">
                  <a:solidFill>
                    <a:srgbClr val="00264D"/>
                  </a:solidFill>
                  <a:latin typeface="+mj-lt"/>
                </a:rPr>
                <a:t>Áo tơi qua buổi cày bừa</a:t>
              </a:r>
              <a:br>
                <a:rPr lang="vi-VN" sz="1600" dirty="0">
                  <a:latin typeface="+mj-lt"/>
                </a:rPr>
              </a:br>
              <a:r>
                <a:rPr lang="vi-VN" sz="1600" dirty="0">
                  <a:solidFill>
                    <a:srgbClr val="00264D"/>
                  </a:solidFill>
                  <a:latin typeface="+mj-lt"/>
                </a:rPr>
                <a:t>Giờ còn lủn củn khoác hờ người rơm</a:t>
              </a:r>
              <a:br>
                <a:rPr lang="vi-VN" sz="1600" dirty="0">
                  <a:latin typeface="+mj-lt"/>
                </a:rPr>
              </a:br>
              <a:r>
                <a:rPr lang="vi-VN" sz="1600" dirty="0">
                  <a:solidFill>
                    <a:srgbClr val="00264D"/>
                  </a:solidFill>
                  <a:latin typeface="+mj-lt"/>
                </a:rPr>
                <a:t>Đàn gà mới nở vàng ươm</a:t>
              </a:r>
              <a:br>
                <a:rPr lang="vi-VN" sz="1600" dirty="0">
                  <a:latin typeface="+mj-lt"/>
                </a:rPr>
              </a:br>
              <a:r>
                <a:rPr lang="vi-VN" sz="1600" dirty="0">
                  <a:solidFill>
                    <a:srgbClr val="00264D"/>
                  </a:solidFill>
                  <a:latin typeface="+mj-lt"/>
                </a:rPr>
                <a:t>Vào ra quanh một cái nơm hỏng vành</a:t>
              </a:r>
              <a:br>
                <a:rPr lang="vi-VN" sz="1600" dirty="0">
                  <a:latin typeface="+mj-lt"/>
                </a:rPr>
              </a:br>
              <a:r>
                <a:rPr lang="vi-VN" sz="1600" dirty="0">
                  <a:solidFill>
                    <a:srgbClr val="00264D"/>
                  </a:solidFill>
                  <a:latin typeface="+mj-lt"/>
                </a:rPr>
                <a:t>Bất ngờ rụng ở trên cành</a:t>
              </a:r>
              <a:br>
                <a:rPr lang="vi-VN" sz="1600" dirty="0">
                  <a:latin typeface="+mj-lt"/>
                </a:rPr>
              </a:br>
              <a:r>
                <a:rPr lang="vi-VN" sz="1600" dirty="0">
                  <a:solidFill>
                    <a:srgbClr val="00264D"/>
                  </a:solidFill>
                  <a:latin typeface="+mj-lt"/>
                </a:rPr>
                <a:t>Trái na cuối vụ mẹ dành phần con</a:t>
              </a:r>
              <a:br>
                <a:rPr lang="vi-VN" sz="1600" dirty="0">
                  <a:latin typeface="+mj-lt"/>
                </a:rPr>
              </a:br>
              <a:r>
                <a:rPr lang="vi-VN" sz="1600" dirty="0">
                  <a:solidFill>
                    <a:srgbClr val="00264D"/>
                  </a:solidFill>
                  <a:latin typeface="+mj-lt"/>
                </a:rPr>
                <a:t>Nghẹn ngào thương mẹ nhiều hơn</a:t>
              </a:r>
              <a:br>
                <a:rPr lang="vi-VN" sz="1600" dirty="0">
                  <a:latin typeface="+mj-lt"/>
                </a:rPr>
              </a:br>
              <a:r>
                <a:rPr lang="vi-VN" sz="1600" dirty="0">
                  <a:solidFill>
                    <a:srgbClr val="00264D"/>
                  </a:solidFill>
                  <a:latin typeface="+mj-lt"/>
                </a:rPr>
                <a:t>Rưng rưng từ chuyện giản đơn thường ngày.</a:t>
              </a:r>
              <a:endParaRPr lang="en-US" sz="1600" dirty="0">
                <a:solidFill>
                  <a:srgbClr val="00264D"/>
                </a:solidFill>
                <a:latin typeface="+mj-lt"/>
              </a:endParaRPr>
            </a:p>
            <a:p>
              <a:endParaRPr lang="en-US" sz="1600" dirty="0">
                <a:latin typeface="+mj-lt"/>
              </a:endParaRPr>
            </a:p>
          </p:txBody>
        </p:sp>
      </p:grpSp>
    </p:spTree>
    <p:extLst>
      <p:ext uri="{BB962C8B-B14F-4D97-AF65-F5344CB8AC3E}">
        <p14:creationId xmlns:p14="http://schemas.microsoft.com/office/powerpoint/2010/main" val="271189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966220"/>
            <a:ext cx="656314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2"/>
          <a:stretch>
            <a:fillRect/>
          </a:stretch>
        </p:blipFill>
        <p:spPr>
          <a:xfrm>
            <a:off x="7960995" y="3480990"/>
            <a:ext cx="2168434" cy="1902801"/>
          </a:xfrm>
          <a:prstGeom prst="rect">
            <a:avLst/>
          </a:prstGeom>
        </p:spPr>
      </p:pic>
      <p:sp>
        <p:nvSpPr>
          <p:cNvPr id="6" name="Plaque 5"/>
          <p:cNvSpPr/>
          <p:nvPr/>
        </p:nvSpPr>
        <p:spPr>
          <a:xfrm>
            <a:off x="218941" y="230260"/>
            <a:ext cx="732486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Cloud Callout 8"/>
          <p:cNvSpPr/>
          <p:nvPr/>
        </p:nvSpPr>
        <p:spPr>
          <a:xfrm>
            <a:off x="1233624" y="2135515"/>
            <a:ext cx="6727371" cy="2690949"/>
          </a:xfrm>
          <a:prstGeom prst="cloudCallout">
            <a:avLst>
              <a:gd name="adj1" fmla="val 50739"/>
              <a:gd name="adj2" fmla="val 31705"/>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pt-BR" sz="2400" b="1" dirty="0">
                <a:solidFill>
                  <a:srgbClr val="C00000"/>
                </a:solidFill>
                <a:latin typeface="Times New Roman" panose="02020603050405020304" pitchFamily="18" charset="0"/>
                <a:ea typeface="Times New Roman" panose="02020603050405020304" pitchFamily="18" charset="0"/>
              </a:rPr>
              <a:t>*</a:t>
            </a:r>
            <a:r>
              <a:rPr lang="pt-BR" sz="2400" dirty="0">
                <a:solidFill>
                  <a:srgbClr val="C00000"/>
                </a:solidFill>
                <a:latin typeface="Times New Roman" panose="02020603050405020304" pitchFamily="18" charset="0"/>
                <a:ea typeface="Times New Roman" panose="02020603050405020304" pitchFamily="18" charset="0"/>
              </a:rPr>
              <a:t> </a:t>
            </a:r>
            <a:r>
              <a:rPr lang="pt-BR" sz="2400" b="1" dirty="0">
                <a:solidFill>
                  <a:srgbClr val="C00000"/>
                </a:solidFill>
                <a:latin typeface="Times New Roman" panose="02020603050405020304" pitchFamily="18" charset="0"/>
                <a:ea typeface="Times New Roman" panose="02020603050405020304" pitchFamily="18" charset="0"/>
              </a:rPr>
              <a:t>Nêu bố cục của bài thơ: bài thơ chia làm mấy khổ?</a:t>
            </a:r>
            <a:endParaRPr lang="en-US" sz="2000" dirty="0">
              <a:solidFill>
                <a:srgbClr val="C0000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pt-BR" sz="2400" b="1" dirty="0">
                <a:solidFill>
                  <a:srgbClr val="C00000"/>
                </a:solidFill>
                <a:latin typeface="Times New Roman" panose="02020603050405020304" pitchFamily="18" charset="0"/>
                <a:ea typeface="Times New Roman" panose="02020603050405020304" pitchFamily="18" charset="0"/>
              </a:rPr>
              <a:t>*Bài thơ là lời của ai và viết về điều gì?</a:t>
            </a:r>
            <a:endParaRPr lang="en-US" sz="20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734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913968"/>
            <a:ext cx="66271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1599014" y="807089"/>
            <a:ext cx="8993971" cy="5243823"/>
            <a:chOff x="1417104" y="1375446"/>
            <a:chExt cx="8993971" cy="5243823"/>
          </a:xfrm>
          <a:scene3d>
            <a:camera prst="orthographicFront">
              <a:rot lat="0" lon="0" rev="0"/>
            </a:camera>
            <a:lightRig rig="soft" dir="t">
              <a:rot lat="0" lon="0" rev="0"/>
            </a:lightRig>
          </a:scene3d>
        </p:grpSpPr>
        <p:sp>
          <p:nvSpPr>
            <p:cNvPr id="4" name="Freeform 3"/>
            <p:cNvSpPr/>
            <p:nvPr/>
          </p:nvSpPr>
          <p:spPr>
            <a:xfrm>
              <a:off x="1417104" y="2789746"/>
              <a:ext cx="2356774" cy="2415222"/>
            </a:xfrm>
            <a:custGeom>
              <a:avLst/>
              <a:gdLst>
                <a:gd name="connsiteX0" fmla="*/ 0 w 2356774"/>
                <a:gd name="connsiteY0" fmla="*/ 235677 h 2415222"/>
                <a:gd name="connsiteX1" fmla="*/ 235677 w 2356774"/>
                <a:gd name="connsiteY1" fmla="*/ 0 h 2415222"/>
                <a:gd name="connsiteX2" fmla="*/ 2121097 w 2356774"/>
                <a:gd name="connsiteY2" fmla="*/ 0 h 2415222"/>
                <a:gd name="connsiteX3" fmla="*/ 2356774 w 2356774"/>
                <a:gd name="connsiteY3" fmla="*/ 235677 h 2415222"/>
                <a:gd name="connsiteX4" fmla="*/ 2356774 w 2356774"/>
                <a:gd name="connsiteY4" fmla="*/ 2179545 h 2415222"/>
                <a:gd name="connsiteX5" fmla="*/ 2121097 w 2356774"/>
                <a:gd name="connsiteY5" fmla="*/ 2415222 h 2415222"/>
                <a:gd name="connsiteX6" fmla="*/ 235677 w 2356774"/>
                <a:gd name="connsiteY6" fmla="*/ 2415222 h 2415222"/>
                <a:gd name="connsiteX7" fmla="*/ 0 w 2356774"/>
                <a:gd name="connsiteY7" fmla="*/ 2179545 h 2415222"/>
                <a:gd name="connsiteX8" fmla="*/ 0 w 2356774"/>
                <a:gd name="connsiteY8" fmla="*/ 235677 h 241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415222">
                  <a:moveTo>
                    <a:pt x="0" y="235677"/>
                  </a:moveTo>
                  <a:cubicBezTo>
                    <a:pt x="0" y="105516"/>
                    <a:pt x="105516" y="0"/>
                    <a:pt x="235677" y="0"/>
                  </a:cubicBezTo>
                  <a:lnTo>
                    <a:pt x="2121097" y="0"/>
                  </a:lnTo>
                  <a:cubicBezTo>
                    <a:pt x="2251258" y="0"/>
                    <a:pt x="2356774" y="105516"/>
                    <a:pt x="2356774" y="235677"/>
                  </a:cubicBezTo>
                  <a:lnTo>
                    <a:pt x="2356774" y="2179545"/>
                  </a:lnTo>
                  <a:cubicBezTo>
                    <a:pt x="2356774" y="2309706"/>
                    <a:pt x="2251258" y="2415222"/>
                    <a:pt x="2121097" y="2415222"/>
                  </a:cubicBezTo>
                  <a:lnTo>
                    <a:pt x="235677" y="2415222"/>
                  </a:lnTo>
                  <a:cubicBezTo>
                    <a:pt x="105516" y="2415222"/>
                    <a:pt x="0" y="2309706"/>
                    <a:pt x="0" y="2179545"/>
                  </a:cubicBezTo>
                  <a:lnTo>
                    <a:pt x="0" y="235677"/>
                  </a:lnTo>
                  <a:close/>
                </a:path>
              </a:pathLst>
            </a:custGeom>
            <a:solidFill>
              <a:schemeClr val="accent6">
                <a:lumMod val="50000"/>
              </a:schemeClr>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c. </a:t>
              </a:r>
              <a:r>
                <a:rPr lang="en-US" sz="3200" b="1" kern="1200" dirty="0" err="1">
                  <a:latin typeface="Times New Roman" panose="02020603050405020304" pitchFamily="18" charset="0"/>
                  <a:cs typeface="Times New Roman" panose="02020603050405020304" pitchFamily="18" charset="0"/>
                </a:rPr>
                <a:t>Thể</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thơ</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và</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bố</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cục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văn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p>
          </p:txBody>
        </p:sp>
        <p:sp>
          <p:nvSpPr>
            <p:cNvPr id="7" name="Freeform 6"/>
            <p:cNvSpPr/>
            <p:nvPr/>
          </p:nvSpPr>
          <p:spPr>
            <a:xfrm>
              <a:off x="3773879" y="3977162"/>
              <a:ext cx="575642" cy="40390"/>
            </a:xfrm>
            <a:custGeom>
              <a:avLst/>
              <a:gdLst>
                <a:gd name="connsiteX0" fmla="*/ 0 w 575642"/>
                <a:gd name="connsiteY0" fmla="*/ 20195 h 40390"/>
                <a:gd name="connsiteX1" fmla="*/ 575642 w 575642"/>
                <a:gd name="connsiteY1" fmla="*/ 20195 h 40390"/>
              </a:gdLst>
              <a:ahLst/>
              <a:cxnLst>
                <a:cxn ang="0">
                  <a:pos x="connsiteX0" y="connsiteY0"/>
                </a:cxn>
                <a:cxn ang="0">
                  <a:pos x="connsiteX1" y="connsiteY1"/>
                </a:cxn>
              </a:cxnLst>
              <a:rect l="l" t="t" r="r" b="b"/>
              <a:pathLst>
                <a:path w="575642" h="40390">
                  <a:moveTo>
                    <a:pt x="0" y="20195"/>
                  </a:moveTo>
                  <a:lnTo>
                    <a:pt x="575642"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6130" tIns="5804" rIns="286130" bIns="5804"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4349521" y="2663146"/>
              <a:ext cx="2356774" cy="2668422"/>
            </a:xfrm>
            <a:custGeom>
              <a:avLst/>
              <a:gdLst>
                <a:gd name="connsiteX0" fmla="*/ 0 w 2356774"/>
                <a:gd name="connsiteY0" fmla="*/ 235677 h 2668422"/>
                <a:gd name="connsiteX1" fmla="*/ 235677 w 2356774"/>
                <a:gd name="connsiteY1" fmla="*/ 0 h 2668422"/>
                <a:gd name="connsiteX2" fmla="*/ 2121097 w 2356774"/>
                <a:gd name="connsiteY2" fmla="*/ 0 h 2668422"/>
                <a:gd name="connsiteX3" fmla="*/ 2356774 w 2356774"/>
                <a:gd name="connsiteY3" fmla="*/ 235677 h 2668422"/>
                <a:gd name="connsiteX4" fmla="*/ 2356774 w 2356774"/>
                <a:gd name="connsiteY4" fmla="*/ 2432745 h 2668422"/>
                <a:gd name="connsiteX5" fmla="*/ 2121097 w 2356774"/>
                <a:gd name="connsiteY5" fmla="*/ 2668422 h 2668422"/>
                <a:gd name="connsiteX6" fmla="*/ 235677 w 2356774"/>
                <a:gd name="connsiteY6" fmla="*/ 2668422 h 2668422"/>
                <a:gd name="connsiteX7" fmla="*/ 0 w 2356774"/>
                <a:gd name="connsiteY7" fmla="*/ 2432745 h 2668422"/>
                <a:gd name="connsiteX8" fmla="*/ 0 w 2356774"/>
                <a:gd name="connsiteY8" fmla="*/ 235677 h 266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668422">
                  <a:moveTo>
                    <a:pt x="0" y="235677"/>
                  </a:moveTo>
                  <a:cubicBezTo>
                    <a:pt x="0" y="105516"/>
                    <a:pt x="105516" y="0"/>
                    <a:pt x="235677" y="0"/>
                  </a:cubicBezTo>
                  <a:lnTo>
                    <a:pt x="2121097" y="0"/>
                  </a:lnTo>
                  <a:cubicBezTo>
                    <a:pt x="2251258" y="0"/>
                    <a:pt x="2356774" y="105516"/>
                    <a:pt x="2356774" y="235677"/>
                  </a:cubicBezTo>
                  <a:lnTo>
                    <a:pt x="2356774" y="2432745"/>
                  </a:lnTo>
                  <a:cubicBezTo>
                    <a:pt x="2356774" y="2562906"/>
                    <a:pt x="2251258" y="2668422"/>
                    <a:pt x="2121097" y="2668422"/>
                  </a:cubicBezTo>
                  <a:lnTo>
                    <a:pt x="235677" y="2668422"/>
                  </a:lnTo>
                  <a:cubicBezTo>
                    <a:pt x="105516" y="2668422"/>
                    <a:pt x="0" y="2562906"/>
                    <a:pt x="0" y="2432745"/>
                  </a:cubicBezTo>
                  <a:lnTo>
                    <a:pt x="0" y="235677"/>
                  </a:lnTo>
                  <a:close/>
                </a:path>
              </a:pathLst>
            </a:custGeom>
            <a:solidFill>
              <a:schemeClr val="accent4">
                <a:lumMod val="50000"/>
              </a:schemeClr>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Bài thơ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theo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lục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bát</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được chia làm </a:t>
              </a:r>
              <a:r>
                <a:rPr lang="en-US" sz="3200" kern="1200" dirty="0">
                  <a:latin typeface="Times New Roman" panose="02020603050405020304" pitchFamily="18" charset="0"/>
                  <a:cs typeface="Times New Roman" panose="02020603050405020304" pitchFamily="18" charset="0"/>
                </a:rPr>
                <a:t>4</a:t>
              </a:r>
              <a:r>
                <a:rPr lang="vi-VN" sz="3200" kern="1200" dirty="0">
                  <a:latin typeface="Times New Roman" panose="02020603050405020304" pitchFamily="18" charset="0"/>
                  <a:cs typeface="Times New Roman" panose="02020603050405020304" pitchFamily="18" charset="0"/>
                </a:rPr>
                <a:t> khổ:</a:t>
              </a:r>
              <a:endParaRPr lang="en-US" sz="32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18213030">
              <a:off x="6160764" y="2960803"/>
              <a:ext cx="2439069" cy="40390"/>
            </a:xfrm>
            <a:custGeom>
              <a:avLst/>
              <a:gdLst>
                <a:gd name="connsiteX0" fmla="*/ 0 w 2439069"/>
                <a:gd name="connsiteY0" fmla="*/ 20195 h 40390"/>
                <a:gd name="connsiteX1" fmla="*/ 2439069 w 2439069"/>
                <a:gd name="connsiteY1" fmla="*/ 20195 h 40390"/>
              </a:gdLst>
              <a:ahLst/>
              <a:cxnLst>
                <a:cxn ang="0">
                  <a:pos x="connsiteX0" y="connsiteY0"/>
                </a:cxn>
                <a:cxn ang="0">
                  <a:pos x="connsiteX1" y="connsiteY1"/>
                </a:cxn>
              </a:cxnLst>
              <a:rect l="l" t="t" r="r" b="b"/>
              <a:pathLst>
                <a:path w="2439069" h="40390">
                  <a:moveTo>
                    <a:pt x="0" y="20195"/>
                  </a:moveTo>
                  <a:lnTo>
                    <a:pt x="2439069"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71257" tIns="-40781" rIns="1171258" bIns="-40783" numCol="1" spcCol="1270" anchor="ctr" anchorCtr="0">
              <a:noAutofit/>
            </a:bodyPr>
            <a:lstStyle/>
            <a:p>
              <a:pPr lvl="0" algn="ctr" defTabSz="355600">
                <a:lnSpc>
                  <a:spcPct val="90000"/>
                </a:lnSpc>
                <a:spcBef>
                  <a:spcPct val="0"/>
                </a:spcBef>
                <a:spcAft>
                  <a:spcPct val="35000"/>
                </a:spcAft>
              </a:pPr>
              <a:endParaRPr lang="en-US" sz="800" kern="1200"/>
            </a:p>
          </p:txBody>
        </p:sp>
        <p:sp>
          <p:nvSpPr>
            <p:cNvPr id="10" name="Freeform 9"/>
            <p:cNvSpPr/>
            <p:nvPr/>
          </p:nvSpPr>
          <p:spPr>
            <a:xfrm>
              <a:off x="8054301" y="1375446"/>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1: 4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đầu</a:t>
              </a:r>
              <a:endParaRPr lang="en-US" sz="32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19958797">
              <a:off x="6623855" y="3638376"/>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3163" tIns="-16671" rIns="713163" bIns="-16673"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8016074" y="2730591"/>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2: 4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tiếp</a:t>
              </a:r>
              <a:endParaRPr lang="en-US" sz="32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1641203">
              <a:off x="6623855" y="4315949"/>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3163" tIns="-16673" rIns="713163" bIns="-16671"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8016074" y="4085737"/>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3: 4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tiếp</a:t>
              </a:r>
              <a:endParaRPr lang="en-US" sz="32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3432263">
              <a:off x="6152109" y="4993522"/>
              <a:ext cx="2418152" cy="40390"/>
            </a:xfrm>
            <a:custGeom>
              <a:avLst/>
              <a:gdLst>
                <a:gd name="connsiteX0" fmla="*/ 0 w 2418152"/>
                <a:gd name="connsiteY0" fmla="*/ 20195 h 40390"/>
                <a:gd name="connsiteX1" fmla="*/ 2418152 w 2418152"/>
                <a:gd name="connsiteY1" fmla="*/ 20195 h 40390"/>
              </a:gdLst>
              <a:ahLst/>
              <a:cxnLst>
                <a:cxn ang="0">
                  <a:pos x="connsiteX0" y="connsiteY0"/>
                </a:cxn>
                <a:cxn ang="0">
                  <a:pos x="connsiteX1" y="connsiteY1"/>
                </a:cxn>
              </a:cxnLst>
              <a:rect l="l" t="t" r="r" b="b"/>
              <a:pathLst>
                <a:path w="2418152" h="40390">
                  <a:moveTo>
                    <a:pt x="0" y="20195"/>
                  </a:moveTo>
                  <a:lnTo>
                    <a:pt x="2418152"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61321" tIns="-40259" rIns="1161323" bIns="-40259" numCol="1" spcCol="1270" anchor="ctr" anchorCtr="0">
              <a:noAutofit/>
            </a:bodyPr>
            <a:lstStyle/>
            <a:p>
              <a:pPr lvl="0" algn="ctr" defTabSz="355600">
                <a:lnSpc>
                  <a:spcPct val="90000"/>
                </a:lnSpc>
                <a:spcBef>
                  <a:spcPct val="0"/>
                </a:spcBef>
                <a:spcAft>
                  <a:spcPct val="35000"/>
                </a:spcAft>
              </a:pPr>
              <a:endParaRPr lang="en-US" sz="800" kern="1200"/>
            </a:p>
          </p:txBody>
        </p:sp>
        <p:sp>
          <p:nvSpPr>
            <p:cNvPr id="16" name="Freeform 15"/>
            <p:cNvSpPr/>
            <p:nvPr/>
          </p:nvSpPr>
          <p:spPr>
            <a:xfrm>
              <a:off x="8016074" y="5440882"/>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4: 2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cuối</a:t>
              </a:r>
              <a:endParaRPr lang="en-US" sz="3200" kern="1200" dirty="0">
                <a:latin typeface="Times New Roman" panose="02020603050405020304" pitchFamily="18" charset="0"/>
                <a:cs typeface="Times New Roman" panose="02020603050405020304" pitchFamily="18" charset="0"/>
              </a:endParaRPr>
            </a:p>
          </p:txBody>
        </p:sp>
      </p:grpSp>
      <p:sp>
        <p:nvSpPr>
          <p:cNvPr id="6" name="Plaque 5"/>
          <p:cNvSpPr/>
          <p:nvPr/>
        </p:nvSpPr>
        <p:spPr>
          <a:xfrm>
            <a:off x="218941" y="230260"/>
            <a:ext cx="739629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3387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33226" y="846828"/>
            <a:ext cx="655033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33226" y="1583381"/>
            <a:ext cx="655033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24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d. Đề tài và chủ đề</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6"/>
          <p:cNvSpPr/>
          <p:nvPr/>
        </p:nvSpPr>
        <p:spPr>
          <a:xfrm>
            <a:off x="1961912" y="2472802"/>
            <a:ext cx="3879668" cy="4084752"/>
          </a:xfrm>
          <a:prstGeom prst="rightArrow">
            <a:avLst>
              <a:gd name="adj1" fmla="val 50000"/>
              <a:gd name="adj2" fmla="val 43371"/>
            </a:avLst>
          </a:prstGeom>
          <a:blipFill>
            <a:blip r:embed="rId2"/>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xa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6141414" y="2631265"/>
            <a:ext cx="4088674" cy="3767826"/>
            <a:chOff x="5937340" y="2607168"/>
            <a:chExt cx="4088674" cy="3767826"/>
          </a:xfrm>
        </p:grpSpPr>
        <p:sp>
          <p:nvSpPr>
            <p:cNvPr id="8" name="Rectangle 7"/>
            <p:cNvSpPr/>
            <p:nvPr/>
          </p:nvSpPr>
          <p:spPr>
            <a:xfrm>
              <a:off x="5937340" y="2607168"/>
              <a:ext cx="4088674" cy="3767826"/>
            </a:xfrm>
            <a:prstGeom prst="rect">
              <a:avLst/>
            </a:prstGeom>
            <a:noFill/>
            <a:ln w="57150" cmpd="thickThi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6119446" y="2827605"/>
              <a:ext cx="3685736" cy="3334043"/>
            </a:xfrm>
            <a:prstGeom prst="rect">
              <a:avLst/>
            </a:prstGeom>
          </p:spPr>
        </p:pic>
      </p:grpSp>
      <p:sp>
        <p:nvSpPr>
          <p:cNvPr id="10" name="Plaque 9"/>
          <p:cNvSpPr/>
          <p:nvPr/>
        </p:nvSpPr>
        <p:spPr>
          <a:xfrm>
            <a:off x="233227" y="163120"/>
            <a:ext cx="731057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826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913968"/>
            <a:ext cx="65887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51986" y="2088270"/>
            <a:ext cx="304934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THẢO LUẬN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NHÓM</a:t>
            </a:r>
          </a:p>
        </p:txBody>
      </p:sp>
      <p:grpSp>
        <p:nvGrpSpPr>
          <p:cNvPr id="3" name="Group 2"/>
          <p:cNvGrpSpPr/>
          <p:nvPr/>
        </p:nvGrpSpPr>
        <p:grpSpPr>
          <a:xfrm>
            <a:off x="3601329" y="1765620"/>
            <a:ext cx="8056747" cy="4651026"/>
            <a:chOff x="3567633" y="1756383"/>
            <a:chExt cx="8056747" cy="4651026"/>
          </a:xfrm>
          <a:scene3d>
            <a:camera prst="orthographicFront">
              <a:rot lat="0" lon="0" rev="0"/>
            </a:camera>
            <a:lightRig rig="soft" dir="t">
              <a:rot lat="0" lon="0" rev="0"/>
            </a:lightRig>
          </a:scene3d>
        </p:grpSpPr>
        <p:sp>
          <p:nvSpPr>
            <p:cNvPr id="4" name="Freeform 3"/>
            <p:cNvSpPr/>
            <p:nvPr/>
          </p:nvSpPr>
          <p:spPr>
            <a:xfrm>
              <a:off x="3567633" y="3088081"/>
              <a:ext cx="1889818" cy="944909"/>
            </a:xfrm>
            <a:custGeom>
              <a:avLst/>
              <a:gdLst>
                <a:gd name="connsiteX0" fmla="*/ 0 w 1889818"/>
                <a:gd name="connsiteY0" fmla="*/ 94491 h 944909"/>
                <a:gd name="connsiteX1" fmla="*/ 94491 w 1889818"/>
                <a:gd name="connsiteY1" fmla="*/ 0 h 944909"/>
                <a:gd name="connsiteX2" fmla="*/ 1795327 w 1889818"/>
                <a:gd name="connsiteY2" fmla="*/ 0 h 944909"/>
                <a:gd name="connsiteX3" fmla="*/ 1889818 w 1889818"/>
                <a:gd name="connsiteY3" fmla="*/ 94491 h 944909"/>
                <a:gd name="connsiteX4" fmla="*/ 1889818 w 1889818"/>
                <a:gd name="connsiteY4" fmla="*/ 850418 h 944909"/>
                <a:gd name="connsiteX5" fmla="*/ 1795327 w 1889818"/>
                <a:gd name="connsiteY5" fmla="*/ 944909 h 944909"/>
                <a:gd name="connsiteX6" fmla="*/ 94491 w 1889818"/>
                <a:gd name="connsiteY6" fmla="*/ 944909 h 944909"/>
                <a:gd name="connsiteX7" fmla="*/ 0 w 1889818"/>
                <a:gd name="connsiteY7" fmla="*/ 850418 h 944909"/>
                <a:gd name="connsiteX8" fmla="*/ 0 w 1889818"/>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944909">
                  <a:moveTo>
                    <a:pt x="0" y="94491"/>
                  </a:moveTo>
                  <a:cubicBezTo>
                    <a:pt x="0" y="42305"/>
                    <a:pt x="42305" y="0"/>
                    <a:pt x="94491" y="0"/>
                  </a:cubicBezTo>
                  <a:lnTo>
                    <a:pt x="1795327" y="0"/>
                  </a:lnTo>
                  <a:cubicBezTo>
                    <a:pt x="1847513" y="0"/>
                    <a:pt x="1889818" y="42305"/>
                    <a:pt x="1889818" y="94491"/>
                  </a:cubicBezTo>
                  <a:lnTo>
                    <a:pt x="1889818" y="850418"/>
                  </a:lnTo>
                  <a:cubicBezTo>
                    <a:pt x="1889818" y="902604"/>
                    <a:pt x="1847513" y="944909"/>
                    <a:pt x="1795327"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995" tIns="47995" rIns="47995" bIns="47995"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Nhiệm</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vụ</a:t>
              </a:r>
              <a:endParaRPr lang="en-US" sz="3200" b="1" kern="1200" dirty="0">
                <a:latin typeface="Times New Roman" panose="02020603050405020304" pitchFamily="18" charset="0"/>
                <a:cs typeface="Times New Roman" panose="02020603050405020304" pitchFamily="18" charset="0"/>
              </a:endParaRPr>
            </a:p>
          </p:txBody>
        </p:sp>
        <p:sp>
          <p:nvSpPr>
            <p:cNvPr id="6" name="Freeform 5"/>
            <p:cNvSpPr/>
            <p:nvPr/>
          </p:nvSpPr>
          <p:spPr>
            <a:xfrm rot="17891687">
              <a:off x="5035442" y="2837219"/>
              <a:ext cx="1599945" cy="36526"/>
            </a:xfrm>
            <a:custGeom>
              <a:avLst/>
              <a:gdLst>
                <a:gd name="connsiteX0" fmla="*/ 0 w 1599945"/>
                <a:gd name="connsiteY0" fmla="*/ 18263 h 36526"/>
                <a:gd name="connsiteX1" fmla="*/ 1599945 w 1599945"/>
                <a:gd name="connsiteY1" fmla="*/ 18263 h 36526"/>
              </a:gdLst>
              <a:ahLst/>
              <a:cxnLst>
                <a:cxn ang="0">
                  <a:pos x="connsiteX0" y="connsiteY0"/>
                </a:cxn>
                <a:cxn ang="0">
                  <a:pos x="connsiteX1" y="connsiteY1"/>
                </a:cxn>
              </a:cxnLst>
              <a:rect l="l" t="t" r="r" b="b"/>
              <a:pathLst>
                <a:path w="1599945" h="36526">
                  <a:moveTo>
                    <a:pt x="0" y="18263"/>
                  </a:moveTo>
                  <a:lnTo>
                    <a:pt x="1599945"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72674" tIns="-21736" rIns="772673" bIns="-21736"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6213378" y="1756383"/>
              <a:ext cx="3102072" cy="788091"/>
            </a:xfrm>
            <a:custGeom>
              <a:avLst/>
              <a:gdLst>
                <a:gd name="connsiteX0" fmla="*/ 0 w 1889818"/>
                <a:gd name="connsiteY0" fmla="*/ 78809 h 788091"/>
                <a:gd name="connsiteX1" fmla="*/ 78809 w 1889818"/>
                <a:gd name="connsiteY1" fmla="*/ 0 h 788091"/>
                <a:gd name="connsiteX2" fmla="*/ 1811009 w 1889818"/>
                <a:gd name="connsiteY2" fmla="*/ 0 h 788091"/>
                <a:gd name="connsiteX3" fmla="*/ 1889818 w 1889818"/>
                <a:gd name="connsiteY3" fmla="*/ 78809 h 788091"/>
                <a:gd name="connsiteX4" fmla="*/ 1889818 w 1889818"/>
                <a:gd name="connsiteY4" fmla="*/ 709282 h 788091"/>
                <a:gd name="connsiteX5" fmla="*/ 1811009 w 1889818"/>
                <a:gd name="connsiteY5" fmla="*/ 788091 h 788091"/>
                <a:gd name="connsiteX6" fmla="*/ 78809 w 1889818"/>
                <a:gd name="connsiteY6" fmla="*/ 788091 h 788091"/>
                <a:gd name="connsiteX7" fmla="*/ 0 w 1889818"/>
                <a:gd name="connsiteY7" fmla="*/ 709282 h 788091"/>
                <a:gd name="connsiteX8" fmla="*/ 0 w 1889818"/>
                <a:gd name="connsiteY8" fmla="*/ 78809 h 78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788091">
                  <a:moveTo>
                    <a:pt x="0" y="78809"/>
                  </a:moveTo>
                  <a:cubicBezTo>
                    <a:pt x="0" y="35284"/>
                    <a:pt x="35284" y="0"/>
                    <a:pt x="78809" y="0"/>
                  </a:cubicBezTo>
                  <a:lnTo>
                    <a:pt x="1811009" y="0"/>
                  </a:lnTo>
                  <a:cubicBezTo>
                    <a:pt x="1854534" y="0"/>
                    <a:pt x="1889818" y="35284"/>
                    <a:pt x="1889818" y="78809"/>
                  </a:cubicBezTo>
                  <a:lnTo>
                    <a:pt x="1889818" y="709282"/>
                  </a:lnTo>
                  <a:cubicBezTo>
                    <a:pt x="1889818" y="752807"/>
                    <a:pt x="1854534" y="788091"/>
                    <a:pt x="1811009" y="788091"/>
                  </a:cubicBezTo>
                  <a:lnTo>
                    <a:pt x="78809" y="788091"/>
                  </a:lnTo>
                  <a:cubicBezTo>
                    <a:pt x="35284" y="788091"/>
                    <a:pt x="0" y="752807"/>
                    <a:pt x="0" y="709282"/>
                  </a:cubicBezTo>
                  <a:lnTo>
                    <a:pt x="0" y="78809"/>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862" tIns="40862" rIns="40862" bIns="40862" numCol="1" spcCol="1270" anchor="ctr" anchorCtr="0">
              <a:noAutofit/>
            </a:bodyPr>
            <a:lstStyle/>
            <a:p>
              <a:pPr lvl="0" algn="ctr" defTabSz="1244600">
                <a:lnSpc>
                  <a:spcPct val="90000"/>
                </a:lnSpc>
                <a:spcBef>
                  <a:spcPct val="0"/>
                </a:spcBef>
                <a:spcAft>
                  <a:spcPct val="35000"/>
                </a:spcAft>
              </a:pPr>
              <a:r>
                <a:rPr lang="pt-BR" sz="2800" kern="1200" dirty="0">
                  <a:latin typeface="Times New Roman" panose="02020603050405020304" pitchFamily="18" charset="0"/>
                  <a:cs typeface="Times New Roman" panose="02020603050405020304" pitchFamily="18" charset="0"/>
                </a:rPr>
                <a:t>Đọc lại cả bài thơ.</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21244690">
              <a:off x="5455423" y="3503068"/>
              <a:ext cx="759982" cy="36526"/>
            </a:xfrm>
            <a:custGeom>
              <a:avLst/>
              <a:gdLst>
                <a:gd name="connsiteX0" fmla="*/ 0 w 759982"/>
                <a:gd name="connsiteY0" fmla="*/ 18263 h 36526"/>
                <a:gd name="connsiteX1" fmla="*/ 759982 w 759982"/>
                <a:gd name="connsiteY1" fmla="*/ 18263 h 36526"/>
              </a:gdLst>
              <a:ahLst/>
              <a:cxnLst>
                <a:cxn ang="0">
                  <a:pos x="connsiteX0" y="connsiteY0"/>
                </a:cxn>
                <a:cxn ang="0">
                  <a:pos x="connsiteX1" y="connsiteY1"/>
                </a:cxn>
              </a:cxnLst>
              <a:rect l="l" t="t" r="r" b="b"/>
              <a:pathLst>
                <a:path w="759982" h="36526">
                  <a:moveTo>
                    <a:pt x="0" y="18263"/>
                  </a:moveTo>
                  <a:lnTo>
                    <a:pt x="759982"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3691" tIns="-736" rIns="373691" bIns="-738"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6213378" y="2686211"/>
              <a:ext cx="2552539" cy="1591831"/>
            </a:xfrm>
            <a:custGeom>
              <a:avLst/>
              <a:gdLst>
                <a:gd name="connsiteX0" fmla="*/ 0 w 2552539"/>
                <a:gd name="connsiteY0" fmla="*/ 159183 h 1591831"/>
                <a:gd name="connsiteX1" fmla="*/ 159183 w 2552539"/>
                <a:gd name="connsiteY1" fmla="*/ 0 h 1591831"/>
                <a:gd name="connsiteX2" fmla="*/ 2393356 w 2552539"/>
                <a:gd name="connsiteY2" fmla="*/ 0 h 1591831"/>
                <a:gd name="connsiteX3" fmla="*/ 2552539 w 2552539"/>
                <a:gd name="connsiteY3" fmla="*/ 159183 h 1591831"/>
                <a:gd name="connsiteX4" fmla="*/ 2552539 w 2552539"/>
                <a:gd name="connsiteY4" fmla="*/ 1432648 h 1591831"/>
                <a:gd name="connsiteX5" fmla="*/ 2393356 w 2552539"/>
                <a:gd name="connsiteY5" fmla="*/ 1591831 h 1591831"/>
                <a:gd name="connsiteX6" fmla="*/ 159183 w 2552539"/>
                <a:gd name="connsiteY6" fmla="*/ 1591831 h 1591831"/>
                <a:gd name="connsiteX7" fmla="*/ 0 w 2552539"/>
                <a:gd name="connsiteY7" fmla="*/ 1432648 h 1591831"/>
                <a:gd name="connsiteX8" fmla="*/ 0 w 2552539"/>
                <a:gd name="connsiteY8" fmla="*/ 159183 h 159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539" h="1591831">
                  <a:moveTo>
                    <a:pt x="0" y="159183"/>
                  </a:moveTo>
                  <a:cubicBezTo>
                    <a:pt x="0" y="71269"/>
                    <a:pt x="71269" y="0"/>
                    <a:pt x="159183" y="0"/>
                  </a:cubicBezTo>
                  <a:lnTo>
                    <a:pt x="2393356" y="0"/>
                  </a:lnTo>
                  <a:cubicBezTo>
                    <a:pt x="2481270" y="0"/>
                    <a:pt x="2552539" y="71269"/>
                    <a:pt x="2552539" y="159183"/>
                  </a:cubicBezTo>
                  <a:lnTo>
                    <a:pt x="2552539" y="1432648"/>
                  </a:lnTo>
                  <a:cubicBezTo>
                    <a:pt x="2552539" y="1520562"/>
                    <a:pt x="2481270" y="1591831"/>
                    <a:pt x="2393356" y="1591831"/>
                  </a:cubicBezTo>
                  <a:lnTo>
                    <a:pt x="159183" y="1591831"/>
                  </a:lnTo>
                  <a:cubicBezTo>
                    <a:pt x="71269" y="1591831"/>
                    <a:pt x="0" y="1520562"/>
                    <a:pt x="0" y="1432648"/>
                  </a:cubicBezTo>
                  <a:lnTo>
                    <a:pt x="0" y="159183"/>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63" tIns="61863" rIns="61863" bIns="61863" numCol="1" spcCol="1270" anchor="ctr" anchorCtr="0">
              <a:noAutofit/>
            </a:bodyPr>
            <a:lstStyle/>
            <a:p>
              <a:pPr lvl="0" algn="ctr" defTabSz="1066800">
                <a:lnSpc>
                  <a:spcPct val="90000"/>
                </a:lnSpc>
                <a:spcBef>
                  <a:spcPct val="0"/>
                </a:spcBef>
                <a:spcAft>
                  <a:spcPct val="35000"/>
                </a:spcAft>
              </a:pPr>
              <a:r>
                <a:rPr lang="pt-BR" sz="2400" kern="1200" dirty="0">
                  <a:latin typeface="Times New Roman" panose="02020603050405020304" pitchFamily="18" charset="0"/>
                  <a:cs typeface="Times New Roman" panose="02020603050405020304" pitchFamily="18" charset="0"/>
                </a:rPr>
                <a:t>Thảo luận theo nhóm thời gian 3 phút:  </a:t>
              </a:r>
              <a:r>
                <a:rPr lang="pt-BR" sz="2400" kern="1200" dirty="0">
                  <a:solidFill>
                    <a:srgbClr val="FF0000"/>
                  </a:solidFill>
                  <a:latin typeface="Times New Roman" panose="02020603050405020304" pitchFamily="18" charset="0"/>
                  <a:cs typeface="Times New Roman" panose="02020603050405020304" pitchFamily="18" charset="0"/>
                </a:rPr>
                <a:t>Hoàn thành phiếu HT 02:</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3" name="Freeform 12"/>
            <p:cNvSpPr/>
            <p:nvPr/>
          </p:nvSpPr>
          <p:spPr>
            <a:xfrm rot="3673311">
              <a:off x="5050312" y="4230407"/>
              <a:ext cx="1570204" cy="36526"/>
            </a:xfrm>
            <a:custGeom>
              <a:avLst/>
              <a:gdLst>
                <a:gd name="connsiteX0" fmla="*/ 0 w 1570204"/>
                <a:gd name="connsiteY0" fmla="*/ 18263 h 36526"/>
                <a:gd name="connsiteX1" fmla="*/ 1570204 w 1570204"/>
                <a:gd name="connsiteY1" fmla="*/ 18263 h 36526"/>
              </a:gdLst>
              <a:ahLst/>
              <a:cxnLst>
                <a:cxn ang="0">
                  <a:pos x="connsiteX0" y="connsiteY0"/>
                </a:cxn>
                <a:cxn ang="0">
                  <a:pos x="connsiteX1" y="connsiteY1"/>
                </a:cxn>
              </a:cxnLst>
              <a:rect l="l" t="t" r="r" b="b"/>
              <a:pathLst>
                <a:path w="1570204" h="36526">
                  <a:moveTo>
                    <a:pt x="0" y="18263"/>
                  </a:moveTo>
                  <a:lnTo>
                    <a:pt x="1570204"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58547" tIns="-20993" rIns="758546" bIns="-20992"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6213378" y="4464350"/>
              <a:ext cx="2115424" cy="944909"/>
            </a:xfrm>
            <a:custGeom>
              <a:avLst/>
              <a:gdLst>
                <a:gd name="connsiteX0" fmla="*/ 0 w 2115424"/>
                <a:gd name="connsiteY0" fmla="*/ 94491 h 944909"/>
                <a:gd name="connsiteX1" fmla="*/ 94491 w 2115424"/>
                <a:gd name="connsiteY1" fmla="*/ 0 h 944909"/>
                <a:gd name="connsiteX2" fmla="*/ 2020933 w 2115424"/>
                <a:gd name="connsiteY2" fmla="*/ 0 h 944909"/>
                <a:gd name="connsiteX3" fmla="*/ 2115424 w 2115424"/>
                <a:gd name="connsiteY3" fmla="*/ 94491 h 944909"/>
                <a:gd name="connsiteX4" fmla="*/ 2115424 w 2115424"/>
                <a:gd name="connsiteY4" fmla="*/ 850418 h 944909"/>
                <a:gd name="connsiteX5" fmla="*/ 2020933 w 2115424"/>
                <a:gd name="connsiteY5" fmla="*/ 944909 h 944909"/>
                <a:gd name="connsiteX6" fmla="*/ 94491 w 2115424"/>
                <a:gd name="connsiteY6" fmla="*/ 944909 h 944909"/>
                <a:gd name="connsiteX7" fmla="*/ 0 w 2115424"/>
                <a:gd name="connsiteY7" fmla="*/ 850418 h 944909"/>
                <a:gd name="connsiteX8" fmla="*/ 0 w 2115424"/>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424" h="944909">
                  <a:moveTo>
                    <a:pt x="0" y="94491"/>
                  </a:moveTo>
                  <a:cubicBezTo>
                    <a:pt x="0" y="42305"/>
                    <a:pt x="42305" y="0"/>
                    <a:pt x="94491" y="0"/>
                  </a:cubicBezTo>
                  <a:lnTo>
                    <a:pt x="2020933" y="0"/>
                  </a:lnTo>
                  <a:cubicBezTo>
                    <a:pt x="2073119" y="0"/>
                    <a:pt x="2115424" y="42305"/>
                    <a:pt x="2115424" y="94491"/>
                  </a:cubicBezTo>
                  <a:lnTo>
                    <a:pt x="2115424" y="850418"/>
                  </a:lnTo>
                  <a:cubicBezTo>
                    <a:pt x="2115424" y="902604"/>
                    <a:pt x="2073119" y="944909"/>
                    <a:pt x="2020933"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455" tIns="45455" rIns="45455" bIns="45455"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Trả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hỏi</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8225152">
              <a:off x="8026495" y="4352933"/>
              <a:ext cx="1360542" cy="36526"/>
            </a:xfrm>
            <a:custGeom>
              <a:avLst/>
              <a:gdLst>
                <a:gd name="connsiteX0" fmla="*/ 0 w 1360542"/>
                <a:gd name="connsiteY0" fmla="*/ 18263 h 36526"/>
                <a:gd name="connsiteX1" fmla="*/ 1360542 w 1360542"/>
                <a:gd name="connsiteY1" fmla="*/ 18263 h 36526"/>
              </a:gdLst>
              <a:ahLst/>
              <a:cxnLst>
                <a:cxn ang="0">
                  <a:pos x="connsiteX0" y="connsiteY0"/>
                </a:cxn>
                <a:cxn ang="0">
                  <a:pos x="connsiteX1" y="connsiteY1"/>
                </a:cxn>
              </a:cxnLst>
              <a:rect l="l" t="t" r="r" b="b"/>
              <a:pathLst>
                <a:path w="1360542" h="36526">
                  <a:moveTo>
                    <a:pt x="0" y="18263"/>
                  </a:moveTo>
                  <a:lnTo>
                    <a:pt x="1360542"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58957" tIns="-15750" rIns="658957" bIns="-15752"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9084730" y="3377058"/>
              <a:ext cx="2539650" cy="857060"/>
            </a:xfrm>
            <a:custGeom>
              <a:avLst/>
              <a:gdLst>
                <a:gd name="connsiteX0" fmla="*/ 0 w 2539650"/>
                <a:gd name="connsiteY0" fmla="*/ 85706 h 857060"/>
                <a:gd name="connsiteX1" fmla="*/ 85706 w 2539650"/>
                <a:gd name="connsiteY1" fmla="*/ 0 h 857060"/>
                <a:gd name="connsiteX2" fmla="*/ 2453944 w 2539650"/>
                <a:gd name="connsiteY2" fmla="*/ 0 h 857060"/>
                <a:gd name="connsiteX3" fmla="*/ 2539650 w 2539650"/>
                <a:gd name="connsiteY3" fmla="*/ 85706 h 857060"/>
                <a:gd name="connsiteX4" fmla="*/ 2539650 w 2539650"/>
                <a:gd name="connsiteY4" fmla="*/ 771354 h 857060"/>
                <a:gd name="connsiteX5" fmla="*/ 2453944 w 2539650"/>
                <a:gd name="connsiteY5" fmla="*/ 857060 h 857060"/>
                <a:gd name="connsiteX6" fmla="*/ 85706 w 2539650"/>
                <a:gd name="connsiteY6" fmla="*/ 857060 h 857060"/>
                <a:gd name="connsiteX7" fmla="*/ 0 w 2539650"/>
                <a:gd name="connsiteY7" fmla="*/ 771354 h 857060"/>
                <a:gd name="connsiteX8" fmla="*/ 0 w 2539650"/>
                <a:gd name="connsiteY8" fmla="*/ 85706 h 85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9650" h="857060">
                  <a:moveTo>
                    <a:pt x="0" y="85706"/>
                  </a:moveTo>
                  <a:cubicBezTo>
                    <a:pt x="0" y="38372"/>
                    <a:pt x="38372" y="0"/>
                    <a:pt x="85706" y="0"/>
                  </a:cubicBezTo>
                  <a:lnTo>
                    <a:pt x="2453944" y="0"/>
                  </a:lnTo>
                  <a:cubicBezTo>
                    <a:pt x="2501278" y="0"/>
                    <a:pt x="2539650" y="38372"/>
                    <a:pt x="2539650" y="85706"/>
                  </a:cubicBezTo>
                  <a:lnTo>
                    <a:pt x="2539650" y="771354"/>
                  </a:lnTo>
                  <a:cubicBezTo>
                    <a:pt x="2539650" y="818688"/>
                    <a:pt x="2501278" y="857060"/>
                    <a:pt x="2453944" y="857060"/>
                  </a:cubicBezTo>
                  <a:lnTo>
                    <a:pt x="85706" y="857060"/>
                  </a:lnTo>
                  <a:cubicBezTo>
                    <a:pt x="38372" y="857060"/>
                    <a:pt x="0" y="818688"/>
                    <a:pt x="0" y="771354"/>
                  </a:cubicBezTo>
                  <a:lnTo>
                    <a:pt x="0" y="85706"/>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802" tIns="37802" rIns="37802" bIns="37802" numCol="1" spcCol="1270" anchor="ctr" anchorCtr="0">
              <a:noAutofit/>
            </a:bodyPr>
            <a:lstStyle/>
            <a:p>
              <a:pPr lvl="0" algn="ctr" defTabSz="889000">
                <a:lnSpc>
                  <a:spcPct val="90000"/>
                </a:lnSpc>
                <a:spcBef>
                  <a:spcPct val="0"/>
                </a:spcBef>
                <a:spcAft>
                  <a:spcPct val="35000"/>
                </a:spcAft>
              </a:pPr>
              <a:r>
                <a:rPr lang="pt-BR" sz="2000" i="1" kern="1200" dirty="0"/>
                <a:t>Tìm hiểu vẻ đẹp của hinh ảnh người mẹ</a:t>
              </a:r>
              <a:endParaRPr lang="en-US" sz="2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rot="21199371">
              <a:off x="8326222" y="4874294"/>
              <a:ext cx="761089" cy="36526"/>
            </a:xfrm>
            <a:custGeom>
              <a:avLst/>
              <a:gdLst>
                <a:gd name="connsiteX0" fmla="*/ 0 w 761089"/>
                <a:gd name="connsiteY0" fmla="*/ 18263 h 36526"/>
                <a:gd name="connsiteX1" fmla="*/ 761089 w 761089"/>
                <a:gd name="connsiteY1" fmla="*/ 18263 h 36526"/>
              </a:gdLst>
              <a:ahLst/>
              <a:cxnLst>
                <a:cxn ang="0">
                  <a:pos x="connsiteX0" y="connsiteY0"/>
                </a:cxn>
                <a:cxn ang="0">
                  <a:pos x="connsiteX1" y="connsiteY1"/>
                </a:cxn>
              </a:cxnLst>
              <a:rect l="l" t="t" r="r" b="b"/>
              <a:pathLst>
                <a:path w="761089" h="36526">
                  <a:moveTo>
                    <a:pt x="0" y="18263"/>
                  </a:moveTo>
                  <a:lnTo>
                    <a:pt x="761089"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4217" tIns="-764" rIns="374217" bIns="-765" numCol="1" spcCol="1270" anchor="ctr" anchorCtr="0">
              <a:noAutofit/>
            </a:bodyPr>
            <a:lstStyle/>
            <a:p>
              <a:pPr lvl="0" algn="ctr" defTabSz="222250">
                <a:lnSpc>
                  <a:spcPct val="90000"/>
                </a:lnSpc>
                <a:spcBef>
                  <a:spcPct val="0"/>
                </a:spcBef>
                <a:spcAft>
                  <a:spcPct val="35000"/>
                </a:spcAft>
              </a:pPr>
              <a:endParaRPr lang="en-US" sz="500" kern="1200"/>
            </a:p>
          </p:txBody>
        </p:sp>
        <p:sp>
          <p:nvSpPr>
            <p:cNvPr id="18" name="Freeform 17"/>
            <p:cNvSpPr/>
            <p:nvPr/>
          </p:nvSpPr>
          <p:spPr>
            <a:xfrm>
              <a:off x="9084730" y="4375855"/>
              <a:ext cx="2510169" cy="944909"/>
            </a:xfrm>
            <a:custGeom>
              <a:avLst/>
              <a:gdLst>
                <a:gd name="connsiteX0" fmla="*/ 0 w 2510169"/>
                <a:gd name="connsiteY0" fmla="*/ 94491 h 944909"/>
                <a:gd name="connsiteX1" fmla="*/ 94491 w 2510169"/>
                <a:gd name="connsiteY1" fmla="*/ 0 h 944909"/>
                <a:gd name="connsiteX2" fmla="*/ 2415678 w 2510169"/>
                <a:gd name="connsiteY2" fmla="*/ 0 h 944909"/>
                <a:gd name="connsiteX3" fmla="*/ 2510169 w 2510169"/>
                <a:gd name="connsiteY3" fmla="*/ 94491 h 944909"/>
                <a:gd name="connsiteX4" fmla="*/ 2510169 w 2510169"/>
                <a:gd name="connsiteY4" fmla="*/ 850418 h 944909"/>
                <a:gd name="connsiteX5" fmla="*/ 2415678 w 2510169"/>
                <a:gd name="connsiteY5" fmla="*/ 944909 h 944909"/>
                <a:gd name="connsiteX6" fmla="*/ 94491 w 2510169"/>
                <a:gd name="connsiteY6" fmla="*/ 944909 h 944909"/>
                <a:gd name="connsiteX7" fmla="*/ 0 w 2510169"/>
                <a:gd name="connsiteY7" fmla="*/ 850418 h 944909"/>
                <a:gd name="connsiteX8" fmla="*/ 0 w 2510169"/>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0169" h="944909">
                  <a:moveTo>
                    <a:pt x="0" y="94491"/>
                  </a:moveTo>
                  <a:cubicBezTo>
                    <a:pt x="0" y="42305"/>
                    <a:pt x="42305" y="0"/>
                    <a:pt x="94491" y="0"/>
                  </a:cubicBezTo>
                  <a:lnTo>
                    <a:pt x="2415678" y="0"/>
                  </a:lnTo>
                  <a:cubicBezTo>
                    <a:pt x="2467864" y="0"/>
                    <a:pt x="2510169" y="42305"/>
                    <a:pt x="2510169" y="94491"/>
                  </a:cubicBezTo>
                  <a:lnTo>
                    <a:pt x="2510169" y="850418"/>
                  </a:lnTo>
                  <a:cubicBezTo>
                    <a:pt x="2510169" y="902604"/>
                    <a:pt x="2467864" y="944909"/>
                    <a:pt x="2415678"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0" tIns="39740" rIns="39740" bIns="39740" numCol="1" spcCol="1270" anchor="ctr" anchorCtr="0">
              <a:noAutofit/>
            </a:bodyPr>
            <a:lstStyle/>
            <a:p>
              <a:pPr lvl="0" algn="ctr" defTabSz="844550">
                <a:lnSpc>
                  <a:spcPct val="90000"/>
                </a:lnSpc>
                <a:spcBef>
                  <a:spcPct val="0"/>
                </a:spcBef>
                <a:spcAft>
                  <a:spcPct val="35000"/>
                </a:spcAft>
              </a:pPr>
              <a:r>
                <a:rPr lang="pt-BR" sz="1900" i="1" kern="1200" dirty="0"/>
                <a:t>Tìm hiểu tình cảm của con dành cho mẹ.</a:t>
              </a:r>
              <a:endParaRPr lang="en-US" sz="19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3171739">
              <a:off x="8080721" y="5417616"/>
              <a:ext cx="1252089" cy="36526"/>
            </a:xfrm>
            <a:custGeom>
              <a:avLst/>
              <a:gdLst>
                <a:gd name="connsiteX0" fmla="*/ 0 w 1252089"/>
                <a:gd name="connsiteY0" fmla="*/ 18263 h 36526"/>
                <a:gd name="connsiteX1" fmla="*/ 1252089 w 1252089"/>
                <a:gd name="connsiteY1" fmla="*/ 18263 h 36526"/>
              </a:gdLst>
              <a:ahLst/>
              <a:cxnLst>
                <a:cxn ang="0">
                  <a:pos x="connsiteX0" y="connsiteY0"/>
                </a:cxn>
                <a:cxn ang="0">
                  <a:pos x="connsiteX1" y="connsiteY1"/>
                </a:cxn>
              </a:cxnLst>
              <a:rect l="l" t="t" r="r" b="b"/>
              <a:pathLst>
                <a:path w="1252089" h="36526">
                  <a:moveTo>
                    <a:pt x="0" y="18263"/>
                  </a:moveTo>
                  <a:lnTo>
                    <a:pt x="1252089"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07442" tIns="-13040" rIns="607442" bIns="-13039" numCol="1" spcCol="1270" anchor="ctr" anchorCtr="0">
              <a:noAutofit/>
            </a:bodyPr>
            <a:lstStyle/>
            <a:p>
              <a:pPr lvl="0" algn="ctr" defTabSz="222250">
                <a:lnSpc>
                  <a:spcPct val="90000"/>
                </a:lnSpc>
                <a:spcBef>
                  <a:spcPct val="0"/>
                </a:spcBef>
                <a:spcAft>
                  <a:spcPct val="35000"/>
                </a:spcAft>
              </a:pPr>
              <a:endParaRPr lang="en-US" sz="500" kern="1200"/>
            </a:p>
          </p:txBody>
        </p:sp>
        <p:sp>
          <p:nvSpPr>
            <p:cNvPr id="20" name="Freeform 19"/>
            <p:cNvSpPr/>
            <p:nvPr/>
          </p:nvSpPr>
          <p:spPr>
            <a:xfrm>
              <a:off x="9084730" y="5462500"/>
              <a:ext cx="2483882" cy="944909"/>
            </a:xfrm>
            <a:custGeom>
              <a:avLst/>
              <a:gdLst>
                <a:gd name="connsiteX0" fmla="*/ 0 w 2483882"/>
                <a:gd name="connsiteY0" fmla="*/ 94491 h 944909"/>
                <a:gd name="connsiteX1" fmla="*/ 94491 w 2483882"/>
                <a:gd name="connsiteY1" fmla="*/ 0 h 944909"/>
                <a:gd name="connsiteX2" fmla="*/ 2389391 w 2483882"/>
                <a:gd name="connsiteY2" fmla="*/ 0 h 944909"/>
                <a:gd name="connsiteX3" fmla="*/ 2483882 w 2483882"/>
                <a:gd name="connsiteY3" fmla="*/ 94491 h 944909"/>
                <a:gd name="connsiteX4" fmla="*/ 2483882 w 2483882"/>
                <a:gd name="connsiteY4" fmla="*/ 850418 h 944909"/>
                <a:gd name="connsiteX5" fmla="*/ 2389391 w 2483882"/>
                <a:gd name="connsiteY5" fmla="*/ 944909 h 944909"/>
                <a:gd name="connsiteX6" fmla="*/ 94491 w 2483882"/>
                <a:gd name="connsiteY6" fmla="*/ 944909 h 944909"/>
                <a:gd name="connsiteX7" fmla="*/ 0 w 2483882"/>
                <a:gd name="connsiteY7" fmla="*/ 850418 h 944909"/>
                <a:gd name="connsiteX8" fmla="*/ 0 w 2483882"/>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3882" h="944909">
                  <a:moveTo>
                    <a:pt x="0" y="94491"/>
                  </a:moveTo>
                  <a:cubicBezTo>
                    <a:pt x="0" y="42305"/>
                    <a:pt x="42305" y="0"/>
                    <a:pt x="94491" y="0"/>
                  </a:cubicBezTo>
                  <a:lnTo>
                    <a:pt x="2389391" y="0"/>
                  </a:lnTo>
                  <a:cubicBezTo>
                    <a:pt x="2441577" y="0"/>
                    <a:pt x="2483882" y="42305"/>
                    <a:pt x="2483882" y="94491"/>
                  </a:cubicBezTo>
                  <a:lnTo>
                    <a:pt x="2483882" y="850418"/>
                  </a:lnTo>
                  <a:cubicBezTo>
                    <a:pt x="2483882" y="902604"/>
                    <a:pt x="2441577" y="944909"/>
                    <a:pt x="2389391"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0" tIns="39740" rIns="39740" bIns="39740" numCol="1" spcCol="1270" anchor="ctr" anchorCtr="0">
              <a:noAutofit/>
            </a:bodyPr>
            <a:lstStyle/>
            <a:p>
              <a:pPr lvl="0" algn="ctr" defTabSz="844550">
                <a:lnSpc>
                  <a:spcPct val="90000"/>
                </a:lnSpc>
                <a:spcBef>
                  <a:spcPct val="0"/>
                </a:spcBef>
                <a:spcAft>
                  <a:spcPct val="35000"/>
                </a:spcAft>
              </a:pPr>
              <a:r>
                <a:rPr lang="pt-BR" sz="1900" i="1" kern="1200" dirty="0"/>
                <a:t>Các biện pháp tu từ chính được sử dụng trong bài thơ.</a:t>
              </a:r>
              <a:endParaRPr lang="en-US" sz="1900" kern="1200" dirty="0">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a:blip r:embed="rId2"/>
          <a:stretch>
            <a:fillRect/>
          </a:stretch>
        </p:blipFill>
        <p:spPr>
          <a:xfrm>
            <a:off x="390389" y="3829690"/>
            <a:ext cx="2946292" cy="2387644"/>
          </a:xfrm>
          <a:prstGeom prst="ellipse">
            <a:avLst/>
          </a:prstGeom>
          <a:ln>
            <a:noFill/>
          </a:ln>
          <a:effectLst>
            <a:softEdge rad="112500"/>
          </a:effectLst>
        </p:spPr>
      </p:pic>
      <p:sp>
        <p:nvSpPr>
          <p:cNvPr id="7" name="Plaque 6"/>
          <p:cNvSpPr/>
          <p:nvPr/>
        </p:nvSpPr>
        <p:spPr>
          <a:xfrm>
            <a:off x="218940" y="230260"/>
            <a:ext cx="7353435"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656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839933750"/>
              </p:ext>
            </p:extLst>
          </p:nvPr>
        </p:nvGraphicFramePr>
        <p:xfrm>
          <a:off x="242667" y="1254237"/>
          <a:ext cx="5910776" cy="4855670"/>
        </p:xfrm>
        <a:graphic>
          <a:graphicData uri="http://schemas.openxmlformats.org/drawingml/2006/table">
            <a:tbl>
              <a:tblPr firstRow="1" bandRow="1">
                <a:tableStyleId>{5C22544A-7EE6-4342-B048-85BDC9FD1C3A}</a:tableStyleId>
              </a:tblPr>
              <a:tblGrid>
                <a:gridCol w="3050461">
                  <a:extLst>
                    <a:ext uri="{9D8B030D-6E8A-4147-A177-3AD203B41FA5}">
                      <a16:colId xmlns:a16="http://schemas.microsoft.com/office/drawing/2014/main" val="3255424733"/>
                    </a:ext>
                  </a:extLst>
                </a:gridCol>
                <a:gridCol w="2860315">
                  <a:extLst>
                    <a:ext uri="{9D8B030D-6E8A-4147-A177-3AD203B41FA5}">
                      <a16:colId xmlns:a16="http://schemas.microsoft.com/office/drawing/2014/main" val="3547848784"/>
                    </a:ext>
                  </a:extLst>
                </a:gridCol>
              </a:tblGrid>
              <a:tr h="1094695">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rPr>
                        <a:t> 1 + 2:</a:t>
                      </a:r>
                    </a:p>
                    <a:p>
                      <a:pPr algn="ctr">
                        <a:lnSpc>
                          <a:spcPct val="115000"/>
                        </a:lnSpc>
                        <a:spcAft>
                          <a:spcPts val="0"/>
                        </a:spcAft>
                      </a:pPr>
                      <a:r>
                        <a:rPr lang="en-US" sz="2400" b="1" dirty="0" err="1">
                          <a:solidFill>
                            <a:srgbClr val="0070C0"/>
                          </a:solidFill>
                          <a:effectLst/>
                          <a:latin typeface="Times New Roman" panose="02020603050405020304" pitchFamily="18" charset="0"/>
                          <a:ea typeface="Times New Roman" panose="02020603050405020304" pitchFamily="18" charset="0"/>
                        </a:rPr>
                        <a:t>Vẻ</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đẹp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hình</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ảnh</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người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mẹ</a:t>
                      </a:r>
                      <a:r>
                        <a:rPr lang="en-US" sz="2400" b="1" dirty="0">
                          <a:solidFill>
                            <a:srgbClr val="0070C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271310"/>
                  </a:ext>
                </a:extLst>
              </a:tr>
              <a:tr h="3536076">
                <a:tc>
                  <a:txBody>
                    <a:bodyPr/>
                    <a:lstStyle/>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rPr>
                        <a:t>a. </a:t>
                      </a:r>
                      <a:r>
                        <a:rPr lang="en-US" sz="2000" b="0" dirty="0" err="1">
                          <a:solidFill>
                            <a:srgbClr val="0D0D0D"/>
                          </a:solidFill>
                          <a:effectLst/>
                          <a:latin typeface="Times New Roman" panose="02020603050405020304" pitchFamily="18" charset="0"/>
                          <a:ea typeface="Times New Roman" panose="02020603050405020304" pitchFamily="18" charset="0"/>
                        </a:rPr>
                        <a:t>Cảnh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vật</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quanh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ngôi</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nhà</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của</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người</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mẹ</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hiện</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lên</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với</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những</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hình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ảnh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nào</a:t>
                      </a:r>
                      <a:r>
                        <a:rPr lang="en-US" sz="2000" b="0" dirty="0">
                          <a:solidFill>
                            <a:srgbClr val="0D0D0D"/>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rPr>
                        <a:t>b. </a:t>
                      </a:r>
                      <a:r>
                        <a:rPr lang="en-US" sz="2000" dirty="0" err="1">
                          <a:solidFill>
                            <a:srgbClr val="0D0D0D"/>
                          </a:solidFill>
                          <a:effectLst/>
                          <a:latin typeface="Times New Roman" panose="02020603050405020304" pitchFamily="18" charset="0"/>
                          <a:ea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sự</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vật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đó</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có</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đặc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điểm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chung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nào</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Gợi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lên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cuộc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sống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và</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vẻ</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đẹp</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gì</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tâm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hồn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en-US" sz="2000" dirty="0">
                          <a:solidFill>
                            <a:srgbClr val="0D0D0D"/>
                          </a:solidFill>
                          <a:effectLst/>
                          <a:latin typeface="Times New Roman" panose="02020603050405020304" pitchFamily="18" charset="0"/>
                          <a:ea typeface="Times New Roman" panose="02020603050405020304" pitchFamily="18" charset="0"/>
                        </a:rPr>
                        <a:t>c. </a:t>
                      </a:r>
                      <a:r>
                        <a:rPr lang="en-US" sz="2000" dirty="0" err="1">
                          <a:solidFill>
                            <a:srgbClr val="0D0D0D"/>
                          </a:solidFill>
                          <a:effectLst/>
                          <a:latin typeface="Times New Roman" panose="02020603050405020304" pitchFamily="18" charset="0"/>
                          <a:ea typeface="Times New Roman" panose="02020603050405020304" pitchFamily="18" charset="0"/>
                        </a:rPr>
                        <a:t>Nêu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biện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pháp</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được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sử</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dụng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khắc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hoạ</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ảnh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tay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76614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69889541"/>
              </p:ext>
            </p:extLst>
          </p:nvPr>
        </p:nvGraphicFramePr>
        <p:xfrm>
          <a:off x="6363286" y="1254238"/>
          <a:ext cx="5586047" cy="4796664"/>
        </p:xfrm>
        <a:graphic>
          <a:graphicData uri="http://schemas.openxmlformats.org/drawingml/2006/table">
            <a:tbl>
              <a:tblPr firstRow="1" bandRow="1">
                <a:tableStyleId>{5C22544A-7EE6-4342-B048-85BDC9FD1C3A}</a:tableStyleId>
              </a:tblPr>
              <a:tblGrid>
                <a:gridCol w="3108347">
                  <a:extLst>
                    <a:ext uri="{9D8B030D-6E8A-4147-A177-3AD203B41FA5}">
                      <a16:colId xmlns:a16="http://schemas.microsoft.com/office/drawing/2014/main" val="3255424733"/>
                    </a:ext>
                  </a:extLst>
                </a:gridCol>
                <a:gridCol w="2477700">
                  <a:extLst>
                    <a:ext uri="{9D8B030D-6E8A-4147-A177-3AD203B41FA5}">
                      <a16:colId xmlns:a16="http://schemas.microsoft.com/office/drawing/2014/main" val="3547848784"/>
                    </a:ext>
                  </a:extLst>
                </a:gridCol>
              </a:tblGrid>
              <a:tr h="1024728">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rPr>
                        <a:t> 3 + 4</a:t>
                      </a:r>
                    </a:p>
                    <a:p>
                      <a:pPr algn="ctr">
                        <a:lnSpc>
                          <a:spcPct val="115000"/>
                        </a:lnSpc>
                        <a:spcAft>
                          <a:spcPts val="0"/>
                        </a:spcAft>
                      </a:pPr>
                      <a:r>
                        <a:rPr lang="en-US" sz="2400" b="1" dirty="0" err="1">
                          <a:solidFill>
                            <a:srgbClr val="0070C0"/>
                          </a:solidFill>
                          <a:effectLst/>
                          <a:latin typeface="Times New Roman" panose="02020603050405020304" pitchFamily="18" charset="0"/>
                          <a:ea typeface="Times New Roman" panose="02020603050405020304" pitchFamily="18" charset="0"/>
                        </a:rPr>
                        <a:t>Tình</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cảm</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người</a:t>
                      </a:r>
                      <a:r>
                        <a:rPr lang="en-US" sz="2400" b="1" dirty="0">
                          <a:solidFill>
                            <a:srgbClr val="0070C0"/>
                          </a:solidFill>
                          <a:effectLst/>
                          <a:latin typeface="Times New Roman" panose="02020603050405020304" pitchFamily="18" charset="0"/>
                          <a:ea typeface="Times New Roman" panose="02020603050405020304" pitchFamily="18" charset="0"/>
                        </a:rPr>
                        <a:t> con </a:t>
                      </a:r>
                      <a:r>
                        <a:rPr lang="en-US" sz="2400" b="1" dirty="0" err="1">
                          <a:solidFill>
                            <a:srgbClr val="0070C0"/>
                          </a:solidFill>
                          <a:effectLst/>
                          <a:latin typeface="Times New Roman" panose="02020603050405020304" pitchFamily="18" charset="0"/>
                          <a:ea typeface="Times New Roman" panose="02020603050405020304" pitchFamily="18" charset="0"/>
                        </a:rPr>
                        <a:t>đối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với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mẹ</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271310"/>
                  </a:ext>
                </a:extLst>
              </a:tr>
              <a:tr h="3461123">
                <a:tc>
                  <a:txBody>
                    <a:bodyPr/>
                    <a:lstStyle/>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thăm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Qua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766147"/>
                  </a:ext>
                </a:extLst>
              </a:tr>
            </a:tbl>
          </a:graphicData>
        </a:graphic>
      </p:graphicFrame>
      <p:sp>
        <p:nvSpPr>
          <p:cNvPr id="10" name="Rectangle 9"/>
          <p:cNvSpPr/>
          <p:nvPr/>
        </p:nvSpPr>
        <p:spPr>
          <a:xfrm>
            <a:off x="3088736" y="276176"/>
            <a:ext cx="6014527"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PHIẾU HỌC TẬP 02</a:t>
            </a:r>
          </a:p>
        </p:txBody>
      </p:sp>
      <p:pic>
        <p:nvPicPr>
          <p:cNvPr id="11" name="Picture 10"/>
          <p:cNvPicPr>
            <a:picLocks noChangeAspect="1"/>
          </p:cNvPicPr>
          <p:nvPr/>
        </p:nvPicPr>
        <p:blipFill>
          <a:blip r:embed="rId2"/>
          <a:stretch>
            <a:fillRect/>
          </a:stretch>
        </p:blipFill>
        <p:spPr>
          <a:xfrm>
            <a:off x="264941" y="0"/>
            <a:ext cx="1366531" cy="1102041"/>
          </a:xfrm>
          <a:prstGeom prst="ellipse">
            <a:avLst/>
          </a:prstGeom>
          <a:ln>
            <a:noFill/>
          </a:ln>
          <a:effectLst>
            <a:softEdge rad="112500"/>
          </a:effectLst>
        </p:spPr>
      </p:pic>
      <p:pic>
        <p:nvPicPr>
          <p:cNvPr id="2" name="Picture 1"/>
          <p:cNvPicPr>
            <a:picLocks noChangeAspect="1"/>
          </p:cNvPicPr>
          <p:nvPr/>
        </p:nvPicPr>
        <p:blipFill>
          <a:blip r:embed="rId3"/>
          <a:stretch>
            <a:fillRect/>
          </a:stretch>
        </p:blipFill>
        <p:spPr>
          <a:xfrm>
            <a:off x="3384157" y="2564028"/>
            <a:ext cx="2670813" cy="21948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stretch>
            <a:fillRect/>
          </a:stretch>
        </p:blipFill>
        <p:spPr>
          <a:xfrm>
            <a:off x="9521921" y="2564028"/>
            <a:ext cx="2371139" cy="21948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9300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76736" y="196516"/>
            <a:ext cx="678127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808746" y="2234782"/>
            <a:ext cx="3395810" cy="2616592"/>
          </a:xfrm>
          <a:prstGeom prst="rightArrowCallout">
            <a:avLst>
              <a:gd name="adj1" fmla="val 39197"/>
              <a:gd name="adj2" fmla="val 34829"/>
              <a:gd name="adj3" fmla="val 25000"/>
              <a:gd name="adj4" fmla="val 64977"/>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bếp</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4377543" y="1863967"/>
            <a:ext cx="7005711" cy="3615399"/>
          </a:xfrm>
          <a:prstGeom prst="rect">
            <a:avLst/>
          </a:prstGeom>
          <a:blipFill>
            <a:blip r:embed="rId3"/>
            <a:tile tx="0" ty="0" sx="100000" sy="100000" flip="none" algn="tl"/>
          </a:blipFill>
          <a:ln w="28575">
            <a:solidFill>
              <a:schemeClr val="accent4">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bếp</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khói</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tảo</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Nam.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Plaque 5"/>
          <p:cNvSpPr/>
          <p:nvPr/>
        </p:nvSpPr>
        <p:spPr>
          <a:xfrm>
            <a:off x="176736" y="900117"/>
            <a:ext cx="678127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3. 1.</a:t>
            </a:r>
            <a:r>
              <a:rPr lang="pt-BR" sz="3200"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 Hình ảnh người mẹ thương con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575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0" y="0"/>
            <a:ext cx="12192000" cy="6858000"/>
          </a:xfrm>
          <a:prstGeom prst="rect">
            <a:avLst/>
          </a:prstGeom>
        </p:spPr>
      </p:pic>
      <p:sp>
        <p:nvSpPr>
          <p:cNvPr id="5" name="Plaque 4"/>
          <p:cNvSpPr/>
          <p:nvPr/>
        </p:nvSpPr>
        <p:spPr>
          <a:xfrm>
            <a:off x="-1" y="0"/>
            <a:ext cx="12192000" cy="3043646"/>
          </a:xfrm>
          <a:prstGeom prst="plaqu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15000"/>
              </a:lnSpc>
              <a:spcAft>
                <a:spcPts val="0"/>
              </a:spcAft>
            </a:pPr>
            <a:r>
              <a:rPr lang="en-US" sz="2800" i="1" dirty="0" err="1">
                <a:solidFill>
                  <a:schemeClr val="bg1"/>
                </a:solidFill>
                <a:latin typeface="Times New Roman" panose="02020603050405020304" pitchFamily="18" charset="0"/>
                <a:ea typeface="Times New Roman" panose="02020603050405020304" pitchFamily="18" charset="0"/>
              </a:rPr>
              <a:t>Gia</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đình</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là</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cái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nôi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nuôi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dưỡng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cả</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sống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vật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chất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lẫn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tâm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hồn</a:t>
            </a:r>
            <a:r>
              <a:rPr lang="en-US" sz="2800" i="1" dirty="0">
                <a:solidFill>
                  <a:schemeClr val="bg1"/>
                </a:solidFill>
                <a:latin typeface="Times New Roman" panose="02020603050405020304" pitchFamily="18" charset="0"/>
                <a:ea typeface="Times New Roman" panose="02020603050405020304" pitchFamily="18" charset="0"/>
              </a:rPr>
              <a:t> con </a:t>
            </a:r>
            <a:r>
              <a:rPr lang="en-US" sz="2800" i="1" dirty="0" err="1">
                <a:solidFill>
                  <a:schemeClr val="bg1"/>
                </a:solidFill>
                <a:latin typeface="Times New Roman" panose="02020603050405020304" pitchFamily="18" charset="0"/>
                <a:ea typeface="Times New Roman" panose="02020603050405020304" pitchFamily="18" charset="0"/>
              </a:rPr>
              <a:t>người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Mỗi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người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lớn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lên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đều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nhờ</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sự</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nuôi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nấng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yêu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thương</a:t>
            </a:r>
            <a:r>
              <a:rPr lang="en-US" sz="2800" i="1" dirty="0">
                <a:solidFill>
                  <a:schemeClr val="bg1"/>
                </a:solidFill>
                <a:latin typeface="Times New Roman" panose="02020603050405020304" pitchFamily="18" charset="0"/>
                <a:ea typeface="Times New Roman" panose="02020603050405020304" pitchFamily="18" charset="0"/>
              </a:rPr>
              <a:t> , </a:t>
            </a:r>
            <a:r>
              <a:rPr lang="en-US" sz="2800" i="1" dirty="0" err="1">
                <a:solidFill>
                  <a:schemeClr val="bg1"/>
                </a:solidFill>
                <a:latin typeface="Times New Roman" panose="02020603050405020304" pitchFamily="18" charset="0"/>
                <a:ea typeface="Times New Roman" panose="02020603050405020304" pitchFamily="18" charset="0"/>
              </a:rPr>
              <a:t>dạy</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bảo</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của</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ông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bà</a:t>
            </a:r>
            <a:r>
              <a:rPr lang="en-US" sz="2800" i="1" dirty="0">
                <a:solidFill>
                  <a:schemeClr val="bg1"/>
                </a:solidFill>
                <a:latin typeface="Times New Roman" panose="02020603050405020304" pitchFamily="18" charset="0"/>
                <a:ea typeface="Times New Roman" panose="02020603050405020304" pitchFamily="18" charset="0"/>
              </a:rPr>
              <a:t>, cha </a:t>
            </a:r>
            <a:r>
              <a:rPr lang="en-US" sz="2800" i="1" dirty="0" err="1">
                <a:solidFill>
                  <a:schemeClr val="bg1"/>
                </a:solidFill>
                <a:latin typeface="Times New Roman" panose="02020603050405020304" pitchFamily="18" charset="0"/>
                <a:ea typeface="Times New Roman" panose="02020603050405020304" pitchFamily="18" charset="0"/>
              </a:rPr>
              <a:t>mẹ</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Đặc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biệt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Trong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bài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học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hôm</a:t>
            </a:r>
            <a:r>
              <a:rPr lang="en-US" sz="2800" i="1" dirty="0">
                <a:solidFill>
                  <a:schemeClr val="bg1"/>
                </a:solidFill>
                <a:latin typeface="Times New Roman" panose="02020603050405020304" pitchFamily="18" charset="0"/>
                <a:ea typeface="Times New Roman" panose="02020603050405020304" pitchFamily="18" charset="0"/>
              </a:rPr>
              <a:t> nay, </a:t>
            </a:r>
            <a:r>
              <a:rPr lang="en-US" sz="2800" i="1" dirty="0" err="1">
                <a:solidFill>
                  <a:schemeClr val="bg1"/>
                </a:solidFill>
                <a:latin typeface="Times New Roman" panose="02020603050405020304" pitchFamily="18" charset="0"/>
                <a:ea typeface="Times New Roman" panose="02020603050405020304" pitchFamily="18" charset="0"/>
              </a:rPr>
              <a:t>các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em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sẽ</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cùng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nhau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tìm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hiểu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chủ</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đề</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tình</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cảm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gia</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đình</a:t>
            </a:r>
            <a:r>
              <a:rPr lang="en-US" sz="2800" i="1" dirty="0">
                <a:solidFill>
                  <a:schemeClr val="bg1"/>
                </a:solidFill>
                <a:latin typeface="Times New Roman" panose="02020603050405020304" pitchFamily="18" charset="0"/>
                <a:ea typeface="Times New Roman" panose="02020603050405020304" pitchFamily="18" charset="0"/>
              </a:rPr>
              <a:t> qua </a:t>
            </a:r>
            <a:r>
              <a:rPr lang="en-US" sz="2800" i="1" dirty="0" err="1">
                <a:solidFill>
                  <a:schemeClr val="bg1"/>
                </a:solidFill>
                <a:latin typeface="Times New Roman" panose="02020603050405020304" pitchFamily="18" charset="0"/>
                <a:ea typeface="Times New Roman" panose="02020603050405020304" pitchFamily="18" charset="0"/>
              </a:rPr>
              <a:t>tìm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hiểu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các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bài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thơ</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viết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về</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mẹ</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làm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thơ</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lục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bát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về</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người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thân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kể</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lại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kỉ</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niệm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đáng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nhớ</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về</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người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thân</a:t>
            </a:r>
            <a:r>
              <a:rPr lang="en-US" sz="2800" i="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026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96515"/>
            <a:ext cx="66819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633046" y="2250831"/>
            <a:ext cx="3671667" cy="3502855"/>
          </a:xfrm>
          <a:prstGeom prst="rightArrowCallo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chemeClr val="bg1"/>
                </a:solidFill>
                <a:latin typeface="Times New Roman" panose="02020603050405020304" pitchFamily="18" charset="0"/>
                <a:ea typeface="Times New Roman" panose="02020603050405020304" pitchFamily="18" charset="0"/>
              </a:rPr>
              <a:t>Tình yêu thương của mẹ gắn với những sự vật gần gũi đời thường</a:t>
            </a:r>
            <a:r>
              <a:rPr lang="vi-VN"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4473526" y="1885071"/>
            <a:ext cx="7005711" cy="4375052"/>
          </a:xfrm>
          <a:prstGeom prst="rect">
            <a:avLst/>
          </a:prstGeom>
          <a:blipFill>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chum tương đã đậy.</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áo tơi lủn củn.</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nón mê ngồi dầm mưa.</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đàn gà, cái nơm hỏng vành.</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Tất cả các sự vật đều gần gũi, có vẻ cũ kĩ, xấu xí, không trọn vẹn. → Sự vất vả, tích cóp, tiết kiệm của người mẹ để nuôi con khôn lớn. → Tình yêu của mẹ đối với con trọn vẹn.</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176736" y="900117"/>
            <a:ext cx="66819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3. 1.</a:t>
            </a:r>
            <a:r>
              <a:rPr lang="pt-BR" sz="3200"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 Hình ảnh người mẹ thương con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971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1000"/>
                                        <p:tgtEl>
                                          <p:spTgt spid="4">
                                            <p:txEl>
                                              <p:pRg st="2" end="2"/>
                                            </p:txEl>
                                          </p:spTgt>
                                        </p:tgtEl>
                                      </p:cBhvr>
                                    </p:animEffect>
                                    <p:anim calcmode="lin" valueType="num">
                                      <p:cBhvr>
                                        <p:cTn id="5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fade">
                                      <p:cBhvr>
                                        <p:cTn id="64" dur="1000"/>
                                        <p:tgtEl>
                                          <p:spTgt spid="4">
                                            <p:txEl>
                                              <p:pRg st="3" end="3"/>
                                            </p:txEl>
                                          </p:spTgt>
                                        </p:tgtEl>
                                      </p:cBhvr>
                                    </p:animEffect>
                                    <p:anim calcmode="lin" valueType="num">
                                      <p:cBhvr>
                                        <p:cTn id="6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
                                            <p:txEl>
                                              <p:pRg st="4" end="4"/>
                                            </p:txEl>
                                          </p:spTgt>
                                        </p:tgtEl>
                                        <p:attrNameLst>
                                          <p:attrName>style.visibility</p:attrName>
                                        </p:attrNameLst>
                                      </p:cBhvr>
                                      <p:to>
                                        <p:strVal val="visible"/>
                                      </p:to>
                                    </p:set>
                                    <p:animEffect transition="in" filter="fade">
                                      <p:cBhvr>
                                        <p:cTn id="71" dur="1000"/>
                                        <p:tgtEl>
                                          <p:spTgt spid="4">
                                            <p:txEl>
                                              <p:pRg st="4" end="4"/>
                                            </p:txEl>
                                          </p:spTgt>
                                        </p:tgtEl>
                                      </p:cBhvr>
                                    </p:animEffect>
                                    <p:anim calcmode="lin" valueType="num">
                                      <p:cBhvr>
                                        <p:cTn id="7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62668" y="224651"/>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675249" y="2574387"/>
            <a:ext cx="3671667" cy="2996419"/>
          </a:xfrm>
          <a:prstGeom prst="rightArrowCallo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4473526" y="1885071"/>
            <a:ext cx="7005711" cy="4375052"/>
          </a:xfrm>
          <a:prstGeom prst="rect">
            <a:avLst/>
          </a:prstGeom>
          <a:blipFill>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chemeClr val="bg1"/>
                </a:solidFill>
                <a:latin typeface="Times New Roman" panose="02020603050405020304" pitchFamily="18" charset="0"/>
                <a:ea typeface="Times New Roman" panose="02020603050405020304" pitchFamily="18" charset="0"/>
              </a:rPr>
              <a:t>"</a:t>
            </a:r>
            <a:r>
              <a:rPr lang="vi-VN" sz="2800" i="1" dirty="0">
                <a:solidFill>
                  <a:schemeClr val="bg1"/>
                </a:solidFill>
                <a:latin typeface="Times New Roman" panose="02020603050405020304" pitchFamily="18" charset="0"/>
                <a:ea typeface="Times New Roman" panose="02020603050405020304" pitchFamily="18" charset="0"/>
              </a:rPr>
              <a:t>Trái na cuối vụ mẹ dành phần con." </a:t>
            </a:r>
            <a:r>
              <a:rPr lang="vi-VN" sz="2800" dirty="0">
                <a:solidFill>
                  <a:schemeClr val="bg1"/>
                </a:solidFill>
                <a:latin typeface="Times New Roman" panose="02020603050405020304" pitchFamily="18" charset="0"/>
                <a:ea typeface="Times New Roman" panose="02020603050405020304" pitchFamily="18" charset="0"/>
              </a:rPr>
              <a:t>→ Chỉ là một trái na nhưng thể hiện rõ nét nhất sự yêu thương của mẹ: trái na đã đến cuối vụ mà mẹ không nỡ hái, vẫn chờ con về để cho con. </a:t>
            </a:r>
            <a:endParaRPr lang="en-US" sz="28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chemeClr val="bg1"/>
                </a:solidFill>
                <a:latin typeface="MS Gothic" panose="020B0609070205080204" pitchFamily="49" charset="-128"/>
                <a:ea typeface="Times New Roman" panose="02020603050405020304" pitchFamily="18" charset="0"/>
                <a:cs typeface="MS Gothic" panose="020B0609070205080204" pitchFamily="49" charset="-128"/>
              </a:rPr>
              <a:t>➩</a:t>
            </a:r>
            <a:r>
              <a:rPr lang="vi-VN" sz="2800" dirty="0">
                <a:solidFill>
                  <a:schemeClr val="bg1"/>
                </a:solidFill>
                <a:latin typeface="Times New Roman" panose="02020603050405020304" pitchFamily="18" charset="0"/>
                <a:ea typeface="Times New Roman" panose="02020603050405020304" pitchFamily="18" charset="0"/>
              </a:rPr>
              <a:t> Người mẹ tần tảo, vất vả, tiết kiệm, hi sinh để lo cho con ăn học trưởng thành mà quên bản thân mình.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176736" y="900117"/>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3. 1.</a:t>
            </a:r>
            <a:r>
              <a:rPr lang="pt-BR" sz="3200"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 Hình ảnh người mẹ thương con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4167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76736" y="224651"/>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708074" y="2722098"/>
            <a:ext cx="3671667" cy="2700997"/>
          </a:xfrm>
          <a:prstGeom prst="rightArrowCallout">
            <a:avLst>
              <a:gd name="adj1" fmla="val 39811"/>
              <a:gd name="adj2" fmla="val 40340"/>
              <a:gd name="adj3" fmla="val 25000"/>
              <a:gd name="adj4" fmla="val 64977"/>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b="1" dirty="0" err="1">
                <a:solidFill>
                  <a:schemeClr val="bg1"/>
                </a:solidFill>
                <a:latin typeface="Times New Roman" panose="02020603050405020304" pitchFamily="18" charset="0"/>
                <a:ea typeface="Times New Roman" panose="02020603050405020304" pitchFamily="18" charset="0"/>
              </a:rPr>
              <a:t>Nghệ</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thuật</a:t>
            </a:r>
            <a:r>
              <a:rPr lang="en-US" b="1" dirty="0">
                <a:solidFill>
                  <a:schemeClr val="bg1"/>
                </a:solidFill>
                <a:latin typeface="Times New Roman" panose="02020603050405020304" pitchFamily="18" charset="0"/>
                <a:ea typeface="Times New Roman" panose="02020603050405020304" pitchFamily="18" charset="0"/>
              </a:rPr>
              <a:t>:</a:t>
            </a:r>
            <a:endParaRPr lang="en-US" sz="16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4478215" y="2124220"/>
            <a:ext cx="7005711" cy="3896751"/>
          </a:xfrm>
          <a:prstGeom prst="rect">
            <a:avLst/>
          </a:prstGeom>
          <a:blipFill>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dirty="0">
                <a:solidFill>
                  <a:schemeClr val="bg1"/>
                </a:solidFill>
                <a:latin typeface="Times New Roman" panose="02020603050405020304" pitchFamily="18" charset="0"/>
                <a:ea typeface="Times New Roman" panose="02020603050405020304" pitchFamily="18" charset="0"/>
              </a:rPr>
              <a:t>+ Ẩn dụ </a:t>
            </a:r>
            <a:r>
              <a:rPr lang="vi-VN" sz="3200" i="1" dirty="0">
                <a:solidFill>
                  <a:schemeClr val="bg1"/>
                </a:solidFill>
                <a:latin typeface="Times New Roman" panose="02020603050405020304" pitchFamily="18" charset="0"/>
                <a:ea typeface="Times New Roman" panose="02020603050405020304" pitchFamily="18" charset="0"/>
              </a:rPr>
              <a:t>"nón mê", "áo tơi"</a:t>
            </a:r>
            <a:r>
              <a:rPr lang="vi-VN" sz="3200" dirty="0">
                <a:solidFill>
                  <a:schemeClr val="bg1"/>
                </a:solidFill>
                <a:latin typeface="Times New Roman" panose="02020603050405020304" pitchFamily="18" charset="0"/>
                <a:ea typeface="Times New Roman" panose="02020603050405020304" pitchFamily="18" charset="0"/>
              </a:rPr>
              <a:t> → Hình ảnh người mẹ.</a:t>
            </a:r>
            <a:endParaRPr lang="en-US" sz="32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3200" dirty="0">
                <a:solidFill>
                  <a:schemeClr val="bg1"/>
                </a:solidFill>
                <a:latin typeface="Times New Roman" panose="02020603050405020304" pitchFamily="18" charset="0"/>
                <a:ea typeface="Times New Roman" panose="02020603050405020304" pitchFamily="18" charset="0"/>
              </a:rPr>
              <a:t>+ Liệt kê: </a:t>
            </a:r>
            <a:r>
              <a:rPr lang="vi-VN" sz="3200" i="1" dirty="0">
                <a:solidFill>
                  <a:schemeClr val="bg1"/>
                </a:solidFill>
                <a:latin typeface="Times New Roman" panose="02020603050405020304" pitchFamily="18" charset="0"/>
                <a:ea typeface="Times New Roman" panose="02020603050405020304" pitchFamily="18" charset="0"/>
              </a:rPr>
              <a:t>chum tương, nón mê, áo tơi,</a:t>
            </a:r>
            <a:r>
              <a:rPr lang="vi-VN" sz="3200"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ảnh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ngữ</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giản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dị</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gần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gũi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quen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thuộc</a:t>
            </a:r>
            <a:r>
              <a:rPr lang="en-US" sz="3200"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176736" y="900117"/>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3. 1.</a:t>
            </a:r>
            <a:r>
              <a:rPr lang="pt-BR" sz="3200"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 Hình ảnh người mẹ thương con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418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1000"/>
                                        <p:tgtEl>
                                          <p:spTgt spid="4">
                                            <p:txEl>
                                              <p:pRg st="2" end="2"/>
                                            </p:txEl>
                                          </p:spTgt>
                                        </p:tgtEl>
                                      </p:cBhvr>
                                    </p:animEffect>
                                    <p:anim calcmode="lin" valueType="num">
                                      <p:cBhvr>
                                        <p:cTn id="5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7075" y="168380"/>
            <a:ext cx="591083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47075" y="900117"/>
            <a:ext cx="591083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2800" b="1" i="1" dirty="0">
                <a:solidFill>
                  <a:srgbClr val="0D0D0D"/>
                </a:solidFill>
                <a:latin typeface="Times New Roman" panose="02020603050405020304" pitchFamily="18" charset="0"/>
                <a:ea typeface="Times New Roman" panose="02020603050405020304" pitchFamily="18" charset="0"/>
              </a:rPr>
              <a:t>3.2. </a:t>
            </a:r>
            <a:r>
              <a:rPr lang="vi-VN" sz="2800" b="1" i="1" dirty="0">
                <a:solidFill>
                  <a:srgbClr val="0D0D0D"/>
                </a:solidFill>
                <a:latin typeface="Times New Roman" panose="02020603050405020304" pitchFamily="18" charset="0"/>
                <a:ea typeface="Times New Roman" panose="02020603050405020304" pitchFamily="18" charset="0"/>
              </a:rPr>
              <a:t>Tình cảm của người con với mẹ</a:t>
            </a:r>
            <a:endParaRPr lang="en-US" sz="2400" i="1" dirty="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3031495" y="2046204"/>
            <a:ext cx="6252836" cy="4230391"/>
            <a:chOff x="2969581" y="1760454"/>
            <a:chExt cx="6252836" cy="4230391"/>
          </a:xfrm>
          <a:scene3d>
            <a:camera prst="orthographicFront">
              <a:rot lat="0" lon="0" rev="0"/>
            </a:camera>
            <a:lightRig rig="soft" dir="t">
              <a:rot lat="0" lon="0" rev="0"/>
            </a:lightRig>
          </a:scene3d>
        </p:grpSpPr>
        <p:sp>
          <p:nvSpPr>
            <p:cNvPr id="4" name="Freeform 3"/>
            <p:cNvSpPr/>
            <p:nvPr/>
          </p:nvSpPr>
          <p:spPr>
            <a:xfrm>
              <a:off x="2969581" y="1760454"/>
              <a:ext cx="3832181" cy="1420360"/>
            </a:xfrm>
            <a:custGeom>
              <a:avLst/>
              <a:gdLst>
                <a:gd name="connsiteX0" fmla="*/ 0 w 3832181"/>
                <a:gd name="connsiteY0" fmla="*/ 142036 h 1420360"/>
                <a:gd name="connsiteX1" fmla="*/ 142036 w 3832181"/>
                <a:gd name="connsiteY1" fmla="*/ 0 h 1420360"/>
                <a:gd name="connsiteX2" fmla="*/ 3690145 w 3832181"/>
                <a:gd name="connsiteY2" fmla="*/ 0 h 1420360"/>
                <a:gd name="connsiteX3" fmla="*/ 3832181 w 3832181"/>
                <a:gd name="connsiteY3" fmla="*/ 142036 h 1420360"/>
                <a:gd name="connsiteX4" fmla="*/ 3832181 w 3832181"/>
                <a:gd name="connsiteY4" fmla="*/ 1278324 h 1420360"/>
                <a:gd name="connsiteX5" fmla="*/ 3690145 w 3832181"/>
                <a:gd name="connsiteY5" fmla="*/ 1420360 h 1420360"/>
                <a:gd name="connsiteX6" fmla="*/ 142036 w 3832181"/>
                <a:gd name="connsiteY6" fmla="*/ 1420360 h 1420360"/>
                <a:gd name="connsiteX7" fmla="*/ 0 w 3832181"/>
                <a:gd name="connsiteY7" fmla="*/ 1278324 h 1420360"/>
                <a:gd name="connsiteX8" fmla="*/ 0 w 3832181"/>
                <a:gd name="connsiteY8" fmla="*/ 142036 h 142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2181" h="1420360">
                  <a:moveTo>
                    <a:pt x="0" y="142036"/>
                  </a:moveTo>
                  <a:cubicBezTo>
                    <a:pt x="0" y="63592"/>
                    <a:pt x="63592" y="0"/>
                    <a:pt x="142036" y="0"/>
                  </a:cubicBezTo>
                  <a:lnTo>
                    <a:pt x="3690145" y="0"/>
                  </a:lnTo>
                  <a:cubicBezTo>
                    <a:pt x="3768589" y="0"/>
                    <a:pt x="3832181" y="63592"/>
                    <a:pt x="3832181" y="142036"/>
                  </a:cubicBezTo>
                  <a:lnTo>
                    <a:pt x="3832181" y="1278324"/>
                  </a:lnTo>
                  <a:cubicBezTo>
                    <a:pt x="3832181" y="1356768"/>
                    <a:pt x="3768589" y="1420360"/>
                    <a:pt x="3690145" y="1420360"/>
                  </a:cubicBezTo>
                  <a:lnTo>
                    <a:pt x="142036" y="1420360"/>
                  </a:lnTo>
                  <a:cubicBezTo>
                    <a:pt x="63592" y="1420360"/>
                    <a:pt x="0" y="1356768"/>
                    <a:pt x="0" y="1278324"/>
                  </a:cubicBezTo>
                  <a:lnTo>
                    <a:pt x="0" y="142036"/>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66" tIns="108911" rIns="142566" bIns="108911" numCol="1" spcCol="1270" anchor="ctr" anchorCtr="0">
              <a:noAutofit/>
            </a:bodyPr>
            <a:lstStyle/>
            <a:p>
              <a:pPr lvl="0" algn="ctr" defTabSz="2355850">
                <a:lnSpc>
                  <a:spcPct val="90000"/>
                </a:lnSpc>
                <a:spcBef>
                  <a:spcPct val="0"/>
                </a:spcBef>
                <a:spcAft>
                  <a:spcPct val="35000"/>
                </a:spcAft>
              </a:pPr>
              <a:r>
                <a:rPr lang="en-US" sz="5300" b="1" kern="1200" dirty="0" err="1">
                  <a:latin typeface="Times New Roman" panose="02020603050405020304" pitchFamily="18" charset="0"/>
                  <a:cs typeface="Times New Roman" panose="02020603050405020304" pitchFamily="18" charset="0"/>
                </a:rPr>
                <a:t>Hoàn</a:t>
              </a:r>
              <a:r>
                <a:rPr lang="en-US" sz="5300" b="1" kern="1200" dirty="0">
                  <a:latin typeface="Times New Roman" panose="02020603050405020304" pitchFamily="18" charset="0"/>
                  <a:cs typeface="Times New Roman" panose="02020603050405020304" pitchFamily="18" charset="0"/>
                </a:rPr>
                <a:t> </a:t>
              </a:r>
              <a:r>
                <a:rPr lang="en-US" sz="5300" b="1" kern="1200" dirty="0" err="1">
                  <a:latin typeface="Times New Roman" panose="02020603050405020304" pitchFamily="18" charset="0"/>
                  <a:cs typeface="Times New Roman" panose="02020603050405020304" pitchFamily="18" charset="0"/>
                </a:rPr>
                <a:t>cảnh</a:t>
              </a:r>
              <a:r>
                <a:rPr lang="en-US" sz="5300" b="1" kern="1200" dirty="0">
                  <a:latin typeface="Times New Roman" panose="02020603050405020304" pitchFamily="18" charset="0"/>
                  <a:cs typeface="Times New Roman" panose="02020603050405020304" pitchFamily="18" charset="0"/>
                </a:rPr>
                <a:t>:</a:t>
              </a:r>
              <a:r>
                <a:rPr lang="en-US" sz="5300" kern="1200" dirty="0">
                  <a:latin typeface="Times New Roman" panose="02020603050405020304" pitchFamily="18" charset="0"/>
                  <a:cs typeface="Times New Roman" panose="02020603050405020304" pitchFamily="18" charset="0"/>
                </a:rPr>
                <a:t> </a:t>
              </a:r>
            </a:p>
          </p:txBody>
        </p:sp>
        <p:sp>
          <p:nvSpPr>
            <p:cNvPr id="6" name="Freeform 5"/>
            <p:cNvSpPr/>
            <p:nvPr/>
          </p:nvSpPr>
          <p:spPr>
            <a:xfrm>
              <a:off x="3352800" y="3180814"/>
              <a:ext cx="383218" cy="1833640"/>
            </a:xfrm>
            <a:custGeom>
              <a:avLst/>
              <a:gdLst/>
              <a:ahLst/>
              <a:cxnLst/>
              <a:rect l="0" t="0" r="0" b="0"/>
              <a:pathLst>
                <a:path>
                  <a:moveTo>
                    <a:pt x="0" y="0"/>
                  </a:moveTo>
                  <a:lnTo>
                    <a:pt x="0" y="1833640"/>
                  </a:lnTo>
                  <a:lnTo>
                    <a:pt x="383218" y="1833640"/>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3736018" y="4038064"/>
              <a:ext cx="5486399" cy="1952781"/>
            </a:xfrm>
            <a:custGeom>
              <a:avLst/>
              <a:gdLst>
                <a:gd name="connsiteX0" fmla="*/ 0 w 5486399"/>
                <a:gd name="connsiteY0" fmla="*/ 195278 h 1952781"/>
                <a:gd name="connsiteX1" fmla="*/ 195278 w 5486399"/>
                <a:gd name="connsiteY1" fmla="*/ 0 h 1952781"/>
                <a:gd name="connsiteX2" fmla="*/ 5291121 w 5486399"/>
                <a:gd name="connsiteY2" fmla="*/ 0 h 1952781"/>
                <a:gd name="connsiteX3" fmla="*/ 5486399 w 5486399"/>
                <a:gd name="connsiteY3" fmla="*/ 195278 h 1952781"/>
                <a:gd name="connsiteX4" fmla="*/ 5486399 w 5486399"/>
                <a:gd name="connsiteY4" fmla="*/ 1757503 h 1952781"/>
                <a:gd name="connsiteX5" fmla="*/ 5291121 w 5486399"/>
                <a:gd name="connsiteY5" fmla="*/ 1952781 h 1952781"/>
                <a:gd name="connsiteX6" fmla="*/ 195278 w 5486399"/>
                <a:gd name="connsiteY6" fmla="*/ 1952781 h 1952781"/>
                <a:gd name="connsiteX7" fmla="*/ 0 w 5486399"/>
                <a:gd name="connsiteY7" fmla="*/ 1757503 h 1952781"/>
                <a:gd name="connsiteX8" fmla="*/ 0 w 5486399"/>
                <a:gd name="connsiteY8" fmla="*/ 195278 h 195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399" h="1952781">
                  <a:moveTo>
                    <a:pt x="0" y="195278"/>
                  </a:moveTo>
                  <a:cubicBezTo>
                    <a:pt x="0" y="87429"/>
                    <a:pt x="87429" y="0"/>
                    <a:pt x="195278" y="0"/>
                  </a:cubicBezTo>
                  <a:lnTo>
                    <a:pt x="5291121" y="0"/>
                  </a:lnTo>
                  <a:cubicBezTo>
                    <a:pt x="5398970" y="0"/>
                    <a:pt x="5486399" y="87429"/>
                    <a:pt x="5486399" y="195278"/>
                  </a:cubicBezTo>
                  <a:lnTo>
                    <a:pt x="5486399" y="1757503"/>
                  </a:lnTo>
                  <a:cubicBezTo>
                    <a:pt x="5486399" y="1865352"/>
                    <a:pt x="5398970" y="1952781"/>
                    <a:pt x="5291121" y="1952781"/>
                  </a:cubicBezTo>
                  <a:lnTo>
                    <a:pt x="195278" y="1952781"/>
                  </a:lnTo>
                  <a:cubicBezTo>
                    <a:pt x="87429" y="1952781"/>
                    <a:pt x="0" y="1865352"/>
                    <a:pt x="0" y="1757503"/>
                  </a:cubicBezTo>
                  <a:lnTo>
                    <a:pt x="0" y="195278"/>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5305" tIns="135935" rIns="175305" bIns="135935" numCol="1" spcCol="1270" anchor="ctr" anchorCtr="0">
              <a:noAutofit/>
            </a:bodyPr>
            <a:lstStyle/>
            <a:p>
              <a:pPr lvl="0" algn="ctr" defTabSz="2755900">
                <a:lnSpc>
                  <a:spcPct val="90000"/>
                </a:lnSpc>
                <a:spcBef>
                  <a:spcPct val="0"/>
                </a:spcBef>
                <a:spcAft>
                  <a:spcPct val="35000"/>
                </a:spcAft>
              </a:pPr>
              <a:r>
                <a:rPr lang="en-US" sz="6200" kern="1200" dirty="0">
                  <a:latin typeface="Times New Roman" panose="02020603050405020304" pitchFamily="18" charset="0"/>
                  <a:cs typeface="Times New Roman" panose="02020603050405020304" pitchFamily="18" charset="0"/>
                </a:rPr>
                <a:t>"C</a:t>
              </a:r>
              <a:r>
                <a:rPr lang="en-US" sz="6200" i="1" kern="1200" dirty="0">
                  <a:latin typeface="Times New Roman" panose="02020603050405020304" pitchFamily="18" charset="0"/>
                  <a:cs typeface="Times New Roman" panose="02020603050405020304" pitchFamily="18" charset="0"/>
                </a:rPr>
                <a:t>on </a:t>
              </a:r>
              <a:r>
                <a:rPr lang="en-US" sz="6200" i="1" kern="1200" dirty="0" err="1">
                  <a:latin typeface="Times New Roman" panose="02020603050405020304" pitchFamily="18" charset="0"/>
                  <a:cs typeface="Times New Roman" panose="02020603050405020304" pitchFamily="18" charset="0"/>
                </a:rPr>
                <a:t>về</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thăm</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mẹ</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chiều</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đông</a:t>
              </a:r>
              <a:r>
                <a:rPr lang="en-US" sz="6200" i="1" kern="1200" dirty="0">
                  <a:latin typeface="Times New Roman" panose="02020603050405020304" pitchFamily="18" charset="0"/>
                  <a:cs typeface="Times New Roman" panose="02020603050405020304" pitchFamily="18" charset="0"/>
                </a:rPr>
                <a:t>".</a:t>
              </a:r>
              <a:endParaRPr lang="en-US" sz="6200" kern="1200"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2"/>
          <a:stretch>
            <a:fillRect/>
          </a:stretch>
        </p:blipFill>
        <p:spPr>
          <a:xfrm>
            <a:off x="7051628" y="1931904"/>
            <a:ext cx="3348609" cy="2182177"/>
          </a:xfrm>
          <a:prstGeom prst="ellipse">
            <a:avLst/>
          </a:prstGeom>
          <a:ln>
            <a:noFill/>
          </a:ln>
          <a:effectLst>
            <a:softEdge rad="112500"/>
          </a:effectLst>
        </p:spPr>
      </p:pic>
    </p:spTree>
    <p:extLst>
      <p:ext uri="{BB962C8B-B14F-4D97-AF65-F5344CB8AC3E}">
        <p14:creationId xmlns:p14="http://schemas.microsoft.com/office/powerpoint/2010/main" val="209266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7075" y="168380"/>
            <a:ext cx="576796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707304" y="2919045"/>
            <a:ext cx="3671667" cy="2475914"/>
          </a:xfrm>
          <a:prstGeom prst="rightArrowCallout">
            <a:avLst>
              <a:gd name="adj1" fmla="val 35387"/>
              <a:gd name="adj2" fmla="val 38272"/>
              <a:gd name="adj3" fmla="val 25000"/>
              <a:gd name="adj4" fmla="val 64977"/>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Biểu hiện</a:t>
            </a:r>
            <a:r>
              <a:rPr lang="vi-VN"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478984" y="2110153"/>
            <a:ext cx="7005711" cy="4093699"/>
          </a:xfrm>
          <a:prstGeom prst="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600" b="1" dirty="0">
                <a:solidFill>
                  <a:srgbClr val="0D0D0D"/>
                </a:solidFill>
                <a:latin typeface="Times New Roman" panose="02020603050405020304" pitchFamily="18" charset="0"/>
                <a:ea typeface="Times New Roman" panose="02020603050405020304" pitchFamily="18" charset="0"/>
              </a:rPr>
              <a:t>Dáng hình</a:t>
            </a:r>
            <a:r>
              <a:rPr lang="vi-VN" sz="3600" dirty="0">
                <a:solidFill>
                  <a:srgbClr val="0D0D0D"/>
                </a:solidFill>
                <a:latin typeface="Times New Roman" panose="02020603050405020304" pitchFamily="18" charset="0"/>
                <a:ea typeface="Times New Roman" panose="02020603050405020304" pitchFamily="18" charset="0"/>
              </a:rPr>
              <a:t>: "</a:t>
            </a:r>
            <a:r>
              <a:rPr lang="vi-VN" sz="3600" i="1" dirty="0">
                <a:solidFill>
                  <a:srgbClr val="0D0D0D"/>
                </a:solidFill>
                <a:latin typeface="Times New Roman" panose="02020603050405020304" pitchFamily="18" charset="0"/>
                <a:ea typeface="Times New Roman" panose="02020603050405020304" pitchFamily="18" charset="0"/>
              </a:rPr>
              <a:t>thơ thẩn vào ra" </a:t>
            </a:r>
            <a:r>
              <a:rPr lang="vi-VN" sz="3600" dirty="0">
                <a:solidFill>
                  <a:srgbClr val="0D0D0D"/>
                </a:solidFill>
                <a:latin typeface="Times New Roman" panose="02020603050405020304" pitchFamily="18" charset="0"/>
                <a:ea typeface="Times New Roman" panose="02020603050405020304" pitchFamily="18" charset="0"/>
              </a:rPr>
              <a:t>→ Khi ở nhà một mình, ngắm nhìn những cảnh vật xung quanh, con ngờ ngợ một cảm giác bâng khuâng, tha thẩn, mang nét buồn, nét thương.</a:t>
            </a:r>
            <a:endParaRPr lang="en-US" sz="36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248176" y="900117"/>
            <a:ext cx="576796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Tình cảm của người con với mẹ</a:t>
            </a:r>
            <a:endPar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539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7075" y="168380"/>
            <a:ext cx="5867975" cy="807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1173335" y="2919045"/>
            <a:ext cx="3112916" cy="2475914"/>
          </a:xfrm>
          <a:prstGeom prst="rightArrowCallout">
            <a:avLst>
              <a:gd name="adj1" fmla="val 48082"/>
              <a:gd name="adj2" fmla="val 42312"/>
              <a:gd name="adj3" fmla="val 33079"/>
              <a:gd name="adj4" fmla="val 64977"/>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Biểu hiện</a:t>
            </a:r>
            <a:r>
              <a:rPr kumimoji="0" lang="vi-VN"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73526" y="2110153"/>
            <a:ext cx="7005711" cy="4093699"/>
          </a:xfrm>
          <a:prstGeom prst="rect">
            <a:avLst/>
          </a:prstGeom>
          <a:blipFill>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a:t>
            </a:r>
            <a:r>
              <a:rPr lang="vi-VN" sz="2800" b="1" dirty="0">
                <a:solidFill>
                  <a:srgbClr val="0D0D0D"/>
                </a:solidFill>
                <a:latin typeface="Times New Roman" panose="02020603050405020304" pitchFamily="18" charset="0"/>
                <a:ea typeface="Times New Roman" panose="02020603050405020304" pitchFamily="18" charset="0"/>
              </a:rPr>
              <a:t> Cảm xúc</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Từ láy: "</a:t>
            </a:r>
            <a:r>
              <a:rPr lang="vi-VN" sz="2800" i="1" dirty="0">
                <a:solidFill>
                  <a:srgbClr val="0D0D0D"/>
                </a:solidFill>
                <a:latin typeface="Times New Roman" panose="02020603050405020304" pitchFamily="18" charset="0"/>
                <a:ea typeface="Times New Roman" panose="02020603050405020304" pitchFamily="18" charset="0"/>
              </a:rPr>
              <a:t>nghẹn ngào", "rưng rưng"</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D0D0D"/>
                </a:solidFill>
                <a:latin typeface="Times New Roman" panose="02020603050405020304" pitchFamily="18" charset="0"/>
                <a:ea typeface="Times New Roman" panose="02020603050405020304" pitchFamily="18" charset="0"/>
              </a:rPr>
              <a:t>"</a:t>
            </a:r>
            <a:r>
              <a:rPr lang="en-US" sz="2800" i="1" dirty="0" err="1">
                <a:solidFill>
                  <a:srgbClr val="0D0D0D"/>
                </a:solidFill>
                <a:latin typeface="Times New Roman" panose="02020603050405020304" pitchFamily="18" charset="0"/>
                <a:ea typeface="Times New Roman" panose="02020603050405020304" pitchFamily="18" charset="0"/>
              </a:rPr>
              <a:t>nghẹn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ngào</a:t>
            </a:r>
            <a:r>
              <a:rPr lang="en-US" sz="2800" i="1"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kìm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nén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D0D0D"/>
                </a:solidFill>
                <a:latin typeface="Times New Roman" panose="02020603050405020304" pitchFamily="18" charset="0"/>
                <a:ea typeface="Times New Roman" panose="02020603050405020304" pitchFamily="18" charset="0"/>
              </a:rPr>
              <a:t>"</a:t>
            </a:r>
            <a:r>
              <a:rPr lang="en-US" sz="2800" i="1" dirty="0" err="1">
                <a:solidFill>
                  <a:srgbClr val="0D0D0D"/>
                </a:solidFill>
                <a:latin typeface="Times New Roman" panose="02020603050405020304" pitchFamily="18" charset="0"/>
                <a:ea typeface="Times New Roman" panose="02020603050405020304" pitchFamily="18" charset="0"/>
              </a:rPr>
              <a:t>rưng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rưng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kìm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nén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rơi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lvl="0" indent="-342900">
              <a:lnSpc>
                <a:spcPct val="115000"/>
              </a:lnSpc>
              <a:spcAft>
                <a:spcPts val="1200"/>
              </a:spcAft>
              <a:buFont typeface="Wingdings" panose="05000000000000000000" pitchFamily="2" charset="2"/>
              <a:buChar char=""/>
            </a:pPr>
            <a:r>
              <a:rPr lang="vi-VN"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Người con nghẹn ngào</a:t>
            </a:r>
            <a:r>
              <a:rPr lang="en-US"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8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rưng</a:t>
            </a:r>
            <a:r>
              <a:rPr lang="en-US"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8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rưng</a:t>
            </a:r>
            <a:r>
              <a:rPr lang="vi-VN"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vì:</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8" name="Plaque 7"/>
          <p:cNvSpPr/>
          <p:nvPr/>
        </p:nvSpPr>
        <p:spPr>
          <a:xfrm>
            <a:off x="247075" y="975968"/>
            <a:ext cx="5867975" cy="77152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Tình cảm của người con với mẹ</a:t>
            </a:r>
            <a:endPar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48475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1000"/>
                                        <p:tgtEl>
                                          <p:spTgt spid="4">
                                            <p:txEl>
                                              <p:pRg st="2" end="2"/>
                                            </p:txEl>
                                          </p:spTgt>
                                        </p:tgtEl>
                                      </p:cBhvr>
                                    </p:animEffect>
                                    <p:anim calcmode="lin" valueType="num">
                                      <p:cBhvr>
                                        <p:cTn id="5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fade">
                                      <p:cBhvr>
                                        <p:cTn id="64" dur="1000"/>
                                        <p:tgtEl>
                                          <p:spTgt spid="4">
                                            <p:txEl>
                                              <p:pRg st="3" end="3"/>
                                            </p:txEl>
                                          </p:spTgt>
                                        </p:tgtEl>
                                      </p:cBhvr>
                                    </p:animEffect>
                                    <p:anim calcmode="lin" valueType="num">
                                      <p:cBhvr>
                                        <p:cTn id="6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
                                            <p:txEl>
                                              <p:pRg st="4" end="4"/>
                                            </p:txEl>
                                          </p:spTgt>
                                        </p:tgtEl>
                                        <p:attrNameLst>
                                          <p:attrName>style.visibility</p:attrName>
                                        </p:attrNameLst>
                                      </p:cBhvr>
                                      <p:to>
                                        <p:strVal val="visible"/>
                                      </p:to>
                                    </p:set>
                                    <p:animEffect transition="in" filter="fade">
                                      <p:cBhvr>
                                        <p:cTn id="71" dur="1000"/>
                                        <p:tgtEl>
                                          <p:spTgt spid="4">
                                            <p:txEl>
                                              <p:pRg st="4" end="4"/>
                                            </p:txEl>
                                          </p:spTgt>
                                        </p:tgtEl>
                                      </p:cBhvr>
                                    </p:animEffect>
                                    <p:anim calcmode="lin" valueType="num">
                                      <p:cBhvr>
                                        <p:cTn id="7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499" y="168380"/>
            <a:ext cx="585368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936674" y="2919045"/>
            <a:ext cx="3155779" cy="2475914"/>
          </a:xfrm>
          <a:prstGeom prst="rightArrowCallout">
            <a:avLst>
              <a:gd name="adj1" fmla="val 48082"/>
              <a:gd name="adj2" fmla="val 34810"/>
              <a:gd name="adj3" fmla="val 30770"/>
              <a:gd name="adj4" fmla="val 64977"/>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Biểu hiện</a:t>
            </a:r>
            <a:r>
              <a:rPr kumimoji="0" lang="vi-VN"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249615" y="2110153"/>
            <a:ext cx="7005711" cy="4093699"/>
          </a:xfrm>
          <a:prstGeom prst="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dirty="0">
                <a:solidFill>
                  <a:srgbClr val="0D0D0D"/>
                </a:solidFill>
                <a:latin typeface="Times New Roman" panose="02020603050405020304" pitchFamily="18" charset="0"/>
                <a:ea typeface="Times New Roman" panose="02020603050405020304" pitchFamily="18" charset="0"/>
              </a:rPr>
              <a:t>++</a:t>
            </a:r>
            <a:r>
              <a:rPr lang="vi-VN" sz="3200" dirty="0">
                <a:solidFill>
                  <a:srgbClr val="0D0D0D"/>
                </a:solidFill>
                <a:latin typeface="Times New Roman" panose="02020603050405020304" pitchFamily="18" charset="0"/>
                <a:ea typeface="Times New Roman" panose="02020603050405020304" pitchFamily="18" charset="0"/>
              </a:rPr>
              <a:t> Cảm nhận được tình yêu thương của mẹ và thấy thương mẹ nhiều hơn.</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a:t>
            </a:r>
            <a:r>
              <a:rPr lang="en-US" sz="3200" dirty="0">
                <a:solidFill>
                  <a:srgbClr val="0D0D0D"/>
                </a:solidFill>
                <a:latin typeface="Times New Roman" panose="02020603050405020304" pitchFamily="18" charset="0"/>
                <a:ea typeface="Times New Roman" panose="02020603050405020304" pitchFamily="18" charset="0"/>
              </a:rPr>
              <a:t>+</a:t>
            </a:r>
            <a:r>
              <a:rPr lang="vi-VN" sz="3200" dirty="0">
                <a:solidFill>
                  <a:srgbClr val="0D0D0D"/>
                </a:solidFill>
                <a:latin typeface="Times New Roman" panose="02020603050405020304" pitchFamily="18" charset="0"/>
                <a:ea typeface="Times New Roman" panose="02020603050405020304" pitchFamily="18" charset="0"/>
              </a:rPr>
              <a:t> Thấy được sự tảo tần, vất vả của mẹ khi mọi thứ trong nhà đều do mẹ vun vén, khi nhìn thấy chiếc nón mê tàn, cái áo tơi lủn củn...</a:t>
            </a:r>
            <a:endParaRPr lang="en-US" sz="32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176736" y="900117"/>
            <a:ext cx="585368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Tình cảm của người con với mẹ</a:t>
            </a:r>
            <a:endPar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08119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04211" y="168380"/>
            <a:ext cx="573938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725769" y="2848709"/>
            <a:ext cx="3065878" cy="2475914"/>
          </a:xfrm>
          <a:prstGeom prst="rightArrowCallout">
            <a:avLst>
              <a:gd name="adj1" fmla="val 43466"/>
              <a:gd name="adj2" fmla="val 41158"/>
              <a:gd name="adj3" fmla="val 22692"/>
              <a:gd name="adj4" fmla="val 64977"/>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Biểu hiện</a:t>
            </a:r>
            <a:r>
              <a:rPr kumimoji="0" lang="vi-VN"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136963" y="1871005"/>
            <a:ext cx="7329268" cy="4431323"/>
          </a:xfrm>
          <a:prstGeom prst="rect">
            <a:avLst/>
          </a:prstGeom>
          <a:blipFill>
            <a:blip r:embed="rId2"/>
            <a:tile tx="0" ty="0" sx="100000" sy="100000" flip="none" algn="tl"/>
          </a:blipFill>
          <a:ln w="28575">
            <a:solidFill>
              <a:schemeClr val="accent4">
                <a:lumMod val="7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Chi </a:t>
            </a:r>
            <a:r>
              <a:rPr lang="en-US" sz="2400" dirty="0" err="1">
                <a:solidFill>
                  <a:srgbClr val="0D0D0D"/>
                </a:solidFill>
                <a:latin typeface="Times New Roman" panose="02020603050405020304" pitchFamily="18" charset="0"/>
                <a:ea typeface="Times New Roman" panose="02020603050405020304" pitchFamily="18" charset="0"/>
              </a:rPr>
              <a:t>tiết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a:solidFill>
                  <a:srgbClr val="0D0D0D"/>
                </a:solidFill>
                <a:latin typeface="Times New Roman" panose="02020603050405020304" pitchFamily="18" charset="0"/>
                <a:ea typeface="Times New Roman" panose="02020603050405020304" pitchFamily="18" charset="0"/>
              </a:rPr>
              <a:t>"</a:t>
            </a:r>
            <a:r>
              <a:rPr lang="en-US" sz="2400" i="1" dirty="0" err="1">
                <a:solidFill>
                  <a:srgbClr val="0D0D0D"/>
                </a:solidFill>
                <a:latin typeface="Times New Roman" panose="02020603050405020304" pitchFamily="18" charset="0"/>
                <a:ea typeface="Times New Roman" panose="02020603050405020304" pitchFamily="18" charset="0"/>
              </a:rPr>
              <a:t>Trời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đang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yên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vậy</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bỗng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òa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mưa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rơi</a:t>
            </a:r>
            <a:r>
              <a:rPr lang="en-US" sz="2400" i="1" dirty="0">
                <a:solidFill>
                  <a:srgbClr val="0D0D0D"/>
                </a:solidFill>
                <a:latin typeface="Times New Roman" panose="02020603050405020304" pitchFamily="18" charset="0"/>
                <a:ea typeface="Times New Roman" panose="02020603050405020304" pitchFamily="18" charset="0"/>
              </a:rPr>
              <a:t>" </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Đây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ảnh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nghĩa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cạnh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việc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khắc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khung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thực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còn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òa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khóc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lòng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hoặc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khóc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tiếng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trường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hợp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thì</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a:solidFill>
                  <a:srgbClr val="0D0D0D"/>
                </a:solidFill>
                <a:latin typeface="Times New Roman" panose="02020603050405020304" pitchFamily="18" charset="0"/>
                <a:ea typeface="Times New Roman" panose="02020603050405020304" pitchFamily="18" charset="0"/>
              </a:rPr>
              <a:t>"</a:t>
            </a:r>
            <a:r>
              <a:rPr lang="en-US" sz="2400" i="1" dirty="0" err="1">
                <a:solidFill>
                  <a:srgbClr val="0D0D0D"/>
                </a:solidFill>
                <a:latin typeface="Times New Roman" panose="02020603050405020304" pitchFamily="18" charset="0"/>
                <a:ea typeface="Times New Roman" panose="02020603050405020304" pitchFamily="18" charset="0"/>
              </a:rPr>
              <a:t>nghẹn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ngào</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rưng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rưng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tiếng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nấc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tâm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trở</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Dấu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chấm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cuối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đọng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trầm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ngâm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nghẹn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muốn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nói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nói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Tạo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khoảng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lặng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âm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lòng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độc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giả</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176736" y="900117"/>
            <a:ext cx="573938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Tình cảm của người con với mẹ</a:t>
            </a:r>
            <a:endPar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48422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18940" y="230260"/>
            <a:ext cx="770117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443059" y="1189929"/>
            <a:ext cx="11305883" cy="5125456"/>
            <a:chOff x="724192" y="1267099"/>
            <a:chExt cx="10534991" cy="5125456"/>
          </a:xfrm>
        </p:grpSpPr>
        <p:sp>
          <p:nvSpPr>
            <p:cNvPr id="4" name="Freeform 3"/>
            <p:cNvSpPr/>
            <p:nvPr/>
          </p:nvSpPr>
          <p:spPr>
            <a:xfrm>
              <a:off x="724192" y="3373923"/>
              <a:ext cx="1986104" cy="1480665"/>
            </a:xfrm>
            <a:custGeom>
              <a:avLst/>
              <a:gdLst>
                <a:gd name="connsiteX0" fmla="*/ 0 w 1986104"/>
                <a:gd name="connsiteY0" fmla="*/ 148067 h 1480665"/>
                <a:gd name="connsiteX1" fmla="*/ 148067 w 1986104"/>
                <a:gd name="connsiteY1" fmla="*/ 0 h 1480665"/>
                <a:gd name="connsiteX2" fmla="*/ 1838038 w 1986104"/>
                <a:gd name="connsiteY2" fmla="*/ 0 h 1480665"/>
                <a:gd name="connsiteX3" fmla="*/ 1986105 w 1986104"/>
                <a:gd name="connsiteY3" fmla="*/ 148067 h 1480665"/>
                <a:gd name="connsiteX4" fmla="*/ 1986104 w 1986104"/>
                <a:gd name="connsiteY4" fmla="*/ 1332599 h 1480665"/>
                <a:gd name="connsiteX5" fmla="*/ 1838037 w 1986104"/>
                <a:gd name="connsiteY5" fmla="*/ 1480666 h 1480665"/>
                <a:gd name="connsiteX6" fmla="*/ 148067 w 1986104"/>
                <a:gd name="connsiteY6" fmla="*/ 1480665 h 1480665"/>
                <a:gd name="connsiteX7" fmla="*/ 0 w 1986104"/>
                <a:gd name="connsiteY7" fmla="*/ 1332598 h 1480665"/>
                <a:gd name="connsiteX8" fmla="*/ 0 w 1986104"/>
                <a:gd name="connsiteY8" fmla="*/ 148067 h 14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04" h="1480665">
                  <a:moveTo>
                    <a:pt x="0" y="148067"/>
                  </a:moveTo>
                  <a:cubicBezTo>
                    <a:pt x="0" y="66292"/>
                    <a:pt x="66292" y="0"/>
                    <a:pt x="148067" y="0"/>
                  </a:cubicBezTo>
                  <a:lnTo>
                    <a:pt x="1838038" y="0"/>
                  </a:lnTo>
                  <a:cubicBezTo>
                    <a:pt x="1919813" y="0"/>
                    <a:pt x="1986105" y="66292"/>
                    <a:pt x="1986105" y="148067"/>
                  </a:cubicBezTo>
                  <a:cubicBezTo>
                    <a:pt x="1986105" y="542911"/>
                    <a:pt x="1986104" y="937755"/>
                    <a:pt x="1986104" y="1332599"/>
                  </a:cubicBezTo>
                  <a:cubicBezTo>
                    <a:pt x="1986104" y="1414374"/>
                    <a:pt x="1919812" y="1480666"/>
                    <a:pt x="1838037" y="1480666"/>
                  </a:cubicBezTo>
                  <a:lnTo>
                    <a:pt x="148067" y="1480665"/>
                  </a:lnTo>
                  <a:cubicBezTo>
                    <a:pt x="66292" y="1480665"/>
                    <a:pt x="0" y="1414373"/>
                    <a:pt x="0" y="1332598"/>
                  </a:cubicBezTo>
                  <a:lnTo>
                    <a:pt x="0" y="148067"/>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147" tIns="61147" rIns="61147" bIns="61147"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4. </a:t>
              </a:r>
              <a:r>
                <a:rPr lang="en-US" sz="2800" b="1" kern="1200" dirty="0" err="1">
                  <a:latin typeface="Times New Roman" panose="02020603050405020304" pitchFamily="18" charset="0"/>
                  <a:cs typeface="Times New Roman" panose="02020603050405020304" pitchFamily="18" charset="0"/>
                </a:rPr>
                <a:t>Tổng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kết</a:t>
              </a:r>
              <a:endParaRPr lang="en-US" sz="2800" kern="1200" dirty="0">
                <a:latin typeface="Times New Roman" panose="02020603050405020304" pitchFamily="18" charset="0"/>
                <a:cs typeface="Times New Roman" panose="02020603050405020304" pitchFamily="18" charset="0"/>
              </a:endParaRPr>
            </a:p>
          </p:txBody>
        </p:sp>
        <p:sp>
          <p:nvSpPr>
            <p:cNvPr id="5" name="Freeform 4"/>
            <p:cNvSpPr/>
            <p:nvPr/>
          </p:nvSpPr>
          <p:spPr>
            <a:xfrm rot="18204194">
              <a:off x="2347127" y="3416112"/>
              <a:ext cx="1615981" cy="47238"/>
            </a:xfrm>
            <a:custGeom>
              <a:avLst/>
              <a:gdLst>
                <a:gd name="connsiteX0" fmla="*/ 0 w 1615981"/>
                <a:gd name="connsiteY0" fmla="*/ 23619 h 47238"/>
                <a:gd name="connsiteX1" fmla="*/ 1615981 w 1615981"/>
                <a:gd name="connsiteY1" fmla="*/ 23619 h 47238"/>
              </a:gdLst>
              <a:ahLst/>
              <a:cxnLst>
                <a:cxn ang="0">
                  <a:pos x="connsiteX0" y="connsiteY0"/>
                </a:cxn>
                <a:cxn ang="0">
                  <a:pos x="connsiteX1" y="connsiteY1"/>
                </a:cxn>
              </a:cxnLst>
              <a:rect l="l" t="t" r="r" b="b"/>
              <a:pathLst>
                <a:path w="1615981" h="47238">
                  <a:moveTo>
                    <a:pt x="0" y="23619"/>
                  </a:moveTo>
                  <a:lnTo>
                    <a:pt x="1615981" y="23619"/>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80291" tIns="-16781" rIns="780290" bIns="-16781"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3599939" y="2024874"/>
              <a:ext cx="1986104" cy="1480665"/>
            </a:xfrm>
            <a:custGeom>
              <a:avLst/>
              <a:gdLst>
                <a:gd name="connsiteX0" fmla="*/ 0 w 1986104"/>
                <a:gd name="connsiteY0" fmla="*/ 148067 h 1480665"/>
                <a:gd name="connsiteX1" fmla="*/ 148067 w 1986104"/>
                <a:gd name="connsiteY1" fmla="*/ 0 h 1480665"/>
                <a:gd name="connsiteX2" fmla="*/ 1838038 w 1986104"/>
                <a:gd name="connsiteY2" fmla="*/ 0 h 1480665"/>
                <a:gd name="connsiteX3" fmla="*/ 1986105 w 1986104"/>
                <a:gd name="connsiteY3" fmla="*/ 148067 h 1480665"/>
                <a:gd name="connsiteX4" fmla="*/ 1986104 w 1986104"/>
                <a:gd name="connsiteY4" fmla="*/ 1332599 h 1480665"/>
                <a:gd name="connsiteX5" fmla="*/ 1838037 w 1986104"/>
                <a:gd name="connsiteY5" fmla="*/ 1480666 h 1480665"/>
                <a:gd name="connsiteX6" fmla="*/ 148067 w 1986104"/>
                <a:gd name="connsiteY6" fmla="*/ 1480665 h 1480665"/>
                <a:gd name="connsiteX7" fmla="*/ 0 w 1986104"/>
                <a:gd name="connsiteY7" fmla="*/ 1332598 h 1480665"/>
                <a:gd name="connsiteX8" fmla="*/ 0 w 1986104"/>
                <a:gd name="connsiteY8" fmla="*/ 148067 h 14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04" h="1480665">
                  <a:moveTo>
                    <a:pt x="0" y="148067"/>
                  </a:moveTo>
                  <a:cubicBezTo>
                    <a:pt x="0" y="66292"/>
                    <a:pt x="66292" y="0"/>
                    <a:pt x="148067" y="0"/>
                  </a:cubicBezTo>
                  <a:lnTo>
                    <a:pt x="1838038" y="0"/>
                  </a:lnTo>
                  <a:cubicBezTo>
                    <a:pt x="1919813" y="0"/>
                    <a:pt x="1986105" y="66292"/>
                    <a:pt x="1986105" y="148067"/>
                  </a:cubicBezTo>
                  <a:cubicBezTo>
                    <a:pt x="1986105" y="542911"/>
                    <a:pt x="1986104" y="937755"/>
                    <a:pt x="1986104" y="1332599"/>
                  </a:cubicBezTo>
                  <a:cubicBezTo>
                    <a:pt x="1986104" y="1414374"/>
                    <a:pt x="1919812" y="1480666"/>
                    <a:pt x="1838037" y="1480666"/>
                  </a:cubicBezTo>
                  <a:lnTo>
                    <a:pt x="148067" y="1480665"/>
                  </a:lnTo>
                  <a:cubicBezTo>
                    <a:pt x="66292" y="1480665"/>
                    <a:pt x="0" y="1414373"/>
                    <a:pt x="0" y="1332598"/>
                  </a:cubicBezTo>
                  <a:lnTo>
                    <a:pt x="0" y="148067"/>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147" tIns="61147" rIns="61147" bIns="61147"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4</a:t>
              </a:r>
              <a:r>
                <a:rPr lang="vi-VN" sz="2800" b="1" kern="1200" dirty="0">
                  <a:latin typeface="Times New Roman" panose="02020603050405020304" pitchFamily="18" charset="0"/>
                  <a:cs typeface="Times New Roman" panose="02020603050405020304" pitchFamily="18" charset="0"/>
                </a:rPr>
                <a:t>.1. Nội dung</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586044" y="2741587"/>
              <a:ext cx="711311" cy="47238"/>
            </a:xfrm>
            <a:custGeom>
              <a:avLst/>
              <a:gdLst>
                <a:gd name="connsiteX0" fmla="*/ 0 w 711311"/>
                <a:gd name="connsiteY0" fmla="*/ 23619 h 47238"/>
                <a:gd name="connsiteX1" fmla="*/ 711311 w 711311"/>
                <a:gd name="connsiteY1" fmla="*/ 23619 h 47238"/>
              </a:gdLst>
              <a:ahLst/>
              <a:cxnLst>
                <a:cxn ang="0">
                  <a:pos x="connsiteX0" y="connsiteY0"/>
                </a:cxn>
                <a:cxn ang="0">
                  <a:pos x="connsiteX1" y="connsiteY1"/>
                </a:cxn>
              </a:cxnLst>
              <a:rect l="l" t="t" r="r" b="b"/>
              <a:pathLst>
                <a:path w="711311" h="47238">
                  <a:moveTo>
                    <a:pt x="0" y="23619"/>
                  </a:moveTo>
                  <a:lnTo>
                    <a:pt x="711311" y="23619"/>
                  </a:lnTo>
                </a:path>
              </a:pathLst>
            </a:custGeom>
            <a:noFill/>
            <a:ln w="1905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0573" tIns="5837" rIns="350573" bIns="5836" numCol="1" spcCol="1270" anchor="ctr" anchorCtr="0">
              <a:noAutofit/>
            </a:bodyPr>
            <a:lstStyle/>
            <a:p>
              <a:pPr lvl="0" algn="ctr" defTabSz="222250">
                <a:lnSpc>
                  <a:spcPct val="90000"/>
                </a:lnSpc>
                <a:spcBef>
                  <a:spcPct val="0"/>
                </a:spcBef>
                <a:spcAft>
                  <a:spcPct val="35000"/>
                </a:spcAft>
              </a:pPr>
              <a:endParaRPr lang="en-US" sz="500" kern="1200"/>
            </a:p>
          </p:txBody>
        </p:sp>
        <p:sp>
          <p:nvSpPr>
            <p:cNvPr id="10" name="Freeform 9"/>
            <p:cNvSpPr/>
            <p:nvPr/>
          </p:nvSpPr>
          <p:spPr>
            <a:xfrm>
              <a:off x="6297356" y="1267099"/>
              <a:ext cx="4855189" cy="2996214"/>
            </a:xfrm>
            <a:custGeom>
              <a:avLst/>
              <a:gdLst>
                <a:gd name="connsiteX0" fmla="*/ 0 w 4855189"/>
                <a:gd name="connsiteY0" fmla="*/ 299621 h 2996214"/>
                <a:gd name="connsiteX1" fmla="*/ 299621 w 4855189"/>
                <a:gd name="connsiteY1" fmla="*/ 0 h 2996214"/>
                <a:gd name="connsiteX2" fmla="*/ 4555568 w 4855189"/>
                <a:gd name="connsiteY2" fmla="*/ 0 h 2996214"/>
                <a:gd name="connsiteX3" fmla="*/ 4855189 w 4855189"/>
                <a:gd name="connsiteY3" fmla="*/ 299621 h 2996214"/>
                <a:gd name="connsiteX4" fmla="*/ 4855189 w 4855189"/>
                <a:gd name="connsiteY4" fmla="*/ 2696593 h 2996214"/>
                <a:gd name="connsiteX5" fmla="*/ 4555568 w 4855189"/>
                <a:gd name="connsiteY5" fmla="*/ 2996214 h 2996214"/>
                <a:gd name="connsiteX6" fmla="*/ 299621 w 4855189"/>
                <a:gd name="connsiteY6" fmla="*/ 2996214 h 2996214"/>
                <a:gd name="connsiteX7" fmla="*/ 0 w 4855189"/>
                <a:gd name="connsiteY7" fmla="*/ 2696593 h 2996214"/>
                <a:gd name="connsiteX8" fmla="*/ 0 w 4855189"/>
                <a:gd name="connsiteY8" fmla="*/ 299621 h 29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5189" h="2996214">
                  <a:moveTo>
                    <a:pt x="0" y="299621"/>
                  </a:moveTo>
                  <a:cubicBezTo>
                    <a:pt x="0" y="134145"/>
                    <a:pt x="134145" y="0"/>
                    <a:pt x="299621" y="0"/>
                  </a:cubicBezTo>
                  <a:lnTo>
                    <a:pt x="4555568" y="0"/>
                  </a:lnTo>
                  <a:cubicBezTo>
                    <a:pt x="4721044" y="0"/>
                    <a:pt x="4855189" y="134145"/>
                    <a:pt x="4855189" y="299621"/>
                  </a:cubicBezTo>
                  <a:lnTo>
                    <a:pt x="4855189" y="2696593"/>
                  </a:lnTo>
                  <a:cubicBezTo>
                    <a:pt x="4855189" y="2862069"/>
                    <a:pt x="4721044" y="2996214"/>
                    <a:pt x="4555568" y="2996214"/>
                  </a:cubicBezTo>
                  <a:lnTo>
                    <a:pt x="299621" y="2996214"/>
                  </a:lnTo>
                  <a:cubicBezTo>
                    <a:pt x="134145" y="2996214"/>
                    <a:pt x="0" y="2862069"/>
                    <a:pt x="0" y="2696593"/>
                  </a:cubicBezTo>
                  <a:lnTo>
                    <a:pt x="0" y="299621"/>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996" tIns="102996" rIns="102996" bIns="102996" numCol="1" spcCol="1270" anchor="ctr" anchorCtr="0">
              <a:noAutofit/>
            </a:bodyPr>
            <a:lstStyle/>
            <a:p>
              <a:pPr lvl="0" algn="ctr" defTabSz="1066800">
                <a:lnSpc>
                  <a:spcPct val="90000"/>
                </a:lnSpc>
                <a:spcBef>
                  <a:spcPct val="0"/>
                </a:spcBef>
                <a:spcAft>
                  <a:spcPct val="35000"/>
                </a:spcAft>
              </a:pPr>
              <a:r>
                <a:rPr lang="vi-VN" sz="2400" i="1" kern="1200" dirty="0">
                  <a:latin typeface="Times New Roman" panose="02020603050405020304" pitchFamily="18" charset="0"/>
                  <a:cs typeface="Times New Roman" panose="02020603050405020304" pitchFamily="18" charset="0"/>
                </a:rPr>
                <a:t>Về thăm mẹ</a:t>
              </a:r>
              <a:r>
                <a:rPr lang="vi-VN" sz="2400" kern="1200" dirty="0">
                  <a:latin typeface="Times New Roman" panose="02020603050405020304" pitchFamily="18" charset="0"/>
                  <a:cs typeface="Times New Roman" panose="02020603050405020304" pitchFamily="18" charset="0"/>
                </a:rPr>
                <a:t> là bài thơ thể hiện tình cảm của người con xa nhà trong một lần về thăm mẹ mình. Mặc dù mẹ không ở nhà nhưng hình ảnh mẹ hi</a:t>
              </a:r>
              <a:r>
                <a:rPr lang="en-US" sz="2400" kern="1200" dirty="0">
                  <a:latin typeface="Times New Roman" panose="02020603050405020304" pitchFamily="18" charset="0"/>
                  <a:cs typeface="Times New Roman" panose="02020603050405020304" pitchFamily="18" charset="0"/>
                </a:rPr>
                <a:t>ệ</a:t>
              </a:r>
              <a:r>
                <a:rPr lang="vi-VN" sz="2400" kern="1200" dirty="0">
                  <a:latin typeface="Times New Roman" panose="02020603050405020304" pitchFamily="18" charset="0"/>
                  <a:cs typeface="Times New Roman" panose="02020603050405020304" pitchFamily="18" charset="0"/>
                </a:rPr>
                <a:t>n hữu trong từng sự vật thân thuộc xung quanh. Mỗi cảnh, mỗi vật đều biểu hiện sự vất vả, sự tần tảo, hi sinh và đặc biệt là tình thương yêu của mẹ dành cho con. </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3395701">
              <a:off x="2347140" y="4765160"/>
              <a:ext cx="1616014" cy="47238"/>
            </a:xfrm>
            <a:custGeom>
              <a:avLst/>
              <a:gdLst>
                <a:gd name="connsiteX0" fmla="*/ 0 w 1616014"/>
                <a:gd name="connsiteY0" fmla="*/ 23619 h 47238"/>
                <a:gd name="connsiteX1" fmla="*/ 1616014 w 1616014"/>
                <a:gd name="connsiteY1" fmla="*/ 23619 h 47238"/>
              </a:gdLst>
              <a:ahLst/>
              <a:cxnLst>
                <a:cxn ang="0">
                  <a:pos x="connsiteX0" y="connsiteY0"/>
                </a:cxn>
                <a:cxn ang="0">
                  <a:pos x="connsiteX1" y="connsiteY1"/>
                </a:cxn>
              </a:cxnLst>
              <a:rect l="l" t="t" r="r" b="b"/>
              <a:pathLst>
                <a:path w="1616014" h="47238">
                  <a:moveTo>
                    <a:pt x="0" y="23619"/>
                  </a:moveTo>
                  <a:lnTo>
                    <a:pt x="1616014" y="23619"/>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80306" tIns="-16782" rIns="780306" bIns="-16781"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3599999" y="4722972"/>
              <a:ext cx="1986104" cy="1480665"/>
            </a:xfrm>
            <a:custGeom>
              <a:avLst/>
              <a:gdLst>
                <a:gd name="connsiteX0" fmla="*/ 0 w 1986104"/>
                <a:gd name="connsiteY0" fmla="*/ 148067 h 1480665"/>
                <a:gd name="connsiteX1" fmla="*/ 148067 w 1986104"/>
                <a:gd name="connsiteY1" fmla="*/ 0 h 1480665"/>
                <a:gd name="connsiteX2" fmla="*/ 1838038 w 1986104"/>
                <a:gd name="connsiteY2" fmla="*/ 0 h 1480665"/>
                <a:gd name="connsiteX3" fmla="*/ 1986105 w 1986104"/>
                <a:gd name="connsiteY3" fmla="*/ 148067 h 1480665"/>
                <a:gd name="connsiteX4" fmla="*/ 1986104 w 1986104"/>
                <a:gd name="connsiteY4" fmla="*/ 1332599 h 1480665"/>
                <a:gd name="connsiteX5" fmla="*/ 1838037 w 1986104"/>
                <a:gd name="connsiteY5" fmla="*/ 1480666 h 1480665"/>
                <a:gd name="connsiteX6" fmla="*/ 148067 w 1986104"/>
                <a:gd name="connsiteY6" fmla="*/ 1480665 h 1480665"/>
                <a:gd name="connsiteX7" fmla="*/ 0 w 1986104"/>
                <a:gd name="connsiteY7" fmla="*/ 1332598 h 1480665"/>
                <a:gd name="connsiteX8" fmla="*/ 0 w 1986104"/>
                <a:gd name="connsiteY8" fmla="*/ 148067 h 14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04" h="1480665">
                  <a:moveTo>
                    <a:pt x="0" y="148067"/>
                  </a:moveTo>
                  <a:cubicBezTo>
                    <a:pt x="0" y="66292"/>
                    <a:pt x="66292" y="0"/>
                    <a:pt x="148067" y="0"/>
                  </a:cubicBezTo>
                  <a:lnTo>
                    <a:pt x="1838038" y="0"/>
                  </a:lnTo>
                  <a:cubicBezTo>
                    <a:pt x="1919813" y="0"/>
                    <a:pt x="1986105" y="66292"/>
                    <a:pt x="1986105" y="148067"/>
                  </a:cubicBezTo>
                  <a:cubicBezTo>
                    <a:pt x="1986105" y="542911"/>
                    <a:pt x="1986104" y="937755"/>
                    <a:pt x="1986104" y="1332599"/>
                  </a:cubicBezTo>
                  <a:cubicBezTo>
                    <a:pt x="1986104" y="1414374"/>
                    <a:pt x="1919812" y="1480666"/>
                    <a:pt x="1838037" y="1480666"/>
                  </a:cubicBezTo>
                  <a:lnTo>
                    <a:pt x="148067" y="1480665"/>
                  </a:lnTo>
                  <a:cubicBezTo>
                    <a:pt x="66292" y="1480665"/>
                    <a:pt x="0" y="1414373"/>
                    <a:pt x="0" y="1332598"/>
                  </a:cubicBezTo>
                  <a:lnTo>
                    <a:pt x="0" y="148067"/>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147" tIns="61147" rIns="61147" bIns="61147"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4.</a:t>
              </a:r>
              <a:r>
                <a:rPr lang="vi-VN" sz="2800" b="1" kern="1200" dirty="0">
                  <a:latin typeface="Times New Roman" panose="02020603050405020304" pitchFamily="18" charset="0"/>
                  <a:cs typeface="Times New Roman" panose="02020603050405020304" pitchFamily="18" charset="0"/>
                </a:rPr>
                <a:t>2. Nghệ thuật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19580995">
              <a:off x="5504517" y="5169882"/>
              <a:ext cx="973808" cy="47238"/>
            </a:xfrm>
            <a:custGeom>
              <a:avLst/>
              <a:gdLst>
                <a:gd name="connsiteX0" fmla="*/ 0 w 973808"/>
                <a:gd name="connsiteY0" fmla="*/ 23619 h 47238"/>
                <a:gd name="connsiteX1" fmla="*/ 973808 w 973808"/>
                <a:gd name="connsiteY1" fmla="*/ 23619 h 47238"/>
              </a:gdLst>
              <a:ahLst/>
              <a:cxnLst>
                <a:cxn ang="0">
                  <a:pos x="connsiteX0" y="connsiteY0"/>
                </a:cxn>
                <a:cxn ang="0">
                  <a:pos x="connsiteX1" y="connsiteY1"/>
                </a:cxn>
              </a:cxnLst>
              <a:rect l="l" t="t" r="r" b="b"/>
              <a:pathLst>
                <a:path w="973808" h="47238">
                  <a:moveTo>
                    <a:pt x="0" y="23619"/>
                  </a:moveTo>
                  <a:lnTo>
                    <a:pt x="973808" y="23619"/>
                  </a:lnTo>
                </a:path>
              </a:pathLst>
            </a:custGeom>
            <a:noFill/>
            <a:ln w="1905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5259" tIns="-727" rIns="475259" bIns="-726"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6396738" y="4473258"/>
              <a:ext cx="4796111" cy="900881"/>
            </a:xfrm>
            <a:custGeom>
              <a:avLst/>
              <a:gdLst>
                <a:gd name="connsiteX0" fmla="*/ 0 w 4796111"/>
                <a:gd name="connsiteY0" fmla="*/ 90088 h 900881"/>
                <a:gd name="connsiteX1" fmla="*/ 90088 w 4796111"/>
                <a:gd name="connsiteY1" fmla="*/ 0 h 900881"/>
                <a:gd name="connsiteX2" fmla="*/ 4706023 w 4796111"/>
                <a:gd name="connsiteY2" fmla="*/ 0 h 900881"/>
                <a:gd name="connsiteX3" fmla="*/ 4796111 w 4796111"/>
                <a:gd name="connsiteY3" fmla="*/ 90088 h 900881"/>
                <a:gd name="connsiteX4" fmla="*/ 4796111 w 4796111"/>
                <a:gd name="connsiteY4" fmla="*/ 810793 h 900881"/>
                <a:gd name="connsiteX5" fmla="*/ 4706023 w 4796111"/>
                <a:gd name="connsiteY5" fmla="*/ 900881 h 900881"/>
                <a:gd name="connsiteX6" fmla="*/ 90088 w 4796111"/>
                <a:gd name="connsiteY6" fmla="*/ 900881 h 900881"/>
                <a:gd name="connsiteX7" fmla="*/ 0 w 4796111"/>
                <a:gd name="connsiteY7" fmla="*/ 810793 h 900881"/>
                <a:gd name="connsiteX8" fmla="*/ 0 w 4796111"/>
                <a:gd name="connsiteY8" fmla="*/ 90088 h 90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6111" h="900881">
                  <a:moveTo>
                    <a:pt x="0" y="90088"/>
                  </a:moveTo>
                  <a:cubicBezTo>
                    <a:pt x="0" y="40334"/>
                    <a:pt x="40334" y="0"/>
                    <a:pt x="90088" y="0"/>
                  </a:cubicBezTo>
                  <a:lnTo>
                    <a:pt x="4706023" y="0"/>
                  </a:lnTo>
                  <a:cubicBezTo>
                    <a:pt x="4755777" y="0"/>
                    <a:pt x="4796111" y="40334"/>
                    <a:pt x="4796111" y="90088"/>
                  </a:cubicBezTo>
                  <a:lnTo>
                    <a:pt x="4796111" y="810793"/>
                  </a:lnTo>
                  <a:cubicBezTo>
                    <a:pt x="4796111" y="860547"/>
                    <a:pt x="4755777" y="900881"/>
                    <a:pt x="4706023" y="900881"/>
                  </a:cubicBezTo>
                  <a:lnTo>
                    <a:pt x="90088" y="900881"/>
                  </a:lnTo>
                  <a:cubicBezTo>
                    <a:pt x="40334" y="900881"/>
                    <a:pt x="0" y="860547"/>
                    <a:pt x="0" y="810793"/>
                  </a:cubicBezTo>
                  <a:lnTo>
                    <a:pt x="0" y="90088"/>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166" tIns="44166" rIns="44166" bIns="44166" numCol="1" spcCol="1270" anchor="ctr" anchorCtr="0">
              <a:noAutofit/>
            </a:bodyPr>
            <a:lstStyle/>
            <a:p>
              <a:pPr lvl="0" algn="ctr" defTabSz="1244600">
                <a:lnSpc>
                  <a:spcPct val="90000"/>
                </a:lnSpc>
                <a:spcBef>
                  <a:spcPct val="0"/>
                </a:spcBef>
                <a:spcAft>
                  <a:spcPct val="35000"/>
                </a:spcAft>
              </a:pPr>
              <a:r>
                <a:rPr lang="vi-VN" sz="2800" kern="1200" dirty="0">
                  <a:latin typeface="Times New Roman" panose="02020603050405020304" pitchFamily="18" charset="0"/>
                  <a:cs typeface="Times New Roman" panose="02020603050405020304" pitchFamily="18" charset="0"/>
                </a:rPr>
                <a:t>Thể thơ lục bát nhịp nhàng, biểu cảm.</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916160">
              <a:off x="5512730" y="5696110"/>
              <a:ext cx="969523" cy="47238"/>
            </a:xfrm>
            <a:custGeom>
              <a:avLst/>
              <a:gdLst>
                <a:gd name="connsiteX0" fmla="*/ 0 w 969523"/>
                <a:gd name="connsiteY0" fmla="*/ 23619 h 47238"/>
                <a:gd name="connsiteX1" fmla="*/ 969523 w 969523"/>
                <a:gd name="connsiteY1" fmla="*/ 23619 h 47238"/>
              </a:gdLst>
              <a:ahLst/>
              <a:cxnLst>
                <a:cxn ang="0">
                  <a:pos x="connsiteX0" y="connsiteY0"/>
                </a:cxn>
                <a:cxn ang="0">
                  <a:pos x="connsiteX1" y="connsiteY1"/>
                </a:cxn>
              </a:cxnLst>
              <a:rect l="l" t="t" r="r" b="b"/>
              <a:pathLst>
                <a:path w="969523" h="47238">
                  <a:moveTo>
                    <a:pt x="0" y="23619"/>
                  </a:moveTo>
                  <a:lnTo>
                    <a:pt x="969523" y="23619"/>
                  </a:lnTo>
                </a:path>
              </a:pathLst>
            </a:custGeom>
            <a:noFill/>
            <a:ln w="1905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3223" tIns="-619" rIns="473223" bIns="-619"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6408880" y="5559755"/>
              <a:ext cx="4850303" cy="832800"/>
            </a:xfrm>
            <a:custGeom>
              <a:avLst/>
              <a:gdLst>
                <a:gd name="connsiteX0" fmla="*/ 0 w 4850303"/>
                <a:gd name="connsiteY0" fmla="*/ 83280 h 832800"/>
                <a:gd name="connsiteX1" fmla="*/ 83280 w 4850303"/>
                <a:gd name="connsiteY1" fmla="*/ 0 h 832800"/>
                <a:gd name="connsiteX2" fmla="*/ 4767023 w 4850303"/>
                <a:gd name="connsiteY2" fmla="*/ 0 h 832800"/>
                <a:gd name="connsiteX3" fmla="*/ 4850303 w 4850303"/>
                <a:gd name="connsiteY3" fmla="*/ 83280 h 832800"/>
                <a:gd name="connsiteX4" fmla="*/ 4850303 w 4850303"/>
                <a:gd name="connsiteY4" fmla="*/ 749520 h 832800"/>
                <a:gd name="connsiteX5" fmla="*/ 4767023 w 4850303"/>
                <a:gd name="connsiteY5" fmla="*/ 832800 h 832800"/>
                <a:gd name="connsiteX6" fmla="*/ 83280 w 4850303"/>
                <a:gd name="connsiteY6" fmla="*/ 832800 h 832800"/>
                <a:gd name="connsiteX7" fmla="*/ 0 w 4850303"/>
                <a:gd name="connsiteY7" fmla="*/ 749520 h 832800"/>
                <a:gd name="connsiteX8" fmla="*/ 0 w 4850303"/>
                <a:gd name="connsiteY8" fmla="*/ 83280 h 8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0303" h="832800">
                  <a:moveTo>
                    <a:pt x="0" y="83280"/>
                  </a:moveTo>
                  <a:cubicBezTo>
                    <a:pt x="0" y="37286"/>
                    <a:pt x="37286" y="0"/>
                    <a:pt x="83280" y="0"/>
                  </a:cubicBezTo>
                  <a:lnTo>
                    <a:pt x="4767023" y="0"/>
                  </a:lnTo>
                  <a:cubicBezTo>
                    <a:pt x="4813017" y="0"/>
                    <a:pt x="4850303" y="37286"/>
                    <a:pt x="4850303" y="83280"/>
                  </a:cubicBezTo>
                  <a:lnTo>
                    <a:pt x="4850303" y="749520"/>
                  </a:lnTo>
                  <a:cubicBezTo>
                    <a:pt x="4850303" y="795514"/>
                    <a:pt x="4813017" y="832800"/>
                    <a:pt x="4767023" y="832800"/>
                  </a:cubicBezTo>
                  <a:lnTo>
                    <a:pt x="83280" y="832800"/>
                  </a:lnTo>
                  <a:cubicBezTo>
                    <a:pt x="37286" y="832800"/>
                    <a:pt x="0" y="795514"/>
                    <a:pt x="0" y="749520"/>
                  </a:cubicBezTo>
                  <a:lnTo>
                    <a:pt x="0" y="83280"/>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172" tIns="42172" rIns="42172" bIns="42172" numCol="1" spcCol="1270" anchor="ctr" anchorCtr="0">
              <a:noAutofit/>
            </a:bodyPr>
            <a:lstStyle/>
            <a:p>
              <a:pPr lvl="0" algn="ctr" defTabSz="1244600">
                <a:lnSpc>
                  <a:spcPct val="90000"/>
                </a:lnSpc>
                <a:spcBef>
                  <a:spcPct val="0"/>
                </a:spcBef>
                <a:spcAft>
                  <a:spcPct val="35000"/>
                </a:spcAft>
              </a:pPr>
              <a:r>
                <a:rPr lang="vi-VN" sz="2400" kern="1200" dirty="0">
                  <a:latin typeface="+mj-lt"/>
                  <a:cs typeface="Times New Roman" panose="02020603050405020304" pitchFamily="18" charset="0"/>
                </a:rPr>
                <a:t>Kết hợp thành công các biện pháp tu từ: ẩn dụ, liệt </a:t>
              </a:r>
              <a:r>
                <a:rPr lang="vi-VN" sz="2400" kern="1200" dirty="0">
                  <a:latin typeface="+mj-lt"/>
                </a:rPr>
                <a:t>kê.</a:t>
              </a:r>
              <a:endParaRPr lang="en-US" sz="2400" kern="1200" dirty="0">
                <a:latin typeface="+mj-lt"/>
              </a:endParaRPr>
            </a:p>
          </p:txBody>
        </p:sp>
      </p:grpSp>
      <p:pic>
        <p:nvPicPr>
          <p:cNvPr id="7" name="Picture 6"/>
          <p:cNvPicPr>
            <a:picLocks noChangeAspect="1"/>
          </p:cNvPicPr>
          <p:nvPr/>
        </p:nvPicPr>
        <p:blipFill>
          <a:blip r:embed="rId2"/>
          <a:stretch>
            <a:fillRect/>
          </a:stretch>
        </p:blipFill>
        <p:spPr>
          <a:xfrm>
            <a:off x="718459" y="1189929"/>
            <a:ext cx="2552700" cy="1790700"/>
          </a:xfrm>
          <a:prstGeom prst="ellipse">
            <a:avLst/>
          </a:prstGeom>
          <a:ln>
            <a:noFill/>
          </a:ln>
          <a:effectLst>
            <a:softEdge rad="112500"/>
          </a:effectLst>
        </p:spPr>
      </p:pic>
    </p:spTree>
    <p:extLst>
      <p:ext uri="{BB962C8B-B14F-4D97-AF65-F5344CB8AC3E}">
        <p14:creationId xmlns:p14="http://schemas.microsoft.com/office/powerpoint/2010/main" val="116600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6 câu hỏi của ứng viên ghi điểm với người phỏng vấn - TopCV B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166" y="3906152"/>
            <a:ext cx="2938997" cy="17633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389154" y="1124078"/>
            <a:ext cx="7727873" cy="5562472"/>
            <a:chOff x="1389154" y="1124078"/>
            <a:chExt cx="7727873" cy="6061882"/>
          </a:xfrm>
        </p:grpSpPr>
        <p:pic>
          <p:nvPicPr>
            <p:cNvPr id="5" name="Picture 4"/>
            <p:cNvPicPr>
              <a:picLocks noChangeAspect="1"/>
            </p:cNvPicPr>
            <p:nvPr/>
          </p:nvPicPr>
          <p:blipFill>
            <a:blip r:embed="rId3"/>
            <a:stretch>
              <a:fillRect/>
            </a:stretch>
          </p:blipFill>
          <p:spPr>
            <a:xfrm>
              <a:off x="1389154" y="1124078"/>
              <a:ext cx="7727873" cy="6061882"/>
            </a:xfrm>
            <a:prstGeom prst="rect">
              <a:avLst/>
            </a:prstGeom>
          </p:spPr>
        </p:pic>
        <p:sp>
          <p:nvSpPr>
            <p:cNvPr id="7" name="Rectangle 6"/>
            <p:cNvSpPr/>
            <p:nvPr/>
          </p:nvSpPr>
          <p:spPr>
            <a:xfrm>
              <a:off x="2884358" y="1785139"/>
              <a:ext cx="4737463" cy="2369880"/>
            </a:xfrm>
            <a:prstGeom prst="rect">
              <a:avLst/>
            </a:prstGeom>
          </p:spPr>
          <p:txBody>
            <a:bodyPr wrap="square">
              <a:spAutoFit/>
            </a:bodyPr>
            <a:lstStyle/>
            <a:p>
              <a:pPr marL="342900" marR="30480" indent="-342900" algn="just">
                <a:lnSpc>
                  <a:spcPct val="115000"/>
                </a:lnSpc>
                <a:spcAft>
                  <a:spcPts val="1200"/>
                </a:spcAft>
                <a:buAutoNum type="arabicPeriod"/>
              </a:pP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xong</a:t>
              </a:r>
              <a:r>
                <a:rPr lang="en-US" sz="2400" dirty="0">
                  <a:solidFill>
                    <a:srgbClr val="0D0D0D"/>
                  </a:solidFill>
                  <a:latin typeface="Times New Roman" panose="02020603050405020304" pitchFamily="18" charset="0"/>
                  <a:ea typeface="Times New Roman" panose="02020603050405020304" pitchFamily="18" charset="0"/>
                </a:rPr>
                <a:t> 02 </a:t>
              </a:r>
              <a:r>
                <a:rPr lang="en-US" sz="2400" dirty="0" err="1">
                  <a:solidFill>
                    <a:srgbClr val="0D0D0D"/>
                  </a:solidFill>
                  <a:latin typeface="Times New Roman" panose="02020603050405020304" pitchFamily="18" charset="0"/>
                  <a:ea typeface="Times New Roman" panose="02020603050405020304" pitchFamily="18" charset="0"/>
                </a:rPr>
                <a:t>bài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rút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con </a:t>
              </a:r>
              <a:r>
                <a:rPr lang="en-US" sz="2400" dirty="0" err="1">
                  <a:solidFill>
                    <a:srgbClr val="0D0D0D"/>
                  </a:solidFill>
                  <a:latin typeface="Times New Roman" panose="02020603050405020304" pitchFamily="18" charset="0"/>
                  <a:ea typeface="Times New Roman" panose="02020603050405020304" pitchFamily="18" charset="0"/>
                </a:rPr>
                <a:t>cái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cha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Bản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việc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mỗi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giúp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đỡ</a:t>
              </a:r>
              <a:r>
                <a:rPr lang="en-US" sz="2400" dirty="0">
                  <a:solidFill>
                    <a:srgbClr val="0D0D0D"/>
                  </a:solidFill>
                  <a:latin typeface="Times New Roman" panose="02020603050405020304" pitchFamily="18" charset="0"/>
                  <a:ea typeface="Times New Roman" panose="02020603050405020304" pitchFamily="18" charset="0"/>
                </a:rPr>
                <a:t> cha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pSp>
      <p:sp>
        <p:nvSpPr>
          <p:cNvPr id="6" name="Rectangle 5"/>
          <p:cNvSpPr/>
          <p:nvPr/>
        </p:nvSpPr>
        <p:spPr>
          <a:xfrm>
            <a:off x="4229143" y="0"/>
            <a:ext cx="373371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NHIỆM VỤ 1</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659372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742715"/>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ĐỌC - HIỂU VĂN BĂN</a:t>
            </a:r>
          </a:p>
        </p:txBody>
      </p:sp>
      <p:sp>
        <p:nvSpPr>
          <p:cNvPr id="6" name="Plaque 5"/>
          <p:cNvSpPr/>
          <p:nvPr/>
        </p:nvSpPr>
        <p:spPr>
          <a:xfrm>
            <a:off x="196402" y="1502996"/>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solidFill>
                  <a:srgbClr val="0D0D0D"/>
                </a:solidFill>
                <a:latin typeface="Times New Roman" panose="02020603050405020304" pitchFamily="18" charset="0"/>
                <a:ea typeface="Times New Roman" panose="02020603050405020304" pitchFamily="18" charset="0"/>
              </a:rPr>
              <a:t>I</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Tìm</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hiểu</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chung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Cloud Callout 6"/>
          <p:cNvSpPr/>
          <p:nvPr/>
        </p:nvSpPr>
        <p:spPr>
          <a:xfrm>
            <a:off x="344307" y="2840624"/>
            <a:ext cx="5399669" cy="2983049"/>
          </a:xfrm>
          <a:prstGeom prst="cloudCallout">
            <a:avLst/>
          </a:prstGeom>
          <a:ln w="28575"/>
          <a:scene3d>
            <a:camera prst="orthographicFront"/>
            <a:lightRig rig="threePt" dir="t"/>
          </a:scene3d>
          <a:sp3d>
            <a:bevelT prst="convex"/>
          </a:sp3d>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0"/>
              </a:spcAft>
            </a:pPr>
            <a:r>
              <a:rPr lang="de-DE" sz="2400" dirty="0">
                <a:solidFill>
                  <a:schemeClr val="tx1"/>
                </a:solidFill>
                <a:latin typeface="Times New Roman" panose="02020603050405020304" pitchFamily="18" charset="0"/>
                <a:ea typeface="Times New Roman" panose="02020603050405020304" pitchFamily="18" charset="0"/>
              </a:rPr>
              <a:t> Đ</a:t>
            </a:r>
            <a:r>
              <a:rPr lang="de-DE" sz="2400" dirty="0">
                <a:solidFill>
                  <a:schemeClr val="tx1"/>
                </a:solidFill>
                <a:effectLst/>
                <a:latin typeface="Times New Roman" panose="02020603050405020304" pitchFamily="18" charset="0"/>
                <a:ea typeface="Times New Roman" panose="02020603050405020304" pitchFamily="18" charset="0"/>
              </a:rPr>
              <a:t>ọc phần </a:t>
            </a:r>
            <a:r>
              <a:rPr lang="de-DE" sz="2400" b="1" dirty="0">
                <a:solidFill>
                  <a:schemeClr val="tx1"/>
                </a:solidFill>
                <a:effectLst/>
                <a:latin typeface="Times New Roman" panose="02020603050405020304" pitchFamily="18" charset="0"/>
                <a:ea typeface="Times New Roman" panose="02020603050405020304" pitchFamily="18" charset="0"/>
              </a:rPr>
              <a:t>Kiến thức    ngữ văn  </a:t>
            </a:r>
            <a:r>
              <a:rPr lang="de-DE" sz="2400" dirty="0">
                <a:solidFill>
                  <a:schemeClr val="tx1"/>
                </a:solidFill>
                <a:effectLst/>
                <a:latin typeface="Times New Roman" panose="02020603050405020304" pitchFamily="18" charset="0"/>
                <a:ea typeface="Times New Roman" panose="02020603050405020304" pitchFamily="18" charset="0"/>
              </a:rPr>
              <a:t>trong SGK trang 36, 37 để nêu những hiểu biết về thể loại thơ trữ tình. </a:t>
            </a:r>
            <a:r>
              <a:rPr lang="de-DE" sz="2400" dirty="0">
                <a:solidFill>
                  <a:schemeClr val="tx1"/>
                </a:solidFill>
                <a:latin typeface="Times New Roman" panose="02020603050405020304" pitchFamily="18" charset="0"/>
                <a:ea typeface="Times New Roman" panose="02020603050405020304" pitchFamily="18" charset="0"/>
              </a:rPr>
              <a:t>Trả lời câu hỏi sau:</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8" name="Left Arrow 7"/>
          <p:cNvSpPr/>
          <p:nvPr/>
        </p:nvSpPr>
        <p:spPr>
          <a:xfrm>
            <a:off x="5559244" y="1795585"/>
            <a:ext cx="6314285" cy="2090078"/>
          </a:xfrm>
          <a:prstGeom prst="lef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endPar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a:lnSpc>
                <a:spcPct val="115000"/>
              </a:lnSpc>
              <a:spcAft>
                <a:spcPts val="0"/>
              </a:spcAft>
            </a:pP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1. </a:t>
            </a:r>
            <a:r>
              <a:rPr lang="de-DE" sz="2800" i="1" dirty="0">
                <a:effectLst/>
                <a:latin typeface="Times New Roman" panose="02020603050405020304" pitchFamily="18" charset="0"/>
                <a:ea typeface="Times New Roman" panose="02020603050405020304" pitchFamily="18" charset="0"/>
              </a:rPr>
              <a:t>Nêu một số yếu tố về hình thức của một bài thơ nói chung?</a:t>
            </a:r>
            <a:endParaRPr lang="en-US" sz="24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Left Arrow 8"/>
          <p:cNvSpPr/>
          <p:nvPr/>
        </p:nvSpPr>
        <p:spPr>
          <a:xfrm>
            <a:off x="5634371" y="3999962"/>
            <a:ext cx="6183670" cy="2044167"/>
          </a:xfrm>
          <a:prstGeom prst="lef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pP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2.</a:t>
            </a:r>
            <a:r>
              <a:rPr lang="de-DE" sz="2800" i="1" dirty="0">
                <a:effectLst/>
                <a:latin typeface="Times New Roman" panose="02020603050405020304" pitchFamily="18" charset="0"/>
                <a:ea typeface="Times New Roman" panose="02020603050405020304" pitchFamily="18" charset="0"/>
              </a:rPr>
              <a:t> Nêu đặc điểm của thể thơ lục bát?</a:t>
            </a: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2095472" y="59556"/>
            <a:ext cx="8498801" cy="646331"/>
          </a:xfrm>
          <a:prstGeom prst="rect">
            <a:avLst/>
          </a:prstGeom>
          <a:noFill/>
        </p:spPr>
        <p:txBody>
          <a:bodyPr wrap="none" lIns="91440" tIns="45720" rIns="91440" bIns="45720">
            <a:spAutoFit/>
          </a:bodyPr>
          <a:lstStyle/>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KHÁM PHÁ KIẾN THỨC</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0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483326" y="320040"/>
            <a:ext cx="7315200" cy="5891347"/>
          </a:xfrm>
          <a:prstGeom prst="horizontalScroll">
            <a:avLst/>
          </a:prstGeom>
          <a:blipFill>
            <a:blip r:embed="rId2"/>
            <a:tile tx="0" ty="0" sx="100000" sy="100000" flip="none" algn="tl"/>
          </a:blipFill>
          <a:ln w="2857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pt-BR" sz="2800" b="1" dirty="0">
                <a:solidFill>
                  <a:srgbClr val="0D0D0D"/>
                </a:solidFill>
                <a:latin typeface="Times New Roman" panose="02020603050405020304" pitchFamily="18" charset="0"/>
                <a:ea typeface="Times New Roman" panose="02020603050405020304" pitchFamily="18" charset="0"/>
              </a:rPr>
              <a:t>- </a:t>
            </a:r>
            <a:r>
              <a:rPr lang="pt-BR" sz="2800" dirty="0">
                <a:solidFill>
                  <a:srgbClr val="0D0D0D"/>
                </a:solidFill>
                <a:latin typeface="Times New Roman" panose="02020603050405020304" pitchFamily="18" charset="0"/>
                <a:ea typeface="Times New Roman" panose="02020603050405020304" pitchFamily="18" charset="0"/>
              </a:rPr>
              <a:t>Con cái cần hiểu được công lao to lớn, sự hi sinh vất vả của cha mẹ.</a:t>
            </a:r>
            <a:endParaRPr lang="en-US" sz="2800" dirty="0">
              <a:latin typeface="Times New Roman" panose="02020603050405020304" pitchFamily="18" charset="0"/>
              <a:ea typeface="Times New Roman" panose="02020603050405020304" pitchFamily="18" charset="0"/>
            </a:endParaRPr>
          </a:p>
          <a:p>
            <a:pPr>
              <a:lnSpc>
                <a:spcPct val="115000"/>
              </a:lnSpc>
            </a:pPr>
            <a:r>
              <a:rPr lang="pt-BR" sz="2800" dirty="0">
                <a:solidFill>
                  <a:srgbClr val="0D0D0D"/>
                </a:solidFill>
                <a:latin typeface="Times New Roman" panose="02020603050405020304" pitchFamily="18" charset="0"/>
                <a:ea typeface="Times New Roman" panose="02020603050405020304" pitchFamily="18" charset="0"/>
              </a:rPr>
              <a:t>- Con cái cần phải biết ngoan ngoãn, nghe lời, tích cực giúp đỡ cha mẹ từ những công việc nhỏ tuỳ theo khả năng của mình; cố gắng học tập chăm ngoan để cha mẹ vui lòng.</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903028" y="1327377"/>
            <a:ext cx="4159431" cy="38766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8429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79673" y="158821"/>
            <a:ext cx="4964179"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NHIỆM VỤ 2: VỀ NHÀ</a:t>
            </a:r>
          </a:p>
        </p:txBody>
      </p:sp>
      <p:sp>
        <p:nvSpPr>
          <p:cNvPr id="5" name="Rounded Rectangle 4"/>
          <p:cNvSpPr/>
          <p:nvPr/>
        </p:nvSpPr>
        <p:spPr>
          <a:xfrm>
            <a:off x="2582092" y="805152"/>
            <a:ext cx="7027817" cy="57476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Lựa</a:t>
            </a:r>
            <a:r>
              <a:rPr lang="en-US" sz="2800" b="1" dirty="0">
                <a:solidFill>
                  <a:schemeClr val="bg1"/>
                </a:solidFill>
                <a:latin typeface="Times New Roman" panose="02020603050405020304" pitchFamily="18" charset="0"/>
                <a:cs typeface="Times New Roman" panose="02020603050405020304" pitchFamily="18" charset="0"/>
              </a:rPr>
              <a:t> chon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hai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nhiệm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vụ</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sau</a:t>
            </a:r>
            <a:endParaRPr lang="en-US"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729856710"/>
              </p:ext>
            </p:extLst>
          </p:nvPr>
        </p:nvGraphicFramePr>
        <p:xfrm>
          <a:off x="992777" y="1594000"/>
          <a:ext cx="10045337" cy="4853559"/>
        </p:xfrm>
        <a:graphic>
          <a:graphicData uri="http://schemas.openxmlformats.org/drawingml/2006/table">
            <a:tbl>
              <a:tblPr firstRow="1" bandRow="1">
                <a:tableStyleId>{5940675A-B579-460E-94D1-54222C63F5DA}</a:tableStyleId>
              </a:tblPr>
              <a:tblGrid>
                <a:gridCol w="3644537">
                  <a:extLst>
                    <a:ext uri="{9D8B030D-6E8A-4147-A177-3AD203B41FA5}">
                      <a16:colId xmlns:a16="http://schemas.microsoft.com/office/drawing/2014/main" val="3331941452"/>
                    </a:ext>
                  </a:extLst>
                </a:gridCol>
                <a:gridCol w="6400800">
                  <a:extLst>
                    <a:ext uri="{9D8B030D-6E8A-4147-A177-3AD203B41FA5}">
                      <a16:colId xmlns:a16="http://schemas.microsoft.com/office/drawing/2014/main" val="2175044491"/>
                    </a:ext>
                  </a:extLst>
                </a:gridCol>
              </a:tblGrid>
              <a:tr h="370840">
                <a:tc>
                  <a:txBody>
                    <a:bodyPr/>
                    <a:lstStyle/>
                    <a:p>
                      <a:pPr algn="ctr"/>
                      <a:r>
                        <a:rPr lang="en-US" sz="2200" b="1" dirty="0" err="1">
                          <a:latin typeface="Times New Roman" panose="02020603050405020304" pitchFamily="18" charset="0"/>
                          <a:cs typeface="Times New Roman" panose="02020603050405020304" pitchFamily="18" charset="0"/>
                        </a:rPr>
                        <a:t>Nhiệm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vụ</a:t>
                      </a:r>
                      <a:r>
                        <a:rPr lang="en-US" sz="2200" b="1" baseline="0" dirty="0">
                          <a:latin typeface="Times New Roman" panose="02020603050405020304" pitchFamily="18" charset="0"/>
                          <a:cs typeface="Times New Roman" panose="02020603050405020304" pitchFamily="18" charset="0"/>
                        </a:rPr>
                        <a:t> 1</a:t>
                      </a:r>
                      <a:endParaRPr lang="en-US" sz="2200" b="1" dirty="0">
                        <a:latin typeface="Times New Roman" panose="02020603050405020304" pitchFamily="18" charset="0"/>
                        <a:cs typeface="Times New Roman" panose="02020603050405020304" pitchFamily="18" charset="0"/>
                      </a:endParaRPr>
                    </a:p>
                  </a:txBody>
                  <a:tcPr/>
                </a:tc>
                <a:tc>
                  <a:txBody>
                    <a:bodyPr/>
                    <a:lstStyle/>
                    <a:p>
                      <a:pPr algn="ctr"/>
                      <a:r>
                        <a:rPr lang="en-US" sz="2200" b="1" dirty="0" err="1">
                          <a:latin typeface="Times New Roman" panose="02020603050405020304" pitchFamily="18" charset="0"/>
                          <a:cs typeface="Times New Roman" panose="02020603050405020304" pitchFamily="18" charset="0"/>
                        </a:rPr>
                        <a:t>Nhiệm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vụ</a:t>
                      </a:r>
                      <a:r>
                        <a:rPr lang="en-US" sz="2200" b="1" baseline="0" dirty="0">
                          <a:latin typeface="Times New Roman" panose="02020603050405020304" pitchFamily="18" charset="0"/>
                          <a:cs typeface="Times New Roman" panose="02020603050405020304" pitchFamily="18" charset="0"/>
                        </a:rPr>
                        <a:t> 2</a:t>
                      </a:r>
                      <a:endParaRPr lang="en-US" sz="2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88037301"/>
                  </a:ext>
                </a:extLst>
              </a:tr>
              <a:tr h="370840">
                <a:tc>
                  <a:txBody>
                    <a:bodyPr/>
                    <a:lstStyle/>
                    <a:p>
                      <a:pPr marL="228600" marR="30480" algn="just">
                        <a:lnSpc>
                          <a:spcPct val="115000"/>
                        </a:lnSpc>
                        <a:spcAft>
                          <a:spcPts val="1200"/>
                        </a:spcAft>
                      </a:pP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b="1" dirty="0">
                          <a:solidFill>
                            <a:srgbClr val="0D0D0D"/>
                          </a:solidFill>
                          <a:effectLst/>
                          <a:latin typeface="Times New Roman" panose="02020603050405020304" pitchFamily="18" charset="0"/>
                          <a:ea typeface="Times New Roman" panose="02020603050405020304" pitchFamily="18" charset="0"/>
                        </a:rPr>
                        <a:t>V</a:t>
                      </a:r>
                      <a:r>
                        <a:rPr lang="vi-VN" sz="2200" b="1" dirty="0">
                          <a:solidFill>
                            <a:srgbClr val="0D0D0D"/>
                          </a:solidFill>
                          <a:effectLst/>
                          <a:latin typeface="Times New Roman" panose="02020603050405020304" pitchFamily="18" charset="0"/>
                          <a:ea typeface="Times New Roman" panose="02020603050405020304" pitchFamily="18" charset="0"/>
                        </a:rPr>
                        <a:t>ẽ tranh theo chủ đề</a:t>
                      </a:r>
                      <a:r>
                        <a:rPr lang="en-US" sz="2200" dirty="0">
                          <a:solidFill>
                            <a:srgbClr val="0D0D0D"/>
                          </a:solidFill>
                          <a:effectLst/>
                          <a:latin typeface="Times New Roman" panose="02020603050405020304" pitchFamily="18" charset="0"/>
                          <a:ea typeface="Times New Roman" panose="02020603050405020304" pitchFamily="18" charset="0"/>
                        </a:rPr>
                        <a:t>:</a:t>
                      </a:r>
                      <a:br>
                        <a:rPr lang="vi-VN" sz="2200" dirty="0">
                          <a:solidFill>
                            <a:srgbClr val="0D0D0D"/>
                          </a:solidFill>
                          <a:effectLst/>
                          <a:latin typeface="Times New Roman" panose="02020603050405020304" pitchFamily="18" charset="0"/>
                          <a:ea typeface="Times New Roman" panose="02020603050405020304" pitchFamily="18" charset="0"/>
                        </a:rPr>
                      </a:br>
                      <a:r>
                        <a:rPr lang="en-US" sz="2200" b="0" dirty="0" err="1">
                          <a:solidFill>
                            <a:srgbClr val="0D0D0D"/>
                          </a:solidFill>
                          <a:effectLst/>
                          <a:latin typeface="Times New Roman" panose="02020603050405020304" pitchFamily="18" charset="0"/>
                          <a:ea typeface="Times New Roman" panose="02020603050405020304" pitchFamily="18" charset="0"/>
                        </a:rPr>
                        <a:t>Cảm</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nhận</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vẻ</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đẹp</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của</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người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trong</a:t>
                      </a:r>
                      <a:r>
                        <a:rPr lang="en-US" sz="2200" b="0" dirty="0">
                          <a:solidFill>
                            <a:srgbClr val="0D0D0D"/>
                          </a:solidFill>
                          <a:effectLst/>
                          <a:latin typeface="Times New Roman" panose="02020603050405020304" pitchFamily="18" charset="0"/>
                          <a:ea typeface="Times New Roman" panose="02020603050405020304" pitchFamily="18" charset="0"/>
                        </a:rPr>
                        <a:t> 1 </a:t>
                      </a:r>
                      <a:r>
                        <a:rPr lang="en-US" sz="2200" b="0" dirty="0" err="1">
                          <a:solidFill>
                            <a:srgbClr val="0D0D0D"/>
                          </a:solidFill>
                          <a:effectLst/>
                          <a:latin typeface="Times New Roman" panose="02020603050405020304" pitchFamily="18" charset="0"/>
                          <a:ea typeface="Times New Roman" panose="02020603050405020304" pitchFamily="18" charset="0"/>
                        </a:rPr>
                        <a:t>trong</a:t>
                      </a:r>
                      <a:r>
                        <a:rPr lang="en-US" sz="2200" b="0" dirty="0">
                          <a:solidFill>
                            <a:srgbClr val="0D0D0D"/>
                          </a:solidFill>
                          <a:effectLst/>
                          <a:latin typeface="Times New Roman" panose="02020603050405020304" pitchFamily="18" charset="0"/>
                          <a:ea typeface="Times New Roman" panose="02020603050405020304" pitchFamily="18" charset="0"/>
                        </a:rPr>
                        <a:t> 2 </a:t>
                      </a:r>
                      <a:r>
                        <a:rPr lang="en-US" sz="2200" b="0" dirty="0" err="1">
                          <a:solidFill>
                            <a:srgbClr val="0D0D0D"/>
                          </a:solidFill>
                          <a:effectLst/>
                          <a:latin typeface="Times New Roman" panose="02020603050405020304" pitchFamily="18" charset="0"/>
                          <a:ea typeface="Times New Roman" panose="02020603050405020304" pitchFamily="18" charset="0"/>
                        </a:rPr>
                        <a:t>bài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thơ</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thơ</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i="1" dirty="0">
                          <a:solidFill>
                            <a:srgbClr val="0D0D0D"/>
                          </a:solidFill>
                          <a:effectLst/>
                          <a:latin typeface="Times New Roman" panose="02020603050405020304" pitchFamily="18" charset="0"/>
                          <a:ea typeface="Times New Roman" panose="02020603050405020304" pitchFamily="18" charset="0"/>
                        </a:rPr>
                        <a:t>À </a:t>
                      </a:r>
                      <a:r>
                        <a:rPr lang="en-US" sz="2200" b="0" i="1" dirty="0" err="1">
                          <a:solidFill>
                            <a:srgbClr val="0D0D0D"/>
                          </a:solidFill>
                          <a:effectLst/>
                          <a:latin typeface="Times New Roman" panose="02020603050405020304" pitchFamily="18" charset="0"/>
                          <a:ea typeface="Times New Roman" panose="02020603050405020304" pitchFamily="18" charset="0"/>
                        </a:rPr>
                        <a:t>ơi</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tay</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hoặc</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Về</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thăm</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và</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vẽ</a:t>
                      </a:r>
                      <a:r>
                        <a:rPr lang="en-US" sz="2200" b="0" dirty="0">
                          <a:solidFill>
                            <a:srgbClr val="0D0D0D"/>
                          </a:solidFill>
                          <a:effectLst/>
                          <a:latin typeface="Times New Roman" panose="02020603050405020304" pitchFamily="18" charset="0"/>
                          <a:ea typeface="Times New Roman" panose="02020603050405020304" pitchFamily="18" charset="0"/>
                        </a:rPr>
                        <a:t> minh </a:t>
                      </a:r>
                      <a:r>
                        <a:rPr lang="en-US" sz="2200" b="0" dirty="0" err="1">
                          <a:solidFill>
                            <a:srgbClr val="0D0D0D"/>
                          </a:solidFill>
                          <a:effectLst/>
                          <a:latin typeface="Times New Roman" panose="02020603050405020304" pitchFamily="18" charset="0"/>
                          <a:ea typeface="Times New Roman" panose="02020603050405020304" pitchFamily="18" charset="0"/>
                        </a:rPr>
                        <a:t>hoạ</a:t>
                      </a:r>
                      <a:r>
                        <a:rPr lang="en-US" sz="2200" b="0" i="1" dirty="0">
                          <a:solidFill>
                            <a:srgbClr val="0D0D0D"/>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a:tc>
                <a:tc>
                  <a:txBody>
                    <a:bodyPr/>
                    <a:lstStyle/>
                    <a:p>
                      <a:pPr marL="228600" marR="30480">
                        <a:lnSpc>
                          <a:spcPct val="115000"/>
                        </a:lnSpc>
                        <a:spcAft>
                          <a:spcPts val="1200"/>
                        </a:spcAft>
                      </a:pP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Diễn</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tả</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nội</a:t>
                      </a:r>
                      <a:r>
                        <a:rPr lang="en-US" sz="2200" b="1" dirty="0">
                          <a:solidFill>
                            <a:srgbClr val="0D0D0D"/>
                          </a:solidFill>
                          <a:effectLst/>
                          <a:latin typeface="Times New Roman" panose="02020603050405020304" pitchFamily="18" charset="0"/>
                          <a:ea typeface="Times New Roman" panose="02020603050405020304" pitchFamily="18" charset="0"/>
                        </a:rPr>
                        <a:t> dung </a:t>
                      </a:r>
                      <a:r>
                        <a:rPr lang="en-US" sz="2200" b="1" dirty="0" err="1">
                          <a:solidFill>
                            <a:srgbClr val="0D0D0D"/>
                          </a:solidFill>
                          <a:effectLst/>
                          <a:latin typeface="Times New Roman" panose="02020603050405020304" pitchFamily="18" charset="0"/>
                          <a:ea typeface="Times New Roman" panose="02020603050405020304" pitchFamily="18" charset="0"/>
                        </a:rPr>
                        <a:t>bài</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thơ</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bằng</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lời</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văn</a:t>
                      </a:r>
                      <a:r>
                        <a:rPr lang="en-US" sz="2200" b="1" dirty="0">
                          <a:solidFill>
                            <a:srgbClr val="0D0D0D"/>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marL="228600" marR="30480">
                        <a:lnSpc>
                          <a:spcPct val="115000"/>
                        </a:lnSpc>
                        <a:spcAft>
                          <a:spcPts val="1200"/>
                        </a:spcAft>
                      </a:pPr>
                      <a:r>
                        <a:rPr lang="en-US" sz="2200" b="0" dirty="0" err="1">
                          <a:solidFill>
                            <a:srgbClr val="0D0D0D"/>
                          </a:solidFill>
                          <a:effectLst/>
                          <a:latin typeface="Times New Roman" panose="02020603050405020304" pitchFamily="18" charset="0"/>
                          <a:ea typeface="Times New Roman" panose="02020603050405020304" pitchFamily="18" charset="0"/>
                        </a:rPr>
                        <a:t>Miêu</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tả</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cảnh</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người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ru</a:t>
                      </a:r>
                      <a:r>
                        <a:rPr lang="en-US" sz="2200" b="0" dirty="0">
                          <a:solidFill>
                            <a:srgbClr val="0D0D0D"/>
                          </a:solidFill>
                          <a:effectLst/>
                          <a:latin typeface="Times New Roman" panose="02020603050405020304" pitchFamily="18" charset="0"/>
                          <a:ea typeface="Times New Roman" panose="02020603050405020304" pitchFamily="18" charset="0"/>
                        </a:rPr>
                        <a:t> con (</a:t>
                      </a:r>
                      <a:r>
                        <a:rPr lang="en-US" sz="2200" b="0" dirty="0" err="1">
                          <a:solidFill>
                            <a:srgbClr val="0D0D0D"/>
                          </a:solidFill>
                          <a:effectLst/>
                          <a:latin typeface="Times New Roman" panose="02020603050405020304" pitchFamily="18" charset="0"/>
                          <a:ea typeface="Times New Roman" panose="02020603050405020304" pitchFamily="18" charset="0"/>
                        </a:rPr>
                        <a:t>bài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thơ</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i="1" dirty="0">
                          <a:solidFill>
                            <a:srgbClr val="0D0D0D"/>
                          </a:solidFill>
                          <a:effectLst/>
                          <a:latin typeface="Times New Roman" panose="02020603050405020304" pitchFamily="18" charset="0"/>
                          <a:ea typeface="Times New Roman" panose="02020603050405020304" pitchFamily="18" charset="0"/>
                        </a:rPr>
                        <a:t>À </a:t>
                      </a:r>
                      <a:r>
                        <a:rPr lang="en-US" sz="2200" b="0" i="1" dirty="0" err="1">
                          <a:solidFill>
                            <a:srgbClr val="0D0D0D"/>
                          </a:solidFill>
                          <a:effectLst/>
                          <a:latin typeface="Times New Roman" panose="02020603050405020304" pitchFamily="18" charset="0"/>
                          <a:ea typeface="Times New Roman" panose="02020603050405020304" pitchFamily="18" charset="0"/>
                        </a:rPr>
                        <a:t>ơi</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tay</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hoặc</a:t>
                      </a:r>
                      <a:r>
                        <a:rPr lang="en-US" sz="2200" b="0" dirty="0">
                          <a:solidFill>
                            <a:srgbClr val="0D0D0D"/>
                          </a:solidFill>
                          <a:effectLst/>
                          <a:latin typeface="Times New Roman" panose="02020603050405020304" pitchFamily="18" charset="0"/>
                          <a:ea typeface="Times New Roman" panose="02020603050405020304" pitchFamily="18" charset="0"/>
                        </a:rPr>
                        <a:t> </a:t>
                      </a:r>
                      <a:r>
                        <a:rPr lang="vi-VN" sz="2200" b="0" dirty="0">
                          <a:solidFill>
                            <a:srgbClr val="0D0D0D"/>
                          </a:solidFill>
                          <a:effectLst/>
                          <a:latin typeface="Times New Roman" panose="02020603050405020304" pitchFamily="18" charset="0"/>
                          <a:ea typeface="Times New Roman" panose="02020603050405020304" pitchFamily="18" charset="0"/>
                        </a:rPr>
                        <a:t>cảnh người con về thăm ngôi nhà của mẹ (bài thơ </a:t>
                      </a:r>
                      <a:r>
                        <a:rPr lang="en-US" sz="2200" b="0" i="1" dirty="0" err="1">
                          <a:solidFill>
                            <a:srgbClr val="0D0D0D"/>
                          </a:solidFill>
                          <a:effectLst/>
                          <a:latin typeface="Times New Roman" panose="02020603050405020304" pitchFamily="18" charset="0"/>
                          <a:ea typeface="Times New Roman" panose="02020603050405020304" pitchFamily="18" charset="0"/>
                        </a:rPr>
                        <a:t>Về</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thăm</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vi-VN" sz="2200" b="0" dirty="0">
                          <a:solidFill>
                            <a:srgbClr val="0D0D0D"/>
                          </a:solidFill>
                          <a:effectLst/>
                          <a:latin typeface="Times New Roman" panose="02020603050405020304" pitchFamily="18" charset="0"/>
                          <a:ea typeface="Times New Roman" panose="02020603050405020304" pitchFamily="18" charset="0"/>
                        </a:rPr>
                        <a:t>bằng lời văn</a:t>
                      </a:r>
                      <a:r>
                        <a:rPr lang="vi-VN" sz="2200" b="1" dirty="0">
                          <a:solidFill>
                            <a:srgbClr val="0D0D0D"/>
                          </a:solidFill>
                          <a:effectLst/>
                          <a:latin typeface="Times New Roman" panose="02020603050405020304" pitchFamily="18" charset="0"/>
                          <a:ea typeface="Times New Roman" panose="02020603050405020304" pitchFamily="18" charset="0"/>
                        </a:rPr>
                        <a:t>.</a:t>
                      </a:r>
                      <a:r>
                        <a:rPr lang="vi-VN" sz="2200" dirty="0">
                          <a:solidFill>
                            <a:srgbClr val="0D0D0D"/>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2730883904"/>
                  </a:ext>
                </a:extLst>
              </a:tr>
              <a:tr h="370840">
                <a:tc>
                  <a:txBody>
                    <a:bodyPr/>
                    <a:lstStyle/>
                    <a:p>
                      <a:endParaRPr lang="en-US" sz="2200" dirty="0"/>
                    </a:p>
                  </a:txBody>
                  <a:tcPr/>
                </a:tc>
                <a:tc>
                  <a:txBody>
                    <a:bodyPr/>
                    <a:lstStyle/>
                    <a:p>
                      <a:r>
                        <a:rPr lang="pt-BR" sz="2200" b="1" dirty="0">
                          <a:solidFill>
                            <a:srgbClr val="0D0D0D"/>
                          </a:solidFill>
                          <a:effectLst/>
                          <a:latin typeface="Times New Roman" panose="02020603050405020304" pitchFamily="18" charset="0"/>
                          <a:ea typeface="Times New Roman" panose="02020603050405020304" pitchFamily="18" charset="0"/>
                        </a:rPr>
                        <a:t>Ví dụ: </a:t>
                      </a:r>
                      <a:r>
                        <a:rPr lang="en-US" sz="2200" dirty="0" err="1">
                          <a:solidFill>
                            <a:srgbClr val="0D0D0D"/>
                          </a:solidFill>
                          <a:effectLst/>
                          <a:latin typeface="Times New Roman" panose="02020603050405020304" pitchFamily="18" charset="0"/>
                          <a:ea typeface="Times New Roman" panose="02020603050405020304" pitchFamily="18" charset="0"/>
                        </a:rPr>
                        <a:t>Vào</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một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chiều</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mùa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đông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trở</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về</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thăm</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của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mình</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sau</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những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ngày</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học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tập</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xa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Về</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đến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không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thấy</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khói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từ</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bếp</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có</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lẽ</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vắng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bèn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ngồi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thơ</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thẩn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trước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hiên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ra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vào</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ngóng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về</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Chợt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trời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đổ</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mưa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lớn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Cạnh</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hiện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chum </a:t>
                      </a:r>
                      <a:r>
                        <a:rPr lang="en-US" sz="2200" dirty="0" err="1">
                          <a:solidFill>
                            <a:srgbClr val="0D0D0D"/>
                          </a:solidFill>
                          <a:effectLst/>
                          <a:latin typeface="Times New Roman" panose="02020603050405020304" pitchFamily="18" charset="0"/>
                          <a:ea typeface="Times New Roman" panose="02020603050405020304" pitchFamily="18" charset="0"/>
                        </a:rPr>
                        <a:t>nước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đã</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đậy</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Mưa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rơi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làm</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ướt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nón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mê</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ướt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cả</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Đcái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áo</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ngắn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của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khoác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hờ</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người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rơm</a:t>
                      </a:r>
                      <a:r>
                        <a:rPr lang="en-US" sz="2200" dirty="0">
                          <a:solidFill>
                            <a:srgbClr val="0D0D0D"/>
                          </a:solidFill>
                          <a:effectLst/>
                          <a:latin typeface="Times New Roman" panose="02020603050405020304" pitchFamily="18" charset="0"/>
                          <a:ea typeface="Times New Roman" panose="02020603050405020304" pitchFamily="18" charset="0"/>
                        </a:rPr>
                        <a:t>. </a:t>
                      </a:r>
                      <a:endParaRPr lang="en-US" sz="2200" dirty="0"/>
                    </a:p>
                  </a:txBody>
                  <a:tcPr/>
                </a:tc>
                <a:extLst>
                  <a:ext uri="{0D108BD9-81ED-4DB2-BD59-A6C34878D82A}">
                    <a16:rowId xmlns:a16="http://schemas.microsoft.com/office/drawing/2014/main" val="680881674"/>
                  </a:ext>
                </a:extLst>
              </a:tr>
            </a:tbl>
          </a:graphicData>
        </a:graphic>
      </p:graphicFrame>
      <p:pic>
        <p:nvPicPr>
          <p:cNvPr id="7" name="Picture 6"/>
          <p:cNvPicPr>
            <a:picLocks noChangeAspect="1"/>
          </p:cNvPicPr>
          <p:nvPr/>
        </p:nvPicPr>
        <p:blipFill>
          <a:blip r:embed="rId2"/>
          <a:stretch>
            <a:fillRect/>
          </a:stretch>
        </p:blipFill>
        <p:spPr>
          <a:xfrm>
            <a:off x="1214846" y="4193502"/>
            <a:ext cx="3265714" cy="2219136"/>
          </a:xfrm>
          <a:prstGeom prst="rect">
            <a:avLst/>
          </a:prstGeom>
        </p:spPr>
      </p:pic>
    </p:spTree>
    <p:extLst>
      <p:ext uri="{BB962C8B-B14F-4D97-AF65-F5344CB8AC3E}">
        <p14:creationId xmlns:p14="http://schemas.microsoft.com/office/powerpoint/2010/main" val="398510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32919" y="781356"/>
            <a:ext cx="2580342" cy="2041268"/>
          </a:xfrm>
          <a:prstGeom prst="ellipse">
            <a:avLst/>
          </a:prstGeom>
          <a:ln>
            <a:noFill/>
          </a:ln>
          <a:effectLst>
            <a:softEdge rad="112500"/>
          </a:effectLst>
        </p:spPr>
      </p:pic>
      <p:sp>
        <p:nvSpPr>
          <p:cNvPr id="7" name="Right Arrow 6"/>
          <p:cNvSpPr/>
          <p:nvPr/>
        </p:nvSpPr>
        <p:spPr>
          <a:xfrm>
            <a:off x="2914650" y="1346133"/>
            <a:ext cx="4635681" cy="1407589"/>
          </a:xfrm>
          <a:prstGeom prst="rightArrow">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2786063" y="1710549"/>
            <a:ext cx="4564540" cy="704039"/>
          </a:xfrm>
          <a:prstGeom prst="rect">
            <a:avLst/>
          </a:prstGeom>
        </p:spPr>
      </p:pic>
      <p:sp>
        <p:nvSpPr>
          <p:cNvPr id="10" name="Rounded Rectangle 9"/>
          <p:cNvSpPr/>
          <p:nvPr/>
        </p:nvSpPr>
        <p:spPr>
          <a:xfrm>
            <a:off x="4918594" y="3094541"/>
            <a:ext cx="6479177" cy="3277820"/>
          </a:xfrm>
          <a:prstGeom prst="roundRect">
            <a:avLst/>
          </a:prstGeom>
          <a:blipFill>
            <a:blip r:embed="rId5"/>
            <a:tile tx="0" ty="0" sx="100000" sy="100000" flip="none" algn="tl"/>
          </a:blipFill>
          <a:ln w="28575"/>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Thế</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biện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pháp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từ</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a:p>
            <a:pPr>
              <a:lnSpc>
                <a:spcPct val="115000"/>
              </a:lnSpc>
              <a:spcAft>
                <a:spcPts val="750"/>
              </a:spcAft>
            </a:pP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Trong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chương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trình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Tiếng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Việt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bậc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Tiểu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đã</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được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làm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quen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những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biện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pháp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từ</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nào</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a:p>
            <a:pPr>
              <a:lnSpc>
                <a:spcPct val="115000"/>
              </a:lnSpc>
              <a:spcAft>
                <a:spcPts val="750"/>
              </a:spcAft>
            </a:pP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Nêu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khái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niệm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về</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biện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pháp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từ</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ẩn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dụ</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trong</a:t>
            </a:r>
            <a:r>
              <a:rPr lang="en-US" sz="2800" i="1" dirty="0">
                <a:solidFill>
                  <a:schemeClr val="tx1"/>
                </a:solidFill>
                <a:latin typeface="Times New Roman" panose="02020603050405020304" pitchFamily="18" charset="0"/>
                <a:ea typeface="Times New Roman" panose="02020603050405020304" pitchFamily="18" charset="0"/>
              </a:rPr>
              <a:t> SGK?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thể</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lấy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ví</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dụ</a:t>
            </a:r>
            <a:r>
              <a:rPr lang="en-US" sz="2800" i="1" dirty="0">
                <a:solidFill>
                  <a:schemeClr val="tx1"/>
                </a:solidFill>
                <a:latin typeface="Times New Roman" panose="02020603050405020304" pitchFamily="18" charset="0"/>
                <a:ea typeface="Times New Roman" panose="02020603050405020304" pitchFamily="18" charset="0"/>
              </a:rPr>
              <a:t> minh </a:t>
            </a:r>
            <a:r>
              <a:rPr lang="en-US" sz="2800" i="1" dirty="0" err="1">
                <a:solidFill>
                  <a:schemeClr val="tx1"/>
                </a:solidFill>
                <a:latin typeface="Times New Roman" panose="02020603050405020304" pitchFamily="18" charset="0"/>
                <a:ea typeface="Times New Roman" panose="02020603050405020304" pitchFamily="18" charset="0"/>
              </a:rPr>
              <a:t>hoạ</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2" name="Plaque 11"/>
          <p:cNvSpPr/>
          <p:nvPr/>
        </p:nvSpPr>
        <p:spPr>
          <a:xfrm>
            <a:off x="236588" y="117824"/>
            <a:ext cx="5576711" cy="606776"/>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dirty="0">
                <a:solidFill>
                  <a:srgbClr val="0D0D0D"/>
                </a:solidFill>
                <a:latin typeface="Times New Roman" panose="02020603050405020304" pitchFamily="18" charset="0"/>
                <a:ea typeface="Times New Roman" panose="02020603050405020304" pitchFamily="18" charset="0"/>
              </a:rPr>
              <a:t>B. THỰC HÀNH TIẾNG VIỆT</a:t>
            </a:r>
            <a:endParaRPr lang="en-US" sz="2800" dirty="0">
              <a:effectLst/>
              <a:latin typeface="Times New Roman" panose="02020603050405020304" pitchFamily="18" charset="0"/>
              <a:ea typeface="Times New Roman" panose="02020603050405020304" pitchFamily="18" charset="0"/>
            </a:endParaRPr>
          </a:p>
        </p:txBody>
      </p:sp>
      <p:sp>
        <p:nvSpPr>
          <p:cNvPr id="13" name="Plaque 12"/>
          <p:cNvSpPr/>
          <p:nvPr/>
        </p:nvSpPr>
        <p:spPr>
          <a:xfrm>
            <a:off x="236588" y="800510"/>
            <a:ext cx="5576711"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a:solidFill>
                  <a:srgbClr val="0D0D0D"/>
                </a:solidFill>
                <a:latin typeface="Times New Roman" panose="02020603050405020304" pitchFamily="18" charset="0"/>
                <a:ea typeface="Times New Roman" panose="02020603050405020304" pitchFamily="18" charset="0"/>
              </a:rPr>
              <a:t>I. </a:t>
            </a:r>
            <a:r>
              <a:rPr lang="en-US" sz="2400" b="1" dirty="0" err="1">
                <a:solidFill>
                  <a:srgbClr val="0D0D0D"/>
                </a:solidFill>
                <a:latin typeface="Times New Roman" panose="02020603050405020304" pitchFamily="18" charset="0"/>
                <a:ea typeface="Times New Roman" panose="02020603050405020304" pitchFamily="18" charset="0"/>
              </a:rPr>
              <a:t>Tìm</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hiểu</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về</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biện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pháp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tu</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từ</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ẩn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dụ</a:t>
            </a:r>
            <a:endParaRPr lang="en-US" sz="2400" dirty="0">
              <a:effectLst/>
              <a:latin typeface="Times New Roman" panose="02020603050405020304" pitchFamily="18" charset="0"/>
              <a:ea typeface="Times New Roman" panose="02020603050405020304" pitchFamily="18" charset="0"/>
            </a:endParaRPr>
          </a:p>
        </p:txBody>
      </p:sp>
      <p:sp>
        <p:nvSpPr>
          <p:cNvPr id="6" name="Right Arrow 5"/>
          <p:cNvSpPr/>
          <p:nvPr/>
        </p:nvSpPr>
        <p:spPr>
          <a:xfrm>
            <a:off x="1282810" y="2822624"/>
            <a:ext cx="3484266" cy="3745230"/>
          </a:xfrm>
          <a:prstGeom prst="rightArrow">
            <a:avLst>
              <a:gd name="adj1" fmla="val 48035"/>
              <a:gd name="adj2" fmla="val 35440"/>
            </a:avLst>
          </a:prstGeom>
          <a:blipFill>
            <a:blip r:embed="rId5"/>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US" sz="2800" dirty="0" err="1">
                <a:solidFill>
                  <a:schemeClr val="tx1"/>
                </a:solidFill>
                <a:latin typeface="Times New Roman" panose="02020603050405020304" pitchFamily="18" charset="0"/>
                <a:ea typeface="Times New Roman" panose="02020603050405020304" pitchFamily="18" charset="0"/>
              </a:rPr>
              <a:t>Dựa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phần</a:t>
            </a:r>
            <a:r>
              <a:rPr lang="en-US" sz="2800"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Kiến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thức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ngữ</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văn</a:t>
            </a:r>
            <a:r>
              <a:rPr lang="en-US" sz="2800" b="1"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biết</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5511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80">
                                          <p:stCondLst>
                                            <p:cond delay="0"/>
                                          </p:stCondLst>
                                        </p:cTn>
                                        <p:tgtEl>
                                          <p:spTgt spid="6"/>
                                        </p:tgtEl>
                                      </p:cBhvr>
                                    </p:animEffect>
                                    <p:anim calcmode="lin" valueType="num">
                                      <p:cBhvr>
                                        <p:cTn id="2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2" dur="26">
                                          <p:stCondLst>
                                            <p:cond delay="650"/>
                                          </p:stCondLst>
                                        </p:cTn>
                                        <p:tgtEl>
                                          <p:spTgt spid="6"/>
                                        </p:tgtEl>
                                      </p:cBhvr>
                                      <p:to x="100000" y="60000"/>
                                    </p:animScale>
                                    <p:animScale>
                                      <p:cBhvr>
                                        <p:cTn id="33" dur="166" decel="50000">
                                          <p:stCondLst>
                                            <p:cond delay="676"/>
                                          </p:stCondLst>
                                        </p:cTn>
                                        <p:tgtEl>
                                          <p:spTgt spid="6"/>
                                        </p:tgtEl>
                                      </p:cBhvr>
                                      <p:to x="100000" y="100000"/>
                                    </p:animScale>
                                    <p:animScale>
                                      <p:cBhvr>
                                        <p:cTn id="34" dur="26">
                                          <p:stCondLst>
                                            <p:cond delay="1312"/>
                                          </p:stCondLst>
                                        </p:cTn>
                                        <p:tgtEl>
                                          <p:spTgt spid="6"/>
                                        </p:tgtEl>
                                      </p:cBhvr>
                                      <p:to x="100000" y="80000"/>
                                    </p:animScale>
                                    <p:animScale>
                                      <p:cBhvr>
                                        <p:cTn id="35" dur="166" decel="50000">
                                          <p:stCondLst>
                                            <p:cond delay="1338"/>
                                          </p:stCondLst>
                                        </p:cTn>
                                        <p:tgtEl>
                                          <p:spTgt spid="6"/>
                                        </p:tgtEl>
                                      </p:cBhvr>
                                      <p:to x="100000" y="100000"/>
                                    </p:animScale>
                                    <p:animScale>
                                      <p:cBhvr>
                                        <p:cTn id="36" dur="26">
                                          <p:stCondLst>
                                            <p:cond delay="1642"/>
                                          </p:stCondLst>
                                        </p:cTn>
                                        <p:tgtEl>
                                          <p:spTgt spid="6"/>
                                        </p:tgtEl>
                                      </p:cBhvr>
                                      <p:to x="100000" y="90000"/>
                                    </p:animScale>
                                    <p:animScale>
                                      <p:cBhvr>
                                        <p:cTn id="37" dur="166" decel="50000">
                                          <p:stCondLst>
                                            <p:cond delay="1668"/>
                                          </p:stCondLst>
                                        </p:cTn>
                                        <p:tgtEl>
                                          <p:spTgt spid="6"/>
                                        </p:tgtEl>
                                      </p:cBhvr>
                                      <p:to x="100000" y="100000"/>
                                    </p:animScale>
                                    <p:animScale>
                                      <p:cBhvr>
                                        <p:cTn id="38" dur="26">
                                          <p:stCondLst>
                                            <p:cond delay="1808"/>
                                          </p:stCondLst>
                                        </p:cTn>
                                        <p:tgtEl>
                                          <p:spTgt spid="6"/>
                                        </p:tgtEl>
                                      </p:cBhvr>
                                      <p:to x="100000" y="95000"/>
                                    </p:animScale>
                                    <p:animScale>
                                      <p:cBhvr>
                                        <p:cTn id="39" dur="166" decel="50000">
                                          <p:stCondLst>
                                            <p:cond delay="1834"/>
                                          </p:stCondLst>
                                        </p:cTn>
                                        <p:tgtEl>
                                          <p:spTgt spid="6"/>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
                                            <p:txEl>
                                              <p:pRg st="0" end="0"/>
                                            </p:txEl>
                                          </p:spTgt>
                                        </p:tgtEl>
                                        <p:attrNameLst>
                                          <p:attrName>style.visibility</p:attrName>
                                        </p:attrNameLst>
                                      </p:cBhvr>
                                      <p:to>
                                        <p:strVal val="visible"/>
                                      </p:to>
                                    </p:set>
                                    <p:animEffect transition="in" filter="fade">
                                      <p:cBhvr>
                                        <p:cTn id="60" dur="1000"/>
                                        <p:tgtEl>
                                          <p:spTgt spid="10">
                                            <p:txEl>
                                              <p:pRg st="0" end="0"/>
                                            </p:txEl>
                                          </p:spTgt>
                                        </p:tgtEl>
                                      </p:cBhvr>
                                    </p:animEffect>
                                    <p:anim calcmode="lin" valueType="num">
                                      <p:cBhvr>
                                        <p:cTn id="6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1000"/>
                                        <p:tgtEl>
                                          <p:spTgt spid="10">
                                            <p:txEl>
                                              <p:pRg st="1" end="1"/>
                                            </p:txEl>
                                          </p:spTgt>
                                        </p:tgtEl>
                                      </p:cBhvr>
                                    </p:animEffect>
                                    <p:anim calcmode="lin" valueType="num">
                                      <p:cBhvr>
                                        <p:cTn id="6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0">
                                            <p:txEl>
                                              <p:pRg st="2" end="2"/>
                                            </p:txEl>
                                          </p:spTgt>
                                        </p:tgtEl>
                                        <p:attrNameLst>
                                          <p:attrName>style.visibility</p:attrName>
                                        </p:attrNameLst>
                                      </p:cBhvr>
                                      <p:to>
                                        <p:strVal val="visible"/>
                                      </p:to>
                                    </p:set>
                                    <p:animEffect transition="in" filter="fade">
                                      <p:cBhvr>
                                        <p:cTn id="74" dur="1000"/>
                                        <p:tgtEl>
                                          <p:spTgt spid="10">
                                            <p:txEl>
                                              <p:pRg st="2" end="2"/>
                                            </p:txEl>
                                          </p:spTgt>
                                        </p:tgtEl>
                                      </p:cBhvr>
                                    </p:animEffect>
                                    <p:anim calcmode="lin" valueType="num">
                                      <p:cBhvr>
                                        <p:cTn id="7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7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B109-0F11-45F3-9874-15E65C5B689E}"/>
              </a:ext>
            </a:extLst>
          </p:cNvPr>
          <p:cNvSpPr>
            <a:spLocks noGrp="1"/>
          </p:cNvSpPr>
          <p:nvPr>
            <p:ph type="title"/>
          </p:nvPr>
        </p:nvSpPr>
        <p:spPr>
          <a:xfrm>
            <a:off x="450273" y="304800"/>
            <a:ext cx="10515600" cy="3666837"/>
          </a:xfrm>
        </p:spPr>
        <p:txBody>
          <a:bodyPr>
            <a:normAutofit/>
          </a:bodyPr>
          <a:lstStyle/>
          <a:p>
            <a:r>
              <a:rPr lang="en-US" sz="2800" b="1" i="1" u="sng" dirty="0" err="1">
                <a:solidFill>
                  <a:srgbClr val="002060"/>
                </a:solidFill>
                <a:latin typeface="Times New Roman" panose="02020603050405020304" pitchFamily="18" charset="0"/>
                <a:cs typeface="Times New Roman" panose="02020603050405020304" pitchFamily="18" charset="0"/>
              </a:rPr>
              <a:t>Bầy</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chim</a:t>
            </a:r>
            <a:r>
              <a:rPr lang="en-US" sz="2800" b="1" i="1" u="sng" dirty="0">
                <a:solidFill>
                  <a:srgbClr val="002060"/>
                </a:solidFill>
                <a:latin typeface="Times New Roman" panose="02020603050405020304" pitchFamily="18" charset="0"/>
                <a:cs typeface="Times New Roman" panose="02020603050405020304" pitchFamily="18" charset="0"/>
              </a:rPr>
              <a:t> non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i="1" dirty="0" err="1">
                <a:latin typeface="Times New Roman" panose="02020603050405020304" pitchFamily="18" charset="0"/>
                <a:cs typeface="Times New Roman" panose="02020603050405020304" pitchFamily="18" charset="0"/>
              </a:rPr>
              <a:t>Ẩn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a:t>
            </a:r>
            <a:r>
              <a:rPr lang="en-US"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chú</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bé</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đang</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bơi</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sông</a:t>
            </a:r>
            <a:br>
              <a:rPr lang="en-US" sz="2800" i="1"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BE037EF9-463A-4A90-9B44-A9DAB9F95942}"/>
              </a:ext>
            </a:extLst>
          </p:cNvPr>
          <p:cNvSpPr txBox="1">
            <a:spLocks/>
          </p:cNvSpPr>
          <p:nvPr/>
        </p:nvSpPr>
        <p:spPr>
          <a:xfrm>
            <a:off x="588818" y="3429000"/>
            <a:ext cx="10515600" cy="102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i="1" dirty="0" err="1">
                <a:solidFill>
                  <a:srgbClr val="C00000"/>
                </a:solidFill>
                <a:latin typeface="Times New Roman" panose="02020603050405020304" pitchFamily="18" charset="0"/>
                <a:cs typeface="Times New Roman" panose="02020603050405020304" pitchFamily="18" charset="0"/>
              </a:rPr>
              <a:t>Bông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hoa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rừng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đang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vui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đùa</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cùng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tụi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trẻ</a:t>
            </a:r>
            <a:r>
              <a:rPr lang="en-US" sz="32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56718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232367" y="1831231"/>
            <a:ext cx="7152342" cy="2713647"/>
          </a:xfrm>
          <a:prstGeom prst="round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dirty="0" err="1">
                <a:solidFill>
                  <a:srgbClr val="000000"/>
                </a:solidFill>
                <a:latin typeface="Times New Roman" panose="02020603050405020304" pitchFamily="18" charset="0"/>
                <a:ea typeface="Times New Roman" panose="02020603050405020304" pitchFamily="18" charset="0"/>
              </a:rPr>
              <a:t>Khái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niệm</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L</a:t>
            </a:r>
            <a:r>
              <a:rPr lang="vi-VN" sz="2800" dirty="0">
                <a:solidFill>
                  <a:srgbClr val="000000"/>
                </a:solidFill>
                <a:latin typeface="Times New Roman" panose="02020603050405020304" pitchFamily="18" charset="0"/>
                <a:ea typeface="Times New Roman" panose="02020603050405020304" pitchFamily="18" charset="0"/>
              </a:rPr>
              <a:t>à việc sử dụng ngôn ngữ theo một cách đặc biệt (về ngữ âm, từ vựng, ngữ pháp, văn bản) làm cho lời văn hay hơn, đẹp hơn, nhằm tăng sức gợi hình, gợi cảm trong diễn đạt và tạo ấn tượng với người đọc.</a:t>
            </a:r>
            <a:endParaRPr lang="en-US" sz="2400" dirty="0">
              <a:effectLst/>
              <a:latin typeface="Times New Roman" panose="02020603050405020304" pitchFamily="18" charset="0"/>
              <a:ea typeface="Times New Roman" panose="02020603050405020304" pitchFamily="18" charset="0"/>
            </a:endParaRPr>
          </a:p>
        </p:txBody>
      </p:sp>
      <p:sp>
        <p:nvSpPr>
          <p:cNvPr id="12" name="Plaque 11"/>
          <p:cNvSpPr/>
          <p:nvPr/>
        </p:nvSpPr>
        <p:spPr>
          <a:xfrm>
            <a:off x="236588" y="117824"/>
            <a:ext cx="5576711" cy="800636"/>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 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Plaque 12"/>
          <p:cNvSpPr/>
          <p:nvPr/>
        </p:nvSpPr>
        <p:spPr>
          <a:xfrm>
            <a:off x="236587" y="913339"/>
            <a:ext cx="5576711" cy="779483"/>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biện</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pháp</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tu</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từ</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ẩn</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dụ</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1417925" y="2243810"/>
            <a:ext cx="2550735" cy="3347195"/>
          </a:xfrm>
          <a:prstGeom prst="rightArrow">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ounded Rectangle 10"/>
          <p:cNvSpPr/>
          <p:nvPr/>
        </p:nvSpPr>
        <p:spPr>
          <a:xfrm>
            <a:off x="4232367" y="4683287"/>
            <a:ext cx="7152342" cy="1382808"/>
          </a:xfrm>
          <a:prstGeom prst="round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dirty="0" err="1">
                <a:solidFill>
                  <a:srgbClr val="000000"/>
                </a:solidFill>
                <a:latin typeface="Times New Roman" panose="02020603050405020304" pitchFamily="18" charset="0"/>
                <a:ea typeface="Times New Roman" panose="02020603050405020304" pitchFamily="18" charset="0"/>
              </a:rPr>
              <a:t>Ví</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dụ</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so </a:t>
            </a:r>
            <a:r>
              <a:rPr lang="en-US" sz="2800" dirty="0" err="1">
                <a:solidFill>
                  <a:srgbClr val="000000"/>
                </a:solidFill>
                <a:latin typeface="Times New Roman" panose="02020603050405020304" pitchFamily="18" charset="0"/>
                <a:ea typeface="Times New Roman" panose="02020603050405020304" pitchFamily="18" charset="0"/>
              </a:rPr>
              <a:t>sánh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phản</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750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232367" y="1787190"/>
            <a:ext cx="7152342" cy="2210981"/>
          </a:xfrm>
          <a:prstGeom prst="roundRect">
            <a:avLst/>
          </a:prstGeom>
          <a:blipFill>
            <a:blip r:embed="rId4"/>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err="1">
                <a:solidFill>
                  <a:srgbClr val="000000"/>
                </a:solidFill>
                <a:latin typeface="Times New Roman" panose="02020603050405020304" pitchFamily="18" charset="0"/>
                <a:ea typeface="Times New Roman" panose="02020603050405020304" pitchFamily="18" charset="0"/>
              </a:rPr>
              <a:t>Khái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niệm</a:t>
            </a:r>
            <a:r>
              <a:rPr lang="en-US" sz="2400" b="1"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Ẩn dụ (so sánh ngầm) là biện pháp tu từ, theo đó, sự vật, hiện tượng này được gọi bằng tên của sự vật, hiện tượng khác có nét tương đồng với nó nhằm tăng sức gợi hình, gợi cảm cho sự diễn đạt.</a:t>
            </a:r>
            <a:endParaRPr lang="en-US" sz="2400" dirty="0">
              <a:effectLst/>
              <a:latin typeface="Times New Roman" panose="02020603050405020304" pitchFamily="18" charset="0"/>
              <a:ea typeface="Times New Roman" panose="02020603050405020304" pitchFamily="18" charset="0"/>
            </a:endParaRPr>
          </a:p>
        </p:txBody>
      </p:sp>
      <p:sp>
        <p:nvSpPr>
          <p:cNvPr id="12" name="Plaque 11"/>
          <p:cNvSpPr/>
          <p:nvPr/>
        </p:nvSpPr>
        <p:spPr>
          <a:xfrm>
            <a:off x="236588" y="117824"/>
            <a:ext cx="5576711" cy="800636"/>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 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Plaque 12"/>
          <p:cNvSpPr/>
          <p:nvPr/>
        </p:nvSpPr>
        <p:spPr>
          <a:xfrm>
            <a:off x="236587" y="913339"/>
            <a:ext cx="5576711" cy="779483"/>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biện</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pháp</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tu</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từ</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ẩn</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dụ</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1389350" y="2324573"/>
            <a:ext cx="2550735" cy="3347195"/>
          </a:xfrm>
          <a:prstGeom prst="rightArrow">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2800" b="1">
                <a:solidFill>
                  <a:srgbClr val="000000"/>
                </a:solidFill>
                <a:latin typeface="Times New Roman" panose="02020603050405020304" pitchFamily="18" charset="0"/>
                <a:ea typeface="Times New Roman" panose="02020603050405020304" pitchFamily="18" charset="0"/>
              </a:rPr>
              <a:t>2. Biện pháp ẩn dụ</a:t>
            </a:r>
            <a:r>
              <a:rPr lang="en-US" sz="2800" b="1">
                <a:solidFill>
                  <a:srgbClr val="000000"/>
                </a:solidFill>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p:txBody>
      </p:sp>
      <p:sp>
        <p:nvSpPr>
          <p:cNvPr id="11" name="Rounded Rectangle 10"/>
          <p:cNvSpPr/>
          <p:nvPr/>
        </p:nvSpPr>
        <p:spPr>
          <a:xfrm>
            <a:off x="4232367" y="4092540"/>
            <a:ext cx="7152342" cy="2582579"/>
          </a:xfrm>
          <a:prstGeom prst="roundRect">
            <a:avLst/>
          </a:prstGeom>
          <a:blipFill>
            <a:blip r:embed="rId4"/>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000" b="1" dirty="0" err="1">
                <a:solidFill>
                  <a:srgbClr val="000000"/>
                </a:solidFill>
                <a:latin typeface="Times New Roman" panose="02020603050405020304" pitchFamily="18" charset="0"/>
                <a:ea typeface="Times New Roman" panose="02020603050405020304" pitchFamily="18" charset="0"/>
              </a:rPr>
              <a:t>Ví</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dụ</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pPr>
            <a:r>
              <a:rPr lang="en-US" sz="2000"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Về</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thăm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nhà</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Bác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làng</a:t>
            </a:r>
            <a:r>
              <a:rPr lang="en-US" sz="2000" i="1" dirty="0">
                <a:solidFill>
                  <a:srgbClr val="000000"/>
                </a:solidFill>
                <a:latin typeface="Times New Roman" panose="02020603050405020304" pitchFamily="18" charset="0"/>
                <a:ea typeface="Times New Roman" panose="02020603050405020304" pitchFamily="18" charset="0"/>
              </a:rPr>
              <a:t> Sen</a:t>
            </a:r>
            <a:endParaRPr lang="en-US" sz="2000" dirty="0">
              <a:latin typeface="Times New Roman" panose="02020603050405020304" pitchFamily="18" charset="0"/>
              <a:ea typeface="Times New Roman" panose="02020603050405020304" pitchFamily="18" charset="0"/>
            </a:endParaRPr>
          </a:p>
          <a:p>
            <a:pPr>
              <a:lnSpc>
                <a:spcPct val="115000"/>
              </a:lnSpc>
            </a:pPr>
            <a:r>
              <a:rPr lang="en-US" sz="2000" i="1" dirty="0" err="1">
                <a:solidFill>
                  <a:srgbClr val="000000"/>
                </a:solidFill>
                <a:latin typeface="Times New Roman" panose="02020603050405020304" pitchFamily="18" charset="0"/>
                <a:ea typeface="Times New Roman" panose="02020603050405020304" pitchFamily="18" charset="0"/>
              </a:rPr>
              <a:t>Có</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hàng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râm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bụt</a:t>
            </a:r>
            <a:r>
              <a:rPr lang="en-US" sz="2000"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thắp</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lên</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lửa</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hồng</a:t>
            </a:r>
            <a:endParaRPr lang="en-US" sz="2000" dirty="0">
              <a:latin typeface="Times New Roman" panose="02020603050405020304" pitchFamily="18" charset="0"/>
              <a:ea typeface="Times New Roman" panose="02020603050405020304" pitchFamily="18" charset="0"/>
            </a:endParaRPr>
          </a:p>
          <a:p>
            <a:pPr marL="30480" marR="30480" algn="just">
              <a:lnSpc>
                <a:spcPct val="115000"/>
              </a:lnSpc>
              <a:spcAft>
                <a:spcPts val="1200"/>
              </a:spcAft>
            </a:pPr>
            <a:r>
              <a:rPr lang="en-US" sz="20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Ẩn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dụ</a:t>
            </a:r>
            <a:r>
              <a:rPr lang="en-US" sz="2000" dirty="0">
                <a:solidFill>
                  <a:srgbClr val="000000"/>
                </a:solidFill>
                <a:latin typeface="Times New Roman" panose="02020603050405020304" pitchFamily="18" charset="0"/>
                <a:ea typeface="Times New Roman" panose="02020603050405020304" pitchFamily="18" charset="0"/>
              </a:rPr>
              <a:t> qua </a:t>
            </a:r>
            <a:r>
              <a:rPr lang="en-US" sz="2000" dirty="0" err="1">
                <a:solidFill>
                  <a:srgbClr val="000000"/>
                </a:solidFill>
                <a:latin typeface="Times New Roman" panose="02020603050405020304" pitchFamily="18" charset="0"/>
                <a:ea typeface="Times New Roman" panose="02020603050405020304" pitchFamily="18" charset="0"/>
              </a:rPr>
              <a:t>cụm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từ</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thắp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lên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lửa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hồng</a:t>
            </a:r>
            <a:r>
              <a:rPr lang="en-US" sz="2000" dirty="0">
                <a:solidFill>
                  <a:srgbClr val="000000"/>
                </a:solidFill>
                <a:latin typeface="Times New Roman" panose="02020603050405020304" pitchFamily="18" charset="0"/>
                <a:ea typeface="Times New Roman" panose="02020603050405020304" pitchFamily="18" charset="0"/>
              </a:rPr>
              <a:t>” : </a:t>
            </a:r>
            <a:r>
              <a:rPr lang="en-US" sz="2000" dirty="0" err="1">
                <a:solidFill>
                  <a:srgbClr val="000000"/>
                </a:solidFill>
                <a:latin typeface="Times New Roman" panose="02020603050405020304" pitchFamily="18" charset="0"/>
                <a:ea typeface="Times New Roman" panose="02020603050405020304" pitchFamily="18" charset="0"/>
              </a:rPr>
              <a:t>chỉ</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hàng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hoa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râm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bụt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trước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cửa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hoa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nở</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hoa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màu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đỏ</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rất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nhiều</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r>
              <a:rPr lang="en-US" sz="2000" dirty="0" err="1">
                <a:solidFill>
                  <a:srgbClr val="000000"/>
                </a:solidFill>
                <a:latin typeface="Times New Roman" panose="02020603050405020304" pitchFamily="18" charset="0"/>
                <a:ea typeface="Times New Roman" panose="02020603050405020304" pitchFamily="18" charset="0"/>
              </a:rPr>
              <a:t>Hình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ảnh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ẩn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dụ</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giúp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rPr>
              <a:t> 2 </a:t>
            </a:r>
            <a:r>
              <a:rPr lang="en-US" sz="2000" dirty="0" err="1">
                <a:solidFill>
                  <a:srgbClr val="000000"/>
                </a:solidFill>
                <a:latin typeface="Times New Roman" panose="02020603050405020304" pitchFamily="18" charset="0"/>
                <a:ea typeface="Times New Roman" panose="02020603050405020304" pitchFamily="18" charset="0"/>
              </a:rPr>
              <a:t>câu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thơ</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thêm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sinh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động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gợi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gợi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hơn</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21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10000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223525" y="275324"/>
            <a:ext cx="5387688"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a:solidFill>
                  <a:srgbClr val="0D0D0D"/>
                </a:solidFill>
                <a:latin typeface="Times New Roman" panose="02020603050405020304" pitchFamily="18" charset="0"/>
                <a:ea typeface="Times New Roman" panose="02020603050405020304" pitchFamily="18" charset="0"/>
              </a:rPr>
              <a:t>II. </a:t>
            </a:r>
            <a:r>
              <a:rPr lang="en-US" sz="2400" b="1" dirty="0" err="1">
                <a:solidFill>
                  <a:srgbClr val="0D0D0D"/>
                </a:solidFill>
                <a:latin typeface="Times New Roman" panose="02020603050405020304" pitchFamily="18" charset="0"/>
                <a:ea typeface="Times New Roman" panose="02020603050405020304" pitchFamily="18" charset="0"/>
              </a:rPr>
              <a:t>Thực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hành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tập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Tiếng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Việt</a:t>
            </a:r>
            <a:endParaRPr lang="en-US" sz="2000" dirty="0">
              <a:effectLst/>
              <a:latin typeface="Times New Roman" panose="02020603050405020304" pitchFamily="18" charset="0"/>
              <a:ea typeface="Times New Roman" panose="02020603050405020304" pitchFamily="18" charset="0"/>
            </a:endParaRPr>
          </a:p>
        </p:txBody>
      </p:sp>
      <p:sp>
        <p:nvSpPr>
          <p:cNvPr id="2" name="Flowchart: Alternate Process 1"/>
          <p:cNvSpPr/>
          <p:nvPr/>
        </p:nvSpPr>
        <p:spPr>
          <a:xfrm>
            <a:off x="223524" y="981778"/>
            <a:ext cx="10006326" cy="927464"/>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chemeClr val="accent1">
                    <a:lumMod val="75000"/>
                  </a:schemeClr>
                </a:solidFill>
                <a:latin typeface="Times New Roman" panose="02020603050405020304" pitchFamily="18" charset="0"/>
                <a:ea typeface="Times New Roman" panose="02020603050405020304" pitchFamily="18" charset="0"/>
              </a:rPr>
              <a:t>1. </a:t>
            </a:r>
            <a:r>
              <a:rPr lang="vi-VN" sz="2400" b="1" dirty="0">
                <a:solidFill>
                  <a:srgbClr val="0070C0"/>
                </a:solidFill>
                <a:latin typeface="Times New Roman" panose="02020603050405020304" pitchFamily="18" charset="0"/>
                <a:ea typeface="Times New Roman" panose="02020603050405020304" pitchFamily="18" charset="0"/>
              </a:rPr>
              <a:t>Tìm từ láy trong những câu thơ dưới đây. Chỉ ra nghĩa và tác dụng của chúng đối với việc thể hiện nội dung mà tác giả muốn biểu đạt.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8" name="Diagram 7"/>
          <p:cNvGraphicFramePr/>
          <p:nvPr>
            <p:extLst>
              <p:ext uri="{D42A27DB-BD31-4B8C-83A1-F6EECF244321}">
                <p14:modId xmlns:p14="http://schemas.microsoft.com/office/powerpoint/2010/main" val="2414003151"/>
              </p:ext>
            </p:extLst>
          </p:nvPr>
        </p:nvGraphicFramePr>
        <p:xfrm>
          <a:off x="949329" y="2319661"/>
          <a:ext cx="8554716" cy="3513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7444484" y="2534194"/>
            <a:ext cx="2956816" cy="1542422"/>
          </a:xfrm>
          <a:prstGeom prst="ellipse">
            <a:avLst/>
          </a:prstGeom>
          <a:ln>
            <a:noFill/>
          </a:ln>
          <a:effectLst>
            <a:softEdge rad="112500"/>
          </a:effectLst>
        </p:spPr>
      </p:pic>
    </p:spTree>
    <p:extLst>
      <p:ext uri="{BB962C8B-B14F-4D97-AF65-F5344CB8AC3E}">
        <p14:creationId xmlns:p14="http://schemas.microsoft.com/office/powerpoint/2010/main" val="105433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29291949"/>
              </p:ext>
            </p:extLst>
          </p:nvPr>
        </p:nvGraphicFramePr>
        <p:xfrm>
          <a:off x="992777" y="1489165"/>
          <a:ext cx="10228218" cy="4572000"/>
        </p:xfrm>
        <a:graphic>
          <a:graphicData uri="http://schemas.openxmlformats.org/drawingml/2006/table">
            <a:tbl>
              <a:tblPr firstRow="1" firstCol="1" bandRow="1"/>
              <a:tblGrid>
                <a:gridCol w="2476704">
                  <a:extLst>
                    <a:ext uri="{9D8B030D-6E8A-4147-A177-3AD203B41FA5}">
                      <a16:colId xmlns:a16="http://schemas.microsoft.com/office/drawing/2014/main" val="1102289045"/>
                    </a:ext>
                  </a:extLst>
                </a:gridCol>
                <a:gridCol w="2646858">
                  <a:extLst>
                    <a:ext uri="{9D8B030D-6E8A-4147-A177-3AD203B41FA5}">
                      <a16:colId xmlns:a16="http://schemas.microsoft.com/office/drawing/2014/main" val="3898213670"/>
                    </a:ext>
                  </a:extLst>
                </a:gridCol>
                <a:gridCol w="2646858">
                  <a:extLst>
                    <a:ext uri="{9D8B030D-6E8A-4147-A177-3AD203B41FA5}">
                      <a16:colId xmlns:a16="http://schemas.microsoft.com/office/drawing/2014/main" val="3644481514"/>
                    </a:ext>
                  </a:extLst>
                </a:gridCol>
                <a:gridCol w="2457798">
                  <a:extLst>
                    <a:ext uri="{9D8B030D-6E8A-4147-A177-3AD203B41FA5}">
                      <a16:colId xmlns:a16="http://schemas.microsoft.com/office/drawing/2014/main" val="3452925750"/>
                    </a:ext>
                  </a:extLst>
                </a:gridCol>
              </a:tblGrid>
              <a:tr h="1784067">
                <a:tc gridSpan="4">
                  <a:txBody>
                    <a:bodyPr/>
                    <a:lstStyle/>
                    <a:p>
                      <a:pPr algn="ctr">
                        <a:lnSpc>
                          <a:spcPct val="115000"/>
                        </a:lnSpc>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03: THỰC HÀNH TIẾNG 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Bài tập 1,2,3,4  trong Sách giáo khoa trang 41- 42</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09096325"/>
                  </a:ext>
                </a:extLst>
              </a:tr>
              <a:tr h="929311">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4836660"/>
                  </a:ext>
                </a:extLst>
              </a:tr>
              <a:tr h="1858622">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3 +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368262"/>
                  </a:ext>
                </a:extLst>
              </a:tr>
            </a:tbl>
          </a:graphicData>
        </a:graphic>
      </p:graphicFrame>
      <p:sp>
        <p:nvSpPr>
          <p:cNvPr id="5" name="Plaque 4"/>
          <p:cNvSpPr/>
          <p:nvPr/>
        </p:nvSpPr>
        <p:spPr>
          <a:xfrm>
            <a:off x="210462" y="416951"/>
            <a:ext cx="5576711"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a:solidFill>
                  <a:srgbClr val="0D0D0D"/>
                </a:solidFill>
                <a:latin typeface="Times New Roman" panose="02020603050405020304" pitchFamily="18" charset="0"/>
                <a:ea typeface="Times New Roman" panose="02020603050405020304" pitchFamily="18" charset="0"/>
              </a:rPr>
              <a:t>II. </a:t>
            </a:r>
            <a:r>
              <a:rPr lang="en-US" sz="2400" b="1" dirty="0" err="1">
                <a:solidFill>
                  <a:srgbClr val="0D0D0D"/>
                </a:solidFill>
                <a:latin typeface="Times New Roman" panose="02020603050405020304" pitchFamily="18" charset="0"/>
                <a:ea typeface="Times New Roman" panose="02020603050405020304" pitchFamily="18" charset="0"/>
              </a:rPr>
              <a:t>Thực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hành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tập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Tiếng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Việt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4754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223524" y="142631"/>
            <a:ext cx="5295375"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II. Thực hành bài tập Tiếng Việt</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Flowchart: Alternate Process 1"/>
          <p:cNvSpPr/>
          <p:nvPr/>
        </p:nvSpPr>
        <p:spPr>
          <a:xfrm>
            <a:off x="223524" y="849085"/>
            <a:ext cx="9834876" cy="927464"/>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4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mn-cs"/>
              </a:rPr>
              <a:t>1.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Tìm từ láy trong những câu thơ dưới đây. Chỉ ra nghĩa và tác dụng của chúng đối với việc thể hiện nội dung mà tác giả muốn biểu đạt.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088856999"/>
              </p:ext>
            </p:extLst>
          </p:nvPr>
        </p:nvGraphicFramePr>
        <p:xfrm>
          <a:off x="878613" y="2131271"/>
          <a:ext cx="10463350" cy="4068890"/>
        </p:xfrm>
        <a:graphic>
          <a:graphicData uri="http://schemas.openxmlformats.org/drawingml/2006/table">
            <a:tbl>
              <a:tblPr firstRow="1" bandRow="1">
                <a:tableStyleId>{5940675A-B579-460E-94D1-54222C63F5DA}</a:tableStyleId>
              </a:tblPr>
              <a:tblGrid>
                <a:gridCol w="5231675">
                  <a:extLst>
                    <a:ext uri="{9D8B030D-6E8A-4147-A177-3AD203B41FA5}">
                      <a16:colId xmlns:a16="http://schemas.microsoft.com/office/drawing/2014/main" val="4152779326"/>
                    </a:ext>
                  </a:extLst>
                </a:gridCol>
                <a:gridCol w="5231675">
                  <a:extLst>
                    <a:ext uri="{9D8B030D-6E8A-4147-A177-3AD203B41FA5}">
                      <a16:colId xmlns:a16="http://schemas.microsoft.com/office/drawing/2014/main" val="3874087460"/>
                    </a:ext>
                  </a:extLst>
                </a:gridCol>
              </a:tblGrid>
              <a:tr h="370840">
                <a:tc>
                  <a:txBody>
                    <a:bodyPr/>
                    <a:lstStyle/>
                    <a:p>
                      <a:pPr algn="ctr">
                        <a:lnSpc>
                          <a:spcPct val="115000"/>
                        </a:lnSpc>
                        <a:spcAft>
                          <a:spcPts val="1200"/>
                        </a:spcAft>
                      </a:pPr>
                      <a:r>
                        <a:rPr lang="vi-VN" sz="2400" dirty="0">
                          <a:solidFill>
                            <a:srgbClr val="0070C0"/>
                          </a:solidFill>
                          <a:effectLst/>
                          <a:latin typeface="Times New Roman" panose="02020603050405020304" pitchFamily="18" charset="0"/>
                          <a:ea typeface="Times New Roman" panose="02020603050405020304" pitchFamily="18" charset="0"/>
                        </a:rPr>
                        <a:t>a)</a:t>
                      </a:r>
                      <a:r>
                        <a:rPr lang="vi-VN" sz="2400" i="1" dirty="0">
                          <a:solidFill>
                            <a:srgbClr val="0070C0"/>
                          </a:solidFill>
                          <a:effectLst/>
                          <a:latin typeface="Times New Roman" panose="02020603050405020304" pitchFamily="18" charset="0"/>
                          <a:ea typeface="Times New Roman" panose="02020603050405020304" pitchFamily="18" charset="0"/>
                        </a:rPr>
                        <a:t> Bàn tay mang phép nhiệm mầu</a:t>
                      </a:r>
                      <a:br>
                        <a:rPr lang="vi-VN" sz="2400" i="1" dirty="0">
                          <a:solidFill>
                            <a:srgbClr val="0070C0"/>
                          </a:solidFill>
                          <a:effectLst/>
                          <a:latin typeface="Times New Roman" panose="02020603050405020304" pitchFamily="18" charset="0"/>
                          <a:ea typeface="Times New Roman" panose="02020603050405020304" pitchFamily="18" charset="0"/>
                        </a:rPr>
                      </a:br>
                      <a:r>
                        <a:rPr lang="vi-VN" sz="2400" i="1" dirty="0">
                          <a:solidFill>
                            <a:srgbClr val="0070C0"/>
                          </a:solidFill>
                          <a:effectLst/>
                          <a:latin typeface="Times New Roman" panose="02020603050405020304" pitchFamily="18" charset="0"/>
                          <a:ea typeface="Times New Roman" panose="02020603050405020304" pitchFamily="18" charset="0"/>
                        </a:rPr>
                        <a:t>Chắt chiu từ những dãi dầu đầy thôi.</a:t>
                      </a:r>
                      <a:endParaRPr lang="en-US" sz="24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r>
                        <a:rPr lang="vi-VN" sz="2400" dirty="0">
                          <a:solidFill>
                            <a:srgbClr val="0070C0"/>
                          </a:solidFill>
                          <a:effectLst/>
                          <a:latin typeface="Times New Roman" panose="02020603050405020304" pitchFamily="18" charset="0"/>
                          <a:ea typeface="Times New Roman" panose="02020603050405020304" pitchFamily="18" charset="0"/>
                        </a:rPr>
                        <a:t>(Bình Nguyên)</a:t>
                      </a:r>
                      <a:endParaRPr lang="en-US" sz="2400" dirty="0">
                        <a:effectLst/>
                        <a:latin typeface="Times New Roman" panose="02020603050405020304" pitchFamily="18" charset="0"/>
                        <a:ea typeface="Times New Roman" panose="02020603050405020304" pitchFamily="18" charset="0"/>
                      </a:endParaRPr>
                    </a:p>
                  </a:txBody>
                  <a:tcPr>
                    <a:solidFill>
                      <a:schemeClr val="bg1">
                        <a:lumMod val="95000"/>
                      </a:schemeClr>
                    </a:solidFill>
                  </a:tcPr>
                </a:tc>
                <a:tc>
                  <a:txBody>
                    <a:bodyPr/>
                    <a:lstStyle/>
                    <a:p>
                      <a:pPr algn="ctr">
                        <a:lnSpc>
                          <a:spcPct val="115000"/>
                        </a:lnSpc>
                        <a:spcAft>
                          <a:spcPts val="1200"/>
                        </a:spcAft>
                      </a:pPr>
                      <a:r>
                        <a:rPr lang="vi-VN" sz="2400" dirty="0">
                          <a:solidFill>
                            <a:schemeClr val="accent1">
                              <a:lumMod val="75000"/>
                            </a:schemeClr>
                          </a:solidFill>
                          <a:effectLst/>
                          <a:latin typeface="Times New Roman" panose="02020603050405020304" pitchFamily="18" charset="0"/>
                          <a:ea typeface="Times New Roman" panose="02020603050405020304" pitchFamily="18" charset="0"/>
                        </a:rPr>
                        <a:t>b)</a:t>
                      </a:r>
                      <a:r>
                        <a:rPr lang="vi-VN" sz="2400" i="1" dirty="0">
                          <a:solidFill>
                            <a:schemeClr val="accent1">
                              <a:lumMod val="75000"/>
                            </a:schemeClr>
                          </a:solidFill>
                          <a:effectLst/>
                          <a:latin typeface="Times New Roman" panose="02020603050405020304" pitchFamily="18" charset="0"/>
                          <a:ea typeface="Times New Roman" panose="02020603050405020304" pitchFamily="18" charset="0"/>
                        </a:rPr>
                        <a:t> Nghẹn ngào thương mẹ nhiều hơn...</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p>
                      <a:pPr algn="ctr">
                        <a:lnSpc>
                          <a:spcPct val="115000"/>
                        </a:lnSpc>
                        <a:spcAft>
                          <a:spcPts val="1200"/>
                        </a:spcAft>
                      </a:pPr>
                      <a:r>
                        <a:rPr lang="vi-VN" sz="2400" dirty="0">
                          <a:solidFill>
                            <a:schemeClr val="accent1">
                              <a:lumMod val="75000"/>
                            </a:schemeClr>
                          </a:solidFill>
                          <a:effectLst/>
                          <a:latin typeface="Times New Roman" panose="02020603050405020304" pitchFamily="18" charset="0"/>
                          <a:ea typeface="Times New Roman" panose="02020603050405020304" pitchFamily="18" charset="0"/>
                        </a:rPr>
                        <a:t>(Đinh Nam Khương)</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757501841"/>
                  </a:ext>
                </a:extLst>
              </a:tr>
              <a:tr h="370840">
                <a:tc>
                  <a:txBody>
                    <a:bodyPr/>
                    <a:lstStyle/>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a:t>
                      </a:r>
                      <a:r>
                        <a:rPr lang="vi-VN" sz="2400" b="1" dirty="0">
                          <a:solidFill>
                            <a:srgbClr val="0D0D0D"/>
                          </a:solidFill>
                          <a:effectLst/>
                          <a:latin typeface="Times New Roman" panose="02020603050405020304" pitchFamily="18" charset="0"/>
                          <a:ea typeface="Times New Roman" panose="02020603050405020304" pitchFamily="18" charset="0"/>
                        </a:rPr>
                        <a:t>Tác dụng</a:t>
                      </a:r>
                      <a:r>
                        <a:rPr lang="vi-VN" sz="2400"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Làm hình ảnh thơ sinh động, hấp dẫn.</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Thể hiện sự vất vả, dành dụm, chăm chút.</a:t>
                      </a:r>
                      <a:endParaRPr lang="en-US" sz="2400" dirty="0">
                        <a:effectLst/>
                        <a:latin typeface="Times New Roman" panose="02020603050405020304" pitchFamily="18" charset="0"/>
                        <a:ea typeface="Times New Roman" panose="02020603050405020304" pitchFamily="18" charset="0"/>
                      </a:endParaRPr>
                    </a:p>
                    <a:p>
                      <a:endParaRPr lang="en-US" sz="2400" dirty="0"/>
                    </a:p>
                  </a:txBody>
                  <a:tcPr>
                    <a:solidFill>
                      <a:schemeClr val="accent2">
                        <a:lumMod val="20000"/>
                        <a:lumOff val="80000"/>
                      </a:schemeClr>
                    </a:solidFill>
                  </a:tcPr>
                </a:tc>
                <a:tc>
                  <a:txBody>
                    <a:bodyPr/>
                    <a:lstStyle/>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a:t>
                      </a:r>
                      <a:r>
                        <a:rPr lang="vi-VN" sz="2400" b="1" dirty="0">
                          <a:solidFill>
                            <a:srgbClr val="0D0D0D"/>
                          </a:solidFill>
                          <a:effectLst/>
                          <a:latin typeface="Times New Roman" panose="02020603050405020304" pitchFamily="18" charset="0"/>
                          <a:ea typeface="Times New Roman" panose="02020603050405020304" pitchFamily="18" charset="0"/>
                        </a:rPr>
                        <a:t>Tác dụng</a:t>
                      </a:r>
                      <a:r>
                        <a:rPr lang="vi-VN"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Làm hình ảnh thơ trở nên sinh động, hấp dẫn.</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Thể hiện tình cảm yêu thương dâng trào của người con với mẹ của mình.</a:t>
                      </a:r>
                      <a:endParaRPr lang="en-US" sz="24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779556555"/>
                  </a:ext>
                </a:extLst>
              </a:tr>
            </a:tbl>
          </a:graphicData>
        </a:graphic>
      </p:graphicFrame>
    </p:spTree>
    <p:extLst>
      <p:ext uri="{BB962C8B-B14F-4D97-AF65-F5344CB8AC3E}">
        <p14:creationId xmlns:p14="http://schemas.microsoft.com/office/powerpoint/2010/main" val="20592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223525" y="142631"/>
            <a:ext cx="5010742"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II. Thực hành bài tập Tiếng Việt</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Flowchart: Alternate Process 1"/>
          <p:cNvSpPr/>
          <p:nvPr/>
        </p:nvSpPr>
        <p:spPr>
          <a:xfrm>
            <a:off x="223524" y="849085"/>
            <a:ext cx="9306239" cy="927464"/>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chemeClr val="accent1">
                    <a:lumMod val="75000"/>
                  </a:schemeClr>
                </a:solidFill>
                <a:latin typeface="Times New Roman" panose="02020603050405020304" pitchFamily="18" charset="0"/>
                <a:ea typeface="Times New Roman" panose="02020603050405020304" pitchFamily="18" charset="0"/>
              </a:rPr>
              <a:t>2. </a:t>
            </a:r>
            <a:r>
              <a:rPr lang="vi-VN" sz="2400" b="1" dirty="0">
                <a:solidFill>
                  <a:srgbClr val="0070C0"/>
                </a:solidFill>
                <a:latin typeface="Times New Roman" panose="02020603050405020304" pitchFamily="18" charset="0"/>
                <a:ea typeface="Times New Roman" panose="02020603050405020304" pitchFamily="18" charset="0"/>
              </a:rPr>
              <a:t>Tìm ẩn dụ trong những câu thơ dưới đây. Nêu tác dụng của các ẩn dụ đó đối với việc miêu tả sự vật và biểu cảm.</a:t>
            </a:r>
            <a:endParaRPr lang="en-US" sz="2000" dirty="0">
              <a:effectLst/>
              <a:latin typeface="Times New Roman" panose="02020603050405020304" pitchFamily="18" charset="0"/>
              <a:ea typeface="Times New Roman" panose="02020603050405020304" pitchFamily="18" charset="0"/>
            </a:endParaRPr>
          </a:p>
        </p:txBody>
      </p:sp>
      <p:grpSp>
        <p:nvGrpSpPr>
          <p:cNvPr id="4" name="Group 3"/>
          <p:cNvGrpSpPr/>
          <p:nvPr/>
        </p:nvGrpSpPr>
        <p:grpSpPr>
          <a:xfrm>
            <a:off x="477003" y="2177745"/>
            <a:ext cx="4708952" cy="4359332"/>
            <a:chOff x="477003" y="2177745"/>
            <a:chExt cx="4708952" cy="4359332"/>
          </a:xfrm>
        </p:grpSpPr>
        <p:pic>
          <p:nvPicPr>
            <p:cNvPr id="3" name="Picture 2"/>
            <p:cNvPicPr>
              <a:picLocks noChangeAspect="1"/>
            </p:cNvPicPr>
            <p:nvPr/>
          </p:nvPicPr>
          <p:blipFill>
            <a:blip r:embed="rId2"/>
            <a:stretch>
              <a:fillRect/>
            </a:stretch>
          </p:blipFill>
          <p:spPr>
            <a:xfrm>
              <a:off x="477003" y="2177745"/>
              <a:ext cx="4708952" cy="4359332"/>
            </a:xfrm>
            <a:prstGeom prst="rect">
              <a:avLst/>
            </a:prstGeom>
          </p:spPr>
        </p:pic>
        <p:sp>
          <p:nvSpPr>
            <p:cNvPr id="5" name="Oval 4"/>
            <p:cNvSpPr/>
            <p:nvPr/>
          </p:nvSpPr>
          <p:spPr>
            <a:xfrm>
              <a:off x="1136469" y="2508069"/>
              <a:ext cx="3435531" cy="378822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200"/>
                </a:spcAft>
              </a:pPr>
              <a:r>
                <a:rPr lang="vi-VN" sz="1600" i="1" dirty="0">
                  <a:solidFill>
                    <a:schemeClr val="tx1"/>
                  </a:solidFill>
                  <a:latin typeface="Times New Roman" panose="02020603050405020304" pitchFamily="18" charset="0"/>
                  <a:ea typeface="Times New Roman" panose="02020603050405020304" pitchFamily="18" charset="0"/>
                </a:rPr>
                <a:t>Vẫn bàn tay mẹ dịu dàng</a:t>
              </a:r>
              <a:br>
                <a:rPr lang="vi-VN" sz="1600" i="1" dirty="0">
                  <a:solidFill>
                    <a:schemeClr val="tx1"/>
                  </a:solidFill>
                  <a:latin typeface="Times New Roman" panose="02020603050405020304" pitchFamily="18" charset="0"/>
                  <a:ea typeface="Times New Roman" panose="02020603050405020304" pitchFamily="18" charset="0"/>
                </a:rPr>
              </a:br>
              <a:r>
                <a:rPr lang="vi-VN" sz="1600" i="1" dirty="0">
                  <a:solidFill>
                    <a:schemeClr val="tx1"/>
                  </a:solidFill>
                  <a:latin typeface="Times New Roman" panose="02020603050405020304" pitchFamily="18" charset="0"/>
                  <a:ea typeface="Times New Roman" panose="02020603050405020304" pitchFamily="18" charset="0"/>
                </a:rPr>
                <a:t>À ơi này cái trăng vàng ngủ ngon</a:t>
              </a:r>
              <a:br>
                <a:rPr lang="vi-VN" sz="1600" i="1" dirty="0">
                  <a:solidFill>
                    <a:schemeClr val="tx1"/>
                  </a:solidFill>
                  <a:latin typeface="Times New Roman" panose="02020603050405020304" pitchFamily="18" charset="0"/>
                  <a:ea typeface="Times New Roman" panose="02020603050405020304" pitchFamily="18" charset="0"/>
                </a:rPr>
              </a:br>
              <a:r>
                <a:rPr lang="vi-VN" sz="1600" i="1" dirty="0">
                  <a:solidFill>
                    <a:schemeClr val="tx1"/>
                  </a:solidFill>
                  <a:latin typeface="Times New Roman" panose="02020603050405020304" pitchFamily="18" charset="0"/>
                  <a:ea typeface="Times New Roman" panose="02020603050405020304" pitchFamily="18" charset="0"/>
                </a:rPr>
                <a:t>À ơi này cái trăng tròn</a:t>
              </a:r>
              <a:br>
                <a:rPr lang="vi-VN" sz="1600" i="1" dirty="0">
                  <a:solidFill>
                    <a:schemeClr val="tx1"/>
                  </a:solidFill>
                  <a:latin typeface="Times New Roman" panose="02020603050405020304" pitchFamily="18" charset="0"/>
                  <a:ea typeface="Times New Roman" panose="02020603050405020304" pitchFamily="18" charset="0"/>
                </a:rPr>
              </a:br>
              <a:r>
                <a:rPr lang="vi-VN" sz="1600" i="1" dirty="0">
                  <a:solidFill>
                    <a:schemeClr val="tx1"/>
                  </a:solidFill>
                  <a:latin typeface="Times New Roman" panose="02020603050405020304" pitchFamily="18" charset="0"/>
                  <a:ea typeface="Times New Roman" panose="02020603050405020304" pitchFamily="18" charset="0"/>
                </a:rPr>
                <a:t>À ơi này cái trăng còn nằm nôi...</a:t>
              </a:r>
              <a:br>
                <a:rPr lang="vi-VN" sz="1600" i="1" dirty="0">
                  <a:solidFill>
                    <a:schemeClr val="tx1"/>
                  </a:solidFill>
                  <a:latin typeface="Times New Roman" panose="02020603050405020304" pitchFamily="18" charset="0"/>
                  <a:ea typeface="Times New Roman" panose="02020603050405020304" pitchFamily="18" charset="0"/>
                </a:rPr>
              </a:br>
              <a:r>
                <a:rPr lang="vi-VN" sz="1600" i="1" dirty="0">
                  <a:solidFill>
                    <a:schemeClr val="tx1"/>
                  </a:solidFill>
                  <a:latin typeface="Times New Roman" panose="02020603050405020304" pitchFamily="18" charset="0"/>
                  <a:ea typeface="Times New Roman" panose="02020603050405020304" pitchFamily="18" charset="0"/>
                </a:rPr>
                <a:t>[...]</a:t>
              </a:r>
              <a:br>
                <a:rPr lang="vi-VN" sz="1600" i="1" dirty="0">
                  <a:solidFill>
                    <a:schemeClr val="tx1"/>
                  </a:solidFill>
                  <a:latin typeface="Times New Roman" panose="02020603050405020304" pitchFamily="18" charset="0"/>
                  <a:ea typeface="Times New Roman" panose="02020603050405020304" pitchFamily="18" charset="0"/>
                </a:rPr>
              </a:br>
              <a:r>
                <a:rPr lang="vi-VN" sz="1600" i="1" dirty="0">
                  <a:solidFill>
                    <a:schemeClr val="tx1"/>
                  </a:solidFill>
                  <a:latin typeface="Times New Roman" panose="02020603050405020304" pitchFamily="18" charset="0"/>
                  <a:ea typeface="Times New Roman" panose="02020603050405020304" pitchFamily="18" charset="0"/>
                </a:rPr>
                <a:t>À ơi này cái Mặt Trời bé con...</a:t>
              </a:r>
              <a:endParaRPr lang="en-US" sz="1600" dirty="0">
                <a:solidFill>
                  <a:schemeClr val="tx1"/>
                </a:solidFill>
                <a:latin typeface="Times New Roman" panose="02020603050405020304" pitchFamily="18" charset="0"/>
                <a:ea typeface="Times New Roman" panose="02020603050405020304" pitchFamily="18" charset="0"/>
              </a:endParaRPr>
            </a:p>
            <a:p>
              <a:pPr algn="ctr">
                <a:lnSpc>
                  <a:spcPct val="115000"/>
                </a:lnSpc>
                <a:spcAft>
                  <a:spcPts val="1200"/>
                </a:spcAft>
              </a:pPr>
              <a:r>
                <a:rPr lang="vi-VN" sz="1600" dirty="0">
                  <a:solidFill>
                    <a:schemeClr val="tx1"/>
                  </a:solidFill>
                  <a:latin typeface="Times New Roman" panose="02020603050405020304" pitchFamily="18" charset="0"/>
                  <a:ea typeface="Times New Roman" panose="02020603050405020304" pitchFamily="18" charset="0"/>
                </a:rPr>
                <a:t>(Bình Nguyên)</a:t>
              </a:r>
              <a:endParaRPr lang="en-US" sz="1600" dirty="0">
                <a:solidFill>
                  <a:schemeClr val="tx1"/>
                </a:solidFill>
                <a:effectLst/>
                <a:latin typeface="Times New Roman" panose="02020603050405020304" pitchFamily="18" charset="0"/>
                <a:ea typeface="Times New Roman" panose="02020603050405020304" pitchFamily="18" charset="0"/>
              </a:endParaRPr>
            </a:p>
          </p:txBody>
        </p:sp>
      </p:grpSp>
      <p:sp>
        <p:nvSpPr>
          <p:cNvPr id="6" name="Right Arrow 5"/>
          <p:cNvSpPr/>
          <p:nvPr/>
        </p:nvSpPr>
        <p:spPr>
          <a:xfrm>
            <a:off x="5231467" y="3742507"/>
            <a:ext cx="613954" cy="1319349"/>
          </a:xfrm>
          <a:prstGeom prst="rightArrow">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Alternate Process 6"/>
          <p:cNvSpPr/>
          <p:nvPr/>
        </p:nvSpPr>
        <p:spPr>
          <a:xfrm>
            <a:off x="5956662" y="2116183"/>
            <a:ext cx="5944605" cy="4420894"/>
          </a:xfrm>
          <a:prstGeom prst="flowChartAlternateProcess">
            <a:avLst/>
          </a:prstGeom>
          <a:blipFill>
            <a:blip r:embed="rId3"/>
            <a:tile tx="0" ty="0" sx="100000" sy="100000" flip="none" algn="tl"/>
          </a:blipFill>
          <a:ln w="38100" cmpd="thinThick">
            <a:solidFill>
              <a:schemeClr val="accent2">
                <a:lumMod val="50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Ẩn dụ trong bài thơ</a:t>
            </a:r>
            <a:r>
              <a:rPr lang="vi-VN" sz="2400" dirty="0">
                <a:solidFill>
                  <a:srgbClr val="0D0D0D"/>
                </a:solidFill>
                <a:latin typeface="Times New Roman" panose="02020603050405020304" pitchFamily="18" charset="0"/>
                <a:ea typeface="Times New Roman" panose="02020603050405020304" pitchFamily="18" charset="0"/>
              </a:rPr>
              <a:t>: </a:t>
            </a:r>
            <a:r>
              <a:rPr lang="vi-VN" sz="2400" i="1" dirty="0">
                <a:solidFill>
                  <a:srgbClr val="0D0D0D"/>
                </a:solidFill>
                <a:latin typeface="Times New Roman" panose="02020603050405020304" pitchFamily="18" charset="0"/>
                <a:ea typeface="Times New Roman" panose="02020603050405020304" pitchFamily="18" charset="0"/>
              </a:rPr>
              <a:t>cái trăng vàng/ cái trăng tròn/ cái trăng còn nằm nôi/ cái Mặt Trời bé con</a:t>
            </a:r>
            <a:r>
              <a:rPr lang="vi-VN" sz="2400" dirty="0">
                <a:solidFill>
                  <a:srgbClr val="0D0D0D"/>
                </a:solidFill>
                <a:latin typeface="Times New Roman" panose="02020603050405020304" pitchFamily="18" charset="0"/>
                <a:ea typeface="Times New Roman" panose="02020603050405020304" pitchFamily="18" charset="0"/>
              </a:rPr>
              <a:t> → chỉ người con.</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Tác dụng</a:t>
            </a:r>
            <a:r>
              <a:rPr lang="vi-VN"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Làm hình ảnh thơ trở nên sinh động, hấp dẫn.</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Thể hiện tình cảm yêu thương vô bờ của người mẹ với con: với mẹ</a:t>
            </a:r>
            <a:r>
              <a:rPr lang="en-US" sz="2400" dirty="0">
                <a:solidFill>
                  <a:srgbClr val="0D0D0D"/>
                </a:solidFill>
                <a:latin typeface="Times New Roman" panose="02020603050405020304" pitchFamily="18" charset="0"/>
                <a:ea typeface="Times New Roman" panose="02020603050405020304" pitchFamily="18" charset="0"/>
              </a:rPr>
              <a:t>,</a:t>
            </a:r>
            <a:r>
              <a:rPr lang="vi-VN" sz="2400" dirty="0">
                <a:solidFill>
                  <a:srgbClr val="0D0D0D"/>
                </a:solidFill>
                <a:latin typeface="Times New Roman" panose="02020603050405020304" pitchFamily="18" charset="0"/>
                <a:ea typeface="Times New Roman" panose="02020603050405020304" pitchFamily="18" charset="0"/>
              </a:rPr>
              <a:t> con là trăng, là Mặt Trời, là điều quan trọng nhất.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64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anim calcmode="lin" valueType="num">
                                      <p:cBhvr>
                                        <p:cTn id="3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1000"/>
                                        <p:tgtEl>
                                          <p:spTgt spid="7">
                                            <p:txEl>
                                              <p:pRg st="1" end="1"/>
                                            </p:txEl>
                                          </p:spTgt>
                                        </p:tgtEl>
                                      </p:cBhvr>
                                    </p:animEffect>
                                    <p:anim calcmode="lin" valueType="num">
                                      <p:cBhvr>
                                        <p:cTn id="4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fade">
                                      <p:cBhvr>
                                        <p:cTn id="49" dur="1000"/>
                                        <p:tgtEl>
                                          <p:spTgt spid="7">
                                            <p:txEl>
                                              <p:pRg st="2" end="2"/>
                                            </p:txEl>
                                          </p:spTgt>
                                        </p:tgtEl>
                                      </p:cBhvr>
                                    </p:animEffect>
                                    <p:anim calcmode="lin" valueType="num">
                                      <p:cBhvr>
                                        <p:cTn id="5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3" end="3"/>
                                            </p:txEl>
                                          </p:spTgt>
                                        </p:tgtEl>
                                        <p:attrNameLst>
                                          <p:attrName>style.visibility</p:attrName>
                                        </p:attrNameLst>
                                      </p:cBhvr>
                                      <p:to>
                                        <p:strVal val="visible"/>
                                      </p:to>
                                    </p:set>
                                    <p:animEffect transition="in" filter="fade">
                                      <p:cBhvr>
                                        <p:cTn id="56" dur="1000"/>
                                        <p:tgtEl>
                                          <p:spTgt spid="7">
                                            <p:txEl>
                                              <p:pRg st="3" end="3"/>
                                            </p:txEl>
                                          </p:spTgt>
                                        </p:tgtEl>
                                      </p:cBhvr>
                                    </p:animEffect>
                                    <p:anim calcmode="lin" valueType="num">
                                      <p:cBhvr>
                                        <p:cTn id="5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0" y="857278"/>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 HIỂU VĂN BĂN</a:t>
            </a:r>
          </a:p>
        </p:txBody>
      </p:sp>
      <p:sp>
        <p:nvSpPr>
          <p:cNvPr id="6" name="Plaque 5"/>
          <p:cNvSpPr/>
          <p:nvPr/>
        </p:nvSpPr>
        <p:spPr>
          <a:xfrm>
            <a:off x="218940" y="1606302"/>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D0D0D"/>
                </a:solidFill>
                <a:latin typeface="Times New Roman" panose="02020603050405020304" pitchFamily="18" charset="0"/>
                <a:ea typeface="Times New Roman" panose="02020603050405020304" pitchFamily="18" charset="0"/>
              </a:rPr>
              <a:t>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095472" y="59556"/>
            <a:ext cx="84988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KHÁM PHÁ KIẾN THỨC</a:t>
            </a:r>
          </a:p>
        </p:txBody>
      </p:sp>
      <p:sp>
        <p:nvSpPr>
          <p:cNvPr id="3" name="Right Arrow 2"/>
          <p:cNvSpPr/>
          <p:nvPr/>
        </p:nvSpPr>
        <p:spPr>
          <a:xfrm>
            <a:off x="757646" y="2664823"/>
            <a:ext cx="2690948" cy="3304903"/>
          </a:xfrm>
          <a:prstGeom prst="rightArrow">
            <a:avLst/>
          </a:prstGeom>
          <a:blipFill>
            <a:blip r:embed="rId2"/>
            <a:tile tx="0" ty="0" sx="100000" sy="100000" flip="none" algn="tl"/>
          </a:blipFill>
          <a:ln w="95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a:solidFill>
                  <a:srgbClr val="0D0D0D"/>
                </a:solidFill>
                <a:latin typeface="Times New Roman" panose="02020603050405020304" pitchFamily="18" charset="0"/>
                <a:ea typeface="Times New Roman" panose="02020603050405020304" pitchFamily="18" charset="0"/>
              </a:rPr>
              <a:t>1</a:t>
            </a:r>
            <a:r>
              <a:rPr lang="vi-VN" sz="2400" b="1"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rPr>
              <a:t>Một số yếu tố hình thức của bài thơ</a:t>
            </a:r>
            <a:endParaRPr lang="en-US" sz="2400" dirty="0">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3814354" y="2355326"/>
            <a:ext cx="7223760" cy="4058537"/>
          </a:xfrm>
          <a:prstGeom prst="roundRect">
            <a:avLst/>
          </a:prstGeom>
          <a:blipFill>
            <a:blip r:embed="rId2"/>
            <a:tile tx="0" ty="0" sx="100000" sy="100000" flip="none" algn="tl"/>
          </a:blipFill>
          <a:ln w="95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vi-VN" sz="2800" dirty="0">
                <a:solidFill>
                  <a:srgbClr val="000000"/>
                </a:solidFill>
                <a:latin typeface="Times New Roman" panose="02020603050405020304" pitchFamily="18" charset="0"/>
                <a:ea typeface="Times New Roman" panose="02020603050405020304" pitchFamily="18" charset="0"/>
              </a:rPr>
              <a:t>- Dòng thơ gồm các tiếng được sắp xếp thành hàng; các dòng thơ có thể giống hoặc khác nhau về độ dài, ngắn.</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vi-VN" sz="2800" dirty="0">
                <a:solidFill>
                  <a:srgbClr val="000000"/>
                </a:solidFill>
                <a:latin typeface="Times New Roman" panose="02020603050405020304" pitchFamily="18" charset="0"/>
                <a:ea typeface="Times New Roman" panose="02020603050405020304" pitchFamily="18" charset="0"/>
              </a:rPr>
              <a:t>- Vần là phương tiện tạo tính nhạc cơ bản của thơ dựa trên sự lặp lại (hoàn toàn hoặc không hoàn toàn) phần vần của âm tiết. Vân có vị trí ở cuối dòng thơ gọi là vần chân, ở giữa dòng thơ gọi là vần lưng.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818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fade">
                                      <p:cBhvr>
                                        <p:cTn id="43" dur="1000"/>
                                        <p:tgtEl>
                                          <p:spTgt spid="12">
                                            <p:txEl>
                                              <p:pRg st="0" end="0"/>
                                            </p:txEl>
                                          </p:spTgt>
                                        </p:tgtEl>
                                      </p:cBhvr>
                                    </p:animEffect>
                                    <p:anim calcmode="lin" valueType="num">
                                      <p:cBhvr>
                                        <p:cTn id="4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animEffect transition="in" filter="fade">
                                      <p:cBhvr>
                                        <p:cTn id="50" dur="1000"/>
                                        <p:tgtEl>
                                          <p:spTgt spid="12">
                                            <p:txEl>
                                              <p:pRg st="1" end="1"/>
                                            </p:txEl>
                                          </p:spTgt>
                                        </p:tgtEl>
                                      </p:cBhvr>
                                    </p:animEffect>
                                    <p:anim calcmode="lin" valueType="num">
                                      <p:cBhvr>
                                        <p:cTn id="5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21999" y="258242"/>
            <a:ext cx="10357390" cy="927464"/>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070C0"/>
                </a:solidFill>
                <a:latin typeface="Times New Roman" panose="02020603050405020304" pitchFamily="18" charset="0"/>
                <a:ea typeface="Times New Roman" panose="02020603050405020304" pitchFamily="18" charset="0"/>
              </a:rPr>
              <a:t>3</a:t>
            </a:r>
            <a:r>
              <a:rPr lang="vi-VN" sz="2400" b="1"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rPr>
              <a:t>Trong cụm từ và các câu tục ngữ (in đậm) dưới đây, biện pháp ẩn dụ được xây dựng trên cở sở so sánh ngầm giữa những sự vật, sự việc nào?</a:t>
            </a:r>
            <a:endParaRPr lang="en-US" sz="20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965609"/>
              </p:ext>
            </p:extLst>
          </p:nvPr>
        </p:nvGraphicFramePr>
        <p:xfrm>
          <a:off x="321999" y="1416018"/>
          <a:ext cx="11494863" cy="5205222"/>
        </p:xfrm>
        <a:graphic>
          <a:graphicData uri="http://schemas.openxmlformats.org/drawingml/2006/table">
            <a:tbl>
              <a:tblPr firstRow="1" bandRow="1">
                <a:tableStyleId>{5940675A-B579-460E-94D1-54222C63F5DA}</a:tableStyleId>
              </a:tblPr>
              <a:tblGrid>
                <a:gridCol w="3312865">
                  <a:extLst>
                    <a:ext uri="{9D8B030D-6E8A-4147-A177-3AD203B41FA5}">
                      <a16:colId xmlns:a16="http://schemas.microsoft.com/office/drawing/2014/main" val="4152779326"/>
                    </a:ext>
                  </a:extLst>
                </a:gridCol>
                <a:gridCol w="4067887">
                  <a:extLst>
                    <a:ext uri="{9D8B030D-6E8A-4147-A177-3AD203B41FA5}">
                      <a16:colId xmlns:a16="http://schemas.microsoft.com/office/drawing/2014/main" val="726209214"/>
                    </a:ext>
                  </a:extLst>
                </a:gridCol>
                <a:gridCol w="4114111">
                  <a:extLst>
                    <a:ext uri="{9D8B030D-6E8A-4147-A177-3AD203B41FA5}">
                      <a16:colId xmlns:a16="http://schemas.microsoft.com/office/drawing/2014/main" val="3874087460"/>
                    </a:ext>
                  </a:extLst>
                </a:gridCol>
              </a:tblGrid>
              <a:tr h="370840">
                <a:tc>
                  <a:txBody>
                    <a:bodyPr/>
                    <a:lstStyle/>
                    <a:p>
                      <a:pPr algn="ct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a) </a:t>
                      </a:r>
                      <a:r>
                        <a:rPr lang="vi-VN" sz="2200" i="1" dirty="0">
                          <a:solidFill>
                            <a:srgbClr val="0070C0"/>
                          </a:solidFill>
                          <a:effectLst/>
                          <a:latin typeface="Times New Roman" panose="02020603050405020304" pitchFamily="18" charset="0"/>
                          <a:ea typeface="Times New Roman" panose="02020603050405020304" pitchFamily="18" charset="0"/>
                        </a:rPr>
                        <a:t>Ru cho </a:t>
                      </a:r>
                      <a:r>
                        <a:rPr lang="vi-VN" sz="2200" b="1" i="1" dirty="0">
                          <a:solidFill>
                            <a:srgbClr val="0070C0"/>
                          </a:solidFill>
                          <a:effectLst/>
                          <a:latin typeface="Times New Roman" panose="02020603050405020304" pitchFamily="18" charset="0"/>
                          <a:ea typeface="Times New Roman" panose="02020603050405020304" pitchFamily="18" charset="0"/>
                        </a:rPr>
                        <a:t>cái khuyết tròn đầy</a:t>
                      </a:r>
                      <a:br>
                        <a:rPr lang="vi-VN" sz="2200" i="1" dirty="0">
                          <a:solidFill>
                            <a:srgbClr val="0070C0"/>
                          </a:solidFill>
                          <a:effectLst/>
                          <a:latin typeface="Times New Roman" panose="02020603050405020304" pitchFamily="18" charset="0"/>
                          <a:ea typeface="Times New Roman" panose="02020603050405020304" pitchFamily="18" charset="0"/>
                        </a:rPr>
                      </a:br>
                      <a:r>
                        <a:rPr lang="vi-VN" sz="2200" i="1" dirty="0">
                          <a:solidFill>
                            <a:srgbClr val="0070C0"/>
                          </a:solidFill>
                          <a:effectLst/>
                          <a:latin typeface="Times New Roman" panose="02020603050405020304" pitchFamily="18" charset="0"/>
                          <a:ea typeface="Times New Roman" panose="02020603050405020304" pitchFamily="18" charset="0"/>
                        </a:rPr>
                        <a:t>Cái thương cái nhớ nặng ngày xa nhau.</a:t>
                      </a:r>
                      <a:endParaRPr lang="en-US" sz="22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(Bình Nguyên)</a:t>
                      </a:r>
                      <a:endParaRPr lang="en-US" sz="2200" dirty="0">
                        <a:effectLst/>
                        <a:latin typeface="Times New Roman" panose="02020603050405020304" pitchFamily="18" charset="0"/>
                        <a:ea typeface="Times New Roman" panose="02020603050405020304" pitchFamily="18" charset="0"/>
                      </a:endParaRPr>
                    </a:p>
                  </a:txBody>
                  <a:tcPr>
                    <a:solidFill>
                      <a:schemeClr val="bg1">
                        <a:lumMod val="95000"/>
                      </a:schemeClr>
                    </a:solidFill>
                  </a:tcPr>
                </a:tc>
                <a:tc>
                  <a:txBody>
                    <a:bodyPr/>
                    <a:lstStyle/>
                    <a:p>
                      <a:pPr algn="ct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b) </a:t>
                      </a:r>
                      <a:r>
                        <a:rPr lang="vi-VN" sz="2200" b="1" i="1" dirty="0">
                          <a:solidFill>
                            <a:srgbClr val="0070C0"/>
                          </a:solidFill>
                          <a:effectLst/>
                          <a:latin typeface="Times New Roman" panose="02020603050405020304" pitchFamily="18" charset="0"/>
                          <a:ea typeface="Times New Roman" panose="02020603050405020304" pitchFamily="18" charset="0"/>
                        </a:rPr>
                        <a:t>Ăn quả nhớ kẻ trồng cây</a:t>
                      </a:r>
                      <a:r>
                        <a:rPr lang="vi-VN" sz="2200" i="1" dirty="0">
                          <a:solidFill>
                            <a:srgbClr val="0070C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(Tục ngữ)</a:t>
                      </a:r>
                      <a:endParaRPr lang="en-US" sz="22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endParaRPr lang="en-US" sz="2200" dirty="0">
                        <a:solidFill>
                          <a:schemeClr val="accent1">
                            <a:lumMod val="75000"/>
                          </a:schemeClr>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tc>
                  <a:txBody>
                    <a:bodyPr/>
                    <a:lstStyle/>
                    <a:p>
                      <a:pPr algn="ct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c) </a:t>
                      </a:r>
                      <a:r>
                        <a:rPr lang="vi-VN" sz="2200" b="1" i="1" dirty="0">
                          <a:solidFill>
                            <a:srgbClr val="0070C0"/>
                          </a:solidFill>
                          <a:effectLst/>
                          <a:latin typeface="Times New Roman" panose="02020603050405020304" pitchFamily="18" charset="0"/>
                          <a:ea typeface="Times New Roman" panose="02020603050405020304" pitchFamily="18" charset="0"/>
                        </a:rPr>
                        <a:t>Gần mực thì đen, gần đèn thì sáng</a:t>
                      </a:r>
                      <a:r>
                        <a:rPr lang="vi-VN" sz="2200" i="1" dirty="0">
                          <a:solidFill>
                            <a:srgbClr val="0070C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(Tục ngữ)</a:t>
                      </a:r>
                      <a:endParaRPr lang="en-US" sz="22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endParaRPr lang="en-US" sz="2200" dirty="0">
                        <a:solidFill>
                          <a:schemeClr val="accent1">
                            <a:lumMod val="75000"/>
                          </a:schemeClr>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757501841"/>
                  </a:ext>
                </a:extLst>
              </a:tr>
              <a:tr h="370840">
                <a:tc>
                  <a:txBody>
                    <a:bodyPr/>
                    <a:lstStyle/>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b="1" dirty="0">
                          <a:solidFill>
                            <a:srgbClr val="0D0D0D"/>
                          </a:solidFill>
                          <a:effectLst/>
                          <a:latin typeface="Times New Roman" panose="02020603050405020304" pitchFamily="18" charset="0"/>
                          <a:ea typeface="Times New Roman" panose="02020603050405020304" pitchFamily="18" charset="0"/>
                        </a:rPr>
                        <a:t>Cơ sở</a:t>
                      </a: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i="1" dirty="0">
                          <a:solidFill>
                            <a:srgbClr val="0D0D0D"/>
                          </a:solidFill>
                          <a:effectLst/>
                          <a:latin typeface="Times New Roman" panose="02020603050405020304" pitchFamily="18" charset="0"/>
                          <a:ea typeface="Times New Roman" panose="02020603050405020304" pitchFamily="18" charset="0"/>
                        </a:rPr>
                        <a:t>cái khuyết tròn đầy </a:t>
                      </a:r>
                      <a:r>
                        <a:rPr lang="vi-VN" sz="2200" dirty="0">
                          <a:solidFill>
                            <a:srgbClr val="0D0D0D"/>
                          </a:solidFill>
                          <a:effectLst/>
                          <a:latin typeface="Times New Roman" panose="02020603050405020304" pitchFamily="18" charset="0"/>
                          <a:ea typeface="Times New Roman" panose="02020603050405020304" pitchFamily="18" charset="0"/>
                        </a:rPr>
                        <a:t>tương đồng với đứa con còn nhỏ, chưa phát triển toàn diện.</a:t>
                      </a:r>
                      <a:endParaRPr lang="en-US" sz="22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a:txBody>
                    <a:bodyPr/>
                    <a:lstStyle/>
                    <a:p>
                      <a:pP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a:t>
                      </a:r>
                      <a:r>
                        <a:rPr lang="vi-VN" sz="2200" b="1" dirty="0">
                          <a:solidFill>
                            <a:srgbClr val="0070C0"/>
                          </a:solidFill>
                          <a:effectLst/>
                          <a:latin typeface="Times New Roman" panose="02020603050405020304" pitchFamily="18" charset="0"/>
                          <a:ea typeface="Times New Roman" panose="02020603050405020304" pitchFamily="18" charset="0"/>
                        </a:rPr>
                        <a:t> Cơ sở</a:t>
                      </a:r>
                      <a:r>
                        <a:rPr lang="vi-VN" sz="2200" dirty="0">
                          <a:solidFill>
                            <a:srgbClr val="0070C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i="1" dirty="0">
                          <a:solidFill>
                            <a:srgbClr val="0D0D0D"/>
                          </a:solidFill>
                          <a:effectLst/>
                          <a:latin typeface="Times New Roman" panose="02020603050405020304" pitchFamily="18" charset="0"/>
                          <a:ea typeface="Times New Roman" panose="02020603050405020304" pitchFamily="18" charset="0"/>
                        </a:rPr>
                        <a:t>Ăn quả</a:t>
                      </a:r>
                      <a:r>
                        <a:rPr lang="vi-VN" sz="2200" dirty="0">
                          <a:solidFill>
                            <a:srgbClr val="0D0D0D"/>
                          </a:solidFill>
                          <a:effectLst/>
                          <a:latin typeface="Times New Roman" panose="02020603050405020304" pitchFamily="18" charset="0"/>
                          <a:ea typeface="Times New Roman" panose="02020603050405020304" pitchFamily="18" charset="0"/>
                        </a:rPr>
                        <a:t> tương đồng với sự hưởng thụ thành quả lao động.</a:t>
                      </a:r>
                      <a:endParaRPr lang="en-US" sz="22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i="1" dirty="0">
                          <a:solidFill>
                            <a:srgbClr val="0D0D0D"/>
                          </a:solidFill>
                          <a:effectLst/>
                          <a:latin typeface="Times New Roman" panose="02020603050405020304" pitchFamily="18" charset="0"/>
                          <a:ea typeface="Times New Roman" panose="02020603050405020304" pitchFamily="18" charset="0"/>
                        </a:rPr>
                        <a:t>Kẻ trồng cây</a:t>
                      </a:r>
                      <a:r>
                        <a:rPr lang="vi-VN" sz="2200" dirty="0">
                          <a:solidFill>
                            <a:srgbClr val="0D0D0D"/>
                          </a:solidFill>
                          <a:effectLst/>
                          <a:latin typeface="Times New Roman" panose="02020603050405020304" pitchFamily="18" charset="0"/>
                          <a:ea typeface="Times New Roman" panose="02020603050405020304" pitchFamily="18" charset="0"/>
                        </a:rPr>
                        <a:t> tương đồng phẩm chất với những người lao động tạo ra thành quả.</a:t>
                      </a:r>
                      <a:endParaRPr lang="en-US" sz="22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a:txBody>
                    <a:bodyPr/>
                    <a:lstStyle/>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b="1" dirty="0">
                          <a:solidFill>
                            <a:srgbClr val="0D0D0D"/>
                          </a:solidFill>
                          <a:effectLst/>
                          <a:latin typeface="Times New Roman" panose="02020603050405020304" pitchFamily="18" charset="0"/>
                          <a:ea typeface="Times New Roman" panose="02020603050405020304" pitchFamily="18" charset="0"/>
                        </a:rPr>
                        <a:t>Cơ sở</a:t>
                      </a:r>
                      <a:r>
                        <a:rPr lang="vi-VN" sz="2200" dirty="0">
                          <a:solidFill>
                            <a:srgbClr val="0D0D0D"/>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i="1" dirty="0">
                          <a:solidFill>
                            <a:srgbClr val="0D0D0D"/>
                          </a:solidFill>
                          <a:effectLst/>
                          <a:latin typeface="Times New Roman" panose="02020603050405020304" pitchFamily="18" charset="0"/>
                          <a:ea typeface="Times New Roman" panose="02020603050405020304" pitchFamily="18" charset="0"/>
                        </a:rPr>
                        <a:t>mực - đen</a:t>
                      </a:r>
                      <a:r>
                        <a:rPr lang="vi-VN" sz="2200" dirty="0">
                          <a:solidFill>
                            <a:srgbClr val="0D0D0D"/>
                          </a:solidFill>
                          <a:effectLst/>
                          <a:latin typeface="Times New Roman" panose="02020603050405020304" pitchFamily="18" charset="0"/>
                          <a:ea typeface="Times New Roman" panose="02020603050405020304" pitchFamily="18" charset="0"/>
                        </a:rPr>
                        <a:t> tương đồng với cái tối tăm, cái xấu (tương đồng về phẩm chất); </a:t>
                      </a:r>
                      <a:endParaRPr lang="en-US" sz="22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i="1" dirty="0">
                          <a:solidFill>
                            <a:srgbClr val="0D0D0D"/>
                          </a:solidFill>
                          <a:effectLst/>
                          <a:latin typeface="Times New Roman" panose="02020603050405020304" pitchFamily="18" charset="0"/>
                          <a:ea typeface="Times New Roman" panose="02020603050405020304" pitchFamily="18" charset="0"/>
                        </a:rPr>
                        <a:t>đèn - rạng</a:t>
                      </a:r>
                      <a:r>
                        <a:rPr lang="vi-VN" sz="2200" dirty="0">
                          <a:solidFill>
                            <a:srgbClr val="0D0D0D"/>
                          </a:solidFill>
                          <a:effectLst/>
                          <a:latin typeface="Times New Roman" panose="02020603050405020304" pitchFamily="18" charset="0"/>
                          <a:ea typeface="Times New Roman" panose="02020603050405020304" pitchFamily="18" charset="0"/>
                        </a:rPr>
                        <a:t> tương đồng với cái sáng sủa, cái tốt, cái hay, cái tiến bộ (tương đồng về phẩm chất);</a:t>
                      </a:r>
                      <a:endParaRPr lang="en-US" sz="22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779556555"/>
                  </a:ext>
                </a:extLst>
              </a:tr>
            </a:tbl>
          </a:graphicData>
        </a:graphic>
      </p:graphicFrame>
    </p:spTree>
    <p:extLst>
      <p:ext uri="{BB962C8B-B14F-4D97-AF65-F5344CB8AC3E}">
        <p14:creationId xmlns:p14="http://schemas.microsoft.com/office/powerpoint/2010/main" val="8875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21999" y="258242"/>
            <a:ext cx="10357390" cy="927464"/>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070C0"/>
                </a:solidFill>
                <a:latin typeface="Times New Roman" panose="02020603050405020304" pitchFamily="18" charset="0"/>
                <a:ea typeface="Times New Roman" panose="02020603050405020304" pitchFamily="18" charset="0"/>
              </a:rPr>
              <a:t>4</a:t>
            </a:r>
            <a:r>
              <a:rPr lang="vi-VN" sz="2800" b="1"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070C0"/>
                </a:solidFill>
                <a:latin typeface="Times New Roman" panose="02020603050405020304" pitchFamily="18" charset="0"/>
                <a:ea typeface="Times New Roman" panose="02020603050405020304" pitchFamily="18" charset="0"/>
              </a:rPr>
              <a:t>Viết một đoạn văn ngắn (khoảng 4 - 5 dòng) về chủ đề tình cảm gia đình, trong đó sử dụng ít nhất một ẩn dụ.</a:t>
            </a:r>
            <a:endParaRPr lang="en-US" sz="2800" dirty="0">
              <a:latin typeface="Times New Roman" panose="02020603050405020304" pitchFamily="18" charset="0"/>
              <a:ea typeface="Times New Roman" panose="02020603050405020304" pitchFamily="18" charset="0"/>
            </a:endParaRPr>
          </a:p>
        </p:txBody>
      </p:sp>
      <p:grpSp>
        <p:nvGrpSpPr>
          <p:cNvPr id="4" name="Group 3"/>
          <p:cNvGrpSpPr/>
          <p:nvPr/>
        </p:nvGrpSpPr>
        <p:grpSpPr>
          <a:xfrm>
            <a:off x="1065628" y="1434905"/>
            <a:ext cx="10060745" cy="5022166"/>
            <a:chOff x="1418492" y="1434905"/>
            <a:chExt cx="10060745" cy="5022166"/>
          </a:xfrm>
        </p:grpSpPr>
        <p:grpSp>
          <p:nvGrpSpPr>
            <p:cNvPr id="3" name="Group 2"/>
            <p:cNvGrpSpPr/>
            <p:nvPr/>
          </p:nvGrpSpPr>
          <p:grpSpPr>
            <a:xfrm>
              <a:off x="1418492" y="1434905"/>
              <a:ext cx="9355016" cy="5022166"/>
              <a:chOff x="1418492" y="1434905"/>
              <a:chExt cx="9355016" cy="5022166"/>
            </a:xfrm>
          </p:grpSpPr>
          <p:pic>
            <p:nvPicPr>
              <p:cNvPr id="5" name="Picture 4"/>
              <p:cNvPicPr>
                <a:picLocks noChangeAspect="1"/>
              </p:cNvPicPr>
              <p:nvPr/>
            </p:nvPicPr>
            <p:blipFill>
              <a:blip r:embed="rId2"/>
              <a:stretch>
                <a:fillRect/>
              </a:stretch>
            </p:blipFill>
            <p:spPr>
              <a:xfrm>
                <a:off x="1418492" y="1434905"/>
                <a:ext cx="9355016" cy="5022166"/>
              </a:xfrm>
              <a:prstGeom prst="rect">
                <a:avLst/>
              </a:prstGeom>
            </p:spPr>
          </p:pic>
          <p:sp>
            <p:nvSpPr>
              <p:cNvPr id="7" name="Rectangle 6"/>
              <p:cNvSpPr/>
              <p:nvPr/>
            </p:nvSpPr>
            <p:spPr>
              <a:xfrm>
                <a:off x="2682130" y="2377659"/>
                <a:ext cx="5629495" cy="334811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600" dirty="0">
                    <a:solidFill>
                      <a:srgbClr val="000000"/>
                    </a:solidFill>
                    <a:latin typeface="Times New Roman" panose="02020603050405020304" pitchFamily="18" charset="0"/>
                    <a:ea typeface="Times New Roman" panose="02020603050405020304" pitchFamily="18" charset="0"/>
                  </a:rPr>
                  <a:t>Bài tập 4/Tr 42:</a:t>
                </a:r>
                <a:r>
                  <a:rPr lang="vi-VN" sz="3600" b="1" dirty="0">
                    <a:solidFill>
                      <a:srgbClr val="0070C0"/>
                    </a:solidFill>
                    <a:latin typeface="Times New Roman" panose="02020603050405020304" pitchFamily="18" charset="0"/>
                    <a:ea typeface="Times New Roman" panose="02020603050405020304" pitchFamily="18" charset="0"/>
                  </a:rPr>
                  <a:t> </a:t>
                </a:r>
                <a:r>
                  <a:rPr lang="vi-VN" sz="3600" i="1" dirty="0">
                    <a:solidFill>
                      <a:srgbClr val="0D0D0D"/>
                    </a:solidFill>
                    <a:latin typeface="Times New Roman" panose="02020603050405020304" pitchFamily="18" charset="0"/>
                    <a:ea typeface="Times New Roman" panose="02020603050405020304" pitchFamily="18" charset="0"/>
                  </a:rPr>
                  <a:t>Viết một đoạn văn ngắn (khoảng 4 - 5 dòng) về chủ đề tình cảm gia đình, trong đó sử dụng ít nhất một ẩn dụ.</a:t>
                </a:r>
                <a:endParaRPr lang="en-US" sz="3600" dirty="0">
                  <a:effectLst/>
                  <a:latin typeface="Times New Roman" panose="02020603050405020304" pitchFamily="18" charset="0"/>
                  <a:ea typeface="Times New Roman" panose="02020603050405020304" pitchFamily="18" charset="0"/>
                </a:endParaRPr>
              </a:p>
            </p:txBody>
          </p:sp>
        </p:grpSp>
        <p:sp>
          <p:nvSpPr>
            <p:cNvPr id="8" name="TextBox 7"/>
            <p:cNvSpPr txBox="1"/>
            <p:nvPr/>
          </p:nvSpPr>
          <p:spPr>
            <a:xfrm>
              <a:off x="9833317" y="1434905"/>
              <a:ext cx="1645920" cy="1237957"/>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14561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21999" y="258242"/>
            <a:ext cx="10357390" cy="927464"/>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4</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Viết một đoạn văn ngắn (khoảng 4 - 5 dòng) về chủ đề tình cảm gia đình, trong đó sử dụng ít nhất một ẩn dụ.</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TextBox 7"/>
          <p:cNvSpPr txBox="1"/>
          <p:nvPr/>
        </p:nvSpPr>
        <p:spPr>
          <a:xfrm>
            <a:off x="9833317" y="1434905"/>
            <a:ext cx="1645920" cy="123795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lowchart: Alternate Process 2"/>
          <p:cNvSpPr/>
          <p:nvPr/>
        </p:nvSpPr>
        <p:spPr>
          <a:xfrm>
            <a:off x="1055077" y="1434905"/>
            <a:ext cx="10213145" cy="4951827"/>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200"/>
              </a:spcAft>
            </a:pPr>
            <a:r>
              <a:rPr lang="vi-VN" sz="2000" b="1" dirty="0">
                <a:solidFill>
                  <a:srgbClr val="0070C0"/>
                </a:solidFill>
                <a:latin typeface="Times New Roman" panose="02020603050405020304" pitchFamily="18" charset="0"/>
                <a:ea typeface="Times New Roman" panose="02020603050405020304" pitchFamily="18" charset="0"/>
              </a:rPr>
              <a:t>Gợi ý</a:t>
            </a:r>
            <a:r>
              <a:rPr lang="vi-VN" sz="2000" dirty="0">
                <a:solidFill>
                  <a:srgbClr val="0070C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Không ai khác, bố chính là thần tượng của tôi. Bố tôi vốn không phải một người hoa mĩ nên thật hiếm gặp những lần bố nói lời yêu thương ngọt ngào. Tình cảm ấy bố đặt cả vào trong những hành động chăm sóc sớm chiều dành cho các con. Bố tôi chưa một lần dạy dỗ chúng tôi bằng roi vọt mà luôn dùng ngôn từ. </a:t>
            </a:r>
            <a:r>
              <a:rPr lang="vi-VN" sz="2000" b="1" i="1" dirty="0">
                <a:solidFill>
                  <a:srgbClr val="0D0D0D"/>
                </a:solidFill>
                <a:latin typeface="Times New Roman" panose="02020603050405020304" pitchFamily="18" charset="0"/>
                <a:ea typeface="Times New Roman" panose="02020603050405020304" pitchFamily="18" charset="0"/>
              </a:rPr>
              <a:t>Người thợ hoàn kim ấy</a:t>
            </a:r>
            <a:r>
              <a:rPr lang="vi-VN" sz="2000" dirty="0">
                <a:solidFill>
                  <a:srgbClr val="0D0D0D"/>
                </a:solidFill>
                <a:latin typeface="Times New Roman" panose="02020603050405020304" pitchFamily="18" charset="0"/>
                <a:ea typeface="Times New Roman" panose="02020603050405020304" pitchFamily="18" charset="0"/>
              </a:rPr>
              <a:t> rèn giũa cho những viên ngọc thô như chúng tôi biết đâu là phải trái, đúng sai để trở nên </a:t>
            </a:r>
            <a:r>
              <a:rPr lang="vi-VN" sz="2000" b="1" i="1" dirty="0">
                <a:solidFill>
                  <a:srgbClr val="0D0D0D"/>
                </a:solidFill>
                <a:latin typeface="Times New Roman" panose="02020603050405020304" pitchFamily="18" charset="0"/>
                <a:ea typeface="Times New Roman" panose="02020603050405020304" pitchFamily="18" charset="0"/>
              </a:rPr>
              <a:t>sáng hơn, đẹp hơn</a:t>
            </a:r>
            <a:r>
              <a:rPr lang="vi-VN" sz="2000" dirty="0">
                <a:solidFill>
                  <a:srgbClr val="0D0D0D"/>
                </a:solidFill>
                <a:latin typeface="Times New Roman" panose="02020603050405020304" pitchFamily="18" charset="0"/>
                <a:ea typeface="Times New Roman" panose="02020603050405020304" pitchFamily="18" charset="0"/>
              </a:rPr>
              <a:t> mỗi ngày. Bố không chỉ dạy chúng tôi tri thức, bố dạy chúng tôi cả cách làm người.</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a:t>
            </a:r>
            <a:r>
              <a:rPr lang="vi-VN" sz="2000" b="1" dirty="0">
                <a:solidFill>
                  <a:srgbClr val="0D0D0D"/>
                </a:solidFill>
                <a:latin typeface="Times New Roman" panose="02020603050405020304" pitchFamily="18" charset="0"/>
                <a:ea typeface="Times New Roman" panose="02020603050405020304" pitchFamily="18" charset="0"/>
              </a:rPr>
              <a:t>Ẩn dụ:</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a:t>
            </a:r>
            <a:r>
              <a:rPr lang="vi-VN" sz="2000" i="1" dirty="0">
                <a:solidFill>
                  <a:srgbClr val="0D0D0D"/>
                </a:solidFill>
                <a:latin typeface="Times New Roman" panose="02020603050405020304" pitchFamily="18" charset="0"/>
                <a:ea typeface="Times New Roman" panose="02020603050405020304" pitchFamily="18" charset="0"/>
              </a:rPr>
              <a:t>người thợ hoàn kim ấy</a:t>
            </a:r>
            <a:r>
              <a:rPr lang="vi-VN" sz="2000" dirty="0">
                <a:solidFill>
                  <a:srgbClr val="0D0D0D"/>
                </a:solidFill>
                <a:latin typeface="Times New Roman" panose="02020603050405020304" pitchFamily="18" charset="0"/>
                <a:ea typeface="Times New Roman" panose="02020603050405020304" pitchFamily="18" charset="0"/>
              </a:rPr>
              <a:t> - bố tôi.</a:t>
            </a:r>
            <a:endParaRPr lang="en-US" sz="2000" dirty="0">
              <a:latin typeface="Times New Roman" panose="02020603050405020304" pitchFamily="18" charset="0"/>
              <a:ea typeface="Times New Roman" panose="02020603050405020304" pitchFamily="18" charset="0"/>
            </a:endParaRPr>
          </a:p>
          <a:p>
            <a:r>
              <a:rPr lang="en-US" sz="2000"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sáng</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hơn</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đẹp</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hơn</a:t>
            </a:r>
            <a:r>
              <a:rPr lang="en-US" sz="2000" dirty="0">
                <a:solidFill>
                  <a:srgbClr val="0D0D0D"/>
                </a:solidFill>
                <a:latin typeface="Times New Roman" panose="02020603050405020304" pitchFamily="18" charset="0"/>
                <a:ea typeface="Times New Roman" panose="02020603050405020304" pitchFamily="18" charset="0"/>
              </a:rPr>
              <a:t> - </a:t>
            </a:r>
            <a:r>
              <a:rPr lang="en-US" sz="2000" dirty="0" err="1">
                <a:solidFill>
                  <a:srgbClr val="0D0D0D"/>
                </a:solidFill>
                <a:latin typeface="Times New Roman" panose="02020603050405020304" pitchFamily="18" charset="0"/>
                <a:ea typeface="Times New Roman" panose="02020603050405020304" pitchFamily="18" charset="0"/>
              </a:rPr>
              <a:t>sự</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trưởng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thành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phát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triển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hoàn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thiện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bản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thân</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p>
        </p:txBody>
      </p:sp>
    </p:spTree>
    <p:extLst>
      <p:ext uri="{BB962C8B-B14F-4D97-AF65-F5344CB8AC3E}">
        <p14:creationId xmlns:p14="http://schemas.microsoft.com/office/powerpoint/2010/main" val="385371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8737" y="122535"/>
            <a:ext cx="5568127" cy="707886"/>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C. THỰC HÀNH ĐỌC HIỂU</a:t>
            </a:r>
          </a:p>
        </p:txBody>
      </p:sp>
      <p:sp>
        <p:nvSpPr>
          <p:cNvPr id="5" name="Rectangle 4"/>
          <p:cNvSpPr/>
          <p:nvPr/>
        </p:nvSpPr>
        <p:spPr>
          <a:xfrm>
            <a:off x="2619044" y="830421"/>
            <a:ext cx="677256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VĂN BẢN: CA</a:t>
            </a:r>
            <a:r>
              <a:rPr kumimoji="0" lang="en-US" sz="3600" b="1" i="0" u="none" strike="noStrike" kern="1200" cap="none" spc="0" normalizeH="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 DAO VIỆT NAM</a:t>
            </a:r>
            <a:endPar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grpSp>
        <p:nvGrpSpPr>
          <p:cNvPr id="6" name="Group 5"/>
          <p:cNvGrpSpPr/>
          <p:nvPr/>
        </p:nvGrpSpPr>
        <p:grpSpPr>
          <a:xfrm>
            <a:off x="1439594" y="1538307"/>
            <a:ext cx="9312812" cy="5022522"/>
            <a:chOff x="1484140" y="1538307"/>
            <a:chExt cx="9312812" cy="5022522"/>
          </a:xfrm>
        </p:grpSpPr>
        <p:pic>
          <p:nvPicPr>
            <p:cNvPr id="2" name="Picture 1"/>
            <p:cNvPicPr>
              <a:picLocks noChangeAspect="1"/>
            </p:cNvPicPr>
            <p:nvPr/>
          </p:nvPicPr>
          <p:blipFill>
            <a:blip r:embed="rId3"/>
            <a:stretch>
              <a:fillRect/>
            </a:stretch>
          </p:blipFill>
          <p:spPr>
            <a:xfrm>
              <a:off x="1484140" y="1538307"/>
              <a:ext cx="9312812" cy="5022522"/>
            </a:xfrm>
            <a:prstGeom prst="rect">
              <a:avLst/>
            </a:prstGeom>
          </p:spPr>
        </p:pic>
        <p:pic>
          <p:nvPicPr>
            <p:cNvPr id="3" name="Picture 2"/>
            <p:cNvPicPr>
              <a:picLocks noChangeAspect="1"/>
            </p:cNvPicPr>
            <p:nvPr/>
          </p:nvPicPr>
          <p:blipFill>
            <a:blip r:embed="rId4"/>
            <a:stretch>
              <a:fillRect/>
            </a:stretch>
          </p:blipFill>
          <p:spPr>
            <a:xfrm>
              <a:off x="1800661" y="1764792"/>
              <a:ext cx="8679770" cy="4467196"/>
            </a:xfrm>
            <a:prstGeom prst="rect">
              <a:avLst/>
            </a:prstGeom>
          </p:spPr>
        </p:pic>
      </p:grpSp>
    </p:spTree>
    <p:extLst>
      <p:ext uri="{BB962C8B-B14F-4D97-AF65-F5344CB8AC3E}">
        <p14:creationId xmlns:p14="http://schemas.microsoft.com/office/powerpoint/2010/main" val="924400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62768" y="1743415"/>
            <a:ext cx="7066465" cy="3802291"/>
          </a:xfrm>
          <a:prstGeom prst="rect">
            <a:avLst/>
          </a:prstGeom>
        </p:spPr>
      </p:pic>
      <p:sp>
        <p:nvSpPr>
          <p:cNvPr id="6" name="Rectangle 5"/>
          <p:cNvSpPr/>
          <p:nvPr/>
        </p:nvSpPr>
        <p:spPr>
          <a:xfrm>
            <a:off x="2709720" y="605338"/>
            <a:ext cx="677256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VĂN BẢN: CA</a:t>
            </a:r>
            <a:r>
              <a:rPr kumimoji="0" lang="en-US" sz="3600" b="1" i="0" u="none" strike="noStrike" kern="1200" cap="none" spc="0" normalizeH="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 DAO VIỆT NAM</a:t>
            </a:r>
            <a:endPar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grpSp>
        <p:nvGrpSpPr>
          <p:cNvPr id="3" name="Group 2"/>
          <p:cNvGrpSpPr/>
          <p:nvPr/>
        </p:nvGrpSpPr>
        <p:grpSpPr>
          <a:xfrm>
            <a:off x="3058680" y="1904634"/>
            <a:ext cx="6270514" cy="3201864"/>
            <a:chOff x="3058680" y="1904634"/>
            <a:chExt cx="6270514" cy="3201864"/>
          </a:xfrm>
        </p:grpSpPr>
        <p:sp>
          <p:nvSpPr>
            <p:cNvPr id="2" name="Rectangle 1"/>
            <p:cNvSpPr/>
            <p:nvPr/>
          </p:nvSpPr>
          <p:spPr>
            <a:xfrm>
              <a:off x="3058680" y="2182621"/>
              <a:ext cx="4160113" cy="2923877"/>
            </a:xfrm>
            <a:prstGeom prst="rect">
              <a:avLst/>
            </a:prstGeom>
          </p:spPr>
          <p:txBody>
            <a:bodyPr wrap="none">
              <a:spAutoFit/>
            </a:bodyPr>
            <a:lstStyle/>
            <a:p>
              <a:pPr>
                <a:lnSpc>
                  <a:spcPct val="115000"/>
                </a:lnSpc>
                <a:spcAft>
                  <a:spcPts val="0"/>
                </a:spcAft>
              </a:pPr>
              <a:r>
                <a:rPr lang="en-US" sz="4000" dirty="0" err="1">
                  <a:solidFill>
                    <a:srgbClr val="0D0D0D"/>
                  </a:solidFill>
                  <a:latin typeface="Times New Roman" panose="02020603050405020304" pitchFamily="18" charset="0"/>
                  <a:ea typeface="Times New Roman" panose="02020603050405020304" pitchFamily="18" charset="0"/>
                </a:rPr>
                <a:t>Em</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hãy</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đọc</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một</a:t>
              </a:r>
              <a:endParaRPr lang="en-US" sz="4000" dirty="0">
                <a:solidFill>
                  <a:srgbClr val="0D0D0D"/>
                </a:solidFill>
                <a:latin typeface="Times New Roman" panose="02020603050405020304" pitchFamily="18" charset="0"/>
                <a:ea typeface="Times New Roman" panose="02020603050405020304" pitchFamily="18" charset="0"/>
              </a:endParaRPr>
            </a:p>
            <a:p>
              <a:pPr>
                <a:lnSpc>
                  <a:spcPct val="115000"/>
                </a:lnSpc>
                <a:spcAft>
                  <a:spcPts val="0"/>
                </a:spcAft>
              </a:pP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bài</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thơ</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hoặc</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hát</a:t>
              </a:r>
              <a:r>
                <a:rPr lang="en-US" sz="4000" dirty="0">
                  <a:solidFill>
                    <a:srgbClr val="0D0D0D"/>
                  </a:solidFill>
                  <a:latin typeface="Times New Roman" panose="02020603050405020304" pitchFamily="18" charset="0"/>
                  <a:ea typeface="Times New Roman" panose="02020603050405020304" pitchFamily="18" charset="0"/>
                </a:rPr>
                <a:t> </a:t>
              </a:r>
            </a:p>
            <a:p>
              <a:pPr>
                <a:lnSpc>
                  <a:spcPct val="115000"/>
                </a:lnSpc>
                <a:spcAft>
                  <a:spcPts val="0"/>
                </a:spcAft>
              </a:pPr>
              <a:r>
                <a:rPr lang="en-US" sz="4000" dirty="0" err="1">
                  <a:solidFill>
                    <a:srgbClr val="0D0D0D"/>
                  </a:solidFill>
                  <a:latin typeface="Times New Roman" panose="02020603050405020304" pitchFamily="18" charset="0"/>
                  <a:ea typeface="Times New Roman" panose="02020603050405020304" pitchFamily="18" charset="0"/>
                </a:rPr>
                <a:t>một</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bài</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hát</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về</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tình</a:t>
              </a:r>
              <a:r>
                <a:rPr lang="en-US" sz="4000" dirty="0">
                  <a:solidFill>
                    <a:srgbClr val="0D0D0D"/>
                  </a:solidFill>
                  <a:latin typeface="Times New Roman" panose="02020603050405020304" pitchFamily="18" charset="0"/>
                  <a:ea typeface="Times New Roman" panose="02020603050405020304" pitchFamily="18" charset="0"/>
                </a:rPr>
                <a:t> </a:t>
              </a:r>
            </a:p>
            <a:p>
              <a:pPr>
                <a:lnSpc>
                  <a:spcPct val="115000"/>
                </a:lnSpc>
                <a:spcAft>
                  <a:spcPts val="0"/>
                </a:spcAft>
              </a:pPr>
              <a:r>
                <a:rPr lang="en-US" sz="4000" dirty="0" err="1">
                  <a:solidFill>
                    <a:srgbClr val="0D0D0D"/>
                  </a:solidFill>
                  <a:latin typeface="Times New Roman" panose="02020603050405020304" pitchFamily="18" charset="0"/>
                  <a:ea typeface="Times New Roman" panose="02020603050405020304" pitchFamily="18" charset="0"/>
                </a:rPr>
                <a:t>cảm</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gia</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đình</a:t>
              </a:r>
              <a:r>
                <a:rPr lang="en-US" sz="4000" dirty="0">
                  <a:solidFill>
                    <a:srgbClr val="0D0D0D"/>
                  </a:solidFill>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6780259" y="1904634"/>
              <a:ext cx="2548935" cy="1739925"/>
            </a:xfrm>
            <a:prstGeom prst="ellipse">
              <a:avLst/>
            </a:prstGeom>
            <a:ln>
              <a:noFill/>
            </a:ln>
            <a:effectLst>
              <a:softEdge rad="112500"/>
            </a:effectLst>
          </p:spPr>
        </p:pic>
      </p:grpSp>
    </p:spTree>
    <p:extLst>
      <p:ext uri="{BB962C8B-B14F-4D97-AF65-F5344CB8AC3E}">
        <p14:creationId xmlns:p14="http://schemas.microsoft.com/office/powerpoint/2010/main" val="112065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a:stretch>
            <a:fillRect/>
          </a:stretch>
        </p:blipFill>
        <p:spPr>
          <a:xfrm>
            <a:off x="0" y="0"/>
            <a:ext cx="12192000" cy="6858000"/>
          </a:xfrm>
          <a:prstGeom prst="rect">
            <a:avLst/>
          </a:prstGeom>
        </p:spPr>
      </p:pic>
      <p:sp>
        <p:nvSpPr>
          <p:cNvPr id="2" name="Rectangle 1"/>
          <p:cNvSpPr/>
          <p:nvPr/>
        </p:nvSpPr>
        <p:spPr>
          <a:xfrm>
            <a:off x="499534" y="158045"/>
            <a:ext cx="11198577" cy="57996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78014" y="158045"/>
            <a:ext cx="11035973" cy="3736472"/>
          </a:xfrm>
          <a:prstGeom prst="rect">
            <a:avLst/>
          </a:prstGeom>
        </p:spPr>
        <p:txBody>
          <a:bodyPr wrap="square">
            <a:spAutoFit/>
          </a:bodyPr>
          <a:lstStyle/>
          <a:p>
            <a:pPr indent="457200">
              <a:lnSpc>
                <a:spcPct val="115000"/>
              </a:lnSpc>
              <a:spcAft>
                <a:spcPts val="0"/>
              </a:spcAft>
            </a:pPr>
            <a:r>
              <a:rPr lang="en-US" sz="2600" i="1" dirty="0" err="1">
                <a:solidFill>
                  <a:schemeClr val="bg1"/>
                </a:solidFill>
                <a:latin typeface="Times New Roman" panose="02020603050405020304" pitchFamily="18" charset="0"/>
                <a:ea typeface="Times New Roman" panose="02020603050405020304" pitchFamily="18" charset="0"/>
              </a:rPr>
              <a:t>Mỗi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người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trong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chúng</a:t>
            </a:r>
            <a:r>
              <a:rPr lang="en-US" sz="2600" i="1" dirty="0">
                <a:solidFill>
                  <a:schemeClr val="bg1"/>
                </a:solidFill>
                <a:latin typeface="Times New Roman" panose="02020603050405020304" pitchFamily="18" charset="0"/>
                <a:ea typeface="Times New Roman" panose="02020603050405020304" pitchFamily="18" charset="0"/>
              </a:rPr>
              <a:t> ta </a:t>
            </a:r>
            <a:r>
              <a:rPr lang="en-US" sz="2600" i="1" dirty="0" err="1">
                <a:solidFill>
                  <a:schemeClr val="bg1"/>
                </a:solidFill>
                <a:latin typeface="Times New Roman" panose="02020603050405020304" pitchFamily="18" charset="0"/>
                <a:ea typeface="Times New Roman" panose="02020603050405020304" pitchFamily="18" charset="0"/>
              </a:rPr>
              <a:t>đều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có</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một</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nơi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gọi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gia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nơi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ấy</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dù</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đơn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sơ</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giản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dị</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vẫn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mang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đến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cho</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những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người</a:t>
            </a:r>
            <a:r>
              <a:rPr lang="en-US" sz="2600" i="1" dirty="0">
                <a:solidFill>
                  <a:schemeClr val="bg1"/>
                </a:solidFill>
                <a:latin typeface="Times New Roman" panose="02020603050405020304" pitchFamily="18" charset="0"/>
                <a:ea typeface="Times New Roman" panose="02020603050405020304" pitchFamily="18" charset="0"/>
              </a:rPr>
              <a:t> con </a:t>
            </a:r>
            <a:r>
              <a:rPr lang="en-US" sz="2600" i="1" dirty="0" err="1">
                <a:solidFill>
                  <a:schemeClr val="bg1"/>
                </a:solidFill>
                <a:latin typeface="Times New Roman" panose="02020603050405020304" pitchFamily="18" charset="0"/>
                <a:ea typeface="Times New Roman" panose="02020603050405020304" pitchFamily="18" charset="0"/>
              </a:rPr>
              <a:t>như</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chúng</a:t>
            </a:r>
            <a:r>
              <a:rPr lang="en-US" sz="2600" i="1" dirty="0">
                <a:solidFill>
                  <a:schemeClr val="bg1"/>
                </a:solidFill>
                <a:latin typeface="Times New Roman" panose="02020603050405020304" pitchFamily="18" charset="0"/>
                <a:ea typeface="Times New Roman" panose="02020603050405020304" pitchFamily="18" charset="0"/>
              </a:rPr>
              <a:t> ta </a:t>
            </a:r>
            <a:r>
              <a:rPr lang="en-US" sz="2600" i="1" dirty="0" err="1">
                <a:solidFill>
                  <a:schemeClr val="bg1"/>
                </a:solidFill>
                <a:latin typeface="Times New Roman" panose="02020603050405020304" pitchFamily="18" charset="0"/>
                <a:ea typeface="Times New Roman" panose="02020603050405020304" pitchFamily="18" charset="0"/>
              </a:rPr>
              <a:t>nguồn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sức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mạnh</a:t>
            </a:r>
            <a:r>
              <a:rPr lang="en-US" sz="2600" i="1" dirty="0">
                <a:solidFill>
                  <a:schemeClr val="bg1"/>
                </a:solidFill>
                <a:latin typeface="Times New Roman" panose="02020603050405020304" pitchFamily="18" charset="0"/>
                <a:ea typeface="Times New Roman" panose="02020603050405020304" pitchFamily="18" charset="0"/>
              </a:rPr>
              <a:t> to </a:t>
            </a:r>
            <a:r>
              <a:rPr lang="en-US" sz="2600" i="1" dirty="0" err="1">
                <a:solidFill>
                  <a:schemeClr val="bg1"/>
                </a:solidFill>
                <a:latin typeface="Times New Roman" panose="02020603050405020304" pitchFamily="18" charset="0"/>
                <a:ea typeface="Times New Roman" panose="02020603050405020304" pitchFamily="18" charset="0"/>
              </a:rPr>
              <a:t>lớn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nơi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nghỉ</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ngơi</a:t>
            </a:r>
            <a:r>
              <a:rPr lang="en-US" sz="2600" i="1" dirty="0">
                <a:solidFill>
                  <a:schemeClr val="bg1"/>
                </a:solidFill>
                <a:latin typeface="Times New Roman" panose="02020603050405020304" pitchFamily="18" charset="0"/>
                <a:ea typeface="Times New Roman" panose="02020603050405020304" pitchFamily="18" charset="0"/>
              </a:rPr>
              <a:t> hay </a:t>
            </a:r>
            <a:r>
              <a:rPr lang="en-US" sz="2600" i="1" dirty="0" err="1">
                <a:solidFill>
                  <a:schemeClr val="bg1"/>
                </a:solidFill>
                <a:latin typeface="Times New Roman" panose="02020603050405020304" pitchFamily="18" charset="0"/>
                <a:ea typeface="Times New Roman" panose="02020603050405020304" pitchFamily="18" charset="0"/>
              </a:rPr>
              <a:t>niềm</a:t>
            </a:r>
            <a:r>
              <a:rPr lang="en-US" sz="2600" i="1" dirty="0">
                <a:solidFill>
                  <a:schemeClr val="bg1"/>
                </a:solidFill>
                <a:latin typeface="Times New Roman" panose="02020603050405020304" pitchFamily="18" charset="0"/>
                <a:ea typeface="Times New Roman" panose="02020603050405020304" pitchFamily="18" charset="0"/>
              </a:rPr>
              <a:t> an </a:t>
            </a:r>
            <a:r>
              <a:rPr lang="en-US" sz="2600" i="1" dirty="0" err="1">
                <a:solidFill>
                  <a:schemeClr val="bg1"/>
                </a:solidFill>
                <a:latin typeface="Times New Roman" panose="02020603050405020304" pitchFamily="18" charset="0"/>
                <a:ea typeface="Times New Roman" panose="02020603050405020304" pitchFamily="18" charset="0"/>
              </a:rPr>
              <a:t>ủi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động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viên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nơi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nuôi</a:t>
            </a:r>
            <a:r>
              <a:rPr lang="en-US" sz="2600" i="1" dirty="0">
                <a:solidFill>
                  <a:schemeClr val="bg1"/>
                </a:solidFill>
                <a:latin typeface="Times New Roman" panose="02020603050405020304" pitchFamily="18" charset="0"/>
                <a:ea typeface="Times New Roman" panose="02020603050405020304" pitchFamily="18" charset="0"/>
              </a:rPr>
              <a:t> ta </a:t>
            </a:r>
            <a:r>
              <a:rPr lang="en-US" sz="2600" i="1" dirty="0" err="1">
                <a:solidFill>
                  <a:schemeClr val="bg1"/>
                </a:solidFill>
                <a:latin typeface="Times New Roman" panose="02020603050405020304" pitchFamily="18" charset="0"/>
                <a:ea typeface="Times New Roman" panose="02020603050405020304" pitchFamily="18" charset="0"/>
              </a:rPr>
              <a:t>lớn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lên</a:t>
            </a:r>
            <a:r>
              <a:rPr lang="en-US" sz="2600" i="1" dirty="0">
                <a:solidFill>
                  <a:schemeClr val="bg1"/>
                </a:solidFill>
                <a:latin typeface="Times New Roman" panose="02020603050405020304" pitchFamily="18" charset="0"/>
                <a:ea typeface="Times New Roman" panose="02020603050405020304" pitchFamily="18" charset="0"/>
              </a:rPr>
              <a:t> hay </a:t>
            </a:r>
            <a:r>
              <a:rPr lang="en-US" sz="2600" i="1" dirty="0" err="1">
                <a:solidFill>
                  <a:schemeClr val="bg1"/>
                </a:solidFill>
                <a:latin typeface="Times New Roman" panose="02020603050405020304" pitchFamily="18" charset="0"/>
                <a:ea typeface="Times New Roman" panose="02020603050405020304" pitchFamily="18" charset="0"/>
              </a:rPr>
              <a:t>nơi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sản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sinh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ra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nguồn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động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lực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để</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học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tập</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làm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việc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Cũng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vì</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tầm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quan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trọng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ấy</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mà</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cảm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gia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xuất</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hiện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rất</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sớm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từ</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lời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ru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ầu</a:t>
            </a:r>
            <a:r>
              <a:rPr lang="en-US" sz="2600" i="1" dirty="0">
                <a:solidFill>
                  <a:schemeClr val="bg1"/>
                </a:solidFill>
                <a:latin typeface="Times New Roman" panose="02020603050405020304" pitchFamily="18" charset="0"/>
                <a:ea typeface="Times New Roman" panose="02020603050405020304" pitchFamily="18" charset="0"/>
              </a:rPr>
              <a:t> ơ </a:t>
            </a:r>
            <a:r>
              <a:rPr lang="en-US" sz="2600" i="1" dirty="0" err="1">
                <a:solidFill>
                  <a:schemeClr val="bg1"/>
                </a:solidFill>
                <a:latin typeface="Times New Roman" panose="02020603050405020304" pitchFamily="18" charset="0"/>
                <a:ea typeface="Times New Roman" panose="02020603050405020304" pitchFamily="18" charset="0"/>
              </a:rPr>
              <a:t>của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bà</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của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mẹ</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trong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điệu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hò</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điệu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lí</a:t>
            </a:r>
            <a:r>
              <a:rPr lang="en-US" sz="2600" i="1" dirty="0">
                <a:solidFill>
                  <a:schemeClr val="bg1"/>
                </a:solidFill>
                <a:latin typeface="Times New Roman" panose="02020603050405020304" pitchFamily="18" charset="0"/>
                <a:ea typeface="Times New Roman" panose="02020603050405020304" pitchFamily="18" charset="0"/>
              </a:rPr>
              <a:t> hay </a:t>
            </a:r>
            <a:r>
              <a:rPr lang="en-US" sz="2600" i="1" dirty="0" err="1">
                <a:solidFill>
                  <a:schemeClr val="bg1"/>
                </a:solidFill>
                <a:latin typeface="Times New Roman" panose="02020603050405020304" pitchFamily="18" charset="0"/>
                <a:ea typeface="Times New Roman" panose="02020603050405020304" pitchFamily="18" charset="0"/>
              </a:rPr>
              <a:t>trong</a:t>
            </a:r>
            <a:r>
              <a:rPr lang="en-US" sz="2600" i="1" dirty="0">
                <a:solidFill>
                  <a:schemeClr val="bg1"/>
                </a:solidFill>
                <a:latin typeface="Times New Roman" panose="02020603050405020304" pitchFamily="18" charset="0"/>
                <a:ea typeface="Times New Roman" panose="02020603050405020304" pitchFamily="18" charset="0"/>
              </a:rPr>
              <a:t> ca </a:t>
            </a:r>
            <a:r>
              <a:rPr lang="en-US" sz="2600" i="1" dirty="0" err="1">
                <a:solidFill>
                  <a:schemeClr val="bg1"/>
                </a:solidFill>
                <a:latin typeface="Times New Roman" panose="02020603050405020304" pitchFamily="18" charset="0"/>
                <a:ea typeface="Times New Roman" panose="02020603050405020304" pitchFamily="18" charset="0"/>
              </a:rPr>
              <a:t>dao</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dân</a:t>
            </a:r>
            <a:r>
              <a:rPr lang="en-US" sz="2600" i="1" dirty="0">
                <a:solidFill>
                  <a:schemeClr val="bg1"/>
                </a:solidFill>
                <a:latin typeface="Times New Roman" panose="02020603050405020304" pitchFamily="18" charset="0"/>
                <a:ea typeface="Times New Roman" panose="02020603050405020304" pitchFamily="18" charset="0"/>
              </a:rPr>
              <a:t> ca. </a:t>
            </a:r>
            <a:r>
              <a:rPr lang="en-US" sz="2600" i="1" dirty="0" err="1">
                <a:solidFill>
                  <a:schemeClr val="bg1"/>
                </a:solidFill>
                <a:latin typeface="Times New Roman" panose="02020603050405020304" pitchFamily="18" charset="0"/>
                <a:ea typeface="Times New Roman" panose="02020603050405020304" pitchFamily="18" charset="0"/>
              </a:rPr>
              <a:t>Chính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nhờ</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lớn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lên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trong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yêu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gia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cảm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ấy</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như</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mạch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chảy</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xuyên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suốt</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mạnh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mẽ</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mà</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tiết</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học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hôm</a:t>
            </a:r>
            <a:r>
              <a:rPr lang="en-US" sz="2600" i="1" dirty="0">
                <a:solidFill>
                  <a:schemeClr val="bg1"/>
                </a:solidFill>
                <a:latin typeface="Times New Roman" panose="02020603050405020304" pitchFamily="18" charset="0"/>
                <a:ea typeface="Times New Roman" panose="02020603050405020304" pitchFamily="18" charset="0"/>
              </a:rPr>
              <a:t> nay </a:t>
            </a:r>
            <a:r>
              <a:rPr lang="en-US" sz="2600" i="1" dirty="0" err="1">
                <a:solidFill>
                  <a:schemeClr val="bg1"/>
                </a:solidFill>
                <a:latin typeface="Times New Roman" panose="02020603050405020304" pitchFamily="18" charset="0"/>
                <a:ea typeface="Times New Roman" panose="02020603050405020304" pitchFamily="18" charset="0"/>
              </a:rPr>
              <a:t>các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em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sẽ</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tìm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hiểu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những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câu</a:t>
            </a:r>
            <a:r>
              <a:rPr lang="en-US" sz="2600" i="1" dirty="0">
                <a:solidFill>
                  <a:schemeClr val="bg1"/>
                </a:solidFill>
                <a:latin typeface="Times New Roman" panose="02020603050405020304" pitchFamily="18" charset="0"/>
                <a:ea typeface="Times New Roman" panose="02020603050405020304" pitchFamily="18" charset="0"/>
              </a:rPr>
              <a:t> ca </a:t>
            </a:r>
            <a:r>
              <a:rPr lang="en-US" sz="2600" i="1" dirty="0" err="1">
                <a:solidFill>
                  <a:schemeClr val="bg1"/>
                </a:solidFill>
                <a:latin typeface="Times New Roman" panose="02020603050405020304" pitchFamily="18" charset="0"/>
                <a:ea typeface="Times New Roman" panose="02020603050405020304" pitchFamily="18" charset="0"/>
              </a:rPr>
              <a:t>dao</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về</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cảm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gia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đình</a:t>
            </a:r>
            <a:r>
              <a:rPr lang="en-US" sz="2600" i="1" dirty="0">
                <a:solidFill>
                  <a:schemeClr val="bg1"/>
                </a:solidFill>
                <a:latin typeface="Times New Roman" panose="02020603050405020304" pitchFamily="18" charset="0"/>
                <a:ea typeface="Times New Roman" panose="02020603050405020304" pitchFamily="18" charset="0"/>
              </a:rPr>
              <a:t>.</a:t>
            </a:r>
            <a:endParaRPr lang="en-US" sz="2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0447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6608" y="154745"/>
            <a:ext cx="601701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algn="just">
              <a:lnSpc>
                <a:spcPct val="115000"/>
              </a:lnSpc>
              <a:spcAft>
                <a:spcPts val="1200"/>
              </a:spcAft>
            </a:pPr>
            <a:r>
              <a:rPr lang="en-US" sz="3200" b="1" dirty="0">
                <a:solidFill>
                  <a:srgbClr val="0D0D0D"/>
                </a:solidFill>
                <a:latin typeface="Times New Roman" panose="02020603050405020304" pitchFamily="18" charset="0"/>
                <a:ea typeface="Times New Roman" panose="02020603050405020304" pitchFamily="18" charset="0"/>
              </a:rPr>
              <a:t>C. THỰC HÀNH ĐỌC –HIỂU</a:t>
            </a:r>
            <a:endParaRPr lang="en-US" sz="32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126608" y="996462"/>
            <a:ext cx="601701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algn="just">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I .</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Tìm</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hiểu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chung</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về</a:t>
            </a:r>
            <a:r>
              <a:rPr lang="en-US" sz="3200" b="1" dirty="0">
                <a:solidFill>
                  <a:srgbClr val="0D0D0D"/>
                </a:solidFill>
                <a:latin typeface="Times New Roman" panose="02020603050405020304" pitchFamily="18" charset="0"/>
                <a:ea typeface="Times New Roman" panose="02020603050405020304" pitchFamily="18" charset="0"/>
              </a:rPr>
              <a:t> ca </a:t>
            </a:r>
            <a:r>
              <a:rPr lang="en-US" sz="3200" b="1" dirty="0" err="1">
                <a:solidFill>
                  <a:srgbClr val="0D0D0D"/>
                </a:solidFill>
                <a:latin typeface="Times New Roman" panose="02020603050405020304" pitchFamily="18" charset="0"/>
                <a:ea typeface="Times New Roman" panose="02020603050405020304" pitchFamily="18" charset="0"/>
              </a:rPr>
              <a:t>dao</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069143" y="2089152"/>
            <a:ext cx="9088455" cy="4522204"/>
          </a:xfrm>
          <a:prstGeom prst="rect">
            <a:avLst/>
          </a:prstGeom>
        </p:spPr>
      </p:pic>
      <p:sp>
        <p:nvSpPr>
          <p:cNvPr id="7" name="Rectangle 6"/>
          <p:cNvSpPr/>
          <p:nvPr/>
        </p:nvSpPr>
        <p:spPr>
          <a:xfrm>
            <a:off x="2907324" y="2443623"/>
            <a:ext cx="6096000" cy="2357568"/>
          </a:xfrm>
          <a:prstGeom prst="rect">
            <a:avLst/>
          </a:prstGeom>
        </p:spPr>
        <p:txBody>
          <a:bodyPr>
            <a:spAutoFit/>
          </a:bodyPr>
          <a:lstStyle/>
          <a:p>
            <a:pPr>
              <a:lnSpc>
                <a:spcPct val="115000"/>
              </a:lnSpc>
              <a:spcAft>
                <a:spcPts val="0"/>
              </a:spcAft>
            </a:pPr>
            <a:r>
              <a:rPr lang="en-US" sz="3200" i="1" dirty="0" err="1">
                <a:solidFill>
                  <a:srgbClr val="0D0D0D"/>
                </a:solidFill>
                <a:latin typeface="Times New Roman" panose="02020603050405020304" pitchFamily="18" charset="0"/>
                <a:ea typeface="Times New Roman" panose="02020603050405020304" pitchFamily="18" charset="0"/>
              </a:rPr>
              <a:t>Dựa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vào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phần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chuẩn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bị</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em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hãy</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nêu</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những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hiểu</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biết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của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em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về</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thể</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loại</a:t>
            </a:r>
            <a:r>
              <a:rPr lang="en-US" sz="3200" i="1" dirty="0">
                <a:solidFill>
                  <a:srgbClr val="0D0D0D"/>
                </a:solidFill>
                <a:latin typeface="Times New Roman" panose="02020603050405020304" pitchFamily="18" charset="0"/>
                <a:ea typeface="Times New Roman" panose="02020603050405020304" pitchFamily="18" charset="0"/>
              </a:rPr>
              <a:t> ca </a:t>
            </a:r>
            <a:r>
              <a:rPr lang="en-US" sz="3200" i="1" dirty="0" err="1">
                <a:solidFill>
                  <a:srgbClr val="0D0D0D"/>
                </a:solidFill>
                <a:latin typeface="Times New Roman" panose="02020603050405020304" pitchFamily="18" charset="0"/>
                <a:ea typeface="Times New Roman" panose="02020603050405020304" pitchFamily="18" charset="0"/>
              </a:rPr>
              <a:t>dao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định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nghĩa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đặc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điểm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hình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thức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đặc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điểm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nội</a:t>
            </a:r>
            <a:r>
              <a:rPr lang="en-US" sz="3200" i="1" dirty="0">
                <a:solidFill>
                  <a:srgbClr val="0D0D0D"/>
                </a:solidFill>
                <a:latin typeface="Times New Roman" panose="02020603050405020304" pitchFamily="18" charset="0"/>
                <a:ea typeface="Times New Roman" panose="02020603050405020304" pitchFamily="18" charset="0"/>
              </a:rPr>
              <a:t> dung)?</a:t>
            </a:r>
            <a:endParaRPr lang="en-US" sz="32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728994" y="4531092"/>
            <a:ext cx="2628607" cy="1990231"/>
          </a:xfrm>
          <a:prstGeom prst="ellipse">
            <a:avLst/>
          </a:prstGeom>
          <a:ln>
            <a:noFill/>
          </a:ln>
          <a:effectLst>
            <a:softEdge rad="112500"/>
          </a:effectLst>
        </p:spPr>
      </p:pic>
    </p:spTree>
    <p:extLst>
      <p:ext uri="{BB962C8B-B14F-4D97-AF65-F5344CB8AC3E}">
        <p14:creationId xmlns:p14="http://schemas.microsoft.com/office/powerpoint/2010/main" val="3248263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6609" y="154745"/>
            <a:ext cx="6002730"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 THỰC HÀNH ĐỌC –HIỂU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126609" y="996462"/>
            <a:ext cx="6002730"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ca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012875" y="2307101"/>
            <a:ext cx="2686929" cy="3334043"/>
          </a:xfrm>
          <a:prstGeom prst="rightArrow">
            <a:avLst/>
          </a:prstGeom>
          <a:solidFill>
            <a:schemeClr val="accent2">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6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3" name="Flowchart: Preparation 2"/>
          <p:cNvSpPr/>
          <p:nvPr/>
        </p:nvSpPr>
        <p:spPr>
          <a:xfrm>
            <a:off x="3854548" y="2349305"/>
            <a:ext cx="7891975" cy="3249637"/>
          </a:xfrm>
          <a:prstGeom prst="flowChartPreparation">
            <a:avLst/>
          </a:prstGeom>
          <a:blipFill>
            <a:blip r:embed="rId2"/>
            <a:tile tx="0" ty="0" sx="100000" sy="100000" flip="none" algn="tl"/>
          </a:blip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600" dirty="0">
                <a:solidFill>
                  <a:schemeClr val="bg1"/>
                </a:solidFill>
                <a:latin typeface="Times New Roman" panose="02020603050405020304" pitchFamily="18" charset="0"/>
                <a:ea typeface="Times New Roman" panose="02020603050405020304" pitchFamily="18" charset="0"/>
              </a:rPr>
              <a:t>Ca dao là một hình thức thơ ca dân gian truyền thống lâu đời của dân tộc Việt Nam.</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921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6608" y="154745"/>
            <a:ext cx="607416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 THỰC HÀNH ĐỌC –HIỂU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126608" y="996462"/>
            <a:ext cx="607416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ca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012875" y="2307101"/>
            <a:ext cx="2686929" cy="3334043"/>
          </a:xfrm>
          <a:prstGeom prst="rightArrow">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800" b="1" dirty="0">
                <a:solidFill>
                  <a:srgbClr val="363636"/>
                </a:solidFill>
                <a:latin typeface="Times New Roman" panose="02020603050405020304" pitchFamily="18" charset="0"/>
                <a:ea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rPr>
              <a:t>Đặc</a:t>
            </a:r>
            <a:r>
              <a:rPr lang="en-US" sz="2800" b="1" dirty="0">
                <a:solidFill>
                  <a:srgbClr val="363636"/>
                </a:solidFill>
                <a:latin typeface="Times New Roman" panose="02020603050405020304" pitchFamily="18" charset="0"/>
                <a:ea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rPr>
              <a:t>điểm</a:t>
            </a:r>
            <a:r>
              <a:rPr lang="en-US" sz="2800" b="1" dirty="0">
                <a:solidFill>
                  <a:srgbClr val="363636"/>
                </a:solidFill>
                <a:latin typeface="Times New Roman" panose="02020603050405020304" pitchFamily="18" charset="0"/>
                <a:ea typeface="Times New Roman" panose="02020603050405020304" pitchFamily="18" charset="0"/>
              </a:rPr>
              <a:t> h</a:t>
            </a:r>
            <a:r>
              <a:rPr lang="vi-VN" sz="2800" b="1" dirty="0">
                <a:solidFill>
                  <a:srgbClr val="363636"/>
                </a:solidFill>
                <a:latin typeface="Times New Roman" panose="02020603050405020304" pitchFamily="18" charset="0"/>
                <a:ea typeface="Times New Roman" panose="02020603050405020304" pitchFamily="18" charset="0"/>
              </a:rPr>
              <a:t>ình thức</a:t>
            </a:r>
            <a:r>
              <a:rPr lang="vi-VN" sz="2800" dirty="0">
                <a:solidFill>
                  <a:srgbClr val="4A4A4A"/>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6" name="Flowchart: Alternate Process 5"/>
          <p:cNvSpPr/>
          <p:nvPr/>
        </p:nvSpPr>
        <p:spPr>
          <a:xfrm>
            <a:off x="3953023" y="1920238"/>
            <a:ext cx="7540282" cy="4107767"/>
          </a:xfrm>
          <a:prstGeom prst="flowChartAlternateProcess">
            <a:avLst/>
          </a:prstGeom>
          <a:blipFill>
            <a:blip r:embed="rId2"/>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Ca dao sử dụng nhiều thể thơ, trong đó nhiều bài viết theo thể lục bát. Mỗi bài ca dao ít nhất có hai dòng.</a:t>
            </a:r>
            <a:endParaRPr lang="en-US" sz="32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en-US" sz="3200"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Thường sử dụng nhiều biện pháp tu từ, phép lặp hình ảnh, từ ngữ; lời ca dao thường ngắn gọn, dễ thuộc, dễ nhớ (2- 4 dòng)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817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6609" y="154745"/>
            <a:ext cx="5931292"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 THỰC HÀNH ĐỌC –HIỂU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126609" y="996462"/>
            <a:ext cx="5931292"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ca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012875" y="2307101"/>
            <a:ext cx="2686929" cy="3334043"/>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pP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Flowchart: Alternate Process 5"/>
          <p:cNvSpPr/>
          <p:nvPr/>
        </p:nvSpPr>
        <p:spPr>
          <a:xfrm>
            <a:off x="3953023" y="1920238"/>
            <a:ext cx="7540282" cy="4107767"/>
          </a:xfrm>
          <a:prstGeom prst="flowChartAlternateProcess">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pPr>
            <a:r>
              <a:rPr lang="en-US" sz="2800" dirty="0" err="1">
                <a:solidFill>
                  <a:srgbClr val="4A4A4A"/>
                </a:solidFill>
                <a:latin typeface="Times New Roman" panose="02020603050405020304" pitchFamily="18" charset="0"/>
                <a:ea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rPr>
              <a:t>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cảm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yêu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quê</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hương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yêu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nam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nữ</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bạn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chồng</a:t>
            </a:r>
            <a:r>
              <a:rPr lang="en-US" sz="2800" i="1" dirty="0">
                <a:solidFill>
                  <a:srgbClr val="000000"/>
                </a:solidFill>
                <a:latin typeface="Times New Roman" panose="02020603050405020304" pitchFamily="18" charset="0"/>
                <a:ea typeface="Times New Roman" panose="02020603050405020304" pitchFamily="18" charset="0"/>
              </a:rPr>
              <a:t>, than </a:t>
            </a:r>
            <a:r>
              <a:rPr lang="en-US" sz="2800" i="1" dirty="0" err="1">
                <a:solidFill>
                  <a:srgbClr val="000000"/>
                </a:solidFill>
                <a:latin typeface="Times New Roman" panose="02020603050405020304" pitchFamily="18" charset="0"/>
                <a:ea typeface="Times New Roman" panose="02020603050405020304" pitchFamily="18" charset="0"/>
              </a:rPr>
              <a:t>thân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trách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phận</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Nam</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41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024942" y="1692823"/>
            <a:ext cx="4140924" cy="4420594"/>
          </a:xfrm>
          <a:prstGeom prst="roundRect">
            <a:avLst/>
          </a:prstGeom>
          <a:blipFill>
            <a:blip r:embed="rId2"/>
            <a:tile tx="0" ty="0" sx="100000" sy="100000" flip="none" algn="tl"/>
          </a:blipFill>
          <a:ln w="28575"/>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Nhịp là những điểm ngắt hơi khi đọc một dòng thơ. Ngắt nhịp tạo ra sự hài hoà, đồng thời giúp hiểu đúng ý nghĩa của dòng thơ.</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362283" y="2229522"/>
            <a:ext cx="2550735" cy="3347195"/>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vi-VN"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Một số yếu tố hình thức của bài thơ</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7" name="Group 6"/>
          <p:cNvGrpSpPr/>
          <p:nvPr/>
        </p:nvGrpSpPr>
        <p:grpSpPr>
          <a:xfrm>
            <a:off x="7531284" y="1504084"/>
            <a:ext cx="4016283" cy="4718187"/>
            <a:chOff x="7531284" y="1504084"/>
            <a:chExt cx="4016283" cy="4718187"/>
          </a:xfrm>
        </p:grpSpPr>
        <p:grpSp>
          <p:nvGrpSpPr>
            <p:cNvPr id="5" name="Group 4"/>
            <p:cNvGrpSpPr/>
            <p:nvPr/>
          </p:nvGrpSpPr>
          <p:grpSpPr>
            <a:xfrm>
              <a:off x="7531284" y="1504084"/>
              <a:ext cx="4016283" cy="4718187"/>
              <a:chOff x="7531284" y="1504084"/>
              <a:chExt cx="4016283" cy="4718187"/>
            </a:xfrm>
          </p:grpSpPr>
          <p:pic>
            <p:nvPicPr>
              <p:cNvPr id="2" name="Picture 1"/>
              <p:cNvPicPr>
                <a:picLocks noChangeAspect="1"/>
              </p:cNvPicPr>
              <p:nvPr/>
            </p:nvPicPr>
            <p:blipFill>
              <a:blip r:embed="rId3"/>
              <a:stretch>
                <a:fillRect/>
              </a:stretch>
            </p:blipFill>
            <p:spPr>
              <a:xfrm>
                <a:off x="7531284" y="1504084"/>
                <a:ext cx="4016283" cy="4718187"/>
              </a:xfrm>
              <a:prstGeom prst="rect">
                <a:avLst/>
              </a:prstGeom>
            </p:spPr>
          </p:pic>
          <p:sp>
            <p:nvSpPr>
              <p:cNvPr id="3" name="Oval 2"/>
              <p:cNvSpPr/>
              <p:nvPr/>
            </p:nvSpPr>
            <p:spPr>
              <a:xfrm>
                <a:off x="8076385" y="1930627"/>
                <a:ext cx="2978332" cy="391885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Trăm năm trong cõi người ta,</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Chữ tài chữ mệnh khéo là ghét nhau.</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Trải qua một cuộc bể dâu,</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Những điều trông thấy mà đau đớn lòng.</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4" name="TextBox 3"/>
            <p:cNvSpPr txBox="1"/>
            <p:nvPr/>
          </p:nvSpPr>
          <p:spPr>
            <a:xfrm>
              <a:off x="8076385" y="1930627"/>
              <a:ext cx="11528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9" name="Plaque 8"/>
          <p:cNvSpPr/>
          <p:nvPr/>
        </p:nvSpPr>
        <p:spPr>
          <a:xfrm>
            <a:off x="150499" y="91440"/>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 HIỂU VĂN BĂN</a:t>
            </a:r>
          </a:p>
        </p:txBody>
      </p:sp>
      <p:sp>
        <p:nvSpPr>
          <p:cNvPr id="11" name="Plaque 10"/>
          <p:cNvSpPr/>
          <p:nvPr/>
        </p:nvSpPr>
        <p:spPr>
          <a:xfrm>
            <a:off x="150498" y="802546"/>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D0D0D"/>
                </a:solidFill>
                <a:latin typeface="Times New Roman" panose="02020603050405020304" pitchFamily="18" charset="0"/>
                <a:ea typeface="Times New Roman" panose="02020603050405020304" pitchFamily="18" charset="0"/>
              </a:rPr>
              <a:t>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10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80">
                                          <p:stCondLst>
                                            <p:cond delay="0"/>
                                          </p:stCondLst>
                                        </p:cTn>
                                        <p:tgtEl>
                                          <p:spTgt spid="10"/>
                                        </p:tgtEl>
                                      </p:cBhvr>
                                    </p:animEffect>
                                    <p:anim calcmode="lin" valueType="num">
                                      <p:cBhvr>
                                        <p:cTn id="3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5" dur="26">
                                          <p:stCondLst>
                                            <p:cond delay="650"/>
                                          </p:stCondLst>
                                        </p:cTn>
                                        <p:tgtEl>
                                          <p:spTgt spid="10"/>
                                        </p:tgtEl>
                                      </p:cBhvr>
                                      <p:to x="100000" y="60000"/>
                                    </p:animScale>
                                    <p:animScale>
                                      <p:cBhvr>
                                        <p:cTn id="36" dur="166" decel="50000">
                                          <p:stCondLst>
                                            <p:cond delay="676"/>
                                          </p:stCondLst>
                                        </p:cTn>
                                        <p:tgtEl>
                                          <p:spTgt spid="10"/>
                                        </p:tgtEl>
                                      </p:cBhvr>
                                      <p:to x="100000" y="100000"/>
                                    </p:animScale>
                                    <p:animScale>
                                      <p:cBhvr>
                                        <p:cTn id="37" dur="26">
                                          <p:stCondLst>
                                            <p:cond delay="1312"/>
                                          </p:stCondLst>
                                        </p:cTn>
                                        <p:tgtEl>
                                          <p:spTgt spid="10"/>
                                        </p:tgtEl>
                                      </p:cBhvr>
                                      <p:to x="100000" y="80000"/>
                                    </p:animScale>
                                    <p:animScale>
                                      <p:cBhvr>
                                        <p:cTn id="38" dur="166" decel="50000">
                                          <p:stCondLst>
                                            <p:cond delay="1338"/>
                                          </p:stCondLst>
                                        </p:cTn>
                                        <p:tgtEl>
                                          <p:spTgt spid="10"/>
                                        </p:tgtEl>
                                      </p:cBhvr>
                                      <p:to x="100000" y="100000"/>
                                    </p:animScale>
                                    <p:animScale>
                                      <p:cBhvr>
                                        <p:cTn id="39" dur="26">
                                          <p:stCondLst>
                                            <p:cond delay="1642"/>
                                          </p:stCondLst>
                                        </p:cTn>
                                        <p:tgtEl>
                                          <p:spTgt spid="10"/>
                                        </p:tgtEl>
                                      </p:cBhvr>
                                      <p:to x="100000" y="90000"/>
                                    </p:animScale>
                                    <p:animScale>
                                      <p:cBhvr>
                                        <p:cTn id="40" dur="166" decel="50000">
                                          <p:stCondLst>
                                            <p:cond delay="1668"/>
                                          </p:stCondLst>
                                        </p:cTn>
                                        <p:tgtEl>
                                          <p:spTgt spid="10"/>
                                        </p:tgtEl>
                                      </p:cBhvr>
                                      <p:to x="100000" y="100000"/>
                                    </p:animScale>
                                    <p:animScale>
                                      <p:cBhvr>
                                        <p:cTn id="41" dur="26">
                                          <p:stCondLst>
                                            <p:cond delay="1808"/>
                                          </p:stCondLst>
                                        </p:cTn>
                                        <p:tgtEl>
                                          <p:spTgt spid="10"/>
                                        </p:tgtEl>
                                      </p:cBhvr>
                                      <p:to x="100000" y="95000"/>
                                    </p:animScale>
                                    <p:animScale>
                                      <p:cBhvr>
                                        <p:cTn id="4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6609" y="180536"/>
            <a:ext cx="635859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rPr>
              <a:t>Đọc</a:t>
            </a:r>
            <a:r>
              <a:rPr lang="en-US" sz="2800" b="1" dirty="0">
                <a:solidFill>
                  <a:srgbClr val="0D0D0D"/>
                </a:solidFill>
                <a:latin typeface="Times New Roman" panose="02020603050405020304" pitchFamily="18" charset="0"/>
                <a:ea typeface="Times New Roman" panose="02020603050405020304" pitchFamily="18" charset="0"/>
              </a:rPr>
              <a:t> – </a:t>
            </a:r>
            <a:r>
              <a:rPr lang="en-US" sz="2800" b="1" dirty="0" err="1">
                <a:solidFill>
                  <a:srgbClr val="0D0D0D"/>
                </a:solidFill>
                <a:latin typeface="Times New Roman" panose="02020603050405020304" pitchFamily="18" charset="0"/>
                <a:ea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i="1" dirty="0">
                <a:solidFill>
                  <a:srgbClr val="0D0D0D"/>
                </a:solidFill>
                <a:latin typeface="Times New Roman" panose="02020603050405020304" pitchFamily="18" charset="0"/>
                <a:ea typeface="Times New Roman" panose="02020603050405020304" pitchFamily="18" charset="0"/>
              </a:rPr>
              <a:t>Ca </a:t>
            </a:r>
            <a:r>
              <a:rPr lang="en-US" sz="2800" b="1" i="1" dirty="0" err="1">
                <a:solidFill>
                  <a:srgbClr val="0D0D0D"/>
                </a:solidFill>
                <a:latin typeface="Times New Roman" panose="02020603050405020304" pitchFamily="18" charset="0"/>
                <a:ea typeface="Times New Roman" panose="02020603050405020304" pitchFamily="18" charset="0"/>
              </a:rPr>
              <a:t>dao</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Việt</a:t>
            </a:r>
            <a:r>
              <a:rPr lang="en-US" sz="2800" b="1" i="1" dirty="0">
                <a:solidFill>
                  <a:srgbClr val="0D0D0D"/>
                </a:solidFill>
                <a:latin typeface="Times New Roman" panose="02020603050405020304" pitchFamily="18" charset="0"/>
                <a:ea typeface="Times New Roman" panose="02020603050405020304" pitchFamily="18" charset="0"/>
              </a:rPr>
              <a:t> Nam</a:t>
            </a:r>
            <a:endParaRPr lang="en-US" sz="2400" dirty="0">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126608" y="1003493"/>
            <a:ext cx="635859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1. Đọc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3" name="Cloud Callout 2"/>
          <p:cNvSpPr/>
          <p:nvPr/>
        </p:nvSpPr>
        <p:spPr>
          <a:xfrm>
            <a:off x="211014" y="2658795"/>
            <a:ext cx="6274191" cy="3404380"/>
          </a:xfrm>
          <a:prstGeom prst="cloudCallout">
            <a:avLst>
              <a:gd name="adj1" fmla="val 56819"/>
              <a:gd name="adj2" fmla="val 3564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000000"/>
              </a:solidFill>
              <a:latin typeface="Times New Roman" panose="02020603050405020304" pitchFamily="18" charset="0"/>
              <a:ea typeface="Times New Roman" panose="02020603050405020304" pitchFamily="18" charset="0"/>
            </a:endParaRPr>
          </a:p>
          <a:p>
            <a:pPr algn="ctr"/>
            <a:r>
              <a:rPr lang="en-US" sz="4000" dirty="0">
                <a:solidFill>
                  <a:srgbClr val="000000"/>
                </a:solidFill>
                <a:latin typeface="Times New Roman" panose="02020603050405020304" pitchFamily="18" charset="0"/>
                <a:ea typeface="Times New Roman" panose="02020603050405020304" pitchFamily="18" charset="0"/>
              </a:rPr>
              <a:t>Theo </a:t>
            </a:r>
            <a:r>
              <a:rPr lang="en-US" sz="4000" dirty="0" err="1">
                <a:solidFill>
                  <a:srgbClr val="000000"/>
                </a:solidFill>
                <a:latin typeface="Times New Roman" panose="02020603050405020304" pitchFamily="18" charset="0"/>
                <a:ea typeface="Times New Roman" panose="02020603050405020304" pitchFamily="18" charset="0"/>
              </a:rPr>
              <a:t>em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cần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đọc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văn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bản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với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giọng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như</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thế</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nào</a:t>
            </a:r>
            <a:r>
              <a:rPr lang="en-US" sz="4000" dirty="0">
                <a:solidFill>
                  <a:srgbClr val="000000"/>
                </a:solidFill>
                <a:latin typeface="Times New Roman" panose="02020603050405020304" pitchFamily="18" charset="0"/>
                <a:ea typeface="Times New Roman" panose="02020603050405020304" pitchFamily="18" charset="0"/>
              </a:rPr>
              <a:t>?</a:t>
            </a:r>
            <a:br>
              <a:rPr lang="en-US" sz="4000" dirty="0">
                <a:solidFill>
                  <a:srgbClr val="000000"/>
                </a:solidFill>
                <a:latin typeface="Times New Roman" panose="02020603050405020304" pitchFamily="18" charset="0"/>
                <a:ea typeface="Times New Roman" panose="02020603050405020304" pitchFamily="18" charset="0"/>
              </a:rPr>
            </a:br>
            <a:endParaRPr lang="en-US" sz="4000" dirty="0"/>
          </a:p>
        </p:txBody>
      </p:sp>
      <p:sp>
        <p:nvSpPr>
          <p:cNvPr id="8" name="Right Arrow 7"/>
          <p:cNvSpPr/>
          <p:nvPr/>
        </p:nvSpPr>
        <p:spPr>
          <a:xfrm>
            <a:off x="6654018" y="4092599"/>
            <a:ext cx="956603" cy="1223889"/>
          </a:xfrm>
          <a:prstGeom prst="rightArrow">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p:cNvSpPr/>
          <p:nvPr/>
        </p:nvSpPr>
        <p:spPr>
          <a:xfrm>
            <a:off x="7779434" y="3065657"/>
            <a:ext cx="4164037" cy="3277771"/>
          </a:xfrm>
          <a:prstGeom prst="flowChartAlternateProcess">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rgbClr val="000000"/>
              </a:solidFill>
              <a:latin typeface="Times New Roman" panose="02020603050405020304" pitchFamily="18" charset="0"/>
              <a:ea typeface="Times New Roman" panose="02020603050405020304" pitchFamily="18" charset="0"/>
            </a:endParaRPr>
          </a:p>
          <a:p>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Giọng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dịu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nhẹ</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chậm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êm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thiết</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tình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cảm</a:t>
            </a:r>
            <a:endParaRPr lang="en-US" sz="3600" dirty="0">
              <a:solidFill>
                <a:srgbClr val="000000"/>
              </a:solidFill>
              <a:latin typeface="Times New Roman" panose="02020603050405020304" pitchFamily="18" charset="0"/>
              <a:ea typeface="Times New Roman" panose="02020603050405020304" pitchFamily="18" charset="0"/>
            </a:endParaRPr>
          </a:p>
          <a:p>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Chú</a:t>
            </a:r>
            <a:r>
              <a:rPr lang="en-US" sz="3600" dirty="0">
                <a:solidFill>
                  <a:srgbClr val="000000"/>
                </a:solidFill>
                <a:latin typeface="Times New Roman" panose="02020603050405020304" pitchFamily="18" charset="0"/>
                <a:ea typeface="Times New Roman" panose="02020603050405020304" pitchFamily="18" charset="0"/>
              </a:rPr>
              <a:t> ý </a:t>
            </a:r>
            <a:r>
              <a:rPr lang="en-US" sz="3600" dirty="0" err="1">
                <a:solidFill>
                  <a:srgbClr val="000000"/>
                </a:solidFill>
                <a:latin typeface="Times New Roman" panose="02020603050405020304" pitchFamily="18" charset="0"/>
                <a:ea typeface="Times New Roman" panose="02020603050405020304" pitchFamily="18" charset="0"/>
              </a:rPr>
              <a:t>nhịp</a:t>
            </a:r>
            <a:r>
              <a:rPr lang="en-US" sz="3600" dirty="0">
                <a:solidFill>
                  <a:srgbClr val="000000"/>
                </a:solidFill>
                <a:latin typeface="Times New Roman" panose="02020603050405020304" pitchFamily="18" charset="0"/>
                <a:ea typeface="Times New Roman" panose="02020603050405020304" pitchFamily="18" charset="0"/>
              </a:rPr>
              <a:t> 4/4 </a:t>
            </a:r>
            <a:r>
              <a:rPr lang="en-US" sz="3600" dirty="0" err="1">
                <a:solidFill>
                  <a:srgbClr val="000000"/>
                </a:solidFill>
                <a:latin typeface="Times New Roman" panose="02020603050405020304" pitchFamily="18" charset="0"/>
                <a:ea typeface="Times New Roman" panose="02020603050405020304" pitchFamily="18" charset="0"/>
              </a:rPr>
              <a:t>hoặc</a:t>
            </a:r>
            <a:r>
              <a:rPr lang="en-US" sz="3600" dirty="0">
                <a:solidFill>
                  <a:srgbClr val="000000"/>
                </a:solidFill>
                <a:latin typeface="Times New Roman" panose="02020603050405020304" pitchFamily="18" charset="0"/>
                <a:ea typeface="Times New Roman" panose="02020603050405020304" pitchFamily="18" charset="0"/>
              </a:rPr>
              <a:t> 2/2/2/2</a:t>
            </a:r>
            <a:br>
              <a:rPr lang="en-US" sz="3600" dirty="0">
                <a:solidFill>
                  <a:srgbClr val="000000"/>
                </a:solidFill>
                <a:latin typeface="Times New Roman" panose="02020603050405020304" pitchFamily="18" charset="0"/>
                <a:ea typeface="Times New Roman" panose="02020603050405020304" pitchFamily="18" charset="0"/>
              </a:rPr>
            </a:br>
            <a:endParaRPr lang="en-US" sz="3600" dirty="0"/>
          </a:p>
        </p:txBody>
      </p:sp>
      <p:pic>
        <p:nvPicPr>
          <p:cNvPr id="10" name="Picture 9"/>
          <p:cNvPicPr>
            <a:picLocks noChangeAspect="1"/>
          </p:cNvPicPr>
          <p:nvPr/>
        </p:nvPicPr>
        <p:blipFill>
          <a:blip r:embed="rId3"/>
          <a:stretch>
            <a:fillRect/>
          </a:stretch>
        </p:blipFill>
        <p:spPr>
          <a:xfrm>
            <a:off x="8485310" y="141506"/>
            <a:ext cx="2712573" cy="18083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ounded Rectangle 10"/>
          <p:cNvSpPr/>
          <p:nvPr/>
        </p:nvSpPr>
        <p:spPr>
          <a:xfrm>
            <a:off x="126608" y="1831144"/>
            <a:ext cx="635859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2</a:t>
            </a:r>
            <a:r>
              <a:rPr lang="vi-VN"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Chú</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thích</a:t>
            </a:r>
            <a:r>
              <a:rPr lang="en-US" sz="2800" b="1" dirty="0">
                <a:solidFill>
                  <a:srgbClr val="0D0D0D"/>
                </a:solidFill>
                <a:latin typeface="Times New Roman" panose="02020603050405020304" pitchFamily="18" charset="0"/>
                <a:ea typeface="Times New Roman" panose="02020603050405020304" pitchFamily="18" charset="0"/>
              </a:rPr>
              <a:t> (SGK).</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49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39605" y="1479452"/>
            <a:ext cx="4258226" cy="469939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Right Arrow Callout 5"/>
          <p:cNvSpPr/>
          <p:nvPr/>
        </p:nvSpPr>
        <p:spPr>
          <a:xfrm>
            <a:off x="1694169" y="1294228"/>
            <a:ext cx="4860974" cy="4502442"/>
          </a:xfrm>
          <a:prstGeom prst="rightArrowCallout">
            <a:avLst/>
          </a:prstGeom>
          <a:solidFill>
            <a:schemeClr val="accent2">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convex"/>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tabLst>
                <a:tab pos="228600" algn="l"/>
              </a:tabLst>
            </a:pPr>
            <a:r>
              <a:rPr lang="en-US" sz="2800" b="1" dirty="0" err="1">
                <a:solidFill>
                  <a:schemeClr val="tx1"/>
                </a:solidFill>
                <a:latin typeface="Times New Roman" panose="02020603050405020304" pitchFamily="18" charset="0"/>
                <a:ea typeface="Calibri" panose="020F0502020204030204" pitchFamily="34" charset="0"/>
              </a:rPr>
              <a:t>Đọc</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lại</a:t>
            </a:r>
            <a:r>
              <a:rPr lang="en-US" sz="2800" b="1" dirty="0">
                <a:solidFill>
                  <a:schemeClr val="tx1"/>
                </a:solidFill>
                <a:latin typeface="Times New Roman" panose="02020603050405020304" pitchFamily="18" charset="0"/>
                <a:ea typeface="Calibri" panose="020F0502020204030204" pitchFamily="34" charset="0"/>
              </a:rPr>
              <a:t> 03 </a:t>
            </a:r>
            <a:r>
              <a:rPr lang="en-US" sz="2800" b="1" dirty="0" err="1">
                <a:solidFill>
                  <a:schemeClr val="tx1"/>
                </a:solidFill>
                <a:latin typeface="Times New Roman" panose="02020603050405020304" pitchFamily="18" charset="0"/>
                <a:ea typeface="Calibri" panose="020F0502020204030204" pitchFamily="34" charset="0"/>
              </a:rPr>
              <a:t>bài</a:t>
            </a:r>
            <a:r>
              <a:rPr lang="en-US" sz="2800" b="1" dirty="0">
                <a:solidFill>
                  <a:schemeClr val="tx1"/>
                </a:solidFill>
                <a:latin typeface="Times New Roman" panose="02020603050405020304" pitchFamily="18" charset="0"/>
                <a:ea typeface="Calibri" panose="020F0502020204030204" pitchFamily="34" charset="0"/>
              </a:rPr>
              <a:t> ca </a:t>
            </a:r>
            <a:r>
              <a:rPr lang="en-US" sz="2800" b="1" dirty="0" err="1">
                <a:solidFill>
                  <a:schemeClr val="tx1"/>
                </a:solidFill>
                <a:latin typeface="Times New Roman" panose="02020603050405020304" pitchFamily="18" charset="0"/>
                <a:ea typeface="Calibri" panose="020F0502020204030204" pitchFamily="34" charset="0"/>
              </a:rPr>
              <a:t>dao</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trong</a:t>
            </a:r>
            <a:r>
              <a:rPr lang="en-US" sz="2800" b="1" dirty="0">
                <a:solidFill>
                  <a:schemeClr val="tx1"/>
                </a:solidFill>
                <a:latin typeface="Times New Roman" panose="02020603050405020304" pitchFamily="18" charset="0"/>
                <a:ea typeface="Calibri" panose="020F0502020204030204" pitchFamily="34" charset="0"/>
              </a:rPr>
              <a:t> SGK </a:t>
            </a:r>
            <a:r>
              <a:rPr lang="en-US" sz="2800" b="1" dirty="0" err="1">
                <a:solidFill>
                  <a:schemeClr val="tx1"/>
                </a:solidFill>
                <a:latin typeface="Times New Roman" panose="02020603050405020304" pitchFamily="18" charset="0"/>
                <a:ea typeface="Calibri" panose="020F0502020204030204" pitchFamily="34" charset="0"/>
              </a:rPr>
              <a:t>và</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cho</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biết</a:t>
            </a:r>
            <a:r>
              <a:rPr lang="en-US" sz="2800" b="1" dirty="0">
                <a:solidFill>
                  <a:schemeClr val="tx1"/>
                </a:solidFill>
                <a:latin typeface="Times New Roman" panose="02020603050405020304" pitchFamily="18" charset="0"/>
                <a:ea typeface="Calibri" panose="020F0502020204030204" pitchFamily="34" charset="0"/>
              </a:rPr>
              <a:t>:</a:t>
            </a:r>
            <a:endParaRPr lang="en-US" sz="2800" dirty="0">
              <a:solidFill>
                <a:schemeClr val="tx1"/>
              </a:solidFill>
              <a:latin typeface="Times New Roman" panose="02020603050405020304" pitchFamily="18" charset="0"/>
              <a:ea typeface="Times New Roman" panose="02020603050405020304" pitchFamily="18" charset="0"/>
            </a:endParaRPr>
          </a:p>
          <a:p>
            <a:r>
              <a:rPr lang="en-US" sz="2800" dirty="0">
                <a:solidFill>
                  <a:schemeClr val="tx1"/>
                </a:solidFill>
                <a:latin typeface="Times New Roman" panose="02020603050405020304" pitchFamily="18" charset="0"/>
                <a:ea typeface="Times New Roman" panose="02020603050405020304" pitchFamily="18" charset="0"/>
              </a:rPr>
              <a:t>? </a:t>
            </a:r>
            <a:r>
              <a:rPr lang="en-US" sz="2800" i="1" dirty="0">
                <a:solidFill>
                  <a:schemeClr val="tx1"/>
                </a:solidFill>
                <a:latin typeface="Times New Roman" panose="02020603050405020304" pitchFamily="18" charset="0"/>
                <a:ea typeface="Times New Roman" panose="02020603050405020304" pitchFamily="18" charset="0"/>
              </a:rPr>
              <a:t>Ba </a:t>
            </a:r>
            <a:r>
              <a:rPr lang="en-US" sz="2800" i="1" dirty="0" err="1">
                <a:solidFill>
                  <a:schemeClr val="tx1"/>
                </a:solidFill>
                <a:latin typeface="Times New Roman" panose="02020603050405020304" pitchFamily="18" charset="0"/>
                <a:ea typeface="Times New Roman" panose="02020603050405020304" pitchFamily="18" charset="0"/>
              </a:rPr>
              <a:t>bài</a:t>
            </a:r>
            <a:r>
              <a:rPr lang="en-US" sz="2800" i="1" dirty="0">
                <a:solidFill>
                  <a:schemeClr val="tx1"/>
                </a:solidFill>
                <a:latin typeface="Times New Roman" panose="02020603050405020304" pitchFamily="18" charset="0"/>
                <a:ea typeface="Times New Roman" panose="02020603050405020304" pitchFamily="18" charset="0"/>
              </a:rPr>
              <a:t> ca </a:t>
            </a:r>
            <a:r>
              <a:rPr lang="en-US" sz="2800" i="1" dirty="0" err="1">
                <a:solidFill>
                  <a:schemeClr val="tx1"/>
                </a:solidFill>
                <a:latin typeface="Times New Roman" panose="02020603050405020304" pitchFamily="18" charset="0"/>
                <a:ea typeface="Times New Roman" panose="02020603050405020304" pitchFamily="18" charset="0"/>
              </a:rPr>
              <a:t>dao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đề</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cập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đến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những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tình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cảm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gia</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đình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viết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theo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thể</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thơ</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nào</a:t>
            </a:r>
            <a:r>
              <a:rPr lang="en-US" sz="2800" i="1" dirty="0">
                <a:solidFill>
                  <a:schemeClr val="tx1"/>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
        <p:nvSpPr>
          <p:cNvPr id="7" name="Rounded Rectangle 6"/>
          <p:cNvSpPr/>
          <p:nvPr/>
        </p:nvSpPr>
        <p:spPr>
          <a:xfrm>
            <a:off x="126608" y="180536"/>
            <a:ext cx="6317055"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Ca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Việt</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3739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6608" y="180536"/>
            <a:ext cx="630276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Ca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Việt</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Rounded Rectangle 11"/>
          <p:cNvSpPr/>
          <p:nvPr/>
        </p:nvSpPr>
        <p:spPr>
          <a:xfrm>
            <a:off x="126608" y="978876"/>
            <a:ext cx="630276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3. </a:t>
            </a:r>
            <a:r>
              <a:rPr lang="en-US" sz="2800" b="1" dirty="0" err="1">
                <a:solidFill>
                  <a:srgbClr val="0D0D0D"/>
                </a:solidFill>
                <a:latin typeface="Times New Roman" panose="02020603050405020304" pitchFamily="18" charset="0"/>
                <a:ea typeface="Times New Roman" panose="02020603050405020304" pitchFamily="18" charset="0"/>
              </a:rPr>
              <a:t>Thể</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thơ</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298912" y="1977186"/>
            <a:ext cx="11594177" cy="4131472"/>
            <a:chOff x="132442" y="2077198"/>
            <a:chExt cx="11594177" cy="4131472"/>
          </a:xfrm>
          <a:solidFill>
            <a:schemeClr val="accent6">
              <a:lumMod val="50000"/>
            </a:schemeClr>
          </a:solidFill>
          <a:scene3d>
            <a:camera prst="orthographicFront">
              <a:rot lat="0" lon="0" rev="0"/>
            </a:camera>
            <a:lightRig rig="soft" dir="t">
              <a:rot lat="0" lon="0" rev="0"/>
            </a:lightRig>
          </a:scene3d>
        </p:grpSpPr>
        <p:sp>
          <p:nvSpPr>
            <p:cNvPr id="3" name="Freeform 2"/>
            <p:cNvSpPr/>
            <p:nvPr/>
          </p:nvSpPr>
          <p:spPr>
            <a:xfrm>
              <a:off x="4219705" y="4142935"/>
              <a:ext cx="817452" cy="1566987"/>
            </a:xfrm>
            <a:custGeom>
              <a:avLst/>
              <a:gdLst/>
              <a:ahLst/>
              <a:cxnLst/>
              <a:rect l="0" t="0" r="0" b="0"/>
              <a:pathLst>
                <a:path>
                  <a:moveTo>
                    <a:pt x="0" y="0"/>
                  </a:moveTo>
                  <a:lnTo>
                    <a:pt x="408726" y="0"/>
                  </a:lnTo>
                  <a:lnTo>
                    <a:pt x="408726" y="1652714"/>
                  </a:lnTo>
                  <a:lnTo>
                    <a:pt x="817452" y="1652714"/>
                  </a:lnTo>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4219705" y="4071495"/>
              <a:ext cx="817452" cy="105476"/>
            </a:xfrm>
            <a:custGeom>
              <a:avLst/>
              <a:gdLst/>
              <a:ahLst/>
              <a:cxnLst/>
              <a:rect l="0" t="0" r="0" b="0"/>
              <a:pathLst>
                <a:path>
                  <a:moveTo>
                    <a:pt x="0" y="0"/>
                  </a:moveTo>
                  <a:lnTo>
                    <a:pt x="408726" y="0"/>
                  </a:lnTo>
                  <a:lnTo>
                    <a:pt x="408726" y="105476"/>
                  </a:lnTo>
                  <a:lnTo>
                    <a:pt x="817452" y="105476"/>
                  </a:lnTo>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4219705" y="2595696"/>
              <a:ext cx="817452" cy="1547238"/>
            </a:xfrm>
            <a:custGeom>
              <a:avLst/>
              <a:gdLst/>
              <a:ahLst/>
              <a:cxnLst/>
              <a:rect l="0" t="0" r="0" b="0"/>
              <a:pathLst>
                <a:path>
                  <a:moveTo>
                    <a:pt x="0" y="1547238"/>
                  </a:moveTo>
                  <a:lnTo>
                    <a:pt x="408726" y="1547238"/>
                  </a:lnTo>
                  <a:lnTo>
                    <a:pt x="408726" y="0"/>
                  </a:lnTo>
                  <a:lnTo>
                    <a:pt x="817452" y="0"/>
                  </a:lnTo>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132442" y="3519627"/>
              <a:ext cx="4087263" cy="1246615"/>
            </a:xfrm>
            <a:custGeom>
              <a:avLst/>
              <a:gdLst>
                <a:gd name="connsiteX0" fmla="*/ 0 w 4087263"/>
                <a:gd name="connsiteY0" fmla="*/ 0 h 1246615"/>
                <a:gd name="connsiteX1" fmla="*/ 4087263 w 4087263"/>
                <a:gd name="connsiteY1" fmla="*/ 0 h 1246615"/>
                <a:gd name="connsiteX2" fmla="*/ 4087263 w 4087263"/>
                <a:gd name="connsiteY2" fmla="*/ 1246615 h 1246615"/>
                <a:gd name="connsiteX3" fmla="*/ 0 w 4087263"/>
                <a:gd name="connsiteY3" fmla="*/ 1246615 h 1246615"/>
                <a:gd name="connsiteX4" fmla="*/ 0 w 4087263"/>
                <a:gd name="connsiteY4" fmla="*/ 0 h 124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7263" h="1246615">
                  <a:moveTo>
                    <a:pt x="0" y="0"/>
                  </a:moveTo>
                  <a:lnTo>
                    <a:pt x="4087263" y="0"/>
                  </a:lnTo>
                  <a:lnTo>
                    <a:pt x="4087263" y="1246615"/>
                  </a:lnTo>
                  <a:lnTo>
                    <a:pt x="0" y="1246615"/>
                  </a:lnTo>
                  <a:lnTo>
                    <a:pt x="0" y="0"/>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4. </a:t>
              </a:r>
              <a:r>
                <a:rPr lang="en-US" sz="3200" b="1" kern="1200" dirty="0" err="1">
                  <a:latin typeface="Times New Roman" panose="02020603050405020304" pitchFamily="18" charset="0"/>
                  <a:cs typeface="Times New Roman" panose="02020603050405020304" pitchFamily="18" charset="0"/>
                </a:rPr>
                <a:t>Nội</a:t>
              </a:r>
              <a:r>
                <a:rPr lang="en-US" sz="3200" b="1" kern="1200" dirty="0">
                  <a:latin typeface="Times New Roman" panose="02020603050405020304" pitchFamily="18" charset="0"/>
                  <a:cs typeface="Times New Roman" panose="02020603050405020304" pitchFamily="18" charset="0"/>
                </a:rPr>
                <a:t> dung </a:t>
              </a:r>
              <a:r>
                <a:rPr lang="en-US" sz="3200" b="1" kern="1200" dirty="0" err="1">
                  <a:latin typeface="Times New Roman" panose="02020603050405020304" pitchFamily="18" charset="0"/>
                  <a:cs typeface="Times New Roman" panose="02020603050405020304" pitchFamily="18" charset="0"/>
                </a:rPr>
                <a:t>khái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quát</a:t>
              </a:r>
              <a:r>
                <a:rPr lang="en-US" sz="3200" b="1" kern="1200" dirty="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037158" y="2077198"/>
              <a:ext cx="6666817" cy="1328126"/>
            </a:xfrm>
            <a:custGeom>
              <a:avLst/>
              <a:gdLst>
                <a:gd name="connsiteX0" fmla="*/ 0 w 6666817"/>
                <a:gd name="connsiteY0" fmla="*/ 0 h 1036997"/>
                <a:gd name="connsiteX1" fmla="*/ 6666817 w 6666817"/>
                <a:gd name="connsiteY1" fmla="*/ 0 h 1036997"/>
                <a:gd name="connsiteX2" fmla="*/ 6666817 w 6666817"/>
                <a:gd name="connsiteY2" fmla="*/ 1036997 h 1036997"/>
                <a:gd name="connsiteX3" fmla="*/ 0 w 6666817"/>
                <a:gd name="connsiteY3" fmla="*/ 1036997 h 1036997"/>
                <a:gd name="connsiteX4" fmla="*/ 0 w 6666817"/>
                <a:gd name="connsiteY4" fmla="*/ 0 h 103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817" h="1036997">
                  <a:moveTo>
                    <a:pt x="0" y="0"/>
                  </a:moveTo>
                  <a:lnTo>
                    <a:pt x="6666817" y="0"/>
                  </a:lnTo>
                  <a:lnTo>
                    <a:pt x="6666817" y="1036997"/>
                  </a:lnTo>
                  <a:lnTo>
                    <a:pt x="0" y="1036997"/>
                  </a:lnTo>
                  <a:lnTo>
                    <a:pt x="0" y="0"/>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Bài</a:t>
              </a:r>
              <a:r>
                <a:rPr lang="en-US" sz="3200" b="1" kern="1200" dirty="0">
                  <a:latin typeface="Times New Roman" panose="02020603050405020304" pitchFamily="18" charset="0"/>
                  <a:cs typeface="Times New Roman" panose="02020603050405020304" pitchFamily="18" charset="0"/>
                </a:rPr>
                <a:t> 1:</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Công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lao</a:t>
              </a:r>
              <a:r>
                <a:rPr lang="en-US" sz="3200" kern="1200" dirty="0">
                  <a:latin typeface="Times New Roman" panose="02020603050405020304" pitchFamily="18" charset="0"/>
                  <a:cs typeface="Times New Roman" panose="02020603050405020304" pitchFamily="18" charset="0"/>
                </a:rPr>
                <a:t> cha </a:t>
              </a:r>
              <a:r>
                <a:rPr lang="en-US" sz="3200" kern="1200" dirty="0" err="1">
                  <a:latin typeface="Times New Roman" panose="02020603050405020304" pitchFamily="18" charset="0"/>
                  <a:cs typeface="Times New Roman" panose="02020603050405020304" pitchFamily="18" charset="0"/>
                </a:rPr>
                <a:t>mẹ</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bao</a:t>
              </a:r>
              <a:r>
                <a:rPr lang="en-US" sz="3200" kern="1200" dirty="0">
                  <a:latin typeface="Times New Roman" panose="02020603050405020304" pitchFamily="18" charset="0"/>
                  <a:cs typeface="Times New Roman" panose="02020603050405020304" pitchFamily="18" charset="0"/>
                </a:rPr>
                <a:t> la </a:t>
              </a:r>
              <a:r>
                <a:rPr lang="en-US" sz="3200" kern="1200" dirty="0" err="1">
                  <a:latin typeface="Times New Roman" panose="02020603050405020304" pitchFamily="18" charset="0"/>
                  <a:cs typeface="Times New Roman" panose="02020603050405020304" pitchFamily="18" charset="0"/>
                </a:rPr>
                <a:t>rộng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lớn</a:t>
              </a:r>
              <a:endParaRPr lang="en-US" sz="32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5037157" y="3519627"/>
              <a:ext cx="6666818" cy="1508607"/>
            </a:xfrm>
            <a:custGeom>
              <a:avLst/>
              <a:gdLst>
                <a:gd name="connsiteX0" fmla="*/ 0 w 6627334"/>
                <a:gd name="connsiteY0" fmla="*/ 0 h 1246615"/>
                <a:gd name="connsiteX1" fmla="*/ 6627334 w 6627334"/>
                <a:gd name="connsiteY1" fmla="*/ 0 h 1246615"/>
                <a:gd name="connsiteX2" fmla="*/ 6627334 w 6627334"/>
                <a:gd name="connsiteY2" fmla="*/ 1246615 h 1246615"/>
                <a:gd name="connsiteX3" fmla="*/ 0 w 6627334"/>
                <a:gd name="connsiteY3" fmla="*/ 1246615 h 1246615"/>
                <a:gd name="connsiteX4" fmla="*/ 0 w 6627334"/>
                <a:gd name="connsiteY4" fmla="*/ 0 h 124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334" h="1246615">
                  <a:moveTo>
                    <a:pt x="0" y="0"/>
                  </a:moveTo>
                  <a:lnTo>
                    <a:pt x="6627334" y="0"/>
                  </a:lnTo>
                  <a:lnTo>
                    <a:pt x="6627334" y="1246615"/>
                  </a:lnTo>
                  <a:lnTo>
                    <a:pt x="0" y="1246615"/>
                  </a:lnTo>
                  <a:lnTo>
                    <a:pt x="0" y="0"/>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Bài</a:t>
              </a:r>
              <a:r>
                <a:rPr lang="en-US" sz="3200" b="1" kern="1200" dirty="0">
                  <a:latin typeface="Times New Roman" panose="02020603050405020304" pitchFamily="18" charset="0"/>
                  <a:cs typeface="Times New Roman" panose="02020603050405020304" pitchFamily="18" charset="0"/>
                </a:rPr>
                <a:t> 2:</a:t>
              </a:r>
              <a:r>
                <a:rPr lang="vi-VN" sz="3200" kern="1200" dirty="0">
                  <a:latin typeface="Times New Roman" panose="02020603050405020304" pitchFamily="18" charset="0"/>
                  <a:cs typeface="Times New Roman" panose="02020603050405020304" pitchFamily="18" charset="0"/>
                </a:rPr>
                <a:t> Lòng biết ơn, nhớ về quê hương cội nguồn của mình</a:t>
              </a:r>
              <a:endParaRPr lang="en-US" sz="32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037158" y="5143765"/>
              <a:ext cx="6689461" cy="1064905"/>
            </a:xfrm>
            <a:custGeom>
              <a:avLst/>
              <a:gdLst>
                <a:gd name="connsiteX0" fmla="*/ 0 w 6689461"/>
                <a:gd name="connsiteY0" fmla="*/ 0 h 826044"/>
                <a:gd name="connsiteX1" fmla="*/ 6689461 w 6689461"/>
                <a:gd name="connsiteY1" fmla="*/ 0 h 826044"/>
                <a:gd name="connsiteX2" fmla="*/ 6689461 w 6689461"/>
                <a:gd name="connsiteY2" fmla="*/ 826044 h 826044"/>
                <a:gd name="connsiteX3" fmla="*/ 0 w 6689461"/>
                <a:gd name="connsiteY3" fmla="*/ 826044 h 826044"/>
                <a:gd name="connsiteX4" fmla="*/ 0 w 6689461"/>
                <a:gd name="connsiteY4" fmla="*/ 0 h 826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461" h="826044">
                  <a:moveTo>
                    <a:pt x="0" y="0"/>
                  </a:moveTo>
                  <a:lnTo>
                    <a:pt x="6689461" y="0"/>
                  </a:lnTo>
                  <a:lnTo>
                    <a:pt x="6689461" y="826044"/>
                  </a:lnTo>
                  <a:lnTo>
                    <a:pt x="0" y="826044"/>
                  </a:lnTo>
                  <a:lnTo>
                    <a:pt x="0" y="0"/>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l"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Bài</a:t>
              </a:r>
              <a:r>
                <a:rPr lang="en-US" sz="3200" b="1" kern="1200" dirty="0">
                  <a:latin typeface="Times New Roman" panose="02020603050405020304" pitchFamily="18" charset="0"/>
                  <a:cs typeface="Times New Roman" panose="02020603050405020304" pitchFamily="18" charset="0"/>
                </a:rPr>
                <a:t> 3:</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anh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em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ruột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thịt</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089087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62430" y="912056"/>
            <a:ext cx="2956816" cy="1542422"/>
          </a:xfrm>
          <a:prstGeom prst="ellipse">
            <a:avLst/>
          </a:prstGeom>
          <a:ln>
            <a:noFill/>
          </a:ln>
          <a:effectLst>
            <a:softEdge rad="112500"/>
          </a:effectLst>
        </p:spPr>
      </p:pic>
      <p:sp>
        <p:nvSpPr>
          <p:cNvPr id="5" name="Rounded Rectangle 4"/>
          <p:cNvSpPr/>
          <p:nvPr/>
        </p:nvSpPr>
        <p:spPr>
          <a:xfrm>
            <a:off x="126608" y="180536"/>
            <a:ext cx="6317055"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Ca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Việt</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ounded Rectangle 5"/>
          <p:cNvSpPr/>
          <p:nvPr/>
        </p:nvSpPr>
        <p:spPr>
          <a:xfrm>
            <a:off x="126608" y="1008183"/>
            <a:ext cx="6317055"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5. </a:t>
            </a:r>
            <a:r>
              <a:rPr lang="vi-VN" sz="2800" b="1" dirty="0">
                <a:solidFill>
                  <a:srgbClr val="0D0D0D"/>
                </a:solidFill>
                <a:latin typeface="Times New Roman" panose="02020603050405020304" pitchFamily="18" charset="0"/>
                <a:ea typeface="Times New Roman" panose="02020603050405020304" pitchFamily="18" charset="0"/>
              </a:rPr>
              <a:t>Phân tích</a:t>
            </a:r>
            <a:endParaRPr lang="en-US" sz="2800" dirty="0">
              <a:effectLst/>
              <a:latin typeface="Times New Roman" panose="02020603050405020304" pitchFamily="18" charset="0"/>
              <a:ea typeface="Times New Roman" panose="02020603050405020304" pitchFamily="18" charset="0"/>
            </a:endParaRPr>
          </a:p>
        </p:txBody>
      </p:sp>
      <p:sp>
        <p:nvSpPr>
          <p:cNvPr id="3" name="Freeform 2"/>
          <p:cNvSpPr/>
          <p:nvPr/>
        </p:nvSpPr>
        <p:spPr>
          <a:xfrm>
            <a:off x="840890" y="2703007"/>
            <a:ext cx="3753650" cy="1983548"/>
          </a:xfrm>
          <a:custGeom>
            <a:avLst/>
            <a:gdLst>
              <a:gd name="connsiteX0" fmla="*/ 0 w 3753650"/>
              <a:gd name="connsiteY0" fmla="*/ 0 h 1983548"/>
              <a:gd name="connsiteX1" fmla="*/ 2761876 w 3753650"/>
              <a:gd name="connsiteY1" fmla="*/ 0 h 1983548"/>
              <a:gd name="connsiteX2" fmla="*/ 3753650 w 3753650"/>
              <a:gd name="connsiteY2" fmla="*/ 991774 h 1983548"/>
              <a:gd name="connsiteX3" fmla="*/ 2761876 w 3753650"/>
              <a:gd name="connsiteY3" fmla="*/ 1983548 h 1983548"/>
              <a:gd name="connsiteX4" fmla="*/ 0 w 3753650"/>
              <a:gd name="connsiteY4" fmla="*/ 1983548 h 1983548"/>
              <a:gd name="connsiteX5" fmla="*/ 991774 w 3753650"/>
              <a:gd name="connsiteY5" fmla="*/ 991774 h 1983548"/>
              <a:gd name="connsiteX6" fmla="*/ 0 w 3753650"/>
              <a:gd name="connsiteY6" fmla="*/ 0 h 198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3650" h="1983548">
                <a:moveTo>
                  <a:pt x="0" y="0"/>
                </a:moveTo>
                <a:lnTo>
                  <a:pt x="2761876" y="0"/>
                </a:lnTo>
                <a:lnTo>
                  <a:pt x="3753650" y="991774"/>
                </a:lnTo>
                <a:lnTo>
                  <a:pt x="2761876" y="1983548"/>
                </a:lnTo>
                <a:lnTo>
                  <a:pt x="0" y="1983548"/>
                </a:lnTo>
                <a:lnTo>
                  <a:pt x="991774" y="991774"/>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103788" tIns="37338" rIns="1029112" bIns="37338" numCol="1" spcCol="1270" anchor="ctr" anchorCtr="0">
            <a:noAutofit/>
          </a:bodyPr>
          <a:lstStyle/>
          <a:p>
            <a:pPr lvl="0" algn="ctr"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Chia </a:t>
            </a:r>
            <a:r>
              <a:rPr lang="en-US" sz="2800" kern="1200" dirty="0" err="1">
                <a:latin typeface="Times New Roman" panose="02020603050405020304" pitchFamily="18" charset="0"/>
                <a:cs typeface="Times New Roman" panose="02020603050405020304" pitchFamily="18" charset="0"/>
              </a:rPr>
              <a:t>lớp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thành</a:t>
            </a:r>
            <a:r>
              <a:rPr lang="en-US" sz="2800" kern="1200" dirty="0">
                <a:latin typeface="Times New Roman" panose="02020603050405020304" pitchFamily="18" charset="0"/>
                <a:cs typeface="Times New Roman" panose="02020603050405020304" pitchFamily="18" charset="0"/>
              </a:rPr>
              <a:t> 4 </a:t>
            </a:r>
            <a:r>
              <a:rPr lang="en-US" sz="2800" kern="1200" dirty="0" err="1">
                <a:latin typeface="Times New Roman" panose="02020603050405020304" pitchFamily="18" charset="0"/>
                <a:cs typeface="Times New Roman" panose="02020603050405020304" pitchFamily="18" charset="0"/>
              </a:rPr>
              <a:t>nhóm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tập</a:t>
            </a:r>
            <a:endParaRPr lang="en-US" sz="2800" kern="1200" dirty="0">
              <a:latin typeface="Times New Roman" panose="02020603050405020304" pitchFamily="18" charset="0"/>
              <a:cs typeface="Times New Roman" panose="02020603050405020304" pitchFamily="18" charset="0"/>
            </a:endParaRPr>
          </a:p>
        </p:txBody>
      </p:sp>
      <p:sp>
        <p:nvSpPr>
          <p:cNvPr id="8" name="Freeform 7"/>
          <p:cNvSpPr/>
          <p:nvPr/>
        </p:nvSpPr>
        <p:spPr>
          <a:xfrm>
            <a:off x="4219175" y="2754372"/>
            <a:ext cx="3753650" cy="1880818"/>
          </a:xfrm>
          <a:custGeom>
            <a:avLst/>
            <a:gdLst>
              <a:gd name="connsiteX0" fmla="*/ 0 w 3753650"/>
              <a:gd name="connsiteY0" fmla="*/ 0 h 1880818"/>
              <a:gd name="connsiteX1" fmla="*/ 2813241 w 3753650"/>
              <a:gd name="connsiteY1" fmla="*/ 0 h 1880818"/>
              <a:gd name="connsiteX2" fmla="*/ 3753650 w 3753650"/>
              <a:gd name="connsiteY2" fmla="*/ 940409 h 1880818"/>
              <a:gd name="connsiteX3" fmla="*/ 2813241 w 3753650"/>
              <a:gd name="connsiteY3" fmla="*/ 1880818 h 1880818"/>
              <a:gd name="connsiteX4" fmla="*/ 0 w 3753650"/>
              <a:gd name="connsiteY4" fmla="*/ 1880818 h 1880818"/>
              <a:gd name="connsiteX5" fmla="*/ 940409 w 3753650"/>
              <a:gd name="connsiteY5" fmla="*/ 940409 h 1880818"/>
              <a:gd name="connsiteX6" fmla="*/ 0 w 3753650"/>
              <a:gd name="connsiteY6" fmla="*/ 0 h 188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3650" h="1880818">
                <a:moveTo>
                  <a:pt x="0" y="0"/>
                </a:moveTo>
                <a:lnTo>
                  <a:pt x="2813241" y="0"/>
                </a:lnTo>
                <a:lnTo>
                  <a:pt x="3753650" y="940409"/>
                </a:lnTo>
                <a:lnTo>
                  <a:pt x="2813241" y="1880818"/>
                </a:lnTo>
                <a:lnTo>
                  <a:pt x="0" y="1880818"/>
                </a:lnTo>
                <a:lnTo>
                  <a:pt x="940409" y="940409"/>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052423" tIns="37338" rIns="977747" bIns="37338"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nhóm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thành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phiếu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tập</a:t>
            </a:r>
            <a:r>
              <a:rPr lang="en-US" sz="2800" kern="1200" dirty="0">
                <a:latin typeface="Times New Roman" panose="02020603050405020304" pitchFamily="18" charset="0"/>
                <a:cs typeface="Times New Roman" panose="02020603050405020304" pitchFamily="18" charset="0"/>
              </a:rPr>
              <a:t> 04</a:t>
            </a:r>
          </a:p>
        </p:txBody>
      </p:sp>
      <p:sp>
        <p:nvSpPr>
          <p:cNvPr id="9" name="Freeform 8"/>
          <p:cNvSpPr/>
          <p:nvPr/>
        </p:nvSpPr>
        <p:spPr>
          <a:xfrm>
            <a:off x="7597460" y="2754372"/>
            <a:ext cx="3753650" cy="1880818"/>
          </a:xfrm>
          <a:custGeom>
            <a:avLst/>
            <a:gdLst>
              <a:gd name="connsiteX0" fmla="*/ 0 w 3753650"/>
              <a:gd name="connsiteY0" fmla="*/ 0 h 1880818"/>
              <a:gd name="connsiteX1" fmla="*/ 2813241 w 3753650"/>
              <a:gd name="connsiteY1" fmla="*/ 0 h 1880818"/>
              <a:gd name="connsiteX2" fmla="*/ 3753650 w 3753650"/>
              <a:gd name="connsiteY2" fmla="*/ 940409 h 1880818"/>
              <a:gd name="connsiteX3" fmla="*/ 2813241 w 3753650"/>
              <a:gd name="connsiteY3" fmla="*/ 1880818 h 1880818"/>
              <a:gd name="connsiteX4" fmla="*/ 0 w 3753650"/>
              <a:gd name="connsiteY4" fmla="*/ 1880818 h 1880818"/>
              <a:gd name="connsiteX5" fmla="*/ 940409 w 3753650"/>
              <a:gd name="connsiteY5" fmla="*/ 940409 h 1880818"/>
              <a:gd name="connsiteX6" fmla="*/ 0 w 3753650"/>
              <a:gd name="connsiteY6" fmla="*/ 0 h 188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3650" h="1880818">
                <a:moveTo>
                  <a:pt x="0" y="0"/>
                </a:moveTo>
                <a:lnTo>
                  <a:pt x="2813241" y="0"/>
                </a:lnTo>
                <a:lnTo>
                  <a:pt x="3753650" y="940409"/>
                </a:lnTo>
                <a:lnTo>
                  <a:pt x="2813241" y="1880818"/>
                </a:lnTo>
                <a:lnTo>
                  <a:pt x="0" y="1880818"/>
                </a:lnTo>
                <a:lnTo>
                  <a:pt x="940409" y="9404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052423" tIns="37338" rIns="977747" bIns="37338"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Thời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thành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nhiệm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vụ</a:t>
            </a:r>
            <a:r>
              <a:rPr lang="en-US" sz="2800" kern="1200" dirty="0">
                <a:latin typeface="Times New Roman" panose="02020603050405020304" pitchFamily="18" charset="0"/>
                <a:cs typeface="Times New Roman" panose="02020603050405020304" pitchFamily="18" charset="0"/>
              </a:rPr>
              <a:t> 5 </a:t>
            </a:r>
            <a:r>
              <a:rPr lang="en-US" sz="2800" kern="1200" dirty="0" err="1">
                <a:latin typeface="Times New Roman" panose="02020603050405020304" pitchFamily="18" charset="0"/>
                <a:cs typeface="Times New Roman" panose="02020603050405020304" pitchFamily="18" charset="0"/>
              </a:rPr>
              <a:t>phút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33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5. </a:t>
            </a:r>
            <a:r>
              <a:rPr lang="vi-VN" sz="2800" b="1" dirty="0">
                <a:solidFill>
                  <a:srgbClr val="0D0D0D"/>
                </a:solidFill>
                <a:latin typeface="Times New Roman" panose="02020603050405020304" pitchFamily="18" charset="0"/>
                <a:ea typeface="Times New Roman" panose="02020603050405020304" pitchFamily="18" charset="0"/>
              </a:rPr>
              <a:t>Phân tích</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21178358"/>
              </p:ext>
            </p:extLst>
          </p:nvPr>
        </p:nvGraphicFramePr>
        <p:xfrm>
          <a:off x="520506" y="2175688"/>
          <a:ext cx="11127546" cy="4019870"/>
        </p:xfrm>
        <a:graphic>
          <a:graphicData uri="http://schemas.openxmlformats.org/drawingml/2006/table">
            <a:tbl>
              <a:tblPr firstRow="1" firstCol="1" bandRow="1"/>
              <a:tblGrid>
                <a:gridCol w="2926079">
                  <a:extLst>
                    <a:ext uri="{9D8B030D-6E8A-4147-A177-3AD203B41FA5}">
                      <a16:colId xmlns:a16="http://schemas.microsoft.com/office/drawing/2014/main" val="2242012577"/>
                    </a:ext>
                  </a:extLst>
                </a:gridCol>
                <a:gridCol w="2610950">
                  <a:extLst>
                    <a:ext uri="{9D8B030D-6E8A-4147-A177-3AD203B41FA5}">
                      <a16:colId xmlns:a16="http://schemas.microsoft.com/office/drawing/2014/main" val="3347665053"/>
                    </a:ext>
                  </a:extLst>
                </a:gridCol>
                <a:gridCol w="2811416">
                  <a:extLst>
                    <a:ext uri="{9D8B030D-6E8A-4147-A177-3AD203B41FA5}">
                      <a16:colId xmlns:a16="http://schemas.microsoft.com/office/drawing/2014/main" val="2661094031"/>
                    </a:ext>
                  </a:extLst>
                </a:gridCol>
                <a:gridCol w="2779101">
                  <a:extLst>
                    <a:ext uri="{9D8B030D-6E8A-4147-A177-3AD203B41FA5}">
                      <a16:colId xmlns:a16="http://schemas.microsoft.com/office/drawing/2014/main" val="4203749880"/>
                    </a:ext>
                  </a:extLst>
                </a:gridCol>
              </a:tblGrid>
              <a:tr h="0">
                <a:tc>
                  <a:txBody>
                    <a:bodyPr/>
                    <a:lstStyle/>
                    <a:p>
                      <a:pPr marR="30480" algn="ctr">
                        <a:lnSpc>
                          <a:spcPct val="115000"/>
                        </a:lnSpc>
                        <a:spcAft>
                          <a:spcPts val="1200"/>
                        </a:spcAft>
                      </a:pPr>
                      <a:r>
                        <a:rPr lang="en-US" sz="20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ctr">
                        <a:lnSpc>
                          <a:spcPct val="115000"/>
                        </a:lnSpc>
                        <a:spcAft>
                          <a:spcPts val="1200"/>
                        </a:spcAft>
                      </a:pP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42)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2: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ctr">
                        <a:lnSpc>
                          <a:spcPct val="115000"/>
                        </a:lnSpc>
                        <a:spcAft>
                          <a:spcPts val="1200"/>
                        </a:spcAft>
                      </a:pPr>
                      <a:r>
                        <a:rPr lang="en-US" sz="2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 ca dao 2 (Tr 43)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 4: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ctr">
                        <a:lnSpc>
                          <a:spcPct val="115000"/>
                        </a:lnSpc>
                        <a:spcAft>
                          <a:spcPts val="1200"/>
                        </a:spcAft>
                      </a:pP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43)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485811"/>
                  </a:ext>
                </a:extLst>
              </a:tr>
              <a:tr h="0">
                <a:tc>
                  <a:txBody>
                    <a:bodyPr/>
                    <a:lstStyle/>
                    <a:p>
                      <a:pPr marR="30480">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1). Nội dung chính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9690916"/>
                  </a:ext>
                </a:extLst>
              </a:tr>
              <a:tr h="0">
                <a:tc>
                  <a:txBody>
                    <a:bodyPr/>
                    <a:lstStyle/>
                    <a:p>
                      <a:pPr marR="30480">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2). Chỉ ra và nêu tác dụng của biện pháp so sánh trong bài ca dao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5344350"/>
                  </a:ext>
                </a:extLst>
              </a:tr>
              <a:tr h="0">
                <a:tc>
                  <a:txBody>
                    <a:bodyPr/>
                    <a:lstStyle/>
                    <a:p>
                      <a:pPr marR="30480">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3). Sưu tầm thêm các bài ca dao cùng nội dung.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9940341"/>
                  </a:ext>
                </a:extLst>
              </a:tr>
              <a:tr h="0">
                <a:tc>
                  <a:txBody>
                    <a:bodyPr/>
                    <a:lstStyle/>
                    <a:p>
                      <a:pPr marR="30480">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4). Vẽ tranh minh hoạ (nhiệm vụ về nhà)</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8314643"/>
                  </a:ext>
                </a:extLst>
              </a:tr>
            </a:tbl>
          </a:graphicData>
        </a:graphic>
      </p:graphicFrame>
      <p:sp>
        <p:nvSpPr>
          <p:cNvPr id="6" name="Rectangle 5"/>
          <p:cNvSpPr/>
          <p:nvPr/>
        </p:nvSpPr>
        <p:spPr>
          <a:xfrm>
            <a:off x="2864964" y="793110"/>
            <a:ext cx="6996659" cy="954107"/>
          </a:xfrm>
          <a:prstGeom prst="rect">
            <a:avLst/>
          </a:prstGeom>
          <a:noFill/>
        </p:spPr>
        <p:txBody>
          <a:bodyPr wrap="none" lIns="91440" tIns="45720" rIns="91440" bIns="45720">
            <a:spAutoFit/>
          </a:bodyPr>
          <a:lstStyle/>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PHIẾU HỌC TẬP 04</a:t>
            </a:r>
          </a:p>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TÌM HIỂU VĂN BẢN CA DAO VIỆT NAM</a:t>
            </a:r>
          </a:p>
        </p:txBody>
      </p:sp>
    </p:spTree>
    <p:extLst>
      <p:ext uri="{BB962C8B-B14F-4D97-AF65-F5344CB8AC3E}">
        <p14:creationId xmlns:p14="http://schemas.microsoft.com/office/powerpoint/2010/main" val="12043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720762" y="1522827"/>
            <a:ext cx="4417255" cy="3981157"/>
          </a:xfrm>
          <a:prstGeom prst="rightArrowCallout">
            <a:avLst/>
          </a:prstGeom>
          <a:blipFill>
            <a:blip r:embed="rId2"/>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400" b="1" dirty="0">
                <a:solidFill>
                  <a:srgbClr val="0D0D0D"/>
                </a:solidFill>
                <a:latin typeface="Times New Roman" panose="02020603050405020304" pitchFamily="18" charset="0"/>
                <a:ea typeface="Times New Roman" panose="02020603050405020304" pitchFamily="18" charset="0"/>
              </a:rPr>
              <a:t>a)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1:</a:t>
            </a:r>
            <a:endParaRPr lang="en-US" sz="2400" dirty="0">
              <a:latin typeface="Times New Roman" panose="02020603050405020304" pitchFamily="18" charset="0"/>
              <a:ea typeface="Times New Roman" panose="02020603050405020304" pitchFamily="18" charset="0"/>
            </a:endParaRPr>
          </a:p>
          <a:p>
            <a:pPr marL="30480" marR="30480" algn="ctr">
              <a:lnSpc>
                <a:spcPct val="115000"/>
              </a:lnSpc>
              <a:spcAft>
                <a:spcPts val="1200"/>
              </a:spcAft>
            </a:pPr>
            <a:r>
              <a:rPr lang="vi-VN" sz="2400" i="1" dirty="0">
                <a:solidFill>
                  <a:srgbClr val="0D0D0D"/>
                </a:solidFill>
                <a:latin typeface="Times New Roman" panose="02020603050405020304" pitchFamily="18" charset="0"/>
                <a:ea typeface="Times New Roman" panose="02020603050405020304" pitchFamily="18" charset="0"/>
              </a:rPr>
              <a:t>Công cha như núi ngất trời,</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Nghĩa mẹ như nước ở ngoài Biển Đông.</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Núi cao biển rộng mênh mông,</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Cù lao chín chữ ghi lòng con ơi!</a:t>
            </a:r>
            <a:endParaRPr lang="en-US" sz="2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5138017" y="988256"/>
            <a:ext cx="6333221" cy="4881489"/>
          </a:xfrm>
          <a:prstGeom prst="rect">
            <a:avLst/>
          </a:prstGeom>
          <a:blipFill>
            <a:blip r:embed="rId2"/>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buSzPts val="1050"/>
            </a:pPr>
            <a:r>
              <a:rPr lang="en-US" sz="3200" b="1" dirty="0">
                <a:solidFill>
                  <a:srgbClr val="0D0D0D"/>
                </a:solidFill>
                <a:latin typeface="Times New Roman" panose="02020603050405020304" pitchFamily="18" charset="0"/>
                <a:ea typeface="Calibri" panose="020F0502020204030204" pitchFamily="34" charset="0"/>
              </a:rPr>
              <a:t>* </a:t>
            </a:r>
            <a:r>
              <a:rPr lang="en-US" sz="3200" b="1" dirty="0" err="1">
                <a:solidFill>
                  <a:srgbClr val="0D0D0D"/>
                </a:solidFill>
                <a:latin typeface="Times New Roman" panose="02020603050405020304" pitchFamily="18" charset="0"/>
                <a:ea typeface="Calibri" panose="020F0502020204030204" pitchFamily="34" charset="0"/>
              </a:rPr>
              <a:t>Hình</a:t>
            </a:r>
            <a:r>
              <a:rPr lang="en-US" sz="3200" b="1" dirty="0">
                <a:solidFill>
                  <a:srgbClr val="0D0D0D"/>
                </a:solidFill>
                <a:latin typeface="Times New Roman" panose="02020603050405020304" pitchFamily="18" charset="0"/>
                <a:ea typeface="Calibri" panose="020F0502020204030204" pitchFamily="34" charset="0"/>
              </a:rPr>
              <a:t> </a:t>
            </a:r>
            <a:r>
              <a:rPr lang="en-US" sz="3200" b="1" dirty="0" err="1">
                <a:solidFill>
                  <a:srgbClr val="0D0D0D"/>
                </a:solidFill>
                <a:latin typeface="Times New Roman" panose="02020603050405020304" pitchFamily="18" charset="0"/>
                <a:ea typeface="Calibri" panose="020F0502020204030204" pitchFamily="34" charset="0"/>
              </a:rPr>
              <a:t>ảnh</a:t>
            </a:r>
            <a:endParaRPr lang="en-US" sz="3200" dirty="0">
              <a:latin typeface="Times New Roman" panose="02020603050405020304" pitchFamily="18" charset="0"/>
              <a:ea typeface="Calibri" panose="020F0502020204030204" pitchFamily="34" charset="0"/>
            </a:endParaRPr>
          </a:p>
          <a:p>
            <a:pPr marL="342900">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 Núi ngất trời là núi cao chọc trời, cao ngất đến 9 tầng mây xanh.</a:t>
            </a:r>
            <a:endParaRPr lang="en-US" sz="3200" dirty="0">
              <a:solidFill>
                <a:srgbClr val="000000"/>
              </a:solidFill>
              <a:latin typeface="Times New Roman" panose="02020603050405020304" pitchFamily="18" charset="0"/>
              <a:ea typeface="Times New Roman" panose="02020603050405020304" pitchFamily="18" charset="0"/>
            </a:endParaRPr>
          </a:p>
          <a:p>
            <a:pPr marL="342900">
              <a:lnSpc>
                <a:spcPct val="115000"/>
              </a:lnSpc>
              <a:spcAft>
                <a:spcPts val="1200"/>
              </a:spcAft>
            </a:pPr>
            <a:r>
              <a:rPr lang="vi-VN" sz="3200" dirty="0">
                <a:solidFill>
                  <a:srgbClr val="000000"/>
                </a:solidFill>
                <a:latin typeface="Times New Roman" panose="02020603050405020304" pitchFamily="18" charset="0"/>
                <a:ea typeface="Times New Roman" panose="02020603050405020304" pitchFamily="18" charset="0"/>
              </a:rPr>
              <a:t>+ Nước ở ngoài biển Đông thì bao la, mênh mông không kể xiết.</a:t>
            </a:r>
            <a:endParaRPr lang="en-US" sz="3200" dirty="0">
              <a:latin typeface="Times New Roman" panose="02020603050405020304" pitchFamily="18" charset="0"/>
              <a:ea typeface="Times New Roman" panose="02020603050405020304" pitchFamily="18" charset="0"/>
            </a:endParaRPr>
          </a:p>
          <a:p>
            <a:pPr marL="342900" lvl="0" indent="-342900">
              <a:lnSpc>
                <a:spcPct val="115000"/>
              </a:lnSpc>
              <a:spcAft>
                <a:spcPts val="1200"/>
              </a:spcAft>
              <a:buFont typeface="Wingdings" panose="05000000000000000000" pitchFamily="2" charset="2"/>
              <a:buChar char=""/>
            </a:pPr>
            <a:r>
              <a:rPr lang="en-US" sz="3200" b="1"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C</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a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ngợi</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công</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lao</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to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lớn</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không</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thể</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đo</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đếm</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của</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cha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mẹ</a:t>
            </a:r>
            <a:endParaRPr lang="en-US" sz="3200" dirty="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6712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53209" y="1674055"/>
            <a:ext cx="4417255" cy="3981157"/>
          </a:xfrm>
          <a:prstGeom prst="rightArrowCallou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Công cha như núi ngất trời,</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Nghĩa mẹ như nước ở ngoài Biển Đông.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Núi cao biển rộng mênh mông,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Cù lao chín chữ ghi lòng con ơi!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842180" y="1034289"/>
            <a:ext cx="6996610" cy="5214149"/>
          </a:xfrm>
          <a:prstGeom prst="rec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buSzPts val="1050"/>
            </a:pP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Nghệ</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thuật</a:t>
            </a:r>
            <a:r>
              <a:rPr lang="en-US" sz="2800" b="1"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Phép</a:t>
            </a:r>
            <a:r>
              <a:rPr lang="en-US" sz="2800" dirty="0">
                <a:solidFill>
                  <a:srgbClr val="0D0D0D"/>
                </a:solidFill>
                <a:latin typeface="Times New Roman" panose="02020603050405020304" pitchFamily="18" charset="0"/>
                <a:ea typeface="Times New Roman" panose="02020603050405020304" pitchFamily="18" charset="0"/>
              </a:rPr>
              <a:t> so </a:t>
            </a:r>
            <a:r>
              <a:rPr lang="en-US" sz="2800" dirty="0" err="1">
                <a:solidFill>
                  <a:srgbClr val="0D0D0D"/>
                </a:solidFill>
                <a:latin typeface="Times New Roman" panose="02020603050405020304" pitchFamily="18" charset="0"/>
                <a:ea typeface="Times New Roman" panose="02020603050405020304" pitchFamily="18" charset="0"/>
              </a:rPr>
              <a:t>sánh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sắc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i="1" dirty="0" err="1">
                <a:solidFill>
                  <a:srgbClr val="0D0D0D"/>
                </a:solidFill>
                <a:latin typeface="Times New Roman" panose="02020603050405020304" pitchFamily="18" charset="0"/>
                <a:ea typeface="Times New Roman" panose="02020603050405020304" pitchFamily="18" charset="0"/>
              </a:rPr>
              <a:t>Công</a:t>
            </a:r>
            <a:r>
              <a:rPr lang="en-US" sz="2800" i="1" dirty="0">
                <a:solidFill>
                  <a:srgbClr val="0D0D0D"/>
                </a:solidFill>
                <a:latin typeface="Times New Roman" panose="02020603050405020304" pitchFamily="18" charset="0"/>
                <a:ea typeface="Times New Roman" panose="02020603050405020304" pitchFamily="18" charset="0"/>
              </a:rPr>
              <a:t> cha – </a:t>
            </a:r>
            <a:r>
              <a:rPr lang="en-US" sz="2800" i="1" dirty="0" err="1">
                <a:solidFill>
                  <a:srgbClr val="0D0D0D"/>
                </a:solidFill>
                <a:latin typeface="Times New Roman" panose="02020603050405020304" pitchFamily="18" charset="0"/>
                <a:ea typeface="Times New Roman" panose="02020603050405020304" pitchFamily="18" charset="0"/>
              </a:rPr>
              <a:t>như</a:t>
            </a:r>
            <a:r>
              <a:rPr lang="en-US" sz="2800" i="1" dirty="0">
                <a:solidFill>
                  <a:srgbClr val="0D0D0D"/>
                </a:solidFill>
                <a:latin typeface="Times New Roman" panose="02020603050405020304" pitchFamily="18" charset="0"/>
                <a:ea typeface="Times New Roman" panose="02020603050405020304" pitchFamily="18" charset="0"/>
              </a:rPr>
              <a:t> – </a:t>
            </a:r>
            <a:r>
              <a:rPr lang="en-US" sz="2800" i="1" dirty="0" err="1">
                <a:solidFill>
                  <a:srgbClr val="0D0D0D"/>
                </a:solidFill>
                <a:latin typeface="Times New Roman" panose="02020603050405020304" pitchFamily="18" charset="0"/>
                <a:ea typeface="Times New Roman" panose="02020603050405020304" pitchFamily="18" charset="0"/>
              </a:rPr>
              <a:t>núi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ngất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trời</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i="1" dirty="0" err="1">
                <a:solidFill>
                  <a:srgbClr val="0D0D0D"/>
                </a:solidFill>
                <a:latin typeface="Times New Roman" panose="02020603050405020304" pitchFamily="18" charset="0"/>
                <a:ea typeface="Times New Roman" panose="02020603050405020304" pitchFamily="18" charset="0"/>
              </a:rPr>
              <a:t>Nghĩa</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mẹ</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như</a:t>
            </a:r>
            <a:r>
              <a:rPr lang="en-US" sz="2800" i="1" dirty="0">
                <a:solidFill>
                  <a:srgbClr val="0D0D0D"/>
                </a:solidFill>
                <a:latin typeface="Times New Roman" panose="02020603050405020304" pitchFamily="18" charset="0"/>
                <a:ea typeface="Times New Roman" panose="02020603050405020304" pitchFamily="18" charset="0"/>
              </a:rPr>
              <a:t> – </a:t>
            </a:r>
            <a:r>
              <a:rPr lang="en-US" sz="2800" i="1" dirty="0" err="1">
                <a:solidFill>
                  <a:srgbClr val="0D0D0D"/>
                </a:solidFill>
                <a:latin typeface="Times New Roman" panose="02020603050405020304" pitchFamily="18" charset="0"/>
                <a:ea typeface="Times New Roman" panose="02020603050405020304" pitchFamily="18" charset="0"/>
              </a:rPr>
              <a:t>nước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biển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Đông</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vi-VN" sz="2800" dirty="0">
                <a:solidFill>
                  <a:srgbClr val="000000"/>
                </a:solidFill>
                <a:latin typeface="Times New Roman" panose="02020603050405020304" pitchFamily="18" charset="0"/>
                <a:ea typeface="Times New Roman" panose="02020603050405020304" pitchFamily="18" charset="0"/>
              </a:rPr>
              <a:t>Hình ảnh so sánh cụ thể, phù hợp: lấy cái to lớn mênh mông, vô tận để so sánh với công lao cha mẹ. Chỉ có những hình ảnh to lớn vĩ đại ấy mới diễn tả hết công lao tình cảm to lớn của cha mẹ đối với con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949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53209" y="1461691"/>
            <a:ext cx="4417255" cy="3981157"/>
          </a:xfrm>
          <a:prstGeom prst="rightArrowCallout">
            <a:avLst/>
          </a:prstGeom>
          <a:solidFill>
            <a:schemeClr val="accent2">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Công cha như núi ngất trời,</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Nghĩa mẹ như nước ở ngoài Biển Đông.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Núi cao biển rộng mênh mông,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Cù lao chín chữ ghi lòng con ơi!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842180" y="821925"/>
            <a:ext cx="6996610" cy="5214149"/>
          </a:xfrm>
          <a:prstGeom prst="rect">
            <a:avLst/>
          </a:prstGeom>
          <a:solidFill>
            <a:schemeClr val="accent3">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6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vi-VN" sz="3600" dirty="0">
                <a:solidFill>
                  <a:srgbClr val="0D0D0D"/>
                </a:solidFill>
                <a:latin typeface="Times New Roman" panose="02020603050405020304" pitchFamily="18" charset="0"/>
                <a:ea typeface="Times New Roman" panose="02020603050405020304" pitchFamily="18" charset="0"/>
              </a:rPr>
              <a:t>Tác dụng của biện pháp so sánh</a:t>
            </a:r>
            <a:r>
              <a:rPr lang="vi-VN" sz="3600" b="1" dirty="0">
                <a:solidFill>
                  <a:srgbClr val="0D0D0D"/>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3600" dirty="0">
                <a:solidFill>
                  <a:srgbClr val="0D0D0D"/>
                </a:solidFill>
                <a:latin typeface="Times New Roman" panose="02020603050405020304" pitchFamily="18" charset="0"/>
                <a:ea typeface="Times New Roman" panose="02020603050405020304" pitchFamily="18" charset="0"/>
              </a:rPr>
              <a:t>  + +</a:t>
            </a:r>
            <a:r>
              <a:rPr lang="vi-VN" sz="3600" dirty="0">
                <a:solidFill>
                  <a:srgbClr val="0D0D0D"/>
                </a:solidFill>
                <a:latin typeface="Times New Roman" panose="02020603050405020304" pitchFamily="18" charset="0"/>
                <a:ea typeface="Times New Roman" panose="02020603050405020304" pitchFamily="18" charset="0"/>
              </a:rPr>
              <a:t> Tăng sức gợi tả gợi cảm cho câu ca dao.</a:t>
            </a:r>
            <a:endParaRPr lang="en-US" sz="36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3600" dirty="0">
                <a:solidFill>
                  <a:srgbClr val="0D0D0D"/>
                </a:solidFill>
                <a:latin typeface="Times New Roman" panose="02020603050405020304" pitchFamily="18" charset="0"/>
                <a:ea typeface="Times New Roman" panose="02020603050405020304" pitchFamily="18" charset="0"/>
              </a:rPr>
              <a:t>  + </a:t>
            </a:r>
            <a:r>
              <a:rPr lang="vi-VN" sz="3600" dirty="0">
                <a:solidFill>
                  <a:srgbClr val="0D0D0D"/>
                </a:solidFill>
                <a:latin typeface="Times New Roman" panose="02020603050405020304" pitchFamily="18" charset="0"/>
                <a:ea typeface="Times New Roman" panose="02020603050405020304" pitchFamily="18" charset="0"/>
              </a:rPr>
              <a:t>+ Nhấn mạnh sự hy sinh lớn lao của cha mẹ dành cho con cái, tình yêu bao la.</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707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38922" y="1274005"/>
            <a:ext cx="4417255" cy="3981157"/>
          </a:xfrm>
          <a:prstGeom prst="rightArrowCallout">
            <a:avLst/>
          </a:prstGeom>
          <a:solidFill>
            <a:schemeClr val="accent2">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Công cha như núi ngất trời,</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Nghĩa mẹ như nước ở ngoài Biển Đông.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Núi cao biển rộng mênh mông,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Cù lao chín chữ ghi lòng con ơi!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856468" y="771525"/>
            <a:ext cx="6996610" cy="5476913"/>
          </a:xfrm>
          <a:prstGeom prst="rect">
            <a:avLst/>
          </a:prstGeom>
          <a:solidFill>
            <a:schemeClr val="accent3">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3600" dirty="0">
                <a:solidFill>
                  <a:srgbClr val="000000"/>
                </a:solidFill>
                <a:latin typeface="Times New Roman" panose="02020603050405020304" pitchFamily="18" charset="0"/>
                <a:ea typeface="Times New Roman" panose="02020603050405020304" pitchFamily="18" charset="0"/>
              </a:rPr>
              <a:t>* </a:t>
            </a:r>
            <a:r>
              <a:rPr lang="en-US" sz="3600" b="1" dirty="0">
                <a:solidFill>
                  <a:srgbClr val="000000"/>
                </a:solidFill>
                <a:latin typeface="Times New Roman" panose="02020603050405020304" pitchFamily="18" charset="0"/>
                <a:ea typeface="Times New Roman" panose="02020603050405020304" pitchFamily="18" charset="0"/>
              </a:rPr>
              <a:t>Hai </a:t>
            </a:r>
            <a:r>
              <a:rPr lang="en-US" sz="3600" b="1" dirty="0" err="1">
                <a:solidFill>
                  <a:srgbClr val="000000"/>
                </a:solidFill>
                <a:latin typeface="Times New Roman" panose="02020603050405020304" pitchFamily="18" charset="0"/>
                <a:ea typeface="Times New Roman" panose="02020603050405020304" pitchFamily="18" charset="0"/>
              </a:rPr>
              <a:t>câu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cuối</a:t>
            </a:r>
            <a:r>
              <a:rPr lang="en-US" sz="3600" b="1" dirty="0">
                <a:solidFill>
                  <a:srgbClr val="000000"/>
                </a:solidFill>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marL="30480" marR="30480" algn="just">
              <a:lnSpc>
                <a:spcPct val="115000"/>
              </a:lnSpc>
              <a:spcAft>
                <a:spcPts val="1200"/>
              </a:spcAft>
            </a:pPr>
            <a:r>
              <a:rPr lang="en-US" sz="3600" i="1" dirty="0">
                <a:solidFill>
                  <a:srgbClr val="0D0D0D"/>
                </a:solidFill>
                <a:latin typeface="Times New Roman" panose="02020603050405020304" pitchFamily="18" charset="0"/>
                <a:ea typeface="Times New Roman" panose="02020603050405020304" pitchFamily="18" charset="0"/>
              </a:rPr>
              <a:t>+ </a:t>
            </a:r>
            <a:r>
              <a:rPr lang="vi-VN" sz="3600" i="1" dirty="0">
                <a:solidFill>
                  <a:srgbClr val="0D0D0D"/>
                </a:solidFill>
                <a:latin typeface="Times New Roman" panose="02020603050405020304" pitchFamily="18" charset="0"/>
                <a:ea typeface="Times New Roman" panose="02020603050405020304" pitchFamily="18" charset="0"/>
              </a:rPr>
              <a:t>Cù lao chín</a:t>
            </a:r>
            <a:r>
              <a:rPr lang="en-US" sz="3600" i="1" dirty="0">
                <a:solidFill>
                  <a:srgbClr val="0D0D0D"/>
                </a:solidFill>
                <a:latin typeface="Times New Roman" panose="02020603050405020304" pitchFamily="18" charset="0"/>
                <a:ea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rPr>
              <a:t>chữ</a:t>
            </a:r>
            <a:r>
              <a:rPr lang="en-US" sz="3600" i="1" dirty="0">
                <a:solidFill>
                  <a:srgbClr val="0D0D0D"/>
                </a:solidFill>
                <a:latin typeface="Times New Roman" panose="02020603050405020304" pitchFamily="18" charset="0"/>
                <a:ea typeface="Times New Roman" panose="02020603050405020304" pitchFamily="18" charset="0"/>
              </a:rPr>
              <a:t>:</a:t>
            </a:r>
            <a:r>
              <a:rPr lang="vi-VN" sz="3600" dirty="0">
                <a:solidFill>
                  <a:srgbClr val="000000"/>
                </a:solidFill>
                <a:latin typeface="Times New Roman" panose="02020603050405020304" pitchFamily="18" charset="0"/>
                <a:ea typeface="Times New Roman" panose="02020603050405020304" pitchFamily="18" charset="0"/>
              </a:rPr>
              <a:t> Là những công lao to lớn khó nhọc của cha mẹ đối với con cái như sinh đẻ, nuôi nấng, dậy bảo…</a:t>
            </a:r>
            <a:endParaRPr lang="en-US" sz="3200" dirty="0">
              <a:latin typeface="Times New Roman" panose="02020603050405020304" pitchFamily="18" charset="0"/>
              <a:ea typeface="Times New Roman" panose="02020603050405020304" pitchFamily="18" charset="0"/>
            </a:endParaRPr>
          </a:p>
          <a:p>
            <a:pPr marL="30480" marR="30480" algn="just">
              <a:lnSpc>
                <a:spcPct val="115000"/>
              </a:lnSpc>
              <a:spcAft>
                <a:spcPts val="1200"/>
              </a:spcAft>
            </a:pPr>
            <a:r>
              <a:rPr lang="en-US" sz="3600" dirty="0">
                <a:solidFill>
                  <a:srgbClr val="000000"/>
                </a:solidFill>
                <a:latin typeface="Times New Roman" panose="02020603050405020304" pitchFamily="18" charset="0"/>
                <a:ea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rPr>
              <a:t> Giọng điệu tôn kính, nhắn nhủ, tâm tình</a:t>
            </a:r>
            <a:r>
              <a:rPr lang="en-US" sz="3600" dirty="0">
                <a:solidFill>
                  <a:srgbClr val="000000"/>
                </a:solidFill>
                <a:latin typeface="Times New Roman" panose="02020603050405020304" pitchFamily="18" charset="0"/>
                <a:ea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rPr>
              <a:t>Phải biết ơn, hiếu thảo và đền đáp công cha nghĩa mẹ.</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791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Flowchart: Decision 4"/>
          <p:cNvSpPr/>
          <p:nvPr/>
        </p:nvSpPr>
        <p:spPr>
          <a:xfrm>
            <a:off x="3716851" y="485774"/>
            <a:ext cx="4758298" cy="1377189"/>
          </a:xfrm>
          <a:prstGeom prst="flowChartDecision">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Times New Roman" panose="02020603050405020304" pitchFamily="18" charset="0"/>
                <a:cs typeface="Times New Roman" panose="02020603050405020304" pitchFamily="18" charset="0"/>
              </a:rPr>
              <a:t>Tóm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lại</a:t>
            </a:r>
            <a:endParaRPr lang="en-US" sz="48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376518" y="1985963"/>
            <a:ext cx="11438964" cy="4540343"/>
          </a:xfrm>
          <a:prstGeom prst="roundRect">
            <a:avLst/>
          </a:prstGeom>
          <a:solidFill>
            <a:schemeClr val="bg1">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3200" b="1" dirty="0" err="1">
                <a:solidFill>
                  <a:srgbClr val="000000"/>
                </a:solidFill>
                <a:latin typeface="Times New Roman" panose="02020603050405020304" pitchFamily="18" charset="0"/>
                <a:ea typeface="Times New Roman" panose="02020603050405020304" pitchFamily="18" charset="0"/>
              </a:rPr>
              <a:t>Tóm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rPr>
              <a:t>: B</a:t>
            </a:r>
            <a:r>
              <a:rPr lang="vi-VN" sz="3200" dirty="0">
                <a:solidFill>
                  <a:srgbClr val="000000"/>
                </a:solidFill>
                <a:latin typeface="Times New Roman" panose="02020603050405020304" pitchFamily="18" charset="0"/>
                <a:ea typeface="Times New Roman" panose="02020603050405020304" pitchFamily="18" charset="0"/>
              </a:rPr>
              <a:t>ài ca </a:t>
            </a:r>
            <a:r>
              <a:rPr lang="en-US" sz="3200" dirty="0" err="1">
                <a:solidFill>
                  <a:srgbClr val="000000"/>
                </a:solidFill>
                <a:latin typeface="Times New Roman" panose="02020603050405020304" pitchFamily="18" charset="0"/>
                <a:ea typeface="Times New Roman" panose="02020603050405020304" pitchFamily="18" charset="0"/>
              </a:rPr>
              <a:t>dao</a:t>
            </a:r>
            <a:r>
              <a:rPr lang="en-US" sz="3200" dirty="0">
                <a:solidFill>
                  <a:srgbClr val="000000"/>
                </a:solidFill>
                <a:latin typeface="Times New Roman" panose="02020603050405020304" pitchFamily="18" charset="0"/>
                <a:ea typeface="Times New Roman" panose="02020603050405020304" pitchFamily="18" charset="0"/>
              </a:rPr>
              <a:t> 1 </a:t>
            </a:r>
            <a:r>
              <a:rPr lang="vi-VN" sz="3200" dirty="0">
                <a:solidFill>
                  <a:srgbClr val="000000"/>
                </a:solidFill>
                <a:latin typeface="Times New Roman" panose="02020603050405020304" pitchFamily="18" charset="0"/>
                <a:ea typeface="Times New Roman" panose="02020603050405020304" pitchFamily="18" charset="0"/>
              </a:rPr>
              <a:t>dùng lối ví quen thuộc của ca dao để biểu hiện công cha, nghĩa mẹ, lấy cái to lớn mênh mông, vĩnh hằng của tự nhiên làm hình ảnh so sánh. Những hình ảnh ấy lại được miêu tả bổ sung bằng những định ngữ chỉ mức độ (núi ngất trời, núi cao, biển rộng…). Chỉ những hình ảnh to lớn, cao rộng không cùng, vĩnh hằng ấy mới diễn tả với công ơn, sinh thành, nuôi dưỡng của cha mẹ. Núi ngất trời, biển rộng… không thể nào đo đếm được cũng như công cha, nghĩa mẹ đối với con cái.</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793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1" y="778900"/>
            <a:ext cx="521031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 HIỂU VĂN BĂN</a:t>
            </a:r>
          </a:p>
        </p:txBody>
      </p:sp>
      <p:sp>
        <p:nvSpPr>
          <p:cNvPr id="6" name="Plaque 5"/>
          <p:cNvSpPr/>
          <p:nvPr/>
        </p:nvSpPr>
        <p:spPr>
          <a:xfrm>
            <a:off x="218941" y="1501798"/>
            <a:ext cx="521031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D0D0D"/>
                </a:solidFill>
                <a:latin typeface="Times New Roman" panose="02020603050405020304" pitchFamily="18" charset="0"/>
                <a:ea typeface="Times New Roman" panose="02020603050405020304" pitchFamily="18" charset="0"/>
              </a:rPr>
              <a:t>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095472" y="59556"/>
            <a:ext cx="84988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KHÁM PHÁ KIẾN THỨC</a:t>
            </a:r>
          </a:p>
        </p:txBody>
      </p:sp>
      <p:sp>
        <p:nvSpPr>
          <p:cNvPr id="4" name="Right Arrow Callout 3"/>
          <p:cNvSpPr/>
          <p:nvPr/>
        </p:nvSpPr>
        <p:spPr>
          <a:xfrm>
            <a:off x="869126" y="2847699"/>
            <a:ext cx="2452691" cy="2481943"/>
          </a:xfrm>
          <a:prstGeom prst="rightArrow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bát</a:t>
            </a:r>
            <a:endParaRPr lang="en-US" sz="3600" dirty="0">
              <a:latin typeface="Times New Roman" panose="02020603050405020304" pitchFamily="18" charset="0"/>
              <a:cs typeface="Times New Roman" panose="02020603050405020304" pitchFamily="18" charset="0"/>
            </a:endParaRPr>
          </a:p>
        </p:txBody>
      </p:sp>
      <p:sp>
        <p:nvSpPr>
          <p:cNvPr id="7" name="Flowchart: Alternate Process 6"/>
          <p:cNvSpPr/>
          <p:nvPr/>
        </p:nvSpPr>
        <p:spPr>
          <a:xfrm>
            <a:off x="3631475" y="2285997"/>
            <a:ext cx="7067006" cy="3657599"/>
          </a:xfrm>
          <a:prstGeom prst="flowChartAlternateProcess">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15000"/>
              </a:lnSpc>
              <a:buFont typeface="Arial" panose="020B0604020202020204" pitchFamily="34" charset="0"/>
              <a:buChar char="-"/>
            </a:pPr>
            <a:r>
              <a:rPr lang="vi-VN" sz="2800" dirty="0">
                <a:solidFill>
                  <a:srgbClr val="000000"/>
                </a:solidFill>
                <a:latin typeface="Times New Roman" panose="02020603050405020304" pitchFamily="18" charset="0"/>
                <a:ea typeface="Times New Roman" panose="02020603050405020304" pitchFamily="18" charset="0"/>
              </a:rPr>
              <a:t>Lục bát là thể thơ truyền thống của dân tộc Việt Nam</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có sức sống mãnh liệt, mang đậm vẻ đẹp tâm hồn con người Việt Nam.</a:t>
            </a:r>
            <a:endParaRPr lang="en-US" sz="2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800" b="1" i="1" dirty="0" err="1">
                <a:solidFill>
                  <a:srgbClr val="000000"/>
                </a:solidFill>
                <a:latin typeface="Times New Roman" panose="02020603050405020304" pitchFamily="18" charset="0"/>
                <a:ea typeface="Times New Roman" panose="02020603050405020304" pitchFamily="18" charset="0"/>
              </a:rPr>
              <a:t>Số</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câu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số</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chữ</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mỗi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dòng</a:t>
            </a:r>
            <a:r>
              <a:rPr lang="en-US" sz="2800" b="1" i="1"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Mỗi bài thơ ít nhất gồm hai dòng với số tiếng cố định: dòng sáu tiếng (dòng lục) và dòng tám tiếng (dòng bát).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325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80">
                                          <p:stCondLst>
                                            <p:cond delay="0"/>
                                          </p:stCondLst>
                                        </p:cTn>
                                        <p:tgtEl>
                                          <p:spTgt spid="7"/>
                                        </p:tgtEl>
                                      </p:cBhvr>
                                    </p:animEffect>
                                    <p:anim calcmode="lin" valueType="num">
                                      <p:cBhvr>
                                        <p:cTn id="3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2" dur="26">
                                          <p:stCondLst>
                                            <p:cond delay="650"/>
                                          </p:stCondLst>
                                        </p:cTn>
                                        <p:tgtEl>
                                          <p:spTgt spid="7"/>
                                        </p:tgtEl>
                                      </p:cBhvr>
                                      <p:to x="100000" y="60000"/>
                                    </p:animScale>
                                    <p:animScale>
                                      <p:cBhvr>
                                        <p:cTn id="43" dur="166" decel="50000">
                                          <p:stCondLst>
                                            <p:cond delay="676"/>
                                          </p:stCondLst>
                                        </p:cTn>
                                        <p:tgtEl>
                                          <p:spTgt spid="7"/>
                                        </p:tgtEl>
                                      </p:cBhvr>
                                      <p:to x="100000" y="100000"/>
                                    </p:animScale>
                                    <p:animScale>
                                      <p:cBhvr>
                                        <p:cTn id="44" dur="26">
                                          <p:stCondLst>
                                            <p:cond delay="1312"/>
                                          </p:stCondLst>
                                        </p:cTn>
                                        <p:tgtEl>
                                          <p:spTgt spid="7"/>
                                        </p:tgtEl>
                                      </p:cBhvr>
                                      <p:to x="100000" y="80000"/>
                                    </p:animScale>
                                    <p:animScale>
                                      <p:cBhvr>
                                        <p:cTn id="45" dur="166" decel="50000">
                                          <p:stCondLst>
                                            <p:cond delay="1338"/>
                                          </p:stCondLst>
                                        </p:cTn>
                                        <p:tgtEl>
                                          <p:spTgt spid="7"/>
                                        </p:tgtEl>
                                      </p:cBhvr>
                                      <p:to x="100000" y="100000"/>
                                    </p:animScale>
                                    <p:animScale>
                                      <p:cBhvr>
                                        <p:cTn id="46" dur="26">
                                          <p:stCondLst>
                                            <p:cond delay="1642"/>
                                          </p:stCondLst>
                                        </p:cTn>
                                        <p:tgtEl>
                                          <p:spTgt spid="7"/>
                                        </p:tgtEl>
                                      </p:cBhvr>
                                      <p:to x="100000" y="90000"/>
                                    </p:animScale>
                                    <p:animScale>
                                      <p:cBhvr>
                                        <p:cTn id="47" dur="166" decel="50000">
                                          <p:stCondLst>
                                            <p:cond delay="1668"/>
                                          </p:stCondLst>
                                        </p:cTn>
                                        <p:tgtEl>
                                          <p:spTgt spid="7"/>
                                        </p:tgtEl>
                                      </p:cBhvr>
                                      <p:to x="100000" y="100000"/>
                                    </p:animScale>
                                    <p:animScale>
                                      <p:cBhvr>
                                        <p:cTn id="48" dur="26">
                                          <p:stCondLst>
                                            <p:cond delay="1808"/>
                                          </p:stCondLst>
                                        </p:cTn>
                                        <p:tgtEl>
                                          <p:spTgt spid="7"/>
                                        </p:tgtEl>
                                      </p:cBhvr>
                                      <p:to x="100000" y="95000"/>
                                    </p:animScale>
                                    <p:animScale>
                                      <p:cBhvr>
                                        <p:cTn id="49" dur="166" decel="50000">
                                          <p:stCondLst>
                                            <p:cond delay="1834"/>
                                          </p:stCondLst>
                                        </p:cTn>
                                        <p:tgtEl>
                                          <p:spTgt spid="7"/>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Effect transition="in" filter="fade">
                                      <p:cBhvr>
                                        <p:cTn id="54" dur="1000"/>
                                        <p:tgtEl>
                                          <p:spTgt spid="7">
                                            <p:txEl>
                                              <p:pRg st="0" end="0"/>
                                            </p:txEl>
                                          </p:spTgt>
                                        </p:tgtEl>
                                      </p:cBhvr>
                                    </p:animEffect>
                                    <p:anim calcmode="lin" valueType="num">
                                      <p:cBhvr>
                                        <p:cTn id="5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Effect transition="in" filter="fade">
                                      <p:cBhvr>
                                        <p:cTn id="61" dur="1000"/>
                                        <p:tgtEl>
                                          <p:spTgt spid="7">
                                            <p:txEl>
                                              <p:pRg st="1" end="1"/>
                                            </p:txEl>
                                          </p:spTgt>
                                        </p:tgtEl>
                                      </p:cBhvr>
                                    </p:animEffect>
                                    <p:anim calcmode="lin" valueType="num">
                                      <p:cBhvr>
                                        <p:cTn id="6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6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65759" y="1674055"/>
            <a:ext cx="4417255" cy="3981157"/>
          </a:xfrm>
          <a:prstGeom prst="rightArrowCallo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b) </a:t>
            </a: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2:</a:t>
            </a:r>
            <a:endParaRPr lang="en-US" sz="2800" dirty="0">
              <a:latin typeface="Times New Roman" panose="02020603050405020304" pitchFamily="18" charset="0"/>
              <a:ea typeface="Times New Roman" panose="02020603050405020304" pitchFamily="18" charset="0"/>
            </a:endParaRPr>
          </a:p>
          <a:p>
            <a:pPr marL="30480" marR="30480" algn="ctr">
              <a:lnSpc>
                <a:spcPct val="115000"/>
              </a:lnSpc>
              <a:spcAft>
                <a:spcPts val="1200"/>
              </a:spcAft>
            </a:pPr>
            <a:r>
              <a:rPr lang="vi-VN" sz="2800" i="1" dirty="0">
                <a:solidFill>
                  <a:srgbClr val="0D0D0D"/>
                </a:solidFill>
                <a:latin typeface="Times New Roman" panose="02020603050405020304" pitchFamily="18" charset="0"/>
                <a:ea typeface="Times New Roman" panose="02020603050405020304" pitchFamily="18" charset="0"/>
              </a:rPr>
              <a:t>Con người có cố, có ông,</a:t>
            </a:r>
            <a:br>
              <a:rPr lang="vi-VN" sz="2800" i="1" dirty="0">
                <a:solidFill>
                  <a:srgbClr val="0D0D0D"/>
                </a:solidFill>
                <a:latin typeface="Times New Roman" panose="02020603050405020304" pitchFamily="18" charset="0"/>
                <a:ea typeface="Times New Roman" panose="02020603050405020304" pitchFamily="18" charset="0"/>
              </a:rPr>
            </a:br>
            <a:r>
              <a:rPr lang="vi-VN" sz="2800" i="1" dirty="0">
                <a:solidFill>
                  <a:srgbClr val="0D0D0D"/>
                </a:solidFill>
                <a:latin typeface="Times New Roman" panose="02020603050405020304" pitchFamily="18" charset="0"/>
                <a:ea typeface="Times New Roman" panose="02020603050405020304" pitchFamily="18" charset="0"/>
              </a:rPr>
              <a:t>Như cây có cội, như sông có nguồn</a:t>
            </a:r>
            <a:r>
              <a:rPr lang="vi-VN" sz="2400" i="1" dirty="0">
                <a:solidFill>
                  <a:srgbClr val="0D0D0D"/>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783014" y="1139484"/>
            <a:ext cx="6333221" cy="4881489"/>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buSzPts val="1050"/>
            </a:pPr>
            <a:r>
              <a:rPr lang="en-US" sz="3200" b="1" i="1" dirty="0">
                <a:solidFill>
                  <a:schemeClr val="tx1"/>
                </a:solidFill>
                <a:latin typeface="Times New Roman" panose="02020603050405020304" pitchFamily="18" charset="0"/>
                <a:ea typeface="Calibri" panose="020F0502020204030204" pitchFamily="34" charset="0"/>
              </a:rPr>
              <a:t>- Con </a:t>
            </a:r>
            <a:r>
              <a:rPr lang="en-US" sz="3200" b="1" i="1" dirty="0" err="1">
                <a:solidFill>
                  <a:schemeClr val="tx1"/>
                </a:solidFill>
                <a:latin typeface="Times New Roman" panose="02020603050405020304" pitchFamily="18" charset="0"/>
                <a:ea typeface="Calibri" panose="020F0502020204030204" pitchFamily="34" charset="0"/>
              </a:rPr>
              <a:t>người</a:t>
            </a:r>
            <a:r>
              <a:rPr lang="en-US" sz="3200" b="1" i="1" dirty="0">
                <a:solidFill>
                  <a:schemeClr val="tx1"/>
                </a:solidFill>
                <a:latin typeface="Times New Roman" panose="02020603050405020304" pitchFamily="18" charset="0"/>
                <a:ea typeface="Calibri" panose="020F0502020204030204" pitchFamily="34" charset="0"/>
              </a:rPr>
              <a:t> </a:t>
            </a:r>
            <a:r>
              <a:rPr lang="en-US" sz="3200" b="1" i="1" dirty="0" err="1">
                <a:solidFill>
                  <a:schemeClr val="tx1"/>
                </a:solidFill>
                <a:latin typeface="Times New Roman" panose="02020603050405020304" pitchFamily="18" charset="0"/>
                <a:ea typeface="Calibri" panose="020F0502020204030204" pitchFamily="34" charset="0"/>
              </a:rPr>
              <a:t>có</a:t>
            </a:r>
            <a:r>
              <a:rPr lang="en-US" sz="3200" b="1" i="1" dirty="0">
                <a:solidFill>
                  <a:schemeClr val="tx1"/>
                </a:solidFill>
                <a:latin typeface="Times New Roman" panose="02020603050405020304" pitchFamily="18" charset="0"/>
                <a:ea typeface="Calibri" panose="020F0502020204030204" pitchFamily="34" charset="0"/>
              </a:rPr>
              <a:t> </a:t>
            </a:r>
            <a:r>
              <a:rPr lang="en-US" sz="3200" b="1" i="1" dirty="0" err="1">
                <a:solidFill>
                  <a:schemeClr val="tx1"/>
                </a:solidFill>
                <a:latin typeface="Times New Roman" panose="02020603050405020304" pitchFamily="18" charset="0"/>
                <a:ea typeface="Calibri" panose="020F0502020204030204" pitchFamily="34" charset="0"/>
              </a:rPr>
              <a:t>cố</a:t>
            </a:r>
            <a:r>
              <a:rPr lang="en-US" sz="3200" b="1" i="1" dirty="0">
                <a:solidFill>
                  <a:schemeClr val="tx1"/>
                </a:solidFill>
                <a:latin typeface="Times New Roman" panose="02020603050405020304" pitchFamily="18" charset="0"/>
                <a:ea typeface="Calibri" panose="020F0502020204030204" pitchFamily="34" charset="0"/>
              </a:rPr>
              <a:t>, </a:t>
            </a:r>
            <a:r>
              <a:rPr lang="en-US" sz="3200" b="1" i="1" dirty="0" err="1">
                <a:solidFill>
                  <a:schemeClr val="tx1"/>
                </a:solidFill>
                <a:latin typeface="Times New Roman" panose="02020603050405020304" pitchFamily="18" charset="0"/>
                <a:ea typeface="Calibri" panose="020F0502020204030204" pitchFamily="34" charset="0"/>
              </a:rPr>
              <a:t>có</a:t>
            </a:r>
            <a:r>
              <a:rPr lang="en-US" sz="3200" b="1" i="1" dirty="0">
                <a:solidFill>
                  <a:schemeClr val="tx1"/>
                </a:solidFill>
                <a:latin typeface="Times New Roman" panose="02020603050405020304" pitchFamily="18" charset="0"/>
                <a:ea typeface="Calibri" panose="020F0502020204030204" pitchFamily="34" charset="0"/>
              </a:rPr>
              <a:t> </a:t>
            </a:r>
            <a:r>
              <a:rPr lang="en-US" sz="3200" b="1" i="1" dirty="0" err="1">
                <a:solidFill>
                  <a:schemeClr val="tx1"/>
                </a:solidFill>
                <a:latin typeface="Times New Roman" panose="02020603050405020304" pitchFamily="18" charset="0"/>
                <a:ea typeface="Calibri" panose="020F0502020204030204" pitchFamily="34" charset="0"/>
              </a:rPr>
              <a:t>ông</a:t>
            </a:r>
            <a:r>
              <a:rPr lang="en-US" sz="3200" b="1" i="1" dirty="0">
                <a:solidFill>
                  <a:schemeClr val="tx1"/>
                </a:solidFill>
                <a:latin typeface="Times New Roman" panose="02020603050405020304" pitchFamily="18" charset="0"/>
                <a:ea typeface="Calibri" panose="020F0502020204030204" pitchFamily="34" charset="0"/>
              </a:rPr>
              <a:t>:</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nhờ</a:t>
            </a:r>
            <a:r>
              <a:rPr lang="en-US" sz="3200" b="1"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có tổ tiên, ông bà mới có cha mẹ, con cháu.</a:t>
            </a:r>
            <a:endParaRPr lang="en-US" sz="2800" dirty="0">
              <a:solidFill>
                <a:schemeClr val="tx1"/>
              </a:solidFill>
              <a:latin typeface="Times New Roman" panose="02020603050405020304" pitchFamily="18" charset="0"/>
              <a:ea typeface="Calibri" panose="020F0502020204030204" pitchFamily="34" charset="0"/>
            </a:endParaRPr>
          </a:p>
          <a:p>
            <a:pPr lvl="0">
              <a:lnSpc>
                <a:spcPct val="115000"/>
              </a:lnSpc>
              <a:spcAft>
                <a:spcPts val="1200"/>
              </a:spcAft>
              <a:buSzPts val="1050"/>
            </a:pPr>
            <a:r>
              <a:rPr lang="en-US" sz="3200" i="1" dirty="0">
                <a:solidFill>
                  <a:schemeClr val="tx1"/>
                </a:solidFill>
                <a:latin typeface="Times New Roman" panose="02020603050405020304" pitchFamily="18" charset="0"/>
                <a:ea typeface="Calibri" panose="020F0502020204030204" pitchFamily="34" charset="0"/>
              </a:rPr>
              <a:t>- </a:t>
            </a:r>
            <a:r>
              <a:rPr lang="vi-VN" sz="3200" b="1" i="1" dirty="0">
                <a:solidFill>
                  <a:schemeClr val="tx1"/>
                </a:solidFill>
                <a:latin typeface="Times New Roman" panose="02020603050405020304" pitchFamily="18" charset="0"/>
                <a:ea typeface="Calibri" panose="020F0502020204030204" pitchFamily="34" charset="0"/>
              </a:rPr>
              <a:t>Cây có cội có gốc, sông có nguồn</a:t>
            </a:r>
            <a:r>
              <a:rPr lang="en-US" sz="3200" b="1"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Cây có gốc thì mới bén rễ phát triển thành một cái cây xanh tốt; sông có nước từ suối nguồn chảy ra thì mới có nước.</a:t>
            </a:r>
            <a:endParaRPr lang="en-US" sz="2800" dirty="0">
              <a:solidFill>
                <a:schemeClr val="tx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7337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720762" y="1674055"/>
            <a:ext cx="4417255" cy="3981157"/>
          </a:xfrm>
          <a:prstGeom prst="rightArrowCallou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Con người có cố, có ông,</a:t>
            </a:r>
            <a:b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Như cây có cội, như sông có nguồn</a:t>
            </a: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38017" y="1139484"/>
            <a:ext cx="6333221" cy="4881489"/>
          </a:xfrm>
          <a:prstGeom prst="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buSzPts val="1050"/>
            </a:pPr>
            <a:r>
              <a:rPr lang="en-US" sz="3200"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Chữ "có" được điệp lại bốn lần khẳng định một chân lí, một sự thật hiển nhiên về nguồn gốc của mọi sự thật</a:t>
            </a:r>
            <a:r>
              <a:rPr lang="en-US" sz="3200"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nhắc nhở chúng ta rằng đi đâu đi xa cách mấy chăng nữa thì hãy nhớ về nguồn gốc của mình</a:t>
            </a:r>
            <a:r>
              <a:rPr lang="en-US" sz="3200" dirty="0">
                <a:solidFill>
                  <a:schemeClr val="tx1"/>
                </a:solidFill>
                <a:latin typeface="Times New Roman" panose="02020603050405020304" pitchFamily="18" charset="0"/>
                <a:ea typeface="Calibri" panose="020F0502020204030204" pitchFamily="34" charset="0"/>
              </a:rPr>
              <a:t>, </a:t>
            </a:r>
            <a:r>
              <a:rPr lang="vi-VN" sz="3200" b="1" dirty="0">
                <a:solidFill>
                  <a:schemeClr val="tx1"/>
                </a:solidFill>
                <a:latin typeface="Times New Roman" panose="02020603050405020304" pitchFamily="18" charset="0"/>
                <a:ea typeface="Calibri" panose="020F0502020204030204" pitchFamily="34" charset="0"/>
              </a:rPr>
              <a:t>phải </a:t>
            </a:r>
            <a:r>
              <a:rPr lang="en-US" sz="3200" b="1" dirty="0" err="1">
                <a:solidFill>
                  <a:schemeClr val="tx1"/>
                </a:solidFill>
                <a:latin typeface="Times New Roman" panose="02020603050405020304" pitchFamily="18" charset="0"/>
                <a:ea typeface="Calibri" panose="020F0502020204030204" pitchFamily="34" charset="0"/>
              </a:rPr>
              <a:t>ghi</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nhớ</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công</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lao</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của</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tổ</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tiên</a:t>
            </a:r>
            <a:r>
              <a:rPr lang="en-US" sz="3200" b="1" dirty="0">
                <a:solidFill>
                  <a:schemeClr val="tx1"/>
                </a:solidFill>
                <a:latin typeface="Times New Roman" panose="02020603050405020304" pitchFamily="18" charset="0"/>
                <a:ea typeface="Calibri" panose="020F0502020204030204" pitchFamily="34" charset="0"/>
              </a:rPr>
              <a:t>, cha </a:t>
            </a:r>
            <a:r>
              <a:rPr lang="en-US" sz="3200" b="1" dirty="0" err="1">
                <a:solidFill>
                  <a:schemeClr val="tx1"/>
                </a:solidFill>
                <a:latin typeface="Times New Roman" panose="02020603050405020304" pitchFamily="18" charset="0"/>
                <a:ea typeface="Calibri" panose="020F0502020204030204" pitchFamily="34" charset="0"/>
              </a:rPr>
              <a:t>ông</a:t>
            </a:r>
            <a:r>
              <a:rPr lang="en-US" sz="3200" b="1" dirty="0">
                <a:solidFill>
                  <a:schemeClr val="tx1"/>
                </a:solidFill>
                <a:latin typeface="Times New Roman" panose="02020603050405020304" pitchFamily="18" charset="0"/>
                <a:ea typeface="Calibri" panose="020F0502020204030204" pitchFamily="34" charset="0"/>
              </a:rPr>
              <a:t>.</a:t>
            </a:r>
            <a:endParaRPr lang="en-US" sz="3200" dirty="0">
              <a:solidFill>
                <a:schemeClr val="tx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773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65759" y="1674055"/>
            <a:ext cx="4417255" cy="3981157"/>
          </a:xfrm>
          <a:prstGeom prst="rightArrowCallou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Con người có cố, có ông,</a:t>
            </a:r>
            <a:b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Như cây có cội, như sông có nguồn</a:t>
            </a: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783014" y="1139484"/>
            <a:ext cx="6333221" cy="4881489"/>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buSzPts val="1050"/>
            </a:pP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Nghệ</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thuật</a:t>
            </a:r>
            <a:r>
              <a:rPr lang="en-US" sz="2800" b="1" dirty="0">
                <a:solidFill>
                  <a:srgbClr val="0D0D0D"/>
                </a:solidFill>
                <a:latin typeface="Times New Roman" panose="02020603050405020304" pitchFamily="18" charset="0"/>
                <a:ea typeface="Calibri" panose="020F0502020204030204" pitchFamily="34" charset="0"/>
              </a:rPr>
              <a:t> so </a:t>
            </a:r>
            <a:r>
              <a:rPr lang="en-US" sz="2800" b="1" dirty="0" err="1">
                <a:solidFill>
                  <a:srgbClr val="0D0D0D"/>
                </a:solidFill>
                <a:latin typeface="Times New Roman" panose="02020603050405020304" pitchFamily="18" charset="0"/>
                <a:ea typeface="Calibri" panose="020F0502020204030204" pitchFamily="34" charset="0"/>
              </a:rPr>
              <a:t>sánh</a:t>
            </a:r>
            <a:r>
              <a:rPr lang="en-US" sz="2800" b="1"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457200">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Con </a:t>
            </a:r>
            <a:r>
              <a:rPr lang="en-US" sz="2800" b="1" dirty="0" err="1">
                <a:solidFill>
                  <a:srgbClr val="0D0D0D"/>
                </a:solidFill>
                <a:latin typeface="Times New Roman" panose="02020603050405020304" pitchFamily="18" charset="0"/>
                <a:ea typeface="Times New Roman" panose="02020603050405020304" pitchFamily="18" charset="0"/>
              </a:rPr>
              <a:t>người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có</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tổ</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tiên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quê</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hương</a:t>
            </a:r>
            <a:r>
              <a:rPr lang="en-US" sz="2800" b="1" dirty="0">
                <a:solidFill>
                  <a:srgbClr val="0D0D0D"/>
                </a:solidFill>
                <a:latin typeface="Times New Roman" panose="02020603050405020304" pitchFamily="18" charset="0"/>
                <a:ea typeface="Times New Roman" panose="02020603050405020304" pitchFamily="18" charset="0"/>
              </a:rPr>
              <a:t> – </a:t>
            </a:r>
            <a:r>
              <a:rPr lang="en-US" sz="2800" b="1" dirty="0" err="1">
                <a:solidFill>
                  <a:srgbClr val="0D0D0D"/>
                </a:solidFill>
                <a:latin typeface="Times New Roman" panose="02020603050405020304" pitchFamily="18" charset="0"/>
                <a:ea typeface="Times New Roman" panose="02020603050405020304" pitchFamily="18" charset="0"/>
              </a:rPr>
              <a:t>giống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như</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cây</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có</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cội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sông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có</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nguồn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b="1" dirty="0" err="1">
                <a:solidFill>
                  <a:srgbClr val="0D0D0D"/>
                </a:solidFill>
                <a:latin typeface="Times New Roman" panose="02020603050405020304" pitchFamily="18" charset="0"/>
                <a:ea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dụng</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Tăng sức gợi tả gợi cảm cho câu ca dao.</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Nhấn mạnh mỗi con người đều có cội nguồn, phải biết ơn và trân trọng.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061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658416" y="1674055"/>
            <a:ext cx="4417255" cy="3981157"/>
          </a:xfrm>
          <a:prstGeom prst="rightArrowCallout">
            <a:avLst/>
          </a:prstGeom>
          <a:solidFill>
            <a:schemeClr val="accent2">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Con người có cố, có ông,</a:t>
            </a:r>
            <a:b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Như cây có cội, như sông có nguồn</a:t>
            </a: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200362" y="1499702"/>
            <a:ext cx="6333221" cy="4028261"/>
          </a:xfrm>
          <a:prstGeom prst="rect">
            <a:avLst/>
          </a:prstGeom>
          <a:solidFill>
            <a:schemeClr val="accent3">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b="1" dirty="0" err="1">
                <a:solidFill>
                  <a:schemeClr val="tx1"/>
                </a:solidFill>
                <a:latin typeface="Times New Roman" panose="02020603050405020304" pitchFamily="18" charset="0"/>
                <a:ea typeface="Times New Roman" panose="02020603050405020304" pitchFamily="18" charset="0"/>
              </a:rPr>
              <a:t>Tóm</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lại</a:t>
            </a:r>
            <a:r>
              <a:rPr lang="en-US" sz="3200" b="1" dirty="0">
                <a:solidFill>
                  <a:schemeClr val="tx1"/>
                </a:solidFill>
                <a:latin typeface="Times New Roman" panose="02020603050405020304" pitchFamily="18" charset="0"/>
                <a:ea typeface="Times New Roman" panose="02020603050405020304" pitchFamily="18" charset="0"/>
              </a:rPr>
              <a:t>: </a:t>
            </a:r>
            <a:r>
              <a:rPr lang="vi-VN" sz="3200" dirty="0">
                <a:solidFill>
                  <a:schemeClr val="tx1"/>
                </a:solidFill>
                <a:latin typeface="Times New Roman" panose="02020603050405020304" pitchFamily="18" charset="0"/>
                <a:ea typeface="Times New Roman" panose="02020603050405020304" pitchFamily="18" charset="0"/>
              </a:rPr>
              <a:t>Bài ca dao 2 nhắn nhủ con cháu phải biết ghi nhớ công lao của tổ tiên, cha mẹ ông bà. Phải biết chung thủy hiếu thuận không được vong ơn bội nghĩa</a:t>
            </a:r>
            <a:r>
              <a:rPr lang="vi-VN"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14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404552" y="1438423"/>
            <a:ext cx="4261659" cy="3981157"/>
          </a:xfrm>
          <a:prstGeom prst="rightArrowCallou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400" b="1" dirty="0">
                <a:solidFill>
                  <a:srgbClr val="0D0D0D"/>
                </a:solidFill>
                <a:latin typeface="Times New Roman" panose="02020603050405020304" pitchFamily="18" charset="0"/>
                <a:ea typeface="Times New Roman" panose="02020603050405020304" pitchFamily="18" charset="0"/>
              </a:rPr>
              <a:t>c)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3:</a:t>
            </a:r>
            <a:endParaRPr lang="en-US" sz="2400" dirty="0">
              <a:latin typeface="Times New Roman" panose="02020603050405020304" pitchFamily="18" charset="0"/>
              <a:ea typeface="Times New Roman" panose="02020603050405020304" pitchFamily="18" charset="0"/>
            </a:endParaRPr>
          </a:p>
          <a:p>
            <a:pPr marL="30480" marR="30480" algn="ctr">
              <a:lnSpc>
                <a:spcPct val="115000"/>
              </a:lnSpc>
              <a:spcAft>
                <a:spcPts val="1200"/>
              </a:spcAft>
            </a:pPr>
            <a:r>
              <a:rPr lang="vi-VN" sz="2400" i="1" dirty="0">
                <a:solidFill>
                  <a:srgbClr val="0D0D0D"/>
                </a:solidFill>
                <a:latin typeface="Times New Roman" panose="02020603050405020304" pitchFamily="18" charset="0"/>
                <a:ea typeface="Times New Roman" panose="02020603050405020304" pitchFamily="18" charset="0"/>
              </a:rPr>
              <a:t>Anh em nào phải người xa,</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Cùng chung bác mẹ, một nhà cùng thân.</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Yêu nhau như thể tay chân,</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Anh em hòa thuận, hai thân vui vầy</a:t>
            </a:r>
            <a:r>
              <a:rPr lang="vi-VN"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3" name="Rectangle 2"/>
          <p:cNvSpPr/>
          <p:nvPr/>
        </p:nvSpPr>
        <p:spPr>
          <a:xfrm>
            <a:off x="4666211" y="1017031"/>
            <a:ext cx="7121237" cy="4823939"/>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2600" dirty="0">
                <a:solidFill>
                  <a:srgbClr val="000000"/>
                </a:solidFill>
                <a:latin typeface="Times New Roman" panose="02020603050405020304" pitchFamily="18" charset="0"/>
                <a:ea typeface="Times New Roman" panose="02020603050405020304" pitchFamily="18" charset="0"/>
              </a:rPr>
              <a:t>- </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Đây</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thể</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là</a:t>
            </a:r>
            <a:r>
              <a:rPr lang="en-US" sz="2600" dirty="0">
                <a:solidFill>
                  <a:srgbClr val="000000"/>
                </a:solidFill>
                <a:latin typeface="Times New Roman" panose="02020603050405020304" pitchFamily="18" charset="0"/>
                <a:ea typeface="Times New Roman" panose="02020603050405020304" pitchFamily="18" charset="0"/>
              </a:rPr>
              <a:t> l</a:t>
            </a:r>
            <a:r>
              <a:rPr lang="vi-VN" sz="2600" dirty="0">
                <a:solidFill>
                  <a:srgbClr val="000000"/>
                </a:solidFill>
                <a:latin typeface="Times New Roman" panose="02020603050405020304" pitchFamily="18" charset="0"/>
                <a:ea typeface="Times New Roman" panose="02020603050405020304" pitchFamily="18" charset="0"/>
              </a:rPr>
              <a:t>ời người trên nói với con cháu.</a:t>
            </a:r>
            <a:br>
              <a:rPr lang="vi-VN" sz="2600" dirty="0">
                <a:solidFill>
                  <a:srgbClr val="000000"/>
                </a:solidFill>
                <a:latin typeface="Times New Roman" panose="02020603050405020304" pitchFamily="18" charset="0"/>
                <a:ea typeface="Times New Roman" panose="02020603050405020304" pitchFamily="18" charset="0"/>
              </a:rPr>
            </a:br>
            <a:r>
              <a:rPr lang="en-US" sz="2600" dirty="0" err="1">
                <a:solidFill>
                  <a:srgbClr val="000000"/>
                </a:solidFill>
                <a:latin typeface="Times New Roman" panose="02020603050405020304" pitchFamily="18" charset="0"/>
                <a:ea typeface="Times New Roman" panose="02020603050405020304" pitchFamily="18" charset="0"/>
              </a:rPr>
              <a:t>hoặc</a:t>
            </a:r>
            <a:r>
              <a:rPr lang="en-US" sz="2600" dirty="0">
                <a:solidFill>
                  <a:srgbClr val="000000"/>
                </a:solidFill>
                <a:latin typeface="Times New Roman" panose="02020603050405020304" pitchFamily="18" charset="0"/>
                <a:ea typeface="Times New Roman" panose="02020603050405020304" pitchFamily="18" charset="0"/>
              </a:rPr>
              <a:t> l</a:t>
            </a:r>
            <a:r>
              <a:rPr lang="vi-VN" sz="2600" dirty="0">
                <a:solidFill>
                  <a:srgbClr val="000000"/>
                </a:solidFill>
                <a:latin typeface="Times New Roman" panose="02020603050405020304" pitchFamily="18" charset="0"/>
                <a:ea typeface="Times New Roman" panose="02020603050405020304" pitchFamily="18" charset="0"/>
              </a:rPr>
              <a:t>ời của anh em nói với nhau.</a:t>
            </a:r>
            <a:endParaRPr lang="en-US" sz="2600" dirty="0">
              <a:latin typeface="Times New Roman" panose="02020603050405020304" pitchFamily="18" charset="0"/>
              <a:ea typeface="Times New Roman" panose="02020603050405020304" pitchFamily="18" charset="0"/>
            </a:endParaRPr>
          </a:p>
          <a:p>
            <a:pPr>
              <a:lnSpc>
                <a:spcPct val="115000"/>
              </a:lnSpc>
            </a:pPr>
            <a:r>
              <a:rPr lang="en-US" sz="26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vi-VN" sz="2600" dirty="0">
                <a:solidFill>
                  <a:srgbClr val="000000"/>
                </a:solidFill>
                <a:latin typeface="Times New Roman" panose="02020603050405020304" pitchFamily="18" charset="0"/>
                <a:ea typeface="Times New Roman" panose="02020603050405020304" pitchFamily="18" charset="0"/>
              </a:rPr>
              <a:t>Tiếng hát về tình cảm gắn bó của anh em trong gia đình</a:t>
            </a:r>
            <a:r>
              <a:rPr lang="en-US" sz="2600" dirty="0">
                <a:solidFill>
                  <a:srgbClr val="000000"/>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nSpc>
                <a:spcPct val="115000"/>
              </a:lnSpc>
            </a:pPr>
            <a:r>
              <a:rPr lang="vi-VN" sz="2600" dirty="0">
                <a:solidFill>
                  <a:srgbClr val="000000"/>
                </a:solidFill>
                <a:latin typeface="Times New Roman" panose="02020603050405020304" pitchFamily="18" charset="0"/>
                <a:ea typeface="Times New Roman" panose="02020603050405020304" pitchFamily="18" charset="0"/>
              </a:rPr>
              <a:t>+ </a:t>
            </a:r>
            <a:r>
              <a:rPr lang="vi-VN" sz="2600" i="1" dirty="0">
                <a:solidFill>
                  <a:srgbClr val="000000"/>
                </a:solidFill>
                <a:latin typeface="Times New Roman" panose="02020603050405020304" pitchFamily="18" charset="0"/>
                <a:ea typeface="Times New Roman" panose="02020603050405020304" pitchFamily="18" charset="0"/>
              </a:rPr>
              <a:t>Nào phải người xa.</a:t>
            </a:r>
            <a:endParaRPr lang="en-US" sz="2600" i="1" dirty="0">
              <a:solidFill>
                <a:srgbClr val="000000"/>
              </a:solidFill>
              <a:latin typeface="Times New Roman" panose="02020603050405020304" pitchFamily="18" charset="0"/>
              <a:ea typeface="Times New Roman" panose="02020603050405020304" pitchFamily="18" charset="0"/>
            </a:endParaRPr>
          </a:p>
          <a:p>
            <a:pPr>
              <a:lnSpc>
                <a:spcPct val="115000"/>
              </a:lnSpc>
            </a:pPr>
            <a:r>
              <a:rPr lang="vi-VN" sz="2600" i="1" dirty="0">
                <a:solidFill>
                  <a:srgbClr val="000000"/>
                </a:solidFill>
                <a:latin typeface="Times New Roman" panose="02020603050405020304" pitchFamily="18" charset="0"/>
                <a:ea typeface="Times New Roman" panose="02020603050405020304" pitchFamily="18" charset="0"/>
              </a:rPr>
              <a:t>+ Cùng chung bác mẹ</a:t>
            </a:r>
            <a:r>
              <a:rPr lang="en-US" sz="2600" i="1" dirty="0">
                <a:solidFill>
                  <a:srgbClr val="000000"/>
                </a:solidFill>
                <a:latin typeface="Times New Roman" panose="02020603050405020304" pitchFamily="18" charset="0"/>
                <a:ea typeface="Times New Roman" panose="02020603050405020304" pitchFamily="18" charset="0"/>
              </a:rPr>
              <a:t>.</a:t>
            </a:r>
          </a:p>
          <a:p>
            <a:pPr>
              <a:lnSpc>
                <a:spcPct val="115000"/>
              </a:lnSpc>
            </a:pPr>
            <a:r>
              <a:rPr lang="vi-VN" sz="2600" i="1" dirty="0">
                <a:solidFill>
                  <a:srgbClr val="000000"/>
                </a:solidFill>
                <a:latin typeface="Times New Roman" panose="02020603050405020304" pitchFamily="18" charset="0"/>
                <a:ea typeface="Times New Roman" panose="02020603050405020304" pitchFamily="18" charset="0"/>
              </a:rPr>
              <a:t>+ Một nhà cùng thân</a:t>
            </a:r>
            <a:r>
              <a:rPr lang="en-US" sz="2600" i="1" dirty="0">
                <a:solidFill>
                  <a:srgbClr val="000000"/>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nSpc>
                <a:spcPct val="115000"/>
              </a:lnSpc>
            </a:pPr>
            <a:r>
              <a:rPr lang="vi-VN" sz="2600" dirty="0">
                <a:solidFill>
                  <a:srgbClr val="000000"/>
                </a:solidFill>
                <a:latin typeface="Times New Roman" panose="02020603050405020304" pitchFamily="18" charset="0"/>
                <a:ea typeface="Times New Roman" panose="02020603050405020304" pitchFamily="18" charset="0"/>
              </a:rPr>
              <a:t>-&gt;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rPr>
              <a:t> </a:t>
            </a:r>
            <a:r>
              <a:rPr lang="vi-VN" sz="2600" dirty="0">
                <a:solidFill>
                  <a:srgbClr val="000000"/>
                </a:solidFill>
                <a:latin typeface="Times New Roman" panose="02020603050405020304" pitchFamily="18" charset="0"/>
                <a:ea typeface="Times New Roman" panose="02020603050405020304" pitchFamily="18" charset="0"/>
              </a:rPr>
              <a:t>từ ngữ chỉ sự gắn kết thống nhất</a:t>
            </a:r>
            <a:r>
              <a:rPr lang="en-US" sz="2600" dirty="0">
                <a:solidFill>
                  <a:srgbClr val="000000"/>
                </a:solidFill>
                <a:latin typeface="Times New Roman" panose="02020603050405020304" pitchFamily="18" charset="0"/>
                <a:ea typeface="Times New Roman" panose="02020603050405020304" pitchFamily="18" charset="0"/>
              </a:rPr>
              <a:t>: </a:t>
            </a:r>
            <a:r>
              <a:rPr lang="vi-VN" sz="2600" dirty="0">
                <a:solidFill>
                  <a:srgbClr val="000000"/>
                </a:solidFill>
                <a:latin typeface="Times New Roman" panose="02020603050405020304" pitchFamily="18" charset="0"/>
                <a:ea typeface="Times New Roman" panose="02020603050405020304" pitchFamily="18" charset="0"/>
              </a:rPr>
              <a:t>Anh em </a:t>
            </a:r>
            <a:r>
              <a:rPr lang="en-US" sz="2600" dirty="0" err="1">
                <a:solidFill>
                  <a:srgbClr val="000000"/>
                </a:solidFill>
                <a:latin typeface="Times New Roman" panose="02020603050405020304" pitchFamily="18" charset="0"/>
                <a:ea typeface="Times New Roman" panose="02020603050405020304" pitchFamily="18" charset="0"/>
              </a:rPr>
              <a:t>tuy</a:t>
            </a:r>
            <a:r>
              <a:rPr lang="vi-VN" sz="2600" dirty="0">
                <a:solidFill>
                  <a:srgbClr val="000000"/>
                </a:solidFill>
                <a:latin typeface="Times New Roman" panose="02020603050405020304" pitchFamily="18" charset="0"/>
                <a:ea typeface="Times New Roman" panose="02020603050405020304" pitchFamily="18" charset="0"/>
              </a:rPr>
              <a:t> hai nhưng lại là một: cùng một cha mẹ sinh ra, cùng chung sống, sướng khổ có nhau trong một nhà.</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409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65759" y="1438423"/>
            <a:ext cx="4261659" cy="3981157"/>
          </a:xfrm>
          <a:prstGeom prst="rightArrowCallout">
            <a:avLst/>
          </a:prstGeom>
          <a:solidFill>
            <a:schemeClr val="accent2">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3:</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Anh em nào phải người xa,</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Cùng chung bác mẹ, một nhà cùng thân.</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Yêu nhau như thể tay chân,</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Anh em hòa thuận, hai thân vui vầy</a:t>
            </a: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27418" y="1017031"/>
            <a:ext cx="7121237" cy="4823939"/>
          </a:xfrm>
          <a:prstGeom prst="rect">
            <a:avLst/>
          </a:prstGeom>
          <a:solidFill>
            <a:schemeClr val="accent3">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Nghệ</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thuật</a:t>
            </a:r>
            <a:r>
              <a:rPr lang="en-US" sz="2800" b="1" dirty="0">
                <a:solidFill>
                  <a:srgbClr val="0D0D0D"/>
                </a:solidFill>
                <a:latin typeface="Times New Roman" panose="02020603050405020304" pitchFamily="18" charset="0"/>
                <a:ea typeface="Times New Roman" panose="02020603050405020304" pitchFamily="18" charset="0"/>
              </a:rPr>
              <a:t> so </a:t>
            </a:r>
            <a:r>
              <a:rPr lang="en-US" sz="2800" b="1" dirty="0" err="1">
                <a:solidFill>
                  <a:srgbClr val="0D0D0D"/>
                </a:solidFill>
                <a:latin typeface="Times New Roman" panose="02020603050405020304" pitchFamily="18" charset="0"/>
                <a:ea typeface="Times New Roman" panose="02020603050405020304" pitchFamily="18" charset="0"/>
              </a:rPr>
              <a:t>sánh</a:t>
            </a:r>
            <a:r>
              <a:rPr lang="en-US" sz="2800" b="1" dirty="0">
                <a:solidFill>
                  <a:srgbClr val="0D0D0D"/>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spcAft>
                <a:spcPts val="0"/>
              </a:spcAft>
            </a:pP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giống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bộ</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rời</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vi-VN" sz="2800" dirty="0">
                <a:solidFill>
                  <a:srgbClr val="0D0D0D"/>
                </a:solidFill>
                <a:latin typeface="Times New Roman" panose="02020603050405020304" pitchFamily="18" charset="0"/>
                <a:ea typeface="Times New Roman" panose="02020603050405020304" pitchFamily="18" charset="0"/>
              </a:rPr>
              <a:t>+ Tăng sức gợi tả gợi cảm cho câu ca dao.</a:t>
            </a:r>
            <a:endParaRPr lang="en-US" sz="2400" dirty="0">
              <a:latin typeface="Times New Roman" panose="02020603050405020304" pitchFamily="18" charset="0"/>
              <a:ea typeface="Times New Roman" panose="02020603050405020304" pitchFamily="18" charset="0"/>
            </a:endParaRPr>
          </a:p>
          <a:p>
            <a:pPr>
              <a:spcAft>
                <a:spcPts val="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Hình ảnh so sánh diễn tả tình cảm gắn bó thiêng liêng, không thể tách rời của tình anh em.</a:t>
            </a:r>
            <a:br>
              <a:rPr lang="vi-VN" sz="2800" dirty="0">
                <a:solidFill>
                  <a:srgbClr val="000000"/>
                </a:solidFill>
                <a:latin typeface="Times New Roman" panose="02020603050405020304" pitchFamily="18" charset="0"/>
                <a:ea typeface="Times New Roman" panose="02020603050405020304" pitchFamily="18" charset="0"/>
              </a:rPr>
            </a:br>
            <a:r>
              <a:rPr lang="vi-VN" sz="2800" dirty="0">
                <a:solidFill>
                  <a:srgbClr val="000000"/>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Anh em… hai thân vui vầy.</a:t>
            </a:r>
            <a:endParaRPr lang="en-US" sz="2400" dirty="0">
              <a:latin typeface="Times New Roman" panose="02020603050405020304" pitchFamily="18" charset="0"/>
              <a:ea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-&gt; </a:t>
            </a:r>
            <a:r>
              <a:rPr lang="en-US" sz="2800" dirty="0" err="1">
                <a:solidFill>
                  <a:srgbClr val="000000"/>
                </a:solidFill>
                <a:latin typeface="Times New Roman" panose="02020603050405020304" pitchFamily="18" charset="0"/>
                <a:ea typeface="Times New Roman" panose="02020603050405020304" pitchFamily="18" charset="0"/>
              </a:rPr>
              <a:t>Nhắn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nhịn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15568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1" y="156536"/>
            <a:ext cx="3308350"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2"/>
          <a:stretch>
            <a:fillRect/>
          </a:stretch>
        </p:blipFill>
        <p:spPr>
          <a:xfrm>
            <a:off x="417979" y="1424134"/>
            <a:ext cx="9088455" cy="4522204"/>
          </a:xfrm>
          <a:prstGeom prst="rect">
            <a:avLst/>
          </a:prstGeom>
        </p:spPr>
      </p:pic>
      <p:pic>
        <p:nvPicPr>
          <p:cNvPr id="9" name="Picture 8"/>
          <p:cNvPicPr>
            <a:picLocks noChangeAspect="1"/>
          </p:cNvPicPr>
          <p:nvPr/>
        </p:nvPicPr>
        <p:blipFill>
          <a:blip r:embed="rId3"/>
          <a:stretch>
            <a:fillRect/>
          </a:stretch>
        </p:blipFill>
        <p:spPr>
          <a:xfrm>
            <a:off x="8046720" y="4195365"/>
            <a:ext cx="2168434" cy="1902801"/>
          </a:xfrm>
          <a:prstGeom prst="rect">
            <a:avLst/>
          </a:prstGeom>
        </p:spPr>
      </p:pic>
      <p:sp>
        <p:nvSpPr>
          <p:cNvPr id="10" name="Rectangle 9"/>
          <p:cNvSpPr/>
          <p:nvPr/>
        </p:nvSpPr>
        <p:spPr>
          <a:xfrm>
            <a:off x="1589462" y="2271141"/>
            <a:ext cx="6526146" cy="1077218"/>
          </a:xfrm>
          <a:prstGeom prst="rect">
            <a:avLst/>
          </a:prstGeom>
        </p:spPr>
        <p:txBody>
          <a:bodyPr wrap="none">
            <a:spAutoFit/>
          </a:bodyPr>
          <a:lstStyle/>
          <a:p>
            <a:r>
              <a:rPr lang="en-US" sz="3200" dirty="0" err="1">
                <a:solidFill>
                  <a:srgbClr val="0D0D0D"/>
                </a:solidFill>
                <a:latin typeface="Times New Roman" panose="02020603050405020304" pitchFamily="18" charset="0"/>
                <a:ea typeface="Times New Roman" panose="02020603050405020304" pitchFamily="18" charset="0"/>
              </a:rPr>
              <a:t>Khái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quát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đặc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sắc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nội</a:t>
            </a:r>
            <a:r>
              <a:rPr lang="en-US" sz="3200" dirty="0">
                <a:solidFill>
                  <a:srgbClr val="0D0D0D"/>
                </a:solidFill>
                <a:latin typeface="Times New Roman" panose="02020603050405020304" pitchFamily="18" charset="0"/>
                <a:ea typeface="Times New Roman" panose="02020603050405020304" pitchFamily="18" charset="0"/>
              </a:rPr>
              <a:t> dung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nghệ</a:t>
            </a:r>
            <a:endParaRPr lang="en-US" sz="3200" dirty="0">
              <a:solidFill>
                <a:srgbClr val="0D0D0D"/>
              </a:solidFill>
              <a:latin typeface="Times New Roman" panose="02020603050405020304" pitchFamily="18" charset="0"/>
              <a:ea typeface="Times New Roman" panose="02020603050405020304" pitchFamily="18" charset="0"/>
            </a:endParaRPr>
          </a:p>
          <a:p>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thuật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bài</a:t>
            </a:r>
            <a:r>
              <a:rPr lang="en-US" sz="3200" dirty="0">
                <a:solidFill>
                  <a:srgbClr val="0D0D0D"/>
                </a:solidFill>
                <a:latin typeface="Times New Roman" panose="02020603050405020304" pitchFamily="18" charset="0"/>
                <a:ea typeface="Times New Roman" panose="02020603050405020304" pitchFamily="18" charset="0"/>
              </a:rPr>
              <a:t> ca </a:t>
            </a:r>
            <a:r>
              <a:rPr lang="en-US" sz="3200" dirty="0" err="1">
                <a:solidFill>
                  <a:srgbClr val="0D0D0D"/>
                </a:solidFill>
                <a:latin typeface="Times New Roman" panose="02020603050405020304" pitchFamily="18" charset="0"/>
                <a:ea typeface="Times New Roman" panose="02020603050405020304" pitchFamily="18" charset="0"/>
              </a:rPr>
              <a:t>dao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Việt</a:t>
            </a:r>
            <a:r>
              <a:rPr lang="en-US" sz="3200" dirty="0">
                <a:solidFill>
                  <a:srgbClr val="0D0D0D"/>
                </a:solidFill>
                <a:latin typeface="Times New Roman" panose="02020603050405020304" pitchFamily="18" charset="0"/>
                <a:ea typeface="Times New Roman" panose="02020603050405020304" pitchFamily="18" charset="0"/>
              </a:rPr>
              <a:t> Nam?</a:t>
            </a:r>
            <a:endParaRPr lang="en-US" sz="3200" dirty="0"/>
          </a:p>
        </p:txBody>
      </p:sp>
    </p:spTree>
    <p:extLst>
      <p:ext uri="{BB962C8B-B14F-4D97-AF65-F5344CB8AC3E}">
        <p14:creationId xmlns:p14="http://schemas.microsoft.com/office/powerpoint/2010/main" val="26285051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1" y="156536"/>
            <a:ext cx="3151188"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ounded Rectangle 3"/>
          <p:cNvSpPr/>
          <p:nvPr/>
        </p:nvSpPr>
        <p:spPr>
          <a:xfrm>
            <a:off x="640644" y="2777065"/>
            <a:ext cx="4864100" cy="369287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Ca ngợi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thiêng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liêng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mẫu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phụ</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anh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lòng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tổ</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tiên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quê</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hương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nguồn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cội</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hướng</a:t>
            </a:r>
            <a:r>
              <a:rPr lang="en-US" sz="2400" dirty="0">
                <a:solidFill>
                  <a:srgbClr val="0D0D0D"/>
                </a:solidFill>
                <a:latin typeface="Times New Roman" panose="02020603050405020304" pitchFamily="18" charset="0"/>
                <a:ea typeface="Times New Roman" panose="02020603050405020304" pitchFamily="18" charset="0"/>
              </a:rPr>
              <a:t> con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đạo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nét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đẹp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truyền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thống</a:t>
            </a:r>
            <a:r>
              <a:rPr lang="en-US" sz="2400" dirty="0">
                <a:solidFill>
                  <a:srgbClr val="0D0D0D"/>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5876572" y="2777063"/>
            <a:ext cx="4902200" cy="369287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buSzPts val="1050"/>
            </a:pP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Thể</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thơ</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lục</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bát</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với</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âm</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điệu</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thiết</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tha</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phù</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hợp</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để</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bộc</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lộ</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tình</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cảm</a:t>
            </a:r>
            <a:r>
              <a:rPr lang="en-US" sz="2400" dirty="0">
                <a:solidFill>
                  <a:srgbClr val="0D0D0D"/>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marR="30480" lvl="0" algn="just">
              <a:lnSpc>
                <a:spcPct val="115000"/>
              </a:lnSpc>
              <a:spcAft>
                <a:spcPts val="1200"/>
              </a:spcAft>
              <a:buSzPts val="1050"/>
            </a:pP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Ngôn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ngữ</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giàu</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hình</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ảnh</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gợi</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cảm</a:t>
            </a:r>
            <a:r>
              <a:rPr lang="en-US" sz="2400" dirty="0">
                <a:solidFill>
                  <a:srgbClr val="0D0D0D"/>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marR="30480" lvl="0" algn="just">
              <a:lnSpc>
                <a:spcPct val="115000"/>
              </a:lnSpc>
              <a:spcAft>
                <a:spcPts val="1200"/>
              </a:spcAft>
              <a:buSzPts val="1050"/>
            </a:pP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Sử</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dụng</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linh</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hoạt</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các</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biện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pháp</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tu</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từ</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nhất</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là</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biện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pháp</a:t>
            </a:r>
            <a:r>
              <a:rPr lang="en-US" sz="2400" dirty="0">
                <a:solidFill>
                  <a:srgbClr val="0D0D0D"/>
                </a:solidFill>
                <a:latin typeface="Times New Roman" panose="02020603050405020304" pitchFamily="18" charset="0"/>
                <a:ea typeface="Calibri" panose="020F0502020204030204" pitchFamily="34" charset="0"/>
              </a:rPr>
              <a:t> so </a:t>
            </a:r>
            <a:r>
              <a:rPr lang="en-US" sz="2400" dirty="0" err="1">
                <a:solidFill>
                  <a:srgbClr val="0D0D0D"/>
                </a:solidFill>
                <a:latin typeface="Times New Roman" panose="02020603050405020304" pitchFamily="18" charset="0"/>
                <a:ea typeface="Calibri" panose="020F0502020204030204" pitchFamily="34" charset="0"/>
              </a:rPr>
              <a:t>sánh</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đối</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xứng</a:t>
            </a:r>
            <a:r>
              <a:rPr lang="en-US" sz="2400" dirty="0">
                <a:solidFill>
                  <a:srgbClr val="0D0D0D"/>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
        <p:nvSpPr>
          <p:cNvPr id="2" name="Diamond 1"/>
          <p:cNvSpPr/>
          <p:nvPr/>
        </p:nvSpPr>
        <p:spPr>
          <a:xfrm>
            <a:off x="6058605" y="1320044"/>
            <a:ext cx="4538134" cy="1128889"/>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Diamond 6"/>
          <p:cNvSpPr/>
          <p:nvPr/>
        </p:nvSpPr>
        <p:spPr>
          <a:xfrm>
            <a:off x="803627" y="1320044"/>
            <a:ext cx="4538134" cy="1128889"/>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dung </a:t>
            </a:r>
          </a:p>
        </p:txBody>
      </p:sp>
    </p:spTree>
    <p:extLst>
      <p:ext uri="{BB962C8B-B14F-4D97-AF65-F5344CB8AC3E}">
        <p14:creationId xmlns:p14="http://schemas.microsoft.com/office/powerpoint/2010/main" val="7573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2617" y="374073"/>
            <a:ext cx="11208327" cy="6234545"/>
          </a:xfrm>
          <a:prstGeom prst="rect">
            <a:avLst/>
          </a:prstGeom>
        </p:spPr>
      </p:pic>
      <p:sp>
        <p:nvSpPr>
          <p:cNvPr id="6" name="Rectangle 5"/>
          <p:cNvSpPr/>
          <p:nvPr/>
        </p:nvSpPr>
        <p:spPr>
          <a:xfrm>
            <a:off x="1313985" y="2219190"/>
            <a:ext cx="9148402" cy="1938992"/>
          </a:xfrm>
          <a:prstGeom prst="rect">
            <a:avLst/>
          </a:prstGeom>
          <a:noFill/>
        </p:spPr>
        <p:txBody>
          <a:bodyPr wrap="none" lIns="91440" tIns="45720" rIns="91440" bIns="45720">
            <a:spAutoFit/>
          </a:bodyPr>
          <a:lstStyle/>
          <a:p>
            <a:pPr algn="ctr"/>
            <a:r>
              <a:rPr lang="en-US" sz="60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VIẾT</a:t>
            </a:r>
          </a:p>
          <a:p>
            <a:pPr algn="ctr"/>
            <a:r>
              <a:rPr lang="en-US" sz="6000" b="1" cap="none" spc="0" dirty="0">
                <a:ln w="12700">
                  <a:solidFill>
                    <a:schemeClr val="accent1"/>
                  </a:solidFill>
                  <a:prstDash val="solid"/>
                </a:ln>
                <a:solidFill>
                  <a:srgbClr val="00206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TẬP LÀM THƠ LỤC BÁT</a:t>
            </a:r>
          </a:p>
        </p:txBody>
      </p:sp>
      <p:sp>
        <p:nvSpPr>
          <p:cNvPr id="2" name="TextBox 1"/>
          <p:cNvSpPr txBox="1">
            <a:spLocks/>
          </p:cNvSpPr>
          <p:nvPr/>
        </p:nvSpPr>
        <p:spPr>
          <a:xfrm>
            <a:off x="0" y="-1"/>
            <a:ext cx="12192000" cy="6858000"/>
          </a:xfrm>
          <a:prstGeom prst="rect">
            <a:avLst/>
          </a:prstGeom>
          <a:noFill/>
          <a:ln w="381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40285845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410387" y="1023724"/>
            <a:ext cx="3517697" cy="2926334"/>
          </a:xfrm>
          <a:prstGeom prst="ellipse">
            <a:avLst/>
          </a:prstGeom>
          <a:ln>
            <a:noFill/>
          </a:ln>
          <a:effectLst>
            <a:softEdge rad="112500"/>
          </a:effectLst>
        </p:spPr>
      </p:pic>
      <p:pic>
        <p:nvPicPr>
          <p:cNvPr id="6" name="Picture 5"/>
          <p:cNvPicPr>
            <a:picLocks noChangeAspect="1"/>
          </p:cNvPicPr>
          <p:nvPr/>
        </p:nvPicPr>
        <p:blipFill>
          <a:blip r:embed="rId3"/>
          <a:stretch>
            <a:fillRect/>
          </a:stretch>
        </p:blipFill>
        <p:spPr>
          <a:xfrm>
            <a:off x="4766379" y="1928813"/>
            <a:ext cx="3742237" cy="719843"/>
          </a:xfrm>
          <a:prstGeom prst="rect">
            <a:avLst/>
          </a:prstGeom>
        </p:spPr>
      </p:pic>
      <p:sp>
        <p:nvSpPr>
          <p:cNvPr id="7" name="Plaque 6"/>
          <p:cNvSpPr/>
          <p:nvPr/>
        </p:nvSpPr>
        <p:spPr>
          <a:xfrm>
            <a:off x="236589" y="117823"/>
            <a:ext cx="4235400"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3200" b="1">
                <a:solidFill>
                  <a:srgbClr val="0D0D0D"/>
                </a:solidFill>
                <a:latin typeface="Times New Roman" panose="02020603050405020304" pitchFamily="18" charset="0"/>
                <a:ea typeface="MS Mincho"/>
              </a:rPr>
              <a:t>D. KĨ NĂNG VIẾT</a:t>
            </a:r>
            <a:endParaRPr lang="en-US" sz="2800">
              <a:effectLst/>
              <a:latin typeface="Times New Roman" panose="02020603050405020304" pitchFamily="18" charset="0"/>
              <a:ea typeface="Times New Roman" panose="02020603050405020304" pitchFamily="18" charset="0"/>
            </a:endParaRPr>
          </a:p>
        </p:txBody>
      </p:sp>
      <p:sp>
        <p:nvSpPr>
          <p:cNvPr id="8" name="Plaque 7"/>
          <p:cNvSpPr/>
          <p:nvPr/>
        </p:nvSpPr>
        <p:spPr>
          <a:xfrm>
            <a:off x="236588" y="913339"/>
            <a:ext cx="753581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b="1">
                <a:solidFill>
                  <a:srgbClr val="0D0D0D"/>
                </a:solidFill>
                <a:latin typeface="Times New Roman" panose="02020603050405020304" pitchFamily="18" charset="0"/>
                <a:ea typeface="MS Mincho"/>
              </a:rPr>
              <a:t>I. Định hướng về cách gieo vần của thơ lục bát</a:t>
            </a:r>
            <a:endParaRPr lang="en-US" sz="240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0" y="2648656"/>
            <a:ext cx="7760888" cy="4158356"/>
          </a:xfrm>
          <a:prstGeom prst="rect">
            <a:avLst/>
          </a:prstGeom>
        </p:spPr>
      </p:pic>
      <p:sp>
        <p:nvSpPr>
          <p:cNvPr id="10" name="Rectangle 9"/>
          <p:cNvSpPr/>
          <p:nvPr/>
        </p:nvSpPr>
        <p:spPr>
          <a:xfrm>
            <a:off x="1123390" y="2832100"/>
            <a:ext cx="5514108" cy="2357568"/>
          </a:xfrm>
          <a:prstGeom prst="rect">
            <a:avLst/>
          </a:prstGeom>
        </p:spPr>
        <p:txBody>
          <a:bodyPr wrap="square">
            <a:spAutoFit/>
          </a:bodyPr>
          <a:lstStyle/>
          <a:p>
            <a:pPr algn="ctr">
              <a:lnSpc>
                <a:spcPct val="115000"/>
              </a:lnSpc>
              <a:spcAft>
                <a:spcPts val="0"/>
              </a:spcAft>
              <a:tabLst>
                <a:tab pos="1386840" algn="l"/>
              </a:tabLst>
            </a:pPr>
            <a:r>
              <a:rPr lang="en-US" sz="3200" dirty="0" err="1">
                <a:solidFill>
                  <a:srgbClr val="0D0D0D"/>
                </a:solidFill>
                <a:latin typeface="Times New Roman" panose="02020603050405020304" pitchFamily="18" charset="0"/>
                <a:ea typeface="MS Mincho"/>
              </a:rPr>
              <a:t>Thảo</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luận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nội</a:t>
            </a:r>
            <a:r>
              <a:rPr lang="en-US" sz="3200" dirty="0">
                <a:solidFill>
                  <a:srgbClr val="0D0D0D"/>
                </a:solidFill>
                <a:latin typeface="Times New Roman" panose="02020603050405020304" pitchFamily="18" charset="0"/>
                <a:ea typeface="MS Mincho"/>
              </a:rPr>
              <a:t> dung 1. </a:t>
            </a:r>
          </a:p>
          <a:p>
            <a:pPr algn="ctr">
              <a:lnSpc>
                <a:spcPct val="115000"/>
              </a:lnSpc>
              <a:spcAft>
                <a:spcPts val="0"/>
              </a:spcAft>
              <a:tabLst>
                <a:tab pos="1386840" algn="l"/>
              </a:tabLst>
            </a:pPr>
            <a:r>
              <a:rPr lang="en-US" sz="3200" b="1" dirty="0" err="1">
                <a:solidFill>
                  <a:srgbClr val="0D0D0D"/>
                </a:solidFill>
                <a:latin typeface="Times New Roman" panose="02020603050405020304" pitchFamily="18" charset="0"/>
                <a:ea typeface="MS Mincho"/>
              </a:rPr>
              <a:t>Định</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hướng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Tr</a:t>
            </a:r>
            <a:r>
              <a:rPr lang="en-US" sz="3200" dirty="0">
                <a:solidFill>
                  <a:srgbClr val="0D0D0D"/>
                </a:solidFill>
                <a:latin typeface="Times New Roman" panose="02020603050405020304" pitchFamily="18" charset="0"/>
                <a:ea typeface="MS Mincho"/>
              </a:rPr>
              <a:t> 43- 44): </a:t>
            </a:r>
          </a:p>
          <a:p>
            <a:pPr algn="ctr">
              <a:lnSpc>
                <a:spcPct val="115000"/>
              </a:lnSpc>
              <a:spcAft>
                <a:spcPts val="0"/>
              </a:spcAft>
              <a:tabLst>
                <a:tab pos="1386840" algn="l"/>
              </a:tabLst>
            </a:pPr>
            <a:r>
              <a:rPr lang="en-US" sz="3200" dirty="0" err="1">
                <a:solidFill>
                  <a:srgbClr val="0D0D0D"/>
                </a:solidFill>
                <a:latin typeface="Times New Roman" panose="02020603050405020304" pitchFamily="18" charset="0"/>
                <a:ea typeface="MS Mincho"/>
              </a:rPr>
              <a:t>Hoàn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thành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các</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bài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tập</a:t>
            </a:r>
            <a:r>
              <a:rPr lang="en-US" sz="3200" dirty="0">
                <a:solidFill>
                  <a:srgbClr val="0D0D0D"/>
                </a:solidFill>
                <a:latin typeface="Times New Roman" panose="02020603050405020304" pitchFamily="18" charset="0"/>
                <a:ea typeface="MS Mincho"/>
              </a:rPr>
              <a:t> </a:t>
            </a:r>
          </a:p>
          <a:p>
            <a:pPr algn="ctr">
              <a:lnSpc>
                <a:spcPct val="115000"/>
              </a:lnSpc>
              <a:spcAft>
                <a:spcPts val="0"/>
              </a:spcAft>
              <a:tabLst>
                <a:tab pos="1386840" algn="l"/>
              </a:tabLst>
            </a:pPr>
            <a:r>
              <a:rPr lang="en-US" sz="3200" dirty="0">
                <a:solidFill>
                  <a:srgbClr val="0D0D0D"/>
                </a:solidFill>
                <a:latin typeface="Times New Roman" panose="02020603050405020304" pitchFamily="18" charset="0"/>
                <a:ea typeface="MS Mincho"/>
              </a:rPr>
              <a:t>a, b, c.</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572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0" y="820152"/>
            <a:ext cx="5253173" cy="591959"/>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 HIỂU VĂN BĂN</a:t>
            </a:r>
          </a:p>
        </p:txBody>
      </p:sp>
      <p:sp>
        <p:nvSpPr>
          <p:cNvPr id="6" name="Plaque 5"/>
          <p:cNvSpPr/>
          <p:nvPr/>
        </p:nvSpPr>
        <p:spPr>
          <a:xfrm>
            <a:off x="218940" y="1543050"/>
            <a:ext cx="5253173" cy="591959"/>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D0D0D"/>
                </a:solidFill>
                <a:latin typeface="Times New Roman" panose="02020603050405020304" pitchFamily="18" charset="0"/>
                <a:ea typeface="Times New Roman" panose="02020603050405020304" pitchFamily="18" charset="0"/>
              </a:rPr>
              <a:t>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095472" y="59556"/>
            <a:ext cx="84988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KHÁM PHÁ KIẾN THỨC</a:t>
            </a:r>
          </a:p>
        </p:txBody>
      </p:sp>
      <p:sp>
        <p:nvSpPr>
          <p:cNvPr id="4" name="Right Arrow Callout 3"/>
          <p:cNvSpPr/>
          <p:nvPr/>
        </p:nvSpPr>
        <p:spPr>
          <a:xfrm>
            <a:off x="869126" y="2847699"/>
            <a:ext cx="2452691" cy="2481943"/>
          </a:xfrm>
          <a:prstGeom prst="rightArrowCallou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lowchart: Alternate Process 6"/>
          <p:cNvSpPr/>
          <p:nvPr/>
        </p:nvSpPr>
        <p:spPr>
          <a:xfrm>
            <a:off x="3631475" y="2285997"/>
            <a:ext cx="7067006" cy="4075614"/>
          </a:xfrm>
          <a:prstGeom prst="flowChartAlternateProcess">
            <a:avLst/>
          </a:prstGeom>
          <a:blipFill>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15000"/>
              </a:lnSpc>
              <a:buFont typeface="Arial" panose="020B0604020202020204" pitchFamily="34" charset="0"/>
              <a:buChar char="-"/>
            </a:pPr>
            <a:r>
              <a:rPr lang="en-US" sz="2800" b="1" i="1" dirty="0" err="1">
                <a:solidFill>
                  <a:srgbClr val="000000"/>
                </a:solidFill>
                <a:effectLst/>
                <a:latin typeface="Times New Roman" panose="02020603050405020304" pitchFamily="18" charset="0"/>
                <a:ea typeface="Times New Roman" panose="02020603050405020304" pitchFamily="18" charset="0"/>
              </a:rPr>
              <a:t>Gieo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vần</a:t>
            </a:r>
            <a:r>
              <a:rPr lang="en-US" sz="2800" b="1" i="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228600" algn="just">
              <a:lnSpc>
                <a:spcPct val="115000"/>
              </a:lnSpc>
            </a:pPr>
            <a:r>
              <a:rPr lang="en-US" sz="2800" dirty="0">
                <a:solidFill>
                  <a:srgbClr val="000000"/>
                </a:solidFill>
                <a:effectLst/>
                <a:latin typeface="Times New Roman" panose="02020603050405020304" pitchFamily="18" charset="0"/>
                <a:ea typeface="Times New Roman" panose="02020603050405020304" pitchFamily="18" charset="0"/>
              </a:rPr>
              <a:t>+ G</a:t>
            </a:r>
            <a:r>
              <a:rPr lang="vi-VN" sz="2800" dirty="0">
                <a:solidFill>
                  <a:srgbClr val="000000"/>
                </a:solidFill>
                <a:effectLst/>
                <a:latin typeface="Times New Roman" panose="02020603050405020304" pitchFamily="18" charset="0"/>
                <a:ea typeface="Times New Roman" panose="02020603050405020304" pitchFamily="18" charset="0"/>
              </a:rPr>
              <a:t>ieo vần chân và vần lưng. </a:t>
            </a:r>
            <a:endParaRPr lang="en-US" sz="2800" dirty="0">
              <a:effectLst/>
              <a:latin typeface="Times New Roman" panose="02020603050405020304" pitchFamily="18" charset="0"/>
              <a:ea typeface="Times New Roman" panose="02020603050405020304" pitchFamily="18" charset="0"/>
            </a:endParaRPr>
          </a:p>
          <a:p>
            <a:pPr marL="228600" algn="just">
              <a:lnSpc>
                <a:spcPct val="115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Tiếng thứ sáu của dòng lục gieo vần xuống tiếng thứ sáu của dòng bát, tiếng thứ tám của dòng bát gieo vần xuống tiếng thứ sáu của dòng lục tiếp theo</a:t>
            </a:r>
            <a:endParaRPr lang="en-US" sz="2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800" b="1" i="1" dirty="0" err="1">
                <a:solidFill>
                  <a:srgbClr val="000000"/>
                </a:solidFill>
                <a:effectLst/>
                <a:latin typeface="Times New Roman" panose="02020603050405020304" pitchFamily="18" charset="0"/>
                <a:ea typeface="Times New Roman" panose="02020603050405020304" pitchFamily="18" charset="0"/>
              </a:rPr>
              <a:t>Ngắt</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nhịp</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 thường ngắt nhịp chẵn (mỗi nhịp hai tiếng)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45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80">
                                          <p:stCondLst>
                                            <p:cond delay="0"/>
                                          </p:stCondLst>
                                        </p:cTn>
                                        <p:tgtEl>
                                          <p:spTgt spid="7"/>
                                        </p:tgtEl>
                                      </p:cBhvr>
                                    </p:animEffect>
                                    <p:anim calcmode="lin" valueType="num">
                                      <p:cBhvr>
                                        <p:cTn id="3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2" dur="26">
                                          <p:stCondLst>
                                            <p:cond delay="650"/>
                                          </p:stCondLst>
                                        </p:cTn>
                                        <p:tgtEl>
                                          <p:spTgt spid="7"/>
                                        </p:tgtEl>
                                      </p:cBhvr>
                                      <p:to x="100000" y="60000"/>
                                    </p:animScale>
                                    <p:animScale>
                                      <p:cBhvr>
                                        <p:cTn id="43" dur="166" decel="50000">
                                          <p:stCondLst>
                                            <p:cond delay="676"/>
                                          </p:stCondLst>
                                        </p:cTn>
                                        <p:tgtEl>
                                          <p:spTgt spid="7"/>
                                        </p:tgtEl>
                                      </p:cBhvr>
                                      <p:to x="100000" y="100000"/>
                                    </p:animScale>
                                    <p:animScale>
                                      <p:cBhvr>
                                        <p:cTn id="44" dur="26">
                                          <p:stCondLst>
                                            <p:cond delay="1312"/>
                                          </p:stCondLst>
                                        </p:cTn>
                                        <p:tgtEl>
                                          <p:spTgt spid="7"/>
                                        </p:tgtEl>
                                      </p:cBhvr>
                                      <p:to x="100000" y="80000"/>
                                    </p:animScale>
                                    <p:animScale>
                                      <p:cBhvr>
                                        <p:cTn id="45" dur="166" decel="50000">
                                          <p:stCondLst>
                                            <p:cond delay="1338"/>
                                          </p:stCondLst>
                                        </p:cTn>
                                        <p:tgtEl>
                                          <p:spTgt spid="7"/>
                                        </p:tgtEl>
                                      </p:cBhvr>
                                      <p:to x="100000" y="100000"/>
                                    </p:animScale>
                                    <p:animScale>
                                      <p:cBhvr>
                                        <p:cTn id="46" dur="26">
                                          <p:stCondLst>
                                            <p:cond delay="1642"/>
                                          </p:stCondLst>
                                        </p:cTn>
                                        <p:tgtEl>
                                          <p:spTgt spid="7"/>
                                        </p:tgtEl>
                                      </p:cBhvr>
                                      <p:to x="100000" y="90000"/>
                                    </p:animScale>
                                    <p:animScale>
                                      <p:cBhvr>
                                        <p:cTn id="47" dur="166" decel="50000">
                                          <p:stCondLst>
                                            <p:cond delay="1668"/>
                                          </p:stCondLst>
                                        </p:cTn>
                                        <p:tgtEl>
                                          <p:spTgt spid="7"/>
                                        </p:tgtEl>
                                      </p:cBhvr>
                                      <p:to x="100000" y="100000"/>
                                    </p:animScale>
                                    <p:animScale>
                                      <p:cBhvr>
                                        <p:cTn id="48" dur="26">
                                          <p:stCondLst>
                                            <p:cond delay="1808"/>
                                          </p:stCondLst>
                                        </p:cTn>
                                        <p:tgtEl>
                                          <p:spTgt spid="7"/>
                                        </p:tgtEl>
                                      </p:cBhvr>
                                      <p:to x="100000" y="95000"/>
                                    </p:animScale>
                                    <p:animScale>
                                      <p:cBhvr>
                                        <p:cTn id="4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36589" y="117823"/>
            <a:ext cx="47354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D. KĨ NĂNG VIẾT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36588" y="913339"/>
            <a:ext cx="753581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I. Định hướng về cách gieo vần của thơ lục bát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Diagram 1"/>
          <p:cNvGraphicFramePr/>
          <p:nvPr>
            <p:extLst>
              <p:ext uri="{D42A27DB-BD31-4B8C-83A1-F6EECF244321}">
                <p14:modId xmlns:p14="http://schemas.microsoft.com/office/powerpoint/2010/main" val="2519693964"/>
              </p:ext>
            </p:extLst>
          </p:nvPr>
        </p:nvGraphicFramePr>
        <p:xfrm>
          <a:off x="862149" y="1828800"/>
          <a:ext cx="10097588" cy="4467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358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36589" y="117823"/>
            <a:ext cx="4178250"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D. KĨ NĂNG VIẾT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36588" y="913339"/>
            <a:ext cx="7538128"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I. Định hướng về cách gieo vần của thơ lục bát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600891" y="2207622"/>
            <a:ext cx="4898572" cy="4284617"/>
          </a:xfrm>
          <a:prstGeom prst="rightArrowCallout">
            <a:avLst/>
          </a:prstGeom>
          <a:blipFill>
            <a:blip r:embed="rId2"/>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b) </a:t>
            </a:r>
            <a:r>
              <a:rPr lang="vi-VN" sz="2400" dirty="0">
                <a:solidFill>
                  <a:srgbClr val="0D0D0D"/>
                </a:solidFill>
                <a:latin typeface="Times New Roman" panose="02020603050405020304" pitchFamily="18" charset="0"/>
                <a:ea typeface="Times New Roman" panose="02020603050405020304" pitchFamily="18" charset="0"/>
              </a:rPr>
              <a:t>Trong mỗi dòng thơ lục bát, việc sắp xếp các tiếng có thanh bằng (tiếng không dấu và dấu huyền; kí hiệu là B) và các tiếng có thanh trắc (tiếng có dấu hỏi, ngã, sắc, nặng; kí hiệu là T) phải theo quy tắc. </a:t>
            </a:r>
            <a:r>
              <a:rPr lang="en-US" sz="2400" dirty="0">
                <a:solidFill>
                  <a:srgbClr val="0D0D0D"/>
                </a:solidFill>
                <a:latin typeface="Times New Roman" panose="02020603050405020304" pitchFamily="18" charset="0"/>
                <a:ea typeface="Times New Roman" panose="02020603050405020304" pitchFamily="18" charset="0"/>
              </a:rPr>
              <a:t>T</a:t>
            </a:r>
            <a:r>
              <a:rPr lang="vi-VN" sz="2400" dirty="0">
                <a:solidFill>
                  <a:srgbClr val="0D0D0D"/>
                </a:solidFill>
                <a:latin typeface="Times New Roman" panose="02020603050405020304" pitchFamily="18" charset="0"/>
                <a:ea typeface="Times New Roman" panose="02020603050405020304" pitchFamily="18" charset="0"/>
              </a:rPr>
              <a:t>ìm hiểu quy tắc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07468151"/>
              </p:ext>
            </p:extLst>
          </p:nvPr>
        </p:nvGraphicFramePr>
        <p:xfrm>
          <a:off x="4742541" y="2130542"/>
          <a:ext cx="5772336" cy="741680"/>
        </p:xfrm>
        <a:graphic>
          <a:graphicData uri="http://schemas.openxmlformats.org/drawingml/2006/table">
            <a:tbl>
              <a:tblPr firstRow="1" bandRow="1">
                <a:tableStyleId>{5940675A-B579-460E-94D1-54222C63F5DA}</a:tableStyleId>
              </a:tblPr>
              <a:tblGrid>
                <a:gridCol w="962056">
                  <a:extLst>
                    <a:ext uri="{9D8B030D-6E8A-4147-A177-3AD203B41FA5}">
                      <a16:colId xmlns:a16="http://schemas.microsoft.com/office/drawing/2014/main" val="3203620505"/>
                    </a:ext>
                  </a:extLst>
                </a:gridCol>
                <a:gridCol w="962056">
                  <a:extLst>
                    <a:ext uri="{9D8B030D-6E8A-4147-A177-3AD203B41FA5}">
                      <a16:colId xmlns:a16="http://schemas.microsoft.com/office/drawing/2014/main" val="1306959734"/>
                    </a:ext>
                  </a:extLst>
                </a:gridCol>
                <a:gridCol w="962056">
                  <a:extLst>
                    <a:ext uri="{9D8B030D-6E8A-4147-A177-3AD203B41FA5}">
                      <a16:colId xmlns:a16="http://schemas.microsoft.com/office/drawing/2014/main" val="2476384271"/>
                    </a:ext>
                  </a:extLst>
                </a:gridCol>
                <a:gridCol w="962056">
                  <a:extLst>
                    <a:ext uri="{9D8B030D-6E8A-4147-A177-3AD203B41FA5}">
                      <a16:colId xmlns:a16="http://schemas.microsoft.com/office/drawing/2014/main" val="2579192873"/>
                    </a:ext>
                  </a:extLst>
                </a:gridCol>
                <a:gridCol w="962056">
                  <a:extLst>
                    <a:ext uri="{9D8B030D-6E8A-4147-A177-3AD203B41FA5}">
                      <a16:colId xmlns:a16="http://schemas.microsoft.com/office/drawing/2014/main" val="2575317121"/>
                    </a:ext>
                  </a:extLst>
                </a:gridCol>
                <a:gridCol w="962056">
                  <a:extLst>
                    <a:ext uri="{9D8B030D-6E8A-4147-A177-3AD203B41FA5}">
                      <a16:colId xmlns:a16="http://schemas.microsoft.com/office/drawing/2014/main" val="2821822293"/>
                    </a:ext>
                  </a:extLst>
                </a:gridCol>
              </a:tblGrid>
              <a:tr h="370840">
                <a:tc>
                  <a:txBody>
                    <a:bodyPr/>
                    <a:lstStyle/>
                    <a:p>
                      <a:pPr algn="ctr"/>
                      <a:r>
                        <a:rPr lang="en-US" dirty="0">
                          <a:latin typeface="Times New Roman" panose="02020603050405020304" pitchFamily="18" charset="0"/>
                          <a:cs typeface="Times New Roman" panose="02020603050405020304" pitchFamily="18" charset="0"/>
                        </a:rPr>
                        <a:t>Con</a:t>
                      </a:r>
                    </a:p>
                  </a:txBody>
                  <a:tcPr>
                    <a:solidFill>
                      <a:schemeClr val="accent3">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về</a:t>
                      </a:r>
                      <a:endParaRPr lang="en-US"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thăm</a:t>
                      </a:r>
                      <a:endParaRPr lang="en-US"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mẹ</a:t>
                      </a:r>
                      <a:endParaRPr lang="en-US"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chiều</a:t>
                      </a:r>
                      <a:endParaRPr lang="en-US"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đông</a:t>
                      </a:r>
                      <a:endParaRPr lang="en-US"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3148439707"/>
                  </a:ext>
                </a:extLst>
              </a:tr>
              <a:tr h="370840">
                <a:tc>
                  <a:txBody>
                    <a:bodyPr/>
                    <a:lstStyle/>
                    <a:p>
                      <a:pPr algn="ctr"/>
                      <a:r>
                        <a:rPr lang="en-US" dirty="0"/>
                        <a:t>B</a:t>
                      </a:r>
                    </a:p>
                  </a:txBody>
                  <a:tcPr>
                    <a:solidFill>
                      <a:schemeClr val="accent3">
                        <a:lumMod val="20000"/>
                        <a:lumOff val="80000"/>
                      </a:schemeClr>
                    </a:solidFill>
                  </a:tcPr>
                </a:tc>
                <a:tc>
                  <a:txBody>
                    <a:bodyPr/>
                    <a:lstStyle/>
                    <a:p>
                      <a:pPr algn="ctr"/>
                      <a:r>
                        <a:rPr lang="en-US" dirty="0"/>
                        <a:t>B</a:t>
                      </a:r>
                    </a:p>
                  </a:txBody>
                  <a:tcPr>
                    <a:solidFill>
                      <a:schemeClr val="accent3">
                        <a:lumMod val="20000"/>
                        <a:lumOff val="80000"/>
                      </a:schemeClr>
                    </a:solidFill>
                  </a:tcPr>
                </a:tc>
                <a:tc>
                  <a:txBody>
                    <a:bodyPr/>
                    <a:lstStyle/>
                    <a:p>
                      <a:pPr algn="ctr"/>
                      <a:r>
                        <a:rPr lang="en-US" dirty="0"/>
                        <a:t>B</a:t>
                      </a:r>
                    </a:p>
                  </a:txBody>
                  <a:tcPr>
                    <a:solidFill>
                      <a:schemeClr val="accent3">
                        <a:lumMod val="20000"/>
                        <a:lumOff val="80000"/>
                      </a:schemeClr>
                    </a:solidFill>
                  </a:tcPr>
                </a:tc>
                <a:tc>
                  <a:txBody>
                    <a:bodyPr/>
                    <a:lstStyle/>
                    <a:p>
                      <a:pPr algn="ctr"/>
                      <a:r>
                        <a:rPr lang="en-US" dirty="0"/>
                        <a:t>T</a:t>
                      </a:r>
                    </a:p>
                  </a:txBody>
                  <a:tcPr>
                    <a:solidFill>
                      <a:schemeClr val="accent3">
                        <a:lumMod val="20000"/>
                        <a:lumOff val="80000"/>
                      </a:schemeClr>
                    </a:solidFill>
                  </a:tcPr>
                </a:tc>
                <a:tc>
                  <a:txBody>
                    <a:bodyPr/>
                    <a:lstStyle/>
                    <a:p>
                      <a:pPr algn="ctr"/>
                      <a:r>
                        <a:rPr lang="en-US" dirty="0"/>
                        <a:t>B</a:t>
                      </a:r>
                    </a:p>
                  </a:txBody>
                  <a:tcPr>
                    <a:solidFill>
                      <a:schemeClr val="accent3">
                        <a:lumMod val="20000"/>
                        <a:lumOff val="80000"/>
                      </a:schemeClr>
                    </a:solidFill>
                  </a:tcPr>
                </a:tc>
                <a:tc>
                  <a:txBody>
                    <a:bodyPr/>
                    <a:lstStyle/>
                    <a:p>
                      <a:pPr algn="ctr"/>
                      <a:r>
                        <a:rPr lang="en-US" dirty="0"/>
                        <a:t>B</a:t>
                      </a:r>
                    </a:p>
                  </a:txBody>
                  <a:tcPr>
                    <a:solidFill>
                      <a:schemeClr val="accent3">
                        <a:lumMod val="20000"/>
                        <a:lumOff val="80000"/>
                      </a:schemeClr>
                    </a:solidFill>
                  </a:tcPr>
                </a:tc>
                <a:extLst>
                  <a:ext uri="{0D108BD9-81ED-4DB2-BD59-A6C34878D82A}">
                    <a16:rowId xmlns:a16="http://schemas.microsoft.com/office/drawing/2014/main" val="204193353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742547805"/>
              </p:ext>
            </p:extLst>
          </p:nvPr>
        </p:nvGraphicFramePr>
        <p:xfrm>
          <a:off x="5617028" y="4564734"/>
          <a:ext cx="5897154" cy="736600"/>
        </p:xfrm>
        <a:graphic>
          <a:graphicData uri="http://schemas.openxmlformats.org/drawingml/2006/table">
            <a:tbl>
              <a:tblPr firstRow="1" bandRow="1">
                <a:tableStyleId>{5940675A-B579-460E-94D1-54222C63F5DA}</a:tableStyleId>
              </a:tblPr>
              <a:tblGrid>
                <a:gridCol w="982859">
                  <a:extLst>
                    <a:ext uri="{9D8B030D-6E8A-4147-A177-3AD203B41FA5}">
                      <a16:colId xmlns:a16="http://schemas.microsoft.com/office/drawing/2014/main" val="3203620505"/>
                    </a:ext>
                  </a:extLst>
                </a:gridCol>
                <a:gridCol w="982859">
                  <a:extLst>
                    <a:ext uri="{9D8B030D-6E8A-4147-A177-3AD203B41FA5}">
                      <a16:colId xmlns:a16="http://schemas.microsoft.com/office/drawing/2014/main" val="1306959734"/>
                    </a:ext>
                  </a:extLst>
                </a:gridCol>
                <a:gridCol w="982859">
                  <a:extLst>
                    <a:ext uri="{9D8B030D-6E8A-4147-A177-3AD203B41FA5}">
                      <a16:colId xmlns:a16="http://schemas.microsoft.com/office/drawing/2014/main" val="2476384271"/>
                    </a:ext>
                  </a:extLst>
                </a:gridCol>
                <a:gridCol w="982859">
                  <a:extLst>
                    <a:ext uri="{9D8B030D-6E8A-4147-A177-3AD203B41FA5}">
                      <a16:colId xmlns:a16="http://schemas.microsoft.com/office/drawing/2014/main" val="2579192873"/>
                    </a:ext>
                  </a:extLst>
                </a:gridCol>
                <a:gridCol w="982859">
                  <a:extLst>
                    <a:ext uri="{9D8B030D-6E8A-4147-A177-3AD203B41FA5}">
                      <a16:colId xmlns:a16="http://schemas.microsoft.com/office/drawing/2014/main" val="2575317121"/>
                    </a:ext>
                  </a:extLst>
                </a:gridCol>
                <a:gridCol w="982859">
                  <a:extLst>
                    <a:ext uri="{9D8B030D-6E8A-4147-A177-3AD203B41FA5}">
                      <a16:colId xmlns:a16="http://schemas.microsoft.com/office/drawing/2014/main" val="2821822293"/>
                    </a:ext>
                  </a:extLst>
                </a:gridCol>
              </a:tblGrid>
              <a:tr h="0">
                <a:tc>
                  <a:txBody>
                    <a:bodyPr/>
                    <a:lstStyle/>
                    <a:p>
                      <a:pPr algn="ctr"/>
                      <a:r>
                        <a:rPr lang="en-US" dirty="0" err="1">
                          <a:latin typeface="Times New Roman" panose="02020603050405020304" pitchFamily="18" charset="0"/>
                          <a:cs typeface="Times New Roman" panose="02020603050405020304" pitchFamily="18" charset="0"/>
                        </a:rPr>
                        <a:t>Mình</a:t>
                      </a:r>
                      <a:endParaRPr lang="en-US"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dirty="0">
                          <a:latin typeface="Times New Roman" panose="02020603050405020304" pitchFamily="18" charset="0"/>
                          <a:cs typeface="Times New Roman" panose="02020603050405020304" pitchFamily="18" charset="0"/>
                        </a:rPr>
                        <a:t>con</a:t>
                      </a:r>
                    </a:p>
                  </a:txBody>
                  <a:tcPr>
                    <a:solidFill>
                      <a:schemeClr val="accent1">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thơ</a:t>
                      </a:r>
                      <a:endParaRPr lang="en-US"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thẩn</a:t>
                      </a:r>
                      <a:endParaRPr lang="en-US"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vào</a:t>
                      </a:r>
                      <a:endParaRPr lang="en-US"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ra</a:t>
                      </a:r>
                      <a:endParaRPr lang="en-US"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148439707"/>
                  </a:ext>
                </a:extLst>
              </a:tr>
              <a:tr h="370840">
                <a:tc>
                  <a:txBody>
                    <a:bodyPr/>
                    <a:lstStyle/>
                    <a:p>
                      <a:pPr algn="ctr"/>
                      <a:r>
                        <a:rPr lang="en-US" dirty="0"/>
                        <a:t>B</a:t>
                      </a:r>
                    </a:p>
                  </a:txBody>
                  <a:tcPr>
                    <a:solidFill>
                      <a:schemeClr val="accent1">
                        <a:lumMod val="20000"/>
                        <a:lumOff val="80000"/>
                      </a:schemeClr>
                    </a:solidFill>
                  </a:tcPr>
                </a:tc>
                <a:tc>
                  <a:txBody>
                    <a:bodyPr/>
                    <a:lstStyle/>
                    <a:p>
                      <a:pPr algn="ctr"/>
                      <a:r>
                        <a:rPr lang="en-US" dirty="0"/>
                        <a:t>B</a:t>
                      </a:r>
                    </a:p>
                  </a:txBody>
                  <a:tcPr>
                    <a:solidFill>
                      <a:schemeClr val="accent1">
                        <a:lumMod val="20000"/>
                        <a:lumOff val="80000"/>
                      </a:schemeClr>
                    </a:solidFill>
                  </a:tcPr>
                </a:tc>
                <a:tc>
                  <a:txBody>
                    <a:bodyPr/>
                    <a:lstStyle/>
                    <a:p>
                      <a:pPr algn="ctr"/>
                      <a:r>
                        <a:rPr lang="en-US" dirty="0"/>
                        <a:t>B</a:t>
                      </a:r>
                    </a:p>
                  </a:txBody>
                  <a:tcPr>
                    <a:solidFill>
                      <a:schemeClr val="accent1">
                        <a:lumMod val="20000"/>
                        <a:lumOff val="80000"/>
                      </a:schemeClr>
                    </a:solidFill>
                  </a:tcPr>
                </a:tc>
                <a:tc>
                  <a:txBody>
                    <a:bodyPr/>
                    <a:lstStyle/>
                    <a:p>
                      <a:pPr algn="ctr"/>
                      <a:r>
                        <a:rPr lang="en-US" dirty="0"/>
                        <a:t>T</a:t>
                      </a:r>
                    </a:p>
                  </a:txBody>
                  <a:tcPr>
                    <a:solidFill>
                      <a:schemeClr val="accent1">
                        <a:lumMod val="20000"/>
                        <a:lumOff val="80000"/>
                      </a:schemeClr>
                    </a:solidFill>
                  </a:tcPr>
                </a:tc>
                <a:tc>
                  <a:txBody>
                    <a:bodyPr/>
                    <a:lstStyle/>
                    <a:p>
                      <a:pPr algn="ctr"/>
                      <a:r>
                        <a:rPr lang="en-US" dirty="0"/>
                        <a:t>B</a:t>
                      </a:r>
                    </a:p>
                  </a:txBody>
                  <a:tcPr>
                    <a:solidFill>
                      <a:schemeClr val="accent1">
                        <a:lumMod val="20000"/>
                        <a:lumOff val="80000"/>
                      </a:schemeClr>
                    </a:solidFill>
                  </a:tcPr>
                </a:tc>
                <a:tc>
                  <a:txBody>
                    <a:bodyPr/>
                    <a:lstStyle/>
                    <a:p>
                      <a:pPr algn="ctr"/>
                      <a:r>
                        <a:rPr lang="en-US" dirty="0"/>
                        <a:t>B</a:t>
                      </a:r>
                    </a:p>
                  </a:txBody>
                  <a:tcPr>
                    <a:solidFill>
                      <a:schemeClr val="accent1">
                        <a:lumMod val="20000"/>
                        <a:lumOff val="80000"/>
                      </a:schemeClr>
                    </a:solidFill>
                  </a:tcPr>
                </a:tc>
                <a:extLst>
                  <a:ext uri="{0D108BD9-81ED-4DB2-BD59-A6C34878D82A}">
                    <a16:rowId xmlns:a16="http://schemas.microsoft.com/office/drawing/2014/main" val="2041933533"/>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63540309"/>
              </p:ext>
            </p:extLst>
          </p:nvPr>
        </p:nvGraphicFramePr>
        <p:xfrm>
          <a:off x="5617028" y="3295083"/>
          <a:ext cx="5772336" cy="741680"/>
        </p:xfrm>
        <a:graphic>
          <a:graphicData uri="http://schemas.openxmlformats.org/drawingml/2006/table">
            <a:tbl>
              <a:tblPr firstRow="1" bandRow="1">
                <a:tableStyleId>{5940675A-B579-460E-94D1-54222C63F5DA}</a:tableStyleId>
              </a:tblPr>
              <a:tblGrid>
                <a:gridCol w="721542">
                  <a:extLst>
                    <a:ext uri="{9D8B030D-6E8A-4147-A177-3AD203B41FA5}">
                      <a16:colId xmlns:a16="http://schemas.microsoft.com/office/drawing/2014/main" val="3203620505"/>
                    </a:ext>
                  </a:extLst>
                </a:gridCol>
                <a:gridCol w="721542">
                  <a:extLst>
                    <a:ext uri="{9D8B030D-6E8A-4147-A177-3AD203B41FA5}">
                      <a16:colId xmlns:a16="http://schemas.microsoft.com/office/drawing/2014/main" val="1306959734"/>
                    </a:ext>
                  </a:extLst>
                </a:gridCol>
                <a:gridCol w="721542">
                  <a:extLst>
                    <a:ext uri="{9D8B030D-6E8A-4147-A177-3AD203B41FA5}">
                      <a16:colId xmlns:a16="http://schemas.microsoft.com/office/drawing/2014/main" val="2476384271"/>
                    </a:ext>
                  </a:extLst>
                </a:gridCol>
                <a:gridCol w="721542">
                  <a:extLst>
                    <a:ext uri="{9D8B030D-6E8A-4147-A177-3AD203B41FA5}">
                      <a16:colId xmlns:a16="http://schemas.microsoft.com/office/drawing/2014/main" val="2579192873"/>
                    </a:ext>
                  </a:extLst>
                </a:gridCol>
                <a:gridCol w="497113">
                  <a:extLst>
                    <a:ext uri="{9D8B030D-6E8A-4147-A177-3AD203B41FA5}">
                      <a16:colId xmlns:a16="http://schemas.microsoft.com/office/drawing/2014/main" val="2575317121"/>
                    </a:ext>
                  </a:extLst>
                </a:gridCol>
                <a:gridCol w="945971">
                  <a:extLst>
                    <a:ext uri="{9D8B030D-6E8A-4147-A177-3AD203B41FA5}">
                      <a16:colId xmlns:a16="http://schemas.microsoft.com/office/drawing/2014/main" val="2821822293"/>
                    </a:ext>
                  </a:extLst>
                </a:gridCol>
                <a:gridCol w="721542">
                  <a:extLst>
                    <a:ext uri="{9D8B030D-6E8A-4147-A177-3AD203B41FA5}">
                      <a16:colId xmlns:a16="http://schemas.microsoft.com/office/drawing/2014/main" val="1843171028"/>
                    </a:ext>
                  </a:extLst>
                </a:gridCol>
                <a:gridCol w="721542">
                  <a:extLst>
                    <a:ext uri="{9D8B030D-6E8A-4147-A177-3AD203B41FA5}">
                      <a16:colId xmlns:a16="http://schemas.microsoft.com/office/drawing/2014/main" val="3570439202"/>
                    </a:ext>
                  </a:extLst>
                </a:gridCol>
              </a:tblGrid>
              <a:tr h="370840">
                <a:tc>
                  <a:txBody>
                    <a:bodyPr/>
                    <a:lstStyle/>
                    <a:p>
                      <a:pPr algn="ctr"/>
                      <a:r>
                        <a:rPr lang="en-US" dirty="0" err="1">
                          <a:latin typeface="Times New Roman" panose="02020603050405020304" pitchFamily="18" charset="0"/>
                          <a:cs typeface="Times New Roman" panose="02020603050405020304" pitchFamily="18" charset="0"/>
                        </a:rPr>
                        <a:t>Bếp</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chưa</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lên</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khói</a:t>
                      </a:r>
                      <a:r>
                        <a:rPr lang="en-US" dirty="0">
                          <a:latin typeface="Times New Roman" panose="02020603050405020304" pitchFamily="18" charset="0"/>
                          <a:cs typeface="Times New Roman" panose="02020603050405020304" pitchFamily="18" charset="0"/>
                        </a:rPr>
                        <a:t>,</a:t>
                      </a: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mẹ</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không</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có</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nhà</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3148439707"/>
                  </a:ext>
                </a:extLst>
              </a:tr>
              <a:tr h="370840">
                <a:tc>
                  <a:txBody>
                    <a:bodyPr/>
                    <a:lstStyle/>
                    <a:p>
                      <a:r>
                        <a:rPr lang="en-US" dirty="0"/>
                        <a:t>T</a:t>
                      </a:r>
                    </a:p>
                  </a:txBody>
                  <a:tcPr>
                    <a:solidFill>
                      <a:schemeClr val="accent2">
                        <a:lumMod val="20000"/>
                        <a:lumOff val="80000"/>
                      </a:schemeClr>
                    </a:solidFill>
                  </a:tcPr>
                </a:tc>
                <a:tc>
                  <a:txBody>
                    <a:bodyPr/>
                    <a:lstStyle/>
                    <a:p>
                      <a:r>
                        <a:rPr lang="en-US" dirty="0"/>
                        <a:t>B</a:t>
                      </a:r>
                    </a:p>
                  </a:txBody>
                  <a:tcPr>
                    <a:solidFill>
                      <a:schemeClr val="accent2">
                        <a:lumMod val="20000"/>
                        <a:lumOff val="80000"/>
                      </a:schemeClr>
                    </a:solidFill>
                  </a:tcPr>
                </a:tc>
                <a:tc>
                  <a:txBody>
                    <a:bodyPr/>
                    <a:lstStyle/>
                    <a:p>
                      <a:r>
                        <a:rPr lang="en-US" dirty="0"/>
                        <a:t>B</a:t>
                      </a:r>
                    </a:p>
                  </a:txBody>
                  <a:tcPr>
                    <a:solidFill>
                      <a:schemeClr val="accent2">
                        <a:lumMod val="20000"/>
                        <a:lumOff val="80000"/>
                      </a:schemeClr>
                    </a:solidFill>
                  </a:tcPr>
                </a:tc>
                <a:tc>
                  <a:txBody>
                    <a:bodyPr/>
                    <a:lstStyle/>
                    <a:p>
                      <a:r>
                        <a:rPr lang="en-US" dirty="0"/>
                        <a:t>T</a:t>
                      </a:r>
                    </a:p>
                  </a:txBody>
                  <a:tcPr>
                    <a:solidFill>
                      <a:schemeClr val="accent2">
                        <a:lumMod val="20000"/>
                        <a:lumOff val="80000"/>
                      </a:schemeClr>
                    </a:solidFill>
                  </a:tcPr>
                </a:tc>
                <a:tc>
                  <a:txBody>
                    <a:bodyPr/>
                    <a:lstStyle/>
                    <a:p>
                      <a:r>
                        <a:rPr lang="en-US" dirty="0"/>
                        <a:t>T</a:t>
                      </a:r>
                    </a:p>
                  </a:txBody>
                  <a:tcPr>
                    <a:solidFill>
                      <a:schemeClr val="accent2">
                        <a:lumMod val="20000"/>
                        <a:lumOff val="80000"/>
                      </a:schemeClr>
                    </a:solidFill>
                  </a:tcPr>
                </a:tc>
                <a:tc>
                  <a:txBody>
                    <a:bodyPr/>
                    <a:lstStyle/>
                    <a:p>
                      <a:r>
                        <a:rPr lang="en-US" dirty="0"/>
                        <a:t>B</a:t>
                      </a:r>
                    </a:p>
                  </a:txBody>
                  <a:tcPr>
                    <a:solidFill>
                      <a:schemeClr val="accent2">
                        <a:lumMod val="20000"/>
                        <a:lumOff val="80000"/>
                      </a:schemeClr>
                    </a:solidFill>
                  </a:tcPr>
                </a:tc>
                <a:tc>
                  <a:txBody>
                    <a:bodyPr/>
                    <a:lstStyle/>
                    <a:p>
                      <a:r>
                        <a:rPr lang="en-US" dirty="0"/>
                        <a:t>T</a:t>
                      </a:r>
                    </a:p>
                  </a:txBody>
                  <a:tcPr>
                    <a:solidFill>
                      <a:schemeClr val="accent2">
                        <a:lumMod val="20000"/>
                        <a:lumOff val="80000"/>
                      </a:schemeClr>
                    </a:solidFill>
                  </a:tcPr>
                </a:tc>
                <a:tc>
                  <a:txBody>
                    <a:bodyPr/>
                    <a:lstStyle/>
                    <a:p>
                      <a:r>
                        <a:rPr lang="en-US" dirty="0"/>
                        <a:t>B</a:t>
                      </a:r>
                    </a:p>
                  </a:txBody>
                  <a:tcPr>
                    <a:solidFill>
                      <a:schemeClr val="accent2">
                        <a:lumMod val="20000"/>
                        <a:lumOff val="80000"/>
                      </a:schemeClr>
                    </a:solidFill>
                  </a:tcPr>
                </a:tc>
                <a:extLst>
                  <a:ext uri="{0D108BD9-81ED-4DB2-BD59-A6C34878D82A}">
                    <a16:rowId xmlns:a16="http://schemas.microsoft.com/office/drawing/2014/main" val="204193353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460489497"/>
              </p:ext>
            </p:extLst>
          </p:nvPr>
        </p:nvGraphicFramePr>
        <p:xfrm>
          <a:off x="4886232" y="5715607"/>
          <a:ext cx="5772336" cy="741680"/>
        </p:xfrm>
        <a:graphic>
          <a:graphicData uri="http://schemas.openxmlformats.org/drawingml/2006/table">
            <a:tbl>
              <a:tblPr firstRow="1" bandRow="1">
                <a:tableStyleId>{5940675A-B579-460E-94D1-54222C63F5DA}</a:tableStyleId>
              </a:tblPr>
              <a:tblGrid>
                <a:gridCol w="721542">
                  <a:extLst>
                    <a:ext uri="{9D8B030D-6E8A-4147-A177-3AD203B41FA5}">
                      <a16:colId xmlns:a16="http://schemas.microsoft.com/office/drawing/2014/main" val="3203620505"/>
                    </a:ext>
                  </a:extLst>
                </a:gridCol>
                <a:gridCol w="721542">
                  <a:extLst>
                    <a:ext uri="{9D8B030D-6E8A-4147-A177-3AD203B41FA5}">
                      <a16:colId xmlns:a16="http://schemas.microsoft.com/office/drawing/2014/main" val="1306959734"/>
                    </a:ext>
                  </a:extLst>
                </a:gridCol>
                <a:gridCol w="721542">
                  <a:extLst>
                    <a:ext uri="{9D8B030D-6E8A-4147-A177-3AD203B41FA5}">
                      <a16:colId xmlns:a16="http://schemas.microsoft.com/office/drawing/2014/main" val="2476384271"/>
                    </a:ext>
                  </a:extLst>
                </a:gridCol>
                <a:gridCol w="721542">
                  <a:extLst>
                    <a:ext uri="{9D8B030D-6E8A-4147-A177-3AD203B41FA5}">
                      <a16:colId xmlns:a16="http://schemas.microsoft.com/office/drawing/2014/main" val="2579192873"/>
                    </a:ext>
                  </a:extLst>
                </a:gridCol>
                <a:gridCol w="721542">
                  <a:extLst>
                    <a:ext uri="{9D8B030D-6E8A-4147-A177-3AD203B41FA5}">
                      <a16:colId xmlns:a16="http://schemas.microsoft.com/office/drawing/2014/main" val="2575317121"/>
                    </a:ext>
                  </a:extLst>
                </a:gridCol>
                <a:gridCol w="721542">
                  <a:extLst>
                    <a:ext uri="{9D8B030D-6E8A-4147-A177-3AD203B41FA5}">
                      <a16:colId xmlns:a16="http://schemas.microsoft.com/office/drawing/2014/main" val="2821822293"/>
                    </a:ext>
                  </a:extLst>
                </a:gridCol>
                <a:gridCol w="721542">
                  <a:extLst>
                    <a:ext uri="{9D8B030D-6E8A-4147-A177-3AD203B41FA5}">
                      <a16:colId xmlns:a16="http://schemas.microsoft.com/office/drawing/2014/main" val="1843171028"/>
                    </a:ext>
                  </a:extLst>
                </a:gridCol>
                <a:gridCol w="721542">
                  <a:extLst>
                    <a:ext uri="{9D8B030D-6E8A-4147-A177-3AD203B41FA5}">
                      <a16:colId xmlns:a16="http://schemas.microsoft.com/office/drawing/2014/main" val="3570439202"/>
                    </a:ext>
                  </a:extLst>
                </a:gridCol>
              </a:tblGrid>
              <a:tr h="370840">
                <a:tc>
                  <a:txBody>
                    <a:bodyPr/>
                    <a:lstStyle/>
                    <a:p>
                      <a:pPr algn="ctr"/>
                      <a:r>
                        <a:rPr lang="en-US" dirty="0" err="1">
                          <a:latin typeface="Times New Roman" panose="02020603050405020304" pitchFamily="18" charset="0"/>
                          <a:cs typeface="Times New Roman" panose="02020603050405020304" pitchFamily="18" charset="0"/>
                        </a:rPr>
                        <a:t>Trời</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đang</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yên</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vậy</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bỗng</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oà</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mưa</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rơi</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3148439707"/>
                  </a:ext>
                </a:extLst>
              </a:tr>
              <a:tr h="370840">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T</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T</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extLst>
                  <a:ext uri="{0D108BD9-81ED-4DB2-BD59-A6C34878D82A}">
                    <a16:rowId xmlns:a16="http://schemas.microsoft.com/office/drawing/2014/main" val="2041933533"/>
                  </a:ext>
                </a:extLst>
              </a:tr>
            </a:tbl>
          </a:graphicData>
        </a:graphic>
      </p:graphicFrame>
    </p:spTree>
    <p:extLst>
      <p:ext uri="{BB962C8B-B14F-4D97-AF65-F5344CB8AC3E}">
        <p14:creationId xmlns:p14="http://schemas.microsoft.com/office/powerpoint/2010/main" val="12840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36588" y="117823"/>
            <a:ext cx="5576711"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D. KĨ NĂNG VIẾT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36588" y="913339"/>
            <a:ext cx="753581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I. Định hướng về cách gieo vần của thơ lục bát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557795" y="1943916"/>
            <a:ext cx="5055326" cy="4284617"/>
          </a:xfrm>
          <a:prstGeom prst="rightArrowCallo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400" b="1" dirty="0">
                <a:solidFill>
                  <a:srgbClr val="0D0D0D"/>
                </a:solidFill>
                <a:latin typeface="Times New Roman" panose="02020603050405020304" pitchFamily="18" charset="0"/>
                <a:ea typeface="Times New Roman" panose="02020603050405020304" pitchFamily="18" charset="0"/>
              </a:rPr>
              <a:t>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Luật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gieo</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vần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thanh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điệu</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của</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thơ</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lục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bát</a:t>
            </a:r>
            <a:r>
              <a:rPr lang="en-US" sz="2400" b="1" dirty="0">
                <a:solidFill>
                  <a:srgbClr val="0D0D0D"/>
                </a:solidFill>
                <a:latin typeface="Times New Roman" panose="02020603050405020304" pitchFamily="18" charset="0"/>
                <a:ea typeface="Times New Roman" panose="02020603050405020304" pitchFamily="18" charset="0"/>
              </a:rPr>
              <a:t>:</a:t>
            </a:r>
            <a:r>
              <a:rPr lang="en-US" sz="2400" dirty="0">
                <a:solidFill>
                  <a:srgbClr val="0D0D0D"/>
                </a:solidFill>
                <a:latin typeface="Times New Roman" panose="02020603050405020304" pitchFamily="18" charset="0"/>
                <a:ea typeface="Times New Roman" panose="02020603050405020304" pitchFamily="18" charset="0"/>
              </a:rPr>
              <a:t> </a:t>
            </a:r>
          </a:p>
          <a:p>
            <a:pPr>
              <a:spcAft>
                <a:spcPts val="1200"/>
              </a:spcAft>
            </a:pPr>
            <a:r>
              <a:rPr lang="en-US" sz="2400" dirty="0">
                <a:solidFill>
                  <a:srgbClr val="0D0D0D"/>
                </a:solidFill>
                <a:latin typeface="Times New Roman" panose="02020603050405020304" pitchFamily="18" charset="0"/>
                <a:ea typeface="Times New Roman" panose="02020603050405020304" pitchFamily="18" charset="0"/>
              </a:rPr>
              <a:t>- C</a:t>
            </a:r>
            <a:r>
              <a:rPr lang="vi-VN" sz="2400" dirty="0">
                <a:solidFill>
                  <a:srgbClr val="0D0D0D"/>
                </a:solidFill>
                <a:latin typeface="Times New Roman" panose="02020603050405020304" pitchFamily="18" charset="0"/>
                <a:ea typeface="Times New Roman" panose="02020603050405020304" pitchFamily="18" charset="0"/>
              </a:rPr>
              <a:t>ác tiếng ở vị trí 2, 4, 6, 8 trong mô hình câu thơ lục bát bên cạnh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tuân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theo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luật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bằng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trắc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Các tiếng ở vị trí 1, 3, 5, 7 không bắt buộc phải tuân theo luật bằng trắc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42994734"/>
              </p:ext>
            </p:extLst>
          </p:nvPr>
        </p:nvGraphicFramePr>
        <p:xfrm>
          <a:off x="5742853" y="2368460"/>
          <a:ext cx="5891352" cy="3435530"/>
        </p:xfrm>
        <a:graphic>
          <a:graphicData uri="http://schemas.openxmlformats.org/drawingml/2006/table">
            <a:tbl>
              <a:tblPr firstRow="1" firstCol="1" bandRow="1"/>
              <a:tblGrid>
                <a:gridCol w="888278">
                  <a:extLst>
                    <a:ext uri="{9D8B030D-6E8A-4147-A177-3AD203B41FA5}">
                      <a16:colId xmlns:a16="http://schemas.microsoft.com/office/drawing/2014/main" val="3059639335"/>
                    </a:ext>
                  </a:extLst>
                </a:gridCol>
                <a:gridCol w="548640">
                  <a:extLst>
                    <a:ext uri="{9D8B030D-6E8A-4147-A177-3AD203B41FA5}">
                      <a16:colId xmlns:a16="http://schemas.microsoft.com/office/drawing/2014/main" val="1432427749"/>
                    </a:ext>
                  </a:extLst>
                </a:gridCol>
                <a:gridCol w="587829">
                  <a:extLst>
                    <a:ext uri="{9D8B030D-6E8A-4147-A177-3AD203B41FA5}">
                      <a16:colId xmlns:a16="http://schemas.microsoft.com/office/drawing/2014/main" val="3201730244"/>
                    </a:ext>
                  </a:extLst>
                </a:gridCol>
                <a:gridCol w="692331">
                  <a:extLst>
                    <a:ext uri="{9D8B030D-6E8A-4147-A177-3AD203B41FA5}">
                      <a16:colId xmlns:a16="http://schemas.microsoft.com/office/drawing/2014/main" val="3138518784"/>
                    </a:ext>
                  </a:extLst>
                </a:gridCol>
                <a:gridCol w="679269">
                  <a:extLst>
                    <a:ext uri="{9D8B030D-6E8A-4147-A177-3AD203B41FA5}">
                      <a16:colId xmlns:a16="http://schemas.microsoft.com/office/drawing/2014/main" val="3004959823"/>
                    </a:ext>
                  </a:extLst>
                </a:gridCol>
                <a:gridCol w="528943">
                  <a:extLst>
                    <a:ext uri="{9D8B030D-6E8A-4147-A177-3AD203B41FA5}">
                      <a16:colId xmlns:a16="http://schemas.microsoft.com/office/drawing/2014/main" val="2954656597"/>
                    </a:ext>
                  </a:extLst>
                </a:gridCol>
                <a:gridCol w="655354">
                  <a:extLst>
                    <a:ext uri="{9D8B030D-6E8A-4147-A177-3AD203B41FA5}">
                      <a16:colId xmlns:a16="http://schemas.microsoft.com/office/drawing/2014/main" val="3060593013"/>
                    </a:ext>
                  </a:extLst>
                </a:gridCol>
                <a:gridCol w="655354">
                  <a:extLst>
                    <a:ext uri="{9D8B030D-6E8A-4147-A177-3AD203B41FA5}">
                      <a16:colId xmlns:a16="http://schemas.microsoft.com/office/drawing/2014/main" val="2553156814"/>
                    </a:ext>
                  </a:extLst>
                </a:gridCol>
                <a:gridCol w="655354">
                  <a:extLst>
                    <a:ext uri="{9D8B030D-6E8A-4147-A177-3AD203B41FA5}">
                      <a16:colId xmlns:a16="http://schemas.microsoft.com/office/drawing/2014/main" val="1338070224"/>
                    </a:ext>
                  </a:extLst>
                </a:gridCol>
              </a:tblGrid>
              <a:tr h="687106">
                <a:tc>
                  <a:txBody>
                    <a:bodyPr/>
                    <a:lstStyle/>
                    <a:p>
                      <a:pPr algn="ctr">
                        <a:lnSpc>
                          <a:spcPct val="115000"/>
                        </a:lnSpc>
                        <a:spcAft>
                          <a:spcPts val="120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052413803"/>
                  </a:ext>
                </a:extLst>
              </a:tr>
              <a:tr h="1374212">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lục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BV</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58920129"/>
                  </a:ext>
                </a:extLst>
              </a:tr>
              <a:tr h="1374212">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bát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BV</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BV</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237559911"/>
                  </a:ext>
                </a:extLst>
              </a:tr>
            </a:tbl>
          </a:graphicData>
        </a:graphic>
      </p:graphicFrame>
    </p:spTree>
    <p:extLst>
      <p:ext uri="{BB962C8B-B14F-4D97-AF65-F5344CB8AC3E}">
        <p14:creationId xmlns:p14="http://schemas.microsoft.com/office/powerpoint/2010/main" val="396770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63337" y="283586"/>
            <a:ext cx="4751564" cy="6409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Diagram 6"/>
          <p:cNvGraphicFramePr/>
          <p:nvPr>
            <p:extLst>
              <p:ext uri="{D42A27DB-BD31-4B8C-83A1-F6EECF244321}">
                <p14:modId xmlns:p14="http://schemas.microsoft.com/office/powerpoint/2010/main" val="1463821732"/>
              </p:ext>
            </p:extLst>
          </p:nvPr>
        </p:nvGraphicFramePr>
        <p:xfrm>
          <a:off x="463425" y="1679752"/>
          <a:ext cx="5311583" cy="384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laque 7"/>
          <p:cNvSpPr/>
          <p:nvPr/>
        </p:nvSpPr>
        <p:spPr>
          <a:xfrm>
            <a:off x="163336" y="981669"/>
            <a:ext cx="4751565" cy="6409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ounded Rectangle 2"/>
          <p:cNvSpPr/>
          <p:nvPr/>
        </p:nvSpPr>
        <p:spPr>
          <a:xfrm>
            <a:off x="6113418" y="789052"/>
            <a:ext cx="5185954" cy="5279896"/>
          </a:xfrm>
          <a:prstGeom prst="roundRect">
            <a:avLst/>
          </a:prstGeom>
          <a:blipFill>
            <a:blip r:embed="rId7"/>
            <a:tile tx="0" ty="0" sx="100000" sy="100000" flip="none" algn="tl"/>
          </a:blipFill>
          <a:ln w="28575"/>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Ghi vào vở dòng bát cho phù hợp nội dung, vần, nhịp và luật bằng trắc.</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i="1" dirty="0">
                <a:solidFill>
                  <a:srgbClr val="0D0D0D"/>
                </a:solidFill>
                <a:latin typeface="Times New Roman" panose="02020603050405020304" pitchFamily="18" charset="0"/>
                <a:ea typeface="Times New Roman" panose="02020603050405020304" pitchFamily="18" charset="0"/>
              </a:rPr>
              <a:t>(1) Con đường rợp bóng cây </a:t>
            </a:r>
            <a:r>
              <a:rPr lang="vi-VN" sz="2000" b="1" i="1" dirty="0">
                <a:solidFill>
                  <a:srgbClr val="0D0D0D"/>
                </a:solidFill>
                <a:latin typeface="Times New Roman" panose="02020603050405020304" pitchFamily="18" charset="0"/>
                <a:ea typeface="Times New Roman" panose="02020603050405020304" pitchFamily="18" charset="0"/>
              </a:rPr>
              <a:t>xanh</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a:t>
            </a:r>
            <a:endParaRPr lang="en-US" sz="2000" dirty="0">
              <a:solidFill>
                <a:srgbClr val="0D0D0D"/>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000" i="1" dirty="0">
                <a:solidFill>
                  <a:srgbClr val="0D0D0D"/>
                </a:solidFill>
                <a:latin typeface="Times New Roman" panose="02020603050405020304" pitchFamily="18" charset="0"/>
                <a:ea typeface="Times New Roman" panose="02020603050405020304" pitchFamily="18" charset="0"/>
              </a:rPr>
              <a:t>(2) Tre xanh tự những thuở </a:t>
            </a:r>
            <a:r>
              <a:rPr lang="vi-VN" sz="2000" b="1" i="1" dirty="0">
                <a:solidFill>
                  <a:srgbClr val="0D0D0D"/>
                </a:solidFill>
                <a:latin typeface="Times New Roman" panose="02020603050405020304" pitchFamily="18" charset="0"/>
                <a:ea typeface="Times New Roman" panose="02020603050405020304" pitchFamily="18" charset="0"/>
              </a:rPr>
              <a:t>nào</a:t>
            </a:r>
            <a:endParaRPr lang="en-US" sz="2000" dirty="0">
              <a:latin typeface="Times New Roman" panose="02020603050405020304" pitchFamily="18" charset="0"/>
              <a:ea typeface="Times New Roman" panose="02020603050405020304" pitchFamily="18" charset="0"/>
            </a:endParaRPr>
          </a:p>
          <a:p>
            <a:r>
              <a:rPr lang="en-US" sz="2000" dirty="0">
                <a:solidFill>
                  <a:srgbClr val="0D0D0D"/>
                </a:solidFill>
                <a:latin typeface="Times New Roman" panose="02020603050405020304" pitchFamily="18" charset="0"/>
                <a:ea typeface="Times New Roman" panose="02020603050405020304" pitchFamily="18" charset="0"/>
              </a:rPr>
              <a:t>.........................................................</a:t>
            </a:r>
          </a:p>
          <a:p>
            <a:pPr>
              <a:lnSpc>
                <a:spcPct val="115000"/>
              </a:lnSpc>
              <a:spcAft>
                <a:spcPts val="1200"/>
              </a:spcAft>
            </a:pPr>
            <a:r>
              <a:rPr lang="vi-VN" sz="2000" i="1" dirty="0">
                <a:solidFill>
                  <a:srgbClr val="0D0D0D"/>
                </a:solidFill>
                <a:latin typeface="Times New Roman" panose="02020603050405020304" pitchFamily="18" charset="0"/>
                <a:ea typeface="Times New Roman" panose="02020603050405020304" pitchFamily="18" charset="0"/>
              </a:rPr>
              <a:t>(3) Phượng đang thắp lửa sân </a:t>
            </a:r>
            <a:r>
              <a:rPr lang="vi-VN" sz="2000" b="1" i="1" dirty="0">
                <a:solidFill>
                  <a:srgbClr val="0D0D0D"/>
                </a:solidFill>
                <a:latin typeface="Times New Roman" panose="02020603050405020304" pitchFamily="18" charset="0"/>
                <a:ea typeface="Times New Roman" panose="02020603050405020304" pitchFamily="18" charset="0"/>
              </a:rPr>
              <a:t>trường</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i="1" dirty="0">
                <a:solidFill>
                  <a:srgbClr val="0D0D0D"/>
                </a:solidFill>
                <a:latin typeface="Times New Roman" panose="02020603050405020304" pitchFamily="18" charset="0"/>
                <a:ea typeface="Times New Roman" panose="02020603050405020304" pitchFamily="18" charset="0"/>
              </a:rPr>
              <a:t>(4) Bàn tay mẹ dịu dàng </a:t>
            </a:r>
            <a:r>
              <a:rPr lang="vi-VN" sz="2000" b="1" i="1" dirty="0">
                <a:solidFill>
                  <a:srgbClr val="0D0D0D"/>
                </a:solidFill>
                <a:latin typeface="Times New Roman" panose="02020603050405020304" pitchFamily="18" charset="0"/>
                <a:ea typeface="Times New Roman" panose="02020603050405020304" pitchFamily="18" charset="0"/>
              </a:rPr>
              <a:t>sao</a:t>
            </a:r>
            <a:endParaRPr lang="en-US" sz="2000" dirty="0">
              <a:latin typeface="Times New Roman" panose="02020603050405020304" pitchFamily="18" charset="0"/>
              <a:ea typeface="Times New Roman" panose="02020603050405020304" pitchFamily="18" charset="0"/>
            </a:endParaRPr>
          </a:p>
          <a:p>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5627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5894564" cy="591963"/>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Diagram 6"/>
          <p:cNvGraphicFramePr/>
          <p:nvPr>
            <p:extLst>
              <p:ext uri="{D42A27DB-BD31-4B8C-83A1-F6EECF244321}">
                <p14:modId xmlns:p14="http://schemas.microsoft.com/office/powerpoint/2010/main" val="161361733"/>
              </p:ext>
            </p:extLst>
          </p:nvPr>
        </p:nvGraphicFramePr>
        <p:xfrm>
          <a:off x="1141145" y="2223151"/>
          <a:ext cx="9909709" cy="384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laque 7"/>
          <p:cNvSpPr/>
          <p:nvPr/>
        </p:nvSpPr>
        <p:spPr>
          <a:xfrm>
            <a:off x="191912" y="824508"/>
            <a:ext cx="5894564" cy="591963"/>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1912" y="1551167"/>
            <a:ext cx="5894564" cy="591963"/>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tabLst>
                <a:tab pos="1386840" algn="l"/>
              </a:tabLst>
              <a:defRPr/>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dirty="0">
                <a:solidFill>
                  <a:srgbClr val="0D0D0D"/>
                </a:solidFill>
                <a:latin typeface="Times New Roman" panose="02020603050405020304" pitchFamily="18" charset="0"/>
                <a:ea typeface="Times New Roman" panose="02020603050405020304" pitchFamily="18" charset="0"/>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34080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606601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67356"/>
            <a:ext cx="606601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1912" y="1408287"/>
            <a:ext cx="606601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2310842" y="2282724"/>
            <a:ext cx="7570316" cy="3763329"/>
            <a:chOff x="1873014" y="2282724"/>
            <a:chExt cx="7570316" cy="3763329"/>
          </a:xfrm>
        </p:grpSpPr>
        <p:sp>
          <p:nvSpPr>
            <p:cNvPr id="3" name="Freeform 2"/>
            <p:cNvSpPr/>
            <p:nvPr/>
          </p:nvSpPr>
          <p:spPr>
            <a:xfrm>
              <a:off x="3581126" y="4173590"/>
              <a:ext cx="610967" cy="1520439"/>
            </a:xfrm>
            <a:custGeom>
              <a:avLst/>
              <a:gdLst/>
              <a:ahLst/>
              <a:cxnLst/>
              <a:rect l="0" t="0" r="0" b="0"/>
              <a:pathLst>
                <a:path>
                  <a:moveTo>
                    <a:pt x="0" y="0"/>
                  </a:moveTo>
                  <a:lnTo>
                    <a:pt x="305483" y="0"/>
                  </a:lnTo>
                  <a:lnTo>
                    <a:pt x="305483" y="1520439"/>
                  </a:lnTo>
                  <a:lnTo>
                    <a:pt x="610967" y="152043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Freeform 4"/>
            <p:cNvSpPr/>
            <p:nvPr/>
          </p:nvSpPr>
          <p:spPr>
            <a:xfrm>
              <a:off x="3581126" y="4173590"/>
              <a:ext cx="610967" cy="472219"/>
            </a:xfrm>
            <a:custGeom>
              <a:avLst/>
              <a:gdLst/>
              <a:ahLst/>
              <a:cxnLst/>
              <a:rect l="0" t="0" r="0" b="0"/>
              <a:pathLst>
                <a:path>
                  <a:moveTo>
                    <a:pt x="0" y="0"/>
                  </a:moveTo>
                  <a:lnTo>
                    <a:pt x="305483" y="0"/>
                  </a:lnTo>
                  <a:lnTo>
                    <a:pt x="305483" y="472219"/>
                  </a:lnTo>
                  <a:lnTo>
                    <a:pt x="610967" y="47221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3581126" y="3658259"/>
              <a:ext cx="610967" cy="515330"/>
            </a:xfrm>
            <a:custGeom>
              <a:avLst/>
              <a:gdLst/>
              <a:ahLst/>
              <a:cxnLst/>
              <a:rect l="0" t="0" r="0" b="0"/>
              <a:pathLst>
                <a:path>
                  <a:moveTo>
                    <a:pt x="0" y="515330"/>
                  </a:moveTo>
                  <a:lnTo>
                    <a:pt x="305483" y="515330"/>
                  </a:lnTo>
                  <a:lnTo>
                    <a:pt x="305483" y="0"/>
                  </a:lnTo>
                  <a:lnTo>
                    <a:pt x="610967"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3581126" y="2682975"/>
              <a:ext cx="610967" cy="1490615"/>
            </a:xfrm>
            <a:custGeom>
              <a:avLst/>
              <a:gdLst/>
              <a:ahLst/>
              <a:cxnLst/>
              <a:rect l="0" t="0" r="0" b="0"/>
              <a:pathLst>
                <a:path>
                  <a:moveTo>
                    <a:pt x="0" y="1490615"/>
                  </a:moveTo>
                  <a:lnTo>
                    <a:pt x="305483" y="1490615"/>
                  </a:lnTo>
                  <a:lnTo>
                    <a:pt x="305483" y="0"/>
                  </a:lnTo>
                  <a:lnTo>
                    <a:pt x="610967"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873014" y="3831656"/>
              <a:ext cx="1706326" cy="683867"/>
            </a:xfrm>
            <a:custGeom>
              <a:avLst/>
              <a:gdLst>
                <a:gd name="connsiteX0" fmla="*/ 0 w 1708112"/>
                <a:gd name="connsiteY0" fmla="*/ 0 h 683867"/>
                <a:gd name="connsiteX1" fmla="*/ 1708112 w 1708112"/>
                <a:gd name="connsiteY1" fmla="*/ 0 h 683867"/>
                <a:gd name="connsiteX2" fmla="*/ 1708112 w 1708112"/>
                <a:gd name="connsiteY2" fmla="*/ 683867 h 683867"/>
                <a:gd name="connsiteX3" fmla="*/ 0 w 1708112"/>
                <a:gd name="connsiteY3" fmla="*/ 683867 h 683867"/>
                <a:gd name="connsiteX4" fmla="*/ 0 w 1708112"/>
                <a:gd name="connsiteY4" fmla="*/ 0 h 683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112" h="683867">
                  <a:moveTo>
                    <a:pt x="0" y="0"/>
                  </a:moveTo>
                  <a:lnTo>
                    <a:pt x="1708112" y="0"/>
                  </a:lnTo>
                  <a:lnTo>
                    <a:pt x="1708112" y="683867"/>
                  </a:lnTo>
                  <a:lnTo>
                    <a:pt x="0" y="683867"/>
                  </a:lnTo>
                  <a:lnTo>
                    <a:pt x="0" y="0"/>
                  </a:lnTo>
                  <a:close/>
                </a:path>
              </a:pathLst>
            </a:cu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Các</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bước</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2" name="Freeform 11"/>
            <p:cNvSpPr/>
            <p:nvPr/>
          </p:nvSpPr>
          <p:spPr>
            <a:xfrm>
              <a:off x="4192093" y="2282724"/>
              <a:ext cx="5251237" cy="800501"/>
            </a:xfrm>
            <a:custGeom>
              <a:avLst/>
              <a:gdLst>
                <a:gd name="connsiteX0" fmla="*/ 0 w 5256732"/>
                <a:gd name="connsiteY0" fmla="*/ 0 h 800501"/>
                <a:gd name="connsiteX1" fmla="*/ 5256732 w 5256732"/>
                <a:gd name="connsiteY1" fmla="*/ 0 h 800501"/>
                <a:gd name="connsiteX2" fmla="*/ 5256732 w 5256732"/>
                <a:gd name="connsiteY2" fmla="*/ 800501 h 800501"/>
                <a:gd name="connsiteX3" fmla="*/ 0 w 5256732"/>
                <a:gd name="connsiteY3" fmla="*/ 800501 h 800501"/>
                <a:gd name="connsiteX4" fmla="*/ 0 w 5256732"/>
                <a:gd name="connsiteY4" fmla="*/ 0 h 800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6732" h="800501">
                  <a:moveTo>
                    <a:pt x="0" y="0"/>
                  </a:moveTo>
                  <a:lnTo>
                    <a:pt x="5256732" y="0"/>
                  </a:lnTo>
                  <a:lnTo>
                    <a:pt x="5256732" y="800501"/>
                  </a:lnTo>
                  <a:lnTo>
                    <a:pt x="0" y="800501"/>
                  </a:lnTo>
                  <a:lnTo>
                    <a:pt x="0" y="0"/>
                  </a:lnTo>
                  <a:close/>
                </a:path>
              </a:pathLst>
            </a:cu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b="1" u="none" kern="1200" dirty="0" err="1">
                  <a:solidFill>
                    <a:schemeClr val="tx1"/>
                  </a:solidFill>
                  <a:latin typeface="Times New Roman" panose="02020603050405020304" pitchFamily="18" charset="0"/>
                  <a:cs typeface="Times New Roman" panose="02020603050405020304" pitchFamily="18" charset="0"/>
                </a:rPr>
                <a:t>Bước</a:t>
              </a:r>
              <a:r>
                <a:rPr lang="en-US" sz="2800" b="1" u="none" kern="1200" dirty="0">
                  <a:solidFill>
                    <a:schemeClr val="tx1"/>
                  </a:solidFill>
                  <a:latin typeface="Times New Roman" panose="02020603050405020304" pitchFamily="18" charset="0"/>
                  <a:cs typeface="Times New Roman" panose="02020603050405020304" pitchFamily="18" charset="0"/>
                </a:rPr>
                <a:t> 1: </a:t>
              </a:r>
              <a:r>
                <a:rPr lang="en-US" sz="2800" b="1" kern="1200" dirty="0" err="1">
                  <a:solidFill>
                    <a:schemeClr val="tx1"/>
                  </a:solidFill>
                  <a:latin typeface="Times New Roman" panose="02020603050405020304" pitchFamily="18" charset="0"/>
                  <a:cs typeface="Times New Roman" panose="02020603050405020304" pitchFamily="18" charset="0"/>
                </a:rPr>
                <a:t>Chuẩn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bị</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trước</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khi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viết</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12"/>
            <p:cNvSpPr/>
            <p:nvPr/>
          </p:nvSpPr>
          <p:spPr>
            <a:xfrm>
              <a:off x="4192093" y="3285061"/>
              <a:ext cx="5237657" cy="746395"/>
            </a:xfrm>
            <a:custGeom>
              <a:avLst/>
              <a:gdLst>
                <a:gd name="connsiteX0" fmla="*/ 0 w 5243138"/>
                <a:gd name="connsiteY0" fmla="*/ 0 h 746395"/>
                <a:gd name="connsiteX1" fmla="*/ 5243138 w 5243138"/>
                <a:gd name="connsiteY1" fmla="*/ 0 h 746395"/>
                <a:gd name="connsiteX2" fmla="*/ 5243138 w 5243138"/>
                <a:gd name="connsiteY2" fmla="*/ 746395 h 746395"/>
                <a:gd name="connsiteX3" fmla="*/ 0 w 5243138"/>
                <a:gd name="connsiteY3" fmla="*/ 746395 h 746395"/>
                <a:gd name="connsiteX4" fmla="*/ 0 w 5243138"/>
                <a:gd name="connsiteY4" fmla="*/ 0 h 746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3138" h="746395">
                  <a:moveTo>
                    <a:pt x="0" y="0"/>
                  </a:moveTo>
                  <a:lnTo>
                    <a:pt x="5243138" y="0"/>
                  </a:lnTo>
                  <a:lnTo>
                    <a:pt x="5243138" y="746395"/>
                  </a:lnTo>
                  <a:lnTo>
                    <a:pt x="0" y="746395"/>
                  </a:lnTo>
                  <a:lnTo>
                    <a:pt x="0" y="0"/>
                  </a:lnTo>
                  <a:close/>
                </a:path>
              </a:pathLst>
            </a:cu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vi-VN" sz="2800" b="1" u="none" kern="1200" dirty="0">
                  <a:solidFill>
                    <a:schemeClr val="tx1"/>
                  </a:solidFill>
                  <a:latin typeface="Times New Roman" panose="02020603050405020304" pitchFamily="18" charset="0"/>
                  <a:cs typeface="Times New Roman" panose="02020603050405020304" pitchFamily="18" charset="0"/>
                </a:rPr>
                <a:t>Bước 2</a:t>
              </a:r>
              <a:r>
                <a:rPr lang="vi-VN" sz="2800" b="1" kern="1200" dirty="0">
                  <a:solidFill>
                    <a:schemeClr val="tx1"/>
                  </a:solidFill>
                  <a:latin typeface="Times New Roman" panose="02020603050405020304" pitchFamily="18" charset="0"/>
                  <a:cs typeface="Times New Roman" panose="02020603050405020304" pitchFamily="18" charset="0"/>
                </a:rPr>
                <a: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Viết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bài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thơ</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4192093" y="4250008"/>
              <a:ext cx="5237657" cy="791603"/>
            </a:xfrm>
            <a:custGeom>
              <a:avLst/>
              <a:gdLst>
                <a:gd name="connsiteX0" fmla="*/ 0 w 5360994"/>
                <a:gd name="connsiteY0" fmla="*/ 0 h 791603"/>
                <a:gd name="connsiteX1" fmla="*/ 5360994 w 5360994"/>
                <a:gd name="connsiteY1" fmla="*/ 0 h 791603"/>
                <a:gd name="connsiteX2" fmla="*/ 5360994 w 5360994"/>
                <a:gd name="connsiteY2" fmla="*/ 791603 h 791603"/>
                <a:gd name="connsiteX3" fmla="*/ 0 w 5360994"/>
                <a:gd name="connsiteY3" fmla="*/ 791603 h 791603"/>
                <a:gd name="connsiteX4" fmla="*/ 0 w 5360994"/>
                <a:gd name="connsiteY4" fmla="*/ 0 h 79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994" h="791603">
                  <a:moveTo>
                    <a:pt x="0" y="0"/>
                  </a:moveTo>
                  <a:lnTo>
                    <a:pt x="5360994" y="0"/>
                  </a:lnTo>
                  <a:lnTo>
                    <a:pt x="5360994" y="791603"/>
                  </a:lnTo>
                  <a:lnTo>
                    <a:pt x="0" y="791603"/>
                  </a:lnTo>
                  <a:lnTo>
                    <a:pt x="0" y="0"/>
                  </a:lnTo>
                  <a:close/>
                </a:path>
              </a:pathLst>
            </a:cu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b="1" u="none" kern="1200" dirty="0" err="1">
                  <a:solidFill>
                    <a:schemeClr val="tx1"/>
                  </a:solidFill>
                  <a:latin typeface="Times New Roman" panose="02020603050405020304" pitchFamily="18" charset="0"/>
                  <a:cs typeface="Times New Roman" panose="02020603050405020304" pitchFamily="18" charset="0"/>
                </a:rPr>
                <a:t>Bước</a:t>
              </a:r>
              <a:r>
                <a:rPr lang="en-US" sz="2800" b="1" u="none" kern="1200" dirty="0">
                  <a:solidFill>
                    <a:schemeClr val="tx1"/>
                  </a:solidFill>
                  <a:latin typeface="Times New Roman" panose="02020603050405020304" pitchFamily="18" charset="0"/>
                  <a:cs typeface="Times New Roman" panose="02020603050405020304" pitchFamily="18" charset="0"/>
                </a:rPr>
                <a:t> 3: </a:t>
              </a:r>
              <a:r>
                <a:rPr lang="en-US" sz="2800" b="1" kern="1200" dirty="0" err="1">
                  <a:solidFill>
                    <a:schemeClr val="tx1"/>
                  </a:solidFill>
                  <a:latin typeface="Times New Roman" panose="02020603050405020304" pitchFamily="18" charset="0"/>
                  <a:cs typeface="Times New Roman" panose="02020603050405020304" pitchFamily="18" charset="0"/>
                </a:rPr>
                <a:t>Kiểm</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tra</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và</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chỉnh</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sử</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14"/>
            <p:cNvSpPr/>
            <p:nvPr/>
          </p:nvSpPr>
          <p:spPr>
            <a:xfrm>
              <a:off x="4192094" y="5342005"/>
              <a:ext cx="5251236" cy="704048"/>
            </a:xfrm>
            <a:custGeom>
              <a:avLst/>
              <a:gdLst>
                <a:gd name="connsiteX0" fmla="*/ 0 w 5413109"/>
                <a:gd name="connsiteY0" fmla="*/ 0 h 704048"/>
                <a:gd name="connsiteX1" fmla="*/ 5413109 w 5413109"/>
                <a:gd name="connsiteY1" fmla="*/ 0 h 704048"/>
                <a:gd name="connsiteX2" fmla="*/ 5413109 w 5413109"/>
                <a:gd name="connsiteY2" fmla="*/ 704048 h 704048"/>
                <a:gd name="connsiteX3" fmla="*/ 0 w 5413109"/>
                <a:gd name="connsiteY3" fmla="*/ 704048 h 704048"/>
                <a:gd name="connsiteX4" fmla="*/ 0 w 5413109"/>
                <a:gd name="connsiteY4" fmla="*/ 0 h 70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9" h="704048">
                  <a:moveTo>
                    <a:pt x="0" y="0"/>
                  </a:moveTo>
                  <a:lnTo>
                    <a:pt x="5413109" y="0"/>
                  </a:lnTo>
                  <a:lnTo>
                    <a:pt x="5413109" y="704048"/>
                  </a:lnTo>
                  <a:lnTo>
                    <a:pt x="0" y="704048"/>
                  </a:lnTo>
                  <a:lnTo>
                    <a:pt x="0" y="0"/>
                  </a:lnTo>
                  <a:close/>
                </a:path>
              </a:pathLst>
            </a:cu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b="1" kern="1200" dirty="0" err="1">
                  <a:solidFill>
                    <a:schemeClr val="tx1"/>
                  </a:solidFill>
                  <a:latin typeface="Times New Roman" panose="02020603050405020304" pitchFamily="18" charset="0"/>
                  <a:cs typeface="Times New Roman" panose="02020603050405020304" pitchFamily="18" charset="0"/>
                </a:rPr>
                <a:t>Bước</a:t>
              </a:r>
              <a:r>
                <a:rPr lang="en-US" sz="2800" b="1" kern="1200" dirty="0">
                  <a:solidFill>
                    <a:schemeClr val="tx1"/>
                  </a:solidFill>
                  <a:latin typeface="Times New Roman" panose="02020603050405020304" pitchFamily="18" charset="0"/>
                  <a:cs typeface="Times New Roman" panose="02020603050405020304" pitchFamily="18" charset="0"/>
                </a:rPr>
                <a:t> 4: </a:t>
              </a:r>
              <a:r>
                <a:rPr lang="en-US" sz="2800" b="1" kern="1200" dirty="0" err="1">
                  <a:solidFill>
                    <a:schemeClr val="tx1"/>
                  </a:solidFill>
                  <a:latin typeface="Times New Roman" panose="02020603050405020304" pitchFamily="18" charset="0"/>
                  <a:cs typeface="Times New Roman" panose="02020603050405020304" pitchFamily="18" charset="0"/>
                </a:rPr>
                <a:t>Trình</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bày</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sản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phẩm</a:t>
              </a:r>
              <a:r>
                <a:rPr lang="en-US" sz="2800" b="1" kern="1200" dirty="0">
                  <a:solidFill>
                    <a:schemeClr val="tx1"/>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2254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92469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1912" y="1716686"/>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651160" y="3186537"/>
            <a:ext cx="1972491" cy="2730137"/>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3852657" y="2690149"/>
            <a:ext cx="6688183" cy="3722914"/>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 Đối tượng bài thơ?</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Ví dụ</a:t>
            </a:r>
            <a:r>
              <a:rPr lang="vi-VN" sz="3200" dirty="0">
                <a:solidFill>
                  <a:srgbClr val="0D0D0D"/>
                </a:solidFill>
                <a:latin typeface="Times New Roman" panose="02020603050405020304" pitchFamily="18" charset="0"/>
                <a:ea typeface="Times New Roman" panose="02020603050405020304" pitchFamily="18" charset="0"/>
              </a:rPr>
              <a:t>: Mẹ.</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 Điều em định viết trong bài?</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Ví dụ:</a:t>
            </a:r>
            <a:r>
              <a:rPr lang="vi-VN" sz="3200" dirty="0">
                <a:solidFill>
                  <a:srgbClr val="0D0D0D"/>
                </a:solidFill>
                <a:latin typeface="Times New Roman" panose="02020603050405020304" pitchFamily="18" charset="0"/>
                <a:ea typeface="Times New Roman" panose="02020603050405020304" pitchFamily="18" charset="0"/>
              </a:rPr>
              <a:t> Tình yêu thương, sự hi sinh của mẹ cho con.</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7985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578703" y="3073854"/>
            <a:ext cx="1972491" cy="2730137"/>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ounded Rectangle 2"/>
          <p:cNvSpPr/>
          <p:nvPr/>
        </p:nvSpPr>
        <p:spPr>
          <a:xfrm>
            <a:off x="3925114" y="2690541"/>
            <a:ext cx="6688183" cy="3722914"/>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 Bắt đầu bằng hình ảnh người em muốn viết hoặc tình cảm em dành cho người ấy...</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Ví dụ</a:t>
            </a:r>
            <a:r>
              <a:rPr lang="vi-VN" sz="3200" dirty="0">
                <a:solidFill>
                  <a:srgbClr val="0D0D0D"/>
                </a:solidFill>
                <a:latin typeface="Times New Roman" panose="02020603050405020304" pitchFamily="18" charset="0"/>
                <a:ea typeface="Times New Roman" panose="02020603050405020304" pitchFamily="18" charset="0"/>
              </a:rPr>
              <a:t>: Hình ảnh mẹ ru con ngủ, hình ảnh mẹ đưa nôi.</a:t>
            </a:r>
            <a:endParaRPr lang="en-US" sz="28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1912" y="92469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191912" y="1745262"/>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7356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435690" y="3186929"/>
            <a:ext cx="1972491" cy="2730137"/>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3708625" y="2690541"/>
            <a:ext cx="6688183" cy="3722914"/>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Lựa chọn từ ngữ thích hợp thể hiện hình ảnh người mà em muốn viết và diễn tả tình cảm của em với người đó. Thử vận dụng các biện pháp tu từ như so sánh, ẩn dụ,...</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Sắp xếp các từ ngữ theo quy định về số tiếng, vần, nhịp của thể thơ lục bát.</a:t>
            </a:r>
            <a:endParaRPr lang="en-US" sz="24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1912" y="92469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191912" y="1716686"/>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563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1" y="126425"/>
            <a:ext cx="5980289"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1" y="767356"/>
            <a:ext cx="5980289"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1911" y="1408287"/>
            <a:ext cx="5980289"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100274" y="2529705"/>
            <a:ext cx="2403566" cy="2730137"/>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400" b="1" dirty="0" err="1">
                <a:solidFill>
                  <a:srgbClr val="FF0000"/>
                </a:solidFill>
                <a:latin typeface="Times New Roman" panose="02020603050405020304" pitchFamily="18" charset="0"/>
                <a:ea typeface="Times New Roman" panose="02020603050405020304" pitchFamily="18" charset="0"/>
              </a:rPr>
              <a:t>Bước</a:t>
            </a:r>
            <a:r>
              <a:rPr lang="en-US" sz="2400" b="1" dirty="0">
                <a:solidFill>
                  <a:srgbClr val="FF0000"/>
                </a:solidFill>
                <a:latin typeface="Times New Roman" panose="02020603050405020304" pitchFamily="18" charset="0"/>
                <a:ea typeface="Times New Roman" panose="02020603050405020304" pitchFamily="18" charset="0"/>
              </a:rPr>
              <a:t> 3</a:t>
            </a:r>
            <a:r>
              <a:rPr lang="en-US" sz="2400" b="1" dirty="0">
                <a:solidFill>
                  <a:srgbClr val="363636"/>
                </a:solidFill>
                <a:latin typeface="Times New Roman" panose="02020603050405020304" pitchFamily="18" charset="0"/>
                <a:ea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rPr>
              <a:t>Kiểm tra và chỉnh sửa</a:t>
            </a:r>
            <a:r>
              <a:rPr lang="vi-VN" sz="2400" b="1" dirty="0">
                <a:solidFill>
                  <a:srgbClr val="363636"/>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 name="Rounded Rectangle 2"/>
          <p:cNvSpPr/>
          <p:nvPr/>
        </p:nvSpPr>
        <p:spPr>
          <a:xfrm>
            <a:off x="3815714" y="2049218"/>
            <a:ext cx="7276012" cy="4114800"/>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Đọc lại bài thơ.</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Bài thơ đã đảm bảo số tiếng, vần, nhịp và luật bằng trắc của thơ lục bát chưa? Có mắc lỗi chính tả không?</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Bài thơ có tập trung thể hiện về người em chọn viết và tình cảm của em với người đó không?</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Có nên thay thế từ ngữ nào để bài thơ diễn tả chính xác hoặc hay hơn không?</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72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fade">
                                      <p:cBhvr>
                                        <p:cTn id="43" dur="1000"/>
                                        <p:tgtEl>
                                          <p:spTgt spid="3">
                                            <p:txEl>
                                              <p:pRg st="0" end="0"/>
                                            </p:txEl>
                                          </p:spTgt>
                                        </p:tgtEl>
                                      </p:cBhvr>
                                    </p:animEffect>
                                    <p:anim calcmode="lin" valueType="num">
                                      <p:cBhvr>
                                        <p:cTn id="4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Effect transition="in" filter="fade">
                                      <p:cBhvr>
                                        <p:cTn id="50" dur="1000"/>
                                        <p:tgtEl>
                                          <p:spTgt spid="3">
                                            <p:txEl>
                                              <p:pRg st="1" end="1"/>
                                            </p:txEl>
                                          </p:spTgt>
                                        </p:tgtEl>
                                      </p:cBhvr>
                                    </p:animEffect>
                                    <p:anim calcmode="lin" valueType="num">
                                      <p:cBhvr>
                                        <p:cTn id="5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Effect transition="in" filter="fade">
                                      <p:cBhvr>
                                        <p:cTn id="57" dur="1000"/>
                                        <p:tgtEl>
                                          <p:spTgt spid="3">
                                            <p:txEl>
                                              <p:pRg st="2" end="2"/>
                                            </p:txEl>
                                          </p:spTgt>
                                        </p:tgtEl>
                                      </p:cBhvr>
                                    </p:animEffect>
                                    <p:anim calcmode="lin" valueType="num">
                                      <p:cBhvr>
                                        <p:cTn id="5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Effect transition="in" filter="fade">
                                      <p:cBhvr>
                                        <p:cTn id="64" dur="1000"/>
                                        <p:tgtEl>
                                          <p:spTgt spid="3">
                                            <p:txEl>
                                              <p:pRg st="3" end="3"/>
                                            </p:txEl>
                                          </p:spTgt>
                                        </p:tgtEl>
                                      </p:cBhvr>
                                    </p:animEffect>
                                    <p:anim calcmode="lin" valueType="num">
                                      <p:cBhvr>
                                        <p:cTn id="6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1471</TotalTime>
  <Words>10947</Words>
  <PresentationFormat>Widescreen</PresentationFormat>
  <Paragraphs>916</Paragraphs>
  <Slides>125</Slides>
  <Notes>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125</vt:i4>
      </vt:variant>
    </vt:vector>
  </HeadingPairs>
  <TitlesOfParts>
    <vt:vector size="137" baseType="lpstr">
      <vt:lpstr>MS Gothic</vt:lpstr>
      <vt:lpstr>Arial</vt:lpstr>
      <vt:lpstr>Calibri</vt:lpstr>
      <vt:lpstr>Calibri Light</vt:lpstr>
      <vt:lpstr>Times New Roman</vt:lpstr>
      <vt:lpstr>Wingdings</vt:lpstr>
      <vt:lpstr>Office Theme</vt:lpstr>
      <vt:lpstr>2_Office Theme</vt:lpstr>
      <vt:lpstr>1_Office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Bầy chim non bơi lội trên sông.  Ẩn dụ  chỉ những chú bé đang bơi trên dòng sông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2021-06-02T07:30:46Z</dcterms:created>
  <dcterms:modified xsi:type="dcterms:W3CDTF">2021-10-14T05:17:33Z</dcterms:modified>
</cp:coreProperties>
</file>