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60" r:id="rId4"/>
    <p:sldId id="259" r:id="rId5"/>
    <p:sldId id="261" r:id="rId6"/>
    <p:sldId id="262" r:id="rId7"/>
    <p:sldId id="264" r:id="rId8"/>
    <p:sldId id="418" r:id="rId9"/>
    <p:sldId id="266" r:id="rId10"/>
    <p:sldId id="272" r:id="rId11"/>
    <p:sldId id="274" r:id="rId12"/>
    <p:sldId id="269" r:id="rId13"/>
    <p:sldId id="420" r:id="rId14"/>
    <p:sldId id="275" r:id="rId15"/>
    <p:sldId id="271" r:id="rId16"/>
    <p:sldId id="277" r:id="rId17"/>
    <p:sldId id="286" r:id="rId18"/>
    <p:sldId id="276" r:id="rId19"/>
    <p:sldId id="419" r:id="rId20"/>
    <p:sldId id="34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4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66" d="100"/>
          <a:sy n="66" d="100"/>
        </p:scale>
        <p:origin x="197"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C3BB7F-191C-4C63-8AAF-4DC0D923F6B8}" type="datetimeFigureOut">
              <a:rPr lang="en-US" smtClean="0"/>
              <a:t>6/21/2022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50BDD-6CEC-4BD7-AAF7-02660C588F54}" type="slidenum">
              <a:rPr lang="en-US" smtClean="0"/>
              <a:t>‹#›</a:t>
            </a:fld>
            <a:endParaRPr lang="en-US"/>
          </a:p>
        </p:txBody>
      </p:sp>
    </p:spTree>
    <p:extLst>
      <p:ext uri="{BB962C8B-B14F-4D97-AF65-F5344CB8AC3E}">
        <p14:creationId xmlns:p14="http://schemas.microsoft.com/office/powerpoint/2010/main" val="29456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DD7226-0897-434E-A2EC-E688CD77B166}" type="slidenum">
              <a:rPr lang="en-US" smtClean="0"/>
              <a:t>7</a:t>
            </a:fld>
            <a:endParaRPr lang="en-US"/>
          </a:p>
        </p:txBody>
      </p:sp>
    </p:spTree>
    <p:extLst>
      <p:ext uri="{BB962C8B-B14F-4D97-AF65-F5344CB8AC3E}">
        <p14:creationId xmlns:p14="http://schemas.microsoft.com/office/powerpoint/2010/main" val="2335774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74D076-2246-9F9D-F9E3-8B9EB54EA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1134A5E-91BE-2A39-ADF7-BEF9E7B226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2871CC8-1E94-B777-335C-18D468616702}"/>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CCC41CCB-7A61-DDD4-24B0-840AF1CE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6C1DC1-78EC-AD12-6172-E389CCF59133}"/>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16692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49B404-2F37-227C-B542-407C4D94B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548633B-DC61-D1D8-0BEC-DA4DE0CE8E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0F44CDC-4641-7D1C-1DC1-054B724B2159}"/>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0083E546-48D7-8FB1-29E3-6A9C15EE5D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CE882C-6008-873D-DB0D-C311F285BE67}"/>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4410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CE3F601-4F50-68F4-06FD-7058B49280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2E6AD14-DFE6-4475-E836-566A18A13C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8106DF-9960-D1D7-152B-7A046E30B422}"/>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620B2920-25AF-799C-80C7-098E11179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039E1BE-D33C-2258-5871-EFC8C4840B08}"/>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697827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982A6E-92F8-2E46-16D6-D27605F022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A7623D-754C-1D4F-23CC-78E235B45E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1C526F4-4152-8B58-B6C3-F6215DF549C9}"/>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39A84072-B0DA-B8DA-2758-C4EF55B81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28BE7D7-466F-476D-CFBD-24BD37A2FDFB}"/>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2806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BF48ED-212B-2830-87A7-D12B3C1707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C109E73-12C5-C5DF-ABE1-C92E429C7C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F8D6E5A-9F0C-41F1-B273-209BDC5DB8A2}"/>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F42EE80A-7E15-9158-0592-9D7FB17E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E8CCC3-C727-704C-95AE-AE48FEB5D395}"/>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65594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4EE88-6912-96D1-0D15-2457640E7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2FC9368-3907-C582-E247-03740DAB0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01D1971-0259-CFB0-8EBA-A9AFCA552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0F244BB-552F-8B72-893C-7546A5A8EB16}"/>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6" name="Footer Placeholder 5">
            <a:extLst>
              <a:ext uri="{FF2B5EF4-FFF2-40B4-BE49-F238E27FC236}">
                <a16:creationId xmlns="" xmlns:a16="http://schemas.microsoft.com/office/drawing/2014/main" id="{CAA99EF1-B3E2-9103-57E5-FEBB38421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F7DD4ED-1493-A684-F591-D239EB44E3E8}"/>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02170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161CF-89F0-D2A4-35BB-402ACC1A71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D5BC2E6-B92C-CA28-9B2D-5B1B49D5C6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03C8BF1-5176-5EEF-2C41-06272E8AB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33B330C-AA4E-52BB-E16B-33345B2ED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65E1C35-88DA-8F7E-4084-7259C07A39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A05D3B5-BFD2-1448-7308-44308000601D}"/>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8" name="Footer Placeholder 7">
            <a:extLst>
              <a:ext uri="{FF2B5EF4-FFF2-40B4-BE49-F238E27FC236}">
                <a16:creationId xmlns="" xmlns:a16="http://schemas.microsoft.com/office/drawing/2014/main" id="{E23BFB2C-C27E-6E7E-6049-640C0A4015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48D4579-58D6-FEA3-E9D7-4A04A85856AA}"/>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07744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9AC08-B84F-23D7-2B62-CC372F0B2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CCC7178-2B72-60BB-955C-7A8BF1B48693}"/>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4" name="Footer Placeholder 3">
            <a:extLst>
              <a:ext uri="{FF2B5EF4-FFF2-40B4-BE49-F238E27FC236}">
                <a16:creationId xmlns="" xmlns:a16="http://schemas.microsoft.com/office/drawing/2014/main" id="{42AE3592-BA79-B840-77E6-F4717AD6D2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1B1C781-487C-A343-8067-BECEFD299DE2}"/>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227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F3C17D7-017F-9FCE-A6FF-F527FE2A9487}"/>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3" name="Footer Placeholder 2">
            <a:extLst>
              <a:ext uri="{FF2B5EF4-FFF2-40B4-BE49-F238E27FC236}">
                <a16:creationId xmlns="" xmlns:a16="http://schemas.microsoft.com/office/drawing/2014/main" id="{6AC77F6D-DDA7-E242-1801-7D3D4B20B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D1670FC-A1E4-5653-5A00-B5E117C40E34}"/>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4256939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C09605A-4894-52A6-7941-82B08CCEB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81690E7-13DB-A40A-B7B3-32D1A52A7F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87EE99D-F477-6A2F-F5FB-F58EB5A061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89FE771-DB46-762F-5B2F-E6825FFB6F65}"/>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6" name="Footer Placeholder 5">
            <a:extLst>
              <a:ext uri="{FF2B5EF4-FFF2-40B4-BE49-F238E27FC236}">
                <a16:creationId xmlns="" xmlns:a16="http://schemas.microsoft.com/office/drawing/2014/main" id="{0D250949-B953-8C4E-BA6E-5BE7DD4AD6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61B432F-00E1-6164-3F79-0BAB4DC7BB0D}"/>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13091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2F7516-42DF-6017-EEA1-F43B78A97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24F2902-2D25-4237-CD96-D5CF730447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04960F3-23AB-FC3A-E690-E0FD007C4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8E0D95-862C-435E-FA88-404F57B73331}"/>
              </a:ext>
            </a:extLst>
          </p:cNvPr>
          <p:cNvSpPr>
            <a:spLocks noGrp="1"/>
          </p:cNvSpPr>
          <p:nvPr>
            <p:ph type="dt" sz="half" idx="10"/>
          </p:nvPr>
        </p:nvSpPr>
        <p:spPr/>
        <p:txBody>
          <a:bodyPr/>
          <a:lstStyle/>
          <a:p>
            <a:fld id="{0830C868-52E8-425E-8089-05B3C5EE3A64}" type="datetimeFigureOut">
              <a:rPr lang="en-US" smtClean="0"/>
              <a:t>6/21/2022</a:t>
            </a:fld>
            <a:endParaRPr lang="en-US"/>
          </a:p>
        </p:txBody>
      </p:sp>
      <p:sp>
        <p:nvSpPr>
          <p:cNvPr id="6" name="Footer Placeholder 5">
            <a:extLst>
              <a:ext uri="{FF2B5EF4-FFF2-40B4-BE49-F238E27FC236}">
                <a16:creationId xmlns="" xmlns:a16="http://schemas.microsoft.com/office/drawing/2014/main" id="{F5AD9C9A-3FE4-0F6B-E700-BFAA620F4D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EA7262C-D61D-84E3-01EA-A4A542FC2F82}"/>
              </a:ext>
            </a:extLst>
          </p:cNvPr>
          <p:cNvSpPr>
            <a:spLocks noGrp="1"/>
          </p:cNvSpPr>
          <p:nvPr>
            <p:ph type="sldNum" sz="quarter" idx="12"/>
          </p:nvPr>
        </p:nvSpPr>
        <p:spPr/>
        <p:txBody>
          <a:bodyPr/>
          <a:lstStyle/>
          <a:p>
            <a:fld id="{15AF5777-3782-4AC1-9D64-C4B9214A1CAC}" type="slidenum">
              <a:rPr lang="en-US" smtClean="0"/>
              <a:t>‹#›</a:t>
            </a:fld>
            <a:endParaRPr lang="en-US"/>
          </a:p>
        </p:txBody>
      </p:sp>
    </p:spTree>
    <p:extLst>
      <p:ext uri="{BB962C8B-B14F-4D97-AF65-F5344CB8AC3E}">
        <p14:creationId xmlns:p14="http://schemas.microsoft.com/office/powerpoint/2010/main" val="322471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7F04F3F-1B36-6173-9AEE-62656C197C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44B401F5-8470-8885-F619-B4ED63057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F72108-E922-AB6A-6086-CF3ED01AA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0C868-52E8-425E-8089-05B3C5EE3A64}" type="datetimeFigureOut">
              <a:rPr lang="en-US" smtClean="0"/>
              <a:t>6/21/2022</a:t>
            </a:fld>
            <a:endParaRPr lang="en-US"/>
          </a:p>
        </p:txBody>
      </p:sp>
      <p:sp>
        <p:nvSpPr>
          <p:cNvPr id="5" name="Footer Placeholder 4">
            <a:extLst>
              <a:ext uri="{FF2B5EF4-FFF2-40B4-BE49-F238E27FC236}">
                <a16:creationId xmlns="" xmlns:a16="http://schemas.microsoft.com/office/drawing/2014/main" id="{608710EB-38DD-B20B-9EBB-06943B782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37E5B4C-684A-CE76-7582-19F6EA9D0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F5777-3782-4AC1-9D64-C4B9214A1CAC}" type="slidenum">
              <a:rPr lang="en-US" smtClean="0"/>
              <a:t>‹#›</a:t>
            </a:fld>
            <a:endParaRPr lang="en-US"/>
          </a:p>
        </p:txBody>
      </p:sp>
    </p:spTree>
    <p:extLst>
      <p:ext uri="{BB962C8B-B14F-4D97-AF65-F5344CB8AC3E}">
        <p14:creationId xmlns:p14="http://schemas.microsoft.com/office/powerpoint/2010/main" val="3083770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gia đình đẹp, hạnh phúc và ý nghĩa nhất">
            <a:extLst>
              <a:ext uri="{FF2B5EF4-FFF2-40B4-BE49-F238E27FC236}">
                <a16:creationId xmlns="" xmlns:a16="http://schemas.microsoft.com/office/drawing/2014/main" id="{01232537-56C6-ECB4-AA49-8D0EBA30A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1221"/>
            <a:ext cx="12027877" cy="67667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1CB6C6F5-0CE2-EB6E-0449-7AD7C320219D}"/>
              </a:ext>
            </a:extLst>
          </p:cNvPr>
          <p:cNvPicPr>
            <a:picLocks noChangeAspect="1"/>
          </p:cNvPicPr>
          <p:nvPr/>
        </p:nvPicPr>
        <p:blipFill>
          <a:blip r:embed="rId3"/>
          <a:stretch>
            <a:fillRect/>
          </a:stretch>
        </p:blipFill>
        <p:spPr>
          <a:xfrm>
            <a:off x="1112088" y="91221"/>
            <a:ext cx="9967824" cy="1755800"/>
          </a:xfrm>
          <a:prstGeom prst="rect">
            <a:avLst/>
          </a:prstGeom>
        </p:spPr>
      </p:pic>
    </p:spTree>
    <p:extLst>
      <p:ext uri="{BB962C8B-B14F-4D97-AF65-F5344CB8AC3E}">
        <p14:creationId xmlns:p14="http://schemas.microsoft.com/office/powerpoint/2010/main" val="1448223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1271355"/>
            <a:ext cx="6217919" cy="5586645"/>
          </a:xfrm>
          <a:prstGeom prst="rect">
            <a:avLst/>
          </a:prstGeom>
        </p:spPr>
      </p:pic>
      <p:pic>
        <p:nvPicPr>
          <p:cNvPr id="11" name="Picture 10"/>
          <p:cNvPicPr>
            <a:picLocks noChangeAspect="1"/>
          </p:cNvPicPr>
          <p:nvPr/>
        </p:nvPicPr>
        <p:blipFill>
          <a:blip r:embed="rId2"/>
          <a:stretch>
            <a:fillRect/>
          </a:stretch>
        </p:blipFill>
        <p:spPr>
          <a:xfrm>
            <a:off x="6017622" y="1284463"/>
            <a:ext cx="6174378" cy="5586645"/>
          </a:xfrm>
          <a:prstGeom prst="rect">
            <a:avLst/>
          </a:prstGeom>
        </p:spPr>
      </p:pic>
      <p:sp>
        <p:nvSpPr>
          <p:cNvPr id="12" name="Rectangle 11"/>
          <p:cNvSpPr/>
          <p:nvPr/>
        </p:nvSpPr>
        <p:spPr>
          <a:xfrm>
            <a:off x="2735121" y="1019048"/>
            <a:ext cx="6775574" cy="400110"/>
          </a:xfrm>
          <a:prstGeom prst="rect">
            <a:avLst/>
          </a:prstGeom>
          <a:solidFill>
            <a:schemeClr val="accent2">
              <a:lumMod val="40000"/>
              <a:lumOff val="60000"/>
            </a:schemeClr>
          </a:solidFill>
        </p:spPr>
        <p:txBody>
          <a:bodyPr wrap="none" lIns="91440" tIns="45720" rIns="91440" bIns="45720">
            <a:spAutoFit/>
          </a:bodyPr>
          <a:lstStyle/>
          <a:p>
            <a:pPr algn="ctr"/>
            <a:r>
              <a:rPr lang="en-US" sz="2000" b="1" cap="none" spc="0"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MỘT SỐ HÌNH ẢNH THÔNG TIN TÁC GIẢ, TÁC PHẨM</a:t>
            </a:r>
          </a:p>
        </p:txBody>
      </p:sp>
      <p:pic>
        <p:nvPicPr>
          <p:cNvPr id="2050" name="Picture 2" descr="Cảm Nhận Về Bài Thơ Đợi Mẹ - Vũ Quần Phương - Việt Nam Overnight">
            <a:extLst>
              <a:ext uri="{FF2B5EF4-FFF2-40B4-BE49-F238E27FC236}">
                <a16:creationId xmlns="" xmlns:a16="http://schemas.microsoft.com/office/drawing/2014/main" id="{CEE0B53B-EFD7-67AB-1509-EEAC6587F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1393" y="1959848"/>
            <a:ext cx="4487930" cy="40781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75C68F65-4CFE-989E-7AC6-E76AD97648A0}"/>
              </a:ext>
            </a:extLst>
          </p:cNvPr>
          <p:cNvPicPr>
            <a:picLocks noChangeAspect="1"/>
          </p:cNvPicPr>
          <p:nvPr/>
        </p:nvPicPr>
        <p:blipFill>
          <a:blip r:embed="rId4"/>
          <a:stretch>
            <a:fillRect/>
          </a:stretch>
        </p:blipFill>
        <p:spPr>
          <a:xfrm>
            <a:off x="825635" y="1936440"/>
            <a:ext cx="4608514" cy="4247521"/>
          </a:xfrm>
          <a:prstGeom prst="rect">
            <a:avLst/>
          </a:prstGeom>
        </p:spPr>
      </p:pic>
    </p:spTree>
    <p:extLst>
      <p:ext uri="{BB962C8B-B14F-4D97-AF65-F5344CB8AC3E}">
        <p14:creationId xmlns:p14="http://schemas.microsoft.com/office/powerpoint/2010/main" val="2014069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56713" y="666204"/>
            <a:ext cx="5647698" cy="160673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pt-BR"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2.</a:t>
            </a:r>
            <a:r>
              <a:rPr kumimoji="0" lang="pt-BR" sz="3200" b="1" i="0" u="none" strike="noStrike" kern="1200" cap="none" spc="0" normalizeH="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t-BR"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Đọc hiểu chi tiết</a:t>
            </a:r>
            <a:r>
              <a:rPr kumimoji="0" lang="pt-BR"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2"/>
          <a:stretch>
            <a:fillRect/>
          </a:stretch>
        </p:blipFill>
        <p:spPr>
          <a:xfrm>
            <a:off x="933995" y="2272936"/>
            <a:ext cx="9895114" cy="4349933"/>
          </a:xfrm>
          <a:prstGeom prst="rect">
            <a:avLst/>
          </a:prstGeom>
        </p:spPr>
      </p:pic>
      <p:sp>
        <p:nvSpPr>
          <p:cNvPr id="6" name="Oval 5"/>
          <p:cNvSpPr/>
          <p:nvPr/>
        </p:nvSpPr>
        <p:spPr>
          <a:xfrm rot="20939102">
            <a:off x="1176792" y="2652148"/>
            <a:ext cx="9259101" cy="3434273"/>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2800" b="1" dirty="0">
                <a:solidFill>
                  <a:schemeClr val="tx1"/>
                </a:solidFill>
                <a:latin typeface="Times New Roman" panose="02020603050405020304" pitchFamily="18" charset="0"/>
                <a:ea typeface="Times New Roman" panose="02020603050405020304" pitchFamily="18" charset="0"/>
              </a:rPr>
              <a:t> </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78235" y="2181305"/>
            <a:ext cx="2220826" cy="1450169"/>
          </a:xfrm>
          <a:prstGeom prst="rect">
            <a:avLst/>
          </a:prstGeom>
        </p:spPr>
      </p:pic>
    </p:spTree>
    <p:extLst>
      <p:ext uri="{BB962C8B-B14F-4D97-AF65-F5344CB8AC3E}">
        <p14:creationId xmlns:p14="http://schemas.microsoft.com/office/powerpoint/2010/main" val="1415071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smtClean="0">
                <a:solidFill>
                  <a:srgbClr val="FF0000"/>
                </a:solidFill>
                <a:latin typeface="Times New Roman" panose="02020603050405020304" pitchFamily="18" charset="0"/>
                <a:ea typeface="Times New Roman" panose="02020603050405020304" pitchFamily="18" charset="0"/>
              </a:rPr>
              <a:t>II</a:t>
            </a:r>
            <a:r>
              <a:rPr kumimoji="0" lang="pt-BR"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Đọc hiểu văn bản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256713" y="2141805"/>
            <a:ext cx="4157025"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solidFill>
                  <a:srgbClr val="0070C0"/>
                </a:solidFill>
                <a:latin typeface="Times New Roman" panose="02020603050405020304" pitchFamily="18" charset="0"/>
                <a:cs typeface="Times New Roman" panose="02020603050405020304" pitchFamily="18" charset="0"/>
              </a:rPr>
              <a:t>a. Tình cảm của em bé với mẹ.</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8" name="Flowchart: Display 7"/>
          <p:cNvSpPr/>
          <p:nvPr/>
        </p:nvSpPr>
        <p:spPr>
          <a:xfrm>
            <a:off x="4413738" y="943811"/>
            <a:ext cx="7521549" cy="5706694"/>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anose="02020603050405020304" pitchFamily="18" charset="0"/>
                <a:cs typeface="Times New Roman" panose="02020603050405020304" pitchFamily="18" charset="0"/>
              </a:rPr>
              <a:t>- Đợi mẹ: ngồi đợi mẹ mỏi mòn.</a:t>
            </a:r>
            <a:endParaRPr lang="en-US" sz="3200" dirty="0">
              <a:solidFill>
                <a:schemeClr val="tx1"/>
              </a:solidFill>
              <a:effectLst/>
              <a:latin typeface="Times New Roman" panose="02020603050405020304" pitchFamily="18" charset="0"/>
              <a:cs typeface="Times New Roman" panose="02020603050405020304" pitchFamily="18" charset="0"/>
            </a:endParaRPr>
          </a:p>
          <a:p>
            <a:r>
              <a:rPr lang="pt-BR" sz="3200" dirty="0">
                <a:solidFill>
                  <a:schemeClr val="tx1"/>
                </a:solidFill>
                <a:latin typeface="Times New Roman" panose="02020603050405020304" pitchFamily="18" charset="0"/>
                <a:cs typeface="Times New Roman" panose="02020603050405020304" pitchFamily="18" charset="0"/>
              </a:rPr>
              <a:t>- Từ ngữ, hình ảnh: ngồi nhìn, lẫn, trông chờ,..; vầng trăng non, mẹ bế vào nhà... </a:t>
            </a:r>
            <a:r>
              <a:rPr lang="pt-BR" sz="3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pt-BR" sz="3200" dirty="0">
                <a:solidFill>
                  <a:schemeClr val="tx1"/>
                </a:solidFill>
                <a:latin typeface="Times New Roman" panose="02020603050405020304" pitchFamily="18" charset="0"/>
                <a:cs typeface="Times New Roman" panose="02020603050405020304" pitchFamily="18" charset="0"/>
              </a:rPr>
              <a:t>Nhân hóa</a:t>
            </a:r>
            <a:endParaRPr lang="en-US" sz="3200" dirty="0">
              <a:solidFill>
                <a:schemeClr val="tx1"/>
              </a:solidFill>
              <a:latin typeface="Times New Roman" panose="02020603050405020304" pitchFamily="18" charset="0"/>
              <a:cs typeface="Times New Roman" panose="02020603050405020304" pitchFamily="18" charset="0"/>
            </a:endParaRPr>
          </a:p>
          <a:p>
            <a:r>
              <a:rPr lang="pt-BR" sz="3200" dirty="0">
                <a:solidFill>
                  <a:schemeClr val="tx1"/>
                </a:solidFill>
                <a:latin typeface="Times New Roman" panose="02020603050405020304" pitchFamily="18" charset="0"/>
                <a:cs typeface="Times New Roman" panose="02020603050405020304" pitchFamily="18" charset="0"/>
              </a:rPr>
              <a:t>- Hình tượng độc đáo, thi vị làm rõ tình yêu mẹ của bé (chờ mẹ đến ngủ quên ngoài đầu hè) cũng như tình yêu bé của mẹ (âu yếm, thương yêu)</a:t>
            </a:r>
            <a:endParaRPr lang="en-US" sz="3200" dirty="0">
              <a:solidFill>
                <a:schemeClr val="tx1"/>
              </a:solidFill>
              <a:effectLst/>
              <a:latin typeface="Times New Roman" panose="02020603050405020304" pitchFamily="18" charset="0"/>
              <a:cs typeface="Times New Roman" panose="02020603050405020304" pitchFamily="18" charset="0"/>
            </a:endParaRPr>
          </a:p>
          <a:p>
            <a:r>
              <a:rPr lang="pt-BR" b="1" dirty="0"/>
              <a:t> </a:t>
            </a:r>
            <a:endParaRPr lang="en-US" sz="2800" dirty="0">
              <a:effectLst/>
            </a:endParaRPr>
          </a:p>
        </p:txBody>
      </p:sp>
    </p:spTree>
    <p:extLst>
      <p:ext uri="{BB962C8B-B14F-4D97-AF65-F5344CB8AC3E}">
        <p14:creationId xmlns:p14="http://schemas.microsoft.com/office/powerpoint/2010/main" val="6915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y2meta.com-MẸ YÊU ƠI - GIA KHIÊM-(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956"/>
            <a:ext cx="12195672" cy="6855044"/>
          </a:xfrm>
          <a:prstGeom prst="rect">
            <a:avLst/>
          </a:prstGeom>
        </p:spPr>
      </p:pic>
    </p:spTree>
    <p:extLst>
      <p:ext uri="{BB962C8B-B14F-4D97-AF65-F5344CB8AC3E}">
        <p14:creationId xmlns:p14="http://schemas.microsoft.com/office/powerpoint/2010/main" val="88933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56713" y="207496"/>
            <a:ext cx="469410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smtClean="0">
                <a:solidFill>
                  <a:srgbClr val="FF0000"/>
                </a:solidFill>
                <a:latin typeface="Times New Roman" panose="02020603050405020304" pitchFamily="18" charset="0"/>
                <a:ea typeface="Times New Roman" panose="02020603050405020304" pitchFamily="18" charset="0"/>
              </a:rPr>
              <a:t>II</a:t>
            </a:r>
            <a:r>
              <a:rPr kumimoji="0" lang="pt-BR"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Đọc hiểu văn bản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2"/>
          <p:cNvSpPr/>
          <p:nvPr/>
        </p:nvSpPr>
        <p:spPr>
          <a:xfrm>
            <a:off x="133620" y="1913722"/>
            <a:ext cx="3910841"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Tâm</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trạng</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2"/>
          <a:stretch>
            <a:fillRect/>
          </a:stretch>
        </p:blipFill>
        <p:spPr>
          <a:xfrm>
            <a:off x="4073772" y="1125416"/>
            <a:ext cx="8147537" cy="5551501"/>
          </a:xfrm>
          <a:prstGeom prst="rect">
            <a:avLst/>
          </a:prstGeom>
        </p:spPr>
      </p:pic>
      <p:sp>
        <p:nvSpPr>
          <p:cNvPr id="6" name="Rectangle 5"/>
          <p:cNvSpPr/>
          <p:nvPr/>
        </p:nvSpPr>
        <p:spPr>
          <a:xfrm>
            <a:off x="5203373" y="1605537"/>
            <a:ext cx="6096000" cy="2554545"/>
          </a:xfrm>
          <a:prstGeom prst="rect">
            <a:avLst/>
          </a:prstGeom>
        </p:spPr>
        <p:txBody>
          <a:bodyPr>
            <a:spAutoFit/>
          </a:bodyPr>
          <a:lstStyle/>
          <a:p>
            <a:r>
              <a:rPr lang="en-US" sz="3200"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Theo em tác giả muốn gửi gắm thông điệp gì qua bài thơ trên?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dành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a:stretch>
            <a:fillRect/>
          </a:stretch>
        </p:blipFill>
        <p:spPr>
          <a:xfrm>
            <a:off x="9217480" y="5310066"/>
            <a:ext cx="2081893" cy="1366851"/>
          </a:xfrm>
          <a:prstGeom prst="rect">
            <a:avLst/>
          </a:prstGeom>
        </p:spPr>
      </p:pic>
    </p:spTree>
    <p:extLst>
      <p:ext uri="{BB962C8B-B14F-4D97-AF65-F5344CB8AC3E}">
        <p14:creationId xmlns:p14="http://schemas.microsoft.com/office/powerpoint/2010/main" val="221422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23093" y="1866476"/>
            <a:ext cx="3247124" cy="3396344"/>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r>
              <a:rPr lang="pt-BR" sz="3200" b="1" dirty="0">
                <a:solidFill>
                  <a:srgbClr val="0070C0"/>
                </a:solidFill>
                <a:latin typeface="Times New Roman" panose="02020603050405020304" pitchFamily="18" charset="0"/>
                <a:ea typeface="Times New Roman" panose="02020603050405020304" pitchFamily="18" charset="0"/>
              </a:rPr>
              <a:t>b. Tâm trạng của tác giả</a:t>
            </a:r>
            <a:r>
              <a:rPr lang="pt-BR" sz="3200" dirty="0">
                <a:solidFill>
                  <a:srgbClr val="0070C0"/>
                </a:solidFill>
                <a:latin typeface="Times New Roman" panose="02020603050405020304" pitchFamily="18" charset="0"/>
                <a:ea typeface="Times New Roman" panose="02020603050405020304" pitchFamily="18" charset="0"/>
              </a:rPr>
              <a:t>.</a:t>
            </a:r>
            <a:endParaRPr lang="en-US" sz="3200" dirty="0">
              <a:solidFill>
                <a:srgbClr val="0070C0"/>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ounded Rectangle 1"/>
              <p:cNvSpPr/>
              <p:nvPr/>
            </p:nvSpPr>
            <p:spPr>
              <a:xfrm>
                <a:off x="3657601" y="1276057"/>
                <a:ext cx="8085908" cy="47966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dirty="0">
                    <a:solidFill>
                      <a:schemeClr val="tx1"/>
                    </a:solidFill>
                    <a:latin typeface="Times New Roman" panose="02020603050405020304" pitchFamily="18" charset="0"/>
                    <a:cs typeface="Times New Roman" panose="02020603050405020304" pitchFamily="18" charset="0"/>
                  </a:rPr>
                  <a:t>Tình cảm của con với mẹ, mẹ với con là 1 trong những tình cảm thiêng liêng, trân quý nhất của con người</a:t>
                </a:r>
                <a14:m>
                  <m:oMath xmlns:m="http://schemas.openxmlformats.org/officeDocument/2006/math">
                    <m:r>
                      <a:rPr lang="pt-BR" sz="3600" i="1">
                        <a:solidFill>
                          <a:schemeClr val="tx1"/>
                        </a:solidFill>
                        <a:latin typeface="Cambria Math" panose="02040503050406030204" pitchFamily="18" charset="0"/>
                      </a:rPr>
                      <m:t> </m:t>
                    </m:r>
                  </m:oMath>
                </a14:m>
                <a:endParaRPr lang="en-US" sz="3600" dirty="0">
                  <a:solidFill>
                    <a:schemeClr val="tx1"/>
                  </a:solidFill>
                  <a:effectLst/>
                  <a:latin typeface="Times New Roman" panose="02020603050405020304" pitchFamily="18" charset="0"/>
                  <a:cs typeface="Times New Roman" panose="02020603050405020304" pitchFamily="18" charset="0"/>
                </a:endParaRPr>
              </a:p>
              <a:p>
                <a14:m>
                  <m:oMath xmlns:m="http://schemas.openxmlformats.org/officeDocument/2006/math">
                    <m:r>
                      <a:rPr lang="pt-BR" sz="3600" i="1">
                        <a:solidFill>
                          <a:schemeClr val="tx1"/>
                        </a:solidFill>
                        <a:latin typeface="Cambria Math" panose="02040503050406030204" pitchFamily="18" charset="0"/>
                      </a:rPr>
                      <m:t>→</m:t>
                    </m:r>
                  </m:oMath>
                </a14:m>
                <a:r>
                  <a:rPr lang="pt-BR" sz="3600" dirty="0">
                    <a:solidFill>
                      <a:schemeClr val="tx1"/>
                    </a:solidFill>
                    <a:latin typeface="Times New Roman" panose="02020603050405020304" pitchFamily="18" charset="0"/>
                    <a:cs typeface="Times New Roman" panose="02020603050405020304" pitchFamily="18" charset="0"/>
                  </a:rPr>
                  <a:t>Tác giả bày tỏ sự yêu thương, gắn kết với người thân.</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3657601" y="1276057"/>
                <a:ext cx="8085908" cy="4796659"/>
              </a:xfrm>
              <a:prstGeom prst="round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4208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2086" y="1214204"/>
            <a:ext cx="8232101" cy="4816464"/>
          </a:xfrm>
          <a:prstGeom prst="rect">
            <a:avLst/>
          </a:prstGeom>
        </p:spPr>
      </p:pic>
      <p:sp>
        <p:nvSpPr>
          <p:cNvPr id="10" name="Rectangle 9"/>
          <p:cNvSpPr/>
          <p:nvPr/>
        </p:nvSpPr>
        <p:spPr>
          <a:xfrm>
            <a:off x="4239727" y="1906570"/>
            <a:ext cx="5294017" cy="1969770"/>
          </a:xfrm>
          <a:prstGeom prst="rect">
            <a:avLst/>
          </a:prstGeom>
        </p:spPr>
        <p:txBody>
          <a:bodyPr wrap="square">
            <a:spAutoFit/>
          </a:bodyPr>
          <a:lstStyle/>
          <a:p>
            <a:pPr marR="30480" algn="just">
              <a:spcAft>
                <a:spcPts val="1200"/>
              </a:spcAft>
            </a:pPr>
            <a:r>
              <a:rPr lang="en-US" sz="2800" b="1" i="1" dirty="0">
                <a:solidFill>
                  <a:srgbClr val="000000"/>
                </a:solidFill>
                <a:latin typeface="Times New Roman" panose="02020603050405020304" pitchFamily="18" charset="0"/>
                <a:ea typeface="Times New Roman" panose="02020603050405020304" pitchFamily="18" charset="0"/>
              </a:rPr>
              <a:t>1. </a:t>
            </a:r>
            <a:r>
              <a:rPr lang="en-US" sz="2800" b="1" i="1" dirty="0" err="1">
                <a:solidFill>
                  <a:srgbClr val="000000"/>
                </a:solidFill>
                <a:latin typeface="Times New Roman" panose="02020603050405020304" pitchFamily="18" charset="0"/>
                <a:ea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rPr>
              <a:t> c</a:t>
            </a:r>
            <a:r>
              <a:rPr lang="vi-VN" sz="2800" b="1" i="1" dirty="0">
                <a:solidFill>
                  <a:srgbClr val="000000"/>
                </a:solidFill>
                <a:latin typeface="Times New Roman" panose="02020603050405020304" pitchFamily="18" charset="0"/>
                <a:ea typeface="Times New Roman" panose="02020603050405020304" pitchFamily="18" charset="0"/>
              </a:rPr>
              <a:t>ó nhận xét gì về hình thức thể loại </a:t>
            </a:r>
            <a:r>
              <a:rPr lang="en-US" sz="2800" b="1" i="1" dirty="0" err="1">
                <a:solidFill>
                  <a:srgbClr val="000000"/>
                </a:solidFill>
                <a:latin typeface="Times New Roman" panose="02020603050405020304" pitchFamily="18" charset="0"/>
                <a:ea typeface="Times New Roman" panose="02020603050405020304" pitchFamily="18" charset="0"/>
              </a:rPr>
              <a:t>bài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thơ</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trên</a:t>
            </a:r>
            <a:r>
              <a:rPr lang="vi-VN" sz="2800" b="1" i="1" dirty="0">
                <a:solidFill>
                  <a:srgbClr val="000000"/>
                </a:solidFill>
                <a:latin typeface="Times New Roman" panose="02020603050405020304" pitchFamily="18" charset="0"/>
                <a:ea typeface="Times New Roman" panose="02020603050405020304" pitchFamily="18" charset="0"/>
              </a:rPr>
              <a: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Ngôn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ngữ</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thơ</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biểu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đạt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điều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gì</a:t>
            </a:r>
            <a:r>
              <a:rPr lang="vi-VN" sz="2800" b="1" i="1" dirty="0">
                <a:solidFill>
                  <a:srgbClr val="000000"/>
                </a:solidFill>
                <a:latin typeface="Times New Roman" panose="02020603050405020304" pitchFamily="18" charset="0"/>
                <a:ea typeface="Times New Roman" panose="02020603050405020304" pitchFamily="18" charset="0"/>
              </a:rPr>
              <a:t>?</a:t>
            </a:r>
            <a:endParaRPr lang="en-US" sz="2800" b="1" i="1" dirty="0">
              <a:solidFill>
                <a:srgbClr val="000000"/>
              </a:solidFill>
              <a:latin typeface="Times New Roman" panose="02020603050405020304" pitchFamily="18" charset="0"/>
              <a:ea typeface="Times New Roman" panose="02020603050405020304" pitchFamily="18" charset="0"/>
            </a:endParaRPr>
          </a:p>
          <a:p>
            <a:pPr marR="30480" algn="just">
              <a:spcAft>
                <a:spcPts val="1200"/>
              </a:spcAft>
            </a:pPr>
            <a:r>
              <a:rPr lang="en-US" sz="2800" b="1" i="1" dirty="0">
                <a:effectLst/>
                <a:latin typeface="Times New Roman" panose="02020603050405020304" pitchFamily="18" charset="0"/>
                <a:ea typeface="Times New Roman" panose="02020603050405020304" pitchFamily="18" charset="0"/>
              </a:rPr>
              <a:t>2. </a:t>
            </a:r>
            <a:r>
              <a:rPr lang="en-US" sz="2800" b="1" i="1" dirty="0" err="1">
                <a:effectLst/>
                <a:latin typeface="Times New Roman" panose="02020603050405020304" pitchFamily="18" charset="0"/>
                <a:ea typeface="Times New Roman" panose="02020603050405020304" pitchFamily="18" charset="0"/>
              </a:rPr>
              <a:t>Nội</a:t>
            </a:r>
            <a:r>
              <a:rPr lang="en-US" sz="2800" b="1" i="1" dirty="0">
                <a:effectLst/>
                <a:latin typeface="Times New Roman" panose="02020603050405020304" pitchFamily="18" charset="0"/>
                <a:ea typeface="Times New Roman" panose="02020603050405020304" pitchFamily="18" charset="0"/>
              </a:rPr>
              <a:t> dung </a:t>
            </a:r>
            <a:r>
              <a:rPr lang="en-US" sz="2800" b="1" i="1" dirty="0" err="1">
                <a:effectLst/>
                <a:latin typeface="Times New Roman" panose="02020603050405020304" pitchFamily="18" charset="0"/>
                <a:ea typeface="Times New Roman" panose="02020603050405020304" pitchFamily="18" charset="0"/>
              </a:rPr>
              <a:t>đề</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cập</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đến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vấn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đề</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gì</a:t>
            </a:r>
            <a:r>
              <a:rPr lang="en-US" sz="2800" b="1" i="1" dirty="0">
                <a:effectLst/>
                <a:latin typeface="Times New Roman" panose="02020603050405020304" pitchFamily="18" charset="0"/>
                <a:ea typeface="Times New Roman" panose="02020603050405020304" pitchFamily="18" charset="0"/>
              </a:rPr>
              <a:t>?</a:t>
            </a:r>
          </a:p>
        </p:txBody>
      </p:sp>
      <p:pic>
        <p:nvPicPr>
          <p:cNvPr id="4" name="Picture 3"/>
          <p:cNvPicPr>
            <a:picLocks noChangeAspect="1"/>
          </p:cNvPicPr>
          <p:nvPr/>
        </p:nvPicPr>
        <p:blipFill>
          <a:blip r:embed="rId3"/>
          <a:stretch>
            <a:fillRect/>
          </a:stretch>
        </p:blipFill>
        <p:spPr>
          <a:xfrm>
            <a:off x="440177" y="4024596"/>
            <a:ext cx="3097036" cy="2261812"/>
          </a:xfrm>
          <a:prstGeom prst="rect">
            <a:avLst/>
          </a:prstGeom>
        </p:spPr>
      </p:pic>
    </p:spTree>
    <p:extLst>
      <p:ext uri="{BB962C8B-B14F-4D97-AF65-F5344CB8AC3E}">
        <p14:creationId xmlns:p14="http://schemas.microsoft.com/office/powerpoint/2010/main" val="35530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48720" y="1603455"/>
            <a:ext cx="10694560" cy="484411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70C0"/>
                </a:solidFill>
                <a:latin typeface="Times New Roman" panose="02020603050405020304" pitchFamily="18" charset="0"/>
                <a:cs typeface="Times New Roman" panose="02020603050405020304" pitchFamily="18" charset="0"/>
              </a:rPr>
              <a:t>1. </a:t>
            </a:r>
            <a:r>
              <a:rPr lang="vi-VN" sz="2800" b="1" dirty="0">
                <a:solidFill>
                  <a:srgbClr val="0070C0"/>
                </a:solidFill>
                <a:latin typeface="Times New Roman" panose="02020603050405020304" pitchFamily="18" charset="0"/>
                <a:cs typeface="Times New Roman" panose="02020603050405020304" pitchFamily="18" charset="0"/>
              </a:rPr>
              <a:t>Nghệ thuật</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a:p>
            <a:r>
              <a:rPr lang="vi-VN" sz="2800" b="1" dirty="0">
                <a:solidFill>
                  <a:srgbClr val="0070C0"/>
                </a:solidFill>
                <a:latin typeface="Times New Roman" panose="02020603050405020304" pitchFamily="18" charset="0"/>
                <a:cs typeface="Times New Roman" panose="02020603050405020304" pitchFamily="18" charset="0"/>
              </a:rPr>
              <a:t>2. Nội dung</a:t>
            </a:r>
            <a:r>
              <a:rPr lang="en-US" sz="2800" b="1"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a:p>
            <a:r>
              <a:rPr lang="pt-BR" sz="2800" dirty="0">
                <a:solidFill>
                  <a:schemeClr val="tx1"/>
                </a:solidFill>
                <a:latin typeface="Times New Roman" panose="02020603050405020304" pitchFamily="18" charset="0"/>
                <a:cs typeface="Times New Roman" panose="02020603050405020304" pitchFamily="18" charset="0"/>
              </a:rPr>
              <a:t>- Ca ngợi vẻ đẹp tình mẫu tử</a:t>
            </a:r>
            <a:endParaRPr lang="en-US" sz="2800" dirty="0">
              <a:solidFill>
                <a:schemeClr val="tx1"/>
              </a:solidFill>
              <a:latin typeface="Times New Roman" panose="02020603050405020304" pitchFamily="18" charset="0"/>
              <a:cs typeface="Times New Roman" panose="02020603050405020304" pitchFamily="18" charset="0"/>
            </a:endParaRPr>
          </a:p>
          <a:p>
            <a:r>
              <a:rPr lang="pt-BR" sz="2800" dirty="0">
                <a:solidFill>
                  <a:schemeClr val="tx1"/>
                </a:solidFill>
                <a:latin typeface="Times New Roman" panose="02020603050405020304" pitchFamily="18" charset="0"/>
                <a:cs typeface="Times New Roman" panose="02020603050405020304" pitchFamily="18" charset="0"/>
              </a:rPr>
              <a:t>- Tự hào về truyền thống tốt đẹp về tình cảm gia đình ở nhiều khía cạnh.</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Plaque 5">
            <a:extLst>
              <a:ext uri="{FF2B5EF4-FFF2-40B4-BE49-F238E27FC236}">
                <a16:creationId xmlns="" xmlns:a16="http://schemas.microsoft.com/office/drawing/2014/main" id="{E2A4651E-1A6E-3B87-1489-EBDCF9259F34}"/>
              </a:ext>
            </a:extLst>
          </p:cNvPr>
          <p:cNvSpPr/>
          <p:nvPr/>
        </p:nvSpPr>
        <p:spPr>
          <a:xfrm>
            <a:off x="239127" y="410435"/>
            <a:ext cx="245131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dirty="0" smtClean="0">
                <a:solidFill>
                  <a:srgbClr val="FF0000"/>
                </a:solidFill>
                <a:latin typeface="Times New Roman" panose="02020603050405020304" pitchFamily="18" charset="0"/>
                <a:ea typeface="Times New Roman" panose="02020603050405020304" pitchFamily="18" charset="0"/>
              </a:rPr>
              <a:t>III</a:t>
            </a:r>
            <a:r>
              <a:rPr kumimoji="0" lang="pt-BR"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Tổng kết</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733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7655" y="3435532"/>
            <a:ext cx="2885259" cy="2547257"/>
          </a:xfrm>
          <a:prstGeom prst="rect">
            <a:avLst/>
          </a:prstGeom>
        </p:spPr>
      </p:pic>
      <p:pic>
        <p:nvPicPr>
          <p:cNvPr id="6" name="Picture 5"/>
          <p:cNvPicPr>
            <a:picLocks noChangeAspect="1"/>
          </p:cNvPicPr>
          <p:nvPr/>
        </p:nvPicPr>
        <p:blipFill>
          <a:blip r:embed="rId3"/>
          <a:stretch>
            <a:fillRect/>
          </a:stretch>
        </p:blipFill>
        <p:spPr>
          <a:xfrm>
            <a:off x="4062047" y="158262"/>
            <a:ext cx="5990448" cy="4870938"/>
          </a:xfrm>
          <a:prstGeom prst="rect">
            <a:avLst/>
          </a:prstGeom>
        </p:spPr>
      </p:pic>
      <p:sp>
        <p:nvSpPr>
          <p:cNvPr id="9" name="TextBox 8"/>
          <p:cNvSpPr txBox="1"/>
          <p:nvPr/>
        </p:nvSpPr>
        <p:spPr>
          <a:xfrm>
            <a:off x="4410536" y="1437920"/>
            <a:ext cx="529347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Giao </a:t>
            </a:r>
            <a:r>
              <a:rPr lang="en-US" sz="3600" b="1" dirty="0" err="1">
                <a:solidFill>
                  <a:srgbClr val="FF0000"/>
                </a:solidFill>
                <a:latin typeface="Times New Roman" panose="02020603050405020304" pitchFamily="18" charset="0"/>
                <a:cs typeface="Times New Roman" panose="02020603050405020304" pitchFamily="18" charset="0"/>
              </a:rPr>
              <a:t>nhiệm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vụ</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hoàn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endPar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492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665933823"/>
              </p:ext>
            </p:extLst>
          </p:nvPr>
        </p:nvGraphicFramePr>
        <p:xfrm>
          <a:off x="237506" y="178130"/>
          <a:ext cx="11709071" cy="6412675"/>
        </p:xfrm>
        <a:graphic>
          <a:graphicData uri="http://schemas.openxmlformats.org/drawingml/2006/table">
            <a:tbl>
              <a:tblPr firstRow="1" firstCol="1" bandRow="1"/>
              <a:tblGrid>
                <a:gridCol w="1035101"/>
                <a:gridCol w="6556065"/>
                <a:gridCol w="4117905"/>
              </a:tblGrid>
              <a:tr h="476994">
                <a:tc>
                  <a:txBody>
                    <a:bodyPr/>
                    <a:lstStyle/>
                    <a:p>
                      <a:pPr algn="ctr">
                        <a:lnSpc>
                          <a:spcPct val="106000"/>
                        </a:lnSpc>
                        <a:spcAft>
                          <a:spcPts val="800"/>
                        </a:spcAft>
                      </a:pPr>
                      <a:r>
                        <a:rPr lang="pt-BR" sz="16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16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Từ ngữ, hình ảnh độc đáo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6000"/>
                        </a:lnSpc>
                        <a:spcAft>
                          <a:spcPts val="800"/>
                        </a:spcAft>
                      </a:pPr>
                      <a:r>
                        <a:rPr lang="pt-BR" sz="1600" b="1">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76994">
                <a:tc rowSpan="2">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hình dung thấy điều gì khi đọc đoạn thơ này?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160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53986">
                <a:tc vMerge="1">
                  <a:txBody>
                    <a:bodyPr/>
                    <a:lstStyle/>
                    <a:p>
                      <a:endParaRPr lang="en-US"/>
                    </a:p>
                  </a:txBody>
                  <a:tcPr/>
                </a:tc>
                <a:tc>
                  <a:txBody>
                    <a:bodyPr/>
                    <a:lstStyle/>
                    <a:p>
                      <a:pPr algn="just">
                        <a:lnSpc>
                          <a:spcPct val="106000"/>
                        </a:lnSpc>
                        <a:spcAft>
                          <a:spcPts val="800"/>
                        </a:spcAft>
                      </a:pPr>
                      <a:r>
                        <a:rPr lang="pt-BR"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 định cách gieo vần và ngắt nhịp của bài thơ? Em có nhận xét gì về cách gieo vần và ngát ngắt nhịp ấy?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6000"/>
                        </a:lnSpc>
                        <a:spcAft>
                          <a:spcPts val="800"/>
                        </a:spcAft>
                      </a:pPr>
                      <a:r>
                        <a:rPr lang="pt-BR" sz="1600">
                          <a:effectLst/>
                          <a:highlight>
                            <a:srgbClr val="D3D3D3"/>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53986">
                <a:tc>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Tìm và nêu tác dụng những từ ngữ, hình ảnh, biện pháp tu từ thể hiện tâm trạng đợi mẹ của em bé?</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3986">
                <a:tc>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thơ thể hiện tình cảm cảm xúc gì về hình ảnh “Mẹ đã bế em vào nhà nỗi đợi vẫn nằm mơ”</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3986">
                <a:tc>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 thơ thể hiện cảm xúc gì của tác giả? Hãy tìm những từ ngữ, hình ảnh thể hiện tình cảm, cảm xúc ấy?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6994">
                <a:tc>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tác giả muốn gửi gắm thông điệp gì qua bài thơ trên?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5749">
                <a:tc>
                  <a:txBody>
                    <a:bodyPr/>
                    <a:lstStyle/>
                    <a:p>
                      <a:pPr algn="ctr">
                        <a:lnSpc>
                          <a:spcPct val="106000"/>
                        </a:lnSpc>
                        <a:spcAft>
                          <a:spcPts val="800"/>
                        </a:spcAft>
                      </a:pPr>
                      <a:r>
                        <a:rPr lang="pt-BR"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 cảm của bé và mẹ dành cho nhau gợi cho em suy nghĩ gì về tình cảm của những người thân trong gia đình? Hãy viết một đoạn văn ngắn để bày tỏ suy nghĩ của em?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6000"/>
                        </a:lnSpc>
                        <a:spcAft>
                          <a:spcPts val="800"/>
                        </a:spcAft>
                      </a:pPr>
                      <a:r>
                        <a:rPr lang="pt-BR" sz="1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7487" marR="274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Rectangle 2"/>
          <p:cNvSpPr>
            <a:spLocks noChangeArrowheads="1"/>
          </p:cNvSpPr>
          <p:nvPr/>
        </p:nvSpPr>
        <p:spPr bwMode="auto">
          <a:xfrm>
            <a:off x="4327525" y="15779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84664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3738" y="1503427"/>
            <a:ext cx="8360230" cy="5093316"/>
          </a:xfrm>
          <a:prstGeom prst="rect">
            <a:avLst/>
          </a:prstGeom>
        </p:spPr>
      </p:pic>
      <p:sp>
        <p:nvSpPr>
          <p:cNvPr id="5" name="Rectangle 4"/>
          <p:cNvSpPr/>
          <p:nvPr/>
        </p:nvSpPr>
        <p:spPr>
          <a:xfrm>
            <a:off x="3477327" y="250261"/>
            <a:ext cx="5603137" cy="707886"/>
          </a:xfrm>
          <a:prstGeom prst="rect">
            <a:avLst/>
          </a:prstGeom>
          <a:noFill/>
        </p:spPr>
        <p:txBody>
          <a:bodyPr wrap="none" lIns="91440" tIns="45720" rIns="91440" bIns="45720">
            <a:spAutoFit/>
          </a:bodyPr>
          <a:lstStyle/>
          <a:p>
            <a:pPr algn="ct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HOẠT ĐỘNG </a:t>
            </a:r>
            <a:r>
              <a:rPr lang="en-US" sz="40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MỞ ĐẦU</a:t>
            </a:r>
            <a:endPar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4929051" y="1867438"/>
            <a:ext cx="6096000" cy="2677656"/>
          </a:xfrm>
          <a:prstGeom prst="rect">
            <a:avLst/>
          </a:prstGeom>
        </p:spPr>
        <p:txBody>
          <a:bodyPr>
            <a:spAutoFit/>
          </a:bodyPr>
          <a:lstStyle/>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Quan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sát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endParaRPr lang="en-US" sz="2800" b="1" dirty="0">
              <a:effectLst/>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biết</a:t>
            </a:r>
            <a:r>
              <a:rPr lang="en-US" sz="2800" b="1" dirty="0">
                <a:effectLst/>
                <a:latin typeface="Times New Roman" panose="02020603050405020304" pitchFamily="18" charset="0"/>
                <a:ea typeface="Times New Roman" panose="02020603050405020304" pitchFamily="18" charset="0"/>
              </a:rPr>
              <a:t>: 4 </a:t>
            </a:r>
            <a:r>
              <a:rPr lang="en-US" sz="2800" b="1" dirty="0" err="1">
                <a:effectLst/>
                <a:latin typeface="Times New Roman" panose="02020603050405020304" pitchFamily="18" charset="0"/>
                <a:ea typeface="Times New Roman" panose="02020603050405020304" pitchFamily="18" charset="0"/>
              </a:rPr>
              <a:t>bức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tranh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giống</a:t>
            </a:r>
            <a:r>
              <a:rPr lang="en-US" sz="2800" b="1" dirty="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nhau</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điểm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gì</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Nêu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rPr>
              <a:t> </a:t>
            </a:r>
          </a:p>
          <a:p>
            <a:pPr algn="just">
              <a:lnSpc>
                <a:spcPct val="150000"/>
              </a:lnSpc>
              <a:spcAft>
                <a:spcPts val="0"/>
              </a:spcAft>
            </a:pP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thân</a:t>
            </a:r>
            <a:r>
              <a:rPr lang="en-US" sz="2800" b="1" dirty="0">
                <a:effectLst/>
                <a:latin typeface="Times New Roman" panose="02020603050405020304" pitchFamily="18" charset="0"/>
                <a:ea typeface="Times New Roman" panose="02020603050405020304" pitchFamily="18" charset="0"/>
              </a:rPr>
              <a:t>.</a:t>
            </a:r>
          </a:p>
        </p:txBody>
      </p:sp>
      <p:pic>
        <p:nvPicPr>
          <p:cNvPr id="7" name="Picture 6"/>
          <p:cNvPicPr>
            <a:picLocks noChangeAspect="1"/>
          </p:cNvPicPr>
          <p:nvPr/>
        </p:nvPicPr>
        <p:blipFill>
          <a:blip r:embed="rId3"/>
          <a:stretch>
            <a:fillRect/>
          </a:stretch>
        </p:blipFill>
        <p:spPr>
          <a:xfrm>
            <a:off x="581978" y="3932887"/>
            <a:ext cx="2944994" cy="2058066"/>
          </a:xfrm>
          <a:prstGeom prst="rect">
            <a:avLst/>
          </a:prstGeom>
        </p:spPr>
      </p:pic>
    </p:spTree>
    <p:extLst>
      <p:ext uri="{BB962C8B-B14F-4D97-AF65-F5344CB8AC3E}">
        <p14:creationId xmlns:p14="http://schemas.microsoft.com/office/powerpoint/2010/main" val="26414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6572" y="1010398"/>
            <a:ext cx="11717382" cy="5847602"/>
          </a:xfrm>
          <a:prstGeom prst="rect">
            <a:avLst/>
          </a:prstGeom>
        </p:spPr>
      </p:pic>
      <p:sp>
        <p:nvSpPr>
          <p:cNvPr id="4" name="TextBox 3"/>
          <p:cNvSpPr txBox="1"/>
          <p:nvPr/>
        </p:nvSpPr>
        <p:spPr>
          <a:xfrm>
            <a:off x="3709852" y="5952255"/>
            <a:ext cx="6008914"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Oval 4"/>
          <p:cNvSpPr/>
          <p:nvPr/>
        </p:nvSpPr>
        <p:spPr>
          <a:xfrm>
            <a:off x="2594986" y="2063931"/>
            <a:ext cx="7458891" cy="36184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dirty="0" err="1">
                <a:solidFill>
                  <a:srgbClr val="0D0D0D"/>
                </a:solidFill>
                <a:latin typeface="Times New Roman" panose="02020603050405020304" pitchFamily="18" charset="0"/>
                <a:ea typeface="MS Mincho"/>
              </a:rPr>
              <a:t>Hãy</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tự</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vẽ</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hoặc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sưu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tầm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một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số</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thơ</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viết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về</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cảm</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gia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viết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một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đoạn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văn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khoảng</a:t>
            </a:r>
            <a:r>
              <a:rPr lang="en-US" sz="3200" dirty="0">
                <a:solidFill>
                  <a:srgbClr val="0D0D0D"/>
                </a:solidFill>
                <a:latin typeface="Times New Roman" panose="02020603050405020304" pitchFamily="18" charset="0"/>
                <a:ea typeface="MS Mincho"/>
              </a:rPr>
              <a:t> 5-7 </a:t>
            </a:r>
            <a:r>
              <a:rPr lang="en-US" sz="3200" dirty="0" err="1">
                <a:solidFill>
                  <a:srgbClr val="0D0D0D"/>
                </a:solidFill>
                <a:latin typeface="Times New Roman" panose="02020603050405020304" pitchFamily="18" charset="0"/>
                <a:ea typeface="MS Mincho"/>
              </a:rPr>
              <a:t>câu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giới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thiệu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về</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bộ</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sưu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tập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của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mình</a:t>
            </a:r>
            <a:r>
              <a:rPr lang="en-US" sz="32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2823719" y="226554"/>
            <a:ext cx="635398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rPr>
              <a:t>HOẠT ĐỘNG VIẾT NGẮN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3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858572" y="1402036"/>
            <a:ext cx="6273328" cy="4974767"/>
          </a:xfrm>
          <a:prstGeom prst="rect">
            <a:avLst/>
          </a:prstGeom>
        </p:spPr>
      </p:pic>
      <p:sp>
        <p:nvSpPr>
          <p:cNvPr id="13" name="TextBox 12"/>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4" name="TextBox 13"/>
          <p:cNvSpPr txBox="1"/>
          <p:nvPr/>
        </p:nvSpPr>
        <p:spPr>
          <a:xfrm>
            <a:off x="8766618" y="5971823"/>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9" name="Down Arrow Callout 8"/>
          <p:cNvSpPr/>
          <p:nvPr/>
        </p:nvSpPr>
        <p:spPr>
          <a:xfrm>
            <a:off x="2216272" y="565452"/>
            <a:ext cx="7659250"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BỨC TRANH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 xmlns:a16="http://schemas.microsoft.com/office/drawing/2014/main" id="{00016272-4EAC-2498-B382-FEDD77861ED6}"/>
              </a:ext>
            </a:extLst>
          </p:cNvPr>
          <p:cNvPicPr>
            <a:picLocks noChangeAspect="1"/>
          </p:cNvPicPr>
          <p:nvPr/>
        </p:nvPicPr>
        <p:blipFill>
          <a:blip r:embed="rId4"/>
          <a:stretch>
            <a:fillRect/>
          </a:stretch>
        </p:blipFill>
        <p:spPr>
          <a:xfrm>
            <a:off x="826477" y="2303585"/>
            <a:ext cx="4466491" cy="3150618"/>
          </a:xfrm>
          <a:prstGeom prst="rect">
            <a:avLst/>
          </a:prstGeom>
        </p:spPr>
      </p:pic>
      <p:pic>
        <p:nvPicPr>
          <p:cNvPr id="3" name="Picture 2">
            <a:extLst>
              <a:ext uri="{FF2B5EF4-FFF2-40B4-BE49-F238E27FC236}">
                <a16:creationId xmlns="" xmlns:a16="http://schemas.microsoft.com/office/drawing/2014/main" id="{D8D93CD6-C66A-D96A-EF11-B3A5C668E26E}"/>
              </a:ext>
            </a:extLst>
          </p:cNvPr>
          <p:cNvPicPr>
            <a:picLocks noChangeAspect="1"/>
          </p:cNvPicPr>
          <p:nvPr/>
        </p:nvPicPr>
        <p:blipFill>
          <a:blip r:embed="rId5"/>
          <a:stretch>
            <a:fillRect/>
          </a:stretch>
        </p:blipFill>
        <p:spPr>
          <a:xfrm>
            <a:off x="6747463" y="2303585"/>
            <a:ext cx="4496174" cy="3150618"/>
          </a:xfrm>
          <a:prstGeom prst="rect">
            <a:avLst/>
          </a:prstGeom>
        </p:spPr>
      </p:pic>
    </p:spTree>
    <p:extLst>
      <p:ext uri="{BB962C8B-B14F-4D97-AF65-F5344CB8AC3E}">
        <p14:creationId xmlns:p14="http://schemas.microsoft.com/office/powerpoint/2010/main" val="198266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2097" y="1403797"/>
            <a:ext cx="6273956" cy="4971245"/>
          </a:xfrm>
          <a:prstGeom prst="rect">
            <a:avLst/>
          </a:prstGeom>
        </p:spPr>
      </p:pic>
      <p:pic>
        <p:nvPicPr>
          <p:cNvPr id="7" name="Picture 6"/>
          <p:cNvPicPr>
            <a:picLocks noChangeAspect="1"/>
          </p:cNvPicPr>
          <p:nvPr/>
        </p:nvPicPr>
        <p:blipFill>
          <a:blip r:embed="rId3"/>
          <a:stretch>
            <a:fillRect/>
          </a:stretch>
        </p:blipFill>
        <p:spPr>
          <a:xfrm>
            <a:off x="5916447" y="1402036"/>
            <a:ext cx="6273328" cy="4974767"/>
          </a:xfrm>
          <a:prstGeom prst="rect">
            <a:avLst/>
          </a:prstGeom>
        </p:spPr>
      </p:pic>
      <p:sp>
        <p:nvSpPr>
          <p:cNvPr id="11" name="TextBox 10"/>
          <p:cNvSpPr txBox="1"/>
          <p:nvPr/>
        </p:nvSpPr>
        <p:spPr>
          <a:xfrm>
            <a:off x="2550538" y="5926667"/>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12" name="TextBox 11"/>
          <p:cNvSpPr txBox="1"/>
          <p:nvPr/>
        </p:nvSpPr>
        <p:spPr>
          <a:xfrm>
            <a:off x="8824179" y="5823571"/>
            <a:ext cx="72327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10" name="Down Arrow Callout 9"/>
          <p:cNvSpPr/>
          <p:nvPr/>
        </p:nvSpPr>
        <p:spPr>
          <a:xfrm>
            <a:off x="2216272" y="565452"/>
            <a:ext cx="7659250" cy="1210614"/>
          </a:xfrm>
          <a:prstGeom prst="downArrowCallou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MỘT SỐ</a:t>
            </a:r>
            <a:r>
              <a:rPr kumimoji="0" lang="en-US" sz="24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BỨC TRANH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 xmlns:a16="http://schemas.microsoft.com/office/drawing/2014/main" id="{69BF4F98-05BB-75E1-BF00-C08D4A13A19A}"/>
              </a:ext>
            </a:extLst>
          </p:cNvPr>
          <p:cNvPicPr>
            <a:picLocks noChangeAspect="1"/>
          </p:cNvPicPr>
          <p:nvPr/>
        </p:nvPicPr>
        <p:blipFill>
          <a:blip r:embed="rId4"/>
          <a:stretch>
            <a:fillRect/>
          </a:stretch>
        </p:blipFill>
        <p:spPr>
          <a:xfrm>
            <a:off x="826477" y="2277014"/>
            <a:ext cx="4448908" cy="3177189"/>
          </a:xfrm>
          <a:prstGeom prst="rect">
            <a:avLst/>
          </a:prstGeom>
        </p:spPr>
      </p:pic>
      <p:pic>
        <p:nvPicPr>
          <p:cNvPr id="5" name="Picture 4">
            <a:extLst>
              <a:ext uri="{FF2B5EF4-FFF2-40B4-BE49-F238E27FC236}">
                <a16:creationId xmlns="" xmlns:a16="http://schemas.microsoft.com/office/drawing/2014/main" id="{A7A4936E-2962-CEFF-54F3-7F25A1303063}"/>
              </a:ext>
            </a:extLst>
          </p:cNvPr>
          <p:cNvPicPr>
            <a:picLocks noChangeAspect="1"/>
          </p:cNvPicPr>
          <p:nvPr/>
        </p:nvPicPr>
        <p:blipFill>
          <a:blip r:embed="rId5"/>
          <a:stretch>
            <a:fillRect/>
          </a:stretch>
        </p:blipFill>
        <p:spPr>
          <a:xfrm>
            <a:off x="6822921" y="2277014"/>
            <a:ext cx="4482294" cy="3314894"/>
          </a:xfrm>
          <a:prstGeom prst="rect">
            <a:avLst/>
          </a:prstGeom>
        </p:spPr>
      </p:pic>
    </p:spTree>
    <p:extLst>
      <p:ext uri="{BB962C8B-B14F-4D97-AF65-F5344CB8AC3E}">
        <p14:creationId xmlns:p14="http://schemas.microsoft.com/office/powerpoint/2010/main" val="11125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80468790-7B7D-F098-0424-AA5A6E0EB1E1}"/>
              </a:ext>
            </a:extLst>
          </p:cNvPr>
          <p:cNvPicPr>
            <a:picLocks noChangeAspect="1"/>
          </p:cNvPicPr>
          <p:nvPr/>
        </p:nvPicPr>
        <p:blipFill>
          <a:blip r:embed="rId2"/>
          <a:stretch>
            <a:fillRect/>
          </a:stretch>
        </p:blipFill>
        <p:spPr>
          <a:xfrm>
            <a:off x="0" y="-123092"/>
            <a:ext cx="12192001" cy="6981092"/>
          </a:xfrm>
          <a:prstGeom prst="rect">
            <a:avLst/>
          </a:prstGeom>
        </p:spPr>
      </p:pic>
      <p:sp>
        <p:nvSpPr>
          <p:cNvPr id="10" name="TextBox 9">
            <a:extLst>
              <a:ext uri="{FF2B5EF4-FFF2-40B4-BE49-F238E27FC236}">
                <a16:creationId xmlns="" xmlns:a16="http://schemas.microsoft.com/office/drawing/2014/main" id="{BB902A82-DEA3-FB16-5C32-2800216F7337}"/>
              </a:ext>
            </a:extLst>
          </p:cNvPr>
          <p:cNvSpPr txBox="1"/>
          <p:nvPr/>
        </p:nvSpPr>
        <p:spPr>
          <a:xfrm>
            <a:off x="0" y="0"/>
            <a:ext cx="12192000" cy="6874446"/>
          </a:xfrm>
          <a:prstGeom prst="rect">
            <a:avLst/>
          </a:prstGeom>
          <a:noFill/>
        </p:spPr>
        <p:txBody>
          <a:bodyPr wrap="square">
            <a:spAutoFit/>
          </a:bodyPr>
          <a:lstStyle/>
          <a:p>
            <a:pPr algn="just" fontAlgn="base">
              <a:lnSpc>
                <a:spcPct val="107000"/>
              </a:lnSpc>
              <a:spcAft>
                <a:spcPts val="1500"/>
              </a:spcAft>
            </a:pP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chăng</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1500"/>
              </a:spcAft>
            </a:pP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nghén</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0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fontAlgn="base">
              <a:lnSpc>
                <a:spcPct val="107000"/>
              </a:lnSpc>
              <a:spcAft>
                <a:spcPts val="1500"/>
              </a:spcAft>
            </a:pP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chào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sữa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nhọc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gian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lo chu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dường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ạ!</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6291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18415" y="1779832"/>
            <a:ext cx="6525454"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2800" b="1" dirty="0">
                <a:solidFill>
                  <a:srgbClr val="FF0000"/>
                </a:solidFill>
                <a:latin typeface="Times New Roman" panose="02020603050405020304" pitchFamily="18" charset="0"/>
                <a:ea typeface="Times New Roman" panose="02020603050405020304" pitchFamily="18" charset="0"/>
              </a:rPr>
              <a:t>I</a:t>
            </a:r>
            <a:r>
              <a:rPr lang="pt-BR" sz="2800" b="1" dirty="0" smtClean="0">
                <a:solidFill>
                  <a:srgbClr val="FF0000"/>
                </a:solidFill>
                <a:effectLst/>
                <a:latin typeface="Times New Roman" panose="02020603050405020304" pitchFamily="18" charset="0"/>
                <a:ea typeface="Times New Roman" panose="02020603050405020304" pitchFamily="18" charset="0"/>
              </a:rPr>
              <a:t>. </a:t>
            </a:r>
            <a:r>
              <a:rPr lang="pt-BR" sz="2800" b="1" dirty="0">
                <a:solidFill>
                  <a:srgbClr val="FF0000"/>
                </a:solidFill>
                <a:effectLst/>
                <a:latin typeface="Times New Roman" panose="02020603050405020304" pitchFamily="18" charset="0"/>
                <a:ea typeface="Times New Roman" panose="02020603050405020304" pitchFamily="18" charset="0"/>
              </a:rPr>
              <a:t>Tìm hiểu chung về thơ, ngôn ngữ thơ</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6" name="Right Arrow Callout 5"/>
          <p:cNvSpPr/>
          <p:nvPr/>
        </p:nvSpPr>
        <p:spPr>
          <a:xfrm>
            <a:off x="1382076" y="2683473"/>
            <a:ext cx="4610026" cy="3890036"/>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de-DE" sz="3600" dirty="0">
                <a:solidFill>
                  <a:schemeClr val="tx1"/>
                </a:solidFill>
                <a:latin typeface="Times New Roman" panose="02020603050405020304" pitchFamily="18" charset="0"/>
                <a:ea typeface="Times New Roman" panose="02020603050405020304" pitchFamily="18" charset="0"/>
              </a:rPr>
              <a:t>Đ</a:t>
            </a:r>
            <a:r>
              <a:rPr lang="de-DE" sz="3600" dirty="0">
                <a:solidFill>
                  <a:schemeClr val="tx1"/>
                </a:solidFill>
                <a:effectLst/>
                <a:latin typeface="Times New Roman" panose="02020603050405020304" pitchFamily="18" charset="0"/>
                <a:ea typeface="Times New Roman" panose="02020603050405020304" pitchFamily="18" charset="0"/>
              </a:rPr>
              <a:t>ọc phần </a:t>
            </a:r>
            <a:r>
              <a:rPr lang="de-DE" sz="3600" b="1" dirty="0">
                <a:solidFill>
                  <a:schemeClr val="tx1"/>
                </a:solidFill>
                <a:effectLst/>
                <a:latin typeface="Times New Roman" panose="02020603050405020304" pitchFamily="18" charset="0"/>
                <a:ea typeface="Times New Roman" panose="02020603050405020304" pitchFamily="18" charset="0"/>
              </a:rPr>
              <a:t>Tri thức đọc hiểu</a:t>
            </a:r>
            <a:r>
              <a:rPr lang="de-DE" sz="3600" dirty="0">
                <a:solidFill>
                  <a:schemeClr val="tx1"/>
                </a:solidFill>
                <a:effectLst/>
                <a:latin typeface="Times New Roman" panose="02020603050405020304" pitchFamily="18" charset="0"/>
                <a:ea typeface="Times New Roman" panose="02020603050405020304" pitchFamily="18" charset="0"/>
              </a:rPr>
              <a:t> trong SGK trang </a:t>
            </a:r>
            <a:r>
              <a:rPr lang="de-DE" sz="3600" dirty="0">
                <a:solidFill>
                  <a:schemeClr val="tx1"/>
                </a:solidFill>
                <a:latin typeface="Times New Roman" panose="02020603050405020304" pitchFamily="18" charset="0"/>
                <a:ea typeface="Times New Roman" panose="02020603050405020304" pitchFamily="18" charset="0"/>
              </a:rPr>
              <a:t>96, 97</a:t>
            </a:r>
            <a:r>
              <a:rPr lang="de-DE" sz="3600" dirty="0">
                <a:solidFill>
                  <a:schemeClr val="tx1"/>
                </a:solidFill>
                <a:effectLst/>
                <a:latin typeface="Times New Roman" panose="02020603050405020304" pitchFamily="18" charset="0"/>
                <a:ea typeface="Times New Roman" panose="02020603050405020304" pitchFamily="18" charset="0"/>
              </a:rPr>
              <a:t> và tái hiện lại kiến thức.</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3118156" y="174333"/>
            <a:ext cx="6125716" cy="707886"/>
          </a:xfrm>
          <a:prstGeom prst="rect">
            <a:avLst/>
          </a:prstGeom>
          <a:noFill/>
        </p:spPr>
        <p:txBody>
          <a:bodyPr wrap="none" lIns="91440" tIns="45720" rIns="91440" bIns="45720">
            <a:spAutoFit/>
          </a:bodyPr>
          <a:lstStyle/>
          <a:p>
            <a:pPr algn="ctr"/>
            <a:r>
              <a:rPr lang="en-US" sz="400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imes New Roman" panose="02020603050405020304" pitchFamily="18" charset="0"/>
                <a:cs typeface="Times New Roman" panose="02020603050405020304" pitchFamily="18" charset="0"/>
              </a:rPr>
              <a:t>KHÁM PHÁ KIẾN THỨC</a:t>
            </a:r>
          </a:p>
        </p:txBody>
      </p:sp>
      <p:sp>
        <p:nvSpPr>
          <p:cNvPr id="8" name="Plaque 7"/>
          <p:cNvSpPr/>
          <p:nvPr/>
        </p:nvSpPr>
        <p:spPr>
          <a:xfrm>
            <a:off x="4141283" y="899783"/>
            <a:ext cx="3368790"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rPr>
              <a:t>Nội</a:t>
            </a:r>
            <a:r>
              <a:rPr lang="en-US" sz="2800" b="1" dirty="0">
                <a:solidFill>
                  <a:srgbClr val="FF0000"/>
                </a:solidFill>
                <a:effectLst/>
                <a:latin typeface="Times New Roman" panose="02020603050405020304" pitchFamily="18" charset="0"/>
                <a:ea typeface="Times New Roman" panose="02020603050405020304" pitchFamily="18" charset="0"/>
              </a:rPr>
              <a:t> dung 1. ĐỌC</a:t>
            </a:r>
          </a:p>
        </p:txBody>
      </p:sp>
      <p:pic>
        <p:nvPicPr>
          <p:cNvPr id="3" name="Picture 2">
            <a:extLst>
              <a:ext uri="{FF2B5EF4-FFF2-40B4-BE49-F238E27FC236}">
                <a16:creationId xmlns="" xmlns:a16="http://schemas.microsoft.com/office/drawing/2014/main" id="{AA9EE0F7-2A1A-3698-6B71-230ED977A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899" y="2568711"/>
            <a:ext cx="5742432" cy="4004798"/>
          </a:xfrm>
          <a:prstGeom prst="rect">
            <a:avLst/>
          </a:prstGeom>
        </p:spPr>
      </p:pic>
    </p:spTree>
    <p:extLst>
      <p:ext uri="{BB962C8B-B14F-4D97-AF65-F5344CB8AC3E}">
        <p14:creationId xmlns:p14="http://schemas.microsoft.com/office/powerpoint/2010/main" val="41860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1331126" y="1795181"/>
            <a:ext cx="2851129"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pt-BR" sz="3200" b="1" dirty="0">
                <a:solidFill>
                  <a:srgbClr val="0070C0"/>
                </a:solidFill>
                <a:latin typeface="Times New Roman" panose="02020603050405020304" pitchFamily="18" charset="0"/>
                <a:ea typeface="Times New Roman" panose="02020603050405020304" pitchFamily="18" charset="0"/>
              </a:rPr>
              <a:t>1. Thơ</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5" name="Plaque 4"/>
          <p:cNvSpPr/>
          <p:nvPr/>
        </p:nvSpPr>
        <p:spPr>
          <a:xfrm>
            <a:off x="256713" y="467236"/>
            <a:ext cx="6387155"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b="1" noProof="0" dirty="0">
                <a:solidFill>
                  <a:srgbClr val="FF0000"/>
                </a:solidFill>
                <a:latin typeface="Times New Roman" panose="02020603050405020304" pitchFamily="18" charset="0"/>
                <a:ea typeface="Times New Roman" panose="02020603050405020304" pitchFamily="18" charset="0"/>
              </a:rPr>
              <a:t>I</a:t>
            </a:r>
            <a:r>
              <a:rPr kumimoji="0" lang="pt-BR"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pt-BR"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Tìm hiểu chung về thơ, ngôn ngữ thơ</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6" name="Rounded Rectangle 5"/>
          <p:cNvSpPr/>
          <p:nvPr/>
        </p:nvSpPr>
        <p:spPr>
          <a:xfrm>
            <a:off x="4620573" y="1795181"/>
            <a:ext cx="7147714" cy="365951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dirty="0">
                <a:solidFill>
                  <a:schemeClr val="tx1"/>
                </a:solidFill>
                <a:latin typeface="Times New Roman" panose="02020603050405020304" pitchFamily="18" charset="0"/>
                <a:cs typeface="Times New Roman" panose="02020603050405020304" pitchFamily="18" charset="0"/>
              </a:rPr>
              <a:t>- Được sáng tác để bộc lộ tình cảm, cảm xúc của nhà thơ trước khoảnh khắc của đời sống.</a:t>
            </a:r>
            <a:endParaRPr lang="en-US" sz="3200" dirty="0">
              <a:solidFill>
                <a:schemeClr val="tx1"/>
              </a:solidFill>
              <a:latin typeface="Times New Roman" panose="02020603050405020304" pitchFamily="18" charset="0"/>
              <a:cs typeface="Times New Roman" panose="02020603050405020304" pitchFamily="18" charset="0"/>
            </a:endParaRPr>
          </a:p>
          <a:p>
            <a:r>
              <a:rPr lang="pt-BR" sz="3200" dirty="0">
                <a:solidFill>
                  <a:schemeClr val="tx1"/>
                </a:solidFill>
                <a:latin typeface="Times New Roman" panose="02020603050405020304" pitchFamily="18" charset="0"/>
                <a:cs typeface="Times New Roman" panose="02020603050405020304" pitchFamily="18" charset="0"/>
              </a:rPr>
              <a:t>- Đọc thơ trước hết là tìm hiểu, lắng nghe, chia sẻ những tình cảm, cảm xúc ấy qua ngôn ngữ 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15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629587" y="1606947"/>
            <a:ext cx="3477718" cy="3317966"/>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solidFill>
                  <a:srgbClr val="0070C0"/>
                </a:solidFill>
                <a:latin typeface="Times New Roman" panose="02020603050405020304" pitchFamily="18" charset="0"/>
                <a:ea typeface="Times New Roman" panose="02020603050405020304" pitchFamily="18" charset="0"/>
              </a:rPr>
              <a:t>2. Ngôn ngữ thơ</a:t>
            </a:r>
            <a:endParaRPr lang="en-US" sz="2800" dirty="0">
              <a:solidFill>
                <a:srgbClr val="0070C0"/>
              </a:solidFill>
              <a:latin typeface="Times New Roman" panose="02020603050405020304" pitchFamily="18" charset="0"/>
              <a:ea typeface="Times New Roman" panose="02020603050405020304" pitchFamily="18" charset="0"/>
            </a:endParaRPr>
          </a:p>
        </p:txBody>
      </p:sp>
      <p:sp>
        <p:nvSpPr>
          <p:cNvPr id="5" name="Plaque 4"/>
          <p:cNvSpPr/>
          <p:nvPr/>
        </p:nvSpPr>
        <p:spPr>
          <a:xfrm>
            <a:off x="256714" y="467236"/>
            <a:ext cx="639872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pt-BR" sz="2800" b="1" dirty="0">
                <a:solidFill>
                  <a:srgbClr val="FF0000"/>
                </a:solidFill>
                <a:latin typeface="Times New Roman" panose="02020603050405020304" pitchFamily="18" charset="0"/>
                <a:ea typeface="Times New Roman" panose="02020603050405020304" pitchFamily="18" charset="0"/>
              </a:rPr>
              <a:t>I</a:t>
            </a:r>
            <a:r>
              <a:rPr lang="pt-BR" sz="2800" b="1" dirty="0" smtClean="0">
                <a:solidFill>
                  <a:srgbClr val="FF0000"/>
                </a:solidFill>
                <a:latin typeface="Times New Roman" panose="02020603050405020304" pitchFamily="18" charset="0"/>
                <a:ea typeface="Times New Roman" panose="02020603050405020304" pitchFamily="18" charset="0"/>
              </a:rPr>
              <a:t>. </a:t>
            </a:r>
            <a:r>
              <a:rPr lang="pt-BR" sz="2800" b="1" dirty="0">
                <a:solidFill>
                  <a:srgbClr val="FF0000"/>
                </a:solidFill>
                <a:latin typeface="Times New Roman" panose="02020603050405020304" pitchFamily="18" charset="0"/>
                <a:ea typeface="Times New Roman" panose="02020603050405020304" pitchFamily="18" charset="0"/>
              </a:rPr>
              <a:t>Tìm hiểu chung về thơ, ngôn ngữ thơ</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6" name="Rounded Rectangle 5"/>
          <p:cNvSpPr/>
          <p:nvPr/>
        </p:nvSpPr>
        <p:spPr>
          <a:xfrm>
            <a:off x="4333656" y="1737468"/>
            <a:ext cx="6144469" cy="342728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717040" algn="l"/>
              </a:tabLst>
            </a:pPr>
            <a:r>
              <a:rPr lang="pt-BR" sz="3200" dirty="0">
                <a:solidFill>
                  <a:schemeClr val="tx1"/>
                </a:solidFill>
                <a:latin typeface="Times New Roman" panose="02020603050405020304" pitchFamily="18" charset="0"/>
                <a:cs typeface="Times New Roman" panose="02020603050405020304" pitchFamily="18" charset="0"/>
              </a:rPr>
              <a:t>Có khả năng truyền cảm, lan tỏa tình cảm, cảm xúc nhờ tổ chức một cảm xúc đặc biệt, độc đáo thể hiện qua cách dùng từ ngữ, hình ảnh, vần, nhịp các biện pháp tu từ.</a:t>
            </a:r>
            <a:r>
              <a:rPr lang="pt-BR" sz="3200" b="1" dirty="0">
                <a:solidFill>
                  <a:schemeClr val="tx1"/>
                </a:solidFill>
                <a:latin typeface="Times New Roman" panose="02020603050405020304" pitchFamily="18" charset="0"/>
                <a:cs typeface="Times New Roman" panose="02020603050405020304" pitchFamily="18" charset="0"/>
              </a:rPr>
              <a:t> </a:t>
            </a:r>
            <a:endPar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572392" y="301543"/>
            <a:ext cx="4694109"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pt-BR" sz="2800" b="1" dirty="0" smtClean="0">
                <a:solidFill>
                  <a:srgbClr val="FF0000"/>
                </a:solidFill>
                <a:latin typeface="Times New Roman" panose="02020603050405020304" pitchFamily="18" charset="0"/>
                <a:ea typeface="Times New Roman" panose="02020603050405020304" pitchFamily="18" charset="0"/>
              </a:rPr>
              <a:t>II</a:t>
            </a:r>
            <a:r>
              <a:rPr lang="pt-BR" sz="2800" b="1" dirty="0" smtClean="0">
                <a:solidFill>
                  <a:srgbClr val="FF0000"/>
                </a:solidFill>
                <a:latin typeface="Times New Roman" panose="02020603050405020304" pitchFamily="18" charset="0"/>
                <a:ea typeface="Times New Roman" panose="02020603050405020304" pitchFamily="18" charset="0"/>
              </a:rPr>
              <a:t>. </a:t>
            </a:r>
            <a:r>
              <a:rPr lang="pt-BR" sz="2800" b="1" dirty="0">
                <a:solidFill>
                  <a:srgbClr val="FF0000"/>
                </a:solidFill>
                <a:latin typeface="Times New Roman" panose="02020603050405020304" pitchFamily="18" charset="0"/>
                <a:ea typeface="Times New Roman" panose="02020603050405020304" pitchFamily="18" charset="0"/>
              </a:rPr>
              <a:t>Đọc hiểu văn bản </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
        <p:nvSpPr>
          <p:cNvPr id="7" name="Plaque 6"/>
          <p:cNvSpPr/>
          <p:nvPr/>
        </p:nvSpPr>
        <p:spPr>
          <a:xfrm>
            <a:off x="2089460" y="1311966"/>
            <a:ext cx="7659974" cy="736314"/>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pt-BR" sz="2800" b="1" dirty="0">
                <a:solidFill>
                  <a:schemeClr val="tx1"/>
                </a:solidFill>
                <a:latin typeface="Times New Roman" panose="02020603050405020304" pitchFamily="18" charset="0"/>
                <a:ea typeface="Times New Roman" panose="02020603050405020304" pitchFamily="18" charset="0"/>
              </a:rPr>
              <a:t>   </a:t>
            </a:r>
            <a:r>
              <a:rPr lang="pt-BR" sz="2800" b="1" i="1" dirty="0">
                <a:solidFill>
                  <a:srgbClr val="FF0000"/>
                </a:solidFill>
                <a:latin typeface="Times New Roman" panose="02020603050405020304" pitchFamily="18" charset="0"/>
                <a:ea typeface="Times New Roman" panose="02020603050405020304" pitchFamily="18" charset="0"/>
              </a:rPr>
              <a:t>ĐỢI MẸ</a:t>
            </a:r>
            <a:endParaRPr lang="en-US" sz="2400" i="1" dirty="0">
              <a:solidFill>
                <a:srgbClr val="FF000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4036422"/>
            <a:ext cx="3456224" cy="2470665"/>
          </a:xfrm>
          <a:prstGeom prst="rect">
            <a:avLst/>
          </a:prstGeom>
        </p:spPr>
      </p:pic>
      <p:sp>
        <p:nvSpPr>
          <p:cNvPr id="3" name="Right Arrow 2"/>
          <p:cNvSpPr/>
          <p:nvPr/>
        </p:nvSpPr>
        <p:spPr>
          <a:xfrm>
            <a:off x="3855898" y="3635417"/>
            <a:ext cx="2638697" cy="2808515"/>
          </a:xfrm>
          <a:prstGeom prst="rightArrow">
            <a:avLst>
              <a:gd name="adj1" fmla="val 50000"/>
              <a:gd name="adj2" fmla="val 47728"/>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spcAft>
                <a:spcPts val="0"/>
              </a:spcAft>
            </a:pPr>
            <a:r>
              <a:rPr lang="pt-BR" sz="3200" b="1" dirty="0">
                <a:solidFill>
                  <a:srgbClr val="0070C0"/>
                </a:solidFill>
                <a:latin typeface="Times New Roman" panose="02020603050405020304" pitchFamily="18" charset="0"/>
                <a:ea typeface="Times New Roman" panose="02020603050405020304" pitchFamily="18" charset="0"/>
              </a:rPr>
              <a:t>1. Đọc.</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8" name="Flowchart: Display 7"/>
          <p:cNvSpPr/>
          <p:nvPr/>
        </p:nvSpPr>
        <p:spPr>
          <a:xfrm>
            <a:off x="6614516" y="3332812"/>
            <a:ext cx="4911634" cy="3174275"/>
          </a:xfrm>
          <a:prstGeom prst="flowChartDisplay">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vi-VN" sz="3600" dirty="0">
                <a:solidFill>
                  <a:srgbClr val="000000"/>
                </a:solidFill>
                <a:latin typeface="Times New Roman" panose="02020603050405020304" pitchFamily="18" charset="0"/>
                <a:ea typeface="Times New Roman" panose="02020603050405020304" pitchFamily="18" charset="0"/>
              </a:rPr>
              <a:t>Đọc rõ ràng, rành mạch, biểu cảm...</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935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1063</Words>
  <PresentationFormat>Widescreen</PresentationFormat>
  <Paragraphs>85</Paragraphs>
  <Slides>20</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Cambria Math</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2022-06-06T12:13:27Z</dcterms:created>
  <dcterms:modified xsi:type="dcterms:W3CDTF">2022-06-21T13:10:40Z</dcterms:modified>
</cp:coreProperties>
</file>