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71" r:id="rId2"/>
    <p:sldId id="276" r:id="rId3"/>
    <p:sldId id="278" r:id="rId4"/>
    <p:sldId id="279" r:id="rId5"/>
    <p:sldId id="274" r:id="rId6"/>
    <p:sldId id="326" r:id="rId7"/>
    <p:sldId id="327" r:id="rId8"/>
    <p:sldId id="328" r:id="rId9"/>
    <p:sldId id="329" r:id="rId10"/>
    <p:sldId id="330" r:id="rId11"/>
    <p:sldId id="332" r:id="rId12"/>
    <p:sldId id="331" r:id="rId13"/>
    <p:sldId id="344" r:id="rId14"/>
    <p:sldId id="334" r:id="rId15"/>
    <p:sldId id="335" r:id="rId16"/>
    <p:sldId id="336" r:id="rId17"/>
    <p:sldId id="333" r:id="rId18"/>
    <p:sldId id="337" r:id="rId19"/>
    <p:sldId id="338" r:id="rId20"/>
    <p:sldId id="287" r:id="rId21"/>
    <p:sldId id="346" r:id="rId22"/>
    <p:sldId id="339" r:id="rId23"/>
    <p:sldId id="347" r:id="rId24"/>
    <p:sldId id="345" r:id="rId25"/>
    <p:sldId id="275" r:id="rId26"/>
    <p:sldId id="348" r:id="rId27"/>
    <p:sldId id="260" r:id="rId28"/>
    <p:sldId id="320" r:id="rId29"/>
    <p:sldId id="349" r:id="rId30"/>
    <p:sldId id="292" r:id="rId31"/>
    <p:sldId id="293" r:id="rId32"/>
    <p:sldId id="27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19C"/>
    <a:srgbClr val="ECF8FA"/>
    <a:srgbClr val="FADBC6"/>
    <a:srgbClr val="E26714"/>
    <a:srgbClr val="FFEDB9"/>
    <a:srgbClr val="DBEBF5"/>
    <a:srgbClr val="C8E1F0"/>
    <a:srgbClr val="6A90C8"/>
    <a:srgbClr val="AD8599"/>
    <a:srgbClr val="006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4" autoAdjust="0"/>
    <p:restoredTop sz="94150" autoAdjust="0"/>
  </p:normalViewPr>
  <p:slideViewPr>
    <p:cSldViewPr snapToGrid="0" showGuides="1">
      <p:cViewPr varScale="1">
        <p:scale>
          <a:sx n="87" d="100"/>
          <a:sy n="87" d="100"/>
        </p:scale>
        <p:origin x="114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17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15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73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54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04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1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25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80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47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39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80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51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76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24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3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419643" y="1075280"/>
            <a:ext cx="75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Guess the mystery words.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ectangle 8"/>
          <p:cNvSpPr/>
          <p:nvPr/>
        </p:nvSpPr>
        <p:spPr>
          <a:xfrm>
            <a:off x="4475949" y="5427050"/>
            <a:ext cx="30200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E26714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blog writing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88123" y="28412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88123" y="37080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88123" y="45462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15064" y="21317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15064" y="35604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15064" y="47701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1266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2362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image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469" y="1927756"/>
            <a:ext cx="3326653" cy="332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image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467" y="1957852"/>
            <a:ext cx="4468292" cy="334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1762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3524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419643" y="1075280"/>
            <a:ext cx="75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Guess the mystery words.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ectangle 8"/>
          <p:cNvSpPr/>
          <p:nvPr/>
        </p:nvSpPr>
        <p:spPr>
          <a:xfrm>
            <a:off x="4134890" y="5494788"/>
            <a:ext cx="39222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E26714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music website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88123" y="28412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88123" y="37080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88123" y="45462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15064" y="21317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15064" y="35604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15064" y="47701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1266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2362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1762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3524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1657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0" y="25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6" name="image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97" y="2357149"/>
            <a:ext cx="5008101" cy="281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image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73" y="2329460"/>
            <a:ext cx="4822706" cy="281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1419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0" y="2505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1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419643" y="1075280"/>
            <a:ext cx="75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Guess the mystery words.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ectangle 8"/>
          <p:cNvSpPr/>
          <p:nvPr/>
        </p:nvSpPr>
        <p:spPr>
          <a:xfrm>
            <a:off x="3857488" y="5424862"/>
            <a:ext cx="49535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E26714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experience sharing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88123" y="28412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88123" y="37080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88123" y="45462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15064" y="21317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15064" y="35604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15064" y="47701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1266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2362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1762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3524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2" name="image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96" y="2314576"/>
            <a:ext cx="5924656" cy="30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image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04" y="2571195"/>
            <a:ext cx="3752154" cy="237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1657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0" y="25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4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240005" y="1299587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58403" y="216027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27369" y="1056011"/>
            <a:ext cx="5630488" cy="5315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Game: Guess the mystery words.</a:t>
            </a:r>
            <a:endParaRPr lang="en-GB" sz="2200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27369" y="1692975"/>
            <a:ext cx="5630488" cy="1811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Vocabulary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Ann’s blog and complete the notes.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Task 2: Put the words and phrases into the appropriate columns. 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3147189" y="1542272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203506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67114" y="3294981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931876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26532"/>
                </a:solidFill>
              </a:rPr>
              <a:t>hit</a:t>
            </a:r>
            <a:r>
              <a:rPr lang="en-US" sz="4800" b="1" dirty="0">
                <a:solidFill>
                  <a:srgbClr val="F26532"/>
                </a:solidFill>
              </a:rPr>
              <a:t> </a:t>
            </a:r>
            <a:r>
              <a:rPr lang="en-US" sz="4000" dirty="0">
                <a:solidFill>
                  <a:srgbClr val="F26532"/>
                </a:solidFill>
              </a:rPr>
              <a:t>(n) 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4117" y="3948861"/>
            <a:ext cx="5165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</a:rPr>
              <a:t>a song that is very popular </a:t>
            </a:r>
          </a:p>
        </p:txBody>
      </p:sp>
      <p:sp>
        <p:nvSpPr>
          <p:cNvPr id="2" name="Rectangle 1"/>
          <p:cNvSpPr/>
          <p:nvPr/>
        </p:nvSpPr>
        <p:spPr>
          <a:xfrm>
            <a:off x="2723729" y="2900293"/>
            <a:ext cx="1034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/</a:t>
            </a:r>
            <a:r>
              <a:rPr lang="en-US" sz="3200" b="1" dirty="0" err="1">
                <a:solidFill>
                  <a:srgbClr val="0FB7BD"/>
                </a:solidFill>
              </a:rPr>
              <a:t>hɪt</a:t>
            </a:r>
            <a:r>
              <a:rPr lang="en-US" sz="3200" b="1" dirty="0">
                <a:solidFill>
                  <a:srgbClr val="0FB7BD"/>
                </a:solidFill>
              </a:rPr>
              <a:t>/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18954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image12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6933249" y="1926511"/>
            <a:ext cx="4264634" cy="423513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8048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ke pla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2602" y="2802625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145441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26532"/>
                </a:solidFill>
              </a:rPr>
              <a:t>take place </a:t>
            </a:r>
            <a:r>
              <a:rPr lang="en-US" sz="4000" dirty="0">
                <a:solidFill>
                  <a:srgbClr val="F26532"/>
                </a:solidFill>
              </a:rPr>
              <a:t>(</a:t>
            </a:r>
            <a:r>
              <a:rPr lang="en-US" sz="4000" dirty="0" err="1">
                <a:solidFill>
                  <a:srgbClr val="F26532"/>
                </a:solidFill>
              </a:rPr>
              <a:t>phr.v</a:t>
            </a:r>
            <a:r>
              <a:rPr lang="en-US" sz="4000" dirty="0">
                <a:solidFill>
                  <a:srgbClr val="F26532"/>
                </a:solidFill>
              </a:rPr>
              <a:t>)  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7087" y="3670678"/>
            <a:ext cx="53942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333333"/>
                </a:solidFill>
              </a:rPr>
              <a:t>happen, especially after previously being arranged or planned</a:t>
            </a:r>
          </a:p>
        </p:txBody>
      </p:sp>
      <p:sp>
        <p:nvSpPr>
          <p:cNvPr id="2" name="Rectangle 1"/>
          <p:cNvSpPr/>
          <p:nvPr/>
        </p:nvSpPr>
        <p:spPr>
          <a:xfrm>
            <a:off x="2704304" y="2698244"/>
            <a:ext cx="2132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/</a:t>
            </a:r>
            <a:r>
              <a:rPr lang="en-US" sz="3200" b="1" dirty="0" err="1">
                <a:solidFill>
                  <a:srgbClr val="0FB7BD"/>
                </a:solidFill>
              </a:rPr>
              <a:t>teɪk</a:t>
            </a:r>
            <a:r>
              <a:rPr lang="en-US" sz="3200" b="1" dirty="0">
                <a:solidFill>
                  <a:srgbClr val="0FB7BD"/>
                </a:solidFill>
              </a:rPr>
              <a:t> </a:t>
            </a:r>
            <a:r>
              <a:rPr lang="en-US" sz="3200" b="1" dirty="0" err="1">
                <a:solidFill>
                  <a:srgbClr val="0FB7BD"/>
                </a:solidFill>
              </a:rPr>
              <a:t>pleɪs</a:t>
            </a:r>
            <a:r>
              <a:rPr lang="en-US" sz="3200" b="1" dirty="0">
                <a:solidFill>
                  <a:srgbClr val="0FB7BD"/>
                </a:solidFill>
              </a:rPr>
              <a:t>/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18954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53200" y="4389660"/>
            <a:ext cx="5165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333333"/>
                </a:solidFill>
              </a:rPr>
              <a:t>The music festival will </a:t>
            </a:r>
            <a:r>
              <a:rPr lang="en-US" sz="2800" i="1" dirty="0">
                <a:solidFill>
                  <a:srgbClr val="0070C0"/>
                </a:solidFill>
              </a:rPr>
              <a:t>take place </a:t>
            </a:r>
            <a:r>
              <a:rPr lang="en-US" sz="2800" i="1" dirty="0">
                <a:solidFill>
                  <a:srgbClr val="333333"/>
                </a:solidFill>
              </a:rPr>
              <a:t>on February 5</a:t>
            </a:r>
            <a:r>
              <a:rPr lang="en-US" sz="2800" i="1" baseline="30000" dirty="0">
                <a:solidFill>
                  <a:srgbClr val="333333"/>
                </a:solidFill>
              </a:rPr>
              <a:t>th</a:t>
            </a:r>
            <a:r>
              <a:rPr lang="en-US" sz="2800" i="1" dirty="0">
                <a:solidFill>
                  <a:srgbClr val="333333"/>
                </a:solidFill>
              </a:rPr>
              <a:t>.</a:t>
            </a:r>
          </a:p>
        </p:txBody>
      </p:sp>
      <p:pic>
        <p:nvPicPr>
          <p:cNvPr id="11" name="image2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6949263" y="1505243"/>
            <a:ext cx="4248619" cy="281413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21389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2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rt exhibi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76478" y="3315968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674811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26532"/>
                </a:solidFill>
              </a:rPr>
              <a:t>art exhibition </a:t>
            </a:r>
            <a:r>
              <a:rPr lang="en-US" sz="4000" dirty="0">
                <a:solidFill>
                  <a:srgbClr val="F26532"/>
                </a:solidFill>
              </a:rPr>
              <a:t>(n)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2860" y="3621655"/>
            <a:ext cx="5165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333333"/>
                </a:solidFill>
              </a:rPr>
              <a:t>a collection of works of art, that are shown to the public</a:t>
            </a:r>
          </a:p>
        </p:txBody>
      </p:sp>
      <p:sp>
        <p:nvSpPr>
          <p:cNvPr id="2" name="Rectangle 1"/>
          <p:cNvSpPr/>
          <p:nvPr/>
        </p:nvSpPr>
        <p:spPr>
          <a:xfrm>
            <a:off x="2040419" y="2704705"/>
            <a:ext cx="2715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/</a:t>
            </a:r>
            <a:r>
              <a:rPr lang="en-US" sz="3200" b="1" dirty="0" err="1">
                <a:solidFill>
                  <a:srgbClr val="0FB7BD"/>
                </a:solidFill>
              </a:rPr>
              <a:t>ɑːt</a:t>
            </a:r>
            <a:r>
              <a:rPr lang="en-US" sz="3200" b="1" dirty="0">
                <a:solidFill>
                  <a:srgbClr val="0FB7BD"/>
                </a:solidFill>
              </a:rPr>
              <a:t> ˌ</a:t>
            </a:r>
            <a:r>
              <a:rPr lang="en-US" sz="3200" b="1" dirty="0" err="1">
                <a:solidFill>
                  <a:srgbClr val="0FB7BD"/>
                </a:solidFill>
              </a:rPr>
              <a:t>eksɪˈbɪʃn</a:t>
            </a:r>
            <a:r>
              <a:rPr lang="en-US" sz="3200" b="1" dirty="0">
                <a:solidFill>
                  <a:srgbClr val="0FB7BD"/>
                </a:solidFill>
              </a:rPr>
              <a:t>/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18954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image16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6949264" y="2067722"/>
            <a:ext cx="4036386" cy="302478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12201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8547" y="996205"/>
            <a:ext cx="9378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 has just come back from a music event and shared her experience on a music website. Read her blog and complete the notes below.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7953" y="2316541"/>
            <a:ext cx="7196094" cy="4331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1544" y="2636876"/>
            <a:ext cx="5879096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.VnArabia" panose="020B7200000000000000" pitchFamily="34" charset="0"/>
              </a:rPr>
              <a:t>Ann’s notes</a:t>
            </a:r>
          </a:p>
          <a:p>
            <a:r>
              <a:rPr lang="en-US" sz="2800" dirty="0"/>
              <a:t>● Event:</a:t>
            </a:r>
          </a:p>
          <a:p>
            <a:r>
              <a:rPr lang="en-US" sz="2800" dirty="0"/>
              <a:t>● When: </a:t>
            </a:r>
          </a:p>
          <a:p>
            <a:r>
              <a:rPr lang="en-US" sz="2800" dirty="0"/>
              <a:t>● Where: </a:t>
            </a:r>
          </a:p>
          <a:p>
            <a:r>
              <a:rPr lang="en-US" sz="2800" dirty="0"/>
              <a:t>● Who with: </a:t>
            </a:r>
          </a:p>
          <a:p>
            <a:r>
              <a:rPr lang="en-US" sz="2800" dirty="0"/>
              <a:t>● Atmosphere: </a:t>
            </a:r>
          </a:p>
          <a:p>
            <a:r>
              <a:rPr lang="en-US" sz="2800" dirty="0"/>
              <a:t>● What we did:</a:t>
            </a:r>
          </a:p>
          <a:p>
            <a:r>
              <a:rPr lang="en-US" sz="2800" dirty="0"/>
              <a:t>• How we felt: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24966" y="3214677"/>
            <a:ext cx="47977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7030A0"/>
                </a:solidFill>
              </a:rPr>
              <a:t>International Youth Music Festival</a:t>
            </a:r>
          </a:p>
        </p:txBody>
      </p:sp>
    </p:spTree>
    <p:extLst>
      <p:ext uri="{BB962C8B-B14F-4D97-AF65-F5344CB8AC3E}">
        <p14:creationId xmlns:p14="http://schemas.microsoft.com/office/powerpoint/2010/main" val="151614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3998" y="1002108"/>
            <a:ext cx="9054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 has just come back from a music event and shared her experience on a music website. Read her blog and complete the notes below.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618" y="2194561"/>
            <a:ext cx="9031459" cy="4304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3489" y="2425298"/>
            <a:ext cx="8525022" cy="439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.VnArabia" panose="020B7200000000000000" pitchFamily="34" charset="0"/>
              </a:rPr>
              <a:t>Ann’s notes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● Event: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● When: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● Where: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● Who with: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● Atmosphere: 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158299" y="3074819"/>
            <a:ext cx="5240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International Youth Music Festival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43688" y="3709469"/>
            <a:ext cx="397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last Saturday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28748" y="4351028"/>
            <a:ext cx="397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in a big country park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93348" y="4991595"/>
            <a:ext cx="397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some friends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001" y="5606602"/>
            <a:ext cx="397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party</a:t>
            </a:r>
          </a:p>
        </p:txBody>
      </p:sp>
    </p:spTree>
    <p:extLst>
      <p:ext uri="{BB962C8B-B14F-4D97-AF65-F5344CB8AC3E}">
        <p14:creationId xmlns:p14="http://schemas.microsoft.com/office/powerpoint/2010/main" val="187501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10" grpId="0"/>
      <p:bldP spid="11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8546" y="933885"/>
            <a:ext cx="9054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 has just come back from a music event and shared her experience on a music website. Read her blog and complete the notes below.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951" y="2134214"/>
            <a:ext cx="8949397" cy="4260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3487" y="2452665"/>
            <a:ext cx="8525022" cy="333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.VnArabia" panose="020B7200000000000000" pitchFamily="34" charset="0"/>
              </a:rPr>
              <a:t>Ann’s notes</a:t>
            </a:r>
          </a:p>
          <a:p>
            <a:pPr marL="233363" indent="-233363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What we did: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  <a:p>
            <a:pPr marL="233363" indent="-2333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 How we felt: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04699" y="3460899"/>
            <a:ext cx="70382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- saw </a:t>
            </a:r>
            <a:r>
              <a:rPr lang="en-US" sz="2800" dirty="0" err="1">
                <a:solidFill>
                  <a:srgbClr val="7030A0"/>
                </a:solidFill>
              </a:rPr>
              <a:t>favourite</a:t>
            </a:r>
            <a:r>
              <a:rPr lang="en-US" sz="2800" dirty="0">
                <a:solidFill>
                  <a:srgbClr val="7030A0"/>
                </a:solidFill>
              </a:rPr>
              <a:t> idols perform live on stage and listened to their greatest hits</a:t>
            </a:r>
          </a:p>
          <a:p>
            <a:r>
              <a:rPr lang="en-US" sz="2800" dirty="0">
                <a:solidFill>
                  <a:srgbClr val="7030A0"/>
                </a:solidFill>
              </a:rPr>
              <a:t>- tasted yummy food from different countries</a:t>
            </a:r>
          </a:p>
          <a:p>
            <a:r>
              <a:rPr lang="en-US" sz="2800" dirty="0">
                <a:solidFill>
                  <a:srgbClr val="7030A0"/>
                </a:solidFill>
              </a:rPr>
              <a:t>- made new friends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05999" y="5244882"/>
            <a:ext cx="397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excited</a:t>
            </a:r>
          </a:p>
        </p:txBody>
      </p:sp>
    </p:spTree>
    <p:extLst>
      <p:ext uri="{BB962C8B-B14F-4D97-AF65-F5344CB8AC3E}">
        <p14:creationId xmlns:p14="http://schemas.microsoft.com/office/powerpoint/2010/main" val="212042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1581188" y="3750546"/>
            <a:ext cx="8150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Writing a blog about an experience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4" y="716817"/>
            <a:ext cx="7911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MUSIC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3999" y="981948"/>
            <a:ext cx="98426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groups. Put the words and phrases in the box below into the appropriate columns. Some words and phrases can go into more than one column.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24297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1190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16FF83-DCFA-4382-ADD0-527072E3C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289" y="2475028"/>
            <a:ext cx="6237422" cy="378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3999" y="981948"/>
            <a:ext cx="98426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groups. Put the words and phrases in the box below into the appropriate columns. Some words and phrases can go into more than one column.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21107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87172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057679"/>
              </p:ext>
            </p:extLst>
          </p:nvPr>
        </p:nvGraphicFramePr>
        <p:xfrm>
          <a:off x="1083210" y="2826138"/>
          <a:ext cx="9931792" cy="26708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2021">
                  <a:extLst>
                    <a:ext uri="{9D8B030D-6E8A-4147-A177-3AD203B41FA5}">
                      <a16:colId xmlns:a16="http://schemas.microsoft.com/office/drawing/2014/main" val="178657749"/>
                    </a:ext>
                  </a:extLst>
                </a:gridCol>
                <a:gridCol w="2096086">
                  <a:extLst>
                    <a:ext uri="{9D8B030D-6E8A-4147-A177-3AD203B41FA5}">
                      <a16:colId xmlns:a16="http://schemas.microsoft.com/office/drawing/2014/main" val="1256193133"/>
                    </a:ext>
                  </a:extLst>
                </a:gridCol>
                <a:gridCol w="3587261">
                  <a:extLst>
                    <a:ext uri="{9D8B030D-6E8A-4147-A177-3AD203B41FA5}">
                      <a16:colId xmlns:a16="http://schemas.microsoft.com/office/drawing/2014/main" val="3511617716"/>
                    </a:ext>
                  </a:extLst>
                </a:gridCol>
                <a:gridCol w="2166424">
                  <a:extLst>
                    <a:ext uri="{9D8B030D-6E8A-4147-A177-3AD203B41FA5}">
                      <a16:colId xmlns:a16="http://schemas.microsoft.com/office/drawing/2014/main" val="4205251697"/>
                    </a:ext>
                  </a:extLst>
                </a:gridCol>
              </a:tblGrid>
              <a:tr h="69585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1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Atmosphere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1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Activities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1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Feeling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1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19884"/>
                  </a:ext>
                </a:extLst>
              </a:tr>
              <a:tr h="1975035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27918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02787" y="3557657"/>
            <a:ext cx="1575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beach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stadium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63703" y="3536962"/>
            <a:ext cx="15755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amazing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friendly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relaxed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wonderful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fun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18746" y="3548246"/>
            <a:ext cx="35726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watch fireworks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play games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take photos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see art exhibitions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play musical instruments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91360" y="3557657"/>
            <a:ext cx="1575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amazing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excited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relaxed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wonderful</a:t>
            </a:r>
          </a:p>
        </p:txBody>
      </p:sp>
    </p:spTree>
    <p:extLst>
      <p:ext uri="{BB962C8B-B14F-4D97-AF65-F5344CB8AC3E}">
        <p14:creationId xmlns:p14="http://schemas.microsoft.com/office/powerpoint/2010/main" val="170789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998954" y="1067801"/>
            <a:ext cx="98426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Extension: </a:t>
            </a:r>
            <a:r>
              <a:rPr lang="en-US" sz="2800" b="1" dirty="0">
                <a:solidFill>
                  <a:srgbClr val="2A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groups. Play the chain game.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8954" y="1782624"/>
            <a:ext cx="95573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* </a:t>
            </a:r>
            <a:r>
              <a:rPr lang="en-US" sz="3600" b="1" dirty="0"/>
              <a:t>RULES:</a:t>
            </a:r>
          </a:p>
          <a:p>
            <a:pPr algn="just"/>
            <a:r>
              <a:rPr lang="en-US" sz="2400" dirty="0"/>
              <a:t>- </a:t>
            </a:r>
            <a:r>
              <a:rPr lang="en-US" sz="2800" dirty="0"/>
              <a:t>Team members sit in a circle;</a:t>
            </a:r>
          </a:p>
          <a:p>
            <a:pPr algn="just"/>
            <a:r>
              <a:rPr lang="en-US" sz="2800" dirty="0"/>
              <a:t>- Student 1 starts the game by saying what kind of event they went to;</a:t>
            </a:r>
          </a:p>
          <a:p>
            <a:pPr algn="just"/>
            <a:r>
              <a:rPr lang="en-US" sz="2800" dirty="0"/>
              <a:t>- The next student adds another detail;</a:t>
            </a:r>
          </a:p>
          <a:p>
            <a:pPr algn="just"/>
            <a:r>
              <a:rPr lang="en-US" sz="2800" dirty="0"/>
              <a:t>- This continues until someone in the team gets mixed up, repeats information or can’t think of anything to add;</a:t>
            </a:r>
          </a:p>
          <a:p>
            <a:pPr algn="just"/>
            <a:r>
              <a:rPr lang="en-US" sz="2800" dirty="0"/>
              <a:t>- The winner is the member that continues their chain for the longest time.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536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4409" y="2090172"/>
            <a:ext cx="104031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* For example:</a:t>
            </a:r>
          </a:p>
          <a:p>
            <a:pPr algn="just"/>
            <a:r>
              <a:rPr lang="en-US" sz="2400" dirty="0"/>
              <a:t>+ Student 1: </a:t>
            </a:r>
            <a:r>
              <a:rPr lang="en-US" sz="2400" i="1" dirty="0"/>
              <a:t>We went to a Pop Music Festival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+ Student 2: </a:t>
            </a:r>
            <a:r>
              <a:rPr lang="en-US" sz="2400" i="1" dirty="0"/>
              <a:t>We went to a Pop Music Festival</a:t>
            </a:r>
            <a:r>
              <a:rPr lang="en-US" sz="2400" dirty="0"/>
              <a:t>. </a:t>
            </a:r>
            <a:r>
              <a:rPr lang="en-US" sz="2400" i="1" dirty="0"/>
              <a:t>The event took place in the country park.</a:t>
            </a:r>
          </a:p>
          <a:p>
            <a:pPr algn="just"/>
            <a:r>
              <a:rPr lang="en-US" sz="2400" i="1" dirty="0"/>
              <a:t>+ </a:t>
            </a:r>
            <a:r>
              <a:rPr lang="en-US" sz="2400" dirty="0"/>
              <a:t>Student 3</a:t>
            </a:r>
            <a:r>
              <a:rPr lang="en-US" sz="2400" i="1" dirty="0"/>
              <a:t>: We went to a Pop Music Festival</a:t>
            </a:r>
            <a:r>
              <a:rPr lang="en-US" sz="2400" dirty="0"/>
              <a:t>. </a:t>
            </a:r>
            <a:r>
              <a:rPr lang="en-US" sz="2400" i="1" dirty="0"/>
              <a:t>The event took place in the country park. There were a lot of exciting performances with many famous bands and singers from all over the country.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1DFF24-6C7E-4853-8D8A-AFB543B996BC}"/>
              </a:ext>
            </a:extLst>
          </p:cNvPr>
          <p:cNvSpPr txBox="1"/>
          <p:nvPr/>
        </p:nvSpPr>
        <p:spPr>
          <a:xfrm>
            <a:off x="894409" y="1108034"/>
            <a:ext cx="10185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Extension: </a:t>
            </a:r>
            <a:r>
              <a:rPr lang="en-US" sz="2800" b="1" dirty="0">
                <a:solidFill>
                  <a:srgbClr val="2A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groups. Play the chain game.</a:t>
            </a:r>
          </a:p>
        </p:txBody>
      </p:sp>
    </p:spTree>
    <p:extLst>
      <p:ext uri="{BB962C8B-B14F-4D97-AF65-F5344CB8AC3E}">
        <p14:creationId xmlns:p14="http://schemas.microsoft.com/office/powerpoint/2010/main" val="241918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240005" y="1299587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58403" y="216027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64805" y="3690065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27369" y="1056011"/>
            <a:ext cx="5630488" cy="5315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Game: Guess the mystery words.</a:t>
            </a:r>
            <a:endParaRPr lang="en-GB" sz="2200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27369" y="1692975"/>
            <a:ext cx="5630488" cy="1811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Vocabulary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Ann’s blog and complete the notes.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Task 2: Put the words and phrases into the appropriate columns.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27369" y="3618213"/>
            <a:ext cx="5630488" cy="1366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</a:rPr>
              <a:t>Task 3: Imagine you went to a music event. Write a blog (about 120 words) to share your experience. </a:t>
            </a:r>
            <a:endParaRPr lang="en-GB" sz="2200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147189" y="1542272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</p:cNvCxnSpPr>
          <p:nvPr/>
        </p:nvCxnSpPr>
        <p:spPr>
          <a:xfrm rot="10800000" flipV="1">
            <a:off x="2140171" y="2487979"/>
            <a:ext cx="718232" cy="120208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2075656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88518" y="1017496"/>
            <a:ext cx="97359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A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Imagine you went to a music event. Write a blog (about 120 words) to share your experience. Use the notes in 1 and words and phrases in 2 to help you.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8422" y="2446375"/>
            <a:ext cx="1011156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Make an outline based on Ann’s notes and the words and phrases in 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If you have been to a music event, make use of your experiences; if you haven’t, write about an event you know about and imagine you have been to it, or make up an event.</a:t>
            </a:r>
          </a:p>
        </p:txBody>
      </p:sp>
    </p:spTree>
    <p:extLst>
      <p:ext uri="{BB962C8B-B14F-4D97-AF65-F5344CB8AC3E}">
        <p14:creationId xmlns:p14="http://schemas.microsoft.com/office/powerpoint/2010/main" val="15162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240005" y="1299587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58403" y="216027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64805" y="3690065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27369" y="1056011"/>
            <a:ext cx="5630488" cy="5315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Game: Guess the mystery words.</a:t>
            </a:r>
            <a:endParaRPr lang="en-GB" sz="2200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27369" y="1692975"/>
            <a:ext cx="5630488" cy="1811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Vocabulary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Ann’s blog and complete the notes.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Task 2: Put the words and phrases into the appropriate columns.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27369" y="3618213"/>
            <a:ext cx="5630488" cy="1366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</a:rPr>
              <a:t>Task 3: Imagine you went to a music event. Write a blog (about 120 words) to share your experience. </a:t>
            </a:r>
            <a:endParaRPr lang="en-GB" sz="2200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147189" y="1542272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</p:cNvCxnSpPr>
          <p:nvPr/>
        </p:nvCxnSpPr>
        <p:spPr>
          <a:xfrm rot="10800000" flipV="1">
            <a:off x="2140171" y="2487979"/>
            <a:ext cx="718232" cy="120208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21" idx="0"/>
          </p:cNvCxnSpPr>
          <p:nvPr/>
        </p:nvCxnSpPr>
        <p:spPr>
          <a:xfrm>
            <a:off x="3115538" y="4045168"/>
            <a:ext cx="703318" cy="93995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004021" y="5895249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42191" y="5099212"/>
            <a:ext cx="56304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Peer </a:t>
            </a:r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correction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Class correction</a:t>
            </a:r>
            <a:endParaRPr lang="en-GB" sz="2200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843489" y="498512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42191" y="5895249"/>
            <a:ext cx="5615666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Wrap-up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Homework</a:t>
            </a:r>
            <a:endParaRPr lang="en-GB" sz="2200" dirty="0">
              <a:solidFill>
                <a:srgbClr val="006673"/>
              </a:solidFill>
            </a:endParaRPr>
          </a:p>
        </p:txBody>
      </p:sp>
      <p:cxnSp>
        <p:nvCxnSpPr>
          <p:cNvPr id="34" name="Curved Connector 33"/>
          <p:cNvCxnSpPr>
            <a:endCxn id="31" idx="0"/>
          </p:cNvCxnSpPr>
          <p:nvPr/>
        </p:nvCxnSpPr>
        <p:spPr>
          <a:xfrm rot="10800000" flipV="1">
            <a:off x="2095522" y="5340223"/>
            <a:ext cx="762881" cy="55502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435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66118" y="1063663"/>
            <a:ext cx="94657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2A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correction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55360" y="4891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POST-WRITING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9" name="Google Shape;493;p16">
            <a:extLst>
              <a:ext uri="{FF2B5EF4-FFF2-40B4-BE49-F238E27FC236}">
                <a16:creationId xmlns:a16="http://schemas.microsoft.com/office/drawing/2014/main" id="{DF5822A9-B705-4930-9DE2-5721E105E3DF}"/>
              </a:ext>
            </a:extLst>
          </p:cNvPr>
          <p:cNvGraphicFramePr/>
          <p:nvPr/>
        </p:nvGraphicFramePr>
        <p:xfrm>
          <a:off x="1647498" y="2217761"/>
          <a:ext cx="9147875" cy="402494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0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Short form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Full form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Examples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sp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spelling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My mum dose the laundry -&gt; sp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tense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I took out the rubbish everyday -&gt; T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word order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My brother is a boy responsible.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missing word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My mum does most    the cooking.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 A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capital letter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My sister and i take turns feeding the cat. -&gt; a A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Google Shape;494;p16">
            <a:extLst>
              <a:ext uri="{FF2B5EF4-FFF2-40B4-BE49-F238E27FC236}">
                <a16:creationId xmlns:a16="http://schemas.microsoft.com/office/drawing/2014/main" id="{47A358E7-45E1-4670-85C0-F11557BC2801}"/>
              </a:ext>
            </a:extLst>
          </p:cNvPr>
          <p:cNvSpPr/>
          <p:nvPr/>
        </p:nvSpPr>
        <p:spPr>
          <a:xfrm>
            <a:off x="1818885" y="4271749"/>
            <a:ext cx="251467" cy="300251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95;p16">
            <a:extLst>
              <a:ext uri="{FF2B5EF4-FFF2-40B4-BE49-F238E27FC236}">
                <a16:creationId xmlns:a16="http://schemas.microsoft.com/office/drawing/2014/main" id="{00FF8BEC-2C6B-49E6-9B36-F0453171B773}"/>
              </a:ext>
            </a:extLst>
          </p:cNvPr>
          <p:cNvSpPr/>
          <p:nvPr/>
        </p:nvSpPr>
        <p:spPr>
          <a:xfrm>
            <a:off x="1818885" y="4872251"/>
            <a:ext cx="251467" cy="655093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96;p16">
            <a:extLst>
              <a:ext uri="{FF2B5EF4-FFF2-40B4-BE49-F238E27FC236}">
                <a16:creationId xmlns:a16="http://schemas.microsoft.com/office/drawing/2014/main" id="{683BBB45-BF2A-4DAE-8D95-EBC234627A0B}"/>
              </a:ext>
            </a:extLst>
          </p:cNvPr>
          <p:cNvSpPr/>
          <p:nvPr/>
        </p:nvSpPr>
        <p:spPr>
          <a:xfrm>
            <a:off x="9573087" y="4271748"/>
            <a:ext cx="251467" cy="300251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97;p16">
            <a:extLst>
              <a:ext uri="{FF2B5EF4-FFF2-40B4-BE49-F238E27FC236}">
                <a16:creationId xmlns:a16="http://schemas.microsoft.com/office/drawing/2014/main" id="{1298A9BE-B5C2-4B3C-BF8B-9513C4CBC23E}"/>
              </a:ext>
            </a:extLst>
          </p:cNvPr>
          <p:cNvSpPr/>
          <p:nvPr/>
        </p:nvSpPr>
        <p:spPr>
          <a:xfrm>
            <a:off x="8003596" y="4872251"/>
            <a:ext cx="251467" cy="655093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623106" y="1084134"/>
            <a:ext cx="57877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2A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correction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POST-WRITING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88422" y="2064554"/>
            <a:ext cx="94827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/>
              <a:t>Sample answer</a:t>
            </a:r>
            <a:r>
              <a:rPr lang="en-US" sz="2400" dirty="0"/>
              <a:t>: My sister and I attended the F5 tour at the National Stadium last night. I could sum up the concert in one word, INCREDIBLE. We found our way up to our seats after having a light meal and stood in a queue at the gate of the stadium for 45 minutes. When the curtain was raised to reveal the F5 band, the entire stadium went absolutely crazy. </a:t>
            </a:r>
            <a:br>
              <a:rPr lang="en-US" sz="2400" dirty="0"/>
            </a:br>
            <a:r>
              <a:rPr lang="en-US" sz="2400" dirty="0"/>
              <a:t>I was thrilled by every of their performances. There was so much emotion in many of their songs, and the way they performed was so terrific. This was such a wonderful experience, a night that I’ll never forget. I’m so grateful to have been able to have that experience.</a:t>
            </a:r>
          </a:p>
        </p:txBody>
      </p:sp>
    </p:spTree>
    <p:extLst>
      <p:ext uri="{BB962C8B-B14F-4D97-AF65-F5344CB8AC3E}">
        <p14:creationId xmlns:p14="http://schemas.microsoft.com/office/powerpoint/2010/main" val="241648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240005" y="1299587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58403" y="216027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64805" y="3690065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27369" y="1056011"/>
            <a:ext cx="5630488" cy="5315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Game: Guess the mystery words.</a:t>
            </a:r>
            <a:endParaRPr lang="en-GB" sz="2200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27369" y="1692975"/>
            <a:ext cx="5630488" cy="1811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Vocabulary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Ann’s blog and complete the notes.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Task 2: Put the words and phrases into the appropriate columns.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27369" y="3618213"/>
            <a:ext cx="5630488" cy="1366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</a:rPr>
              <a:t>Task 3: Imagine you went to a music event. Write a blog (about 120 words) to share your experience. </a:t>
            </a:r>
            <a:endParaRPr lang="en-GB" sz="2200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147189" y="1542272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</p:cNvCxnSpPr>
          <p:nvPr/>
        </p:nvCxnSpPr>
        <p:spPr>
          <a:xfrm rot="10800000" flipV="1">
            <a:off x="2140171" y="2487979"/>
            <a:ext cx="718232" cy="120208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21" idx="0"/>
          </p:cNvCxnSpPr>
          <p:nvPr/>
        </p:nvCxnSpPr>
        <p:spPr>
          <a:xfrm>
            <a:off x="3115538" y="4045168"/>
            <a:ext cx="703318" cy="93995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004021" y="5895249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42191" y="5099212"/>
            <a:ext cx="56304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Peer </a:t>
            </a:r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correction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Class correction</a:t>
            </a:r>
            <a:endParaRPr lang="en-GB" sz="2200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843489" y="498512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42191" y="5895249"/>
            <a:ext cx="5615666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Wrap-up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Homework</a:t>
            </a:r>
            <a:endParaRPr lang="en-GB" sz="2200" dirty="0">
              <a:solidFill>
                <a:srgbClr val="006673"/>
              </a:solidFill>
            </a:endParaRPr>
          </a:p>
        </p:txBody>
      </p:sp>
      <p:cxnSp>
        <p:nvCxnSpPr>
          <p:cNvPr id="34" name="Curved Connector 33"/>
          <p:cNvCxnSpPr>
            <a:endCxn id="31" idx="0"/>
          </p:cNvCxnSpPr>
          <p:nvPr/>
        </p:nvCxnSpPr>
        <p:spPr>
          <a:xfrm rot="10800000" flipV="1">
            <a:off x="2095522" y="5340223"/>
            <a:ext cx="762881" cy="55502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81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420001" y="2524837"/>
            <a:ext cx="7990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Use lexical items related to the topic </a:t>
            </a:r>
            <a:r>
              <a:rPr lang="en-US" sz="2800" i="1" dirty="0"/>
              <a:t>Music</a:t>
            </a:r>
            <a:r>
              <a:rPr lang="en-US" sz="2800" dirty="0"/>
              <a:t>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Write a blog about experiences at a music event.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2A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936627" y="2123749"/>
            <a:ext cx="88251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3600" dirty="0"/>
              <a:t>Use lexical items related to the topic Music;</a:t>
            </a:r>
          </a:p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3600" dirty="0"/>
              <a:t>Write a blog about experiences at a music event.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246477" y="2055511"/>
            <a:ext cx="99654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Search the Internet for music blogs, choose one that you like most and post it on your </a:t>
            </a:r>
            <a:r>
              <a:rPr lang="en-US" sz="3600" dirty="0" err="1"/>
              <a:t>class’</a:t>
            </a:r>
            <a:r>
              <a:rPr lang="en-US" sz="3600" dirty="0"/>
              <a:t> Facebook or </a:t>
            </a:r>
            <a:r>
              <a:rPr lang="en-US" sz="3600" dirty="0" err="1"/>
              <a:t>Zalo</a:t>
            </a:r>
            <a:r>
              <a:rPr lang="en-US" sz="3600" dirty="0"/>
              <a:t> group, the blog which gets the most likes will be rewarded.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Prepare for Communication and Culture lesson</a:t>
            </a:r>
          </a:p>
          <a:p>
            <a:pPr lvl="0"/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2A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BF1C9B-092D-4D59-BDD7-B2DB190531E5}"/>
              </a:ext>
            </a:extLst>
          </p:cNvPr>
          <p:cNvSpPr txBox="1"/>
          <p:nvPr/>
        </p:nvSpPr>
        <p:spPr>
          <a:xfrm>
            <a:off x="2793705" y="5998189"/>
            <a:ext cx="62040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8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800" dirty="0"/>
          </a:p>
          <a:p>
            <a:pPr algn="ctr"/>
            <a:r>
              <a:rPr lang="en-US" sz="18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8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8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8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800" b="1" i="1">
                <a:solidFill>
                  <a:srgbClr val="FFFFFF"/>
                </a:solidFill>
                <a:latin typeface="Calibri" panose="020F0502020204030204" pitchFamily="34" charset="0"/>
              </a:rPr>
              <a:t>www.tienganhglobalsuccess.vn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240005" y="1299587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58403" y="216027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64805" y="3690065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27369" y="1056011"/>
            <a:ext cx="5630488" cy="5315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Game: Guess the mystery words.</a:t>
            </a:r>
            <a:endParaRPr lang="en-GB" sz="2200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27369" y="1692975"/>
            <a:ext cx="5630488" cy="1811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Vocabulary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Ann’s blog and complete the notes.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Task 2: Put the words and phrases into the appropriate columns.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27369" y="3618213"/>
            <a:ext cx="5630488" cy="1366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</a:rPr>
              <a:t>Task 3: Imagine you went to a music event. Write a blog (about 120 words) to share your experience. </a:t>
            </a:r>
            <a:endParaRPr lang="en-GB" sz="2200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147189" y="1542272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</p:cNvCxnSpPr>
          <p:nvPr/>
        </p:nvCxnSpPr>
        <p:spPr>
          <a:xfrm rot="10800000" flipV="1">
            <a:off x="2140171" y="2487979"/>
            <a:ext cx="718232" cy="120208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21" idx="0"/>
          </p:cNvCxnSpPr>
          <p:nvPr/>
        </p:nvCxnSpPr>
        <p:spPr>
          <a:xfrm>
            <a:off x="3115538" y="4045168"/>
            <a:ext cx="703318" cy="93995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004021" y="5895249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42191" y="5099212"/>
            <a:ext cx="56304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Peer </a:t>
            </a:r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correction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Class correction</a:t>
            </a:r>
            <a:endParaRPr lang="en-GB" sz="2200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843489" y="498512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42191" y="5895249"/>
            <a:ext cx="5615666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Wrap-up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Homework</a:t>
            </a:r>
            <a:endParaRPr lang="en-GB" sz="2200" dirty="0">
              <a:solidFill>
                <a:srgbClr val="006673"/>
              </a:solidFill>
            </a:endParaRPr>
          </a:p>
        </p:txBody>
      </p:sp>
      <p:cxnSp>
        <p:nvCxnSpPr>
          <p:cNvPr id="34" name="Curved Connector 33"/>
          <p:cNvCxnSpPr>
            <a:endCxn id="31" idx="0"/>
          </p:cNvCxnSpPr>
          <p:nvPr/>
        </p:nvCxnSpPr>
        <p:spPr>
          <a:xfrm rot="10800000" flipV="1">
            <a:off x="2095522" y="5340223"/>
            <a:ext cx="762881" cy="55502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419643" y="1075280"/>
            <a:ext cx="75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Guess the mystery words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711543" y="2140527"/>
            <a:ext cx="8567543" cy="303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RULES: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6673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2 teams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6673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Look at the pairs of pictures and guess the mystery words.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6673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Each earliest correct answer gets one point.</a:t>
            </a:r>
            <a:endParaRPr lang="en-US" sz="3200" dirty="0">
              <a:solidFill>
                <a:srgbClr val="F26532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419643" y="1075280"/>
            <a:ext cx="75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Guess the mystery words.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42541" y="1916256"/>
            <a:ext cx="6470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For example: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058" y="2570744"/>
            <a:ext cx="2816236" cy="2816236"/>
          </a:xfrm>
          <a:prstGeom prst="rect">
            <a:avLst/>
          </a:prstGeom>
        </p:spPr>
      </p:pic>
      <p:pic>
        <p:nvPicPr>
          <p:cNvPr id="7" name="image8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5642946" y="2610076"/>
            <a:ext cx="3060916" cy="2737571"/>
          </a:xfrm>
          <a:prstGeom prst="rect">
            <a:avLst/>
          </a:prstGeom>
          <a:ln/>
        </p:spPr>
      </p:pic>
      <p:sp>
        <p:nvSpPr>
          <p:cNvPr id="9" name="Rectangle 8"/>
          <p:cNvSpPr/>
          <p:nvPr/>
        </p:nvSpPr>
        <p:spPr>
          <a:xfrm>
            <a:off x="4577452" y="5518248"/>
            <a:ext cx="32268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E26714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queen bee</a:t>
            </a:r>
          </a:p>
        </p:txBody>
      </p:sp>
    </p:spTree>
    <p:extLst>
      <p:ext uri="{BB962C8B-B14F-4D97-AF65-F5344CB8AC3E}">
        <p14:creationId xmlns:p14="http://schemas.microsoft.com/office/powerpoint/2010/main" val="377803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1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419643" y="1075280"/>
            <a:ext cx="75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Guess the mystery words.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42541" y="1959732"/>
            <a:ext cx="6470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For example:</a:t>
            </a:r>
          </a:p>
        </p:txBody>
      </p:sp>
      <p:sp>
        <p:nvSpPr>
          <p:cNvPr id="9" name="Rectangle 8"/>
          <p:cNvSpPr/>
          <p:nvPr/>
        </p:nvSpPr>
        <p:spPr>
          <a:xfrm>
            <a:off x="4811368" y="5426520"/>
            <a:ext cx="24007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E26714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waterfall</a:t>
            </a:r>
          </a:p>
        </p:txBody>
      </p:sp>
      <p:pic>
        <p:nvPicPr>
          <p:cNvPr id="1026" name="image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3" y="2575477"/>
            <a:ext cx="4763138" cy="265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441" y="2534935"/>
            <a:ext cx="2780725" cy="278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88123" y="28412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88123" y="37080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88123" y="45462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5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1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419643" y="1075280"/>
            <a:ext cx="75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Guess the mystery words.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ectangle 8"/>
          <p:cNvSpPr/>
          <p:nvPr/>
        </p:nvSpPr>
        <p:spPr>
          <a:xfrm>
            <a:off x="4857949" y="5547286"/>
            <a:ext cx="28047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E26714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come back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88123" y="28412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88123" y="37080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88123" y="45462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imag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565" y="2323874"/>
            <a:ext cx="4895739" cy="293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861" y="2312210"/>
            <a:ext cx="3052507" cy="328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15064" y="21317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15064" y="35604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15064" y="47701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98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419643" y="1075280"/>
            <a:ext cx="75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Guess the mystery words.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ectangle 8"/>
          <p:cNvSpPr/>
          <p:nvPr/>
        </p:nvSpPr>
        <p:spPr>
          <a:xfrm>
            <a:off x="4585997" y="5460873"/>
            <a:ext cx="30200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E26714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music event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88123" y="28412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88123" y="37080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88123" y="45462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15064" y="21317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15064" y="35604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15064" y="47701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image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3" y="2285652"/>
            <a:ext cx="4498578" cy="29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902" y="2280456"/>
            <a:ext cx="3726510" cy="308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1266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2362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4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2577</TotalTime>
  <Words>1445</Words>
  <Application>Microsoft Macintosh PowerPoint</Application>
  <PresentationFormat>Widescreen</PresentationFormat>
  <Paragraphs>319</Paragraphs>
  <Slides>32</Slides>
  <Notes>19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.VnArabia</vt:lpstr>
      <vt:lpstr>Arial</vt:lpstr>
      <vt:lpstr>Bookman Old Style</vt:lpstr>
      <vt:lpstr>Calibri</vt:lpstr>
      <vt:lpstr>Calibri Light</vt:lpstr>
      <vt:lpstr>Courier New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NGO SY KHANG</cp:lastModifiedBy>
  <cp:revision>169</cp:revision>
  <dcterms:created xsi:type="dcterms:W3CDTF">2020-12-09T02:04:09Z</dcterms:created>
  <dcterms:modified xsi:type="dcterms:W3CDTF">2023-04-11T04:15:13Z</dcterms:modified>
</cp:coreProperties>
</file>