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58"/>
  </p:notesMasterIdLst>
  <p:sldIdLst>
    <p:sldId id="287" r:id="rId2"/>
    <p:sldId id="261" r:id="rId3"/>
    <p:sldId id="292" r:id="rId4"/>
    <p:sldId id="266" r:id="rId5"/>
    <p:sldId id="285" r:id="rId6"/>
    <p:sldId id="258" r:id="rId7"/>
    <p:sldId id="293" r:id="rId8"/>
    <p:sldId id="294" r:id="rId9"/>
    <p:sldId id="295" r:id="rId10"/>
    <p:sldId id="296" r:id="rId11"/>
    <p:sldId id="297" r:id="rId12"/>
    <p:sldId id="298" r:id="rId13"/>
    <p:sldId id="299" r:id="rId14"/>
    <p:sldId id="300" r:id="rId15"/>
    <p:sldId id="301" r:id="rId16"/>
    <p:sldId id="302" r:id="rId17"/>
    <p:sldId id="303" r:id="rId18"/>
    <p:sldId id="305" r:id="rId19"/>
    <p:sldId id="306" r:id="rId20"/>
    <p:sldId id="307" r:id="rId21"/>
    <p:sldId id="304" r:id="rId22"/>
    <p:sldId id="308" r:id="rId23"/>
    <p:sldId id="309" r:id="rId24"/>
    <p:sldId id="310" r:id="rId25"/>
    <p:sldId id="311" r:id="rId26"/>
    <p:sldId id="312" r:id="rId27"/>
    <p:sldId id="313" r:id="rId28"/>
    <p:sldId id="314" r:id="rId29"/>
    <p:sldId id="316" r:id="rId30"/>
    <p:sldId id="315" r:id="rId31"/>
    <p:sldId id="317" r:id="rId32"/>
    <p:sldId id="318" r:id="rId33"/>
    <p:sldId id="319" r:id="rId34"/>
    <p:sldId id="320" r:id="rId35"/>
    <p:sldId id="321" r:id="rId36"/>
    <p:sldId id="322" r:id="rId37"/>
    <p:sldId id="323" r:id="rId38"/>
    <p:sldId id="324" r:id="rId39"/>
    <p:sldId id="325" r:id="rId40"/>
    <p:sldId id="326" r:id="rId41"/>
    <p:sldId id="327" r:id="rId42"/>
    <p:sldId id="329" r:id="rId43"/>
    <p:sldId id="328" r:id="rId44"/>
    <p:sldId id="330" r:id="rId45"/>
    <p:sldId id="331" r:id="rId46"/>
    <p:sldId id="332" r:id="rId47"/>
    <p:sldId id="333" r:id="rId48"/>
    <p:sldId id="334" r:id="rId49"/>
    <p:sldId id="335" r:id="rId50"/>
    <p:sldId id="337" r:id="rId51"/>
    <p:sldId id="336" r:id="rId52"/>
    <p:sldId id="339" r:id="rId53"/>
    <p:sldId id="340" r:id="rId54"/>
    <p:sldId id="341" r:id="rId55"/>
    <p:sldId id="338" r:id="rId56"/>
    <p:sldId id="284"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Lst>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625417-5199-464B-B10C-5A4CACFED94B}">
          <p14:sldIdLst>
            <p14:sldId id="287"/>
            <p14:sldId id="261"/>
            <p14:sldId id="292"/>
            <p14:sldId id="266"/>
            <p14:sldId id="285"/>
            <p14:sldId id="258"/>
            <p14:sldId id="293"/>
            <p14:sldId id="294"/>
            <p14:sldId id="295"/>
            <p14:sldId id="296"/>
            <p14:sldId id="297"/>
            <p14:sldId id="298"/>
            <p14:sldId id="299"/>
            <p14:sldId id="300"/>
            <p14:sldId id="301"/>
            <p14:sldId id="302"/>
            <p14:sldId id="303"/>
            <p14:sldId id="305"/>
            <p14:sldId id="306"/>
            <p14:sldId id="307"/>
            <p14:sldId id="304"/>
            <p14:sldId id="308"/>
            <p14:sldId id="309"/>
            <p14:sldId id="310"/>
            <p14:sldId id="311"/>
            <p14:sldId id="312"/>
            <p14:sldId id="313"/>
            <p14:sldId id="314"/>
            <p14:sldId id="316"/>
            <p14:sldId id="315"/>
            <p14:sldId id="317"/>
            <p14:sldId id="318"/>
            <p14:sldId id="319"/>
            <p14:sldId id="320"/>
            <p14:sldId id="321"/>
            <p14:sldId id="322"/>
            <p14:sldId id="323"/>
            <p14:sldId id="324"/>
            <p14:sldId id="325"/>
            <p14:sldId id="326"/>
            <p14:sldId id="327"/>
            <p14:sldId id="329"/>
            <p14:sldId id="328"/>
            <p14:sldId id="330"/>
            <p14:sldId id="331"/>
            <p14:sldId id="332"/>
            <p14:sldId id="333"/>
            <p14:sldId id="334"/>
            <p14:sldId id="335"/>
            <p14:sldId id="337"/>
            <p14:sldId id="336"/>
            <p14:sldId id="339"/>
            <p14:sldId id="340"/>
            <p14:sldId id="341"/>
            <p14:sldId id="338"/>
            <p14:sldId id="28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E68F"/>
    <a:srgbClr val="EAEAEA"/>
    <a:srgbClr val="FFCC00"/>
    <a:srgbClr val="D31012"/>
    <a:srgbClr val="E55174"/>
    <a:srgbClr val="663300"/>
    <a:srgbClr val="7E430F"/>
    <a:srgbClr val="FBB1C7"/>
    <a:srgbClr val="6F3A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9" autoAdjust="0"/>
    <p:restoredTop sz="94660"/>
  </p:normalViewPr>
  <p:slideViewPr>
    <p:cSldViewPr snapToGrid="0">
      <p:cViewPr varScale="1">
        <p:scale>
          <a:sx n="69" d="100"/>
          <a:sy n="69" d="100"/>
        </p:scale>
        <p:origin x="76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54B0D-DAE4-4F35-B177-1A4C2FB1EC3F}" type="datetimeFigureOut">
              <a:rPr lang="zh-CN" altLang="en-US" smtClean="0"/>
              <a:t>2022/8/11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B5D281-D23C-4EEB-8748-C58E8FF0C2B9}" type="slidenum">
              <a:rPr lang="zh-CN" altLang="en-US" smtClean="0"/>
              <a:t>‹#›</a:t>
            </a:fld>
            <a:endParaRPr lang="zh-CN" altLang="en-US"/>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62002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2577144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2856003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2876832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4281636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715561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1740642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2206945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4009958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590395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103522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477515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3920860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1659999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2528870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23</a:t>
            </a:fld>
            <a:endParaRPr lang="zh-CN" altLang="en-US"/>
          </a:p>
        </p:txBody>
      </p:sp>
    </p:spTree>
    <p:extLst>
      <p:ext uri="{BB962C8B-B14F-4D97-AF65-F5344CB8AC3E}">
        <p14:creationId xmlns:p14="http://schemas.microsoft.com/office/powerpoint/2010/main" val="671423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2438990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25</a:t>
            </a:fld>
            <a:endParaRPr lang="zh-CN" altLang="en-US"/>
          </a:p>
        </p:txBody>
      </p:sp>
    </p:spTree>
    <p:extLst>
      <p:ext uri="{BB962C8B-B14F-4D97-AF65-F5344CB8AC3E}">
        <p14:creationId xmlns:p14="http://schemas.microsoft.com/office/powerpoint/2010/main" val="1070872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26</a:t>
            </a:fld>
            <a:endParaRPr lang="zh-CN" altLang="en-US"/>
          </a:p>
        </p:txBody>
      </p:sp>
    </p:spTree>
    <p:extLst>
      <p:ext uri="{BB962C8B-B14F-4D97-AF65-F5344CB8AC3E}">
        <p14:creationId xmlns:p14="http://schemas.microsoft.com/office/powerpoint/2010/main" val="3371565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27</a:t>
            </a:fld>
            <a:endParaRPr lang="zh-CN" altLang="en-US"/>
          </a:p>
        </p:txBody>
      </p:sp>
    </p:spTree>
    <p:extLst>
      <p:ext uri="{BB962C8B-B14F-4D97-AF65-F5344CB8AC3E}">
        <p14:creationId xmlns:p14="http://schemas.microsoft.com/office/powerpoint/2010/main" val="3188790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28</a:t>
            </a:fld>
            <a:endParaRPr lang="zh-CN" altLang="en-US"/>
          </a:p>
        </p:txBody>
      </p:sp>
    </p:spTree>
    <p:extLst>
      <p:ext uri="{BB962C8B-B14F-4D97-AF65-F5344CB8AC3E}">
        <p14:creationId xmlns:p14="http://schemas.microsoft.com/office/powerpoint/2010/main" val="1678308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29</a:t>
            </a:fld>
            <a:endParaRPr lang="zh-CN" altLang="en-US"/>
          </a:p>
        </p:txBody>
      </p:sp>
    </p:spTree>
    <p:extLst>
      <p:ext uri="{BB962C8B-B14F-4D97-AF65-F5344CB8AC3E}">
        <p14:creationId xmlns:p14="http://schemas.microsoft.com/office/powerpoint/2010/main" val="100512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2830955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30</a:t>
            </a:fld>
            <a:endParaRPr lang="zh-CN" altLang="en-US"/>
          </a:p>
        </p:txBody>
      </p:sp>
    </p:spTree>
    <p:extLst>
      <p:ext uri="{BB962C8B-B14F-4D97-AF65-F5344CB8AC3E}">
        <p14:creationId xmlns:p14="http://schemas.microsoft.com/office/powerpoint/2010/main" val="709626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31</a:t>
            </a:fld>
            <a:endParaRPr lang="zh-CN" altLang="en-US"/>
          </a:p>
        </p:txBody>
      </p:sp>
    </p:spTree>
    <p:extLst>
      <p:ext uri="{BB962C8B-B14F-4D97-AF65-F5344CB8AC3E}">
        <p14:creationId xmlns:p14="http://schemas.microsoft.com/office/powerpoint/2010/main" val="1864044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32</a:t>
            </a:fld>
            <a:endParaRPr lang="zh-CN" altLang="en-US"/>
          </a:p>
        </p:txBody>
      </p:sp>
    </p:spTree>
    <p:extLst>
      <p:ext uri="{BB962C8B-B14F-4D97-AF65-F5344CB8AC3E}">
        <p14:creationId xmlns:p14="http://schemas.microsoft.com/office/powerpoint/2010/main" val="507273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33</a:t>
            </a:fld>
            <a:endParaRPr lang="zh-CN" altLang="en-US"/>
          </a:p>
        </p:txBody>
      </p:sp>
    </p:spTree>
    <p:extLst>
      <p:ext uri="{BB962C8B-B14F-4D97-AF65-F5344CB8AC3E}">
        <p14:creationId xmlns:p14="http://schemas.microsoft.com/office/powerpoint/2010/main" val="457907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34</a:t>
            </a:fld>
            <a:endParaRPr lang="zh-CN" altLang="en-US"/>
          </a:p>
        </p:txBody>
      </p:sp>
    </p:spTree>
    <p:extLst>
      <p:ext uri="{BB962C8B-B14F-4D97-AF65-F5344CB8AC3E}">
        <p14:creationId xmlns:p14="http://schemas.microsoft.com/office/powerpoint/2010/main" val="2346316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35</a:t>
            </a:fld>
            <a:endParaRPr lang="zh-CN" altLang="en-US"/>
          </a:p>
        </p:txBody>
      </p:sp>
    </p:spTree>
    <p:extLst>
      <p:ext uri="{BB962C8B-B14F-4D97-AF65-F5344CB8AC3E}">
        <p14:creationId xmlns:p14="http://schemas.microsoft.com/office/powerpoint/2010/main" val="3401139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36</a:t>
            </a:fld>
            <a:endParaRPr lang="zh-CN" altLang="en-US"/>
          </a:p>
        </p:txBody>
      </p:sp>
    </p:spTree>
    <p:extLst>
      <p:ext uri="{BB962C8B-B14F-4D97-AF65-F5344CB8AC3E}">
        <p14:creationId xmlns:p14="http://schemas.microsoft.com/office/powerpoint/2010/main" val="3032136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37</a:t>
            </a:fld>
            <a:endParaRPr lang="zh-CN" altLang="en-US"/>
          </a:p>
        </p:txBody>
      </p:sp>
    </p:spTree>
    <p:extLst>
      <p:ext uri="{BB962C8B-B14F-4D97-AF65-F5344CB8AC3E}">
        <p14:creationId xmlns:p14="http://schemas.microsoft.com/office/powerpoint/2010/main" val="2758441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38</a:t>
            </a:fld>
            <a:endParaRPr lang="zh-CN" altLang="en-US"/>
          </a:p>
        </p:txBody>
      </p:sp>
    </p:spTree>
    <p:extLst>
      <p:ext uri="{BB962C8B-B14F-4D97-AF65-F5344CB8AC3E}">
        <p14:creationId xmlns:p14="http://schemas.microsoft.com/office/powerpoint/2010/main" val="2585945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39</a:t>
            </a:fld>
            <a:endParaRPr lang="zh-CN" altLang="en-US"/>
          </a:p>
        </p:txBody>
      </p:sp>
    </p:spTree>
    <p:extLst>
      <p:ext uri="{BB962C8B-B14F-4D97-AF65-F5344CB8AC3E}">
        <p14:creationId xmlns:p14="http://schemas.microsoft.com/office/powerpoint/2010/main" val="392908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1756833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40</a:t>
            </a:fld>
            <a:endParaRPr lang="zh-CN" altLang="en-US"/>
          </a:p>
        </p:txBody>
      </p:sp>
    </p:spTree>
    <p:extLst>
      <p:ext uri="{BB962C8B-B14F-4D97-AF65-F5344CB8AC3E}">
        <p14:creationId xmlns:p14="http://schemas.microsoft.com/office/powerpoint/2010/main" val="1636632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41</a:t>
            </a:fld>
            <a:endParaRPr lang="zh-CN" altLang="en-US"/>
          </a:p>
        </p:txBody>
      </p:sp>
    </p:spTree>
    <p:extLst>
      <p:ext uri="{BB962C8B-B14F-4D97-AF65-F5344CB8AC3E}">
        <p14:creationId xmlns:p14="http://schemas.microsoft.com/office/powerpoint/2010/main" val="1387620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42</a:t>
            </a:fld>
            <a:endParaRPr lang="zh-CN" altLang="en-US"/>
          </a:p>
        </p:txBody>
      </p:sp>
    </p:spTree>
    <p:extLst>
      <p:ext uri="{BB962C8B-B14F-4D97-AF65-F5344CB8AC3E}">
        <p14:creationId xmlns:p14="http://schemas.microsoft.com/office/powerpoint/2010/main" val="4028594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43</a:t>
            </a:fld>
            <a:endParaRPr lang="zh-CN" altLang="en-US"/>
          </a:p>
        </p:txBody>
      </p:sp>
    </p:spTree>
    <p:extLst>
      <p:ext uri="{BB962C8B-B14F-4D97-AF65-F5344CB8AC3E}">
        <p14:creationId xmlns:p14="http://schemas.microsoft.com/office/powerpoint/2010/main" val="3321808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44</a:t>
            </a:fld>
            <a:endParaRPr lang="zh-CN" altLang="en-US"/>
          </a:p>
        </p:txBody>
      </p:sp>
    </p:spTree>
    <p:extLst>
      <p:ext uri="{BB962C8B-B14F-4D97-AF65-F5344CB8AC3E}">
        <p14:creationId xmlns:p14="http://schemas.microsoft.com/office/powerpoint/2010/main" val="912935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45</a:t>
            </a:fld>
            <a:endParaRPr lang="zh-CN" altLang="en-US"/>
          </a:p>
        </p:txBody>
      </p:sp>
    </p:spTree>
    <p:extLst>
      <p:ext uri="{BB962C8B-B14F-4D97-AF65-F5344CB8AC3E}">
        <p14:creationId xmlns:p14="http://schemas.microsoft.com/office/powerpoint/2010/main" val="2044826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46</a:t>
            </a:fld>
            <a:endParaRPr lang="zh-CN" altLang="en-US"/>
          </a:p>
        </p:txBody>
      </p:sp>
    </p:spTree>
    <p:extLst>
      <p:ext uri="{BB962C8B-B14F-4D97-AF65-F5344CB8AC3E}">
        <p14:creationId xmlns:p14="http://schemas.microsoft.com/office/powerpoint/2010/main" val="4113080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47</a:t>
            </a:fld>
            <a:endParaRPr lang="zh-CN" altLang="en-US"/>
          </a:p>
        </p:txBody>
      </p:sp>
    </p:spTree>
    <p:extLst>
      <p:ext uri="{BB962C8B-B14F-4D97-AF65-F5344CB8AC3E}">
        <p14:creationId xmlns:p14="http://schemas.microsoft.com/office/powerpoint/2010/main" val="1011976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48</a:t>
            </a:fld>
            <a:endParaRPr lang="zh-CN" altLang="en-US"/>
          </a:p>
        </p:txBody>
      </p:sp>
    </p:spTree>
    <p:extLst>
      <p:ext uri="{BB962C8B-B14F-4D97-AF65-F5344CB8AC3E}">
        <p14:creationId xmlns:p14="http://schemas.microsoft.com/office/powerpoint/2010/main" val="11720860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49</a:t>
            </a:fld>
            <a:endParaRPr lang="zh-CN" altLang="en-US"/>
          </a:p>
        </p:txBody>
      </p:sp>
    </p:spTree>
    <p:extLst>
      <p:ext uri="{BB962C8B-B14F-4D97-AF65-F5344CB8AC3E}">
        <p14:creationId xmlns:p14="http://schemas.microsoft.com/office/powerpoint/2010/main" val="230685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346557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50</a:t>
            </a:fld>
            <a:endParaRPr lang="zh-CN" altLang="en-US"/>
          </a:p>
        </p:txBody>
      </p:sp>
    </p:spTree>
    <p:extLst>
      <p:ext uri="{BB962C8B-B14F-4D97-AF65-F5344CB8AC3E}">
        <p14:creationId xmlns:p14="http://schemas.microsoft.com/office/powerpoint/2010/main" val="2698328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51</a:t>
            </a:fld>
            <a:endParaRPr lang="zh-CN" altLang="en-US"/>
          </a:p>
        </p:txBody>
      </p:sp>
    </p:spTree>
    <p:extLst>
      <p:ext uri="{BB962C8B-B14F-4D97-AF65-F5344CB8AC3E}">
        <p14:creationId xmlns:p14="http://schemas.microsoft.com/office/powerpoint/2010/main" val="19837070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52</a:t>
            </a:fld>
            <a:endParaRPr lang="zh-CN" altLang="en-US"/>
          </a:p>
        </p:txBody>
      </p:sp>
    </p:spTree>
    <p:extLst>
      <p:ext uri="{BB962C8B-B14F-4D97-AF65-F5344CB8AC3E}">
        <p14:creationId xmlns:p14="http://schemas.microsoft.com/office/powerpoint/2010/main" val="34813912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53</a:t>
            </a:fld>
            <a:endParaRPr lang="zh-CN" altLang="en-US"/>
          </a:p>
        </p:txBody>
      </p:sp>
    </p:spTree>
    <p:extLst>
      <p:ext uri="{BB962C8B-B14F-4D97-AF65-F5344CB8AC3E}">
        <p14:creationId xmlns:p14="http://schemas.microsoft.com/office/powerpoint/2010/main" val="10599283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54</a:t>
            </a:fld>
            <a:endParaRPr lang="zh-CN" altLang="en-US"/>
          </a:p>
        </p:txBody>
      </p:sp>
    </p:spTree>
    <p:extLst>
      <p:ext uri="{BB962C8B-B14F-4D97-AF65-F5344CB8AC3E}">
        <p14:creationId xmlns:p14="http://schemas.microsoft.com/office/powerpoint/2010/main" val="3609055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55</a:t>
            </a:fld>
            <a:endParaRPr lang="zh-CN" altLang="en-US"/>
          </a:p>
        </p:txBody>
      </p:sp>
    </p:spTree>
    <p:extLst>
      <p:ext uri="{BB962C8B-B14F-4D97-AF65-F5344CB8AC3E}">
        <p14:creationId xmlns:p14="http://schemas.microsoft.com/office/powerpoint/2010/main" val="5086956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56</a:t>
            </a:fld>
            <a:endParaRPr lang="zh-CN" altLang="en-US"/>
          </a:p>
        </p:txBody>
      </p:sp>
    </p:spTree>
    <p:extLst>
      <p:ext uri="{BB962C8B-B14F-4D97-AF65-F5344CB8AC3E}">
        <p14:creationId xmlns:p14="http://schemas.microsoft.com/office/powerpoint/2010/main" val="338994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74113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2910861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1709991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227149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2022/8/11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5725F-5231-45AE-BC1A-D698F22F5593}" type="datetimeFigureOut">
              <a:rPr lang="zh-CN" altLang="en-US" smtClean="0"/>
              <a:t>2022/8/11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png"/><Relationship Id="rId7" Type="http://schemas.openxmlformats.org/officeDocument/2006/relationships/image" Target="../media/image5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8.sv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2.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3.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3.xml"/><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2.png"/><Relationship Id="rId9" Type="http://schemas.openxmlformats.org/officeDocument/2006/relationships/image" Target="../media/image19.png"/><Relationship Id="rId14"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1.png"/><Relationship Id="rId7"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11.png"/><Relationship Id="rId7"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11.png"/><Relationship Id="rId7"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1.png"/><Relationship Id="rId7" Type="http://schemas.openxmlformats.org/officeDocument/2006/relationships/image" Target="../media/image39.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04.svg"/><Relationship Id="rId5" Type="http://schemas.openxmlformats.org/officeDocument/2006/relationships/image" Target="../media/image68.svg"/><Relationship Id="rId10" Type="http://schemas.openxmlformats.org/officeDocument/2006/relationships/image" Target="../media/image103.png"/><Relationship Id="rId4" Type="http://schemas.openxmlformats.org/officeDocument/2006/relationships/image" Target="../media/image67.png"/><Relationship Id="rId9" Type="http://schemas.openxmlformats.org/officeDocument/2006/relationships/image" Target="../media/image102.sv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8.sv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11.png"/><Relationship Id="rId7"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3.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3.svg"/><Relationship Id="rId4" Type="http://schemas.openxmlformats.org/officeDocument/2006/relationships/image" Target="../media/image12.png"/><Relationship Id="rId9"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461" y="-967410"/>
            <a:ext cx="9621078" cy="5680315"/>
          </a:xfrm>
          <a:prstGeom prst="rect">
            <a:avLst/>
          </a:prstGeom>
        </p:spPr>
      </p:pic>
      <p:sp>
        <p:nvSpPr>
          <p:cNvPr id="14" name="TextBox 13">
            <a:extLst>
              <a:ext uri="{FF2B5EF4-FFF2-40B4-BE49-F238E27FC236}">
                <a16:creationId xmlns:a16="http://schemas.microsoft.com/office/drawing/2014/main" id="{16658EA3-81D2-F22E-B913-A1B328497419}"/>
              </a:ext>
            </a:extLst>
          </p:cNvPr>
          <p:cNvSpPr txBox="1"/>
          <p:nvPr/>
        </p:nvSpPr>
        <p:spPr>
          <a:xfrm>
            <a:off x="2093843" y="2407545"/>
            <a:ext cx="8004313" cy="1839606"/>
          </a:xfrm>
          <a:prstGeom prst="rect">
            <a:avLst/>
          </a:prstGeom>
          <a:noFill/>
        </p:spPr>
        <p:txBody>
          <a:bodyPr wrap="square" rtlCol="0">
            <a:spAutoFit/>
          </a:bodyPr>
          <a:lstStyle/>
          <a:p>
            <a:pPr algn="ctr">
              <a:lnSpc>
                <a:spcPct val="150000"/>
              </a:lnSpc>
            </a:pPr>
            <a:r>
              <a:rPr lang="vi-VN" sz="4000" b="1"/>
              <a:t>CHÀO MỪNG CÁC EM ĐẾN VỚI BUỔI HỌC NGÀY HÔM NAY!</a:t>
            </a:r>
            <a:endParaRPr lang="en-US" sz="4000" b="1"/>
          </a:p>
        </p:txBody>
      </p:sp>
      <p:pic>
        <p:nvPicPr>
          <p:cNvPr id="15" name="Picture 15">
            <a:extLst>
              <a:ext uri="{FF2B5EF4-FFF2-40B4-BE49-F238E27FC236}">
                <a16:creationId xmlns:a16="http://schemas.microsoft.com/office/drawing/2014/main" id="{0E060AAD-2D59-FFF5-0F2E-398B7D121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41599" y="367551"/>
            <a:ext cx="5505013" cy="2263937"/>
          </a:xfrm>
          <a:prstGeom prst="rect">
            <a:avLst/>
          </a:prstGeom>
        </p:spPr>
      </p:pic>
      <p:pic>
        <p:nvPicPr>
          <p:cNvPr id="16" name="Picture 3">
            <a:extLst>
              <a:ext uri="{FF2B5EF4-FFF2-40B4-BE49-F238E27FC236}">
                <a16:creationId xmlns:a16="http://schemas.microsoft.com/office/drawing/2014/main" id="{3723554E-A978-F78F-FACC-1D3C94E45B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70130" y="3973075"/>
            <a:ext cx="2379139" cy="2482972"/>
          </a:xfrm>
          <a:prstGeom prst="rect">
            <a:avLst/>
          </a:prstGeom>
        </p:spPr>
      </p:pic>
      <p:pic>
        <p:nvPicPr>
          <p:cNvPr id="17" name="Picture 9">
            <a:extLst>
              <a:ext uri="{FF2B5EF4-FFF2-40B4-BE49-F238E27FC236}">
                <a16:creationId xmlns:a16="http://schemas.microsoft.com/office/drawing/2014/main" id="{843A10B6-C294-1DA5-3246-A1DC618E711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8260" y="3670039"/>
            <a:ext cx="1611930" cy="1544522"/>
          </a:xfrm>
          <a:prstGeom prst="rect">
            <a:avLst/>
          </a:prstGeom>
        </p:spPr>
      </p:pic>
      <p:pic>
        <p:nvPicPr>
          <p:cNvPr id="18" name="Picture 6">
            <a:extLst>
              <a:ext uri="{FF2B5EF4-FFF2-40B4-BE49-F238E27FC236}">
                <a16:creationId xmlns:a16="http://schemas.microsoft.com/office/drawing/2014/main" id="{8E662938-56A2-B9AD-9D01-B4EECB01D0C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4282605"/>
            <a:ext cx="1863911" cy="1863911"/>
          </a:xfrm>
          <a:prstGeom prst="rect">
            <a:avLst/>
          </a:prstGeom>
        </p:spPr>
      </p:pic>
    </p:spTree>
    <p:extLst>
      <p:ext uri="{BB962C8B-B14F-4D97-AF65-F5344CB8AC3E}">
        <p14:creationId xmlns:p14="http://schemas.microsoft.com/office/powerpoint/2010/main" val="2868407168"/>
      </p:ext>
    </p:extLst>
  </p:cSld>
  <p:clrMapOvr>
    <a:masterClrMapping/>
  </p:clrMapOvr>
  <mc:AlternateContent xmlns:mc="http://schemas.openxmlformats.org/markup-compatibility/2006" xmlns:p14="http://schemas.microsoft.com/office/powerpoint/2010/main">
    <mc:Choice Requires="p14">
      <p:transition p14:dur="0" advTm="9686"/>
    </mc:Choice>
    <mc:Fallback xmlns="">
      <p:transition advTm="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50" presetClass="entr" presetSubtype="0" decel="10000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strVal val="#ppt_w+.3"/>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Effect transition="in" filter="fade">
                                      <p:cBhvr>
                                        <p:cTn id="25" dur="10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4"/>
                                        </p:tgtEl>
                                        <p:attrNameLst>
                                          <p:attrName>ppt_y</p:attrName>
                                        </p:attrNameLst>
                                      </p:cBhvr>
                                      <p:tavLst>
                                        <p:tav tm="0">
                                          <p:val>
                                            <p:strVal val="#ppt_y"/>
                                          </p:val>
                                        </p:tav>
                                        <p:tav tm="100000">
                                          <p:val>
                                            <p:strVal val="#ppt_y"/>
                                          </p:val>
                                        </p:tav>
                                      </p:tavLst>
                                    </p:anim>
                                    <p:anim calcmode="lin" valueType="num">
                                      <p:cBhvr>
                                        <p:cTn id="3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extLst>
    <p:ext uri="{E180D4A7-C9FB-4DFB-919C-405C955672EB}">
      <p14:showEvtLst xmlns:p14="http://schemas.microsoft.com/office/powerpoint/2010/main">
        <p14:playEvt time="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6" name="TextBox 5">
            <a:extLst>
              <a:ext uri="{FF2B5EF4-FFF2-40B4-BE49-F238E27FC236}">
                <a16:creationId xmlns:a16="http://schemas.microsoft.com/office/drawing/2014/main" id="{F909B1C6-DD10-DD5A-8A2F-6836B0DD6E1E}"/>
              </a:ext>
            </a:extLst>
          </p:cNvPr>
          <p:cNvSpPr txBox="1"/>
          <p:nvPr/>
        </p:nvSpPr>
        <p:spPr>
          <a:xfrm>
            <a:off x="830971" y="881544"/>
            <a:ext cx="2632666" cy="639324"/>
          </a:xfrm>
          <a:prstGeom prst="wedgeRoundRectCallout">
            <a:avLst>
              <a:gd name="adj1" fmla="val -75037"/>
              <a:gd name="adj2" fmla="val 8324"/>
              <a:gd name="adj3" fmla="val 16667"/>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lnSpc>
                <a:spcPct val="150000"/>
              </a:lnSpc>
            </a:pPr>
            <a:r>
              <a:rPr lang="en-US" sz="2400" b="1">
                <a:latin typeface="Arial" panose="020B0604020202020204" pitchFamily="34" charset="0"/>
                <a:cs typeface="Arial" panose="020B0604020202020204" pitchFamily="34" charset="0"/>
              </a:rPr>
              <a:t>Thảo luận nhóm</a:t>
            </a:r>
          </a:p>
        </p:txBody>
      </p:sp>
      <p:sp>
        <p:nvSpPr>
          <p:cNvPr id="3" name="TextBox 2">
            <a:extLst>
              <a:ext uri="{FF2B5EF4-FFF2-40B4-BE49-F238E27FC236}">
                <a16:creationId xmlns:a16="http://schemas.microsoft.com/office/drawing/2014/main" id="{1934F63D-3313-B9E8-6089-9CF3A6E917BC}"/>
              </a:ext>
            </a:extLst>
          </p:cNvPr>
          <p:cNvSpPr txBox="1"/>
          <p:nvPr/>
        </p:nvSpPr>
        <p:spPr>
          <a:xfrm>
            <a:off x="990599" y="1560280"/>
            <a:ext cx="10467111" cy="586699"/>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vi-VN" sz="2400">
                <a:solidFill>
                  <a:srgbClr val="FF0000"/>
                </a:solidFill>
              </a:rPr>
              <a:t>Ghép thiết bị vào ở cột bên trái với chức năng tương ứng ở cột bên phải.</a:t>
            </a:r>
            <a:endParaRPr lang="en-US" sz="2400">
              <a:solidFill>
                <a:srgbClr val="FF0000"/>
              </a:solidFill>
            </a:endParaRPr>
          </a:p>
        </p:txBody>
      </p:sp>
      <p:graphicFrame>
        <p:nvGraphicFramePr>
          <p:cNvPr id="9" name="Table 9">
            <a:extLst>
              <a:ext uri="{FF2B5EF4-FFF2-40B4-BE49-F238E27FC236}">
                <a16:creationId xmlns:a16="http://schemas.microsoft.com/office/drawing/2014/main" id="{E6D62F60-3976-A879-F532-60E38A0F0A0E}"/>
              </a:ext>
            </a:extLst>
          </p:cNvPr>
          <p:cNvGraphicFramePr>
            <a:graphicFrameLocks noGrp="1"/>
          </p:cNvGraphicFramePr>
          <p:nvPr>
            <p:extLst>
              <p:ext uri="{D42A27DB-BD31-4B8C-83A1-F6EECF244321}">
                <p14:modId xmlns:p14="http://schemas.microsoft.com/office/powerpoint/2010/main" val="3087854195"/>
              </p:ext>
            </p:extLst>
          </p:nvPr>
        </p:nvGraphicFramePr>
        <p:xfrm>
          <a:off x="990599" y="2735304"/>
          <a:ext cx="3366652" cy="2460945"/>
        </p:xfrm>
        <a:graphic>
          <a:graphicData uri="http://schemas.openxmlformats.org/drawingml/2006/table">
            <a:tbl>
              <a:tblPr firstRow="1" bandRow="1">
                <a:tableStyleId>{5C22544A-7EE6-4342-B048-85BDC9FD1C3A}</a:tableStyleId>
              </a:tblPr>
              <a:tblGrid>
                <a:gridCol w="3366652">
                  <a:extLst>
                    <a:ext uri="{9D8B030D-6E8A-4147-A177-3AD203B41FA5}">
                      <a16:colId xmlns:a16="http://schemas.microsoft.com/office/drawing/2014/main" val="3769301536"/>
                    </a:ext>
                  </a:extLst>
                </a:gridCol>
              </a:tblGrid>
              <a:tr h="370840">
                <a:tc>
                  <a:txBody>
                    <a:bodyPr/>
                    <a:lstStyle/>
                    <a:p>
                      <a:pPr algn="ctr">
                        <a:lnSpc>
                          <a:spcPct val="150000"/>
                        </a:lnSpc>
                      </a:pPr>
                      <a:r>
                        <a:rPr lang="en-US" sz="2000">
                          <a:solidFill>
                            <a:sysClr val="windowText" lastClr="000000"/>
                          </a:solidFill>
                          <a:latin typeface="Arial" panose="020B0604020202020204" pitchFamily="34" charset="0"/>
                          <a:cs typeface="Arial" panose="020B0604020202020204" pitchFamily="34" charset="0"/>
                        </a:rPr>
                        <a:t>Tên thiết bị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623333229"/>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1. Màn hình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960787837"/>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2. Loa, tai nghe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49239498"/>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3. Máy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19380093"/>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4. Máy chiếu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481133563"/>
                  </a:ext>
                </a:extLst>
              </a:tr>
            </a:tbl>
          </a:graphicData>
        </a:graphic>
      </p:graphicFrame>
      <p:graphicFrame>
        <p:nvGraphicFramePr>
          <p:cNvPr id="12" name="Table 9">
            <a:extLst>
              <a:ext uri="{FF2B5EF4-FFF2-40B4-BE49-F238E27FC236}">
                <a16:creationId xmlns:a16="http://schemas.microsoft.com/office/drawing/2014/main" id="{332B2593-0CB5-3C79-C010-BBB9F806EECF}"/>
              </a:ext>
            </a:extLst>
          </p:cNvPr>
          <p:cNvGraphicFramePr>
            <a:graphicFrameLocks noGrp="1"/>
          </p:cNvGraphicFramePr>
          <p:nvPr>
            <p:extLst>
              <p:ext uri="{D42A27DB-BD31-4B8C-83A1-F6EECF244321}">
                <p14:modId xmlns:p14="http://schemas.microsoft.com/office/powerpoint/2010/main" val="1299325522"/>
              </p:ext>
            </p:extLst>
          </p:nvPr>
        </p:nvGraphicFramePr>
        <p:xfrm>
          <a:off x="5717808" y="2354317"/>
          <a:ext cx="5483593" cy="3375345"/>
        </p:xfrm>
        <a:graphic>
          <a:graphicData uri="http://schemas.openxmlformats.org/drawingml/2006/table">
            <a:tbl>
              <a:tblPr firstRow="1" bandRow="1">
                <a:tableStyleId>{5C22544A-7EE6-4342-B048-85BDC9FD1C3A}</a:tableStyleId>
              </a:tblPr>
              <a:tblGrid>
                <a:gridCol w="5483593">
                  <a:extLst>
                    <a:ext uri="{9D8B030D-6E8A-4147-A177-3AD203B41FA5}">
                      <a16:colId xmlns:a16="http://schemas.microsoft.com/office/drawing/2014/main" val="3769301536"/>
                    </a:ext>
                  </a:extLst>
                </a:gridCol>
              </a:tblGrid>
              <a:tr h="370840">
                <a:tc>
                  <a:txBody>
                    <a:bodyPr/>
                    <a:lstStyle/>
                    <a:p>
                      <a:pPr algn="ctr">
                        <a:lnSpc>
                          <a:spcPct val="150000"/>
                        </a:lnSpc>
                      </a:pPr>
                      <a:r>
                        <a:rPr lang="en-US" sz="2000">
                          <a:solidFill>
                            <a:sysClr val="windowText" lastClr="000000"/>
                          </a:solidFill>
                          <a:latin typeface="Arial" panose="020B0604020202020204" pitchFamily="34" charset="0"/>
                          <a:cs typeface="Arial" panose="020B0604020202020204" pitchFamily="34" charset="0"/>
                        </a:rPr>
                        <a:t>Chức năng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623333229"/>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a. Đưa thông tin ra qua việc in ra giấy.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960787837"/>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b. Đưa thông tin ra thông qua việc chiếu lên màn hình.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49239498"/>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c. Đưa thông tin ra thông qua việc hiển thị trên thiết bị.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19380093"/>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d. Đưa thông tin ra ở dạng âm thanh.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481133563"/>
                  </a:ext>
                </a:extLst>
              </a:tr>
            </a:tbl>
          </a:graphicData>
        </a:graphic>
      </p:graphicFrame>
      <p:cxnSp>
        <p:nvCxnSpPr>
          <p:cNvPr id="21" name="Straight Connector 20">
            <a:extLst>
              <a:ext uri="{FF2B5EF4-FFF2-40B4-BE49-F238E27FC236}">
                <a16:creationId xmlns:a16="http://schemas.microsoft.com/office/drawing/2014/main" id="{00B60FFC-008D-DFEF-12B8-FED6C3668C5B}"/>
              </a:ext>
            </a:extLst>
          </p:cNvPr>
          <p:cNvCxnSpPr>
            <a:cxnSpLocks/>
          </p:cNvCxnSpPr>
          <p:nvPr/>
        </p:nvCxnSpPr>
        <p:spPr>
          <a:xfrm>
            <a:off x="4357251" y="3513339"/>
            <a:ext cx="1475513" cy="1335752"/>
          </a:xfrm>
          <a:prstGeom prst="line">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23A3B1C-BF38-646D-C8EB-00E4362DDBB3}"/>
              </a:ext>
            </a:extLst>
          </p:cNvPr>
          <p:cNvCxnSpPr>
            <a:cxnSpLocks/>
          </p:cNvCxnSpPr>
          <p:nvPr/>
        </p:nvCxnSpPr>
        <p:spPr>
          <a:xfrm>
            <a:off x="4357250" y="4080014"/>
            <a:ext cx="1475513" cy="1335752"/>
          </a:xfrm>
          <a:prstGeom prst="line">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4A039F-1D59-7932-DB4B-B9C59858DDD8}"/>
              </a:ext>
            </a:extLst>
          </p:cNvPr>
          <p:cNvCxnSpPr>
            <a:cxnSpLocks/>
          </p:cNvCxnSpPr>
          <p:nvPr/>
        </p:nvCxnSpPr>
        <p:spPr>
          <a:xfrm flipV="1">
            <a:off x="4357250" y="3025052"/>
            <a:ext cx="1475513" cy="1500647"/>
          </a:xfrm>
          <a:prstGeom prst="line">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D8FD5B-9FE1-2013-3CDC-E4F755CE0656}"/>
              </a:ext>
            </a:extLst>
          </p:cNvPr>
          <p:cNvCxnSpPr>
            <a:cxnSpLocks/>
          </p:cNvCxnSpPr>
          <p:nvPr/>
        </p:nvCxnSpPr>
        <p:spPr>
          <a:xfrm flipV="1">
            <a:off x="4357249" y="3745128"/>
            <a:ext cx="1475514" cy="1246044"/>
          </a:xfrm>
          <a:prstGeom prst="line">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7982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7">
            <a:extLst>
              <a:ext uri="{FF2B5EF4-FFF2-40B4-BE49-F238E27FC236}">
                <a16:creationId xmlns:a16="http://schemas.microsoft.com/office/drawing/2014/main" id="{8B6850AF-5DF1-321F-1742-2A526B6E5C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41033">
            <a:off x="6618668" y="514881"/>
            <a:ext cx="5445210" cy="4604130"/>
          </a:xfrm>
          <a:prstGeom prst="rect">
            <a:avLst/>
          </a:prstGeom>
        </p:spPr>
      </p:pic>
      <p:pic>
        <p:nvPicPr>
          <p:cNvPr id="8" name="图片 7">
            <a:extLst>
              <a:ext uri="{FF2B5EF4-FFF2-40B4-BE49-F238E27FC236}">
                <a16:creationId xmlns:a16="http://schemas.microsoft.com/office/drawing/2014/main" id="{5F2844BF-B0F1-E73E-D7B4-5A3A32BB14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6987" flipH="1">
            <a:off x="264238" y="465165"/>
            <a:ext cx="5617115" cy="4604130"/>
          </a:xfrm>
          <a:prstGeom prst="rect">
            <a:avLst/>
          </a:prstGeom>
        </p:spPr>
      </p:pic>
      <p:sp>
        <p:nvSpPr>
          <p:cNvPr id="10" name="TextBox 9">
            <a:extLst>
              <a:ext uri="{FF2B5EF4-FFF2-40B4-BE49-F238E27FC236}">
                <a16:creationId xmlns:a16="http://schemas.microsoft.com/office/drawing/2014/main" id="{9757FAC6-D020-A2E2-DB6B-BA745F8CB58C}"/>
              </a:ext>
            </a:extLst>
          </p:cNvPr>
          <p:cNvSpPr txBox="1"/>
          <p:nvPr/>
        </p:nvSpPr>
        <p:spPr>
          <a:xfrm>
            <a:off x="900973" y="1420025"/>
            <a:ext cx="4343644" cy="2793842"/>
          </a:xfrm>
          <a:prstGeom prst="rect">
            <a:avLst/>
          </a:prstGeom>
          <a:noFill/>
        </p:spPr>
        <p:txBody>
          <a:bodyPr wrap="square" rtlCol="0">
            <a:spAutoFit/>
          </a:bodyPr>
          <a:lstStyle/>
          <a:p>
            <a:pPr algn="ctr">
              <a:lnSpc>
                <a:spcPct val="150000"/>
              </a:lnSpc>
            </a:pPr>
            <a:r>
              <a:rPr lang="en-US" sz="2400">
                <a:solidFill>
                  <a:srgbClr val="EAEAEA"/>
                </a:solidFill>
                <a:effectLst/>
                <a:latin typeface="Arial" panose="020B0604020202020204" pitchFamily="34" charset="0"/>
                <a:ea typeface="Calibri" panose="020F0502020204030204" pitchFamily="34" charset="0"/>
                <a:cs typeface="Arial" panose="020B0604020202020204" pitchFamily="34" charset="0"/>
              </a:rPr>
              <a:t>Tại sao cần có nhiều loại thiết bị vào khác nhau? Bàn phím (hay chuột, micro, máy quét,…) tiếp nhận thông tin dạng nào?</a:t>
            </a:r>
            <a:endParaRPr lang="en-US" sz="2400">
              <a:solidFill>
                <a:srgbClr val="EAEAE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1ABBB03-BEED-D20B-14DE-6D1FB65F7C75}"/>
              </a:ext>
            </a:extLst>
          </p:cNvPr>
          <p:cNvSpPr txBox="1"/>
          <p:nvPr/>
        </p:nvSpPr>
        <p:spPr>
          <a:xfrm>
            <a:off x="7034831" y="1697024"/>
            <a:ext cx="4608051" cy="2239844"/>
          </a:xfrm>
          <a:prstGeom prst="rect">
            <a:avLst/>
          </a:prstGeom>
          <a:noFill/>
        </p:spPr>
        <p:txBody>
          <a:bodyPr wrap="square" rtlCol="0">
            <a:spAutoFit/>
          </a:bodyPr>
          <a:lstStyle/>
          <a:p>
            <a:pPr algn="ctr">
              <a:lnSpc>
                <a:spcPct val="150000"/>
              </a:lnSpc>
            </a:pPr>
            <a:r>
              <a:rPr lang="vi-VN" sz="2400">
                <a:solidFill>
                  <a:srgbClr val="EAEAEA"/>
                </a:solidFill>
                <a:effectLst/>
                <a:latin typeface="Arial" panose="020B0604020202020204" pitchFamily="34" charset="0"/>
                <a:ea typeface="Calibri" panose="020F0502020204030204" pitchFamily="34" charset="0"/>
                <a:cs typeface="Arial" panose="020B0604020202020204" pitchFamily="34" charset="0"/>
              </a:rPr>
              <a:t>Tại sao cần có nhiều loại thiết bị ra khác nhau? Màn hình (hay loa, máy in,…) đưa thông tin ra ở dạng nào?</a:t>
            </a:r>
            <a:endParaRPr lang="en-US" sz="2400">
              <a:solidFill>
                <a:srgbClr val="EAEAEA"/>
              </a:solidFill>
              <a:latin typeface="Arial" panose="020B0604020202020204" pitchFamily="34" charset="0"/>
              <a:cs typeface="Arial" panose="020B0604020202020204" pitchFamily="34" charset="0"/>
            </a:endParaRPr>
          </a:p>
        </p:txBody>
      </p:sp>
      <p:pic>
        <p:nvPicPr>
          <p:cNvPr id="13" name="Picture 4">
            <a:extLst>
              <a:ext uri="{FF2B5EF4-FFF2-40B4-BE49-F238E27FC236}">
                <a16:creationId xmlns:a16="http://schemas.microsoft.com/office/drawing/2014/main" id="{60B9CF2D-25E2-EEA4-42AC-C300EFB165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35618" y="3215695"/>
            <a:ext cx="3498895" cy="3004676"/>
          </a:xfrm>
          <a:prstGeom prst="rect">
            <a:avLst/>
          </a:prstGeom>
        </p:spPr>
      </p:pic>
    </p:spTree>
    <p:extLst>
      <p:ext uri="{BB962C8B-B14F-4D97-AF65-F5344CB8AC3E}">
        <p14:creationId xmlns:p14="http://schemas.microsoft.com/office/powerpoint/2010/main" val="28604599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4" name="TextBox 3">
            <a:extLst>
              <a:ext uri="{FF2B5EF4-FFF2-40B4-BE49-F238E27FC236}">
                <a16:creationId xmlns:a16="http://schemas.microsoft.com/office/drawing/2014/main" id="{C69FCAA8-3107-87BD-0031-BEA7EE737BC7}"/>
              </a:ext>
            </a:extLst>
          </p:cNvPr>
          <p:cNvSpPr txBox="1"/>
          <p:nvPr/>
        </p:nvSpPr>
        <p:spPr>
          <a:xfrm>
            <a:off x="955963" y="1195471"/>
            <a:ext cx="10280072" cy="4467057"/>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400"/>
              <a:t>Cần có nhiều loại thiết bị vào – ra </a:t>
            </a:r>
            <a:r>
              <a:rPr lang="vi-VN" sz="2400">
                <a:solidFill>
                  <a:srgbClr val="FF0000"/>
                </a:solidFill>
              </a:rPr>
              <a:t>để tiếp n</a:t>
            </a:r>
            <a:r>
              <a:rPr lang="en-US" sz="2400">
                <a:solidFill>
                  <a:srgbClr val="FF0000"/>
                </a:solidFill>
              </a:rPr>
              <a:t>h</a:t>
            </a:r>
            <a:r>
              <a:rPr lang="vi-VN" sz="2400">
                <a:solidFill>
                  <a:srgbClr val="FF0000"/>
                </a:solidFill>
              </a:rPr>
              <a:t>ận thông tin </a:t>
            </a:r>
            <a:r>
              <a:rPr lang="vi-VN" sz="2400"/>
              <a:t>ở những dạng khác nhau vào máy tính và </a:t>
            </a:r>
            <a:r>
              <a:rPr lang="vi-VN" sz="2400">
                <a:solidFill>
                  <a:srgbClr val="FF0000"/>
                </a:solidFill>
              </a:rPr>
              <a:t>đưa thông tin </a:t>
            </a:r>
            <a:r>
              <a:rPr lang="vi-VN" sz="2400"/>
              <a:t>từ máy tính ra </a:t>
            </a:r>
            <a:r>
              <a:rPr lang="vi-VN" sz="2400">
                <a:solidFill>
                  <a:srgbClr val="FF0000"/>
                </a:solidFill>
              </a:rPr>
              <a:t>ở những dạng khác nhau</a:t>
            </a:r>
            <a:r>
              <a:rPr lang="vi-VN" sz="2400"/>
              <a:t>.</a:t>
            </a:r>
            <a:endParaRPr lang="en-US" sz="2400"/>
          </a:p>
          <a:p>
            <a:pPr marL="342900" indent="-342900">
              <a:lnSpc>
                <a:spcPct val="150000"/>
              </a:lnSpc>
              <a:buFont typeface="Wingdings" panose="05000000000000000000" pitchFamily="2" charset="2"/>
              <a:buChar char="§"/>
            </a:pPr>
            <a:r>
              <a:rPr lang="en-US" sz="2400">
                <a:latin typeface="Arial" panose="020B0604020202020204" pitchFamily="34" charset="0"/>
                <a:cs typeface="Arial" panose="020B0604020202020204" pitchFamily="34" charset="0"/>
              </a:rPr>
              <a:t>Mỗi thiết bị vào và thiết bị ra có cách tiếp nhận thông tin và đưa thông tin ra khác nhau.</a:t>
            </a:r>
          </a:p>
          <a:p>
            <a:pPr>
              <a:lnSpc>
                <a:spcPct val="150000"/>
              </a:lnSpc>
            </a:pPr>
            <a:r>
              <a:rPr lang="en-US" sz="2400" b="1">
                <a:solidFill>
                  <a:srgbClr val="FF0000"/>
                </a:solidFill>
                <a:latin typeface="Arial" panose="020B0604020202020204" pitchFamily="34" charset="0"/>
                <a:cs typeface="Arial" panose="020B0604020202020204" pitchFamily="34" charset="0"/>
              </a:rPr>
              <a:t>Ví dụ:</a:t>
            </a:r>
          </a:p>
          <a:p>
            <a:pPr>
              <a:lnSpc>
                <a:spcPct val="150000"/>
              </a:lnSpc>
            </a:pPr>
            <a:r>
              <a:rPr lang="en-US" sz="2400" b="1">
                <a:latin typeface="Arial" panose="020B0604020202020204" pitchFamily="34" charset="0"/>
                <a:cs typeface="Arial" panose="020B0604020202020204" pitchFamily="34" charset="0"/>
              </a:rPr>
              <a:t>Bàn phím </a:t>
            </a:r>
            <a:r>
              <a:rPr lang="en-US" sz="2400">
                <a:latin typeface="Arial" panose="020B0604020202020204" pitchFamily="34" charset="0"/>
                <a:cs typeface="Arial" panose="020B0604020202020204" pitchFamily="34" charset="0"/>
              </a:rPr>
              <a:t>tiếp nhận thông tin ở dạng văn bản (con số), </a:t>
            </a:r>
            <a:r>
              <a:rPr lang="en-US" sz="2400" b="1">
                <a:latin typeface="Arial" panose="020B0604020202020204" pitchFamily="34" charset="0"/>
                <a:cs typeface="Arial" panose="020B0604020202020204" pitchFamily="34" charset="0"/>
              </a:rPr>
              <a:t>loa</a:t>
            </a:r>
            <a:r>
              <a:rPr lang="en-US" sz="2400">
                <a:latin typeface="Arial" panose="020B0604020202020204" pitchFamily="34" charset="0"/>
                <a:cs typeface="Arial" panose="020B0604020202020204" pitchFamily="34" charset="0"/>
              </a:rPr>
              <a:t> đưa thông tin ra ở dạng âm thanh.</a:t>
            </a:r>
          </a:p>
        </p:txBody>
      </p:sp>
      <p:pic>
        <p:nvPicPr>
          <p:cNvPr id="6" name="Picture 3">
            <a:extLst>
              <a:ext uri="{FF2B5EF4-FFF2-40B4-BE49-F238E27FC236}">
                <a16:creationId xmlns:a16="http://schemas.microsoft.com/office/drawing/2014/main" id="{2E80D889-6B35-B70C-3AB7-55C2E08054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07815">
            <a:off x="10813306" y="217662"/>
            <a:ext cx="1412033" cy="1233764"/>
          </a:xfrm>
          <a:prstGeom prst="rect">
            <a:avLst/>
          </a:prstGeom>
        </p:spPr>
      </p:pic>
      <p:pic>
        <p:nvPicPr>
          <p:cNvPr id="9" name="Picture 2">
            <a:extLst>
              <a:ext uri="{FF2B5EF4-FFF2-40B4-BE49-F238E27FC236}">
                <a16:creationId xmlns:a16="http://schemas.microsoft.com/office/drawing/2014/main" id="{ABB6CBBA-713E-9529-0EA7-2F0626FD38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87632" y="5358452"/>
            <a:ext cx="1296805" cy="1274111"/>
          </a:xfrm>
          <a:prstGeom prst="rect">
            <a:avLst/>
          </a:prstGeom>
        </p:spPr>
      </p:pic>
    </p:spTree>
    <p:extLst>
      <p:ext uri="{BB962C8B-B14F-4D97-AF65-F5344CB8AC3E}">
        <p14:creationId xmlns:p14="http://schemas.microsoft.com/office/powerpoint/2010/main" val="14472670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4" name="TextBox 3">
            <a:extLst>
              <a:ext uri="{FF2B5EF4-FFF2-40B4-BE49-F238E27FC236}">
                <a16:creationId xmlns:a16="http://schemas.microsoft.com/office/drawing/2014/main" id="{C69FCAA8-3107-87BD-0031-BEA7EE737BC7}"/>
              </a:ext>
            </a:extLst>
          </p:cNvPr>
          <p:cNvSpPr txBox="1"/>
          <p:nvPr/>
        </p:nvSpPr>
        <p:spPr>
          <a:xfrm>
            <a:off x="955963" y="1055490"/>
            <a:ext cx="10280072" cy="577850"/>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sz="2400">
                <a:solidFill>
                  <a:srgbClr val="FF0000"/>
                </a:solidFill>
                <a:latin typeface="Arial" panose="020B0604020202020204" pitchFamily="34" charset="0"/>
                <a:cs typeface="Arial" panose="020B0604020202020204" pitchFamily="34" charset="0"/>
              </a:rPr>
              <a:t>Đọc thông tin trong SGK-tr.7 và trả lời các câu hỏi:</a:t>
            </a:r>
          </a:p>
        </p:txBody>
      </p:sp>
      <p:sp>
        <p:nvSpPr>
          <p:cNvPr id="3" name="TextBox 2">
            <a:extLst>
              <a:ext uri="{FF2B5EF4-FFF2-40B4-BE49-F238E27FC236}">
                <a16:creationId xmlns:a16="http://schemas.microsoft.com/office/drawing/2014/main" id="{703BC0E9-A750-10A3-0A44-6EE5A6FAC79B}"/>
              </a:ext>
            </a:extLst>
          </p:cNvPr>
          <p:cNvSpPr txBox="1"/>
          <p:nvPr/>
        </p:nvSpPr>
        <p:spPr>
          <a:xfrm>
            <a:off x="1501718" y="1760592"/>
            <a:ext cx="9991936" cy="2239844"/>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Thiết bị nào thực hiện chuyển dạng thông tin thường gặp thành dãy bit? Thiết bị nào thực hiện chuyển đổi dữ liệu ở dạng dãy bit trong máy tính thành thông tin ở dạng thường gặp?</a:t>
            </a:r>
          </a:p>
          <a:p>
            <a:pPr marL="342900" indent="-342900">
              <a:lnSpc>
                <a:spcPct val="150000"/>
              </a:lnSpc>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Tại sao ổ đĩa cứng không được coi là thiết bị vào – ra?</a:t>
            </a:r>
          </a:p>
        </p:txBody>
      </p:sp>
      <p:sp>
        <p:nvSpPr>
          <p:cNvPr id="7" name="Oval 6">
            <a:extLst>
              <a:ext uri="{FF2B5EF4-FFF2-40B4-BE49-F238E27FC236}">
                <a16:creationId xmlns:a16="http://schemas.microsoft.com/office/drawing/2014/main" id="{BB24EB82-0496-0FBB-54B0-8EE67FC2CE37}"/>
              </a:ext>
            </a:extLst>
          </p:cNvPr>
          <p:cNvSpPr/>
          <p:nvPr/>
        </p:nvSpPr>
        <p:spPr>
          <a:xfrm>
            <a:off x="781281" y="1843757"/>
            <a:ext cx="720437" cy="67673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000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8E9B3333-1A01-9729-FEDF-08E800A817D2}"/>
              </a:ext>
            </a:extLst>
          </p:cNvPr>
          <p:cNvPicPr>
            <a:picLocks noChangeAspect="1"/>
          </p:cNvPicPr>
          <p:nvPr/>
        </p:nvPicPr>
        <p:blipFill>
          <a:blip r:embed="rId5"/>
          <a:srcRect/>
          <a:stretch>
            <a:fillRect/>
          </a:stretch>
        </p:blipFill>
        <p:spPr>
          <a:xfrm>
            <a:off x="4170217" y="4127688"/>
            <a:ext cx="3471943" cy="2629997"/>
          </a:xfrm>
          <a:prstGeom prst="rect">
            <a:avLst/>
          </a:prstGeom>
        </p:spPr>
      </p:pic>
      <p:pic>
        <p:nvPicPr>
          <p:cNvPr id="10" name="Picture 6">
            <a:extLst>
              <a:ext uri="{FF2B5EF4-FFF2-40B4-BE49-F238E27FC236}">
                <a16:creationId xmlns:a16="http://schemas.microsoft.com/office/drawing/2014/main" id="{B4C4D431-E466-5BCE-476C-C952D6417C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0074" y="100315"/>
            <a:ext cx="1676398" cy="1717181"/>
          </a:xfrm>
          <a:prstGeom prst="rect">
            <a:avLst/>
          </a:prstGeom>
        </p:spPr>
      </p:pic>
      <p:pic>
        <p:nvPicPr>
          <p:cNvPr id="11" name="Picture 8">
            <a:extLst>
              <a:ext uri="{FF2B5EF4-FFF2-40B4-BE49-F238E27FC236}">
                <a16:creationId xmlns:a16="http://schemas.microsoft.com/office/drawing/2014/main" id="{BA6B4066-F8BB-3A2E-3251-BE94A4DBFF59}"/>
              </a:ext>
            </a:extLst>
          </p:cNvPr>
          <p:cNvPicPr>
            <a:picLocks noChangeAspect="1"/>
          </p:cNvPicPr>
          <p:nvPr/>
        </p:nvPicPr>
        <p:blipFill>
          <a:blip r:embed="rId8"/>
          <a:srcRect/>
          <a:stretch>
            <a:fillRect/>
          </a:stretch>
        </p:blipFill>
        <p:spPr>
          <a:xfrm rot="11858563">
            <a:off x="-144046" y="5404673"/>
            <a:ext cx="1520500" cy="1615405"/>
          </a:xfrm>
          <a:prstGeom prst="rect">
            <a:avLst/>
          </a:prstGeom>
        </p:spPr>
      </p:pic>
    </p:spTree>
    <p:extLst>
      <p:ext uri="{BB962C8B-B14F-4D97-AF65-F5344CB8AC3E}">
        <p14:creationId xmlns:p14="http://schemas.microsoft.com/office/powerpoint/2010/main" val="19432583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6" name="Rectangle: Rounded Corners 5">
            <a:extLst>
              <a:ext uri="{FF2B5EF4-FFF2-40B4-BE49-F238E27FC236}">
                <a16:creationId xmlns:a16="http://schemas.microsoft.com/office/drawing/2014/main" id="{1A3FE4FC-739F-992B-275B-B6934072FD06}"/>
              </a:ext>
            </a:extLst>
          </p:cNvPr>
          <p:cNvSpPr/>
          <p:nvPr/>
        </p:nvSpPr>
        <p:spPr>
          <a:xfrm>
            <a:off x="1651501" y="1292111"/>
            <a:ext cx="2078182" cy="858981"/>
          </a:xfrm>
          <a:prstGeom prst="roundRect">
            <a:avLst/>
          </a:prstGeom>
          <a:solidFill>
            <a:srgbClr val="FDE68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Thiết bị vào </a:t>
            </a:r>
          </a:p>
        </p:txBody>
      </p:sp>
      <p:sp>
        <p:nvSpPr>
          <p:cNvPr id="9" name="Arrow: Right 8">
            <a:extLst>
              <a:ext uri="{FF2B5EF4-FFF2-40B4-BE49-F238E27FC236}">
                <a16:creationId xmlns:a16="http://schemas.microsoft.com/office/drawing/2014/main" id="{B80763BF-9E8C-6D6E-2420-502394724482}"/>
              </a:ext>
            </a:extLst>
          </p:cNvPr>
          <p:cNvSpPr/>
          <p:nvPr/>
        </p:nvSpPr>
        <p:spPr>
          <a:xfrm>
            <a:off x="4491587" y="1602167"/>
            <a:ext cx="3158836" cy="47105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CF8105-9210-FA55-EC2A-4B2213E328C3}"/>
              </a:ext>
            </a:extLst>
          </p:cNvPr>
          <p:cNvSpPr txBox="1"/>
          <p:nvPr/>
        </p:nvSpPr>
        <p:spPr>
          <a:xfrm>
            <a:off x="4491587" y="1281895"/>
            <a:ext cx="3158836"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Thông tin dạng thường </a:t>
            </a:r>
          </a:p>
        </p:txBody>
      </p:sp>
      <p:sp>
        <p:nvSpPr>
          <p:cNvPr id="13" name="Rectangle: Rounded Corners 12">
            <a:extLst>
              <a:ext uri="{FF2B5EF4-FFF2-40B4-BE49-F238E27FC236}">
                <a16:creationId xmlns:a16="http://schemas.microsoft.com/office/drawing/2014/main" id="{EC7822CF-689C-669A-28A6-C8098C12EDF7}"/>
              </a:ext>
            </a:extLst>
          </p:cNvPr>
          <p:cNvSpPr/>
          <p:nvPr/>
        </p:nvSpPr>
        <p:spPr>
          <a:xfrm>
            <a:off x="8462318" y="1292111"/>
            <a:ext cx="2078182" cy="858981"/>
          </a:xfrm>
          <a:prstGeom prst="roundRect">
            <a:avLst/>
          </a:prstGeom>
          <a:solidFill>
            <a:srgbClr val="FDE68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Dãy các bit</a:t>
            </a:r>
          </a:p>
        </p:txBody>
      </p:sp>
      <p:sp>
        <p:nvSpPr>
          <p:cNvPr id="14" name="Rectangle: Rounded Corners 13">
            <a:extLst>
              <a:ext uri="{FF2B5EF4-FFF2-40B4-BE49-F238E27FC236}">
                <a16:creationId xmlns:a16="http://schemas.microsoft.com/office/drawing/2014/main" id="{5764322B-BDA1-0C0D-2EC3-AEE6B3D6131F}"/>
              </a:ext>
            </a:extLst>
          </p:cNvPr>
          <p:cNvSpPr/>
          <p:nvPr/>
        </p:nvSpPr>
        <p:spPr>
          <a:xfrm>
            <a:off x="1220413" y="4576962"/>
            <a:ext cx="2842992" cy="858981"/>
          </a:xfrm>
          <a:prstGeom prst="roundRect">
            <a:avLst/>
          </a:prstGeom>
          <a:solidFill>
            <a:srgbClr val="FDE68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Thông tin thường</a:t>
            </a:r>
          </a:p>
        </p:txBody>
      </p:sp>
      <p:sp>
        <p:nvSpPr>
          <p:cNvPr id="15" name="Arrow: Right 14">
            <a:extLst>
              <a:ext uri="{FF2B5EF4-FFF2-40B4-BE49-F238E27FC236}">
                <a16:creationId xmlns:a16="http://schemas.microsoft.com/office/drawing/2014/main" id="{84703AE2-6A0C-0052-88F1-7B968BBAE23C}"/>
              </a:ext>
            </a:extLst>
          </p:cNvPr>
          <p:cNvSpPr/>
          <p:nvPr/>
        </p:nvSpPr>
        <p:spPr>
          <a:xfrm flipH="1">
            <a:off x="4328045" y="4925189"/>
            <a:ext cx="3322378" cy="47105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202F337-ADF3-8FBA-891F-4F53A0FBC997}"/>
              </a:ext>
            </a:extLst>
          </p:cNvPr>
          <p:cNvSpPr txBox="1"/>
          <p:nvPr/>
        </p:nvSpPr>
        <p:spPr>
          <a:xfrm>
            <a:off x="4728471" y="4540797"/>
            <a:ext cx="2685068"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Dữ liệu dạng dãy bit</a:t>
            </a:r>
          </a:p>
        </p:txBody>
      </p:sp>
      <p:sp>
        <p:nvSpPr>
          <p:cNvPr id="17" name="Rectangle: Rounded Corners 16">
            <a:extLst>
              <a:ext uri="{FF2B5EF4-FFF2-40B4-BE49-F238E27FC236}">
                <a16:creationId xmlns:a16="http://schemas.microsoft.com/office/drawing/2014/main" id="{1A3502FF-5BB4-C81F-3C20-9F22D1301110}"/>
              </a:ext>
            </a:extLst>
          </p:cNvPr>
          <p:cNvSpPr/>
          <p:nvPr/>
        </p:nvSpPr>
        <p:spPr>
          <a:xfrm>
            <a:off x="8462318" y="4576962"/>
            <a:ext cx="2078182" cy="858981"/>
          </a:xfrm>
          <a:prstGeom prst="roundRect">
            <a:avLst/>
          </a:prstGeom>
          <a:solidFill>
            <a:srgbClr val="FDE68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Thiết bị ra</a:t>
            </a:r>
          </a:p>
        </p:txBody>
      </p:sp>
      <p:pic>
        <p:nvPicPr>
          <p:cNvPr id="19" name="Picture 7">
            <a:extLst>
              <a:ext uri="{FF2B5EF4-FFF2-40B4-BE49-F238E27FC236}">
                <a16:creationId xmlns:a16="http://schemas.microsoft.com/office/drawing/2014/main" id="{9E98E175-9949-7837-8A74-1966D21C9D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19817" y="2339679"/>
            <a:ext cx="1644620" cy="1746219"/>
          </a:xfrm>
          <a:prstGeom prst="rect">
            <a:avLst/>
          </a:prstGeom>
        </p:spPr>
      </p:pic>
      <p:sp>
        <p:nvSpPr>
          <p:cNvPr id="21" name="Arc 20">
            <a:extLst>
              <a:ext uri="{FF2B5EF4-FFF2-40B4-BE49-F238E27FC236}">
                <a16:creationId xmlns:a16="http://schemas.microsoft.com/office/drawing/2014/main" id="{1A8DF4C2-A1E5-78B1-BCF0-0AE9C51F1E83}"/>
              </a:ext>
            </a:extLst>
          </p:cNvPr>
          <p:cNvSpPr/>
          <p:nvPr/>
        </p:nvSpPr>
        <p:spPr>
          <a:xfrm rot="15469815">
            <a:off x="909706" y="3584974"/>
            <a:ext cx="2637487" cy="2099412"/>
          </a:xfrm>
          <a:prstGeom prst="arc">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4">
            <a:extLst>
              <a:ext uri="{FF2B5EF4-FFF2-40B4-BE49-F238E27FC236}">
                <a16:creationId xmlns:a16="http://schemas.microsoft.com/office/drawing/2014/main" id="{8CFE3FDA-6D13-4AE7-A0D2-1438003177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59173" y="2213978"/>
            <a:ext cx="1670510" cy="1997620"/>
          </a:xfrm>
          <a:prstGeom prst="rect">
            <a:avLst/>
          </a:prstGeom>
        </p:spPr>
      </p:pic>
      <p:sp>
        <p:nvSpPr>
          <p:cNvPr id="23" name="Arc 22">
            <a:extLst>
              <a:ext uri="{FF2B5EF4-FFF2-40B4-BE49-F238E27FC236}">
                <a16:creationId xmlns:a16="http://schemas.microsoft.com/office/drawing/2014/main" id="{64433973-5AAE-FA0D-D98F-9DC96DA550FA}"/>
              </a:ext>
            </a:extLst>
          </p:cNvPr>
          <p:cNvSpPr/>
          <p:nvPr/>
        </p:nvSpPr>
        <p:spPr>
          <a:xfrm rot="4008030">
            <a:off x="7980111" y="1123774"/>
            <a:ext cx="2864991" cy="2516069"/>
          </a:xfrm>
          <a:prstGeom prst="arc">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838FB28E-70E3-AD62-D7C5-7759B40B373F}"/>
              </a:ext>
            </a:extLst>
          </p:cNvPr>
          <p:cNvSpPr txBox="1"/>
          <p:nvPr/>
        </p:nvSpPr>
        <p:spPr>
          <a:xfrm>
            <a:off x="4646700" y="2897317"/>
            <a:ext cx="2685068" cy="630942"/>
          </a:xfrm>
          <a:prstGeom prst="rect">
            <a:avLst/>
          </a:prstGeom>
          <a:noFill/>
        </p:spPr>
        <p:txBody>
          <a:bodyPr wrap="square" rtlCol="0">
            <a:spAutoFit/>
          </a:bodyPr>
          <a:lstStyle/>
          <a:p>
            <a:r>
              <a:rPr lang="en-US" sz="3500" b="1">
                <a:solidFill>
                  <a:srgbClr val="000000"/>
                </a:solidFill>
                <a:latin typeface="Arial" panose="020B0604020202020204" pitchFamily="34" charset="0"/>
                <a:cs typeface="Arial" panose="020B0604020202020204" pitchFamily="34" charset="0"/>
              </a:rPr>
              <a:t>Chức năng</a:t>
            </a:r>
          </a:p>
        </p:txBody>
      </p:sp>
    </p:spTree>
    <p:extLst>
      <p:ext uri="{BB962C8B-B14F-4D97-AF65-F5344CB8AC3E}">
        <p14:creationId xmlns:p14="http://schemas.microsoft.com/office/powerpoint/2010/main" val="19727623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4" name="TextBox 3">
            <a:extLst>
              <a:ext uri="{FF2B5EF4-FFF2-40B4-BE49-F238E27FC236}">
                <a16:creationId xmlns:a16="http://schemas.microsoft.com/office/drawing/2014/main" id="{EAE0287D-875B-A120-D153-76F1B619DCE0}"/>
              </a:ext>
            </a:extLst>
          </p:cNvPr>
          <p:cNvSpPr txBox="1"/>
          <p:nvPr/>
        </p:nvSpPr>
        <p:spPr>
          <a:xfrm>
            <a:off x="3782516" y="1326981"/>
            <a:ext cx="6096000" cy="2338525"/>
          </a:xfrm>
          <a:prstGeom prst="rect">
            <a:avLst/>
          </a:prstGeom>
          <a:noFill/>
        </p:spPr>
        <p:txBody>
          <a:bodyPr wrap="square">
            <a:spAutoFit/>
          </a:bodyPr>
          <a:lstStyle/>
          <a:p>
            <a:pPr algn="just">
              <a:lnSpc>
                <a:spcPct val="150000"/>
              </a:lnSpc>
            </a:pPr>
            <a:r>
              <a:rPr lang="vi-VN" sz="2500"/>
              <a:t>Ổ đĩa cứng, thẻ nhớ, đĩa DVD,… không được </a:t>
            </a:r>
            <a:r>
              <a:rPr lang="en-US" sz="2500">
                <a:latin typeface="Arial" panose="020B0604020202020204" pitchFamily="34" charset="0"/>
                <a:cs typeface="Arial" panose="020B0604020202020204" pitchFamily="34" charset="0"/>
              </a:rPr>
              <a:t>c</a:t>
            </a:r>
            <a:r>
              <a:rPr lang="vi-VN" sz="2500"/>
              <a:t>oi là thiết bị vào – ra là vì chúng không thực hiện chức năng chuyển đổi dạng thông tin.</a:t>
            </a:r>
            <a:endParaRPr lang="en-US" sz="2500"/>
          </a:p>
        </p:txBody>
      </p:sp>
      <p:pic>
        <p:nvPicPr>
          <p:cNvPr id="7" name="Picture 10">
            <a:extLst>
              <a:ext uri="{FF2B5EF4-FFF2-40B4-BE49-F238E27FC236}">
                <a16:creationId xmlns:a16="http://schemas.microsoft.com/office/drawing/2014/main" id="{CB838FC9-95F7-B5E7-E7A1-856C4C4DFD54}"/>
              </a:ext>
            </a:extLst>
          </p:cNvPr>
          <p:cNvPicPr>
            <a:picLocks noChangeAspect="1"/>
          </p:cNvPicPr>
          <p:nvPr/>
        </p:nvPicPr>
        <p:blipFill>
          <a:blip r:embed="rId5"/>
          <a:srcRect/>
          <a:stretch>
            <a:fillRect/>
          </a:stretch>
        </p:blipFill>
        <p:spPr>
          <a:xfrm>
            <a:off x="1036058" y="1601372"/>
            <a:ext cx="2746458" cy="4982237"/>
          </a:xfrm>
          <a:prstGeom prst="rect">
            <a:avLst/>
          </a:prstGeom>
        </p:spPr>
      </p:pic>
      <p:pic>
        <p:nvPicPr>
          <p:cNvPr id="11" name="Picture 4">
            <a:extLst>
              <a:ext uri="{FF2B5EF4-FFF2-40B4-BE49-F238E27FC236}">
                <a16:creationId xmlns:a16="http://schemas.microsoft.com/office/drawing/2014/main" id="{CAEA05C0-11C4-4824-7E18-D2D80C6CF561}"/>
              </a:ext>
            </a:extLst>
          </p:cNvPr>
          <p:cNvPicPr>
            <a:picLocks noChangeAspect="1"/>
          </p:cNvPicPr>
          <p:nvPr/>
        </p:nvPicPr>
        <p:blipFill>
          <a:blip r:embed="rId6"/>
          <a:srcRect/>
          <a:stretch>
            <a:fillRect/>
          </a:stretch>
        </p:blipFill>
        <p:spPr>
          <a:xfrm>
            <a:off x="6829037" y="2642630"/>
            <a:ext cx="4326905" cy="3602149"/>
          </a:xfrm>
          <a:prstGeom prst="rect">
            <a:avLst/>
          </a:prstGeom>
        </p:spPr>
      </p:pic>
    </p:spTree>
    <p:extLst>
      <p:ext uri="{BB962C8B-B14F-4D97-AF65-F5344CB8AC3E}">
        <p14:creationId xmlns:p14="http://schemas.microsoft.com/office/powerpoint/2010/main" val="38429220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4" name="TextBox 3">
            <a:extLst>
              <a:ext uri="{FF2B5EF4-FFF2-40B4-BE49-F238E27FC236}">
                <a16:creationId xmlns:a16="http://schemas.microsoft.com/office/drawing/2014/main" id="{EAE0287D-875B-A120-D153-76F1B619DCE0}"/>
              </a:ext>
            </a:extLst>
          </p:cNvPr>
          <p:cNvSpPr txBox="1"/>
          <p:nvPr/>
        </p:nvSpPr>
        <p:spPr>
          <a:xfrm>
            <a:off x="1025236" y="939054"/>
            <a:ext cx="8880763" cy="598177"/>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500">
                <a:solidFill>
                  <a:srgbClr val="FF0000"/>
                </a:solidFill>
                <a:latin typeface="Arial" panose="020B0604020202020204" pitchFamily="34" charset="0"/>
                <a:cs typeface="Arial" panose="020B0604020202020204" pitchFamily="34" charset="0"/>
              </a:rPr>
              <a:t>Đọc thông tin mục ghi nhớ và trả lời các câu hỏi dưới đây:</a:t>
            </a:r>
          </a:p>
        </p:txBody>
      </p:sp>
      <p:sp>
        <p:nvSpPr>
          <p:cNvPr id="3" name="TextBox 2">
            <a:extLst>
              <a:ext uri="{FF2B5EF4-FFF2-40B4-BE49-F238E27FC236}">
                <a16:creationId xmlns:a16="http://schemas.microsoft.com/office/drawing/2014/main" id="{6D3654C2-0AAF-9EC1-9AF0-C998AAE7364B}"/>
              </a:ext>
            </a:extLst>
          </p:cNvPr>
          <p:cNvSpPr txBox="1"/>
          <p:nvPr/>
        </p:nvSpPr>
        <p:spPr>
          <a:xfrm>
            <a:off x="1476913" y="1747648"/>
            <a:ext cx="9772978" cy="2329420"/>
          </a:xfrm>
          <a:prstGeom prst="rect">
            <a:avLst/>
          </a:prstGeom>
          <a:noFill/>
        </p:spPr>
        <p:txBody>
          <a:bodyPr wrap="square" rtlCol="0">
            <a:spAutoFit/>
          </a:bodyPr>
          <a:lstStyle/>
          <a:p>
            <a:pPr marL="342900" marR="0" indent="-342900" algn="just">
              <a:lnSpc>
                <a:spcPct val="150000"/>
              </a:lnSpc>
              <a:spcBef>
                <a:spcPts val="0"/>
              </a:spcBef>
              <a:spcAft>
                <a:spcPts val="0"/>
              </a:spcAft>
              <a:buFont typeface="Wingdings" panose="05000000000000000000" pitchFamily="2" charset="2"/>
              <a:buChar char="§"/>
            </a:pP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Chức năng của thiết bị vào là gì? Hãy nêu một số loại thiết bị vào và dạng thông tin tương ứng mỗi loại có thể tiếp nhận.</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Bef>
                <a:spcPts val="0"/>
              </a:spcBef>
              <a:spcAft>
                <a:spcPts val="0"/>
              </a:spcAft>
              <a:buFont typeface="Wingdings" panose="05000000000000000000" pitchFamily="2" charset="2"/>
              <a:buChar char="§"/>
            </a:pP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Chức năng của thiết bị ra là gì? Hãy nêu một số loại thiết bị ra và dạng thông tin tương ứng mỗi loại có thể đưa ra.</a:t>
            </a:r>
            <a:endParaRPr lang="en-US" sz="2500">
              <a:effectLst/>
              <a:latin typeface="Arial" panose="020B0604020202020204" pitchFamily="34" charset="0"/>
              <a:ea typeface="Calibri" panose="020F0502020204030204" pitchFamily="34" charset="0"/>
              <a:cs typeface="Arial" panose="020B0604020202020204" pitchFamily="34" charset="0"/>
            </a:endParaRPr>
          </a:p>
        </p:txBody>
      </p:sp>
      <p:sp>
        <p:nvSpPr>
          <p:cNvPr id="6" name="Oval 5">
            <a:extLst>
              <a:ext uri="{FF2B5EF4-FFF2-40B4-BE49-F238E27FC236}">
                <a16:creationId xmlns:a16="http://schemas.microsoft.com/office/drawing/2014/main" id="{CBEDCED3-ABDD-3FA3-015A-12C59F926794}"/>
              </a:ext>
            </a:extLst>
          </p:cNvPr>
          <p:cNvSpPr/>
          <p:nvPr/>
        </p:nvSpPr>
        <p:spPr>
          <a:xfrm>
            <a:off x="756476" y="1747648"/>
            <a:ext cx="720437" cy="67673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0000"/>
                </a:solidFill>
                <a:latin typeface="Arial" panose="020B0604020202020204" pitchFamily="34" charset="0"/>
                <a:cs typeface="Arial" panose="020B0604020202020204" pitchFamily="34" charset="0"/>
              </a:rPr>
              <a:t>?</a:t>
            </a:r>
          </a:p>
        </p:txBody>
      </p:sp>
      <p:pic>
        <p:nvPicPr>
          <p:cNvPr id="9" name="Picture 5">
            <a:extLst>
              <a:ext uri="{FF2B5EF4-FFF2-40B4-BE49-F238E27FC236}">
                <a16:creationId xmlns:a16="http://schemas.microsoft.com/office/drawing/2014/main" id="{66856656-5F03-8EF3-4620-C7D626EBBF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8891">
            <a:off x="452539" y="4112582"/>
            <a:ext cx="2651742" cy="2051785"/>
          </a:xfrm>
          <a:prstGeom prst="rect">
            <a:avLst/>
          </a:prstGeom>
        </p:spPr>
      </p:pic>
      <p:pic>
        <p:nvPicPr>
          <p:cNvPr id="10" name="Picture 3">
            <a:extLst>
              <a:ext uri="{FF2B5EF4-FFF2-40B4-BE49-F238E27FC236}">
                <a16:creationId xmlns:a16="http://schemas.microsoft.com/office/drawing/2014/main" id="{A0789DF5-1D6C-3DC4-F595-3D6DA0D87C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93786" y="4625850"/>
            <a:ext cx="2541474" cy="1369219"/>
          </a:xfrm>
          <a:prstGeom prst="rect">
            <a:avLst/>
          </a:prstGeom>
        </p:spPr>
      </p:pic>
    </p:spTree>
    <p:extLst>
      <p:ext uri="{BB962C8B-B14F-4D97-AF65-F5344CB8AC3E}">
        <p14:creationId xmlns:p14="http://schemas.microsoft.com/office/powerpoint/2010/main" val="18266613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3">
            <a:extLst>
              <a:ext uri="{FF2B5EF4-FFF2-40B4-BE49-F238E27FC236}">
                <a16:creationId xmlns:a16="http://schemas.microsoft.com/office/drawing/2014/main" id="{5A6B02C3-7D41-06C2-91CC-80CE3B87D2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6157" y="534523"/>
            <a:ext cx="10779685" cy="5460546"/>
          </a:xfrm>
          <a:prstGeom prst="rect">
            <a:avLst/>
          </a:prstGeom>
        </p:spPr>
      </p:pic>
      <p:sp>
        <p:nvSpPr>
          <p:cNvPr id="3" name="TextBox 2">
            <a:extLst>
              <a:ext uri="{FF2B5EF4-FFF2-40B4-BE49-F238E27FC236}">
                <a16:creationId xmlns:a16="http://schemas.microsoft.com/office/drawing/2014/main" id="{6D3654C2-0AAF-9EC1-9AF0-C998AAE7364B}"/>
              </a:ext>
            </a:extLst>
          </p:cNvPr>
          <p:cNvSpPr txBox="1"/>
          <p:nvPr/>
        </p:nvSpPr>
        <p:spPr>
          <a:xfrm>
            <a:off x="824344" y="2511487"/>
            <a:ext cx="10293928" cy="3483582"/>
          </a:xfrm>
          <a:prstGeom prst="rect">
            <a:avLst/>
          </a:prstGeom>
          <a:noFill/>
        </p:spPr>
        <p:txBody>
          <a:bodyPr wrap="square" rtlCol="0">
            <a:spAutoFit/>
          </a:bodyPr>
          <a:lstStyle/>
          <a:p>
            <a:pPr marL="342900" marR="0" indent="-342900" algn="just">
              <a:lnSpc>
                <a:spcPct val="150000"/>
              </a:lnSpc>
              <a:spcBef>
                <a:spcPts val="0"/>
              </a:spcBef>
              <a:spcAft>
                <a:spcPts val="0"/>
              </a:spcAft>
              <a:buFont typeface="Wingdings" panose="05000000000000000000" pitchFamily="2" charset="2"/>
              <a:buChar char="§"/>
            </a:pP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Có nhiều loại thiết bị vào như bàn phím, chuột, màn hình cảm ứng, micro, máy quét,… tiếp nhận thông tin vào ở những dạng khác nhau như văn bản, âm thanh, hình ảnh, tiếp xúc, chuyển động.</a:t>
            </a:r>
          </a:p>
          <a:p>
            <a:pPr marL="342900" marR="0" indent="-342900" algn="just">
              <a:lnSpc>
                <a:spcPct val="150000"/>
              </a:lnSpc>
              <a:spcBef>
                <a:spcPts val="0"/>
              </a:spcBef>
              <a:spcAft>
                <a:spcPts val="0"/>
              </a:spcAft>
              <a:buFont typeface="Wingdings" panose="05000000000000000000" pitchFamily="2" charset="2"/>
              <a:buChar char="§"/>
            </a:pP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Có nhiều loại thiết bị như màn hình, loa, máy in, máy chiếu,… để đưa thông tin ra ở những dạng khác nhau như văn bản, âm thanh, hình ảnh.</a:t>
            </a:r>
          </a:p>
        </p:txBody>
      </p:sp>
      <p:pic>
        <p:nvPicPr>
          <p:cNvPr id="10" name="Picture 3">
            <a:extLst>
              <a:ext uri="{FF2B5EF4-FFF2-40B4-BE49-F238E27FC236}">
                <a16:creationId xmlns:a16="http://schemas.microsoft.com/office/drawing/2014/main" id="{A0789DF5-1D6C-3DC4-F595-3D6DA0D87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41386" y="534523"/>
            <a:ext cx="2541474" cy="1369219"/>
          </a:xfrm>
          <a:prstGeom prst="rect">
            <a:avLst/>
          </a:prstGeom>
        </p:spPr>
      </p:pic>
      <p:sp>
        <p:nvSpPr>
          <p:cNvPr id="8" name="TextBox 7">
            <a:extLst>
              <a:ext uri="{FF2B5EF4-FFF2-40B4-BE49-F238E27FC236}">
                <a16:creationId xmlns:a16="http://schemas.microsoft.com/office/drawing/2014/main" id="{B3C6DC66-6FAB-8723-6143-55FF332AF96C}"/>
              </a:ext>
            </a:extLst>
          </p:cNvPr>
          <p:cNvSpPr txBox="1"/>
          <p:nvPr/>
        </p:nvSpPr>
        <p:spPr>
          <a:xfrm>
            <a:off x="1573326" y="1038956"/>
            <a:ext cx="2361365" cy="630942"/>
          </a:xfrm>
          <a:prstGeom prst="rect">
            <a:avLst/>
          </a:prstGeom>
          <a:noFill/>
        </p:spPr>
        <p:txBody>
          <a:bodyPr wrap="square" rtlCol="0">
            <a:spAutoFit/>
          </a:bodyPr>
          <a:lstStyle/>
          <a:p>
            <a:r>
              <a:rPr lang="en-US" sz="3500" b="1">
                <a:solidFill>
                  <a:srgbClr val="EAEAEA"/>
                </a:solidFill>
                <a:latin typeface="Arial" panose="020B0604020202020204" pitchFamily="34" charset="0"/>
                <a:cs typeface="Arial" panose="020B0604020202020204" pitchFamily="34" charset="0"/>
              </a:rPr>
              <a:t>GHI  NHỚ</a:t>
            </a:r>
          </a:p>
        </p:txBody>
      </p:sp>
    </p:spTree>
    <p:extLst>
      <p:ext uri="{BB962C8B-B14F-4D97-AF65-F5344CB8AC3E}">
        <p14:creationId xmlns:p14="http://schemas.microsoft.com/office/powerpoint/2010/main" val="30013260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3" name="TextBox 2">
            <a:extLst>
              <a:ext uri="{FF2B5EF4-FFF2-40B4-BE49-F238E27FC236}">
                <a16:creationId xmlns:a16="http://schemas.microsoft.com/office/drawing/2014/main" id="{969FC69F-C94D-9CAE-7972-EE03D6B71125}"/>
              </a:ext>
            </a:extLst>
          </p:cNvPr>
          <p:cNvSpPr txBox="1"/>
          <p:nvPr/>
        </p:nvSpPr>
        <p:spPr>
          <a:xfrm>
            <a:off x="927653" y="927653"/>
            <a:ext cx="7204965"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2. Sự đa dạng của thiết bị vào – ra </a:t>
            </a:r>
          </a:p>
        </p:txBody>
      </p:sp>
      <p:sp>
        <p:nvSpPr>
          <p:cNvPr id="6" name="TextBox 5">
            <a:extLst>
              <a:ext uri="{FF2B5EF4-FFF2-40B4-BE49-F238E27FC236}">
                <a16:creationId xmlns:a16="http://schemas.microsoft.com/office/drawing/2014/main" id="{F909B1C6-DD10-DD5A-8A2F-6836B0DD6E1E}"/>
              </a:ext>
            </a:extLst>
          </p:cNvPr>
          <p:cNvSpPr txBox="1"/>
          <p:nvPr/>
        </p:nvSpPr>
        <p:spPr>
          <a:xfrm>
            <a:off x="927653" y="1860522"/>
            <a:ext cx="2700918" cy="527804"/>
          </a:xfrm>
          <a:prstGeom prst="wedgeRoundRectCallout">
            <a:avLst>
              <a:gd name="adj1" fmla="val -75862"/>
              <a:gd name="adj2" fmla="val 13001"/>
              <a:gd name="adj3" fmla="val 16667"/>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500" b="1">
                <a:latin typeface="Arial" panose="020B0604020202020204" pitchFamily="34" charset="0"/>
                <a:cs typeface="Arial" panose="020B0604020202020204" pitchFamily="34" charset="0"/>
              </a:rPr>
              <a:t>NHÓM 1</a:t>
            </a:r>
          </a:p>
        </p:txBody>
      </p:sp>
      <p:sp>
        <p:nvSpPr>
          <p:cNvPr id="8" name="TextBox 7">
            <a:extLst>
              <a:ext uri="{FF2B5EF4-FFF2-40B4-BE49-F238E27FC236}">
                <a16:creationId xmlns:a16="http://schemas.microsoft.com/office/drawing/2014/main" id="{4BEFA36D-AC1D-D6F8-5230-EB180049DA76}"/>
              </a:ext>
            </a:extLst>
          </p:cNvPr>
          <p:cNvSpPr txBox="1"/>
          <p:nvPr/>
        </p:nvSpPr>
        <p:spPr>
          <a:xfrm>
            <a:off x="1421558" y="2772036"/>
            <a:ext cx="9348882" cy="3225777"/>
          </a:xfrm>
          <a:prstGeom prst="roundRect">
            <a:avLst/>
          </a:prstGeom>
          <a:solidFill>
            <a:schemeClr val="accent4">
              <a:lumMod val="40000"/>
              <a:lumOff val="60000"/>
            </a:schemeClr>
          </a:solidFill>
        </p:spPr>
        <p:txBody>
          <a:bodyPr wrap="square" rtlCol="0">
            <a:spAutoFit/>
          </a:bodyPr>
          <a:lstStyle/>
          <a:p>
            <a:pPr marL="342900" indent="-342900">
              <a:lnSpc>
                <a:spcPct val="150000"/>
              </a:lnSpc>
              <a:buFont typeface="Wingdings" panose="05000000000000000000" pitchFamily="2" charset="2"/>
              <a:buChar char="§"/>
            </a:pPr>
            <a:r>
              <a:rPr lang="en-US" sz="2500">
                <a:latin typeface="Arial" panose="020B0604020202020204" pitchFamily="34" charset="0"/>
                <a:cs typeface="Arial" panose="020B0604020202020204" pitchFamily="34" charset="0"/>
              </a:rPr>
              <a:t>C</a:t>
            </a:r>
            <a:r>
              <a:rPr lang="vi-VN" sz="2500"/>
              <a:t>hỉ ra vị trí camera, vùng cảm ứng chuột, bàn phím, thân máy, màn hình trên máy tính xách tay (vật thật). Em có nhận xét gì về kích thước, hình dạng các thiết bị vào – ra của máy tính xách tay so với các thiết bị vào – ra của máy tính để bàn?</a:t>
            </a:r>
            <a:endParaRPr lang="en-US" sz="2500"/>
          </a:p>
        </p:txBody>
      </p:sp>
      <p:pic>
        <p:nvPicPr>
          <p:cNvPr id="4" name="图片 8">
            <a:extLst>
              <a:ext uri="{FF2B5EF4-FFF2-40B4-BE49-F238E27FC236}">
                <a16:creationId xmlns:a16="http://schemas.microsoft.com/office/drawing/2014/main" id="{1E01E6BC-5E34-9ED0-B287-1FBE1D7C6C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80377" y="1487802"/>
            <a:ext cx="3666593" cy="1570285"/>
          </a:xfrm>
          <a:prstGeom prst="rect">
            <a:avLst/>
          </a:prstGeom>
        </p:spPr>
      </p:pic>
      <p:sp>
        <p:nvSpPr>
          <p:cNvPr id="7" name="TextBox 6">
            <a:extLst>
              <a:ext uri="{FF2B5EF4-FFF2-40B4-BE49-F238E27FC236}">
                <a16:creationId xmlns:a16="http://schemas.microsoft.com/office/drawing/2014/main" id="{A8351375-3FEA-26FB-3C54-375DF928AEB2}"/>
              </a:ext>
            </a:extLst>
          </p:cNvPr>
          <p:cNvSpPr txBox="1"/>
          <p:nvPr/>
        </p:nvSpPr>
        <p:spPr>
          <a:xfrm>
            <a:off x="7764668" y="1996022"/>
            <a:ext cx="3499679"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Đọc mục 2a SGK tr.7</a:t>
            </a:r>
          </a:p>
        </p:txBody>
      </p:sp>
    </p:spTree>
    <p:extLst>
      <p:ext uri="{BB962C8B-B14F-4D97-AF65-F5344CB8AC3E}">
        <p14:creationId xmlns:p14="http://schemas.microsoft.com/office/powerpoint/2010/main" val="22713853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3" name="TextBox 2">
            <a:extLst>
              <a:ext uri="{FF2B5EF4-FFF2-40B4-BE49-F238E27FC236}">
                <a16:creationId xmlns:a16="http://schemas.microsoft.com/office/drawing/2014/main" id="{969FC69F-C94D-9CAE-7972-EE03D6B71125}"/>
              </a:ext>
            </a:extLst>
          </p:cNvPr>
          <p:cNvSpPr txBox="1"/>
          <p:nvPr/>
        </p:nvSpPr>
        <p:spPr>
          <a:xfrm>
            <a:off x="927653" y="927653"/>
            <a:ext cx="7204965"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2. Sự đa dạng của thiết bị vào – ra </a:t>
            </a:r>
          </a:p>
        </p:txBody>
      </p:sp>
      <p:sp>
        <p:nvSpPr>
          <p:cNvPr id="6" name="TextBox 5">
            <a:extLst>
              <a:ext uri="{FF2B5EF4-FFF2-40B4-BE49-F238E27FC236}">
                <a16:creationId xmlns:a16="http://schemas.microsoft.com/office/drawing/2014/main" id="{F909B1C6-DD10-DD5A-8A2F-6836B0DD6E1E}"/>
              </a:ext>
            </a:extLst>
          </p:cNvPr>
          <p:cNvSpPr txBox="1"/>
          <p:nvPr/>
        </p:nvSpPr>
        <p:spPr>
          <a:xfrm>
            <a:off x="927653" y="1860522"/>
            <a:ext cx="2700918" cy="527804"/>
          </a:xfrm>
          <a:prstGeom prst="wedgeRoundRectCallout">
            <a:avLst>
              <a:gd name="adj1" fmla="val -75862"/>
              <a:gd name="adj2" fmla="val 13001"/>
              <a:gd name="adj3" fmla="val 16667"/>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500" b="1">
                <a:latin typeface="Arial" panose="020B0604020202020204" pitchFamily="34" charset="0"/>
                <a:cs typeface="Arial" panose="020B0604020202020204" pitchFamily="34" charset="0"/>
              </a:rPr>
              <a:t>NHÓM 2</a:t>
            </a:r>
          </a:p>
        </p:txBody>
      </p:sp>
      <p:sp>
        <p:nvSpPr>
          <p:cNvPr id="8" name="TextBox 7">
            <a:extLst>
              <a:ext uri="{FF2B5EF4-FFF2-40B4-BE49-F238E27FC236}">
                <a16:creationId xmlns:a16="http://schemas.microsoft.com/office/drawing/2014/main" id="{4BEFA36D-AC1D-D6F8-5230-EB180049DA76}"/>
              </a:ext>
            </a:extLst>
          </p:cNvPr>
          <p:cNvSpPr txBox="1"/>
          <p:nvPr/>
        </p:nvSpPr>
        <p:spPr>
          <a:xfrm>
            <a:off x="1421558" y="2937108"/>
            <a:ext cx="9348882" cy="2587305"/>
          </a:xfrm>
          <a:prstGeom prst="roundRect">
            <a:avLst/>
          </a:prstGeom>
          <a:solidFill>
            <a:schemeClr val="accent4">
              <a:lumMod val="40000"/>
              <a:lumOff val="60000"/>
            </a:schemeClr>
          </a:solidFill>
        </p:spPr>
        <p:txBody>
          <a:bodyPr wrap="square" rtlCol="0">
            <a:spAutoFit/>
          </a:bodyPr>
          <a:lstStyle/>
          <a:p>
            <a:pPr marL="342900" indent="-342900">
              <a:lnSpc>
                <a:spcPct val="150000"/>
              </a:lnSpc>
              <a:buFont typeface="Wingdings" panose="05000000000000000000" pitchFamily="2" charset="2"/>
              <a:buChar char="§"/>
            </a:pPr>
            <a:r>
              <a:rPr lang="en-US" sz="2500">
                <a:latin typeface="Arial" panose="020B0604020202020204" pitchFamily="34" charset="0"/>
                <a:cs typeface="Arial" panose="020B0604020202020204" pitchFamily="34" charset="0"/>
              </a:rPr>
              <a:t>C</a:t>
            </a:r>
            <a:r>
              <a:rPr lang="vi-VN" sz="2500"/>
              <a:t>hỉ ra vị trí của màn hình cảm ứng, bàn phím ảo, micro, loa, camera trên điện thoại thông minh (hoặc máy tính bảng). Theo em, ta có thể sử dụng màn hình cảm ứng để thay thế những thiết bị nào?</a:t>
            </a:r>
            <a:endParaRPr lang="en-US" sz="2500"/>
          </a:p>
        </p:txBody>
      </p:sp>
      <p:pic>
        <p:nvPicPr>
          <p:cNvPr id="4" name="图片 8">
            <a:extLst>
              <a:ext uri="{FF2B5EF4-FFF2-40B4-BE49-F238E27FC236}">
                <a16:creationId xmlns:a16="http://schemas.microsoft.com/office/drawing/2014/main" id="{1E01E6BC-5E34-9ED0-B287-1FBE1D7C6C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80377" y="1487802"/>
            <a:ext cx="3666593" cy="1570285"/>
          </a:xfrm>
          <a:prstGeom prst="rect">
            <a:avLst/>
          </a:prstGeom>
        </p:spPr>
      </p:pic>
      <p:sp>
        <p:nvSpPr>
          <p:cNvPr id="7" name="TextBox 6">
            <a:extLst>
              <a:ext uri="{FF2B5EF4-FFF2-40B4-BE49-F238E27FC236}">
                <a16:creationId xmlns:a16="http://schemas.microsoft.com/office/drawing/2014/main" id="{A8351375-3FEA-26FB-3C54-375DF928AEB2}"/>
              </a:ext>
            </a:extLst>
          </p:cNvPr>
          <p:cNvSpPr txBox="1"/>
          <p:nvPr/>
        </p:nvSpPr>
        <p:spPr>
          <a:xfrm>
            <a:off x="7647291" y="2003306"/>
            <a:ext cx="3499679"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Đọc mục 2b SGK tr.8</a:t>
            </a:r>
          </a:p>
        </p:txBody>
      </p:sp>
    </p:spTree>
    <p:extLst>
      <p:ext uri="{BB962C8B-B14F-4D97-AF65-F5344CB8AC3E}">
        <p14:creationId xmlns:p14="http://schemas.microsoft.com/office/powerpoint/2010/main" val="24905454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3" name="TextBox 2">
            <a:extLst>
              <a:ext uri="{FF2B5EF4-FFF2-40B4-BE49-F238E27FC236}">
                <a16:creationId xmlns:a16="http://schemas.microsoft.com/office/drawing/2014/main" id="{969FC69F-C94D-9CAE-7972-EE03D6B71125}"/>
              </a:ext>
            </a:extLst>
          </p:cNvPr>
          <p:cNvSpPr txBox="1"/>
          <p:nvPr/>
        </p:nvSpPr>
        <p:spPr>
          <a:xfrm>
            <a:off x="927653" y="927653"/>
            <a:ext cx="2544417" cy="553998"/>
          </a:xfrm>
          <a:prstGeom prst="rect">
            <a:avLst/>
          </a:prstGeom>
          <a:noFill/>
        </p:spPr>
        <p:txBody>
          <a:bodyPr wrap="square" rtlCol="0">
            <a:spAutoFit/>
          </a:bodyPr>
          <a:lstStyle/>
          <a:p>
            <a:r>
              <a:rPr lang="vi-VN" sz="3000" b="1"/>
              <a:t>KHỞI ĐỘNG</a:t>
            </a:r>
            <a:endParaRPr lang="en-US" sz="3000" b="1"/>
          </a:p>
        </p:txBody>
      </p:sp>
      <p:pic>
        <p:nvPicPr>
          <p:cNvPr id="13" name="Picture 12">
            <a:extLst>
              <a:ext uri="{FF2B5EF4-FFF2-40B4-BE49-F238E27FC236}">
                <a16:creationId xmlns:a16="http://schemas.microsoft.com/office/drawing/2014/main" id="{E139500F-791A-BA5E-B5C2-565842195B71}"/>
              </a:ext>
            </a:extLst>
          </p:cNvPr>
          <p:cNvPicPr>
            <a:picLocks noChangeAspect="1"/>
          </p:cNvPicPr>
          <p:nvPr/>
        </p:nvPicPr>
        <p:blipFill>
          <a:blip r:embed="rId5"/>
          <a:stretch>
            <a:fillRect/>
          </a:stretch>
        </p:blipFill>
        <p:spPr>
          <a:xfrm>
            <a:off x="2436923" y="2406205"/>
            <a:ext cx="7318151" cy="3524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CA3A45DF-B990-223D-05AE-F1327E64615B}"/>
              </a:ext>
            </a:extLst>
          </p:cNvPr>
          <p:cNvSpPr txBox="1"/>
          <p:nvPr/>
        </p:nvSpPr>
        <p:spPr>
          <a:xfrm>
            <a:off x="1948067" y="1618896"/>
            <a:ext cx="8918715" cy="477054"/>
          </a:xfrm>
          <a:prstGeom prst="rect">
            <a:avLst/>
          </a:prstGeom>
          <a:noFill/>
        </p:spPr>
        <p:txBody>
          <a:bodyPr wrap="square" rtlCol="0">
            <a:spAutoFit/>
          </a:bodyPr>
          <a:lstStyle/>
          <a:p>
            <a:r>
              <a:rPr lang="en-US" sz="2500">
                <a:latin typeface="Arial" panose="020B0604020202020204" pitchFamily="34" charset="0"/>
                <a:cs typeface="Arial" panose="020B0604020202020204" pitchFamily="34" charset="0"/>
              </a:rPr>
              <a:t>Em hãy cho biết chức năng của các thiết bị ở Hình </a:t>
            </a:r>
            <a:r>
              <a:rPr lang="vi-VN" sz="2500">
                <a:latin typeface="Arial" panose="020B0604020202020204" pitchFamily="34" charset="0"/>
                <a:cs typeface="Arial" panose="020B0604020202020204" pitchFamily="34" charset="0"/>
              </a:rPr>
              <a:t>dưới đây</a:t>
            </a:r>
            <a:r>
              <a:rPr lang="en-US" sz="2500">
                <a:latin typeface="Arial" panose="020B0604020202020204" pitchFamily="34" charset="0"/>
                <a:cs typeface="Arial" panose="020B0604020202020204" pitchFamily="34" charset="0"/>
              </a:rPr>
              <a:t>.</a:t>
            </a:r>
          </a:p>
        </p:txBody>
      </p:sp>
      <p:sp>
        <p:nvSpPr>
          <p:cNvPr id="15" name="Oval 14">
            <a:extLst>
              <a:ext uri="{FF2B5EF4-FFF2-40B4-BE49-F238E27FC236}">
                <a16:creationId xmlns:a16="http://schemas.microsoft.com/office/drawing/2014/main" id="{4326F446-2555-79DA-D30E-118C0E8E7EFD}"/>
              </a:ext>
            </a:extLst>
          </p:cNvPr>
          <p:cNvSpPr/>
          <p:nvPr/>
        </p:nvSpPr>
        <p:spPr>
          <a:xfrm>
            <a:off x="1086273" y="1481651"/>
            <a:ext cx="662608" cy="655842"/>
          </a:xfrm>
          <a:prstGeom prst="ellipse">
            <a:avLst/>
          </a:prstGeom>
          <a:solidFill>
            <a:srgbClr val="FFCC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a:solidFill>
                  <a:srgbClr val="002060"/>
                </a:solidFill>
              </a:rPr>
              <a:t>?</a:t>
            </a:r>
            <a:endParaRPr lang="en-US" sz="2500" b="1">
              <a:solidFill>
                <a:srgbClr val="002060"/>
              </a:solidFill>
            </a:endParaRPr>
          </a:p>
        </p:txBody>
      </p:sp>
      <p:pic>
        <p:nvPicPr>
          <p:cNvPr id="16" name="Picture 5">
            <a:extLst>
              <a:ext uri="{FF2B5EF4-FFF2-40B4-BE49-F238E27FC236}">
                <a16:creationId xmlns:a16="http://schemas.microsoft.com/office/drawing/2014/main" id="{492BF31C-F131-C078-2B5A-996C8885640A}"/>
              </a:ext>
            </a:extLst>
          </p:cNvPr>
          <p:cNvPicPr>
            <a:picLocks noChangeAspect="1"/>
          </p:cNvPicPr>
          <p:nvPr/>
        </p:nvPicPr>
        <p:blipFill rotWithShape="1">
          <a:blip r:embed="rId6"/>
          <a:srcRect r="38512"/>
          <a:stretch/>
        </p:blipFill>
        <p:spPr>
          <a:xfrm>
            <a:off x="892992" y="2853699"/>
            <a:ext cx="1543931" cy="3524142"/>
          </a:xfrm>
          <a:prstGeom prst="rect">
            <a:avLst/>
          </a:prstGeom>
        </p:spPr>
      </p:pic>
    </p:spTree>
    <p:extLst>
      <p:ext uri="{BB962C8B-B14F-4D97-AF65-F5344CB8AC3E}">
        <p14:creationId xmlns:p14="http://schemas.microsoft.com/office/powerpoint/2010/main" val="3055434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646">
        <p15:prstTrans prst="pageCurlDouble"/>
      </p:transition>
    </mc:Choice>
    <mc:Fallback xmlns="">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3" name="TextBox 2">
            <a:extLst>
              <a:ext uri="{FF2B5EF4-FFF2-40B4-BE49-F238E27FC236}">
                <a16:creationId xmlns:a16="http://schemas.microsoft.com/office/drawing/2014/main" id="{969FC69F-C94D-9CAE-7972-EE03D6B71125}"/>
              </a:ext>
            </a:extLst>
          </p:cNvPr>
          <p:cNvSpPr txBox="1"/>
          <p:nvPr/>
        </p:nvSpPr>
        <p:spPr>
          <a:xfrm>
            <a:off x="927653" y="927653"/>
            <a:ext cx="7204965"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2. Sự đa dạng của thiết bị vào – ra </a:t>
            </a:r>
          </a:p>
        </p:txBody>
      </p:sp>
      <p:sp>
        <p:nvSpPr>
          <p:cNvPr id="6" name="TextBox 5">
            <a:extLst>
              <a:ext uri="{FF2B5EF4-FFF2-40B4-BE49-F238E27FC236}">
                <a16:creationId xmlns:a16="http://schemas.microsoft.com/office/drawing/2014/main" id="{F909B1C6-DD10-DD5A-8A2F-6836B0DD6E1E}"/>
              </a:ext>
            </a:extLst>
          </p:cNvPr>
          <p:cNvSpPr txBox="1"/>
          <p:nvPr/>
        </p:nvSpPr>
        <p:spPr>
          <a:xfrm>
            <a:off x="927653" y="1860522"/>
            <a:ext cx="2700918" cy="527804"/>
          </a:xfrm>
          <a:prstGeom prst="wedgeRoundRectCallout">
            <a:avLst>
              <a:gd name="adj1" fmla="val -75862"/>
              <a:gd name="adj2" fmla="val 13001"/>
              <a:gd name="adj3" fmla="val 16667"/>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500" b="1">
                <a:latin typeface="Arial" panose="020B0604020202020204" pitchFamily="34" charset="0"/>
                <a:cs typeface="Arial" panose="020B0604020202020204" pitchFamily="34" charset="0"/>
              </a:rPr>
              <a:t>NHÓM 3</a:t>
            </a:r>
          </a:p>
        </p:txBody>
      </p:sp>
      <p:sp>
        <p:nvSpPr>
          <p:cNvPr id="8" name="TextBox 7">
            <a:extLst>
              <a:ext uri="{FF2B5EF4-FFF2-40B4-BE49-F238E27FC236}">
                <a16:creationId xmlns:a16="http://schemas.microsoft.com/office/drawing/2014/main" id="{4BEFA36D-AC1D-D6F8-5230-EB180049DA76}"/>
              </a:ext>
            </a:extLst>
          </p:cNvPr>
          <p:cNvSpPr txBox="1"/>
          <p:nvPr/>
        </p:nvSpPr>
        <p:spPr>
          <a:xfrm>
            <a:off x="1421558" y="3058087"/>
            <a:ext cx="9348882" cy="1948832"/>
          </a:xfrm>
          <a:prstGeom prst="roundRect">
            <a:avLst/>
          </a:prstGeom>
          <a:solidFill>
            <a:schemeClr val="accent4">
              <a:lumMod val="40000"/>
              <a:lumOff val="60000"/>
            </a:schemeClr>
          </a:solidFill>
        </p:spPr>
        <p:txBody>
          <a:bodyPr wrap="square" rtlCol="0">
            <a:spAutoFit/>
          </a:bodyPr>
          <a:lstStyle/>
          <a:p>
            <a:pPr marL="342900" indent="-342900">
              <a:lnSpc>
                <a:spcPct val="150000"/>
              </a:lnSpc>
              <a:buFont typeface="Wingdings" panose="05000000000000000000" pitchFamily="2" charset="2"/>
              <a:buChar char="§"/>
            </a:pPr>
            <a:r>
              <a:rPr lang="en-US" sz="2500">
                <a:latin typeface="Arial" panose="020B0604020202020204" pitchFamily="34" charset="0"/>
                <a:cs typeface="Arial" panose="020B0604020202020204" pitchFamily="34" charset="0"/>
              </a:rPr>
              <a:t>Cho biết: Máy ảnh số, máy ghi hình kĩ thuật số, loa thông minh có thể thực hiện những chức năng gì? Khi nào chúng trở thành thiết bị vào, thiết bị ra của máy tính?</a:t>
            </a:r>
            <a:endParaRPr lang="en-US" sz="2500"/>
          </a:p>
        </p:txBody>
      </p:sp>
      <p:pic>
        <p:nvPicPr>
          <p:cNvPr id="4" name="图片 8">
            <a:extLst>
              <a:ext uri="{FF2B5EF4-FFF2-40B4-BE49-F238E27FC236}">
                <a16:creationId xmlns:a16="http://schemas.microsoft.com/office/drawing/2014/main" id="{1E01E6BC-5E34-9ED0-B287-1FBE1D7C6C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80377" y="1487802"/>
            <a:ext cx="3666593" cy="1570285"/>
          </a:xfrm>
          <a:prstGeom prst="rect">
            <a:avLst/>
          </a:prstGeom>
        </p:spPr>
      </p:pic>
      <p:sp>
        <p:nvSpPr>
          <p:cNvPr id="7" name="TextBox 6">
            <a:extLst>
              <a:ext uri="{FF2B5EF4-FFF2-40B4-BE49-F238E27FC236}">
                <a16:creationId xmlns:a16="http://schemas.microsoft.com/office/drawing/2014/main" id="{A8351375-3FEA-26FB-3C54-375DF928AEB2}"/>
              </a:ext>
            </a:extLst>
          </p:cNvPr>
          <p:cNvSpPr txBox="1"/>
          <p:nvPr/>
        </p:nvSpPr>
        <p:spPr>
          <a:xfrm>
            <a:off x="7647291" y="2003306"/>
            <a:ext cx="3499679"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Đọc mục 2c SGK tr.8</a:t>
            </a:r>
          </a:p>
        </p:txBody>
      </p:sp>
    </p:spTree>
    <p:extLst>
      <p:ext uri="{BB962C8B-B14F-4D97-AF65-F5344CB8AC3E}">
        <p14:creationId xmlns:p14="http://schemas.microsoft.com/office/powerpoint/2010/main" val="18511845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Picture 6">
            <a:extLst>
              <a:ext uri="{FF2B5EF4-FFF2-40B4-BE49-F238E27FC236}">
                <a16:creationId xmlns:a16="http://schemas.microsoft.com/office/drawing/2014/main" id="{1629F1C1-4195-976B-3681-0EAE6656F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025" y="2138053"/>
            <a:ext cx="5360411" cy="3722756"/>
          </a:xfrm>
          <a:prstGeom prst="rect">
            <a:avLst/>
          </a:prstGeom>
        </p:spPr>
      </p:pic>
      <p:sp>
        <p:nvSpPr>
          <p:cNvPr id="8" name="TextBox 7">
            <a:extLst>
              <a:ext uri="{FF2B5EF4-FFF2-40B4-BE49-F238E27FC236}">
                <a16:creationId xmlns:a16="http://schemas.microsoft.com/office/drawing/2014/main" id="{F8FC80C1-6A35-BA4C-7DF7-B797D217DA2C}"/>
              </a:ext>
            </a:extLst>
          </p:cNvPr>
          <p:cNvSpPr txBox="1"/>
          <p:nvPr/>
        </p:nvSpPr>
        <p:spPr>
          <a:xfrm>
            <a:off x="983673" y="836258"/>
            <a:ext cx="3394364"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a. Máy tính xách tay</a:t>
            </a:r>
          </a:p>
        </p:txBody>
      </p:sp>
      <p:sp>
        <p:nvSpPr>
          <p:cNvPr id="9" name="TextBox 8">
            <a:extLst>
              <a:ext uri="{FF2B5EF4-FFF2-40B4-BE49-F238E27FC236}">
                <a16:creationId xmlns:a16="http://schemas.microsoft.com/office/drawing/2014/main" id="{F84F1FEB-963F-D538-E725-408AD3312A07}"/>
              </a:ext>
            </a:extLst>
          </p:cNvPr>
          <p:cNvSpPr txBox="1"/>
          <p:nvPr/>
        </p:nvSpPr>
        <p:spPr>
          <a:xfrm>
            <a:off x="904654" y="1485196"/>
            <a:ext cx="4322618" cy="2239844"/>
          </a:xfrm>
          <a:prstGeom prst="rect">
            <a:avLst/>
          </a:prstGeom>
          <a:noFill/>
        </p:spPr>
        <p:txBody>
          <a:bodyPr wrap="square" rtlCol="0">
            <a:spAutoFit/>
          </a:bodyPr>
          <a:lstStyle/>
          <a:p>
            <a:pPr>
              <a:lnSpc>
                <a:spcPct val="150000"/>
              </a:lnSpc>
            </a:pPr>
            <a:r>
              <a:rPr lang="en-US" sz="2400">
                <a:latin typeface="Arial" panose="020B0604020202020204" pitchFamily="34" charset="0"/>
                <a:cs typeface="Arial" panose="020B0604020202020204" pitchFamily="34" charset="0"/>
              </a:rPr>
              <a:t>- Được thiết kế tinh tế kích thước nhỏ gọn, tích hợp loa, camera và chuột gắn liền trên thân máy.</a:t>
            </a:r>
          </a:p>
        </p:txBody>
      </p:sp>
      <p:cxnSp>
        <p:nvCxnSpPr>
          <p:cNvPr id="14" name="Straight Arrow Connector 13">
            <a:extLst>
              <a:ext uri="{FF2B5EF4-FFF2-40B4-BE49-F238E27FC236}">
                <a16:creationId xmlns:a16="http://schemas.microsoft.com/office/drawing/2014/main" id="{613B5951-09F9-EF78-261D-72DCDFD7A7C5}"/>
              </a:ext>
            </a:extLst>
          </p:cNvPr>
          <p:cNvCxnSpPr/>
          <p:nvPr/>
        </p:nvCxnSpPr>
        <p:spPr>
          <a:xfrm>
            <a:off x="6095999" y="1884218"/>
            <a:ext cx="1000231" cy="11776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B5B704-D67B-66B6-6A49-81F048A9B055}"/>
              </a:ext>
            </a:extLst>
          </p:cNvPr>
          <p:cNvCxnSpPr/>
          <p:nvPr/>
        </p:nvCxnSpPr>
        <p:spPr>
          <a:xfrm>
            <a:off x="4793673" y="4294909"/>
            <a:ext cx="1302326" cy="3309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B91BB48-F358-AA11-D764-9619672CD2DF}"/>
              </a:ext>
            </a:extLst>
          </p:cNvPr>
          <p:cNvCxnSpPr/>
          <p:nvPr/>
        </p:nvCxnSpPr>
        <p:spPr>
          <a:xfrm flipV="1">
            <a:off x="4359285" y="5060476"/>
            <a:ext cx="1445770" cy="4120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EB500D0-01E2-68A4-A246-78026CF16D95}"/>
              </a:ext>
            </a:extLst>
          </p:cNvPr>
          <p:cNvCxnSpPr/>
          <p:nvPr/>
        </p:nvCxnSpPr>
        <p:spPr>
          <a:xfrm flipH="1" flipV="1">
            <a:off x="8409709" y="5266510"/>
            <a:ext cx="1080655" cy="206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C0FB4C8-3E6D-99BD-4A17-258BCADB09FC}"/>
              </a:ext>
            </a:extLst>
          </p:cNvPr>
          <p:cNvCxnSpPr/>
          <p:nvPr/>
        </p:nvCxnSpPr>
        <p:spPr>
          <a:xfrm flipH="1">
            <a:off x="8512379" y="1842323"/>
            <a:ext cx="1955969" cy="4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E767C3A4-4EF2-2ABE-3548-5D29E460E9D4}"/>
              </a:ext>
            </a:extLst>
          </p:cNvPr>
          <p:cNvSpPr/>
          <p:nvPr/>
        </p:nvSpPr>
        <p:spPr>
          <a:xfrm>
            <a:off x="7800530" y="2205183"/>
            <a:ext cx="773686" cy="452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8040FE1-E3A4-3A2D-70C5-90817F6BA610}"/>
              </a:ext>
            </a:extLst>
          </p:cNvPr>
          <p:cNvSpPr txBox="1"/>
          <p:nvPr/>
        </p:nvSpPr>
        <p:spPr>
          <a:xfrm>
            <a:off x="9713275" y="1393914"/>
            <a:ext cx="1510145" cy="477054"/>
          </a:xfrm>
          <a:prstGeom prst="rect">
            <a:avLst/>
          </a:prstGeom>
          <a:noFill/>
        </p:spPr>
        <p:txBody>
          <a:bodyPr wrap="square" rtlCol="0">
            <a:spAutoFit/>
          </a:bodyPr>
          <a:lstStyle/>
          <a:p>
            <a:r>
              <a:rPr lang="en-US" sz="2500" b="1" i="1">
                <a:latin typeface="Arial" panose="020B0604020202020204" pitchFamily="34" charset="0"/>
                <a:cs typeface="Arial" panose="020B0604020202020204" pitchFamily="34" charset="0"/>
              </a:rPr>
              <a:t>Camera</a:t>
            </a:r>
          </a:p>
        </p:txBody>
      </p:sp>
      <p:sp>
        <p:nvSpPr>
          <p:cNvPr id="27" name="TextBox 26">
            <a:extLst>
              <a:ext uri="{FF2B5EF4-FFF2-40B4-BE49-F238E27FC236}">
                <a16:creationId xmlns:a16="http://schemas.microsoft.com/office/drawing/2014/main" id="{7B0A5690-B416-11D6-A6B2-2F10A094479A}"/>
              </a:ext>
            </a:extLst>
          </p:cNvPr>
          <p:cNvSpPr txBox="1"/>
          <p:nvPr/>
        </p:nvSpPr>
        <p:spPr>
          <a:xfrm>
            <a:off x="5738994" y="1407164"/>
            <a:ext cx="1770170" cy="477054"/>
          </a:xfrm>
          <a:prstGeom prst="rect">
            <a:avLst/>
          </a:prstGeom>
          <a:noFill/>
        </p:spPr>
        <p:txBody>
          <a:bodyPr wrap="square" rtlCol="0">
            <a:spAutoFit/>
          </a:bodyPr>
          <a:lstStyle/>
          <a:p>
            <a:r>
              <a:rPr lang="en-US" sz="2500" b="1" i="1">
                <a:latin typeface="Arial" panose="020B0604020202020204" pitchFamily="34" charset="0"/>
                <a:cs typeface="Arial" panose="020B0604020202020204" pitchFamily="34" charset="0"/>
              </a:rPr>
              <a:t>Màn hình</a:t>
            </a:r>
          </a:p>
        </p:txBody>
      </p:sp>
      <p:sp>
        <p:nvSpPr>
          <p:cNvPr id="28" name="TextBox 27">
            <a:extLst>
              <a:ext uri="{FF2B5EF4-FFF2-40B4-BE49-F238E27FC236}">
                <a16:creationId xmlns:a16="http://schemas.microsoft.com/office/drawing/2014/main" id="{C6820573-993B-71DA-627B-FDF2FA646A92}"/>
              </a:ext>
            </a:extLst>
          </p:cNvPr>
          <p:cNvSpPr txBox="1"/>
          <p:nvPr/>
        </p:nvSpPr>
        <p:spPr>
          <a:xfrm>
            <a:off x="9584779" y="5225559"/>
            <a:ext cx="1762093" cy="477054"/>
          </a:xfrm>
          <a:prstGeom prst="rect">
            <a:avLst/>
          </a:prstGeom>
          <a:noFill/>
        </p:spPr>
        <p:txBody>
          <a:bodyPr wrap="square" rtlCol="0">
            <a:spAutoFit/>
          </a:bodyPr>
          <a:lstStyle/>
          <a:p>
            <a:r>
              <a:rPr lang="en-US" sz="2500" b="1" i="1">
                <a:latin typeface="Arial" panose="020B0604020202020204" pitchFamily="34" charset="0"/>
                <a:cs typeface="Arial" panose="020B0604020202020204" pitchFamily="34" charset="0"/>
              </a:rPr>
              <a:t>Thân máy</a:t>
            </a:r>
          </a:p>
        </p:txBody>
      </p:sp>
      <p:sp>
        <p:nvSpPr>
          <p:cNvPr id="29" name="TextBox 28">
            <a:extLst>
              <a:ext uri="{FF2B5EF4-FFF2-40B4-BE49-F238E27FC236}">
                <a16:creationId xmlns:a16="http://schemas.microsoft.com/office/drawing/2014/main" id="{B7D5E5BF-6244-DD93-A561-06593911C498}"/>
              </a:ext>
            </a:extLst>
          </p:cNvPr>
          <p:cNvSpPr txBox="1"/>
          <p:nvPr/>
        </p:nvSpPr>
        <p:spPr>
          <a:xfrm>
            <a:off x="3381181" y="3796768"/>
            <a:ext cx="1811457" cy="477054"/>
          </a:xfrm>
          <a:prstGeom prst="rect">
            <a:avLst/>
          </a:prstGeom>
          <a:noFill/>
        </p:spPr>
        <p:txBody>
          <a:bodyPr wrap="square" rtlCol="0">
            <a:spAutoFit/>
          </a:bodyPr>
          <a:lstStyle/>
          <a:p>
            <a:r>
              <a:rPr lang="en-US" sz="2500" b="1" i="1">
                <a:latin typeface="Arial" panose="020B0604020202020204" pitchFamily="34" charset="0"/>
                <a:cs typeface="Arial" panose="020B0604020202020204" pitchFamily="34" charset="0"/>
              </a:rPr>
              <a:t>Bàn phím</a:t>
            </a:r>
          </a:p>
        </p:txBody>
      </p:sp>
      <p:sp>
        <p:nvSpPr>
          <p:cNvPr id="30" name="TextBox 29">
            <a:extLst>
              <a:ext uri="{FF2B5EF4-FFF2-40B4-BE49-F238E27FC236}">
                <a16:creationId xmlns:a16="http://schemas.microsoft.com/office/drawing/2014/main" id="{626C956D-8D75-E0A7-9D66-F18DAC0351E0}"/>
              </a:ext>
            </a:extLst>
          </p:cNvPr>
          <p:cNvSpPr txBox="1"/>
          <p:nvPr/>
        </p:nvSpPr>
        <p:spPr>
          <a:xfrm>
            <a:off x="2772702" y="5475544"/>
            <a:ext cx="2541474" cy="477054"/>
          </a:xfrm>
          <a:prstGeom prst="rect">
            <a:avLst/>
          </a:prstGeom>
          <a:noFill/>
        </p:spPr>
        <p:txBody>
          <a:bodyPr wrap="square" rtlCol="0">
            <a:spAutoFit/>
          </a:bodyPr>
          <a:lstStyle/>
          <a:p>
            <a:r>
              <a:rPr lang="en-US" sz="2500" b="1" i="1">
                <a:latin typeface="Arial" panose="020B0604020202020204" pitchFamily="34" charset="0"/>
                <a:cs typeface="Arial" panose="020B0604020202020204" pitchFamily="34" charset="0"/>
              </a:rPr>
              <a:t>Chuột cảm ứng</a:t>
            </a:r>
          </a:p>
        </p:txBody>
      </p:sp>
      <p:pic>
        <p:nvPicPr>
          <p:cNvPr id="31" name="Picture 6">
            <a:extLst>
              <a:ext uri="{FF2B5EF4-FFF2-40B4-BE49-F238E27FC236}">
                <a16:creationId xmlns:a16="http://schemas.microsoft.com/office/drawing/2014/main" id="{D7A5469B-3A63-5027-66E6-B313456303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048" y="4551121"/>
            <a:ext cx="2239429" cy="1929981"/>
          </a:xfrm>
          <a:prstGeom prst="rect">
            <a:avLst/>
          </a:prstGeom>
        </p:spPr>
      </p:pic>
    </p:spTree>
    <p:extLst>
      <p:ext uri="{BB962C8B-B14F-4D97-AF65-F5344CB8AC3E}">
        <p14:creationId xmlns:p14="http://schemas.microsoft.com/office/powerpoint/2010/main" val="21294793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8" name="TextBox 7">
            <a:extLst>
              <a:ext uri="{FF2B5EF4-FFF2-40B4-BE49-F238E27FC236}">
                <a16:creationId xmlns:a16="http://schemas.microsoft.com/office/drawing/2014/main" id="{F8FC80C1-6A35-BA4C-7DF7-B797D217DA2C}"/>
              </a:ext>
            </a:extLst>
          </p:cNvPr>
          <p:cNvSpPr txBox="1"/>
          <p:nvPr/>
        </p:nvSpPr>
        <p:spPr>
          <a:xfrm>
            <a:off x="983673" y="836258"/>
            <a:ext cx="3394364"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a. Máy tính xách tay</a:t>
            </a:r>
          </a:p>
        </p:txBody>
      </p:sp>
      <p:sp>
        <p:nvSpPr>
          <p:cNvPr id="9" name="TextBox 8">
            <a:extLst>
              <a:ext uri="{FF2B5EF4-FFF2-40B4-BE49-F238E27FC236}">
                <a16:creationId xmlns:a16="http://schemas.microsoft.com/office/drawing/2014/main" id="{F84F1FEB-963F-D538-E725-408AD3312A07}"/>
              </a:ext>
            </a:extLst>
          </p:cNvPr>
          <p:cNvSpPr txBox="1"/>
          <p:nvPr/>
        </p:nvSpPr>
        <p:spPr>
          <a:xfrm>
            <a:off x="983673" y="1429778"/>
            <a:ext cx="9098328" cy="1131848"/>
          </a:xfrm>
          <a:prstGeom prst="rect">
            <a:avLst/>
          </a:prstGeom>
          <a:noFill/>
        </p:spPr>
        <p:txBody>
          <a:bodyPr wrap="square" rtlCol="0">
            <a:spAutoFit/>
          </a:bodyPr>
          <a:lstStyle/>
          <a:p>
            <a:pPr>
              <a:lnSpc>
                <a:spcPct val="150000"/>
              </a:lnSpc>
            </a:pPr>
            <a:r>
              <a:rPr lang="vi-VN" sz="2400">
                <a:latin typeface="Arial" panose="020B0604020202020204" pitchFamily="34" charset="0"/>
                <a:cs typeface="Arial" panose="020B0604020202020204" pitchFamily="34" charset="0"/>
              </a:rPr>
              <a:t>→ Thiết bị vào: bàn phím,vùng cảm ứng chuột, camera, micro.</a:t>
            </a:r>
          </a:p>
          <a:p>
            <a:pPr>
              <a:lnSpc>
                <a:spcPct val="150000"/>
              </a:lnSpc>
            </a:pPr>
            <a:r>
              <a:rPr lang="vi-VN" sz="2400">
                <a:latin typeface="Arial" panose="020B0604020202020204" pitchFamily="34" charset="0"/>
                <a:cs typeface="Arial" panose="020B0604020202020204" pitchFamily="34" charset="0"/>
              </a:rPr>
              <a:t>→ Thiết bị ra: màn hình, loa.</a:t>
            </a:r>
          </a:p>
        </p:txBody>
      </p:sp>
      <p:pic>
        <p:nvPicPr>
          <p:cNvPr id="3" name="Picture 2">
            <a:extLst>
              <a:ext uri="{FF2B5EF4-FFF2-40B4-BE49-F238E27FC236}">
                <a16:creationId xmlns:a16="http://schemas.microsoft.com/office/drawing/2014/main" id="{EC0140A5-CB02-8F41-500C-B290B3F441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9665" y="2930736"/>
            <a:ext cx="1961466" cy="2335079"/>
          </a:xfrm>
          <a:prstGeom prst="rect">
            <a:avLst/>
          </a:prstGeom>
        </p:spPr>
      </p:pic>
      <p:pic>
        <p:nvPicPr>
          <p:cNvPr id="4" name="Picture 3">
            <a:extLst>
              <a:ext uri="{FF2B5EF4-FFF2-40B4-BE49-F238E27FC236}">
                <a16:creationId xmlns:a16="http://schemas.microsoft.com/office/drawing/2014/main" id="{512CB3B8-ACC4-E6D9-A37B-5268823B6C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35389" y="2821822"/>
            <a:ext cx="2446147" cy="2552905"/>
          </a:xfrm>
          <a:prstGeom prst="rect">
            <a:avLst/>
          </a:prstGeom>
        </p:spPr>
      </p:pic>
      <p:sp>
        <p:nvSpPr>
          <p:cNvPr id="6" name="TextBox 5">
            <a:extLst>
              <a:ext uri="{FF2B5EF4-FFF2-40B4-BE49-F238E27FC236}">
                <a16:creationId xmlns:a16="http://schemas.microsoft.com/office/drawing/2014/main" id="{AC27C191-170A-B93F-663F-4836DE6484C4}"/>
              </a:ext>
            </a:extLst>
          </p:cNvPr>
          <p:cNvSpPr txBox="1"/>
          <p:nvPr/>
        </p:nvSpPr>
        <p:spPr>
          <a:xfrm>
            <a:off x="1363022" y="5428222"/>
            <a:ext cx="2632364" cy="461665"/>
          </a:xfrm>
          <a:prstGeom prst="rect">
            <a:avLst/>
          </a:prstGeom>
          <a:noFill/>
        </p:spPr>
        <p:txBody>
          <a:bodyPr wrap="square" rtlCol="0">
            <a:spAutoFit/>
          </a:bodyPr>
          <a:lstStyle/>
          <a:p>
            <a:r>
              <a:rPr lang="en-US" sz="2400" b="1" i="1">
                <a:latin typeface="Arial" panose="020B0604020202020204" pitchFamily="34" charset="0"/>
                <a:cs typeface="Arial" panose="020B0604020202020204" pitchFamily="34" charset="0"/>
              </a:rPr>
              <a:t>Máy tính để bàn</a:t>
            </a:r>
          </a:p>
        </p:txBody>
      </p:sp>
      <p:sp>
        <p:nvSpPr>
          <p:cNvPr id="10" name="TextBox 9">
            <a:extLst>
              <a:ext uri="{FF2B5EF4-FFF2-40B4-BE49-F238E27FC236}">
                <a16:creationId xmlns:a16="http://schemas.microsoft.com/office/drawing/2014/main" id="{0D5DCE74-4AFA-BB1A-28B5-F0D493AAFD20}"/>
              </a:ext>
            </a:extLst>
          </p:cNvPr>
          <p:cNvSpPr txBox="1"/>
          <p:nvPr/>
        </p:nvSpPr>
        <p:spPr>
          <a:xfrm>
            <a:off x="7838371" y="5461844"/>
            <a:ext cx="2840182" cy="461665"/>
          </a:xfrm>
          <a:prstGeom prst="rect">
            <a:avLst/>
          </a:prstGeom>
          <a:noFill/>
        </p:spPr>
        <p:txBody>
          <a:bodyPr wrap="square" rtlCol="0">
            <a:spAutoFit/>
          </a:bodyPr>
          <a:lstStyle/>
          <a:p>
            <a:r>
              <a:rPr lang="en-US" sz="2400" b="1" i="1">
                <a:latin typeface="Arial" panose="020B0604020202020204" pitchFamily="34" charset="0"/>
                <a:cs typeface="Arial" panose="020B0604020202020204" pitchFamily="34" charset="0"/>
              </a:rPr>
              <a:t>Máy tính xách tay</a:t>
            </a:r>
          </a:p>
        </p:txBody>
      </p:sp>
      <p:sp>
        <p:nvSpPr>
          <p:cNvPr id="11" name="Arrow: Right 10">
            <a:extLst>
              <a:ext uri="{FF2B5EF4-FFF2-40B4-BE49-F238E27FC236}">
                <a16:creationId xmlns:a16="http://schemas.microsoft.com/office/drawing/2014/main" id="{3B1440BC-58BE-676E-15EF-1FB04D05586A}"/>
              </a:ext>
            </a:extLst>
          </p:cNvPr>
          <p:cNvSpPr/>
          <p:nvPr/>
        </p:nvSpPr>
        <p:spPr>
          <a:xfrm>
            <a:off x="3800602" y="4082080"/>
            <a:ext cx="3970147" cy="6373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DC4E5B1-0587-0996-A132-EBD7EE7E1593}"/>
              </a:ext>
            </a:extLst>
          </p:cNvPr>
          <p:cNvSpPr txBox="1"/>
          <p:nvPr/>
        </p:nvSpPr>
        <p:spPr>
          <a:xfrm>
            <a:off x="3222428" y="3319675"/>
            <a:ext cx="5126493" cy="577850"/>
          </a:xfrm>
          <a:prstGeom prst="rect">
            <a:avLst/>
          </a:prstGeom>
          <a:noFill/>
        </p:spPr>
        <p:txBody>
          <a:bodyPr wrap="square" rtlCol="0">
            <a:spAutoFit/>
          </a:bodyPr>
          <a:lstStyle/>
          <a:p>
            <a:pPr>
              <a:lnSpc>
                <a:spcPct val="150000"/>
              </a:lnSpc>
            </a:pPr>
            <a:r>
              <a:rPr lang="en-US" sz="2400" b="1">
                <a:latin typeface="Arial" panose="020B0604020202020204" pitchFamily="34" charset="0"/>
                <a:cs typeface="Arial" panose="020B0604020202020204" pitchFamily="34" charset="0"/>
              </a:rPr>
              <a:t>Thiết kế thuận tiện, nhỏ gọn hơn</a:t>
            </a:r>
            <a:endParaRPr lang="vi-VN"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2779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8" name="TextBox 7">
            <a:extLst>
              <a:ext uri="{FF2B5EF4-FFF2-40B4-BE49-F238E27FC236}">
                <a16:creationId xmlns:a16="http://schemas.microsoft.com/office/drawing/2014/main" id="{F8FC80C1-6A35-BA4C-7DF7-B797D217DA2C}"/>
              </a:ext>
            </a:extLst>
          </p:cNvPr>
          <p:cNvSpPr txBox="1"/>
          <p:nvPr/>
        </p:nvSpPr>
        <p:spPr>
          <a:xfrm>
            <a:off x="983672" y="836258"/>
            <a:ext cx="6525491"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b. Máy tính bảng, điện thoại thông minh</a:t>
            </a:r>
          </a:p>
        </p:txBody>
      </p:sp>
      <p:sp>
        <p:nvSpPr>
          <p:cNvPr id="9" name="TextBox 8">
            <a:extLst>
              <a:ext uri="{FF2B5EF4-FFF2-40B4-BE49-F238E27FC236}">
                <a16:creationId xmlns:a16="http://schemas.microsoft.com/office/drawing/2014/main" id="{F84F1FEB-963F-D538-E725-408AD3312A07}"/>
              </a:ext>
            </a:extLst>
          </p:cNvPr>
          <p:cNvSpPr txBox="1"/>
          <p:nvPr/>
        </p:nvSpPr>
        <p:spPr>
          <a:xfrm>
            <a:off x="983672" y="1533238"/>
            <a:ext cx="9098328" cy="1131848"/>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a:latin typeface="Arial" panose="020B0604020202020204" pitchFamily="34" charset="0"/>
                <a:cs typeface="Arial" panose="020B0604020202020204" pitchFamily="34" charset="0"/>
              </a:rPr>
              <a:t>Màn hình cảm ứng liền khối với thân máy.</a:t>
            </a:r>
          </a:p>
          <a:p>
            <a:pPr marL="342900" indent="-342900">
              <a:lnSpc>
                <a:spcPct val="150000"/>
              </a:lnSpc>
              <a:buFont typeface="Wingdings" panose="05000000000000000000" pitchFamily="2" charset="2"/>
              <a:buChar char="§"/>
            </a:pPr>
            <a:r>
              <a:rPr lang="vi-VN" sz="2400">
                <a:latin typeface="Arial" panose="020B0604020202020204" pitchFamily="34" charset="0"/>
                <a:cs typeface="Arial" panose="020B0604020202020204" pitchFamily="34" charset="0"/>
              </a:rPr>
              <a:t>Micro, loa, camera được tích hợp ngay trên thân máy.</a:t>
            </a:r>
          </a:p>
        </p:txBody>
      </p:sp>
      <p:pic>
        <p:nvPicPr>
          <p:cNvPr id="19" name="Picture 18">
            <a:extLst>
              <a:ext uri="{FF2B5EF4-FFF2-40B4-BE49-F238E27FC236}">
                <a16:creationId xmlns:a16="http://schemas.microsoft.com/office/drawing/2014/main" id="{5DDF9D90-9241-783E-8CF5-6B65DF119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159" y="2787236"/>
            <a:ext cx="4407677" cy="2938451"/>
          </a:xfrm>
          <a:prstGeom prst="rect">
            <a:avLst/>
          </a:prstGeom>
        </p:spPr>
      </p:pic>
      <p:pic>
        <p:nvPicPr>
          <p:cNvPr id="21" name="Picture 20">
            <a:extLst>
              <a:ext uri="{FF2B5EF4-FFF2-40B4-BE49-F238E27FC236}">
                <a16:creationId xmlns:a16="http://schemas.microsoft.com/office/drawing/2014/main" id="{DEB9E012-842E-F88B-E239-CB7261C7DB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7306" y="2740660"/>
            <a:ext cx="2652875" cy="2652875"/>
          </a:xfrm>
          <a:prstGeom prst="rect">
            <a:avLst/>
          </a:prstGeom>
        </p:spPr>
      </p:pic>
      <p:sp>
        <p:nvSpPr>
          <p:cNvPr id="22" name="TextBox 21">
            <a:extLst>
              <a:ext uri="{FF2B5EF4-FFF2-40B4-BE49-F238E27FC236}">
                <a16:creationId xmlns:a16="http://schemas.microsoft.com/office/drawing/2014/main" id="{F71E6625-671A-B600-E9F6-363C7456A713}"/>
              </a:ext>
            </a:extLst>
          </p:cNvPr>
          <p:cNvSpPr txBox="1"/>
          <p:nvPr/>
        </p:nvSpPr>
        <p:spPr>
          <a:xfrm>
            <a:off x="1871209" y="5538412"/>
            <a:ext cx="2375208" cy="461665"/>
          </a:xfrm>
          <a:prstGeom prst="rect">
            <a:avLst/>
          </a:prstGeom>
          <a:noFill/>
        </p:spPr>
        <p:txBody>
          <a:bodyPr wrap="square" rtlCol="0">
            <a:spAutoFit/>
          </a:bodyPr>
          <a:lstStyle/>
          <a:p>
            <a:r>
              <a:rPr lang="en-US" sz="2400" b="1" i="1">
                <a:latin typeface="Arial" panose="020B0604020202020204" pitchFamily="34" charset="0"/>
                <a:cs typeface="Arial" panose="020B0604020202020204" pitchFamily="34" charset="0"/>
              </a:rPr>
              <a:t>Máy tính bảng</a:t>
            </a:r>
          </a:p>
        </p:txBody>
      </p:sp>
      <p:sp>
        <p:nvSpPr>
          <p:cNvPr id="23" name="TextBox 22">
            <a:extLst>
              <a:ext uri="{FF2B5EF4-FFF2-40B4-BE49-F238E27FC236}">
                <a16:creationId xmlns:a16="http://schemas.microsoft.com/office/drawing/2014/main" id="{CC4F873A-F970-2208-02A0-896A7D6A0CBF}"/>
              </a:ext>
            </a:extLst>
          </p:cNvPr>
          <p:cNvSpPr txBox="1"/>
          <p:nvPr/>
        </p:nvSpPr>
        <p:spPr>
          <a:xfrm>
            <a:off x="7377681" y="5503137"/>
            <a:ext cx="3512124" cy="461665"/>
          </a:xfrm>
          <a:prstGeom prst="rect">
            <a:avLst/>
          </a:prstGeom>
          <a:noFill/>
        </p:spPr>
        <p:txBody>
          <a:bodyPr wrap="square" rtlCol="0">
            <a:spAutoFit/>
          </a:bodyPr>
          <a:lstStyle/>
          <a:p>
            <a:r>
              <a:rPr lang="en-US" sz="2400" b="1" i="1">
                <a:latin typeface="Arial" panose="020B0604020202020204" pitchFamily="34" charset="0"/>
                <a:cs typeface="Arial" panose="020B0604020202020204" pitchFamily="34" charset="0"/>
              </a:rPr>
              <a:t>Điện thoại thông minh</a:t>
            </a:r>
          </a:p>
        </p:txBody>
      </p:sp>
    </p:spTree>
    <p:extLst>
      <p:ext uri="{BB962C8B-B14F-4D97-AF65-F5344CB8AC3E}">
        <p14:creationId xmlns:p14="http://schemas.microsoft.com/office/powerpoint/2010/main" val="2303917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8" name="TextBox 7">
            <a:extLst>
              <a:ext uri="{FF2B5EF4-FFF2-40B4-BE49-F238E27FC236}">
                <a16:creationId xmlns:a16="http://schemas.microsoft.com/office/drawing/2014/main" id="{F8FC80C1-6A35-BA4C-7DF7-B797D217DA2C}"/>
              </a:ext>
            </a:extLst>
          </p:cNvPr>
          <p:cNvSpPr txBox="1"/>
          <p:nvPr/>
        </p:nvSpPr>
        <p:spPr>
          <a:xfrm>
            <a:off x="983672" y="836258"/>
            <a:ext cx="6525491"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b. Máy tính bảng, điện thoại thông minh</a:t>
            </a:r>
          </a:p>
        </p:txBody>
      </p:sp>
      <p:sp>
        <p:nvSpPr>
          <p:cNvPr id="9" name="TextBox 8">
            <a:extLst>
              <a:ext uri="{FF2B5EF4-FFF2-40B4-BE49-F238E27FC236}">
                <a16:creationId xmlns:a16="http://schemas.microsoft.com/office/drawing/2014/main" id="{F84F1FEB-963F-D538-E725-408AD3312A07}"/>
              </a:ext>
            </a:extLst>
          </p:cNvPr>
          <p:cNvSpPr txBox="1"/>
          <p:nvPr/>
        </p:nvSpPr>
        <p:spPr>
          <a:xfrm>
            <a:off x="1188680" y="1749456"/>
            <a:ext cx="6320483" cy="1131848"/>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a:latin typeface="Arial" panose="020B0604020202020204" pitchFamily="34" charset="0"/>
                <a:cs typeface="Arial" panose="020B0604020202020204" pitchFamily="34" charset="0"/>
              </a:rPr>
              <a:t>Bàn phím ảo sẽ xuất hiện trên màn hình khi cần sử dụng.</a:t>
            </a:r>
          </a:p>
        </p:txBody>
      </p:sp>
      <p:pic>
        <p:nvPicPr>
          <p:cNvPr id="16" name="Picture 15">
            <a:extLst>
              <a:ext uri="{FF2B5EF4-FFF2-40B4-BE49-F238E27FC236}">
                <a16:creationId xmlns:a16="http://schemas.microsoft.com/office/drawing/2014/main" id="{CCAD35CB-ADCF-2AB5-9BA5-2A61F30D48CD}"/>
              </a:ext>
            </a:extLst>
          </p:cNvPr>
          <p:cNvPicPr>
            <a:picLocks noChangeAspect="1"/>
          </p:cNvPicPr>
          <p:nvPr/>
        </p:nvPicPr>
        <p:blipFill>
          <a:blip r:embed="rId5"/>
          <a:stretch>
            <a:fillRect/>
          </a:stretch>
        </p:blipFill>
        <p:spPr>
          <a:xfrm>
            <a:off x="7911653" y="1074785"/>
            <a:ext cx="3380471" cy="2572753"/>
          </a:xfrm>
          <a:prstGeom prst="rect">
            <a:avLst/>
          </a:prstGeom>
        </p:spPr>
      </p:pic>
      <p:pic>
        <p:nvPicPr>
          <p:cNvPr id="17" name="Picture 16">
            <a:extLst>
              <a:ext uri="{FF2B5EF4-FFF2-40B4-BE49-F238E27FC236}">
                <a16:creationId xmlns:a16="http://schemas.microsoft.com/office/drawing/2014/main" id="{7033FC5F-BB29-6A57-6F11-1DF53845B910}"/>
              </a:ext>
            </a:extLst>
          </p:cNvPr>
          <p:cNvPicPr>
            <a:picLocks noChangeAspect="1"/>
          </p:cNvPicPr>
          <p:nvPr/>
        </p:nvPicPr>
        <p:blipFill>
          <a:blip r:embed="rId6"/>
          <a:stretch>
            <a:fillRect/>
          </a:stretch>
        </p:blipFill>
        <p:spPr>
          <a:xfrm>
            <a:off x="969505" y="3317448"/>
            <a:ext cx="3310843" cy="2554663"/>
          </a:xfrm>
          <a:prstGeom prst="rect">
            <a:avLst/>
          </a:prstGeom>
        </p:spPr>
      </p:pic>
      <p:sp>
        <p:nvSpPr>
          <p:cNvPr id="4" name="TextBox 3">
            <a:extLst>
              <a:ext uri="{FF2B5EF4-FFF2-40B4-BE49-F238E27FC236}">
                <a16:creationId xmlns:a16="http://schemas.microsoft.com/office/drawing/2014/main" id="{8FD7DC20-932E-30BF-4DF1-EEA627394E7C}"/>
              </a:ext>
            </a:extLst>
          </p:cNvPr>
          <p:cNvSpPr txBox="1"/>
          <p:nvPr/>
        </p:nvSpPr>
        <p:spPr>
          <a:xfrm>
            <a:off x="4809628" y="4044989"/>
            <a:ext cx="6096000" cy="1685846"/>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400">
                <a:latin typeface="Arial" panose="020B0604020202020204" pitchFamily="34" charset="0"/>
                <a:cs typeface="Arial" panose="020B0604020202020204" pitchFamily="34" charset="0"/>
              </a:rPr>
              <a:t>Người dùng điều khiển bằng cách dùng ngón tay chạm trực tiếp vào màn hình cảm ứng</a:t>
            </a:r>
            <a:r>
              <a:rPr lang="en-US" sz="2400">
                <a:latin typeface="Arial" panose="020B0604020202020204" pitchFamily="34" charset="0"/>
                <a:cs typeface="Arial" panose="020B0604020202020204" pitchFamily="34" charset="0"/>
              </a:rPr>
              <a:t>.</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465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8" name="TextBox 7">
            <a:extLst>
              <a:ext uri="{FF2B5EF4-FFF2-40B4-BE49-F238E27FC236}">
                <a16:creationId xmlns:a16="http://schemas.microsoft.com/office/drawing/2014/main" id="{F8FC80C1-6A35-BA4C-7DF7-B797D217DA2C}"/>
              </a:ext>
            </a:extLst>
          </p:cNvPr>
          <p:cNvSpPr txBox="1"/>
          <p:nvPr/>
        </p:nvSpPr>
        <p:spPr>
          <a:xfrm>
            <a:off x="983672" y="836258"/>
            <a:ext cx="6525491"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b. Máy tính bảng, điện thoại thông minh</a:t>
            </a:r>
          </a:p>
        </p:txBody>
      </p:sp>
      <p:pic>
        <p:nvPicPr>
          <p:cNvPr id="17" name="Picture 16">
            <a:extLst>
              <a:ext uri="{FF2B5EF4-FFF2-40B4-BE49-F238E27FC236}">
                <a16:creationId xmlns:a16="http://schemas.microsoft.com/office/drawing/2014/main" id="{7033FC5F-BB29-6A57-6F11-1DF53845B910}"/>
              </a:ext>
            </a:extLst>
          </p:cNvPr>
          <p:cNvPicPr>
            <a:picLocks noChangeAspect="1"/>
          </p:cNvPicPr>
          <p:nvPr/>
        </p:nvPicPr>
        <p:blipFill>
          <a:blip r:embed="rId5"/>
          <a:stretch>
            <a:fillRect/>
          </a:stretch>
        </p:blipFill>
        <p:spPr>
          <a:xfrm>
            <a:off x="6921201" y="1575728"/>
            <a:ext cx="4259418" cy="3865439"/>
          </a:xfrm>
          <a:prstGeom prst="ellipse">
            <a:avLst/>
          </a:prstGeom>
          <a:ln w="28575">
            <a:solidFill>
              <a:srgbClr val="00B050"/>
            </a:solidFill>
          </a:ln>
        </p:spPr>
      </p:pic>
      <p:sp>
        <p:nvSpPr>
          <p:cNvPr id="4" name="TextBox 3">
            <a:extLst>
              <a:ext uri="{FF2B5EF4-FFF2-40B4-BE49-F238E27FC236}">
                <a16:creationId xmlns:a16="http://schemas.microsoft.com/office/drawing/2014/main" id="{8FD7DC20-932E-30BF-4DF1-EEA627394E7C}"/>
              </a:ext>
            </a:extLst>
          </p:cNvPr>
          <p:cNvSpPr txBox="1"/>
          <p:nvPr/>
        </p:nvSpPr>
        <p:spPr>
          <a:xfrm>
            <a:off x="825201" y="1967448"/>
            <a:ext cx="6096000" cy="3347840"/>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400">
                <a:latin typeface="Arial" panose="020B0604020202020204" pitchFamily="34" charset="0"/>
                <a:cs typeface="Arial" panose="020B0604020202020204" pitchFamily="34" charset="0"/>
              </a:rPr>
              <a:t>Ngoài ra, một số thiết bị còn có bút cảm ứng được sử dụng để thao tác trực tiếp trên màn hình cảm ứng</a:t>
            </a:r>
            <a:r>
              <a:rPr lang="en-US" sz="2400">
                <a:latin typeface="Arial" panose="020B0604020202020204" pitchFamily="34" charset="0"/>
                <a:cs typeface="Arial" panose="020B0604020202020204" pitchFamily="34" charset="0"/>
              </a:rPr>
              <a:t>.</a:t>
            </a:r>
          </a:p>
          <a:p>
            <a:pPr marL="342900" indent="-342900">
              <a:lnSpc>
                <a:spcPct val="150000"/>
              </a:lnSpc>
              <a:buFont typeface="Wingdings" panose="05000000000000000000" pitchFamily="2" charset="2"/>
              <a:buChar char="§"/>
            </a:pPr>
            <a:r>
              <a:rPr lang="vi-VN" sz="2400">
                <a:latin typeface="Arial" panose="020B0604020202020204" pitchFamily="34" charset="0"/>
                <a:cs typeface="Arial" panose="020B0604020202020204" pitchFamily="34" charset="0"/>
              </a:rPr>
              <a:t>Ta có thể sử dụng màn hình cảm ứng để thay thế bàn phím, chuột của máy tính để bàn.</a:t>
            </a:r>
          </a:p>
        </p:txBody>
      </p:sp>
      <p:sp>
        <p:nvSpPr>
          <p:cNvPr id="6" name="Google Shape;1737;p49">
            <a:extLst>
              <a:ext uri="{FF2B5EF4-FFF2-40B4-BE49-F238E27FC236}">
                <a16:creationId xmlns:a16="http://schemas.microsoft.com/office/drawing/2014/main" id="{A49D0194-39A5-D143-2D7A-8FFE098F9BA3}"/>
              </a:ext>
            </a:extLst>
          </p:cNvPr>
          <p:cNvSpPr/>
          <p:nvPr/>
        </p:nvSpPr>
        <p:spPr>
          <a:xfrm>
            <a:off x="6331526" y="4749722"/>
            <a:ext cx="2355273" cy="850178"/>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715;p49">
            <a:extLst>
              <a:ext uri="{FF2B5EF4-FFF2-40B4-BE49-F238E27FC236}">
                <a16:creationId xmlns:a16="http://schemas.microsoft.com/office/drawing/2014/main" id="{6F00F10E-EAA5-B1EB-05AB-3C1822D751DE}"/>
              </a:ext>
            </a:extLst>
          </p:cNvPr>
          <p:cNvSpPr/>
          <p:nvPr/>
        </p:nvSpPr>
        <p:spPr>
          <a:xfrm>
            <a:off x="10116015" y="1884218"/>
            <a:ext cx="2129206" cy="845885"/>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2347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8" name="TextBox 7">
            <a:extLst>
              <a:ext uri="{FF2B5EF4-FFF2-40B4-BE49-F238E27FC236}">
                <a16:creationId xmlns:a16="http://schemas.microsoft.com/office/drawing/2014/main" id="{F8FC80C1-6A35-BA4C-7DF7-B797D217DA2C}"/>
              </a:ext>
            </a:extLst>
          </p:cNvPr>
          <p:cNvSpPr txBox="1"/>
          <p:nvPr/>
        </p:nvSpPr>
        <p:spPr>
          <a:xfrm>
            <a:off x="983672" y="836258"/>
            <a:ext cx="6525491"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c. Một số thiết bị số</a:t>
            </a:r>
          </a:p>
        </p:txBody>
      </p:sp>
      <p:sp>
        <p:nvSpPr>
          <p:cNvPr id="4" name="TextBox 3">
            <a:extLst>
              <a:ext uri="{FF2B5EF4-FFF2-40B4-BE49-F238E27FC236}">
                <a16:creationId xmlns:a16="http://schemas.microsoft.com/office/drawing/2014/main" id="{8FD7DC20-932E-30BF-4DF1-EEA627394E7C}"/>
              </a:ext>
            </a:extLst>
          </p:cNvPr>
          <p:cNvSpPr txBox="1"/>
          <p:nvPr/>
        </p:nvSpPr>
        <p:spPr>
          <a:xfrm>
            <a:off x="793599" y="1313312"/>
            <a:ext cx="10604799" cy="2239844"/>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400" b="1">
                <a:latin typeface="Arial" panose="020B0604020202020204" pitchFamily="34" charset="0"/>
                <a:cs typeface="Arial" panose="020B0604020202020204" pitchFamily="34" charset="0"/>
              </a:rPr>
              <a:t>Máy ảnh kĩ thuật số, máy ghi hình kĩ thuật số</a:t>
            </a:r>
            <a:r>
              <a:rPr lang="vi-VN" sz="2400">
                <a:latin typeface="Arial" panose="020B0604020202020204" pitchFamily="34" charset="0"/>
                <a:cs typeface="Arial" panose="020B0604020202020204" pitchFamily="34" charset="0"/>
              </a:rPr>
              <a:t>: cho phép thu thập, lưu trữ và thực hiện xử lí tệp ảnh, tệp video đơn giản.</a:t>
            </a:r>
            <a:r>
              <a:rPr lang="en-US" sz="2400">
                <a:latin typeface="Arial" panose="020B0604020202020204" pitchFamily="34" charset="0"/>
                <a:cs typeface="Arial" panose="020B0604020202020204" pitchFamily="34" charset="0"/>
              </a:rPr>
              <a:t> </a:t>
            </a:r>
          </a:p>
          <a:p>
            <a:pPr marL="342900" indent="-342900">
              <a:lnSpc>
                <a:spcPct val="150000"/>
              </a:lnSpc>
              <a:buFont typeface="Wingdings" panose="05000000000000000000" pitchFamily="2" charset="2"/>
              <a:buChar char="§"/>
            </a:pPr>
            <a:r>
              <a:rPr lang="en-US" sz="2400">
                <a:latin typeface="Arial" panose="020B0604020202020204" pitchFamily="34" charset="0"/>
                <a:cs typeface="Arial" panose="020B0604020202020204" pitchFamily="34" charset="0"/>
              </a:rPr>
              <a:t>Khi kết nối với máy tính, c</a:t>
            </a:r>
            <a:r>
              <a:rPr lang="vi-VN" sz="2400">
                <a:latin typeface="Arial" panose="020B0604020202020204" pitchFamily="34" charset="0"/>
                <a:cs typeface="Arial" panose="020B0604020202020204" pitchFamily="34" charset="0"/>
              </a:rPr>
              <a:t>húng trở thành </a:t>
            </a:r>
            <a:r>
              <a:rPr lang="vi-VN" sz="2400">
                <a:solidFill>
                  <a:srgbClr val="FF0000"/>
                </a:solidFill>
                <a:latin typeface="Arial" panose="020B0604020202020204" pitchFamily="34" charset="0"/>
                <a:cs typeface="Arial" panose="020B0604020202020204" pitchFamily="34" charset="0"/>
              </a:rPr>
              <a:t>thiết bị vào</a:t>
            </a:r>
            <a:r>
              <a:rPr lang="en-US" sz="2400">
                <a:solidFill>
                  <a:srgbClr val="FF0000"/>
                </a:solidFill>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và tra</a:t>
            </a:r>
            <a:r>
              <a:rPr lang="en-US" sz="2400">
                <a:latin typeface="Arial" panose="020B0604020202020204" pitchFamily="34" charset="0"/>
                <a:cs typeface="Arial" panose="020B0604020202020204" pitchFamily="34" charset="0"/>
              </a:rPr>
              <a:t>o</a:t>
            </a:r>
            <a:r>
              <a:rPr lang="vi-VN" sz="2400">
                <a:latin typeface="Arial" panose="020B0604020202020204" pitchFamily="34" charset="0"/>
                <a:cs typeface="Arial" panose="020B0604020202020204" pitchFamily="34" charset="0"/>
              </a:rPr>
              <a:t> đổi dữ liệu</a:t>
            </a:r>
            <a:r>
              <a:rPr lang="en-US" sz="2400">
                <a:latin typeface="Arial" panose="020B0604020202020204" pitchFamily="34" charset="0"/>
                <a:cs typeface="Arial" panose="020B0604020202020204" pitchFamily="34" charset="0"/>
              </a:rPr>
              <a:t> và trao đổi thông tin với máy tính</a:t>
            </a:r>
            <a:r>
              <a:rPr lang="vi-VN" sz="240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B1ABB1E8-1312-9EE3-8876-A8FA8DEF9C1C}"/>
              </a:ext>
            </a:extLst>
          </p:cNvPr>
          <p:cNvPicPr>
            <a:picLocks noChangeAspect="1"/>
          </p:cNvPicPr>
          <p:nvPr/>
        </p:nvPicPr>
        <p:blipFill>
          <a:blip r:embed="rId5"/>
          <a:stretch>
            <a:fillRect/>
          </a:stretch>
        </p:blipFill>
        <p:spPr>
          <a:xfrm>
            <a:off x="1275074" y="3668593"/>
            <a:ext cx="3878817" cy="2353149"/>
          </a:xfrm>
          <a:prstGeom prst="rect">
            <a:avLst/>
          </a:prstGeom>
        </p:spPr>
      </p:pic>
      <p:pic>
        <p:nvPicPr>
          <p:cNvPr id="1026" name="Picture 2" descr="Tất tần tật những điều cần biết về máy ảnh kỹ thuật số - Máy ảnh -  Thuvienmuasam.com">
            <a:extLst>
              <a:ext uri="{FF2B5EF4-FFF2-40B4-BE49-F238E27FC236}">
                <a16:creationId xmlns:a16="http://schemas.microsoft.com/office/drawing/2014/main" id="{FA5D8DAB-5180-D090-1FC1-75445408F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8579" y="3631813"/>
            <a:ext cx="5128347" cy="233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217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8" name="TextBox 7">
            <a:extLst>
              <a:ext uri="{FF2B5EF4-FFF2-40B4-BE49-F238E27FC236}">
                <a16:creationId xmlns:a16="http://schemas.microsoft.com/office/drawing/2014/main" id="{F8FC80C1-6A35-BA4C-7DF7-B797D217DA2C}"/>
              </a:ext>
            </a:extLst>
          </p:cNvPr>
          <p:cNvSpPr txBox="1"/>
          <p:nvPr/>
        </p:nvSpPr>
        <p:spPr>
          <a:xfrm>
            <a:off x="983672" y="836258"/>
            <a:ext cx="6525491"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c. Một số thiết bị số</a:t>
            </a:r>
          </a:p>
        </p:txBody>
      </p:sp>
      <p:sp>
        <p:nvSpPr>
          <p:cNvPr id="4" name="TextBox 3">
            <a:extLst>
              <a:ext uri="{FF2B5EF4-FFF2-40B4-BE49-F238E27FC236}">
                <a16:creationId xmlns:a16="http://schemas.microsoft.com/office/drawing/2014/main" id="{8FD7DC20-932E-30BF-4DF1-EEA627394E7C}"/>
              </a:ext>
            </a:extLst>
          </p:cNvPr>
          <p:cNvSpPr txBox="1"/>
          <p:nvPr/>
        </p:nvSpPr>
        <p:spPr>
          <a:xfrm>
            <a:off x="793600" y="1862094"/>
            <a:ext cx="6161382" cy="3347840"/>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400" b="1">
                <a:latin typeface="Arial" panose="020B0604020202020204" pitchFamily="34" charset="0"/>
                <a:cs typeface="Arial" panose="020B0604020202020204" pitchFamily="34" charset="0"/>
              </a:rPr>
              <a:t>Loa thông minh: </a:t>
            </a:r>
            <a:r>
              <a:rPr lang="vi-VN" sz="2400">
                <a:latin typeface="Arial" panose="020B0604020202020204" pitchFamily="34" charset="0"/>
                <a:cs typeface="Arial" panose="020B0604020202020204" pitchFamily="34" charset="0"/>
              </a:rPr>
              <a:t>tương tác với người dùng qua giọng nói như hỏi, đáp về thời tiết, giờ, kết nối với các thiết bị khác để trao đổi dữ liệu.</a:t>
            </a:r>
          </a:p>
          <a:p>
            <a:pPr marL="342900" indent="-342900">
              <a:lnSpc>
                <a:spcPct val="150000"/>
              </a:lnSpc>
              <a:buFont typeface="Wingdings" panose="05000000000000000000" pitchFamily="2" charset="2"/>
              <a:buChar char="§"/>
            </a:pPr>
            <a:r>
              <a:rPr lang="vi-VN" sz="2400">
                <a:latin typeface="Arial" panose="020B0604020202020204" pitchFamily="34" charset="0"/>
                <a:cs typeface="Arial" panose="020B0604020202020204" pitchFamily="34" charset="0"/>
              </a:rPr>
              <a:t>Khi được kết nối với máy tính, loa thông minh trở thành </a:t>
            </a:r>
            <a:r>
              <a:rPr lang="vi-VN" sz="2400">
                <a:solidFill>
                  <a:srgbClr val="FF0000"/>
                </a:solidFill>
                <a:latin typeface="Arial" panose="020B0604020202020204" pitchFamily="34" charset="0"/>
                <a:cs typeface="Arial" panose="020B0604020202020204" pitchFamily="34" charset="0"/>
              </a:rPr>
              <a:t>thiết bị ra.</a:t>
            </a:r>
          </a:p>
        </p:txBody>
      </p:sp>
      <p:pic>
        <p:nvPicPr>
          <p:cNvPr id="2050" name="Picture 2" descr="Loa thông minh là gì? Tại sao smarthome cần có loa thông minh? -  Fptshop.com.vn">
            <a:extLst>
              <a:ext uri="{FF2B5EF4-FFF2-40B4-BE49-F238E27FC236}">
                <a16:creationId xmlns:a16="http://schemas.microsoft.com/office/drawing/2014/main" id="{4C8EEAEC-7049-0004-D3BA-9A73A0102F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21" r="11212"/>
          <a:stretch/>
        </p:blipFill>
        <p:spPr bwMode="auto">
          <a:xfrm>
            <a:off x="6954982" y="1862094"/>
            <a:ext cx="4346227" cy="377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812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4" name="TextBox 3">
            <a:extLst>
              <a:ext uri="{FF2B5EF4-FFF2-40B4-BE49-F238E27FC236}">
                <a16:creationId xmlns:a16="http://schemas.microsoft.com/office/drawing/2014/main" id="{8FD7DC20-932E-30BF-4DF1-EEA627394E7C}"/>
              </a:ext>
            </a:extLst>
          </p:cNvPr>
          <p:cNvSpPr txBox="1"/>
          <p:nvPr/>
        </p:nvSpPr>
        <p:spPr>
          <a:xfrm>
            <a:off x="862872" y="947694"/>
            <a:ext cx="7920909" cy="598177"/>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sz="2500">
                <a:solidFill>
                  <a:srgbClr val="000000"/>
                </a:solidFill>
                <a:latin typeface="Arial" panose="020B0604020202020204" pitchFamily="34" charset="0"/>
                <a:cs typeface="Arial" panose="020B0604020202020204" pitchFamily="34" charset="0"/>
              </a:rPr>
              <a:t>Đọc mục ghi nhớ trong SGK – tr. 8 và trả lời câu hỏi:</a:t>
            </a:r>
            <a:endParaRPr lang="vi-VN" sz="250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187350-DC9C-3E28-B4C2-8CB9D7E41F98}"/>
              </a:ext>
            </a:extLst>
          </p:cNvPr>
          <p:cNvSpPr txBox="1"/>
          <p:nvPr/>
        </p:nvSpPr>
        <p:spPr>
          <a:xfrm>
            <a:off x="1877290" y="1749216"/>
            <a:ext cx="7966364" cy="1300286"/>
          </a:xfrm>
          <a:prstGeom prst="roundRect">
            <a:avLst/>
          </a:prstGeom>
          <a:solidFill>
            <a:srgbClr val="FDE68F"/>
          </a:solidFill>
        </p:spPr>
        <p:txBody>
          <a:bodyPr wrap="square" rtlCol="0">
            <a:spAutoFit/>
          </a:bodyPr>
          <a:lstStyle/>
          <a:p>
            <a:pPr marL="0" marR="0" algn="just">
              <a:lnSpc>
                <a:spcPct val="150000"/>
              </a:lnSpc>
              <a:spcBef>
                <a:spcPts val="0"/>
              </a:spcBef>
              <a:spcAft>
                <a:spcPts val="0"/>
              </a:spcAft>
            </a:pP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 Em có nhận xét gì về thiết kế của thiết bị vào – ra?</a:t>
            </a:r>
            <a:endParaRPr lang="en-US" sz="2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2500">
                <a:solidFill>
                  <a:srgbClr val="000000"/>
                </a:solidFill>
                <a:effectLst/>
                <a:latin typeface="Arial" panose="020B0604020202020204" pitchFamily="34" charset="0"/>
                <a:ea typeface="Calibri" panose="020F0502020204030204" pitchFamily="34" charset="0"/>
                <a:cs typeface="Arial" panose="020B0604020202020204" pitchFamily="34" charset="0"/>
              </a:rPr>
              <a:t>+ Tại sao các thiết bị vào – ra được thiết kế đa dạng?</a:t>
            </a:r>
            <a:endParaRPr lang="en-US" sz="2500">
              <a:effectLst/>
              <a:latin typeface="Arial" panose="020B0604020202020204" pitchFamily="34" charset="0"/>
              <a:ea typeface="Calibri" panose="020F0502020204030204" pitchFamily="34" charset="0"/>
              <a:cs typeface="Arial" panose="020B0604020202020204" pitchFamily="34" charset="0"/>
            </a:endParaRPr>
          </a:p>
        </p:txBody>
      </p:sp>
      <p:sp>
        <p:nvSpPr>
          <p:cNvPr id="6" name="Arrow: Right 5">
            <a:extLst>
              <a:ext uri="{FF2B5EF4-FFF2-40B4-BE49-F238E27FC236}">
                <a16:creationId xmlns:a16="http://schemas.microsoft.com/office/drawing/2014/main" id="{A4B13CF7-B2B9-7559-4070-967087FF8BC0}"/>
              </a:ext>
            </a:extLst>
          </p:cNvPr>
          <p:cNvSpPr/>
          <p:nvPr/>
        </p:nvSpPr>
        <p:spPr>
          <a:xfrm>
            <a:off x="899775" y="4447309"/>
            <a:ext cx="977515" cy="4512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F0DDCA-82D2-01D0-16DA-F6D455F7B274}"/>
              </a:ext>
            </a:extLst>
          </p:cNvPr>
          <p:cNvSpPr txBox="1"/>
          <p:nvPr/>
        </p:nvSpPr>
        <p:spPr>
          <a:xfrm>
            <a:off x="1877290" y="3252847"/>
            <a:ext cx="9305385" cy="2906501"/>
          </a:xfrm>
          <a:prstGeom prst="rect">
            <a:avLst/>
          </a:prstGeom>
          <a:noFill/>
        </p:spPr>
        <p:txBody>
          <a:bodyPr wrap="square" rtlCol="0">
            <a:spAutoFit/>
          </a:bodyPr>
          <a:lstStyle/>
          <a:p>
            <a:pPr>
              <a:lnSpc>
                <a:spcPct val="150000"/>
              </a:lnSpc>
            </a:pPr>
            <a:r>
              <a:rPr lang="vi-VN" sz="2500"/>
              <a:t>- Hình dạng của thiết bị vào – ra rất đa dạng.</a:t>
            </a:r>
          </a:p>
          <a:p>
            <a:pPr>
              <a:lnSpc>
                <a:spcPct val="150000"/>
              </a:lnSpc>
            </a:pPr>
            <a:r>
              <a:rPr lang="vi-VN" sz="2500"/>
              <a:t>- Kích thước, hình dạng của chúng được thiết kế để thuận tiện sử dụng.</a:t>
            </a:r>
          </a:p>
          <a:p>
            <a:pPr>
              <a:lnSpc>
                <a:spcPct val="150000"/>
              </a:lnSpc>
            </a:pPr>
            <a:r>
              <a:rPr lang="vi-VN" sz="2500"/>
              <a:t>→ Các thiết bị vào – ra được thiết kế đa dạng phù hợp với nhu cầu sử dụng khác nhau của người dùng. </a:t>
            </a:r>
          </a:p>
        </p:txBody>
      </p:sp>
    </p:spTree>
    <p:extLst>
      <p:ext uri="{BB962C8B-B14F-4D97-AF65-F5344CB8AC3E}">
        <p14:creationId xmlns:p14="http://schemas.microsoft.com/office/powerpoint/2010/main" val="8310001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3005" y="3422822"/>
            <a:ext cx="2327810" cy="3267234"/>
          </a:xfrm>
          <a:prstGeom prst="rect">
            <a:avLst/>
          </a:prstGeom>
        </p:spPr>
      </p:pic>
      <p:pic>
        <p:nvPicPr>
          <p:cNvPr id="2" name="Picture 2">
            <a:extLst>
              <a:ext uri="{FF2B5EF4-FFF2-40B4-BE49-F238E27FC236}">
                <a16:creationId xmlns:a16="http://schemas.microsoft.com/office/drawing/2014/main" id="{58074218-2B66-49EC-D89C-AD92730573E9}"/>
              </a:ext>
            </a:extLst>
          </p:cNvPr>
          <p:cNvPicPr>
            <a:picLocks noChangeAspect="1"/>
          </p:cNvPicPr>
          <p:nvPr/>
        </p:nvPicPr>
        <p:blipFill>
          <a:blip r:embed="rId5"/>
          <a:srcRect/>
          <a:stretch>
            <a:fillRect/>
          </a:stretch>
        </p:blipFill>
        <p:spPr>
          <a:xfrm>
            <a:off x="354843" y="2994516"/>
            <a:ext cx="4735773" cy="3504472"/>
          </a:xfrm>
          <a:prstGeom prst="rect">
            <a:avLst/>
          </a:prstGeom>
        </p:spPr>
      </p:pic>
      <p:sp>
        <p:nvSpPr>
          <p:cNvPr id="15" name="TextBox 14">
            <a:extLst>
              <a:ext uri="{FF2B5EF4-FFF2-40B4-BE49-F238E27FC236}">
                <a16:creationId xmlns:a16="http://schemas.microsoft.com/office/drawing/2014/main" id="{610D4876-361B-E715-C822-C959A3C2416B}"/>
              </a:ext>
            </a:extLst>
          </p:cNvPr>
          <p:cNvSpPr txBox="1"/>
          <p:nvPr/>
        </p:nvSpPr>
        <p:spPr>
          <a:xfrm>
            <a:off x="4267200" y="1594133"/>
            <a:ext cx="3657600" cy="1400383"/>
          </a:xfrm>
          <a:prstGeom prst="rect">
            <a:avLst/>
          </a:prstGeom>
          <a:noFill/>
        </p:spPr>
        <p:txBody>
          <a:bodyPr wrap="square" rtlCol="0">
            <a:spAutoFit/>
          </a:bodyPr>
          <a:lstStyle/>
          <a:p>
            <a:r>
              <a:rPr lang="vi-VN" sz="8500" b="1"/>
              <a:t>TIẾT </a:t>
            </a:r>
            <a:r>
              <a:rPr lang="en-US" sz="8500" b="1">
                <a:latin typeface="Arial" panose="020B0604020202020204" pitchFamily="34" charset="0"/>
                <a:cs typeface="Arial" panose="020B0604020202020204" pitchFamily="34" charset="0"/>
              </a:rPr>
              <a:t>2</a:t>
            </a:r>
          </a:p>
        </p:txBody>
      </p:sp>
      <p:pic>
        <p:nvPicPr>
          <p:cNvPr id="17" name="Picture 10">
            <a:extLst>
              <a:ext uri="{FF2B5EF4-FFF2-40B4-BE49-F238E27FC236}">
                <a16:creationId xmlns:a16="http://schemas.microsoft.com/office/drawing/2014/main" id="{AE4FC003-6406-D8B9-047D-6C64A11881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193935" cy="1949860"/>
          </a:xfrm>
          <a:prstGeom prst="rect">
            <a:avLst/>
          </a:prstGeom>
        </p:spPr>
      </p:pic>
      <p:pic>
        <p:nvPicPr>
          <p:cNvPr id="18" name="Picture 10">
            <a:extLst>
              <a:ext uri="{FF2B5EF4-FFF2-40B4-BE49-F238E27FC236}">
                <a16:creationId xmlns:a16="http://schemas.microsoft.com/office/drawing/2014/main" id="{5936A17D-EA14-10D0-15C1-562CB3570B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5732" y="65584"/>
            <a:ext cx="3453245" cy="3069072"/>
          </a:xfrm>
          <a:prstGeom prst="rect">
            <a:avLst/>
          </a:prstGeom>
        </p:spPr>
      </p:pic>
    </p:spTree>
    <p:extLst>
      <p:ext uri="{BB962C8B-B14F-4D97-AF65-F5344CB8AC3E}">
        <p14:creationId xmlns:p14="http://schemas.microsoft.com/office/powerpoint/2010/main" val="22781435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6581">
        <p15:prstTrans prst="origami"/>
      </p:transition>
    </mc:Choice>
    <mc:Fallback>
      <p:transition spd="slow" advTm="6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53"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3" name="TextBox 2">
            <a:extLst>
              <a:ext uri="{FF2B5EF4-FFF2-40B4-BE49-F238E27FC236}">
                <a16:creationId xmlns:a16="http://schemas.microsoft.com/office/drawing/2014/main" id="{969FC69F-C94D-9CAE-7972-EE03D6B71125}"/>
              </a:ext>
            </a:extLst>
          </p:cNvPr>
          <p:cNvSpPr txBox="1"/>
          <p:nvPr/>
        </p:nvSpPr>
        <p:spPr>
          <a:xfrm>
            <a:off x="927653" y="927653"/>
            <a:ext cx="2544417" cy="553998"/>
          </a:xfrm>
          <a:prstGeom prst="rect">
            <a:avLst/>
          </a:prstGeom>
          <a:noFill/>
        </p:spPr>
        <p:txBody>
          <a:bodyPr wrap="square" rtlCol="0">
            <a:spAutoFit/>
          </a:bodyPr>
          <a:lstStyle/>
          <a:p>
            <a:r>
              <a:rPr lang="vi-VN" sz="3000" b="1"/>
              <a:t>KHỞI ĐỘNG</a:t>
            </a:r>
            <a:endParaRPr lang="en-US" sz="3000" b="1"/>
          </a:p>
        </p:txBody>
      </p:sp>
      <p:pic>
        <p:nvPicPr>
          <p:cNvPr id="7" name="Picture 5">
            <a:extLst>
              <a:ext uri="{FF2B5EF4-FFF2-40B4-BE49-F238E27FC236}">
                <a16:creationId xmlns:a16="http://schemas.microsoft.com/office/drawing/2014/main" id="{A5E4634B-A5E3-3932-09A5-0E67F2A008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6312" y="2723206"/>
            <a:ext cx="3697017" cy="705794"/>
          </a:xfrm>
          <a:prstGeom prst="rect">
            <a:avLst/>
          </a:prstGeom>
        </p:spPr>
      </p:pic>
      <p:pic>
        <p:nvPicPr>
          <p:cNvPr id="8" name="Picture 10">
            <a:extLst>
              <a:ext uri="{FF2B5EF4-FFF2-40B4-BE49-F238E27FC236}">
                <a16:creationId xmlns:a16="http://schemas.microsoft.com/office/drawing/2014/main" id="{C4DF5AC0-10AF-134F-6ECE-D470A4DA12D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4319" y="1647030"/>
            <a:ext cx="1681002" cy="910797"/>
          </a:xfrm>
          <a:prstGeom prst="rect">
            <a:avLst/>
          </a:prstGeom>
        </p:spPr>
      </p:pic>
      <p:sp>
        <p:nvSpPr>
          <p:cNvPr id="9" name="TextBox 8">
            <a:extLst>
              <a:ext uri="{FF2B5EF4-FFF2-40B4-BE49-F238E27FC236}">
                <a16:creationId xmlns:a16="http://schemas.microsoft.com/office/drawing/2014/main" id="{5195C325-8593-17EA-2341-E23DC2F02275}"/>
              </a:ext>
            </a:extLst>
          </p:cNvPr>
          <p:cNvSpPr txBox="1"/>
          <p:nvPr/>
        </p:nvSpPr>
        <p:spPr>
          <a:xfrm>
            <a:off x="1100941" y="3656075"/>
            <a:ext cx="3087757" cy="400110"/>
          </a:xfrm>
          <a:prstGeom prst="rect">
            <a:avLst/>
          </a:prstGeom>
          <a:noFill/>
        </p:spPr>
        <p:txBody>
          <a:bodyPr wrap="square" rtlCol="0">
            <a:spAutoFit/>
          </a:bodyPr>
          <a:lstStyle/>
          <a:p>
            <a:r>
              <a:rPr lang="vi-VN" sz="2000" b="1" i="1">
                <a:solidFill>
                  <a:srgbClr val="002060"/>
                </a:solidFill>
              </a:rPr>
              <a:t>Tiếp nhận thông tin vào </a:t>
            </a:r>
            <a:endParaRPr lang="en-US" sz="2000" b="1" i="1">
              <a:solidFill>
                <a:srgbClr val="002060"/>
              </a:solidFill>
            </a:endParaRPr>
          </a:p>
        </p:txBody>
      </p:sp>
      <p:pic>
        <p:nvPicPr>
          <p:cNvPr id="10" name="Picture 6">
            <a:extLst>
              <a:ext uri="{FF2B5EF4-FFF2-40B4-BE49-F238E27FC236}">
                <a16:creationId xmlns:a16="http://schemas.microsoft.com/office/drawing/2014/main" id="{580E7A26-9DAE-FC5C-C0C6-84F2ED655A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800284" y="4148571"/>
            <a:ext cx="3031075" cy="1928866"/>
          </a:xfrm>
          <a:prstGeom prst="rect">
            <a:avLst/>
          </a:prstGeom>
        </p:spPr>
      </p:pic>
      <p:pic>
        <p:nvPicPr>
          <p:cNvPr id="11" name="Picture 2">
            <a:extLst>
              <a:ext uri="{FF2B5EF4-FFF2-40B4-BE49-F238E27FC236}">
                <a16:creationId xmlns:a16="http://schemas.microsoft.com/office/drawing/2014/main" id="{FFD50165-3F9C-AB25-C4D7-51973F12AC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986817" y="4056185"/>
            <a:ext cx="2601598" cy="2057627"/>
          </a:xfrm>
          <a:prstGeom prst="rect">
            <a:avLst/>
          </a:prstGeom>
        </p:spPr>
      </p:pic>
      <p:sp>
        <p:nvSpPr>
          <p:cNvPr id="12" name="TextBox 11">
            <a:extLst>
              <a:ext uri="{FF2B5EF4-FFF2-40B4-BE49-F238E27FC236}">
                <a16:creationId xmlns:a16="http://schemas.microsoft.com/office/drawing/2014/main" id="{41FF537B-5D65-F3B2-798D-A63D2F088640}"/>
              </a:ext>
            </a:extLst>
          </p:cNvPr>
          <p:cNvSpPr txBox="1"/>
          <p:nvPr/>
        </p:nvSpPr>
        <p:spPr>
          <a:xfrm>
            <a:off x="4927761" y="3580214"/>
            <a:ext cx="2336475" cy="400110"/>
          </a:xfrm>
          <a:prstGeom prst="rect">
            <a:avLst/>
          </a:prstGeom>
          <a:noFill/>
        </p:spPr>
        <p:txBody>
          <a:bodyPr wrap="square" rtlCol="0">
            <a:spAutoFit/>
          </a:bodyPr>
          <a:lstStyle/>
          <a:p>
            <a:r>
              <a:rPr lang="vi-VN" sz="2000" b="1" i="1">
                <a:solidFill>
                  <a:srgbClr val="002060"/>
                </a:solidFill>
              </a:rPr>
              <a:t>Đưa thông tin ra</a:t>
            </a:r>
            <a:endParaRPr lang="en-US" sz="2000" b="1" i="1">
              <a:solidFill>
                <a:srgbClr val="002060"/>
              </a:solidFill>
            </a:endParaRPr>
          </a:p>
        </p:txBody>
      </p:sp>
      <p:pic>
        <p:nvPicPr>
          <p:cNvPr id="17" name="Picture 2">
            <a:extLst>
              <a:ext uri="{FF2B5EF4-FFF2-40B4-BE49-F238E27FC236}">
                <a16:creationId xmlns:a16="http://schemas.microsoft.com/office/drawing/2014/main" id="{C724C59C-167C-95BD-339A-CD9679089F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10460" y="1970279"/>
            <a:ext cx="2388454" cy="1320164"/>
          </a:xfrm>
          <a:prstGeom prst="rect">
            <a:avLst/>
          </a:prstGeom>
        </p:spPr>
      </p:pic>
      <p:sp>
        <p:nvSpPr>
          <p:cNvPr id="18" name="TextBox 17">
            <a:extLst>
              <a:ext uri="{FF2B5EF4-FFF2-40B4-BE49-F238E27FC236}">
                <a16:creationId xmlns:a16="http://schemas.microsoft.com/office/drawing/2014/main" id="{EB9ECEDE-2048-BBF1-475C-07F7057CC2D8}"/>
              </a:ext>
            </a:extLst>
          </p:cNvPr>
          <p:cNvSpPr txBox="1"/>
          <p:nvPr/>
        </p:nvSpPr>
        <p:spPr>
          <a:xfrm>
            <a:off x="8104687" y="3564834"/>
            <a:ext cx="3026010" cy="400110"/>
          </a:xfrm>
          <a:prstGeom prst="rect">
            <a:avLst/>
          </a:prstGeom>
          <a:noFill/>
        </p:spPr>
        <p:txBody>
          <a:bodyPr wrap="square" rtlCol="0">
            <a:spAutoFit/>
          </a:bodyPr>
          <a:lstStyle/>
          <a:p>
            <a:r>
              <a:rPr lang="vi-VN" sz="2000" b="1" i="1">
                <a:solidFill>
                  <a:srgbClr val="002060"/>
                </a:solidFill>
              </a:rPr>
              <a:t>Xử lí lưu trữ thông tin</a:t>
            </a:r>
            <a:endParaRPr lang="en-US" sz="2000" b="1" i="1">
              <a:solidFill>
                <a:srgbClr val="002060"/>
              </a:solidFill>
            </a:endParaRPr>
          </a:p>
        </p:txBody>
      </p:sp>
      <p:pic>
        <p:nvPicPr>
          <p:cNvPr id="4" name="Picture 2">
            <a:extLst>
              <a:ext uri="{FF2B5EF4-FFF2-40B4-BE49-F238E27FC236}">
                <a16:creationId xmlns:a16="http://schemas.microsoft.com/office/drawing/2014/main" id="{71788D27-3991-23CA-5C7E-86CFF5AB459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469869" y="1538811"/>
            <a:ext cx="1835624" cy="1934782"/>
          </a:xfrm>
          <a:prstGeom prst="rect">
            <a:avLst/>
          </a:prstGeom>
        </p:spPr>
      </p:pic>
    </p:spTree>
    <p:extLst>
      <p:ext uri="{BB962C8B-B14F-4D97-AF65-F5344CB8AC3E}">
        <p14:creationId xmlns:p14="http://schemas.microsoft.com/office/powerpoint/2010/main" val="199929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646">
        <p15:prstTrans prst="pageCurlDouble"/>
      </p:transition>
    </mc:Choice>
    <mc:Fallback xmlns="">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4" name="TextBox 3">
            <a:extLst>
              <a:ext uri="{FF2B5EF4-FFF2-40B4-BE49-F238E27FC236}">
                <a16:creationId xmlns:a16="http://schemas.microsoft.com/office/drawing/2014/main" id="{8FD7DC20-932E-30BF-4DF1-EEA627394E7C}"/>
              </a:ext>
            </a:extLst>
          </p:cNvPr>
          <p:cNvSpPr txBox="1"/>
          <p:nvPr/>
        </p:nvSpPr>
        <p:spPr>
          <a:xfrm>
            <a:off x="752036" y="833012"/>
            <a:ext cx="6687855" cy="699230"/>
          </a:xfrm>
          <a:prstGeom prst="rect">
            <a:avLst/>
          </a:prstGeom>
          <a:noFill/>
        </p:spPr>
        <p:txBody>
          <a:bodyPr wrap="square">
            <a:spAutoFit/>
          </a:bodyPr>
          <a:lstStyle/>
          <a:p>
            <a:pPr>
              <a:lnSpc>
                <a:spcPct val="150000"/>
              </a:lnSpc>
            </a:pPr>
            <a:r>
              <a:rPr lang="en-US" sz="3000" b="1">
                <a:solidFill>
                  <a:srgbClr val="000000"/>
                </a:solidFill>
                <a:latin typeface="Arial" panose="020B0604020202020204" pitchFamily="34" charset="0"/>
                <a:cs typeface="Arial" panose="020B0604020202020204" pitchFamily="34" charset="0"/>
              </a:rPr>
              <a:t>3. Lắp ráp, sử dụng thiết bị an toàn</a:t>
            </a:r>
            <a:endParaRPr lang="vi-VN" sz="3000" b="1">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0F0DDCA-82D2-01D0-16DA-F6D455F7B274}"/>
              </a:ext>
            </a:extLst>
          </p:cNvPr>
          <p:cNvSpPr txBox="1"/>
          <p:nvPr/>
        </p:nvSpPr>
        <p:spPr>
          <a:xfrm>
            <a:off x="752036" y="1507375"/>
            <a:ext cx="7061928" cy="577850"/>
          </a:xfrm>
          <a:prstGeom prst="rect">
            <a:avLst/>
          </a:prstGeom>
          <a:noFill/>
        </p:spPr>
        <p:txBody>
          <a:bodyPr wrap="square" rtlCol="0">
            <a:spAutoFit/>
          </a:bodyPr>
          <a:lstStyle/>
          <a:p>
            <a:pPr>
              <a:lnSpc>
                <a:spcPct val="150000"/>
              </a:lnSpc>
            </a:pPr>
            <a:r>
              <a:rPr lang="en-US" sz="2400" b="1">
                <a:solidFill>
                  <a:srgbClr val="FF0000"/>
                </a:solidFill>
                <a:latin typeface="Arial" panose="020B0604020202020204" pitchFamily="34" charset="0"/>
                <a:cs typeface="Arial" panose="020B0604020202020204" pitchFamily="34" charset="0"/>
              </a:rPr>
              <a:t>a. Lắp ráp một số thiết bị máy tính thông dụng</a:t>
            </a:r>
            <a:endParaRPr lang="vi-VN" sz="2400" b="1">
              <a:solidFill>
                <a:srgbClr val="FF0000"/>
              </a:solidFill>
              <a:latin typeface="Arial" panose="020B0604020202020204" pitchFamily="34" charset="0"/>
              <a:cs typeface="Arial" panose="020B0604020202020204" pitchFamily="34" charset="0"/>
            </a:endParaRPr>
          </a:p>
        </p:txBody>
      </p:sp>
      <p:sp>
        <p:nvSpPr>
          <p:cNvPr id="8" name="Speech Bubble: Rectangle with Corners Rounded 7">
            <a:extLst>
              <a:ext uri="{FF2B5EF4-FFF2-40B4-BE49-F238E27FC236}">
                <a16:creationId xmlns:a16="http://schemas.microsoft.com/office/drawing/2014/main" id="{D20A57A5-21DF-4782-4B14-8725C8E35D6C}"/>
              </a:ext>
            </a:extLst>
          </p:cNvPr>
          <p:cNvSpPr/>
          <p:nvPr/>
        </p:nvSpPr>
        <p:spPr>
          <a:xfrm>
            <a:off x="2064328" y="2656498"/>
            <a:ext cx="7758545" cy="3368490"/>
          </a:xfrm>
          <a:prstGeom prst="wedgeRoundRectCallout">
            <a:avLst>
              <a:gd name="adj1" fmla="val 64167"/>
              <a:gd name="adj2" fmla="val 1627"/>
              <a:gd name="adj3" fmla="val 16667"/>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a:solidFill>
                  <a:srgbClr val="000000"/>
                </a:solidFill>
                <a:latin typeface="Arial" panose="020B0604020202020204" pitchFamily="34" charset="0"/>
                <a:cs typeface="Arial" panose="020B0604020202020204" pitchFamily="34" charset="0"/>
              </a:rPr>
              <a:t>Đọc thông tin mục 3 SGK tr.8, 9 và trả lời câu hỏi:</a:t>
            </a:r>
          </a:p>
          <a:p>
            <a:pPr marL="342900" indent="-342900">
              <a:lnSpc>
                <a:spcPct val="150000"/>
              </a:lnSpc>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Em hãy nêu các chuẩn kết nối thông dụng và các loại cổng kết nối phổ biến hiện nay.</a:t>
            </a:r>
          </a:p>
          <a:p>
            <a:pPr marL="342900" indent="-342900">
              <a:lnSpc>
                <a:spcPct val="150000"/>
              </a:lnSpc>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Em có nhận xét gì về đặc điểm cấu tạo, hình dạng, kích thước của cổng kết nối và đầu nối tương ứng.</a:t>
            </a:r>
          </a:p>
          <a:p>
            <a:pPr>
              <a:lnSpc>
                <a:spcPct val="150000"/>
              </a:lnSpc>
            </a:pPr>
            <a:endParaRPr lang="en-US" sz="240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4B7AB5F-7E2B-7614-A136-33C6636F26ED}"/>
              </a:ext>
            </a:extLst>
          </p:cNvPr>
          <p:cNvSpPr txBox="1"/>
          <p:nvPr/>
        </p:nvSpPr>
        <p:spPr>
          <a:xfrm>
            <a:off x="955963" y="2184812"/>
            <a:ext cx="2563091" cy="510778"/>
          </a:xfrm>
          <a:prstGeom prst="wedgeRoundRectCallout">
            <a:avLst>
              <a:gd name="adj1" fmla="val -73465"/>
              <a:gd name="adj2" fmla="val 38766"/>
              <a:gd name="adj3" fmla="val 16667"/>
            </a:avLst>
          </a:prstGeom>
          <a:solidFill>
            <a:srgbClr val="FDE68F"/>
          </a:solidFill>
          <a:ln>
            <a:solidFill>
              <a:srgbClr val="FF0000"/>
            </a:solidFill>
          </a:ln>
        </p:spPr>
        <p:txBody>
          <a:bodyPr wrap="square" rtlCol="0">
            <a:spAutoFit/>
          </a:bodyPr>
          <a:lstStyle/>
          <a:p>
            <a:pPr algn="ctr"/>
            <a:r>
              <a:rPr lang="en-US" sz="2400" b="1">
                <a:latin typeface="Arial" panose="020B0604020202020204" pitchFamily="34" charset="0"/>
                <a:cs typeface="Arial" panose="020B0604020202020204" pitchFamily="34" charset="0"/>
              </a:rPr>
              <a:t>Làm việc nhóm</a:t>
            </a:r>
          </a:p>
        </p:txBody>
      </p:sp>
    </p:spTree>
    <p:extLst>
      <p:ext uri="{BB962C8B-B14F-4D97-AF65-F5344CB8AC3E}">
        <p14:creationId xmlns:p14="http://schemas.microsoft.com/office/powerpoint/2010/main" val="25315703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779745" y="828502"/>
            <a:ext cx="7006510" cy="577850"/>
          </a:xfrm>
          <a:prstGeom prst="rect">
            <a:avLst/>
          </a:prstGeom>
          <a:noFill/>
        </p:spPr>
        <p:txBody>
          <a:bodyPr wrap="square" rtlCol="0">
            <a:spAutoFit/>
          </a:bodyPr>
          <a:lstStyle/>
          <a:p>
            <a:pPr>
              <a:lnSpc>
                <a:spcPct val="150000"/>
              </a:lnSpc>
            </a:pPr>
            <a:r>
              <a:rPr lang="en-US" sz="2400" b="1">
                <a:solidFill>
                  <a:srgbClr val="000000"/>
                </a:solidFill>
                <a:latin typeface="Arial" panose="020B0604020202020204" pitchFamily="34" charset="0"/>
                <a:cs typeface="Arial" panose="020B0604020202020204" pitchFamily="34" charset="0"/>
              </a:rPr>
              <a:t>Chuẩn kết nối, cổng kết nối và đầu nối</a:t>
            </a:r>
            <a:endParaRPr lang="vi-VN" sz="2400" b="1">
              <a:solidFill>
                <a:srgbClr val="000000"/>
              </a:solidFill>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347B60EA-8014-3928-6898-964BBEB655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9745" y="1590733"/>
            <a:ext cx="6027356" cy="4449285"/>
          </a:xfrm>
          <a:prstGeom prst="rect">
            <a:avLst/>
          </a:prstGeom>
        </p:spPr>
      </p:pic>
      <p:sp>
        <p:nvSpPr>
          <p:cNvPr id="3" name="TextBox 2">
            <a:extLst>
              <a:ext uri="{FF2B5EF4-FFF2-40B4-BE49-F238E27FC236}">
                <a16:creationId xmlns:a16="http://schemas.microsoft.com/office/drawing/2014/main" id="{7922F1E1-745D-BAD1-98EC-DEFDC79E2B51}"/>
              </a:ext>
            </a:extLst>
          </p:cNvPr>
          <p:cNvSpPr txBox="1"/>
          <p:nvPr/>
        </p:nvSpPr>
        <p:spPr>
          <a:xfrm>
            <a:off x="888635" y="2127661"/>
            <a:ext cx="5207364" cy="390183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vi-VN" sz="2400">
                <a:solidFill>
                  <a:schemeClr val="bg1"/>
                </a:solidFill>
              </a:rPr>
              <a:t>Thân máy tính có các cổng để đấu nối với các đầu nối của các thiết bị vào ra như bàn phím, chuột, màn hình,…</a:t>
            </a:r>
          </a:p>
          <a:p>
            <a:pPr marL="342900" indent="-342900">
              <a:lnSpc>
                <a:spcPct val="150000"/>
              </a:lnSpc>
              <a:buFont typeface="Wingdings" panose="05000000000000000000" pitchFamily="2" charset="2"/>
              <a:buChar char="§"/>
            </a:pPr>
            <a:r>
              <a:rPr lang="vi-VN" sz="2400">
                <a:solidFill>
                  <a:schemeClr val="bg1"/>
                </a:solidFill>
              </a:rPr>
              <a:t>USB và HDMI là hai chuẩn kết nối phổ biến trên các thiết bị máy tính hiện nay.</a:t>
            </a:r>
          </a:p>
        </p:txBody>
      </p:sp>
      <p:pic>
        <p:nvPicPr>
          <p:cNvPr id="3074" name="Picture 2" descr="Tổng hợp 6 cổng kết nối phổ biến trên Laptop, máy tính">
            <a:extLst>
              <a:ext uri="{FF2B5EF4-FFF2-40B4-BE49-F238E27FC236}">
                <a16:creationId xmlns:a16="http://schemas.microsoft.com/office/drawing/2014/main" id="{739708EA-FE29-E723-1242-FE6FF9C310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8824" y="1327529"/>
            <a:ext cx="4334541" cy="24878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ổng kết nối màn hình là gì? Nên dùng cổng HDMI hay VGA?">
            <a:extLst>
              <a:ext uri="{FF2B5EF4-FFF2-40B4-BE49-F238E27FC236}">
                <a16:creationId xmlns:a16="http://schemas.microsoft.com/office/drawing/2014/main" id="{422876EA-53A5-8853-BC6C-BF5D85CC84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6381" y="3815375"/>
            <a:ext cx="3561605" cy="231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9894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779745" y="828502"/>
            <a:ext cx="7006510" cy="577850"/>
          </a:xfrm>
          <a:prstGeom prst="rect">
            <a:avLst/>
          </a:prstGeom>
          <a:noFill/>
        </p:spPr>
        <p:txBody>
          <a:bodyPr wrap="square" rtlCol="0">
            <a:spAutoFit/>
          </a:bodyPr>
          <a:lstStyle/>
          <a:p>
            <a:pPr>
              <a:lnSpc>
                <a:spcPct val="150000"/>
              </a:lnSpc>
            </a:pPr>
            <a:r>
              <a:rPr lang="en-US" sz="2400" b="1">
                <a:solidFill>
                  <a:srgbClr val="000000"/>
                </a:solidFill>
                <a:latin typeface="Arial" panose="020B0604020202020204" pitchFamily="34" charset="0"/>
                <a:cs typeface="Arial" panose="020B0604020202020204" pitchFamily="34" charset="0"/>
              </a:rPr>
              <a:t>Chuẩn kết nối, cổng kết nối và đầu nối</a:t>
            </a:r>
            <a:endParaRPr lang="vi-VN" sz="2400" b="1">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922F1E1-745D-BAD1-98EC-DEFDC79E2B51}"/>
              </a:ext>
            </a:extLst>
          </p:cNvPr>
          <p:cNvSpPr txBox="1"/>
          <p:nvPr/>
        </p:nvSpPr>
        <p:spPr>
          <a:xfrm>
            <a:off x="888635" y="1545770"/>
            <a:ext cx="9197474" cy="114069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vi-VN" sz="2400"/>
              <a:t>USB: chuẩn kết nối thông dụng cho nhiều thiết bị hiện nay (như bàn phím, chuột, loa, màn hình, máy in,…). </a:t>
            </a:r>
            <a:r>
              <a:rPr lang="en-US" sz="2400"/>
              <a:t> </a:t>
            </a:r>
            <a:endParaRPr lang="vi-VN" sz="2400"/>
          </a:p>
        </p:txBody>
      </p:sp>
      <p:pic>
        <p:nvPicPr>
          <p:cNvPr id="8" name="Picture 7">
            <a:extLst>
              <a:ext uri="{FF2B5EF4-FFF2-40B4-BE49-F238E27FC236}">
                <a16:creationId xmlns:a16="http://schemas.microsoft.com/office/drawing/2014/main" id="{B2DC5E61-5DD5-3CC2-A3B7-A08DDCABADF3}"/>
              </a:ext>
            </a:extLst>
          </p:cNvPr>
          <p:cNvPicPr>
            <a:picLocks noChangeAspect="1"/>
          </p:cNvPicPr>
          <p:nvPr/>
        </p:nvPicPr>
        <p:blipFill>
          <a:blip r:embed="rId5"/>
          <a:stretch>
            <a:fillRect/>
          </a:stretch>
        </p:blipFill>
        <p:spPr>
          <a:xfrm>
            <a:off x="1514474" y="2946170"/>
            <a:ext cx="9163050" cy="2819400"/>
          </a:xfrm>
          <a:prstGeom prst="rect">
            <a:avLst/>
          </a:prstGeom>
        </p:spPr>
      </p:pic>
    </p:spTree>
    <p:extLst>
      <p:ext uri="{BB962C8B-B14F-4D97-AF65-F5344CB8AC3E}">
        <p14:creationId xmlns:p14="http://schemas.microsoft.com/office/powerpoint/2010/main" val="16351429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779745" y="828502"/>
            <a:ext cx="7006510" cy="577850"/>
          </a:xfrm>
          <a:prstGeom prst="rect">
            <a:avLst/>
          </a:prstGeom>
          <a:noFill/>
        </p:spPr>
        <p:txBody>
          <a:bodyPr wrap="square" rtlCol="0">
            <a:spAutoFit/>
          </a:bodyPr>
          <a:lstStyle/>
          <a:p>
            <a:pPr>
              <a:lnSpc>
                <a:spcPct val="150000"/>
              </a:lnSpc>
            </a:pPr>
            <a:r>
              <a:rPr lang="en-US" sz="2400" b="1">
                <a:solidFill>
                  <a:srgbClr val="000000"/>
                </a:solidFill>
                <a:latin typeface="Arial" panose="020B0604020202020204" pitchFamily="34" charset="0"/>
                <a:cs typeface="Arial" panose="020B0604020202020204" pitchFamily="34" charset="0"/>
              </a:rPr>
              <a:t>Chuẩn kết nối, cổng kết nối và đầu nối</a:t>
            </a:r>
            <a:endParaRPr lang="vi-VN" sz="2400" b="1">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922F1E1-745D-BAD1-98EC-DEFDC79E2B51}"/>
              </a:ext>
            </a:extLst>
          </p:cNvPr>
          <p:cNvSpPr txBox="1"/>
          <p:nvPr/>
        </p:nvSpPr>
        <p:spPr>
          <a:xfrm>
            <a:off x="858657" y="1686072"/>
            <a:ext cx="4092005" cy="2793842"/>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vi-VN" sz="2400"/>
              <a:t>HDMI: chuẩn kết nối cho phép truyền tải hình ảnh, âm thanh chất lượng cao qua dây cáp đến màn hình, loa. </a:t>
            </a:r>
          </a:p>
        </p:txBody>
      </p:sp>
      <p:pic>
        <p:nvPicPr>
          <p:cNvPr id="4098" name="Picture 2" descr="HDMI 2.1, 2.0, 1.4 : tout comprendre aux normes et câbles HDMI">
            <a:extLst>
              <a:ext uri="{FF2B5EF4-FFF2-40B4-BE49-F238E27FC236}">
                <a16:creationId xmlns:a16="http://schemas.microsoft.com/office/drawing/2014/main" id="{AE5B9678-926D-DC45-5AF2-A977228D9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5302" y="1686072"/>
            <a:ext cx="5963372" cy="373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2502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779745" y="828502"/>
            <a:ext cx="7006510" cy="577850"/>
          </a:xfrm>
          <a:prstGeom prst="rect">
            <a:avLst/>
          </a:prstGeom>
          <a:noFill/>
        </p:spPr>
        <p:txBody>
          <a:bodyPr wrap="square" rtlCol="0">
            <a:spAutoFit/>
          </a:bodyPr>
          <a:lstStyle/>
          <a:p>
            <a:pPr>
              <a:lnSpc>
                <a:spcPct val="150000"/>
              </a:lnSpc>
            </a:pPr>
            <a:r>
              <a:rPr lang="en-US" sz="2400" b="1">
                <a:solidFill>
                  <a:srgbClr val="000000"/>
                </a:solidFill>
                <a:latin typeface="Arial" panose="020B0604020202020204" pitchFamily="34" charset="0"/>
                <a:cs typeface="Arial" panose="020B0604020202020204" pitchFamily="34" charset="0"/>
              </a:rPr>
              <a:t>Chuẩn kết nối, cổng kết nối và đầu nối</a:t>
            </a:r>
            <a:endParaRPr lang="vi-VN" sz="2400" b="1">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922F1E1-745D-BAD1-98EC-DEFDC79E2B51}"/>
              </a:ext>
            </a:extLst>
          </p:cNvPr>
          <p:cNvSpPr txBox="1"/>
          <p:nvPr/>
        </p:nvSpPr>
        <p:spPr>
          <a:xfrm>
            <a:off x="5905007" y="1796908"/>
            <a:ext cx="5455719" cy="223984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vi-VN" sz="2400"/>
              <a:t>VGA: kết nối màn hình với thân máy tính; chuẩn kết nối (đường kính) 3,5 mm để kết nối các thiết bị âm thanh (như loa, micro) với thân máy tính.</a:t>
            </a:r>
          </a:p>
        </p:txBody>
      </p:sp>
      <p:pic>
        <p:nvPicPr>
          <p:cNvPr id="5122" name="Picture 2" descr="Dây VGA kèm dây Audio 3.5mm Stereo Dài 5m VG102 11628 - Hãng Chính Hãng |  Tiki">
            <a:extLst>
              <a:ext uri="{FF2B5EF4-FFF2-40B4-BE49-F238E27FC236}">
                <a16:creationId xmlns:a16="http://schemas.microsoft.com/office/drawing/2014/main" id="{F545B4BA-4E4B-610C-2120-06F93600FF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8052" y="1531043"/>
            <a:ext cx="4384963" cy="438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567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779745" y="828502"/>
            <a:ext cx="7006510" cy="577850"/>
          </a:xfrm>
          <a:prstGeom prst="rect">
            <a:avLst/>
          </a:prstGeom>
          <a:noFill/>
        </p:spPr>
        <p:txBody>
          <a:bodyPr wrap="square" rtlCol="0">
            <a:spAutoFit/>
          </a:bodyPr>
          <a:lstStyle/>
          <a:p>
            <a:pPr>
              <a:lnSpc>
                <a:spcPct val="150000"/>
              </a:lnSpc>
            </a:pPr>
            <a:r>
              <a:rPr lang="en-US" sz="2400" b="1">
                <a:solidFill>
                  <a:srgbClr val="000000"/>
                </a:solidFill>
                <a:latin typeface="Arial" panose="020B0604020202020204" pitchFamily="34" charset="0"/>
                <a:cs typeface="Arial" panose="020B0604020202020204" pitchFamily="34" charset="0"/>
              </a:rPr>
              <a:t>Chuẩn kết nối, cổng kết nối và đầu nối</a:t>
            </a:r>
            <a:endParaRPr lang="vi-VN" sz="2400" b="1">
              <a:solidFill>
                <a:srgbClr val="000000"/>
              </a:solidFill>
              <a:latin typeface="Arial" panose="020B0604020202020204" pitchFamily="34" charset="0"/>
              <a:cs typeface="Arial" panose="020B0604020202020204" pitchFamily="34" charset="0"/>
            </a:endParaRPr>
          </a:p>
        </p:txBody>
      </p:sp>
      <p:sp>
        <p:nvSpPr>
          <p:cNvPr id="6" name="Thought Bubble: Cloud 5">
            <a:extLst>
              <a:ext uri="{FF2B5EF4-FFF2-40B4-BE49-F238E27FC236}">
                <a16:creationId xmlns:a16="http://schemas.microsoft.com/office/drawing/2014/main" id="{6E630E1A-97A2-8469-084E-DD684C029385}"/>
              </a:ext>
            </a:extLst>
          </p:cNvPr>
          <p:cNvSpPr/>
          <p:nvPr/>
        </p:nvSpPr>
        <p:spPr>
          <a:xfrm>
            <a:off x="676065" y="1492884"/>
            <a:ext cx="6580908" cy="3079749"/>
          </a:xfrm>
          <a:prstGeom prst="cloudCallout">
            <a:avLst>
              <a:gd name="adj1" fmla="val -48151"/>
              <a:gd name="adj2" fmla="val 61111"/>
            </a:avLst>
          </a:prstGeom>
          <a:solidFill>
            <a:srgbClr val="FDE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922F1E1-745D-BAD1-98EC-DEFDC79E2B51}"/>
              </a:ext>
            </a:extLst>
          </p:cNvPr>
          <p:cNvSpPr txBox="1"/>
          <p:nvPr/>
        </p:nvSpPr>
        <p:spPr>
          <a:xfrm>
            <a:off x="1278737" y="2156588"/>
            <a:ext cx="5375563" cy="1752339"/>
          </a:xfrm>
          <a:prstGeom prst="rect">
            <a:avLst/>
          </a:prstGeom>
          <a:noFill/>
        </p:spPr>
        <p:txBody>
          <a:bodyPr wrap="square" rtlCol="0">
            <a:spAutoFit/>
          </a:bodyPr>
          <a:lstStyle/>
          <a:p>
            <a:pPr algn="ctr">
              <a:lnSpc>
                <a:spcPct val="150000"/>
              </a:lnSpc>
            </a:pPr>
            <a:r>
              <a:rPr lang="vi-VN" sz="2400"/>
              <a:t>Hãy kể tên các cổng kết nối mà em biết và theo em cổng kết nối nào là thông dụng nhất hiện nay?</a:t>
            </a:r>
          </a:p>
        </p:txBody>
      </p:sp>
      <p:sp>
        <p:nvSpPr>
          <p:cNvPr id="8" name="TextBox 7">
            <a:extLst>
              <a:ext uri="{FF2B5EF4-FFF2-40B4-BE49-F238E27FC236}">
                <a16:creationId xmlns:a16="http://schemas.microsoft.com/office/drawing/2014/main" id="{4506BFE8-F05D-B8AE-83F5-ECD60E9E373C}"/>
              </a:ext>
            </a:extLst>
          </p:cNvPr>
          <p:cNvSpPr txBox="1"/>
          <p:nvPr/>
        </p:nvSpPr>
        <p:spPr>
          <a:xfrm>
            <a:off x="7403758" y="2171939"/>
            <a:ext cx="4067714" cy="1685846"/>
          </a:xfrm>
          <a:prstGeom prst="rect">
            <a:avLst/>
          </a:prstGeom>
          <a:noFill/>
        </p:spPr>
        <p:txBody>
          <a:bodyPr wrap="square" rtlCol="0">
            <a:spAutoFit/>
          </a:bodyPr>
          <a:lstStyle/>
          <a:p>
            <a:pPr>
              <a:lnSpc>
                <a:spcPct val="150000"/>
              </a:lnSpc>
            </a:pPr>
            <a:r>
              <a:rPr lang="vi-VN" sz="2400"/>
              <a:t>- Một số chuẩn kết nối phổ biến hiện nay là USB, HDMI, VGA và 3,5 mm. </a:t>
            </a:r>
          </a:p>
        </p:txBody>
      </p:sp>
      <p:pic>
        <p:nvPicPr>
          <p:cNvPr id="9" name="Picture 8">
            <a:extLst>
              <a:ext uri="{FF2B5EF4-FFF2-40B4-BE49-F238E27FC236}">
                <a16:creationId xmlns:a16="http://schemas.microsoft.com/office/drawing/2014/main" id="{0213509D-7BAB-C237-018B-4C6354CE56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38467" y="3756070"/>
            <a:ext cx="2234340" cy="2188722"/>
          </a:xfrm>
          <a:prstGeom prst="rect">
            <a:avLst/>
          </a:prstGeom>
        </p:spPr>
      </p:pic>
      <p:pic>
        <p:nvPicPr>
          <p:cNvPr id="10" name="Picture 4">
            <a:extLst>
              <a:ext uri="{FF2B5EF4-FFF2-40B4-BE49-F238E27FC236}">
                <a16:creationId xmlns:a16="http://schemas.microsoft.com/office/drawing/2014/main" id="{7633DD98-573D-5CAF-5316-A4F2298B78A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60167" y="470742"/>
            <a:ext cx="1406979" cy="1685846"/>
          </a:xfrm>
          <a:prstGeom prst="rect">
            <a:avLst/>
          </a:prstGeom>
        </p:spPr>
      </p:pic>
    </p:spTree>
    <p:extLst>
      <p:ext uri="{BB962C8B-B14F-4D97-AF65-F5344CB8AC3E}">
        <p14:creationId xmlns:p14="http://schemas.microsoft.com/office/powerpoint/2010/main" val="3459190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1044386" y="853081"/>
            <a:ext cx="7006510" cy="577850"/>
          </a:xfrm>
          <a:prstGeom prst="rect">
            <a:avLst/>
          </a:prstGeom>
          <a:noFill/>
        </p:spPr>
        <p:txBody>
          <a:bodyPr wrap="square" rtlCol="0">
            <a:spAutoFit/>
          </a:bodyPr>
          <a:lstStyle/>
          <a:p>
            <a:pPr>
              <a:lnSpc>
                <a:spcPct val="150000"/>
              </a:lnSpc>
            </a:pPr>
            <a:r>
              <a:rPr lang="en-US" sz="2400" b="1">
                <a:solidFill>
                  <a:srgbClr val="000000"/>
                </a:solidFill>
                <a:latin typeface="Arial" panose="020B0604020202020204" pitchFamily="34" charset="0"/>
                <a:cs typeface="Arial" panose="020B0604020202020204" pitchFamily="34" charset="0"/>
              </a:rPr>
              <a:t>Lắp ráp thiết bị máy tính đúng cách</a:t>
            </a:r>
            <a:endParaRPr lang="vi-VN" sz="2400" b="1">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922F1E1-745D-BAD1-98EC-DEFDC79E2B51}"/>
              </a:ext>
            </a:extLst>
          </p:cNvPr>
          <p:cNvSpPr txBox="1"/>
          <p:nvPr/>
        </p:nvSpPr>
        <p:spPr>
          <a:xfrm>
            <a:off x="889408" y="1446305"/>
            <a:ext cx="7161488" cy="577850"/>
          </a:xfrm>
          <a:prstGeom prst="rect">
            <a:avLst/>
          </a:prstGeom>
          <a:noFill/>
        </p:spPr>
        <p:txBody>
          <a:bodyPr wrap="square" rtlCol="0">
            <a:spAutoFit/>
          </a:bodyPr>
          <a:lstStyle/>
          <a:p>
            <a:pPr marL="342900" indent="-342900" algn="ctr">
              <a:lnSpc>
                <a:spcPct val="150000"/>
              </a:lnSpc>
              <a:buFont typeface="Wingdings" panose="05000000000000000000" pitchFamily="2" charset="2"/>
              <a:buChar char="Ø"/>
            </a:pPr>
            <a:r>
              <a:rPr lang="vi-VN" sz="2400">
                <a:solidFill>
                  <a:srgbClr val="FF0000"/>
                </a:solidFill>
              </a:rPr>
              <a:t>Đọc thông tin trong SGK tr.10 và trả lời câu hỏi:</a:t>
            </a:r>
          </a:p>
        </p:txBody>
      </p:sp>
      <p:sp>
        <p:nvSpPr>
          <p:cNvPr id="4" name="TextBox 3">
            <a:extLst>
              <a:ext uri="{FF2B5EF4-FFF2-40B4-BE49-F238E27FC236}">
                <a16:creationId xmlns:a16="http://schemas.microsoft.com/office/drawing/2014/main" id="{880173C4-73F0-0102-BDF8-E5B213CCA49E}"/>
              </a:ext>
            </a:extLst>
          </p:cNvPr>
          <p:cNvSpPr txBox="1"/>
          <p:nvPr/>
        </p:nvSpPr>
        <p:spPr>
          <a:xfrm>
            <a:off x="1316179" y="2524438"/>
            <a:ext cx="4779820" cy="3091059"/>
          </a:xfrm>
          <a:prstGeom prst="roundRect">
            <a:avLst/>
          </a:prstGeom>
          <a:solidFill>
            <a:srgbClr val="FDE68F"/>
          </a:solidFill>
        </p:spPr>
        <p:txBody>
          <a:bodyPr wrap="square" rtlCol="0">
            <a:spAutoFit/>
          </a:bodyPr>
          <a:lstStyle/>
          <a:p>
            <a:pPr marL="342900" marR="0" indent="-342900" algn="just">
              <a:lnSpc>
                <a:spcPct val="150000"/>
              </a:lnSpc>
              <a:spcBef>
                <a:spcPts val="0"/>
              </a:spcBef>
              <a:spcAft>
                <a:spcPts val="0"/>
              </a:spcAft>
              <a:buFont typeface="Wingdings" panose="05000000000000000000" pitchFamily="2" charset="2"/>
              <a:buChar char="§"/>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trình tự các bước cần thực hiện để lắp ráp thiết bị vào máy tính.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Bef>
                <a:spcPts val="0"/>
              </a:spcBef>
              <a:spcAft>
                <a:spcPts val="0"/>
              </a:spcAft>
              <a:buFont typeface="Wingdings" panose="05000000000000000000" pitchFamily="2" charset="2"/>
              <a:buChar char="§"/>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Khi lắp ráp thiết bị máy tính, chúng ta cần lưu ý điều gì?</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3">
            <a:extLst>
              <a:ext uri="{FF2B5EF4-FFF2-40B4-BE49-F238E27FC236}">
                <a16:creationId xmlns:a16="http://schemas.microsoft.com/office/drawing/2014/main" id="{3F34BC52-189C-A528-2174-7D5ED822EA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40764" y="1890119"/>
            <a:ext cx="4418577" cy="4114800"/>
          </a:xfrm>
          <a:prstGeom prst="rect">
            <a:avLst/>
          </a:prstGeom>
        </p:spPr>
      </p:pic>
    </p:spTree>
    <p:extLst>
      <p:ext uri="{BB962C8B-B14F-4D97-AF65-F5344CB8AC3E}">
        <p14:creationId xmlns:p14="http://schemas.microsoft.com/office/powerpoint/2010/main" val="1903561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1044386" y="853081"/>
            <a:ext cx="7006510" cy="577850"/>
          </a:xfrm>
          <a:prstGeom prst="rect">
            <a:avLst/>
          </a:prstGeom>
          <a:noFill/>
        </p:spPr>
        <p:txBody>
          <a:bodyPr wrap="square" rtlCol="0">
            <a:spAutoFit/>
          </a:bodyPr>
          <a:lstStyle/>
          <a:p>
            <a:pPr>
              <a:lnSpc>
                <a:spcPct val="150000"/>
              </a:lnSpc>
            </a:pPr>
            <a:r>
              <a:rPr lang="en-US" sz="2400" b="1">
                <a:solidFill>
                  <a:srgbClr val="000000"/>
                </a:solidFill>
                <a:latin typeface="Arial" panose="020B0604020202020204" pitchFamily="34" charset="0"/>
                <a:cs typeface="Arial" panose="020B0604020202020204" pitchFamily="34" charset="0"/>
              </a:rPr>
              <a:t>Lắp ráp thiết bị máy tính đúng cách</a:t>
            </a:r>
            <a:endParaRPr lang="vi-VN" sz="2400" b="1">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80173C4-73F0-0102-BDF8-E5B213CCA49E}"/>
              </a:ext>
            </a:extLst>
          </p:cNvPr>
          <p:cNvSpPr txBox="1"/>
          <p:nvPr/>
        </p:nvSpPr>
        <p:spPr>
          <a:xfrm>
            <a:off x="1406234" y="1547713"/>
            <a:ext cx="9379530" cy="2793842"/>
          </a:xfrm>
          <a:prstGeom prst="rect">
            <a:avLst/>
          </a:prstGeom>
          <a:noFill/>
        </p:spPr>
        <p:txBody>
          <a:bodyPr wrap="square" rtlCol="0">
            <a:spAutoFit/>
          </a:bodyPr>
          <a:lstStyle/>
          <a:p>
            <a:pPr marR="0" algn="just">
              <a:lnSpc>
                <a:spcPct val="150000"/>
              </a:lnSpc>
              <a:spcBef>
                <a:spcPts val="0"/>
              </a:spcBef>
              <a:spcAft>
                <a:spcPts val="0"/>
              </a:spcAft>
            </a:pPr>
            <a:r>
              <a:rPr lang="vi-VN" sz="2400">
                <a:solidFill>
                  <a:srgbClr val="FF0000"/>
                </a:solidFill>
                <a:effectLst/>
                <a:latin typeface="Arial" panose="020B0604020202020204" pitchFamily="34" charset="0"/>
                <a:ea typeface="Calibri" panose="020F0502020204030204" pitchFamily="34" charset="0"/>
                <a:cs typeface="Arial" panose="020B0604020202020204" pitchFamily="34" charset="0"/>
              </a:rPr>
              <a:t>Trình tự các bước cần thực hiện để lắp ráp thiết bị vào máy tính là:</a:t>
            </a:r>
          </a:p>
          <a:p>
            <a:pPr marL="342900" marR="0" indent="-342900" algn="just">
              <a:lnSpc>
                <a:spcPct val="150000"/>
              </a:lnSpc>
              <a:spcBef>
                <a:spcPts val="0"/>
              </a:spcBef>
              <a:spcAft>
                <a:spcPts val="0"/>
              </a:spcAft>
              <a:buFont typeface="Wingdings" panose="05000000000000000000" pitchFamily="2" charset="2"/>
              <a:buChar char="§"/>
            </a:pPr>
            <a:r>
              <a:rPr lang="vi-VN" sz="240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cáp nối, thiết bị cần được kết nối.</a:t>
            </a:r>
          </a:p>
          <a:p>
            <a:pPr marL="342900" marR="0" indent="-342900" algn="just">
              <a:lnSpc>
                <a:spcPct val="150000"/>
              </a:lnSpc>
              <a:spcBef>
                <a:spcPts val="0"/>
              </a:spcBef>
              <a:spcAft>
                <a:spcPts val="0"/>
              </a:spcAft>
              <a:buFont typeface="Wingdings" panose="05000000000000000000" pitchFamily="2" charset="2"/>
              <a:buChar char="§"/>
            </a:pPr>
            <a:r>
              <a:rPr lang="vi-VN" sz="2400">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cổng kết nối có hình dạng, cấu tạo, kích thước vừa khớp với đầu nối.</a:t>
            </a:r>
          </a:p>
          <a:p>
            <a:pPr marL="342900" marR="0" indent="-342900" algn="just">
              <a:lnSpc>
                <a:spcPct val="150000"/>
              </a:lnSpc>
              <a:spcBef>
                <a:spcPts val="0"/>
              </a:spcBef>
              <a:spcAft>
                <a:spcPts val="0"/>
              </a:spcAft>
              <a:buFont typeface="Wingdings" panose="05000000000000000000" pitchFamily="2" charset="2"/>
              <a:buChar char="§"/>
            </a:pPr>
            <a:r>
              <a:rPr lang="vi-VN" sz="2400">
                <a:solidFill>
                  <a:srgbClr val="000000"/>
                </a:solidFill>
                <a:latin typeface="Arial" panose="020B0604020202020204" pitchFamily="34" charset="0"/>
                <a:ea typeface="Calibri" panose="020F0502020204030204" pitchFamily="34" charset="0"/>
                <a:cs typeface="Arial" panose="020B0604020202020204" pitchFamily="34" charset="0"/>
              </a:rPr>
              <a:t>Để khớp đầu nối với cổng kết nối, cắm nhẹ tay.</a:t>
            </a:r>
            <a:endParaRPr lang="vi-VN"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B798845D-858B-574A-2E38-C0145B1774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6005" y="4377766"/>
            <a:ext cx="6891231" cy="1989843"/>
          </a:xfrm>
          <a:prstGeom prst="rect">
            <a:avLst/>
          </a:prstGeom>
        </p:spPr>
      </p:pic>
    </p:spTree>
    <p:extLst>
      <p:ext uri="{BB962C8B-B14F-4D97-AF65-F5344CB8AC3E}">
        <p14:creationId xmlns:p14="http://schemas.microsoft.com/office/powerpoint/2010/main" val="14440622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1044386" y="853081"/>
            <a:ext cx="7006510" cy="577850"/>
          </a:xfrm>
          <a:prstGeom prst="rect">
            <a:avLst/>
          </a:prstGeom>
          <a:noFill/>
        </p:spPr>
        <p:txBody>
          <a:bodyPr wrap="square" rtlCol="0">
            <a:spAutoFit/>
          </a:bodyPr>
          <a:lstStyle/>
          <a:p>
            <a:pPr>
              <a:lnSpc>
                <a:spcPct val="150000"/>
              </a:lnSpc>
            </a:pPr>
            <a:r>
              <a:rPr lang="en-US" sz="2400" b="1">
                <a:solidFill>
                  <a:srgbClr val="000000"/>
                </a:solidFill>
                <a:latin typeface="Arial" panose="020B0604020202020204" pitchFamily="34" charset="0"/>
                <a:cs typeface="Arial" panose="020B0604020202020204" pitchFamily="34" charset="0"/>
              </a:rPr>
              <a:t>Lắp ráp thiết bị máy tính đúng cách</a:t>
            </a:r>
            <a:endParaRPr lang="vi-VN" sz="2400" b="1">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80173C4-73F0-0102-BDF8-E5B213CCA49E}"/>
              </a:ext>
            </a:extLst>
          </p:cNvPr>
          <p:cNvSpPr txBox="1"/>
          <p:nvPr/>
        </p:nvSpPr>
        <p:spPr>
          <a:xfrm>
            <a:off x="1326570" y="1589277"/>
            <a:ext cx="9538857" cy="3901837"/>
          </a:xfrm>
          <a:prstGeom prst="rect">
            <a:avLst/>
          </a:prstGeom>
          <a:noFill/>
        </p:spPr>
        <p:txBody>
          <a:bodyPr wrap="square" rtlCol="0">
            <a:spAutoFit/>
          </a:bodyPr>
          <a:lstStyle/>
          <a:p>
            <a:pPr marR="0" algn="just">
              <a:lnSpc>
                <a:spcPct val="150000"/>
              </a:lnSpc>
              <a:spcBef>
                <a:spcPts val="0"/>
              </a:spcBef>
              <a:spcAft>
                <a:spcPts val="0"/>
              </a:spcAft>
            </a:pPr>
            <a:r>
              <a:rPr lang="vi-VN" sz="2400" b="1">
                <a:solidFill>
                  <a:srgbClr val="FF0000"/>
                </a:solidFill>
                <a:latin typeface="Arial" panose="020B0604020202020204" pitchFamily="34" charset="0"/>
                <a:ea typeface="Calibri" panose="020F0502020204030204" pitchFamily="34" charset="0"/>
                <a:cs typeface="Arial" panose="020B0604020202020204" pitchFamily="34" charset="0"/>
              </a:rPr>
              <a:t>L</a:t>
            </a:r>
            <a:r>
              <a:rPr lang="vi-VN" sz="2400" b="1">
                <a:solidFill>
                  <a:srgbClr val="FF0000"/>
                </a:solidFill>
                <a:effectLst/>
                <a:latin typeface="Arial" panose="020B0604020202020204" pitchFamily="34" charset="0"/>
                <a:ea typeface="Calibri" panose="020F0502020204030204" pitchFamily="34" charset="0"/>
                <a:cs typeface="Arial" panose="020B0604020202020204" pitchFamily="34" charset="0"/>
              </a:rPr>
              <a:t>ưu ý:</a:t>
            </a:r>
          </a:p>
          <a:p>
            <a:pPr marL="342900" marR="0" indent="-342900" algn="just">
              <a:lnSpc>
                <a:spcPct val="150000"/>
              </a:lnSpc>
              <a:spcBef>
                <a:spcPts val="0"/>
              </a:spcBef>
              <a:spcAft>
                <a:spcPts val="0"/>
              </a:spcAft>
              <a:buFont typeface="Wingdings" panose="05000000000000000000" pitchFamily="2" charset="2"/>
              <a:buChar char="ü"/>
            </a:pPr>
            <a:r>
              <a:rPr lang="vi-VN" sz="2400">
                <a:solidFill>
                  <a:srgbClr val="000000"/>
                </a:solidFill>
                <a:effectLst/>
                <a:latin typeface="Arial" panose="020B0604020202020204" pitchFamily="34" charset="0"/>
                <a:ea typeface="Calibri" panose="020F0502020204030204" pitchFamily="34" charset="0"/>
                <a:cs typeface="Arial" panose="020B0604020202020204" pitchFamily="34" charset="0"/>
              </a:rPr>
              <a:t>Nên kết nối nguồn điện khi đã thực hiện đầu nối xong các thiết bị.</a:t>
            </a:r>
          </a:p>
          <a:p>
            <a:pPr marL="342900" marR="0" indent="-342900" algn="just">
              <a:lnSpc>
                <a:spcPct val="150000"/>
              </a:lnSpc>
              <a:spcBef>
                <a:spcPts val="0"/>
              </a:spcBef>
              <a:spcAft>
                <a:spcPts val="0"/>
              </a:spcAft>
              <a:buFont typeface="Wingdings" panose="05000000000000000000" pitchFamily="2" charset="2"/>
              <a:buChar char="ü"/>
            </a:pPr>
            <a:r>
              <a:rPr lang="vi-VN" sz="2400">
                <a:solidFill>
                  <a:srgbClr val="000000"/>
                </a:solidFill>
                <a:effectLst/>
                <a:latin typeface="Arial" panose="020B0604020202020204" pitchFamily="34" charset="0"/>
                <a:ea typeface="Calibri" panose="020F0502020204030204" pitchFamily="34" charset="0"/>
                <a:cs typeface="Arial" panose="020B0604020202020204" pitchFamily="34" charset="0"/>
              </a:rPr>
              <a:t>Cáp nối dữ liệu của màn hình có hai đầu nối, một đầu cắm vào cổng kết nối trên thân máy, một đầu cắm vào cổng kết nối ở phía sau màn hình.</a:t>
            </a:r>
          </a:p>
          <a:p>
            <a:pPr marL="342900" marR="0" indent="-342900" algn="just">
              <a:lnSpc>
                <a:spcPct val="150000"/>
              </a:lnSpc>
              <a:spcBef>
                <a:spcPts val="0"/>
              </a:spcBef>
              <a:spcAft>
                <a:spcPts val="0"/>
              </a:spcAft>
              <a:buFont typeface="Wingdings" panose="05000000000000000000" pitchFamily="2" charset="2"/>
              <a:buChar char="ü"/>
            </a:pPr>
            <a:r>
              <a:rPr lang="vi-VN" sz="2400">
                <a:solidFill>
                  <a:srgbClr val="000000"/>
                </a:solidFill>
                <a:effectLst/>
                <a:latin typeface="Arial" panose="020B0604020202020204" pitchFamily="34" charset="0"/>
                <a:ea typeface="Calibri" panose="020F0502020204030204" pitchFamily="34" charset="0"/>
                <a:cs typeface="Arial" panose="020B0604020202020204" pitchFamily="34" charset="0"/>
              </a:rPr>
              <a:t>Cần làm theo hướng dẫn sử dụng khi thực hiện lắp ráp hoặc tháo rời thiết bị.</a:t>
            </a:r>
          </a:p>
        </p:txBody>
      </p:sp>
      <p:pic>
        <p:nvPicPr>
          <p:cNvPr id="3" name="Picture 3">
            <a:extLst>
              <a:ext uri="{FF2B5EF4-FFF2-40B4-BE49-F238E27FC236}">
                <a16:creationId xmlns:a16="http://schemas.microsoft.com/office/drawing/2014/main" id="{CB8FB3BF-F3D3-C15A-97A1-BE8E15E2155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27429" y="321840"/>
            <a:ext cx="1877347" cy="1640332"/>
          </a:xfrm>
          <a:prstGeom prst="rect">
            <a:avLst/>
          </a:prstGeom>
        </p:spPr>
      </p:pic>
      <p:pic>
        <p:nvPicPr>
          <p:cNvPr id="8" name="Picture 8">
            <a:extLst>
              <a:ext uri="{FF2B5EF4-FFF2-40B4-BE49-F238E27FC236}">
                <a16:creationId xmlns:a16="http://schemas.microsoft.com/office/drawing/2014/main" id="{01CB0C6F-4B73-32BD-3F2D-7F3653516E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069" y="5101173"/>
            <a:ext cx="1482436" cy="1482436"/>
          </a:xfrm>
          <a:prstGeom prst="rect">
            <a:avLst/>
          </a:prstGeom>
        </p:spPr>
      </p:pic>
    </p:spTree>
    <p:extLst>
      <p:ext uri="{BB962C8B-B14F-4D97-AF65-F5344CB8AC3E}">
        <p14:creationId xmlns:p14="http://schemas.microsoft.com/office/powerpoint/2010/main" val="31751183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1076373" y="726751"/>
            <a:ext cx="10039250" cy="1131848"/>
          </a:xfrm>
          <a:prstGeom prst="rect">
            <a:avLst/>
          </a:prstGeom>
          <a:noFill/>
        </p:spPr>
        <p:txBody>
          <a:bodyPr wrap="square" rtlCol="0">
            <a:spAutoFit/>
          </a:bodyPr>
          <a:lstStyle/>
          <a:p>
            <a:pPr>
              <a:lnSpc>
                <a:spcPct val="150000"/>
              </a:lnSpc>
            </a:pPr>
            <a:r>
              <a:rPr lang="vi-VN" sz="2400" b="1">
                <a:solidFill>
                  <a:srgbClr val="000000"/>
                </a:solidFill>
                <a:latin typeface="Arial" panose="020B0604020202020204" pitchFamily="34" charset="0"/>
                <a:cs typeface="Arial" panose="020B0604020202020204" pitchFamily="34" charset="0"/>
              </a:rPr>
              <a:t>Khi thực hiện lắp ráp thiết bị, nếu thực hiện một trong những thao tác không đúng dưới đây thì sẽ dẫn đến điều gì?</a:t>
            </a:r>
          </a:p>
        </p:txBody>
      </p:sp>
      <p:sp>
        <p:nvSpPr>
          <p:cNvPr id="10" name="Rectangle: Rounded Corners 9">
            <a:extLst>
              <a:ext uri="{FF2B5EF4-FFF2-40B4-BE49-F238E27FC236}">
                <a16:creationId xmlns:a16="http://schemas.microsoft.com/office/drawing/2014/main" id="{C4B92674-4205-6EA0-F940-C0C6786AA9C8}"/>
              </a:ext>
            </a:extLst>
          </p:cNvPr>
          <p:cNvSpPr/>
          <p:nvPr/>
        </p:nvSpPr>
        <p:spPr>
          <a:xfrm>
            <a:off x="702072" y="2004313"/>
            <a:ext cx="6158940" cy="113184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A. Cắm đầu nối vào cổng kết nối có hình dạng, cấu tạo, kích thước không phù hợp.</a:t>
            </a:r>
          </a:p>
        </p:txBody>
      </p:sp>
      <p:sp>
        <p:nvSpPr>
          <p:cNvPr id="11" name="Rectangle: Rounded Corners 10">
            <a:extLst>
              <a:ext uri="{FF2B5EF4-FFF2-40B4-BE49-F238E27FC236}">
                <a16:creationId xmlns:a16="http://schemas.microsoft.com/office/drawing/2014/main" id="{48EE6371-B767-8C01-53E0-6763E8D37299}"/>
              </a:ext>
            </a:extLst>
          </p:cNvPr>
          <p:cNvSpPr/>
          <p:nvPr/>
        </p:nvSpPr>
        <p:spPr>
          <a:xfrm>
            <a:off x="702072" y="3477625"/>
            <a:ext cx="6158940" cy="113184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B. Ấn đầu nối vào cổng kết nối khi chưa chỉnh cho vừa khớp.</a:t>
            </a:r>
          </a:p>
        </p:txBody>
      </p:sp>
      <p:sp>
        <p:nvSpPr>
          <p:cNvPr id="12" name="Rectangle: Rounded Corners 11">
            <a:extLst>
              <a:ext uri="{FF2B5EF4-FFF2-40B4-BE49-F238E27FC236}">
                <a16:creationId xmlns:a16="http://schemas.microsoft.com/office/drawing/2014/main" id="{2629C043-61F0-6B81-210B-177263B31D8B}"/>
              </a:ext>
            </a:extLst>
          </p:cNvPr>
          <p:cNvSpPr/>
          <p:nvPr/>
        </p:nvSpPr>
        <p:spPr>
          <a:xfrm>
            <a:off x="702072" y="4950937"/>
            <a:ext cx="6158940" cy="113184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C. Lắc mạnh khi đưa đầu nối vào cổng </a:t>
            </a:r>
          </a:p>
          <a:p>
            <a:pPr algn="ctr">
              <a:lnSpc>
                <a:spcPct val="150000"/>
              </a:lnSpc>
            </a:pPr>
            <a:r>
              <a:rPr lang="vi-VN" sz="2400">
                <a:solidFill>
                  <a:srgbClr val="000000"/>
                </a:solidFill>
              </a:rPr>
              <a:t>kết nối.</a:t>
            </a:r>
          </a:p>
        </p:txBody>
      </p:sp>
      <p:sp>
        <p:nvSpPr>
          <p:cNvPr id="15" name="Rectangle: Rounded Corners 14">
            <a:extLst>
              <a:ext uri="{FF2B5EF4-FFF2-40B4-BE49-F238E27FC236}">
                <a16:creationId xmlns:a16="http://schemas.microsoft.com/office/drawing/2014/main" id="{AAB79375-7304-F302-2BA6-1917AC00FCD0}"/>
              </a:ext>
            </a:extLst>
          </p:cNvPr>
          <p:cNvSpPr/>
          <p:nvPr/>
        </p:nvSpPr>
        <p:spPr>
          <a:xfrm>
            <a:off x="7756122" y="2005649"/>
            <a:ext cx="3670738" cy="1131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Không cắm được đầu nối vào cổng kết nối </a:t>
            </a:r>
            <a:endParaRPr lang="en-US" sz="2400">
              <a:solidFill>
                <a:srgbClr val="000000"/>
              </a:solidFill>
            </a:endParaRPr>
          </a:p>
        </p:txBody>
      </p:sp>
      <p:sp>
        <p:nvSpPr>
          <p:cNvPr id="16" name="Rectangle: Rounded Corners 15">
            <a:extLst>
              <a:ext uri="{FF2B5EF4-FFF2-40B4-BE49-F238E27FC236}">
                <a16:creationId xmlns:a16="http://schemas.microsoft.com/office/drawing/2014/main" id="{1CD2951D-2DEA-CAB7-1D78-B3C73010544A}"/>
              </a:ext>
            </a:extLst>
          </p:cNvPr>
          <p:cNvSpPr/>
          <p:nvPr/>
        </p:nvSpPr>
        <p:spPr>
          <a:xfrm>
            <a:off x="7793954" y="3429321"/>
            <a:ext cx="3670738" cy="1131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Cong, gãy, hỏng chân cắm cổng, đầu kết nối</a:t>
            </a:r>
            <a:endParaRPr lang="en-US" sz="2400">
              <a:solidFill>
                <a:srgbClr val="000000"/>
              </a:solidFill>
            </a:endParaRPr>
          </a:p>
        </p:txBody>
      </p:sp>
      <p:sp>
        <p:nvSpPr>
          <p:cNvPr id="17" name="Rectangle: Rounded Corners 16">
            <a:extLst>
              <a:ext uri="{FF2B5EF4-FFF2-40B4-BE49-F238E27FC236}">
                <a16:creationId xmlns:a16="http://schemas.microsoft.com/office/drawing/2014/main" id="{1C829600-86A5-9C9E-4EAE-6B08276626B3}"/>
              </a:ext>
            </a:extLst>
          </p:cNvPr>
          <p:cNvSpPr/>
          <p:nvPr/>
        </p:nvSpPr>
        <p:spPr>
          <a:xfrm>
            <a:off x="7756122" y="4869937"/>
            <a:ext cx="3670738" cy="1131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Hỏng thiết bị</a:t>
            </a:r>
            <a:endParaRPr lang="en-US" sz="2400">
              <a:solidFill>
                <a:srgbClr val="000000"/>
              </a:solidFill>
            </a:endParaRPr>
          </a:p>
        </p:txBody>
      </p:sp>
      <p:cxnSp>
        <p:nvCxnSpPr>
          <p:cNvPr id="21" name="Straight Arrow Connector 20">
            <a:extLst>
              <a:ext uri="{FF2B5EF4-FFF2-40B4-BE49-F238E27FC236}">
                <a16:creationId xmlns:a16="http://schemas.microsoft.com/office/drawing/2014/main" id="{058D2DC9-F740-F4A0-0FC3-0DE282979BB9}"/>
              </a:ext>
            </a:extLst>
          </p:cNvPr>
          <p:cNvCxnSpPr>
            <a:stCxn id="10" idx="3"/>
            <a:endCxn id="15" idx="1"/>
          </p:cNvCxnSpPr>
          <p:nvPr/>
        </p:nvCxnSpPr>
        <p:spPr>
          <a:xfrm>
            <a:off x="6861012" y="2570237"/>
            <a:ext cx="895110" cy="13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0DF3B82-2751-4A9E-3AC5-634434B6DF97}"/>
              </a:ext>
            </a:extLst>
          </p:cNvPr>
          <p:cNvCxnSpPr>
            <a:stCxn id="11" idx="3"/>
            <a:endCxn id="16" idx="1"/>
          </p:cNvCxnSpPr>
          <p:nvPr/>
        </p:nvCxnSpPr>
        <p:spPr>
          <a:xfrm flipV="1">
            <a:off x="6861012" y="3995245"/>
            <a:ext cx="932942" cy="48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A4D8CD-D226-6141-C7AA-F37A0D8DB40F}"/>
              </a:ext>
            </a:extLst>
          </p:cNvPr>
          <p:cNvCxnSpPr/>
          <p:nvPr/>
        </p:nvCxnSpPr>
        <p:spPr>
          <a:xfrm>
            <a:off x="6861012" y="5459345"/>
            <a:ext cx="84793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9385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365" y="2515472"/>
            <a:ext cx="11198087" cy="3103449"/>
          </a:xfrm>
          <a:prstGeom prst="rect">
            <a:avLst/>
          </a:prstGeom>
        </p:spPr>
      </p:pic>
      <p:sp>
        <p:nvSpPr>
          <p:cNvPr id="26" name="文本框 25"/>
          <p:cNvSpPr txBox="1"/>
          <p:nvPr/>
        </p:nvSpPr>
        <p:spPr>
          <a:xfrm>
            <a:off x="2024417" y="2635112"/>
            <a:ext cx="8553981" cy="1621213"/>
          </a:xfrm>
          <a:prstGeom prst="rect">
            <a:avLst/>
          </a:prstGeom>
          <a:noFill/>
        </p:spPr>
        <p:txBody>
          <a:bodyPr vert="horz" wrap="square" rtlCol="0">
            <a:spAutoFit/>
          </a:bodyPr>
          <a:lstStyle/>
          <a:p>
            <a:pPr algn="ctr">
              <a:lnSpc>
                <a:spcPct val="150000"/>
              </a:lnSpc>
            </a:pPr>
            <a:r>
              <a:rPr lang="vi-VN" altLang="zh-CN" sz="3500" b="1" spc="300">
                <a:solidFill>
                  <a:srgbClr val="000000"/>
                </a:solidFill>
                <a:ea typeface="微软雅黑 Light" panose="020B0502040204020203" pitchFamily="34" charset="-122"/>
              </a:rPr>
              <a:t>BÀI 1:</a:t>
            </a:r>
          </a:p>
          <a:p>
            <a:pPr algn="ctr">
              <a:lnSpc>
                <a:spcPct val="150000"/>
              </a:lnSpc>
            </a:pPr>
            <a:r>
              <a:rPr lang="vi-VN" altLang="zh-CN" sz="3500" b="1" spc="300">
                <a:solidFill>
                  <a:srgbClr val="000000"/>
                </a:solidFill>
                <a:ea typeface="微软雅黑 Light" panose="020B0502040204020203" pitchFamily="34" charset="-122"/>
              </a:rPr>
              <a:t>THIẾT BỊ VÀO VÀ THIẾT BỊ RA  </a:t>
            </a:r>
            <a:endParaRPr lang="zh-CN" altLang="en-US" sz="3500" b="1" spc="300" dirty="0">
              <a:solidFill>
                <a:srgbClr val="000000"/>
              </a:solidFill>
              <a:ea typeface="微软雅黑 Light" panose="020B0502040204020203" pitchFamily="34"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064" y="1005016"/>
            <a:ext cx="1419872" cy="1740853"/>
          </a:xfrm>
          <a:prstGeom prst="rect">
            <a:avLst/>
          </a:prstGeom>
        </p:spPr>
      </p:pic>
      <p:pic>
        <p:nvPicPr>
          <p:cNvPr id="4" name="Picture 5">
            <a:extLst>
              <a:ext uri="{FF2B5EF4-FFF2-40B4-BE49-F238E27FC236}">
                <a16:creationId xmlns:a16="http://schemas.microsoft.com/office/drawing/2014/main" id="{2C6F9E79-CBCF-1D0B-E118-B551B7830B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832724">
            <a:off x="8132347" y="3830799"/>
            <a:ext cx="2851445" cy="3149187"/>
          </a:xfrm>
          <a:prstGeom prst="rect">
            <a:avLst/>
          </a:prstGeom>
        </p:spPr>
      </p:pic>
      <p:pic>
        <p:nvPicPr>
          <p:cNvPr id="6" name="Picture 6">
            <a:extLst>
              <a:ext uri="{FF2B5EF4-FFF2-40B4-BE49-F238E27FC236}">
                <a16:creationId xmlns:a16="http://schemas.microsoft.com/office/drawing/2014/main" id="{BD4934AF-5060-A67E-854B-03BD11D812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5681" y="781230"/>
            <a:ext cx="2641590" cy="2468686"/>
          </a:xfrm>
          <a:prstGeom prst="rect">
            <a:avLst/>
          </a:prstGeom>
        </p:spPr>
      </p:pic>
      <p:pic>
        <p:nvPicPr>
          <p:cNvPr id="7" name="Picture 8">
            <a:extLst>
              <a:ext uri="{FF2B5EF4-FFF2-40B4-BE49-F238E27FC236}">
                <a16:creationId xmlns:a16="http://schemas.microsoft.com/office/drawing/2014/main" id="{E01BF0E3-D80E-5FE4-3FF0-B79730EC566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58069" y="313080"/>
            <a:ext cx="2995732" cy="1740853"/>
          </a:xfrm>
          <a:prstGeom prst="rect">
            <a:avLst/>
          </a:prstGeom>
        </p:spPr>
      </p:pic>
      <p:pic>
        <p:nvPicPr>
          <p:cNvPr id="9" name="Picture 10">
            <a:extLst>
              <a:ext uri="{FF2B5EF4-FFF2-40B4-BE49-F238E27FC236}">
                <a16:creationId xmlns:a16="http://schemas.microsoft.com/office/drawing/2014/main" id="{678F989A-EC25-A8B0-C749-3E2303510F67}"/>
              </a:ext>
            </a:extLst>
          </p:cNvPr>
          <p:cNvPicPr>
            <a:picLocks noChangeAspect="1"/>
          </p:cNvPicPr>
          <p:nvPr/>
        </p:nvPicPr>
        <p:blipFill>
          <a:blip r:embed="rId12"/>
          <a:srcRect/>
          <a:stretch>
            <a:fillRect/>
          </a:stretch>
        </p:blipFill>
        <p:spPr>
          <a:xfrm>
            <a:off x="303170" y="3739629"/>
            <a:ext cx="2120443" cy="2562469"/>
          </a:xfrm>
          <a:prstGeom prst="rect">
            <a:avLst/>
          </a:prstGeom>
        </p:spPr>
      </p:pic>
    </p:spTree>
    <p:extLst>
      <p:ext uri="{BB962C8B-B14F-4D97-AF65-F5344CB8AC3E}">
        <p14:creationId xmlns:p14="http://schemas.microsoft.com/office/powerpoint/2010/main" val="539336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957">
        <p15:prstTrans prst="drape"/>
      </p:transition>
    </mc:Choice>
    <mc:Fallback xmlns="">
      <p:transition spd="slow" advTm="5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2" presetClass="entr" presetSubtype="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10" name="Rectangle: Rounded Corners 9">
            <a:extLst>
              <a:ext uri="{FF2B5EF4-FFF2-40B4-BE49-F238E27FC236}">
                <a16:creationId xmlns:a16="http://schemas.microsoft.com/office/drawing/2014/main" id="{C4B92674-4205-6EA0-F940-C0C6786AA9C8}"/>
              </a:ext>
            </a:extLst>
          </p:cNvPr>
          <p:cNvSpPr/>
          <p:nvPr/>
        </p:nvSpPr>
        <p:spPr>
          <a:xfrm>
            <a:off x="704148" y="831272"/>
            <a:ext cx="6158940" cy="113184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D. Không giữ thiết bị có cổng kết nối khi thực hiện ấn đầu nối vào cổng kết nối.</a:t>
            </a:r>
          </a:p>
        </p:txBody>
      </p:sp>
      <p:sp>
        <p:nvSpPr>
          <p:cNvPr id="11" name="Rectangle: Rounded Corners 10">
            <a:extLst>
              <a:ext uri="{FF2B5EF4-FFF2-40B4-BE49-F238E27FC236}">
                <a16:creationId xmlns:a16="http://schemas.microsoft.com/office/drawing/2014/main" id="{48EE6371-B767-8C01-53E0-6763E8D37299}"/>
              </a:ext>
            </a:extLst>
          </p:cNvPr>
          <p:cNvSpPr/>
          <p:nvPr/>
        </p:nvSpPr>
        <p:spPr>
          <a:xfrm>
            <a:off x="704148" y="2304584"/>
            <a:ext cx="6158940" cy="113184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E. Không giữ đầu nối thẳng với cổng kết nối khi cắm.</a:t>
            </a:r>
          </a:p>
        </p:txBody>
      </p:sp>
      <p:sp>
        <p:nvSpPr>
          <p:cNvPr id="12" name="Rectangle: Rounded Corners 11">
            <a:extLst>
              <a:ext uri="{FF2B5EF4-FFF2-40B4-BE49-F238E27FC236}">
                <a16:creationId xmlns:a16="http://schemas.microsoft.com/office/drawing/2014/main" id="{2629C043-61F0-6B81-210B-177263B31D8B}"/>
              </a:ext>
            </a:extLst>
          </p:cNvPr>
          <p:cNvSpPr/>
          <p:nvPr/>
        </p:nvSpPr>
        <p:spPr>
          <a:xfrm>
            <a:off x="704148" y="3777896"/>
            <a:ext cx="6158940" cy="113184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G. Đầu nối không được cắm chặt vào cổng kết nối.</a:t>
            </a:r>
          </a:p>
        </p:txBody>
      </p:sp>
      <p:sp>
        <p:nvSpPr>
          <p:cNvPr id="15" name="Rectangle: Rounded Corners 14">
            <a:extLst>
              <a:ext uri="{FF2B5EF4-FFF2-40B4-BE49-F238E27FC236}">
                <a16:creationId xmlns:a16="http://schemas.microsoft.com/office/drawing/2014/main" id="{AAB79375-7304-F302-2BA6-1917AC00FCD0}"/>
              </a:ext>
            </a:extLst>
          </p:cNvPr>
          <p:cNvSpPr/>
          <p:nvPr/>
        </p:nvSpPr>
        <p:spPr>
          <a:xfrm>
            <a:off x="7817114" y="2710481"/>
            <a:ext cx="3670738" cy="1131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Làm trượt, rơi gãy đổ, vỡ thiết bị</a:t>
            </a:r>
            <a:endParaRPr lang="en-US" sz="2400">
              <a:solidFill>
                <a:srgbClr val="000000"/>
              </a:solidFill>
            </a:endParaRPr>
          </a:p>
        </p:txBody>
      </p:sp>
      <p:sp>
        <p:nvSpPr>
          <p:cNvPr id="16" name="Rectangle: Rounded Corners 15">
            <a:extLst>
              <a:ext uri="{FF2B5EF4-FFF2-40B4-BE49-F238E27FC236}">
                <a16:creationId xmlns:a16="http://schemas.microsoft.com/office/drawing/2014/main" id="{1CD2951D-2DEA-CAB7-1D78-B3C73010544A}"/>
              </a:ext>
            </a:extLst>
          </p:cNvPr>
          <p:cNvSpPr/>
          <p:nvPr/>
        </p:nvSpPr>
        <p:spPr>
          <a:xfrm>
            <a:off x="7817114" y="3999995"/>
            <a:ext cx="3670738" cy="1131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Cong, gãy, hỏng chân cắm cổng, đầu kết nối</a:t>
            </a:r>
            <a:endParaRPr lang="en-US" sz="2400">
              <a:solidFill>
                <a:srgbClr val="000000"/>
              </a:solidFill>
            </a:endParaRPr>
          </a:p>
        </p:txBody>
      </p:sp>
      <p:sp>
        <p:nvSpPr>
          <p:cNvPr id="17" name="Rectangle: Rounded Corners 16">
            <a:extLst>
              <a:ext uri="{FF2B5EF4-FFF2-40B4-BE49-F238E27FC236}">
                <a16:creationId xmlns:a16="http://schemas.microsoft.com/office/drawing/2014/main" id="{1C829600-86A5-9C9E-4EAE-6B08276626B3}"/>
              </a:ext>
            </a:extLst>
          </p:cNvPr>
          <p:cNvSpPr/>
          <p:nvPr/>
        </p:nvSpPr>
        <p:spPr>
          <a:xfrm>
            <a:off x="7824657" y="5337571"/>
            <a:ext cx="3670738" cy="7218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Hỏng thiết bị</a:t>
            </a:r>
            <a:endParaRPr lang="en-US" sz="2400">
              <a:solidFill>
                <a:srgbClr val="000000"/>
              </a:solidFill>
            </a:endParaRPr>
          </a:p>
        </p:txBody>
      </p:sp>
      <p:sp>
        <p:nvSpPr>
          <p:cNvPr id="3" name="Rectangle: Rounded Corners 2">
            <a:extLst>
              <a:ext uri="{FF2B5EF4-FFF2-40B4-BE49-F238E27FC236}">
                <a16:creationId xmlns:a16="http://schemas.microsoft.com/office/drawing/2014/main" id="{C3349229-0592-E7C5-5EBF-7CBF4857F914}"/>
              </a:ext>
            </a:extLst>
          </p:cNvPr>
          <p:cNvSpPr/>
          <p:nvPr/>
        </p:nvSpPr>
        <p:spPr>
          <a:xfrm>
            <a:off x="704148" y="5043557"/>
            <a:ext cx="6158940" cy="113184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H. Chạm tay vào phần kim loại của máy tinh khi chưa ngắt nguồn điện.</a:t>
            </a:r>
          </a:p>
        </p:txBody>
      </p:sp>
      <p:sp>
        <p:nvSpPr>
          <p:cNvPr id="4" name="Rectangle: Rounded Corners 3">
            <a:extLst>
              <a:ext uri="{FF2B5EF4-FFF2-40B4-BE49-F238E27FC236}">
                <a16:creationId xmlns:a16="http://schemas.microsoft.com/office/drawing/2014/main" id="{377EBF83-8D41-58B7-D684-A98C40435DD0}"/>
              </a:ext>
            </a:extLst>
          </p:cNvPr>
          <p:cNvSpPr/>
          <p:nvPr/>
        </p:nvSpPr>
        <p:spPr>
          <a:xfrm>
            <a:off x="7817114" y="1808643"/>
            <a:ext cx="3670738" cy="8014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Bị điện giật</a:t>
            </a:r>
            <a:endParaRPr lang="en-US" sz="2400">
              <a:solidFill>
                <a:srgbClr val="000000"/>
              </a:solidFill>
            </a:endParaRPr>
          </a:p>
        </p:txBody>
      </p:sp>
      <p:sp>
        <p:nvSpPr>
          <p:cNvPr id="6" name="Rectangle: Rounded Corners 5">
            <a:extLst>
              <a:ext uri="{FF2B5EF4-FFF2-40B4-BE49-F238E27FC236}">
                <a16:creationId xmlns:a16="http://schemas.microsoft.com/office/drawing/2014/main" id="{C317539E-3C02-6274-49FC-6C412478FD08}"/>
              </a:ext>
            </a:extLst>
          </p:cNvPr>
          <p:cNvSpPr/>
          <p:nvPr/>
        </p:nvSpPr>
        <p:spPr>
          <a:xfrm>
            <a:off x="7824657" y="831272"/>
            <a:ext cx="3670738" cy="885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rPr>
              <a:t>Thiết bị không hoạt động</a:t>
            </a:r>
            <a:endParaRPr lang="en-US" sz="2400">
              <a:solidFill>
                <a:srgbClr val="000000"/>
              </a:solidFill>
            </a:endParaRPr>
          </a:p>
        </p:txBody>
      </p:sp>
      <p:cxnSp>
        <p:nvCxnSpPr>
          <p:cNvPr id="13" name="Straight Arrow Connector 12">
            <a:extLst>
              <a:ext uri="{FF2B5EF4-FFF2-40B4-BE49-F238E27FC236}">
                <a16:creationId xmlns:a16="http://schemas.microsoft.com/office/drawing/2014/main" id="{32D9E1B0-70AD-4476-10F8-147EF486F241}"/>
              </a:ext>
            </a:extLst>
          </p:cNvPr>
          <p:cNvCxnSpPr>
            <a:stCxn id="10" idx="3"/>
            <a:endCxn id="15" idx="1"/>
          </p:cNvCxnSpPr>
          <p:nvPr/>
        </p:nvCxnSpPr>
        <p:spPr>
          <a:xfrm>
            <a:off x="6863088" y="1397196"/>
            <a:ext cx="954026" cy="18792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CE3155-648C-5A65-A82F-E911C305650F}"/>
              </a:ext>
            </a:extLst>
          </p:cNvPr>
          <p:cNvCxnSpPr>
            <a:stCxn id="11" idx="3"/>
            <a:endCxn id="16" idx="1"/>
          </p:cNvCxnSpPr>
          <p:nvPr/>
        </p:nvCxnSpPr>
        <p:spPr>
          <a:xfrm>
            <a:off x="6863088" y="2870508"/>
            <a:ext cx="954026" cy="1695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9F6CC9-61CB-F474-4A9C-5E5C19947B14}"/>
              </a:ext>
            </a:extLst>
          </p:cNvPr>
          <p:cNvCxnSpPr/>
          <p:nvPr/>
        </p:nvCxnSpPr>
        <p:spPr>
          <a:xfrm flipV="1">
            <a:off x="6863088" y="1397196"/>
            <a:ext cx="954026" cy="29669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7500DF0-BE2D-FCDC-0FAB-6969608C304C}"/>
              </a:ext>
            </a:extLst>
          </p:cNvPr>
          <p:cNvCxnSpPr>
            <a:stCxn id="3" idx="3"/>
          </p:cNvCxnSpPr>
          <p:nvPr/>
        </p:nvCxnSpPr>
        <p:spPr>
          <a:xfrm flipV="1">
            <a:off x="6863088" y="2424545"/>
            <a:ext cx="954026" cy="31849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513F9B3-DB70-66B2-B02D-6A259947EE8E}"/>
              </a:ext>
            </a:extLst>
          </p:cNvPr>
          <p:cNvCxnSpPr>
            <a:stCxn id="10" idx="3"/>
          </p:cNvCxnSpPr>
          <p:nvPr/>
        </p:nvCxnSpPr>
        <p:spPr>
          <a:xfrm>
            <a:off x="6863088" y="1397196"/>
            <a:ext cx="954026" cy="42122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5141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1044386" y="853081"/>
            <a:ext cx="7006510" cy="577850"/>
          </a:xfrm>
          <a:prstGeom prst="rect">
            <a:avLst/>
          </a:prstGeom>
          <a:noFill/>
        </p:spPr>
        <p:txBody>
          <a:bodyPr wrap="square" rtlCol="0">
            <a:spAutoFit/>
          </a:bodyPr>
          <a:lstStyle/>
          <a:p>
            <a:pPr>
              <a:lnSpc>
                <a:spcPct val="150000"/>
              </a:lnSpc>
            </a:pPr>
            <a:r>
              <a:rPr lang="en-US" sz="2400" b="1">
                <a:solidFill>
                  <a:srgbClr val="000000"/>
                </a:solidFill>
                <a:latin typeface="Arial" panose="020B0604020202020204" pitchFamily="34" charset="0"/>
                <a:cs typeface="Arial" panose="020B0604020202020204" pitchFamily="34" charset="0"/>
              </a:rPr>
              <a:t>Lắp ráp thiết bị máy tính đúng cách</a:t>
            </a:r>
            <a:endParaRPr lang="vi-VN" sz="2400" b="1">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80173C4-73F0-0102-BDF8-E5B213CCA49E}"/>
              </a:ext>
            </a:extLst>
          </p:cNvPr>
          <p:cNvSpPr txBox="1"/>
          <p:nvPr/>
        </p:nvSpPr>
        <p:spPr>
          <a:xfrm>
            <a:off x="1373988" y="1735230"/>
            <a:ext cx="6002484" cy="3072118"/>
          </a:xfrm>
          <a:prstGeom prst="roundRect">
            <a:avLst/>
          </a:prstGeom>
          <a:solidFill>
            <a:schemeClr val="accent2">
              <a:lumMod val="60000"/>
              <a:lumOff val="40000"/>
            </a:schemeClr>
          </a:solidFill>
        </p:spPr>
        <p:txBody>
          <a:bodyPr wrap="square" rtlCol="0">
            <a:spAutoFit/>
          </a:bodyPr>
          <a:lstStyle/>
          <a:p>
            <a:pPr marR="0" algn="just">
              <a:lnSpc>
                <a:spcPct val="150000"/>
              </a:lnSpc>
              <a:spcBef>
                <a:spcPts val="0"/>
              </a:spcBef>
              <a:spcAft>
                <a:spcPts val="0"/>
              </a:spcAft>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Mỗi thao tác không đúng có thể gây ra một số lỗi. Ngược lại, mỗi lỗi xảy ra có thể do một số thao tác không đúng khác nhau.</a:t>
            </a:r>
            <a:endParaRPr lang="vi-VN" sz="3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F68676D7-8FD2-AA2B-149D-2A596E44BC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16771" y="1920870"/>
            <a:ext cx="2809665" cy="4407318"/>
          </a:xfrm>
          <a:prstGeom prst="rect">
            <a:avLst/>
          </a:prstGeom>
        </p:spPr>
      </p:pic>
      <p:pic>
        <p:nvPicPr>
          <p:cNvPr id="10" name="Picture 8">
            <a:extLst>
              <a:ext uri="{FF2B5EF4-FFF2-40B4-BE49-F238E27FC236}">
                <a16:creationId xmlns:a16="http://schemas.microsoft.com/office/drawing/2014/main" id="{50C4F1A4-C41A-522F-5BE9-915CA10815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0822" y="4667644"/>
            <a:ext cx="2003889" cy="1962976"/>
          </a:xfrm>
          <a:prstGeom prst="rect">
            <a:avLst/>
          </a:prstGeom>
        </p:spPr>
      </p:pic>
    </p:spTree>
    <p:extLst>
      <p:ext uri="{BB962C8B-B14F-4D97-AF65-F5344CB8AC3E}">
        <p14:creationId xmlns:p14="http://schemas.microsoft.com/office/powerpoint/2010/main" val="16003124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3">
            <a:extLst>
              <a:ext uri="{FF2B5EF4-FFF2-40B4-BE49-F238E27FC236}">
                <a16:creationId xmlns:a16="http://schemas.microsoft.com/office/drawing/2014/main" id="{5A6B02C3-7D41-06C2-91CC-80CE3B87D2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6157" y="989208"/>
            <a:ext cx="10779685" cy="4123119"/>
          </a:xfrm>
          <a:prstGeom prst="rect">
            <a:avLst/>
          </a:prstGeom>
        </p:spPr>
      </p:pic>
      <p:sp>
        <p:nvSpPr>
          <p:cNvPr id="3" name="TextBox 2">
            <a:extLst>
              <a:ext uri="{FF2B5EF4-FFF2-40B4-BE49-F238E27FC236}">
                <a16:creationId xmlns:a16="http://schemas.microsoft.com/office/drawing/2014/main" id="{6D3654C2-0AAF-9EC1-9AF0-C998AAE7364B}"/>
              </a:ext>
            </a:extLst>
          </p:cNvPr>
          <p:cNvSpPr txBox="1"/>
          <p:nvPr/>
        </p:nvSpPr>
        <p:spPr>
          <a:xfrm>
            <a:off x="824344" y="2511487"/>
            <a:ext cx="10293928" cy="2329420"/>
          </a:xfrm>
          <a:prstGeom prst="rect">
            <a:avLst/>
          </a:prstGeom>
          <a:noFill/>
        </p:spPr>
        <p:txBody>
          <a:bodyPr wrap="square" rtlCol="0">
            <a:spAutoFit/>
          </a:bodyPr>
          <a:lstStyle/>
          <a:p>
            <a:pPr marL="342900" marR="0" indent="-342900" algn="just">
              <a:lnSpc>
                <a:spcPct val="150000"/>
              </a:lnSpc>
              <a:spcBef>
                <a:spcPts val="0"/>
              </a:spcBef>
              <a:spcAft>
                <a:spcPts val="0"/>
              </a:spcAft>
              <a:buFont typeface="Wingdings" panose="05000000000000000000" pitchFamily="2" charset="2"/>
              <a:buChar char="§"/>
            </a:pP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Lắp ráp, sử dụng thiết bị không đúng sẽ gây ra lỗi, hư hỏng thiết bị, hệ thống máy tính.</a:t>
            </a:r>
          </a:p>
          <a:p>
            <a:pPr marL="342900" marR="0" indent="-342900" algn="just">
              <a:lnSpc>
                <a:spcPct val="150000"/>
              </a:lnSpc>
              <a:spcBef>
                <a:spcPts val="0"/>
              </a:spcBef>
              <a:spcAft>
                <a:spcPts val="0"/>
              </a:spcAft>
              <a:buFont typeface="Wingdings" panose="05000000000000000000" pitchFamily="2" charset="2"/>
              <a:buChar char="§"/>
            </a:pP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Cần phải đọc kĩ và làm theo hướng dẫn sử dụng khi lắp ráp, sử dụng thiết bị.</a:t>
            </a:r>
          </a:p>
        </p:txBody>
      </p:sp>
      <p:pic>
        <p:nvPicPr>
          <p:cNvPr id="10" name="Picture 3">
            <a:extLst>
              <a:ext uri="{FF2B5EF4-FFF2-40B4-BE49-F238E27FC236}">
                <a16:creationId xmlns:a16="http://schemas.microsoft.com/office/drawing/2014/main" id="{A0789DF5-1D6C-3DC4-F595-3D6DA0D87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7447" y="1030704"/>
            <a:ext cx="2541474" cy="1369219"/>
          </a:xfrm>
          <a:prstGeom prst="rect">
            <a:avLst/>
          </a:prstGeom>
        </p:spPr>
      </p:pic>
      <p:sp>
        <p:nvSpPr>
          <p:cNvPr id="8" name="TextBox 7">
            <a:extLst>
              <a:ext uri="{FF2B5EF4-FFF2-40B4-BE49-F238E27FC236}">
                <a16:creationId xmlns:a16="http://schemas.microsoft.com/office/drawing/2014/main" id="{B3C6DC66-6FAB-8723-6143-55FF332AF96C}"/>
              </a:ext>
            </a:extLst>
          </p:cNvPr>
          <p:cNvSpPr txBox="1"/>
          <p:nvPr/>
        </p:nvSpPr>
        <p:spPr>
          <a:xfrm>
            <a:off x="1531724" y="1337732"/>
            <a:ext cx="2361365" cy="630942"/>
          </a:xfrm>
          <a:prstGeom prst="rect">
            <a:avLst/>
          </a:prstGeom>
          <a:noFill/>
        </p:spPr>
        <p:txBody>
          <a:bodyPr wrap="square" rtlCol="0">
            <a:spAutoFit/>
          </a:bodyPr>
          <a:lstStyle/>
          <a:p>
            <a:r>
              <a:rPr lang="en-US" sz="3500" b="1">
                <a:solidFill>
                  <a:srgbClr val="EAEAEA"/>
                </a:solidFill>
                <a:latin typeface="Arial" panose="020B0604020202020204" pitchFamily="34" charset="0"/>
                <a:cs typeface="Arial" panose="020B0604020202020204" pitchFamily="34" charset="0"/>
              </a:rPr>
              <a:t>GHI  NHỚ</a:t>
            </a:r>
          </a:p>
        </p:txBody>
      </p:sp>
      <p:pic>
        <p:nvPicPr>
          <p:cNvPr id="4" name="Picture 5">
            <a:extLst>
              <a:ext uri="{FF2B5EF4-FFF2-40B4-BE49-F238E27FC236}">
                <a16:creationId xmlns:a16="http://schemas.microsoft.com/office/drawing/2014/main" id="{CF26DE4E-5387-F11C-DA79-31B481BF03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87956" y="4306237"/>
            <a:ext cx="2916284" cy="2532306"/>
          </a:xfrm>
          <a:prstGeom prst="rect">
            <a:avLst/>
          </a:prstGeom>
        </p:spPr>
      </p:pic>
      <p:pic>
        <p:nvPicPr>
          <p:cNvPr id="5" name="Picture 5">
            <a:extLst>
              <a:ext uri="{FF2B5EF4-FFF2-40B4-BE49-F238E27FC236}">
                <a16:creationId xmlns:a16="http://schemas.microsoft.com/office/drawing/2014/main" id="{02B06FA0-3C8F-FD8B-2202-FFA98C16BEB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6157" y="5043918"/>
            <a:ext cx="934176" cy="1529346"/>
          </a:xfrm>
          <a:prstGeom prst="rect">
            <a:avLst/>
          </a:prstGeom>
        </p:spPr>
      </p:pic>
    </p:spTree>
    <p:extLst>
      <p:ext uri="{BB962C8B-B14F-4D97-AF65-F5344CB8AC3E}">
        <p14:creationId xmlns:p14="http://schemas.microsoft.com/office/powerpoint/2010/main" val="17508472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1044386" y="853081"/>
            <a:ext cx="7006510" cy="598177"/>
          </a:xfrm>
          <a:prstGeom prst="rect">
            <a:avLst/>
          </a:prstGeom>
          <a:noFill/>
        </p:spPr>
        <p:txBody>
          <a:bodyPr wrap="square" rtlCol="0">
            <a:spAutoFit/>
          </a:bodyPr>
          <a:lstStyle/>
          <a:p>
            <a:pPr>
              <a:lnSpc>
                <a:spcPct val="150000"/>
              </a:lnSpc>
            </a:pPr>
            <a:r>
              <a:rPr lang="en-US" sz="2500" b="1">
                <a:solidFill>
                  <a:srgbClr val="FF0000"/>
                </a:solidFill>
                <a:latin typeface="Arial" panose="020B0604020202020204" pitchFamily="34" charset="0"/>
                <a:cs typeface="Arial" panose="020B0604020202020204" pitchFamily="34" charset="0"/>
              </a:rPr>
              <a:t>b</a:t>
            </a:r>
            <a:r>
              <a:rPr lang="vi-VN" sz="2500" b="1">
                <a:solidFill>
                  <a:srgbClr val="FF0000"/>
                </a:solidFill>
                <a:latin typeface="Arial" panose="020B0604020202020204" pitchFamily="34" charset="0"/>
                <a:cs typeface="Arial" panose="020B0604020202020204" pitchFamily="34" charset="0"/>
              </a:rPr>
              <a:t>.</a:t>
            </a:r>
            <a:r>
              <a:rPr lang="en-US" sz="2500" b="1">
                <a:solidFill>
                  <a:srgbClr val="FF0000"/>
                </a:solidFill>
                <a:latin typeface="Arial" panose="020B0604020202020204" pitchFamily="34" charset="0"/>
                <a:cs typeface="Arial" panose="020B0604020202020204" pitchFamily="34" charset="0"/>
              </a:rPr>
              <a:t> Sử dụng thiết bị an toàn</a:t>
            </a:r>
            <a:endParaRPr lang="vi-VN" sz="2500" b="1">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702497D-683B-E4A3-853C-619C3A48BDB2}"/>
              </a:ext>
            </a:extLst>
          </p:cNvPr>
          <p:cNvSpPr txBox="1"/>
          <p:nvPr/>
        </p:nvSpPr>
        <p:spPr>
          <a:xfrm>
            <a:off x="1316179" y="1549084"/>
            <a:ext cx="9845289" cy="445583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Khi sử dụng cần tuân theo những quy tắc an toàn để không gây lỗi cho thiết bị phần cứng, phần mềm, dữ liệu.</a:t>
            </a:r>
            <a:endParaRPr lang="vi-VN" sz="24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en-US" sz="2400">
                <a:effectLst/>
                <a:latin typeface="Arial" panose="020B0604020202020204" pitchFamily="34" charset="0"/>
                <a:ea typeface="Calibri" panose="020F0502020204030204" pitchFamily="34" charset="0"/>
                <a:cs typeface="Arial" panose="020B0604020202020204" pitchFamily="34" charset="0"/>
              </a:rPr>
              <a:t>Một số ví dụ về lỗi thiết bị, hệ thống máy tính do sử dụng không đúng cách:</a:t>
            </a:r>
            <a:endParaRPr lang="vi-VN" sz="240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buFont typeface="Wingdings" panose="05000000000000000000" pitchFamily="2" charset="2"/>
              <a:buChar char="§"/>
            </a:pPr>
            <a:r>
              <a:rPr lang="vi-VN" sz="2400">
                <a:latin typeface="Arial" panose="020B0604020202020204" pitchFamily="34" charset="0"/>
                <a:ea typeface="Calibri" panose="020F0502020204030204" pitchFamily="34" charset="0"/>
                <a:cs typeface="Arial" panose="020B0604020202020204" pitchFamily="34" charset="0"/>
              </a:rPr>
              <a:t>Rút thẻ nhớ ra khi đang trong quá trình sao lưu dữ liệu.</a:t>
            </a:r>
          </a:p>
          <a:p>
            <a:pPr marL="342900" indent="-342900">
              <a:lnSpc>
                <a:spcPct val="150000"/>
              </a:lnSpc>
              <a:buFont typeface="Wingdings" panose="05000000000000000000" pitchFamily="2" charset="2"/>
              <a:buChar char="§"/>
            </a:pPr>
            <a:r>
              <a:rPr lang="vi-VN" sz="2400">
                <a:latin typeface="Arial" panose="020B0604020202020204" pitchFamily="34" charset="0"/>
                <a:ea typeface="Calibri" panose="020F0502020204030204" pitchFamily="34" charset="0"/>
                <a:cs typeface="Arial" panose="020B0604020202020204" pitchFamily="34" charset="0"/>
              </a:rPr>
              <a:t>Đang soạn thảo văn bản chưa lưu đã tắt máy bằng nút nguồn.</a:t>
            </a:r>
          </a:p>
          <a:p>
            <a:pPr marL="342900" indent="-342900">
              <a:lnSpc>
                <a:spcPct val="150000"/>
              </a:lnSpc>
              <a:buFont typeface="Wingdings" panose="05000000000000000000" pitchFamily="2" charset="2"/>
              <a:buChar char="§"/>
            </a:pPr>
            <a:r>
              <a:rPr lang="vi-VN" sz="2400">
                <a:latin typeface="Arial" panose="020B0604020202020204" pitchFamily="34" charset="0"/>
                <a:ea typeface="Calibri" panose="020F0502020204030204" pitchFamily="34" charset="0"/>
                <a:cs typeface="Arial" panose="020B0604020202020204" pitchFamily="34" charset="0"/>
              </a:rPr>
              <a:t>Để máy tính chỗ ẩm ướt, bụi bẩn.</a:t>
            </a:r>
          </a:p>
          <a:p>
            <a:pPr marL="342900" indent="-342900">
              <a:lnSpc>
                <a:spcPct val="150000"/>
              </a:lnSpc>
              <a:buFont typeface="Wingdings" panose="05000000000000000000" pitchFamily="2" charset="2"/>
              <a:buChar char="§"/>
            </a:pPr>
            <a:r>
              <a:rPr lang="vi-VN" sz="2400">
                <a:effectLst/>
                <a:latin typeface="Arial" panose="020B0604020202020204" pitchFamily="34" charset="0"/>
                <a:ea typeface="Calibri" panose="020F0502020204030204" pitchFamily="34" charset="0"/>
                <a:cs typeface="Arial" panose="020B0604020202020204" pitchFamily="34" charset="0"/>
              </a:rPr>
              <a:t>D</a:t>
            </a:r>
            <a:r>
              <a:rPr lang="vi-VN" sz="2400">
                <a:latin typeface="Arial" panose="020B0604020202020204" pitchFamily="34" charset="0"/>
                <a:ea typeface="Calibri" panose="020F0502020204030204" pitchFamily="34" charset="0"/>
                <a:cs typeface="Arial" panose="020B0604020202020204" pitchFamily="34" charset="0"/>
              </a:rPr>
              <a:t>ùng vật thô ráp lau màn hình máy tính....</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486643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4" name="Rectangle: Rounded Corners 3">
            <a:extLst>
              <a:ext uri="{FF2B5EF4-FFF2-40B4-BE49-F238E27FC236}">
                <a16:creationId xmlns:a16="http://schemas.microsoft.com/office/drawing/2014/main" id="{885FE885-AB36-CAF0-FA1A-678D16EE8D98}"/>
              </a:ext>
            </a:extLst>
          </p:cNvPr>
          <p:cNvSpPr/>
          <p:nvPr/>
        </p:nvSpPr>
        <p:spPr>
          <a:xfrm>
            <a:off x="1097316" y="920166"/>
            <a:ext cx="3477491" cy="1524000"/>
          </a:xfrm>
          <a:prstGeom prst="roundRect">
            <a:avLst/>
          </a:prstGeom>
          <a:solidFill>
            <a:srgbClr val="FDE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Giữ tay khô, sạch khi thao tác với máy tính.</a:t>
            </a:r>
          </a:p>
        </p:txBody>
      </p:sp>
      <p:sp>
        <p:nvSpPr>
          <p:cNvPr id="6" name="Rectangle: Rounded Corners 5">
            <a:extLst>
              <a:ext uri="{FF2B5EF4-FFF2-40B4-BE49-F238E27FC236}">
                <a16:creationId xmlns:a16="http://schemas.microsoft.com/office/drawing/2014/main" id="{26D2E095-8275-61D0-A5C3-AA68E3527DC3}"/>
              </a:ext>
            </a:extLst>
          </p:cNvPr>
          <p:cNvSpPr/>
          <p:nvPr/>
        </p:nvSpPr>
        <p:spPr>
          <a:xfrm>
            <a:off x="1054349" y="2718557"/>
            <a:ext cx="3477491" cy="1524000"/>
          </a:xfrm>
          <a:prstGeom prst="roundRect">
            <a:avLst/>
          </a:prstGeom>
          <a:solidFill>
            <a:srgbClr val="FDE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Gõ phím nhẹ</a:t>
            </a:r>
            <a:r>
              <a:rPr lang="vi-VN" sz="2400">
                <a:solidFill>
                  <a:srgbClr val="000000"/>
                </a:solidFill>
                <a:latin typeface="Arial" panose="020B0604020202020204" pitchFamily="34" charset="0"/>
                <a:cs typeface="Arial" panose="020B0604020202020204" pitchFamily="34" charset="0"/>
              </a:rPr>
              <a:t> nhàng, </a:t>
            </a:r>
            <a:r>
              <a:rPr lang="en-US" sz="2400">
                <a:solidFill>
                  <a:srgbClr val="000000"/>
                </a:solidFill>
                <a:latin typeface="Arial" panose="020B0604020202020204" pitchFamily="34" charset="0"/>
                <a:cs typeface="Arial" panose="020B0604020202020204" pitchFamily="34" charset="0"/>
              </a:rPr>
              <a:t>dứt khoát</a:t>
            </a:r>
          </a:p>
        </p:txBody>
      </p:sp>
      <p:sp>
        <p:nvSpPr>
          <p:cNvPr id="8" name="Rectangle: Rounded Corners 7">
            <a:extLst>
              <a:ext uri="{FF2B5EF4-FFF2-40B4-BE49-F238E27FC236}">
                <a16:creationId xmlns:a16="http://schemas.microsoft.com/office/drawing/2014/main" id="{CDC89CE8-F4A7-A090-EC8E-0838F3584B4E}"/>
              </a:ext>
            </a:extLst>
          </p:cNvPr>
          <p:cNvSpPr/>
          <p:nvPr/>
        </p:nvSpPr>
        <p:spPr>
          <a:xfrm>
            <a:off x="6095998" y="4513887"/>
            <a:ext cx="4571999" cy="1524000"/>
          </a:xfrm>
          <a:prstGeom prst="roundRect">
            <a:avLst/>
          </a:prstGeom>
          <a:solidFill>
            <a:srgbClr val="FDE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Di chuyển chuột ở bề mặt gồ ghề hoặc mặt phẳng trơn bóng </a:t>
            </a:r>
            <a:endParaRPr lang="en-US" sz="2400">
              <a:solidFill>
                <a:srgbClr val="00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7CA88FB-4FA4-7B45-F27B-1623B5B587EE}"/>
              </a:ext>
            </a:extLst>
          </p:cNvPr>
          <p:cNvSpPr/>
          <p:nvPr/>
        </p:nvSpPr>
        <p:spPr>
          <a:xfrm>
            <a:off x="5484996" y="2667000"/>
            <a:ext cx="5652655" cy="1524000"/>
          </a:xfrm>
          <a:prstGeom prst="roundRect">
            <a:avLst/>
          </a:prstGeom>
          <a:solidFill>
            <a:srgbClr val="FDE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Tắt máy tính bằng cách ngắt nguồn điện cấp cho máy tính hoặc nhấn giữ nút nguồn điện trên thân máy.</a:t>
            </a:r>
          </a:p>
        </p:txBody>
      </p:sp>
      <p:sp>
        <p:nvSpPr>
          <p:cNvPr id="10" name="Rectangle: Rounded Corners 9">
            <a:extLst>
              <a:ext uri="{FF2B5EF4-FFF2-40B4-BE49-F238E27FC236}">
                <a16:creationId xmlns:a16="http://schemas.microsoft.com/office/drawing/2014/main" id="{B683C905-1E4A-DEAA-11C4-801D9E197465}"/>
              </a:ext>
            </a:extLst>
          </p:cNvPr>
          <p:cNvSpPr/>
          <p:nvPr/>
        </p:nvSpPr>
        <p:spPr>
          <a:xfrm>
            <a:off x="5692817" y="981557"/>
            <a:ext cx="5444834" cy="1524000"/>
          </a:xfrm>
          <a:prstGeom prst="roundRect">
            <a:avLst/>
          </a:prstGeom>
          <a:solidFill>
            <a:srgbClr val="FDE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Đóng các chương trình ứng dụng rồi máy tính bằng chức năng Shut down</a:t>
            </a:r>
            <a:endParaRPr lang="en-US" sz="2400">
              <a:solidFill>
                <a:srgbClr val="00000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1AE7844-0B73-F11B-FD60-65A4644C21E0}"/>
              </a:ext>
            </a:extLst>
          </p:cNvPr>
          <p:cNvSpPr/>
          <p:nvPr/>
        </p:nvSpPr>
        <p:spPr>
          <a:xfrm>
            <a:off x="950439" y="4513887"/>
            <a:ext cx="3624368" cy="1524000"/>
          </a:xfrm>
          <a:prstGeom prst="roundRect">
            <a:avLst/>
          </a:prstGeom>
          <a:solidFill>
            <a:srgbClr val="FDE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Vừa ăn, uống vừa sử dụng máy tính.</a:t>
            </a:r>
          </a:p>
        </p:txBody>
      </p:sp>
      <p:pic>
        <p:nvPicPr>
          <p:cNvPr id="12" name="Picture 11">
            <a:extLst>
              <a:ext uri="{FF2B5EF4-FFF2-40B4-BE49-F238E27FC236}">
                <a16:creationId xmlns:a16="http://schemas.microsoft.com/office/drawing/2014/main" id="{12125731-B2EC-F08F-EE4C-E0DCA93D533A}"/>
              </a:ext>
            </a:extLst>
          </p:cNvPr>
          <p:cNvPicPr>
            <a:picLocks noChangeAspect="1"/>
          </p:cNvPicPr>
          <p:nvPr/>
        </p:nvPicPr>
        <p:blipFill>
          <a:blip r:embed="rId5"/>
          <a:stretch>
            <a:fillRect/>
          </a:stretch>
        </p:blipFill>
        <p:spPr>
          <a:xfrm>
            <a:off x="4298584" y="1599069"/>
            <a:ext cx="695004" cy="823031"/>
          </a:xfrm>
          <a:prstGeom prst="rect">
            <a:avLst/>
          </a:prstGeom>
        </p:spPr>
      </p:pic>
      <p:sp>
        <p:nvSpPr>
          <p:cNvPr id="13" name="叉">
            <a:extLst>
              <a:ext uri="{FF2B5EF4-FFF2-40B4-BE49-F238E27FC236}">
                <a16:creationId xmlns:a16="http://schemas.microsoft.com/office/drawing/2014/main" id="{6F45907C-95C9-B411-E50A-E7682AA0D781}"/>
              </a:ext>
            </a:extLst>
          </p:cNvPr>
          <p:cNvSpPr/>
          <p:nvPr/>
        </p:nvSpPr>
        <p:spPr bwMode="auto">
          <a:xfrm>
            <a:off x="4168765" y="5298699"/>
            <a:ext cx="824823" cy="791293"/>
          </a:xfrm>
          <a:custGeom>
            <a:avLst/>
            <a:gdLst>
              <a:gd name="T0" fmla="*/ 537882 w 1360"/>
              <a:gd name="T1" fmla="*/ 182096 h 1360"/>
              <a:gd name="T2" fmla="*/ 661147 w 1360"/>
              <a:gd name="T3" fmla="*/ 444313 h 1360"/>
              <a:gd name="T4" fmla="*/ 837640 w 1360"/>
              <a:gd name="T5" fmla="*/ 696819 h 1360"/>
              <a:gd name="T6" fmla="*/ 1004327 w 1360"/>
              <a:gd name="T7" fmla="*/ 598488 h 1360"/>
              <a:gd name="T8" fmla="*/ 1138798 w 1360"/>
              <a:gd name="T9" fmla="*/ 454025 h 1360"/>
              <a:gd name="T10" fmla="*/ 1263463 w 1360"/>
              <a:gd name="T11" fmla="*/ 342340 h 1360"/>
              <a:gd name="T12" fmla="*/ 1375522 w 1360"/>
              <a:gd name="T13" fmla="*/ 263432 h 1360"/>
              <a:gd name="T14" fmla="*/ 1477776 w 1360"/>
              <a:gd name="T15" fmla="*/ 213659 h 1360"/>
              <a:gd name="T16" fmla="*/ 1566022 w 1360"/>
              <a:gd name="T17" fmla="*/ 197877 h 1360"/>
              <a:gd name="T18" fmla="*/ 1647265 w 1360"/>
              <a:gd name="T19" fmla="*/ 213659 h 1360"/>
              <a:gd name="T20" fmla="*/ 1714500 w 1360"/>
              <a:gd name="T21" fmla="*/ 258576 h 1360"/>
              <a:gd name="T22" fmla="*/ 1767728 w 1360"/>
              <a:gd name="T23" fmla="*/ 326558 h 1360"/>
              <a:gd name="T24" fmla="*/ 1641662 w 1360"/>
              <a:gd name="T25" fmla="*/ 433388 h 1360"/>
              <a:gd name="T26" fmla="*/ 1402136 w 1360"/>
              <a:gd name="T27" fmla="*/ 610627 h 1360"/>
              <a:gd name="T28" fmla="*/ 1144401 w 1360"/>
              <a:gd name="T29" fmla="*/ 859491 h 1360"/>
              <a:gd name="T30" fmla="*/ 1165412 w 1360"/>
              <a:gd name="T31" fmla="*/ 1045229 h 1360"/>
              <a:gd name="T32" fmla="*/ 1290077 w 1360"/>
              <a:gd name="T33" fmla="*/ 1156914 h 1360"/>
              <a:gd name="T34" fmla="*/ 1410540 w 1360"/>
              <a:gd name="T35" fmla="*/ 1245534 h 1360"/>
              <a:gd name="T36" fmla="*/ 1526801 w 1360"/>
              <a:gd name="T37" fmla="*/ 1308660 h 1360"/>
              <a:gd name="T38" fmla="*/ 1638860 w 1360"/>
              <a:gd name="T39" fmla="*/ 1346293 h 1360"/>
              <a:gd name="T40" fmla="*/ 1746717 w 1360"/>
              <a:gd name="T41" fmla="*/ 1357219 h 1360"/>
              <a:gd name="T42" fmla="*/ 1905000 w 1360"/>
              <a:gd name="T43" fmla="*/ 1341438 h 1360"/>
              <a:gd name="T44" fmla="*/ 1861577 w 1360"/>
              <a:gd name="T45" fmla="*/ 1420346 h 1360"/>
              <a:gd name="T46" fmla="*/ 1808349 w 1360"/>
              <a:gd name="T47" fmla="*/ 1508965 h 1360"/>
              <a:gd name="T48" fmla="*/ 1762125 w 1360"/>
              <a:gd name="T49" fmla="*/ 1569664 h 1360"/>
              <a:gd name="T50" fmla="*/ 1673879 w 1360"/>
              <a:gd name="T51" fmla="*/ 1627935 h 1360"/>
              <a:gd name="T52" fmla="*/ 1550614 w 1360"/>
              <a:gd name="T53" fmla="*/ 1638860 h 1360"/>
              <a:gd name="T54" fmla="*/ 1453963 w 1360"/>
              <a:gd name="T55" fmla="*/ 1615795 h 1360"/>
              <a:gd name="T56" fmla="*/ 1346107 w 1360"/>
              <a:gd name="T57" fmla="*/ 1564808 h 1360"/>
              <a:gd name="T58" fmla="*/ 1231246 w 1360"/>
              <a:gd name="T59" fmla="*/ 1485900 h 1360"/>
              <a:gd name="T60" fmla="*/ 1103779 w 1360"/>
              <a:gd name="T61" fmla="*/ 1380285 h 1360"/>
              <a:gd name="T62" fmla="*/ 969309 w 1360"/>
              <a:gd name="T63" fmla="*/ 1245534 h 1360"/>
              <a:gd name="T64" fmla="*/ 795618 w 1360"/>
              <a:gd name="T65" fmla="*/ 1262529 h 1360"/>
              <a:gd name="T66" fmla="*/ 682158 w 1360"/>
              <a:gd name="T67" fmla="*/ 1392424 h 1360"/>
              <a:gd name="T68" fmla="*/ 577103 w 1360"/>
              <a:gd name="T69" fmla="*/ 1496826 h 1360"/>
              <a:gd name="T70" fmla="*/ 480452 w 1360"/>
              <a:gd name="T71" fmla="*/ 1574520 h 1360"/>
              <a:gd name="T72" fmla="*/ 395007 w 1360"/>
              <a:gd name="T73" fmla="*/ 1625507 h 1360"/>
              <a:gd name="T74" fmla="*/ 319368 w 1360"/>
              <a:gd name="T75" fmla="*/ 1648572 h 1360"/>
              <a:gd name="T76" fmla="*/ 277346 w 1360"/>
              <a:gd name="T77" fmla="*/ 1648572 h 1360"/>
              <a:gd name="T78" fmla="*/ 175092 w 1360"/>
              <a:gd name="T79" fmla="*/ 1610939 h 1360"/>
              <a:gd name="T80" fmla="*/ 70037 w 1360"/>
              <a:gd name="T81" fmla="*/ 1516249 h 1360"/>
              <a:gd name="T82" fmla="*/ 23813 w 1360"/>
              <a:gd name="T83" fmla="*/ 1425201 h 1360"/>
              <a:gd name="T84" fmla="*/ 81243 w 1360"/>
              <a:gd name="T85" fmla="*/ 1432485 h 1360"/>
              <a:gd name="T86" fmla="*/ 172290 w 1360"/>
              <a:gd name="T87" fmla="*/ 1417918 h 1360"/>
              <a:gd name="T88" fmla="*/ 271743 w 1360"/>
              <a:gd name="T89" fmla="*/ 1379071 h 1360"/>
              <a:gd name="T90" fmla="*/ 373996 w 1360"/>
              <a:gd name="T91" fmla="*/ 1311088 h 1360"/>
              <a:gd name="T92" fmla="*/ 483254 w 1360"/>
              <a:gd name="T93" fmla="*/ 1215185 h 1360"/>
              <a:gd name="T94" fmla="*/ 593912 w 1360"/>
              <a:gd name="T95" fmla="*/ 1095001 h 1360"/>
              <a:gd name="T96" fmla="*/ 652743 w 1360"/>
              <a:gd name="T97" fmla="*/ 898338 h 1360"/>
              <a:gd name="T98" fmla="*/ 526676 w 1360"/>
              <a:gd name="T99" fmla="*/ 750234 h 1360"/>
              <a:gd name="T100" fmla="*/ 424423 w 1360"/>
              <a:gd name="T101" fmla="*/ 619125 h 1360"/>
              <a:gd name="T102" fmla="*/ 348783 w 1360"/>
              <a:gd name="T103" fmla="*/ 505012 h 1360"/>
              <a:gd name="T104" fmla="*/ 301158 w 1360"/>
              <a:gd name="T105" fmla="*/ 410322 h 1360"/>
              <a:gd name="T106" fmla="*/ 278746 w 1360"/>
              <a:gd name="T107" fmla="*/ 330200 h 1360"/>
              <a:gd name="T108" fmla="*/ 289952 w 1360"/>
              <a:gd name="T109" fmla="*/ 244008 h 1360"/>
              <a:gd name="T110" fmla="*/ 357188 w 1360"/>
              <a:gd name="T111" fmla="*/ 129895 h 1360"/>
              <a:gd name="T112" fmla="*/ 483254 w 1360"/>
              <a:gd name="T113" fmla="*/ 0 h 13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60" h="1360">
                <a:moveTo>
                  <a:pt x="345" y="0"/>
                </a:moveTo>
                <a:lnTo>
                  <a:pt x="363" y="75"/>
                </a:lnTo>
                <a:lnTo>
                  <a:pt x="384" y="150"/>
                </a:lnTo>
                <a:lnTo>
                  <a:pt x="409" y="223"/>
                </a:lnTo>
                <a:lnTo>
                  <a:pt x="439" y="295"/>
                </a:lnTo>
                <a:lnTo>
                  <a:pt x="472" y="366"/>
                </a:lnTo>
                <a:lnTo>
                  <a:pt x="510" y="435"/>
                </a:lnTo>
                <a:lnTo>
                  <a:pt x="552" y="504"/>
                </a:lnTo>
                <a:lnTo>
                  <a:pt x="598" y="574"/>
                </a:lnTo>
                <a:lnTo>
                  <a:pt x="629" y="614"/>
                </a:lnTo>
                <a:lnTo>
                  <a:pt x="685" y="539"/>
                </a:lnTo>
                <a:lnTo>
                  <a:pt x="717" y="493"/>
                </a:lnTo>
                <a:lnTo>
                  <a:pt x="750" y="451"/>
                </a:lnTo>
                <a:lnTo>
                  <a:pt x="783" y="410"/>
                </a:lnTo>
                <a:lnTo>
                  <a:pt x="813" y="374"/>
                </a:lnTo>
                <a:lnTo>
                  <a:pt x="844" y="341"/>
                </a:lnTo>
                <a:lnTo>
                  <a:pt x="873" y="311"/>
                </a:lnTo>
                <a:lnTo>
                  <a:pt x="902" y="282"/>
                </a:lnTo>
                <a:lnTo>
                  <a:pt x="930" y="257"/>
                </a:lnTo>
                <a:lnTo>
                  <a:pt x="957" y="236"/>
                </a:lnTo>
                <a:lnTo>
                  <a:pt x="982" y="217"/>
                </a:lnTo>
                <a:lnTo>
                  <a:pt x="1007" y="199"/>
                </a:lnTo>
                <a:lnTo>
                  <a:pt x="1032" y="186"/>
                </a:lnTo>
                <a:lnTo>
                  <a:pt x="1055" y="176"/>
                </a:lnTo>
                <a:lnTo>
                  <a:pt x="1076" y="169"/>
                </a:lnTo>
                <a:lnTo>
                  <a:pt x="1099" y="165"/>
                </a:lnTo>
                <a:lnTo>
                  <a:pt x="1118" y="163"/>
                </a:lnTo>
                <a:lnTo>
                  <a:pt x="1139" y="165"/>
                </a:lnTo>
                <a:lnTo>
                  <a:pt x="1157" y="169"/>
                </a:lnTo>
                <a:lnTo>
                  <a:pt x="1176" y="176"/>
                </a:lnTo>
                <a:lnTo>
                  <a:pt x="1191" y="184"/>
                </a:lnTo>
                <a:lnTo>
                  <a:pt x="1208" y="198"/>
                </a:lnTo>
                <a:lnTo>
                  <a:pt x="1224" y="213"/>
                </a:lnTo>
                <a:lnTo>
                  <a:pt x="1237" y="230"/>
                </a:lnTo>
                <a:lnTo>
                  <a:pt x="1251" y="249"/>
                </a:lnTo>
                <a:lnTo>
                  <a:pt x="1262" y="269"/>
                </a:lnTo>
                <a:lnTo>
                  <a:pt x="1278" y="292"/>
                </a:lnTo>
                <a:lnTo>
                  <a:pt x="1226" y="320"/>
                </a:lnTo>
                <a:lnTo>
                  <a:pt x="1172" y="357"/>
                </a:lnTo>
                <a:lnTo>
                  <a:pt x="1116" y="399"/>
                </a:lnTo>
                <a:lnTo>
                  <a:pt x="1059" y="447"/>
                </a:lnTo>
                <a:lnTo>
                  <a:pt x="1001" y="503"/>
                </a:lnTo>
                <a:lnTo>
                  <a:pt x="942" y="564"/>
                </a:lnTo>
                <a:lnTo>
                  <a:pt x="880" y="633"/>
                </a:lnTo>
                <a:lnTo>
                  <a:pt x="817" y="708"/>
                </a:lnTo>
                <a:lnTo>
                  <a:pt x="762" y="777"/>
                </a:lnTo>
                <a:lnTo>
                  <a:pt x="802" y="825"/>
                </a:lnTo>
                <a:lnTo>
                  <a:pt x="832" y="861"/>
                </a:lnTo>
                <a:lnTo>
                  <a:pt x="861" y="894"/>
                </a:lnTo>
                <a:lnTo>
                  <a:pt x="892" y="925"/>
                </a:lnTo>
                <a:lnTo>
                  <a:pt x="921" y="953"/>
                </a:lnTo>
                <a:lnTo>
                  <a:pt x="950" y="980"/>
                </a:lnTo>
                <a:lnTo>
                  <a:pt x="978" y="1003"/>
                </a:lnTo>
                <a:lnTo>
                  <a:pt x="1007" y="1026"/>
                </a:lnTo>
                <a:lnTo>
                  <a:pt x="1034" y="1045"/>
                </a:lnTo>
                <a:lnTo>
                  <a:pt x="1063" y="1063"/>
                </a:lnTo>
                <a:lnTo>
                  <a:pt x="1090" y="1078"/>
                </a:lnTo>
                <a:lnTo>
                  <a:pt x="1116" y="1090"/>
                </a:lnTo>
                <a:lnTo>
                  <a:pt x="1143" y="1101"/>
                </a:lnTo>
                <a:lnTo>
                  <a:pt x="1170" y="1109"/>
                </a:lnTo>
                <a:lnTo>
                  <a:pt x="1197" y="1114"/>
                </a:lnTo>
                <a:lnTo>
                  <a:pt x="1222" y="1118"/>
                </a:lnTo>
                <a:lnTo>
                  <a:pt x="1247" y="1118"/>
                </a:lnTo>
                <a:lnTo>
                  <a:pt x="1291" y="1116"/>
                </a:lnTo>
                <a:lnTo>
                  <a:pt x="1333" y="1111"/>
                </a:lnTo>
                <a:lnTo>
                  <a:pt x="1360" y="1105"/>
                </a:lnTo>
                <a:lnTo>
                  <a:pt x="1343" y="1141"/>
                </a:lnTo>
                <a:lnTo>
                  <a:pt x="1329" y="1170"/>
                </a:lnTo>
                <a:lnTo>
                  <a:pt x="1316" y="1197"/>
                </a:lnTo>
                <a:lnTo>
                  <a:pt x="1304" y="1222"/>
                </a:lnTo>
                <a:lnTo>
                  <a:pt x="1291" y="1243"/>
                </a:lnTo>
                <a:lnTo>
                  <a:pt x="1279" y="1262"/>
                </a:lnTo>
                <a:lnTo>
                  <a:pt x="1270" y="1279"/>
                </a:lnTo>
                <a:lnTo>
                  <a:pt x="1258" y="1293"/>
                </a:lnTo>
                <a:lnTo>
                  <a:pt x="1249" y="1304"/>
                </a:lnTo>
                <a:lnTo>
                  <a:pt x="1224" y="1325"/>
                </a:lnTo>
                <a:lnTo>
                  <a:pt x="1195" y="1341"/>
                </a:lnTo>
                <a:lnTo>
                  <a:pt x="1164" y="1348"/>
                </a:lnTo>
                <a:lnTo>
                  <a:pt x="1128" y="1352"/>
                </a:lnTo>
                <a:lnTo>
                  <a:pt x="1107" y="1350"/>
                </a:lnTo>
                <a:lnTo>
                  <a:pt x="1084" y="1347"/>
                </a:lnTo>
                <a:lnTo>
                  <a:pt x="1061" y="1341"/>
                </a:lnTo>
                <a:lnTo>
                  <a:pt x="1038" y="1331"/>
                </a:lnTo>
                <a:lnTo>
                  <a:pt x="1013" y="1320"/>
                </a:lnTo>
                <a:lnTo>
                  <a:pt x="988" y="1306"/>
                </a:lnTo>
                <a:lnTo>
                  <a:pt x="961" y="1289"/>
                </a:lnTo>
                <a:lnTo>
                  <a:pt x="934" y="1270"/>
                </a:lnTo>
                <a:lnTo>
                  <a:pt x="907" y="1249"/>
                </a:lnTo>
                <a:lnTo>
                  <a:pt x="879" y="1224"/>
                </a:lnTo>
                <a:lnTo>
                  <a:pt x="850" y="1199"/>
                </a:lnTo>
                <a:lnTo>
                  <a:pt x="819" y="1168"/>
                </a:lnTo>
                <a:lnTo>
                  <a:pt x="788" y="1137"/>
                </a:lnTo>
                <a:lnTo>
                  <a:pt x="758" y="1103"/>
                </a:lnTo>
                <a:lnTo>
                  <a:pt x="725" y="1067"/>
                </a:lnTo>
                <a:lnTo>
                  <a:pt x="692" y="1026"/>
                </a:lnTo>
                <a:lnTo>
                  <a:pt x="629" y="951"/>
                </a:lnTo>
                <a:lnTo>
                  <a:pt x="597" y="997"/>
                </a:lnTo>
                <a:lnTo>
                  <a:pt x="568" y="1040"/>
                </a:lnTo>
                <a:lnTo>
                  <a:pt x="541" y="1078"/>
                </a:lnTo>
                <a:lnTo>
                  <a:pt x="512" y="1114"/>
                </a:lnTo>
                <a:lnTo>
                  <a:pt x="487" y="1147"/>
                </a:lnTo>
                <a:lnTo>
                  <a:pt x="460" y="1180"/>
                </a:lnTo>
                <a:lnTo>
                  <a:pt x="435" y="1207"/>
                </a:lnTo>
                <a:lnTo>
                  <a:pt x="412" y="1233"/>
                </a:lnTo>
                <a:lnTo>
                  <a:pt x="387" y="1256"/>
                </a:lnTo>
                <a:lnTo>
                  <a:pt x="366" y="1279"/>
                </a:lnTo>
                <a:lnTo>
                  <a:pt x="343" y="1297"/>
                </a:lnTo>
                <a:lnTo>
                  <a:pt x="322" y="1314"/>
                </a:lnTo>
                <a:lnTo>
                  <a:pt x="303" y="1327"/>
                </a:lnTo>
                <a:lnTo>
                  <a:pt x="282" y="1339"/>
                </a:lnTo>
                <a:lnTo>
                  <a:pt x="265" y="1348"/>
                </a:lnTo>
                <a:lnTo>
                  <a:pt x="246" y="1354"/>
                </a:lnTo>
                <a:lnTo>
                  <a:pt x="228" y="1358"/>
                </a:lnTo>
                <a:lnTo>
                  <a:pt x="211" y="1360"/>
                </a:lnTo>
                <a:lnTo>
                  <a:pt x="198" y="1358"/>
                </a:lnTo>
                <a:lnTo>
                  <a:pt x="173" y="1352"/>
                </a:lnTo>
                <a:lnTo>
                  <a:pt x="150" y="1343"/>
                </a:lnTo>
                <a:lnTo>
                  <a:pt x="125" y="1327"/>
                </a:lnTo>
                <a:lnTo>
                  <a:pt x="100" y="1306"/>
                </a:lnTo>
                <a:lnTo>
                  <a:pt x="75" y="1279"/>
                </a:lnTo>
                <a:lnTo>
                  <a:pt x="50" y="1249"/>
                </a:lnTo>
                <a:lnTo>
                  <a:pt x="25" y="1212"/>
                </a:lnTo>
                <a:lnTo>
                  <a:pt x="0" y="1170"/>
                </a:lnTo>
                <a:lnTo>
                  <a:pt x="17" y="1174"/>
                </a:lnTo>
                <a:lnTo>
                  <a:pt x="33" y="1178"/>
                </a:lnTo>
                <a:lnTo>
                  <a:pt x="46" y="1180"/>
                </a:lnTo>
                <a:lnTo>
                  <a:pt x="58" y="1180"/>
                </a:lnTo>
                <a:lnTo>
                  <a:pt x="79" y="1178"/>
                </a:lnTo>
                <a:lnTo>
                  <a:pt x="102" y="1174"/>
                </a:lnTo>
                <a:lnTo>
                  <a:pt x="123" y="1168"/>
                </a:lnTo>
                <a:lnTo>
                  <a:pt x="146" y="1161"/>
                </a:lnTo>
                <a:lnTo>
                  <a:pt x="171" y="1149"/>
                </a:lnTo>
                <a:lnTo>
                  <a:pt x="194" y="1136"/>
                </a:lnTo>
                <a:lnTo>
                  <a:pt x="219" y="1118"/>
                </a:lnTo>
                <a:lnTo>
                  <a:pt x="242" y="1101"/>
                </a:lnTo>
                <a:lnTo>
                  <a:pt x="267" y="1080"/>
                </a:lnTo>
                <a:lnTo>
                  <a:pt x="293" y="1055"/>
                </a:lnTo>
                <a:lnTo>
                  <a:pt x="318" y="1030"/>
                </a:lnTo>
                <a:lnTo>
                  <a:pt x="345" y="1001"/>
                </a:lnTo>
                <a:lnTo>
                  <a:pt x="370" y="971"/>
                </a:lnTo>
                <a:lnTo>
                  <a:pt x="397" y="938"/>
                </a:lnTo>
                <a:lnTo>
                  <a:pt x="424" y="902"/>
                </a:lnTo>
                <a:lnTo>
                  <a:pt x="453" y="863"/>
                </a:lnTo>
                <a:lnTo>
                  <a:pt x="504" y="790"/>
                </a:lnTo>
                <a:lnTo>
                  <a:pt x="466" y="740"/>
                </a:lnTo>
                <a:lnTo>
                  <a:pt x="434" y="698"/>
                </a:lnTo>
                <a:lnTo>
                  <a:pt x="405" y="658"/>
                </a:lnTo>
                <a:lnTo>
                  <a:pt x="376" y="618"/>
                </a:lnTo>
                <a:lnTo>
                  <a:pt x="349" y="581"/>
                </a:lnTo>
                <a:lnTo>
                  <a:pt x="326" y="545"/>
                </a:lnTo>
                <a:lnTo>
                  <a:pt x="303" y="510"/>
                </a:lnTo>
                <a:lnTo>
                  <a:pt x="284" y="478"/>
                </a:lnTo>
                <a:lnTo>
                  <a:pt x="267" y="447"/>
                </a:lnTo>
                <a:lnTo>
                  <a:pt x="249" y="416"/>
                </a:lnTo>
                <a:lnTo>
                  <a:pt x="236" y="389"/>
                </a:lnTo>
                <a:lnTo>
                  <a:pt x="224" y="363"/>
                </a:lnTo>
                <a:lnTo>
                  <a:pt x="215" y="338"/>
                </a:lnTo>
                <a:lnTo>
                  <a:pt x="209" y="315"/>
                </a:lnTo>
                <a:lnTo>
                  <a:pt x="203" y="293"/>
                </a:lnTo>
                <a:lnTo>
                  <a:pt x="199" y="272"/>
                </a:lnTo>
                <a:lnTo>
                  <a:pt x="199" y="255"/>
                </a:lnTo>
                <a:lnTo>
                  <a:pt x="201" y="228"/>
                </a:lnTo>
                <a:lnTo>
                  <a:pt x="207" y="201"/>
                </a:lnTo>
                <a:lnTo>
                  <a:pt x="219" y="173"/>
                </a:lnTo>
                <a:lnTo>
                  <a:pt x="236" y="140"/>
                </a:lnTo>
                <a:lnTo>
                  <a:pt x="255" y="107"/>
                </a:lnTo>
                <a:lnTo>
                  <a:pt x="280" y="73"/>
                </a:lnTo>
                <a:lnTo>
                  <a:pt x="311" y="38"/>
                </a:lnTo>
                <a:lnTo>
                  <a:pt x="345" y="0"/>
                </a:lnTo>
                <a:close/>
              </a:path>
            </a:pathLst>
          </a:custGeom>
          <a:solidFill>
            <a:srgbClr val="FFC000"/>
          </a:solidFill>
          <a:ln>
            <a:noFill/>
          </a:ln>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ea typeface="微软雅黑 Light" panose="020B0502040204020203" pitchFamily="34" charset="-122"/>
            </a:endParaRPr>
          </a:p>
        </p:txBody>
      </p:sp>
      <p:pic>
        <p:nvPicPr>
          <p:cNvPr id="14" name="Picture 13">
            <a:extLst>
              <a:ext uri="{FF2B5EF4-FFF2-40B4-BE49-F238E27FC236}">
                <a16:creationId xmlns:a16="http://schemas.microsoft.com/office/drawing/2014/main" id="{E2AB6343-5B7A-5B93-A3F8-FE4A25202A96}"/>
              </a:ext>
            </a:extLst>
          </p:cNvPr>
          <p:cNvPicPr>
            <a:picLocks noChangeAspect="1"/>
          </p:cNvPicPr>
          <p:nvPr/>
        </p:nvPicPr>
        <p:blipFill>
          <a:blip r:embed="rId5"/>
          <a:stretch>
            <a:fillRect/>
          </a:stretch>
        </p:blipFill>
        <p:spPr>
          <a:xfrm>
            <a:off x="4266151" y="3375282"/>
            <a:ext cx="695004" cy="823031"/>
          </a:xfrm>
          <a:prstGeom prst="rect">
            <a:avLst/>
          </a:prstGeom>
        </p:spPr>
      </p:pic>
      <p:pic>
        <p:nvPicPr>
          <p:cNvPr id="15" name="Picture 14">
            <a:extLst>
              <a:ext uri="{FF2B5EF4-FFF2-40B4-BE49-F238E27FC236}">
                <a16:creationId xmlns:a16="http://schemas.microsoft.com/office/drawing/2014/main" id="{70E45798-48E5-EC43-9987-49085E2A0327}"/>
              </a:ext>
            </a:extLst>
          </p:cNvPr>
          <p:cNvPicPr>
            <a:picLocks noChangeAspect="1"/>
          </p:cNvPicPr>
          <p:nvPr/>
        </p:nvPicPr>
        <p:blipFill>
          <a:blip r:embed="rId5"/>
          <a:stretch>
            <a:fillRect/>
          </a:stretch>
        </p:blipFill>
        <p:spPr>
          <a:xfrm>
            <a:off x="10893854" y="1424173"/>
            <a:ext cx="695004" cy="823031"/>
          </a:xfrm>
          <a:prstGeom prst="rect">
            <a:avLst/>
          </a:prstGeom>
        </p:spPr>
      </p:pic>
      <p:sp>
        <p:nvSpPr>
          <p:cNvPr id="16" name="叉">
            <a:extLst>
              <a:ext uri="{FF2B5EF4-FFF2-40B4-BE49-F238E27FC236}">
                <a16:creationId xmlns:a16="http://schemas.microsoft.com/office/drawing/2014/main" id="{CA9C5DD9-4E35-39F0-EED5-2D18242694F1}"/>
              </a:ext>
            </a:extLst>
          </p:cNvPr>
          <p:cNvSpPr/>
          <p:nvPr/>
        </p:nvSpPr>
        <p:spPr bwMode="auto">
          <a:xfrm>
            <a:off x="10575361" y="3564516"/>
            <a:ext cx="824823" cy="791293"/>
          </a:xfrm>
          <a:custGeom>
            <a:avLst/>
            <a:gdLst>
              <a:gd name="T0" fmla="*/ 537882 w 1360"/>
              <a:gd name="T1" fmla="*/ 182096 h 1360"/>
              <a:gd name="T2" fmla="*/ 661147 w 1360"/>
              <a:gd name="T3" fmla="*/ 444313 h 1360"/>
              <a:gd name="T4" fmla="*/ 837640 w 1360"/>
              <a:gd name="T5" fmla="*/ 696819 h 1360"/>
              <a:gd name="T6" fmla="*/ 1004327 w 1360"/>
              <a:gd name="T7" fmla="*/ 598488 h 1360"/>
              <a:gd name="T8" fmla="*/ 1138798 w 1360"/>
              <a:gd name="T9" fmla="*/ 454025 h 1360"/>
              <a:gd name="T10" fmla="*/ 1263463 w 1360"/>
              <a:gd name="T11" fmla="*/ 342340 h 1360"/>
              <a:gd name="T12" fmla="*/ 1375522 w 1360"/>
              <a:gd name="T13" fmla="*/ 263432 h 1360"/>
              <a:gd name="T14" fmla="*/ 1477776 w 1360"/>
              <a:gd name="T15" fmla="*/ 213659 h 1360"/>
              <a:gd name="T16" fmla="*/ 1566022 w 1360"/>
              <a:gd name="T17" fmla="*/ 197877 h 1360"/>
              <a:gd name="T18" fmla="*/ 1647265 w 1360"/>
              <a:gd name="T19" fmla="*/ 213659 h 1360"/>
              <a:gd name="T20" fmla="*/ 1714500 w 1360"/>
              <a:gd name="T21" fmla="*/ 258576 h 1360"/>
              <a:gd name="T22" fmla="*/ 1767728 w 1360"/>
              <a:gd name="T23" fmla="*/ 326558 h 1360"/>
              <a:gd name="T24" fmla="*/ 1641662 w 1360"/>
              <a:gd name="T25" fmla="*/ 433388 h 1360"/>
              <a:gd name="T26" fmla="*/ 1402136 w 1360"/>
              <a:gd name="T27" fmla="*/ 610627 h 1360"/>
              <a:gd name="T28" fmla="*/ 1144401 w 1360"/>
              <a:gd name="T29" fmla="*/ 859491 h 1360"/>
              <a:gd name="T30" fmla="*/ 1165412 w 1360"/>
              <a:gd name="T31" fmla="*/ 1045229 h 1360"/>
              <a:gd name="T32" fmla="*/ 1290077 w 1360"/>
              <a:gd name="T33" fmla="*/ 1156914 h 1360"/>
              <a:gd name="T34" fmla="*/ 1410540 w 1360"/>
              <a:gd name="T35" fmla="*/ 1245534 h 1360"/>
              <a:gd name="T36" fmla="*/ 1526801 w 1360"/>
              <a:gd name="T37" fmla="*/ 1308660 h 1360"/>
              <a:gd name="T38" fmla="*/ 1638860 w 1360"/>
              <a:gd name="T39" fmla="*/ 1346293 h 1360"/>
              <a:gd name="T40" fmla="*/ 1746717 w 1360"/>
              <a:gd name="T41" fmla="*/ 1357219 h 1360"/>
              <a:gd name="T42" fmla="*/ 1905000 w 1360"/>
              <a:gd name="T43" fmla="*/ 1341438 h 1360"/>
              <a:gd name="T44" fmla="*/ 1861577 w 1360"/>
              <a:gd name="T45" fmla="*/ 1420346 h 1360"/>
              <a:gd name="T46" fmla="*/ 1808349 w 1360"/>
              <a:gd name="T47" fmla="*/ 1508965 h 1360"/>
              <a:gd name="T48" fmla="*/ 1762125 w 1360"/>
              <a:gd name="T49" fmla="*/ 1569664 h 1360"/>
              <a:gd name="T50" fmla="*/ 1673879 w 1360"/>
              <a:gd name="T51" fmla="*/ 1627935 h 1360"/>
              <a:gd name="T52" fmla="*/ 1550614 w 1360"/>
              <a:gd name="T53" fmla="*/ 1638860 h 1360"/>
              <a:gd name="T54" fmla="*/ 1453963 w 1360"/>
              <a:gd name="T55" fmla="*/ 1615795 h 1360"/>
              <a:gd name="T56" fmla="*/ 1346107 w 1360"/>
              <a:gd name="T57" fmla="*/ 1564808 h 1360"/>
              <a:gd name="T58" fmla="*/ 1231246 w 1360"/>
              <a:gd name="T59" fmla="*/ 1485900 h 1360"/>
              <a:gd name="T60" fmla="*/ 1103779 w 1360"/>
              <a:gd name="T61" fmla="*/ 1380285 h 1360"/>
              <a:gd name="T62" fmla="*/ 969309 w 1360"/>
              <a:gd name="T63" fmla="*/ 1245534 h 1360"/>
              <a:gd name="T64" fmla="*/ 795618 w 1360"/>
              <a:gd name="T65" fmla="*/ 1262529 h 1360"/>
              <a:gd name="T66" fmla="*/ 682158 w 1360"/>
              <a:gd name="T67" fmla="*/ 1392424 h 1360"/>
              <a:gd name="T68" fmla="*/ 577103 w 1360"/>
              <a:gd name="T69" fmla="*/ 1496826 h 1360"/>
              <a:gd name="T70" fmla="*/ 480452 w 1360"/>
              <a:gd name="T71" fmla="*/ 1574520 h 1360"/>
              <a:gd name="T72" fmla="*/ 395007 w 1360"/>
              <a:gd name="T73" fmla="*/ 1625507 h 1360"/>
              <a:gd name="T74" fmla="*/ 319368 w 1360"/>
              <a:gd name="T75" fmla="*/ 1648572 h 1360"/>
              <a:gd name="T76" fmla="*/ 277346 w 1360"/>
              <a:gd name="T77" fmla="*/ 1648572 h 1360"/>
              <a:gd name="T78" fmla="*/ 175092 w 1360"/>
              <a:gd name="T79" fmla="*/ 1610939 h 1360"/>
              <a:gd name="T80" fmla="*/ 70037 w 1360"/>
              <a:gd name="T81" fmla="*/ 1516249 h 1360"/>
              <a:gd name="T82" fmla="*/ 23813 w 1360"/>
              <a:gd name="T83" fmla="*/ 1425201 h 1360"/>
              <a:gd name="T84" fmla="*/ 81243 w 1360"/>
              <a:gd name="T85" fmla="*/ 1432485 h 1360"/>
              <a:gd name="T86" fmla="*/ 172290 w 1360"/>
              <a:gd name="T87" fmla="*/ 1417918 h 1360"/>
              <a:gd name="T88" fmla="*/ 271743 w 1360"/>
              <a:gd name="T89" fmla="*/ 1379071 h 1360"/>
              <a:gd name="T90" fmla="*/ 373996 w 1360"/>
              <a:gd name="T91" fmla="*/ 1311088 h 1360"/>
              <a:gd name="T92" fmla="*/ 483254 w 1360"/>
              <a:gd name="T93" fmla="*/ 1215185 h 1360"/>
              <a:gd name="T94" fmla="*/ 593912 w 1360"/>
              <a:gd name="T95" fmla="*/ 1095001 h 1360"/>
              <a:gd name="T96" fmla="*/ 652743 w 1360"/>
              <a:gd name="T97" fmla="*/ 898338 h 1360"/>
              <a:gd name="T98" fmla="*/ 526676 w 1360"/>
              <a:gd name="T99" fmla="*/ 750234 h 1360"/>
              <a:gd name="T100" fmla="*/ 424423 w 1360"/>
              <a:gd name="T101" fmla="*/ 619125 h 1360"/>
              <a:gd name="T102" fmla="*/ 348783 w 1360"/>
              <a:gd name="T103" fmla="*/ 505012 h 1360"/>
              <a:gd name="T104" fmla="*/ 301158 w 1360"/>
              <a:gd name="T105" fmla="*/ 410322 h 1360"/>
              <a:gd name="T106" fmla="*/ 278746 w 1360"/>
              <a:gd name="T107" fmla="*/ 330200 h 1360"/>
              <a:gd name="T108" fmla="*/ 289952 w 1360"/>
              <a:gd name="T109" fmla="*/ 244008 h 1360"/>
              <a:gd name="T110" fmla="*/ 357188 w 1360"/>
              <a:gd name="T111" fmla="*/ 129895 h 1360"/>
              <a:gd name="T112" fmla="*/ 483254 w 1360"/>
              <a:gd name="T113" fmla="*/ 0 h 13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60" h="1360">
                <a:moveTo>
                  <a:pt x="345" y="0"/>
                </a:moveTo>
                <a:lnTo>
                  <a:pt x="363" y="75"/>
                </a:lnTo>
                <a:lnTo>
                  <a:pt x="384" y="150"/>
                </a:lnTo>
                <a:lnTo>
                  <a:pt x="409" y="223"/>
                </a:lnTo>
                <a:lnTo>
                  <a:pt x="439" y="295"/>
                </a:lnTo>
                <a:lnTo>
                  <a:pt x="472" y="366"/>
                </a:lnTo>
                <a:lnTo>
                  <a:pt x="510" y="435"/>
                </a:lnTo>
                <a:lnTo>
                  <a:pt x="552" y="504"/>
                </a:lnTo>
                <a:lnTo>
                  <a:pt x="598" y="574"/>
                </a:lnTo>
                <a:lnTo>
                  <a:pt x="629" y="614"/>
                </a:lnTo>
                <a:lnTo>
                  <a:pt x="685" y="539"/>
                </a:lnTo>
                <a:lnTo>
                  <a:pt x="717" y="493"/>
                </a:lnTo>
                <a:lnTo>
                  <a:pt x="750" y="451"/>
                </a:lnTo>
                <a:lnTo>
                  <a:pt x="783" y="410"/>
                </a:lnTo>
                <a:lnTo>
                  <a:pt x="813" y="374"/>
                </a:lnTo>
                <a:lnTo>
                  <a:pt x="844" y="341"/>
                </a:lnTo>
                <a:lnTo>
                  <a:pt x="873" y="311"/>
                </a:lnTo>
                <a:lnTo>
                  <a:pt x="902" y="282"/>
                </a:lnTo>
                <a:lnTo>
                  <a:pt x="930" y="257"/>
                </a:lnTo>
                <a:lnTo>
                  <a:pt x="957" y="236"/>
                </a:lnTo>
                <a:lnTo>
                  <a:pt x="982" y="217"/>
                </a:lnTo>
                <a:lnTo>
                  <a:pt x="1007" y="199"/>
                </a:lnTo>
                <a:lnTo>
                  <a:pt x="1032" y="186"/>
                </a:lnTo>
                <a:lnTo>
                  <a:pt x="1055" y="176"/>
                </a:lnTo>
                <a:lnTo>
                  <a:pt x="1076" y="169"/>
                </a:lnTo>
                <a:lnTo>
                  <a:pt x="1099" y="165"/>
                </a:lnTo>
                <a:lnTo>
                  <a:pt x="1118" y="163"/>
                </a:lnTo>
                <a:lnTo>
                  <a:pt x="1139" y="165"/>
                </a:lnTo>
                <a:lnTo>
                  <a:pt x="1157" y="169"/>
                </a:lnTo>
                <a:lnTo>
                  <a:pt x="1176" y="176"/>
                </a:lnTo>
                <a:lnTo>
                  <a:pt x="1191" y="184"/>
                </a:lnTo>
                <a:lnTo>
                  <a:pt x="1208" y="198"/>
                </a:lnTo>
                <a:lnTo>
                  <a:pt x="1224" y="213"/>
                </a:lnTo>
                <a:lnTo>
                  <a:pt x="1237" y="230"/>
                </a:lnTo>
                <a:lnTo>
                  <a:pt x="1251" y="249"/>
                </a:lnTo>
                <a:lnTo>
                  <a:pt x="1262" y="269"/>
                </a:lnTo>
                <a:lnTo>
                  <a:pt x="1278" y="292"/>
                </a:lnTo>
                <a:lnTo>
                  <a:pt x="1226" y="320"/>
                </a:lnTo>
                <a:lnTo>
                  <a:pt x="1172" y="357"/>
                </a:lnTo>
                <a:lnTo>
                  <a:pt x="1116" y="399"/>
                </a:lnTo>
                <a:lnTo>
                  <a:pt x="1059" y="447"/>
                </a:lnTo>
                <a:lnTo>
                  <a:pt x="1001" y="503"/>
                </a:lnTo>
                <a:lnTo>
                  <a:pt x="942" y="564"/>
                </a:lnTo>
                <a:lnTo>
                  <a:pt x="880" y="633"/>
                </a:lnTo>
                <a:lnTo>
                  <a:pt x="817" y="708"/>
                </a:lnTo>
                <a:lnTo>
                  <a:pt x="762" y="777"/>
                </a:lnTo>
                <a:lnTo>
                  <a:pt x="802" y="825"/>
                </a:lnTo>
                <a:lnTo>
                  <a:pt x="832" y="861"/>
                </a:lnTo>
                <a:lnTo>
                  <a:pt x="861" y="894"/>
                </a:lnTo>
                <a:lnTo>
                  <a:pt x="892" y="925"/>
                </a:lnTo>
                <a:lnTo>
                  <a:pt x="921" y="953"/>
                </a:lnTo>
                <a:lnTo>
                  <a:pt x="950" y="980"/>
                </a:lnTo>
                <a:lnTo>
                  <a:pt x="978" y="1003"/>
                </a:lnTo>
                <a:lnTo>
                  <a:pt x="1007" y="1026"/>
                </a:lnTo>
                <a:lnTo>
                  <a:pt x="1034" y="1045"/>
                </a:lnTo>
                <a:lnTo>
                  <a:pt x="1063" y="1063"/>
                </a:lnTo>
                <a:lnTo>
                  <a:pt x="1090" y="1078"/>
                </a:lnTo>
                <a:lnTo>
                  <a:pt x="1116" y="1090"/>
                </a:lnTo>
                <a:lnTo>
                  <a:pt x="1143" y="1101"/>
                </a:lnTo>
                <a:lnTo>
                  <a:pt x="1170" y="1109"/>
                </a:lnTo>
                <a:lnTo>
                  <a:pt x="1197" y="1114"/>
                </a:lnTo>
                <a:lnTo>
                  <a:pt x="1222" y="1118"/>
                </a:lnTo>
                <a:lnTo>
                  <a:pt x="1247" y="1118"/>
                </a:lnTo>
                <a:lnTo>
                  <a:pt x="1291" y="1116"/>
                </a:lnTo>
                <a:lnTo>
                  <a:pt x="1333" y="1111"/>
                </a:lnTo>
                <a:lnTo>
                  <a:pt x="1360" y="1105"/>
                </a:lnTo>
                <a:lnTo>
                  <a:pt x="1343" y="1141"/>
                </a:lnTo>
                <a:lnTo>
                  <a:pt x="1329" y="1170"/>
                </a:lnTo>
                <a:lnTo>
                  <a:pt x="1316" y="1197"/>
                </a:lnTo>
                <a:lnTo>
                  <a:pt x="1304" y="1222"/>
                </a:lnTo>
                <a:lnTo>
                  <a:pt x="1291" y="1243"/>
                </a:lnTo>
                <a:lnTo>
                  <a:pt x="1279" y="1262"/>
                </a:lnTo>
                <a:lnTo>
                  <a:pt x="1270" y="1279"/>
                </a:lnTo>
                <a:lnTo>
                  <a:pt x="1258" y="1293"/>
                </a:lnTo>
                <a:lnTo>
                  <a:pt x="1249" y="1304"/>
                </a:lnTo>
                <a:lnTo>
                  <a:pt x="1224" y="1325"/>
                </a:lnTo>
                <a:lnTo>
                  <a:pt x="1195" y="1341"/>
                </a:lnTo>
                <a:lnTo>
                  <a:pt x="1164" y="1348"/>
                </a:lnTo>
                <a:lnTo>
                  <a:pt x="1128" y="1352"/>
                </a:lnTo>
                <a:lnTo>
                  <a:pt x="1107" y="1350"/>
                </a:lnTo>
                <a:lnTo>
                  <a:pt x="1084" y="1347"/>
                </a:lnTo>
                <a:lnTo>
                  <a:pt x="1061" y="1341"/>
                </a:lnTo>
                <a:lnTo>
                  <a:pt x="1038" y="1331"/>
                </a:lnTo>
                <a:lnTo>
                  <a:pt x="1013" y="1320"/>
                </a:lnTo>
                <a:lnTo>
                  <a:pt x="988" y="1306"/>
                </a:lnTo>
                <a:lnTo>
                  <a:pt x="961" y="1289"/>
                </a:lnTo>
                <a:lnTo>
                  <a:pt x="934" y="1270"/>
                </a:lnTo>
                <a:lnTo>
                  <a:pt x="907" y="1249"/>
                </a:lnTo>
                <a:lnTo>
                  <a:pt x="879" y="1224"/>
                </a:lnTo>
                <a:lnTo>
                  <a:pt x="850" y="1199"/>
                </a:lnTo>
                <a:lnTo>
                  <a:pt x="819" y="1168"/>
                </a:lnTo>
                <a:lnTo>
                  <a:pt x="788" y="1137"/>
                </a:lnTo>
                <a:lnTo>
                  <a:pt x="758" y="1103"/>
                </a:lnTo>
                <a:lnTo>
                  <a:pt x="725" y="1067"/>
                </a:lnTo>
                <a:lnTo>
                  <a:pt x="692" y="1026"/>
                </a:lnTo>
                <a:lnTo>
                  <a:pt x="629" y="951"/>
                </a:lnTo>
                <a:lnTo>
                  <a:pt x="597" y="997"/>
                </a:lnTo>
                <a:lnTo>
                  <a:pt x="568" y="1040"/>
                </a:lnTo>
                <a:lnTo>
                  <a:pt x="541" y="1078"/>
                </a:lnTo>
                <a:lnTo>
                  <a:pt x="512" y="1114"/>
                </a:lnTo>
                <a:lnTo>
                  <a:pt x="487" y="1147"/>
                </a:lnTo>
                <a:lnTo>
                  <a:pt x="460" y="1180"/>
                </a:lnTo>
                <a:lnTo>
                  <a:pt x="435" y="1207"/>
                </a:lnTo>
                <a:lnTo>
                  <a:pt x="412" y="1233"/>
                </a:lnTo>
                <a:lnTo>
                  <a:pt x="387" y="1256"/>
                </a:lnTo>
                <a:lnTo>
                  <a:pt x="366" y="1279"/>
                </a:lnTo>
                <a:lnTo>
                  <a:pt x="343" y="1297"/>
                </a:lnTo>
                <a:lnTo>
                  <a:pt x="322" y="1314"/>
                </a:lnTo>
                <a:lnTo>
                  <a:pt x="303" y="1327"/>
                </a:lnTo>
                <a:lnTo>
                  <a:pt x="282" y="1339"/>
                </a:lnTo>
                <a:lnTo>
                  <a:pt x="265" y="1348"/>
                </a:lnTo>
                <a:lnTo>
                  <a:pt x="246" y="1354"/>
                </a:lnTo>
                <a:lnTo>
                  <a:pt x="228" y="1358"/>
                </a:lnTo>
                <a:lnTo>
                  <a:pt x="211" y="1360"/>
                </a:lnTo>
                <a:lnTo>
                  <a:pt x="198" y="1358"/>
                </a:lnTo>
                <a:lnTo>
                  <a:pt x="173" y="1352"/>
                </a:lnTo>
                <a:lnTo>
                  <a:pt x="150" y="1343"/>
                </a:lnTo>
                <a:lnTo>
                  <a:pt x="125" y="1327"/>
                </a:lnTo>
                <a:lnTo>
                  <a:pt x="100" y="1306"/>
                </a:lnTo>
                <a:lnTo>
                  <a:pt x="75" y="1279"/>
                </a:lnTo>
                <a:lnTo>
                  <a:pt x="50" y="1249"/>
                </a:lnTo>
                <a:lnTo>
                  <a:pt x="25" y="1212"/>
                </a:lnTo>
                <a:lnTo>
                  <a:pt x="0" y="1170"/>
                </a:lnTo>
                <a:lnTo>
                  <a:pt x="17" y="1174"/>
                </a:lnTo>
                <a:lnTo>
                  <a:pt x="33" y="1178"/>
                </a:lnTo>
                <a:lnTo>
                  <a:pt x="46" y="1180"/>
                </a:lnTo>
                <a:lnTo>
                  <a:pt x="58" y="1180"/>
                </a:lnTo>
                <a:lnTo>
                  <a:pt x="79" y="1178"/>
                </a:lnTo>
                <a:lnTo>
                  <a:pt x="102" y="1174"/>
                </a:lnTo>
                <a:lnTo>
                  <a:pt x="123" y="1168"/>
                </a:lnTo>
                <a:lnTo>
                  <a:pt x="146" y="1161"/>
                </a:lnTo>
                <a:lnTo>
                  <a:pt x="171" y="1149"/>
                </a:lnTo>
                <a:lnTo>
                  <a:pt x="194" y="1136"/>
                </a:lnTo>
                <a:lnTo>
                  <a:pt x="219" y="1118"/>
                </a:lnTo>
                <a:lnTo>
                  <a:pt x="242" y="1101"/>
                </a:lnTo>
                <a:lnTo>
                  <a:pt x="267" y="1080"/>
                </a:lnTo>
                <a:lnTo>
                  <a:pt x="293" y="1055"/>
                </a:lnTo>
                <a:lnTo>
                  <a:pt x="318" y="1030"/>
                </a:lnTo>
                <a:lnTo>
                  <a:pt x="345" y="1001"/>
                </a:lnTo>
                <a:lnTo>
                  <a:pt x="370" y="971"/>
                </a:lnTo>
                <a:lnTo>
                  <a:pt x="397" y="938"/>
                </a:lnTo>
                <a:lnTo>
                  <a:pt x="424" y="902"/>
                </a:lnTo>
                <a:lnTo>
                  <a:pt x="453" y="863"/>
                </a:lnTo>
                <a:lnTo>
                  <a:pt x="504" y="790"/>
                </a:lnTo>
                <a:lnTo>
                  <a:pt x="466" y="740"/>
                </a:lnTo>
                <a:lnTo>
                  <a:pt x="434" y="698"/>
                </a:lnTo>
                <a:lnTo>
                  <a:pt x="405" y="658"/>
                </a:lnTo>
                <a:lnTo>
                  <a:pt x="376" y="618"/>
                </a:lnTo>
                <a:lnTo>
                  <a:pt x="349" y="581"/>
                </a:lnTo>
                <a:lnTo>
                  <a:pt x="326" y="545"/>
                </a:lnTo>
                <a:lnTo>
                  <a:pt x="303" y="510"/>
                </a:lnTo>
                <a:lnTo>
                  <a:pt x="284" y="478"/>
                </a:lnTo>
                <a:lnTo>
                  <a:pt x="267" y="447"/>
                </a:lnTo>
                <a:lnTo>
                  <a:pt x="249" y="416"/>
                </a:lnTo>
                <a:lnTo>
                  <a:pt x="236" y="389"/>
                </a:lnTo>
                <a:lnTo>
                  <a:pt x="224" y="363"/>
                </a:lnTo>
                <a:lnTo>
                  <a:pt x="215" y="338"/>
                </a:lnTo>
                <a:lnTo>
                  <a:pt x="209" y="315"/>
                </a:lnTo>
                <a:lnTo>
                  <a:pt x="203" y="293"/>
                </a:lnTo>
                <a:lnTo>
                  <a:pt x="199" y="272"/>
                </a:lnTo>
                <a:lnTo>
                  <a:pt x="199" y="255"/>
                </a:lnTo>
                <a:lnTo>
                  <a:pt x="201" y="228"/>
                </a:lnTo>
                <a:lnTo>
                  <a:pt x="207" y="201"/>
                </a:lnTo>
                <a:lnTo>
                  <a:pt x="219" y="173"/>
                </a:lnTo>
                <a:lnTo>
                  <a:pt x="236" y="140"/>
                </a:lnTo>
                <a:lnTo>
                  <a:pt x="255" y="107"/>
                </a:lnTo>
                <a:lnTo>
                  <a:pt x="280" y="73"/>
                </a:lnTo>
                <a:lnTo>
                  <a:pt x="311" y="38"/>
                </a:lnTo>
                <a:lnTo>
                  <a:pt x="345" y="0"/>
                </a:lnTo>
                <a:close/>
              </a:path>
            </a:pathLst>
          </a:custGeom>
          <a:solidFill>
            <a:srgbClr val="FFC000"/>
          </a:solidFill>
          <a:ln>
            <a:noFill/>
          </a:ln>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ea typeface="微软雅黑 Light" panose="020B0502040204020203" pitchFamily="34" charset="-122"/>
            </a:endParaRPr>
          </a:p>
        </p:txBody>
      </p:sp>
      <p:sp>
        <p:nvSpPr>
          <p:cNvPr id="17" name="叉">
            <a:extLst>
              <a:ext uri="{FF2B5EF4-FFF2-40B4-BE49-F238E27FC236}">
                <a16:creationId xmlns:a16="http://schemas.microsoft.com/office/drawing/2014/main" id="{B9D8F1BD-04DA-80FA-689E-34D0FA450964}"/>
              </a:ext>
            </a:extLst>
          </p:cNvPr>
          <p:cNvSpPr/>
          <p:nvPr/>
        </p:nvSpPr>
        <p:spPr bwMode="auto">
          <a:xfrm>
            <a:off x="10416533" y="5246594"/>
            <a:ext cx="824823" cy="791293"/>
          </a:xfrm>
          <a:custGeom>
            <a:avLst/>
            <a:gdLst>
              <a:gd name="T0" fmla="*/ 537882 w 1360"/>
              <a:gd name="T1" fmla="*/ 182096 h 1360"/>
              <a:gd name="T2" fmla="*/ 661147 w 1360"/>
              <a:gd name="T3" fmla="*/ 444313 h 1360"/>
              <a:gd name="T4" fmla="*/ 837640 w 1360"/>
              <a:gd name="T5" fmla="*/ 696819 h 1360"/>
              <a:gd name="T6" fmla="*/ 1004327 w 1360"/>
              <a:gd name="T7" fmla="*/ 598488 h 1360"/>
              <a:gd name="T8" fmla="*/ 1138798 w 1360"/>
              <a:gd name="T9" fmla="*/ 454025 h 1360"/>
              <a:gd name="T10" fmla="*/ 1263463 w 1360"/>
              <a:gd name="T11" fmla="*/ 342340 h 1360"/>
              <a:gd name="T12" fmla="*/ 1375522 w 1360"/>
              <a:gd name="T13" fmla="*/ 263432 h 1360"/>
              <a:gd name="T14" fmla="*/ 1477776 w 1360"/>
              <a:gd name="T15" fmla="*/ 213659 h 1360"/>
              <a:gd name="T16" fmla="*/ 1566022 w 1360"/>
              <a:gd name="T17" fmla="*/ 197877 h 1360"/>
              <a:gd name="T18" fmla="*/ 1647265 w 1360"/>
              <a:gd name="T19" fmla="*/ 213659 h 1360"/>
              <a:gd name="T20" fmla="*/ 1714500 w 1360"/>
              <a:gd name="T21" fmla="*/ 258576 h 1360"/>
              <a:gd name="T22" fmla="*/ 1767728 w 1360"/>
              <a:gd name="T23" fmla="*/ 326558 h 1360"/>
              <a:gd name="T24" fmla="*/ 1641662 w 1360"/>
              <a:gd name="T25" fmla="*/ 433388 h 1360"/>
              <a:gd name="T26" fmla="*/ 1402136 w 1360"/>
              <a:gd name="T27" fmla="*/ 610627 h 1360"/>
              <a:gd name="T28" fmla="*/ 1144401 w 1360"/>
              <a:gd name="T29" fmla="*/ 859491 h 1360"/>
              <a:gd name="T30" fmla="*/ 1165412 w 1360"/>
              <a:gd name="T31" fmla="*/ 1045229 h 1360"/>
              <a:gd name="T32" fmla="*/ 1290077 w 1360"/>
              <a:gd name="T33" fmla="*/ 1156914 h 1360"/>
              <a:gd name="T34" fmla="*/ 1410540 w 1360"/>
              <a:gd name="T35" fmla="*/ 1245534 h 1360"/>
              <a:gd name="T36" fmla="*/ 1526801 w 1360"/>
              <a:gd name="T37" fmla="*/ 1308660 h 1360"/>
              <a:gd name="T38" fmla="*/ 1638860 w 1360"/>
              <a:gd name="T39" fmla="*/ 1346293 h 1360"/>
              <a:gd name="T40" fmla="*/ 1746717 w 1360"/>
              <a:gd name="T41" fmla="*/ 1357219 h 1360"/>
              <a:gd name="T42" fmla="*/ 1905000 w 1360"/>
              <a:gd name="T43" fmla="*/ 1341438 h 1360"/>
              <a:gd name="T44" fmla="*/ 1861577 w 1360"/>
              <a:gd name="T45" fmla="*/ 1420346 h 1360"/>
              <a:gd name="T46" fmla="*/ 1808349 w 1360"/>
              <a:gd name="T47" fmla="*/ 1508965 h 1360"/>
              <a:gd name="T48" fmla="*/ 1762125 w 1360"/>
              <a:gd name="T49" fmla="*/ 1569664 h 1360"/>
              <a:gd name="T50" fmla="*/ 1673879 w 1360"/>
              <a:gd name="T51" fmla="*/ 1627935 h 1360"/>
              <a:gd name="T52" fmla="*/ 1550614 w 1360"/>
              <a:gd name="T53" fmla="*/ 1638860 h 1360"/>
              <a:gd name="T54" fmla="*/ 1453963 w 1360"/>
              <a:gd name="T55" fmla="*/ 1615795 h 1360"/>
              <a:gd name="T56" fmla="*/ 1346107 w 1360"/>
              <a:gd name="T57" fmla="*/ 1564808 h 1360"/>
              <a:gd name="T58" fmla="*/ 1231246 w 1360"/>
              <a:gd name="T59" fmla="*/ 1485900 h 1360"/>
              <a:gd name="T60" fmla="*/ 1103779 w 1360"/>
              <a:gd name="T61" fmla="*/ 1380285 h 1360"/>
              <a:gd name="T62" fmla="*/ 969309 w 1360"/>
              <a:gd name="T63" fmla="*/ 1245534 h 1360"/>
              <a:gd name="T64" fmla="*/ 795618 w 1360"/>
              <a:gd name="T65" fmla="*/ 1262529 h 1360"/>
              <a:gd name="T66" fmla="*/ 682158 w 1360"/>
              <a:gd name="T67" fmla="*/ 1392424 h 1360"/>
              <a:gd name="T68" fmla="*/ 577103 w 1360"/>
              <a:gd name="T69" fmla="*/ 1496826 h 1360"/>
              <a:gd name="T70" fmla="*/ 480452 w 1360"/>
              <a:gd name="T71" fmla="*/ 1574520 h 1360"/>
              <a:gd name="T72" fmla="*/ 395007 w 1360"/>
              <a:gd name="T73" fmla="*/ 1625507 h 1360"/>
              <a:gd name="T74" fmla="*/ 319368 w 1360"/>
              <a:gd name="T75" fmla="*/ 1648572 h 1360"/>
              <a:gd name="T76" fmla="*/ 277346 w 1360"/>
              <a:gd name="T77" fmla="*/ 1648572 h 1360"/>
              <a:gd name="T78" fmla="*/ 175092 w 1360"/>
              <a:gd name="T79" fmla="*/ 1610939 h 1360"/>
              <a:gd name="T80" fmla="*/ 70037 w 1360"/>
              <a:gd name="T81" fmla="*/ 1516249 h 1360"/>
              <a:gd name="T82" fmla="*/ 23813 w 1360"/>
              <a:gd name="T83" fmla="*/ 1425201 h 1360"/>
              <a:gd name="T84" fmla="*/ 81243 w 1360"/>
              <a:gd name="T85" fmla="*/ 1432485 h 1360"/>
              <a:gd name="T86" fmla="*/ 172290 w 1360"/>
              <a:gd name="T87" fmla="*/ 1417918 h 1360"/>
              <a:gd name="T88" fmla="*/ 271743 w 1360"/>
              <a:gd name="T89" fmla="*/ 1379071 h 1360"/>
              <a:gd name="T90" fmla="*/ 373996 w 1360"/>
              <a:gd name="T91" fmla="*/ 1311088 h 1360"/>
              <a:gd name="T92" fmla="*/ 483254 w 1360"/>
              <a:gd name="T93" fmla="*/ 1215185 h 1360"/>
              <a:gd name="T94" fmla="*/ 593912 w 1360"/>
              <a:gd name="T95" fmla="*/ 1095001 h 1360"/>
              <a:gd name="T96" fmla="*/ 652743 w 1360"/>
              <a:gd name="T97" fmla="*/ 898338 h 1360"/>
              <a:gd name="T98" fmla="*/ 526676 w 1360"/>
              <a:gd name="T99" fmla="*/ 750234 h 1360"/>
              <a:gd name="T100" fmla="*/ 424423 w 1360"/>
              <a:gd name="T101" fmla="*/ 619125 h 1360"/>
              <a:gd name="T102" fmla="*/ 348783 w 1360"/>
              <a:gd name="T103" fmla="*/ 505012 h 1360"/>
              <a:gd name="T104" fmla="*/ 301158 w 1360"/>
              <a:gd name="T105" fmla="*/ 410322 h 1360"/>
              <a:gd name="T106" fmla="*/ 278746 w 1360"/>
              <a:gd name="T107" fmla="*/ 330200 h 1360"/>
              <a:gd name="T108" fmla="*/ 289952 w 1360"/>
              <a:gd name="T109" fmla="*/ 244008 h 1360"/>
              <a:gd name="T110" fmla="*/ 357188 w 1360"/>
              <a:gd name="T111" fmla="*/ 129895 h 1360"/>
              <a:gd name="T112" fmla="*/ 483254 w 1360"/>
              <a:gd name="T113" fmla="*/ 0 h 13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60" h="1360">
                <a:moveTo>
                  <a:pt x="345" y="0"/>
                </a:moveTo>
                <a:lnTo>
                  <a:pt x="363" y="75"/>
                </a:lnTo>
                <a:lnTo>
                  <a:pt x="384" y="150"/>
                </a:lnTo>
                <a:lnTo>
                  <a:pt x="409" y="223"/>
                </a:lnTo>
                <a:lnTo>
                  <a:pt x="439" y="295"/>
                </a:lnTo>
                <a:lnTo>
                  <a:pt x="472" y="366"/>
                </a:lnTo>
                <a:lnTo>
                  <a:pt x="510" y="435"/>
                </a:lnTo>
                <a:lnTo>
                  <a:pt x="552" y="504"/>
                </a:lnTo>
                <a:lnTo>
                  <a:pt x="598" y="574"/>
                </a:lnTo>
                <a:lnTo>
                  <a:pt x="629" y="614"/>
                </a:lnTo>
                <a:lnTo>
                  <a:pt x="685" y="539"/>
                </a:lnTo>
                <a:lnTo>
                  <a:pt x="717" y="493"/>
                </a:lnTo>
                <a:lnTo>
                  <a:pt x="750" y="451"/>
                </a:lnTo>
                <a:lnTo>
                  <a:pt x="783" y="410"/>
                </a:lnTo>
                <a:lnTo>
                  <a:pt x="813" y="374"/>
                </a:lnTo>
                <a:lnTo>
                  <a:pt x="844" y="341"/>
                </a:lnTo>
                <a:lnTo>
                  <a:pt x="873" y="311"/>
                </a:lnTo>
                <a:lnTo>
                  <a:pt x="902" y="282"/>
                </a:lnTo>
                <a:lnTo>
                  <a:pt x="930" y="257"/>
                </a:lnTo>
                <a:lnTo>
                  <a:pt x="957" y="236"/>
                </a:lnTo>
                <a:lnTo>
                  <a:pt x="982" y="217"/>
                </a:lnTo>
                <a:lnTo>
                  <a:pt x="1007" y="199"/>
                </a:lnTo>
                <a:lnTo>
                  <a:pt x="1032" y="186"/>
                </a:lnTo>
                <a:lnTo>
                  <a:pt x="1055" y="176"/>
                </a:lnTo>
                <a:lnTo>
                  <a:pt x="1076" y="169"/>
                </a:lnTo>
                <a:lnTo>
                  <a:pt x="1099" y="165"/>
                </a:lnTo>
                <a:lnTo>
                  <a:pt x="1118" y="163"/>
                </a:lnTo>
                <a:lnTo>
                  <a:pt x="1139" y="165"/>
                </a:lnTo>
                <a:lnTo>
                  <a:pt x="1157" y="169"/>
                </a:lnTo>
                <a:lnTo>
                  <a:pt x="1176" y="176"/>
                </a:lnTo>
                <a:lnTo>
                  <a:pt x="1191" y="184"/>
                </a:lnTo>
                <a:lnTo>
                  <a:pt x="1208" y="198"/>
                </a:lnTo>
                <a:lnTo>
                  <a:pt x="1224" y="213"/>
                </a:lnTo>
                <a:lnTo>
                  <a:pt x="1237" y="230"/>
                </a:lnTo>
                <a:lnTo>
                  <a:pt x="1251" y="249"/>
                </a:lnTo>
                <a:lnTo>
                  <a:pt x="1262" y="269"/>
                </a:lnTo>
                <a:lnTo>
                  <a:pt x="1278" y="292"/>
                </a:lnTo>
                <a:lnTo>
                  <a:pt x="1226" y="320"/>
                </a:lnTo>
                <a:lnTo>
                  <a:pt x="1172" y="357"/>
                </a:lnTo>
                <a:lnTo>
                  <a:pt x="1116" y="399"/>
                </a:lnTo>
                <a:lnTo>
                  <a:pt x="1059" y="447"/>
                </a:lnTo>
                <a:lnTo>
                  <a:pt x="1001" y="503"/>
                </a:lnTo>
                <a:lnTo>
                  <a:pt x="942" y="564"/>
                </a:lnTo>
                <a:lnTo>
                  <a:pt x="880" y="633"/>
                </a:lnTo>
                <a:lnTo>
                  <a:pt x="817" y="708"/>
                </a:lnTo>
                <a:lnTo>
                  <a:pt x="762" y="777"/>
                </a:lnTo>
                <a:lnTo>
                  <a:pt x="802" y="825"/>
                </a:lnTo>
                <a:lnTo>
                  <a:pt x="832" y="861"/>
                </a:lnTo>
                <a:lnTo>
                  <a:pt x="861" y="894"/>
                </a:lnTo>
                <a:lnTo>
                  <a:pt x="892" y="925"/>
                </a:lnTo>
                <a:lnTo>
                  <a:pt x="921" y="953"/>
                </a:lnTo>
                <a:lnTo>
                  <a:pt x="950" y="980"/>
                </a:lnTo>
                <a:lnTo>
                  <a:pt x="978" y="1003"/>
                </a:lnTo>
                <a:lnTo>
                  <a:pt x="1007" y="1026"/>
                </a:lnTo>
                <a:lnTo>
                  <a:pt x="1034" y="1045"/>
                </a:lnTo>
                <a:lnTo>
                  <a:pt x="1063" y="1063"/>
                </a:lnTo>
                <a:lnTo>
                  <a:pt x="1090" y="1078"/>
                </a:lnTo>
                <a:lnTo>
                  <a:pt x="1116" y="1090"/>
                </a:lnTo>
                <a:lnTo>
                  <a:pt x="1143" y="1101"/>
                </a:lnTo>
                <a:lnTo>
                  <a:pt x="1170" y="1109"/>
                </a:lnTo>
                <a:lnTo>
                  <a:pt x="1197" y="1114"/>
                </a:lnTo>
                <a:lnTo>
                  <a:pt x="1222" y="1118"/>
                </a:lnTo>
                <a:lnTo>
                  <a:pt x="1247" y="1118"/>
                </a:lnTo>
                <a:lnTo>
                  <a:pt x="1291" y="1116"/>
                </a:lnTo>
                <a:lnTo>
                  <a:pt x="1333" y="1111"/>
                </a:lnTo>
                <a:lnTo>
                  <a:pt x="1360" y="1105"/>
                </a:lnTo>
                <a:lnTo>
                  <a:pt x="1343" y="1141"/>
                </a:lnTo>
                <a:lnTo>
                  <a:pt x="1329" y="1170"/>
                </a:lnTo>
                <a:lnTo>
                  <a:pt x="1316" y="1197"/>
                </a:lnTo>
                <a:lnTo>
                  <a:pt x="1304" y="1222"/>
                </a:lnTo>
                <a:lnTo>
                  <a:pt x="1291" y="1243"/>
                </a:lnTo>
                <a:lnTo>
                  <a:pt x="1279" y="1262"/>
                </a:lnTo>
                <a:lnTo>
                  <a:pt x="1270" y="1279"/>
                </a:lnTo>
                <a:lnTo>
                  <a:pt x="1258" y="1293"/>
                </a:lnTo>
                <a:lnTo>
                  <a:pt x="1249" y="1304"/>
                </a:lnTo>
                <a:lnTo>
                  <a:pt x="1224" y="1325"/>
                </a:lnTo>
                <a:lnTo>
                  <a:pt x="1195" y="1341"/>
                </a:lnTo>
                <a:lnTo>
                  <a:pt x="1164" y="1348"/>
                </a:lnTo>
                <a:lnTo>
                  <a:pt x="1128" y="1352"/>
                </a:lnTo>
                <a:lnTo>
                  <a:pt x="1107" y="1350"/>
                </a:lnTo>
                <a:lnTo>
                  <a:pt x="1084" y="1347"/>
                </a:lnTo>
                <a:lnTo>
                  <a:pt x="1061" y="1341"/>
                </a:lnTo>
                <a:lnTo>
                  <a:pt x="1038" y="1331"/>
                </a:lnTo>
                <a:lnTo>
                  <a:pt x="1013" y="1320"/>
                </a:lnTo>
                <a:lnTo>
                  <a:pt x="988" y="1306"/>
                </a:lnTo>
                <a:lnTo>
                  <a:pt x="961" y="1289"/>
                </a:lnTo>
                <a:lnTo>
                  <a:pt x="934" y="1270"/>
                </a:lnTo>
                <a:lnTo>
                  <a:pt x="907" y="1249"/>
                </a:lnTo>
                <a:lnTo>
                  <a:pt x="879" y="1224"/>
                </a:lnTo>
                <a:lnTo>
                  <a:pt x="850" y="1199"/>
                </a:lnTo>
                <a:lnTo>
                  <a:pt x="819" y="1168"/>
                </a:lnTo>
                <a:lnTo>
                  <a:pt x="788" y="1137"/>
                </a:lnTo>
                <a:lnTo>
                  <a:pt x="758" y="1103"/>
                </a:lnTo>
                <a:lnTo>
                  <a:pt x="725" y="1067"/>
                </a:lnTo>
                <a:lnTo>
                  <a:pt x="692" y="1026"/>
                </a:lnTo>
                <a:lnTo>
                  <a:pt x="629" y="951"/>
                </a:lnTo>
                <a:lnTo>
                  <a:pt x="597" y="997"/>
                </a:lnTo>
                <a:lnTo>
                  <a:pt x="568" y="1040"/>
                </a:lnTo>
                <a:lnTo>
                  <a:pt x="541" y="1078"/>
                </a:lnTo>
                <a:lnTo>
                  <a:pt x="512" y="1114"/>
                </a:lnTo>
                <a:lnTo>
                  <a:pt x="487" y="1147"/>
                </a:lnTo>
                <a:lnTo>
                  <a:pt x="460" y="1180"/>
                </a:lnTo>
                <a:lnTo>
                  <a:pt x="435" y="1207"/>
                </a:lnTo>
                <a:lnTo>
                  <a:pt x="412" y="1233"/>
                </a:lnTo>
                <a:lnTo>
                  <a:pt x="387" y="1256"/>
                </a:lnTo>
                <a:lnTo>
                  <a:pt x="366" y="1279"/>
                </a:lnTo>
                <a:lnTo>
                  <a:pt x="343" y="1297"/>
                </a:lnTo>
                <a:lnTo>
                  <a:pt x="322" y="1314"/>
                </a:lnTo>
                <a:lnTo>
                  <a:pt x="303" y="1327"/>
                </a:lnTo>
                <a:lnTo>
                  <a:pt x="282" y="1339"/>
                </a:lnTo>
                <a:lnTo>
                  <a:pt x="265" y="1348"/>
                </a:lnTo>
                <a:lnTo>
                  <a:pt x="246" y="1354"/>
                </a:lnTo>
                <a:lnTo>
                  <a:pt x="228" y="1358"/>
                </a:lnTo>
                <a:lnTo>
                  <a:pt x="211" y="1360"/>
                </a:lnTo>
                <a:lnTo>
                  <a:pt x="198" y="1358"/>
                </a:lnTo>
                <a:lnTo>
                  <a:pt x="173" y="1352"/>
                </a:lnTo>
                <a:lnTo>
                  <a:pt x="150" y="1343"/>
                </a:lnTo>
                <a:lnTo>
                  <a:pt x="125" y="1327"/>
                </a:lnTo>
                <a:lnTo>
                  <a:pt x="100" y="1306"/>
                </a:lnTo>
                <a:lnTo>
                  <a:pt x="75" y="1279"/>
                </a:lnTo>
                <a:lnTo>
                  <a:pt x="50" y="1249"/>
                </a:lnTo>
                <a:lnTo>
                  <a:pt x="25" y="1212"/>
                </a:lnTo>
                <a:lnTo>
                  <a:pt x="0" y="1170"/>
                </a:lnTo>
                <a:lnTo>
                  <a:pt x="17" y="1174"/>
                </a:lnTo>
                <a:lnTo>
                  <a:pt x="33" y="1178"/>
                </a:lnTo>
                <a:lnTo>
                  <a:pt x="46" y="1180"/>
                </a:lnTo>
                <a:lnTo>
                  <a:pt x="58" y="1180"/>
                </a:lnTo>
                <a:lnTo>
                  <a:pt x="79" y="1178"/>
                </a:lnTo>
                <a:lnTo>
                  <a:pt x="102" y="1174"/>
                </a:lnTo>
                <a:lnTo>
                  <a:pt x="123" y="1168"/>
                </a:lnTo>
                <a:lnTo>
                  <a:pt x="146" y="1161"/>
                </a:lnTo>
                <a:lnTo>
                  <a:pt x="171" y="1149"/>
                </a:lnTo>
                <a:lnTo>
                  <a:pt x="194" y="1136"/>
                </a:lnTo>
                <a:lnTo>
                  <a:pt x="219" y="1118"/>
                </a:lnTo>
                <a:lnTo>
                  <a:pt x="242" y="1101"/>
                </a:lnTo>
                <a:lnTo>
                  <a:pt x="267" y="1080"/>
                </a:lnTo>
                <a:lnTo>
                  <a:pt x="293" y="1055"/>
                </a:lnTo>
                <a:lnTo>
                  <a:pt x="318" y="1030"/>
                </a:lnTo>
                <a:lnTo>
                  <a:pt x="345" y="1001"/>
                </a:lnTo>
                <a:lnTo>
                  <a:pt x="370" y="971"/>
                </a:lnTo>
                <a:lnTo>
                  <a:pt x="397" y="938"/>
                </a:lnTo>
                <a:lnTo>
                  <a:pt x="424" y="902"/>
                </a:lnTo>
                <a:lnTo>
                  <a:pt x="453" y="863"/>
                </a:lnTo>
                <a:lnTo>
                  <a:pt x="504" y="790"/>
                </a:lnTo>
                <a:lnTo>
                  <a:pt x="466" y="740"/>
                </a:lnTo>
                <a:lnTo>
                  <a:pt x="434" y="698"/>
                </a:lnTo>
                <a:lnTo>
                  <a:pt x="405" y="658"/>
                </a:lnTo>
                <a:lnTo>
                  <a:pt x="376" y="618"/>
                </a:lnTo>
                <a:lnTo>
                  <a:pt x="349" y="581"/>
                </a:lnTo>
                <a:lnTo>
                  <a:pt x="326" y="545"/>
                </a:lnTo>
                <a:lnTo>
                  <a:pt x="303" y="510"/>
                </a:lnTo>
                <a:lnTo>
                  <a:pt x="284" y="478"/>
                </a:lnTo>
                <a:lnTo>
                  <a:pt x="267" y="447"/>
                </a:lnTo>
                <a:lnTo>
                  <a:pt x="249" y="416"/>
                </a:lnTo>
                <a:lnTo>
                  <a:pt x="236" y="389"/>
                </a:lnTo>
                <a:lnTo>
                  <a:pt x="224" y="363"/>
                </a:lnTo>
                <a:lnTo>
                  <a:pt x="215" y="338"/>
                </a:lnTo>
                <a:lnTo>
                  <a:pt x="209" y="315"/>
                </a:lnTo>
                <a:lnTo>
                  <a:pt x="203" y="293"/>
                </a:lnTo>
                <a:lnTo>
                  <a:pt x="199" y="272"/>
                </a:lnTo>
                <a:lnTo>
                  <a:pt x="199" y="255"/>
                </a:lnTo>
                <a:lnTo>
                  <a:pt x="201" y="228"/>
                </a:lnTo>
                <a:lnTo>
                  <a:pt x="207" y="201"/>
                </a:lnTo>
                <a:lnTo>
                  <a:pt x="219" y="173"/>
                </a:lnTo>
                <a:lnTo>
                  <a:pt x="236" y="140"/>
                </a:lnTo>
                <a:lnTo>
                  <a:pt x="255" y="107"/>
                </a:lnTo>
                <a:lnTo>
                  <a:pt x="280" y="73"/>
                </a:lnTo>
                <a:lnTo>
                  <a:pt x="311" y="38"/>
                </a:lnTo>
                <a:lnTo>
                  <a:pt x="345" y="0"/>
                </a:lnTo>
                <a:close/>
              </a:path>
            </a:pathLst>
          </a:custGeom>
          <a:solidFill>
            <a:srgbClr val="FFC000"/>
          </a:solidFill>
          <a:ln>
            <a:noFill/>
          </a:ln>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ea typeface="微软雅黑 Light" panose="020B0502040204020203" pitchFamily="34" charset="-122"/>
            </a:endParaRPr>
          </a:p>
        </p:txBody>
      </p:sp>
    </p:spTree>
    <p:extLst>
      <p:ext uri="{BB962C8B-B14F-4D97-AF65-F5344CB8AC3E}">
        <p14:creationId xmlns:p14="http://schemas.microsoft.com/office/powerpoint/2010/main" val="21403393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3">
            <a:extLst>
              <a:ext uri="{FF2B5EF4-FFF2-40B4-BE49-F238E27FC236}">
                <a16:creationId xmlns:a16="http://schemas.microsoft.com/office/drawing/2014/main" id="{5A6B02C3-7D41-06C2-91CC-80CE3B87D2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6157" y="585318"/>
            <a:ext cx="10779685" cy="5687363"/>
          </a:xfrm>
          <a:prstGeom prst="rect">
            <a:avLst/>
          </a:prstGeom>
        </p:spPr>
      </p:pic>
      <p:sp>
        <p:nvSpPr>
          <p:cNvPr id="3" name="TextBox 2">
            <a:extLst>
              <a:ext uri="{FF2B5EF4-FFF2-40B4-BE49-F238E27FC236}">
                <a16:creationId xmlns:a16="http://schemas.microsoft.com/office/drawing/2014/main" id="{6D3654C2-0AAF-9EC1-9AF0-C998AAE7364B}"/>
              </a:ext>
            </a:extLst>
          </p:cNvPr>
          <p:cNvSpPr txBox="1"/>
          <p:nvPr/>
        </p:nvSpPr>
        <p:spPr>
          <a:xfrm>
            <a:off x="949035" y="2292474"/>
            <a:ext cx="10293928" cy="4060663"/>
          </a:xfrm>
          <a:prstGeom prst="rect">
            <a:avLst/>
          </a:prstGeom>
          <a:noFill/>
        </p:spPr>
        <p:txBody>
          <a:bodyPr wrap="square" rtlCol="0">
            <a:spAutoFit/>
          </a:bodyPr>
          <a:lstStyle/>
          <a:p>
            <a:pPr marL="342900" marR="0" indent="-342900" algn="just">
              <a:lnSpc>
                <a:spcPct val="150000"/>
              </a:lnSpc>
              <a:spcBef>
                <a:spcPts val="0"/>
              </a:spcBef>
              <a:spcAft>
                <a:spcPts val="0"/>
              </a:spcAft>
              <a:buFont typeface="Wingdings" panose="05000000000000000000" pitchFamily="2" charset="2"/>
              <a:buChar char="§"/>
            </a:pP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Cổng kết nối có cấu tạo, hình dạng kích thước vừa khớp với đầu nối của thiết bị.</a:t>
            </a:r>
          </a:p>
          <a:p>
            <a:pPr marL="342900" marR="0" indent="-342900" algn="just">
              <a:lnSpc>
                <a:spcPct val="150000"/>
              </a:lnSpc>
              <a:spcBef>
                <a:spcPts val="0"/>
              </a:spcBef>
              <a:spcAft>
                <a:spcPts val="0"/>
              </a:spcAft>
              <a:buFont typeface="Wingdings" panose="05000000000000000000" pitchFamily="2" charset="2"/>
              <a:buChar char="§"/>
            </a:pPr>
            <a:r>
              <a:rPr lang="vi-VN" sz="2500">
                <a:solidFill>
                  <a:srgbClr val="000000"/>
                </a:solidFill>
                <a:latin typeface="Arial" panose="020B0604020202020204" pitchFamily="34" charset="0"/>
                <a:ea typeface="Calibri" panose="020F0502020204030204" pitchFamily="34" charset="0"/>
                <a:cs typeface="Arial" panose="020B0604020202020204" pitchFamily="34" charset="0"/>
              </a:rPr>
              <a:t>Một số cổng kết nối thường gặp trên các máy tính hiện nay là USB, HDMI, VGA.</a:t>
            </a:r>
          </a:p>
          <a:p>
            <a:pPr marL="342900" marR="0" indent="-342900" algn="just">
              <a:lnSpc>
                <a:spcPct val="150000"/>
              </a:lnSpc>
              <a:spcBef>
                <a:spcPts val="0"/>
              </a:spcBef>
              <a:spcAft>
                <a:spcPts val="0"/>
              </a:spcAft>
              <a:buFont typeface="Wingdings" panose="05000000000000000000" pitchFamily="2" charset="2"/>
              <a:buChar char="§"/>
            </a:pP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Lắp ráp, sử dụng thiết bị không đúng sẽ gây ra lỗi, hư hỏng thiết bị, hệ thống máy tính.</a:t>
            </a:r>
          </a:p>
          <a:p>
            <a:pPr marL="342900" marR="0" indent="-342900" algn="just">
              <a:lnSpc>
                <a:spcPct val="150000"/>
              </a:lnSpc>
              <a:spcBef>
                <a:spcPts val="0"/>
              </a:spcBef>
              <a:spcAft>
                <a:spcPts val="0"/>
              </a:spcAft>
              <a:buFont typeface="Wingdings" panose="05000000000000000000" pitchFamily="2" charset="2"/>
              <a:buChar char="§"/>
            </a:pPr>
            <a:r>
              <a:rPr lang="vi-VN" sz="2500">
                <a:solidFill>
                  <a:srgbClr val="000000"/>
                </a:solidFill>
                <a:latin typeface="Arial" panose="020B0604020202020204" pitchFamily="34" charset="0"/>
                <a:ea typeface="Calibri" panose="020F0502020204030204" pitchFamily="34" charset="0"/>
                <a:cs typeface="Arial" panose="020B0604020202020204" pitchFamily="34" charset="0"/>
              </a:rPr>
              <a:t>Cần đọc kĩ hướng dẫn sử dụng khi lắp ráp, sử dụng thiết bị.</a:t>
            </a:r>
            <a:endPar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A0789DF5-1D6C-3DC4-F595-3D6DA0D87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7447" y="626814"/>
            <a:ext cx="2541474" cy="1369219"/>
          </a:xfrm>
          <a:prstGeom prst="rect">
            <a:avLst/>
          </a:prstGeom>
        </p:spPr>
      </p:pic>
      <p:sp>
        <p:nvSpPr>
          <p:cNvPr id="8" name="TextBox 7">
            <a:extLst>
              <a:ext uri="{FF2B5EF4-FFF2-40B4-BE49-F238E27FC236}">
                <a16:creationId xmlns:a16="http://schemas.microsoft.com/office/drawing/2014/main" id="{B3C6DC66-6FAB-8723-6143-55FF332AF96C}"/>
              </a:ext>
            </a:extLst>
          </p:cNvPr>
          <p:cNvSpPr txBox="1"/>
          <p:nvPr/>
        </p:nvSpPr>
        <p:spPr>
          <a:xfrm>
            <a:off x="1459755" y="1172603"/>
            <a:ext cx="2361365" cy="630942"/>
          </a:xfrm>
          <a:prstGeom prst="rect">
            <a:avLst/>
          </a:prstGeom>
          <a:noFill/>
        </p:spPr>
        <p:txBody>
          <a:bodyPr wrap="square" rtlCol="0">
            <a:spAutoFit/>
          </a:bodyPr>
          <a:lstStyle/>
          <a:p>
            <a:r>
              <a:rPr lang="en-US" sz="3500" b="1">
                <a:solidFill>
                  <a:srgbClr val="EAEAEA"/>
                </a:solidFill>
                <a:latin typeface="Arial" panose="020B0604020202020204" pitchFamily="34" charset="0"/>
                <a:cs typeface="Arial" panose="020B0604020202020204" pitchFamily="34" charset="0"/>
              </a:rPr>
              <a:t>GHI  NHỚ</a:t>
            </a:r>
          </a:p>
        </p:txBody>
      </p:sp>
    </p:spTree>
    <p:extLst>
      <p:ext uri="{BB962C8B-B14F-4D97-AF65-F5344CB8AC3E}">
        <p14:creationId xmlns:p14="http://schemas.microsoft.com/office/powerpoint/2010/main" val="6024512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7" name="TextBox 6">
            <a:extLst>
              <a:ext uri="{FF2B5EF4-FFF2-40B4-BE49-F238E27FC236}">
                <a16:creationId xmlns:a16="http://schemas.microsoft.com/office/drawing/2014/main" id="{C0F0DDCA-82D2-01D0-16DA-F6D455F7B274}"/>
              </a:ext>
            </a:extLst>
          </p:cNvPr>
          <p:cNvSpPr txBox="1"/>
          <p:nvPr/>
        </p:nvSpPr>
        <p:spPr>
          <a:xfrm>
            <a:off x="2592743" y="749845"/>
            <a:ext cx="7006510" cy="598177"/>
          </a:xfrm>
          <a:prstGeom prst="rect">
            <a:avLst/>
          </a:prstGeom>
          <a:noFill/>
        </p:spPr>
        <p:txBody>
          <a:bodyPr wrap="square" rtlCol="0">
            <a:spAutoFit/>
          </a:bodyPr>
          <a:lstStyle/>
          <a:p>
            <a:pPr algn="ctr">
              <a:lnSpc>
                <a:spcPct val="150000"/>
              </a:lnSpc>
            </a:pPr>
            <a:r>
              <a:rPr lang="vi-VN" sz="2500" b="1">
                <a:solidFill>
                  <a:srgbClr val="FF0000"/>
                </a:solidFill>
                <a:latin typeface="Arial" panose="020B0604020202020204" pitchFamily="34" charset="0"/>
                <a:cs typeface="Arial" panose="020B0604020202020204" pitchFamily="34" charset="0"/>
              </a:rPr>
              <a:t>LUYỆN TẬP</a:t>
            </a:r>
          </a:p>
        </p:txBody>
      </p:sp>
      <p:sp>
        <p:nvSpPr>
          <p:cNvPr id="3" name="TextBox 2">
            <a:extLst>
              <a:ext uri="{FF2B5EF4-FFF2-40B4-BE49-F238E27FC236}">
                <a16:creationId xmlns:a16="http://schemas.microsoft.com/office/drawing/2014/main" id="{2702497D-683B-E4A3-853C-619C3A48BDB2}"/>
              </a:ext>
            </a:extLst>
          </p:cNvPr>
          <p:cNvSpPr txBox="1"/>
          <p:nvPr/>
        </p:nvSpPr>
        <p:spPr>
          <a:xfrm>
            <a:off x="1094510" y="1896804"/>
            <a:ext cx="10316340" cy="3483582"/>
          </a:xfrm>
          <a:prstGeom prst="rect">
            <a:avLst/>
          </a:prstGeom>
          <a:noFill/>
        </p:spPr>
        <p:txBody>
          <a:bodyPr wrap="square" rtlCol="0">
            <a:spAutoFit/>
          </a:bodyPr>
          <a:lstStyle/>
          <a:p>
            <a:pPr>
              <a:lnSpc>
                <a:spcPct val="150000"/>
              </a:lnSpc>
            </a:pPr>
            <a:r>
              <a:rPr lang="vi-VN" sz="2500" b="1">
                <a:solidFill>
                  <a:srgbClr val="FF0000"/>
                </a:solidFill>
                <a:effectLst/>
                <a:latin typeface="Arial" panose="020B0604020202020204" pitchFamily="34" charset="0"/>
                <a:ea typeface="Calibri" panose="020F0502020204030204" pitchFamily="34" charset="0"/>
                <a:cs typeface="Arial" panose="020B0604020202020204" pitchFamily="34" charset="0"/>
              </a:rPr>
              <a:t>Bài tập 1. </a:t>
            </a: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Hãy kể tên các thiết bị vào - ra của máy tính để bàn, điện thoại thông minh. Theo em, vì sao lại có nhiều thiết bị vào - ra?</a:t>
            </a:r>
          </a:p>
          <a:p>
            <a:pPr>
              <a:lnSpc>
                <a:spcPct val="150000"/>
              </a:lnSpc>
            </a:pPr>
            <a:r>
              <a:rPr lang="vi-VN" sz="2500" b="1">
                <a:solidFill>
                  <a:srgbClr val="FF0000"/>
                </a:solidFill>
                <a:effectLst/>
                <a:latin typeface="Arial" panose="020B0604020202020204" pitchFamily="34" charset="0"/>
                <a:ea typeface="Calibri" panose="020F0502020204030204" pitchFamily="34" charset="0"/>
                <a:cs typeface="Arial" panose="020B0604020202020204" pitchFamily="34" charset="0"/>
              </a:rPr>
              <a:t>Bài tập 2. </a:t>
            </a: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Theo em, vì sao các thiết bị vào - ra được thiết kế đa dạng? Nêu ví dụ minh họa.</a:t>
            </a:r>
          </a:p>
          <a:p>
            <a:pPr>
              <a:lnSpc>
                <a:spcPct val="150000"/>
              </a:lnSpc>
            </a:pPr>
            <a:r>
              <a:rPr lang="vi-VN" sz="2500" b="1">
                <a:solidFill>
                  <a:srgbClr val="FF0000"/>
                </a:solidFill>
                <a:effectLst/>
                <a:latin typeface="Arial" panose="020B0604020202020204" pitchFamily="34" charset="0"/>
                <a:ea typeface="Calibri" panose="020F0502020204030204" pitchFamily="34" charset="0"/>
                <a:cs typeface="Arial" panose="020B0604020202020204" pitchFamily="34" charset="0"/>
              </a:rPr>
              <a:t>Bài tập 3. </a:t>
            </a:r>
            <a:r>
              <a:rPr lang="vi-VN" sz="250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thao tác lắp ráp, sử dụng thiết bị không đúng sẽ gây lỗi cho thiết bị, phần mềm, dữ liệu, nguy hiểm cho con người.</a:t>
            </a:r>
          </a:p>
        </p:txBody>
      </p:sp>
    </p:spTree>
    <p:extLst>
      <p:ext uri="{BB962C8B-B14F-4D97-AF65-F5344CB8AC3E}">
        <p14:creationId xmlns:p14="http://schemas.microsoft.com/office/powerpoint/2010/main" val="41220277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3" name="TextBox 2">
            <a:extLst>
              <a:ext uri="{FF2B5EF4-FFF2-40B4-BE49-F238E27FC236}">
                <a16:creationId xmlns:a16="http://schemas.microsoft.com/office/drawing/2014/main" id="{2702497D-683B-E4A3-853C-619C3A48BDB2}"/>
              </a:ext>
            </a:extLst>
          </p:cNvPr>
          <p:cNvSpPr txBox="1"/>
          <p:nvPr/>
        </p:nvSpPr>
        <p:spPr>
          <a:xfrm>
            <a:off x="1346377" y="1017642"/>
            <a:ext cx="10316340" cy="1175258"/>
          </a:xfrm>
          <a:prstGeom prst="rect">
            <a:avLst/>
          </a:prstGeom>
          <a:noFill/>
        </p:spPr>
        <p:txBody>
          <a:bodyPr wrap="square" rtlCol="0">
            <a:spAutoFit/>
          </a:bodyPr>
          <a:lstStyle/>
          <a:p>
            <a:pPr>
              <a:lnSpc>
                <a:spcPct val="150000"/>
              </a:lnSpc>
            </a:pPr>
            <a:r>
              <a:rPr lang="vi-VN" sz="2500" b="1" i="1">
                <a:solidFill>
                  <a:srgbClr val="FF0000"/>
                </a:solidFill>
                <a:effectLst/>
                <a:latin typeface="Arial" panose="020B0604020202020204" pitchFamily="34" charset="0"/>
                <a:ea typeface="Calibri" panose="020F0502020204030204" pitchFamily="34" charset="0"/>
                <a:cs typeface="Arial" panose="020B0604020202020204" pitchFamily="34" charset="0"/>
              </a:rPr>
              <a:t>Bài tập 1. </a:t>
            </a:r>
            <a:r>
              <a:rPr lang="vi-VN" sz="2500" i="1">
                <a:solidFill>
                  <a:srgbClr val="000000"/>
                </a:solidFill>
                <a:effectLst/>
                <a:latin typeface="Arial" panose="020B0604020202020204" pitchFamily="34" charset="0"/>
                <a:ea typeface="Calibri" panose="020F0502020204030204" pitchFamily="34" charset="0"/>
                <a:cs typeface="Arial" panose="020B0604020202020204" pitchFamily="34" charset="0"/>
              </a:rPr>
              <a:t>Hãy kể tên các thiết bị vào - ra của máy tính để bàn, điện thoại thông minh. Theo em, vì sao lại có nhiều thiết bị vào - ra?</a:t>
            </a:r>
          </a:p>
        </p:txBody>
      </p:sp>
      <p:sp>
        <p:nvSpPr>
          <p:cNvPr id="4" name="Arrow: Right 3">
            <a:extLst>
              <a:ext uri="{FF2B5EF4-FFF2-40B4-BE49-F238E27FC236}">
                <a16:creationId xmlns:a16="http://schemas.microsoft.com/office/drawing/2014/main" id="{2ED6AAAB-A6AF-A250-55D5-AB8E236F6F93}"/>
              </a:ext>
            </a:extLst>
          </p:cNvPr>
          <p:cNvSpPr/>
          <p:nvPr/>
        </p:nvSpPr>
        <p:spPr>
          <a:xfrm>
            <a:off x="1000013" y="3419373"/>
            <a:ext cx="898059" cy="7897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60C8D0-619D-BF5C-A95D-CBBB80F83819}"/>
              </a:ext>
            </a:extLst>
          </p:cNvPr>
          <p:cNvSpPr txBox="1"/>
          <p:nvPr/>
        </p:nvSpPr>
        <p:spPr>
          <a:xfrm>
            <a:off x="2083703" y="2467291"/>
            <a:ext cx="9393382" cy="3483582"/>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500">
                <a:latin typeface="Arial" panose="020B0604020202020204" pitchFamily="34" charset="0"/>
                <a:cs typeface="Arial" panose="020B0604020202020204" pitchFamily="34" charset="0"/>
              </a:rPr>
              <a:t>Thiết bị vào: bàn phím, chuột, màn hình cảm ứng, micro, máy quét, camera, màn hình cảm ứng, máy ảnh kĩ thuật số, máy ghi hình kĩ thuật số,...</a:t>
            </a:r>
          </a:p>
          <a:p>
            <a:pPr marL="342900" indent="-342900">
              <a:lnSpc>
                <a:spcPct val="150000"/>
              </a:lnSpc>
              <a:buFont typeface="Wingdings" panose="05000000000000000000" pitchFamily="2" charset="2"/>
              <a:buChar char="§"/>
            </a:pPr>
            <a:r>
              <a:rPr lang="en-US" sz="2500">
                <a:latin typeface="Arial" panose="020B0604020202020204" pitchFamily="34" charset="0"/>
                <a:cs typeface="Arial" panose="020B0604020202020204" pitchFamily="34" charset="0"/>
              </a:rPr>
              <a:t>Thiết bị ra: màn hình, loa, máy chiếu, máy in, tai nghe,...</a:t>
            </a:r>
            <a:endParaRPr lang="vi-VN" sz="2500">
              <a:latin typeface="Arial" panose="020B0604020202020204" pitchFamily="34" charset="0"/>
              <a:cs typeface="Arial" panose="020B0604020202020204" pitchFamily="34" charset="0"/>
            </a:endParaRPr>
          </a:p>
          <a:p>
            <a:pPr>
              <a:lnSpc>
                <a:spcPct val="150000"/>
              </a:lnSpc>
            </a:pPr>
            <a:r>
              <a:rPr lang="vi-VN" sz="2500">
                <a:latin typeface="Arial" panose="020B0604020202020204" pitchFamily="34" charset="0"/>
                <a:cs typeface="Arial" panose="020B0604020202020204" pitchFamily="34" charset="0"/>
                <a:sym typeface="Wingdings" panose="05000000000000000000" pitchFamily="2" charset="2"/>
              </a:rPr>
              <a:t></a:t>
            </a:r>
            <a:r>
              <a:rPr lang="vi-VN" sz="2500">
                <a:latin typeface="Arial" panose="020B0604020202020204" pitchFamily="34" charset="0"/>
                <a:cs typeface="Arial" panose="020B0604020202020204" pitchFamily="34" charset="0"/>
              </a:rPr>
              <a:t>Cần có nhiều thiết bị vào – ra để tiếp nhận và đưa ra các thông tin đa dạng.</a:t>
            </a:r>
            <a:endParaRPr lang="en-US"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5029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3" name="TextBox 2">
            <a:extLst>
              <a:ext uri="{FF2B5EF4-FFF2-40B4-BE49-F238E27FC236}">
                <a16:creationId xmlns:a16="http://schemas.microsoft.com/office/drawing/2014/main" id="{2702497D-683B-E4A3-853C-619C3A48BDB2}"/>
              </a:ext>
            </a:extLst>
          </p:cNvPr>
          <p:cNvSpPr txBox="1"/>
          <p:nvPr/>
        </p:nvSpPr>
        <p:spPr>
          <a:xfrm>
            <a:off x="1346377" y="1017642"/>
            <a:ext cx="10316340" cy="1175258"/>
          </a:xfrm>
          <a:prstGeom prst="rect">
            <a:avLst/>
          </a:prstGeom>
          <a:noFill/>
        </p:spPr>
        <p:txBody>
          <a:bodyPr wrap="square" rtlCol="0">
            <a:spAutoFit/>
          </a:bodyPr>
          <a:lstStyle/>
          <a:p>
            <a:pPr>
              <a:lnSpc>
                <a:spcPct val="150000"/>
              </a:lnSpc>
            </a:pPr>
            <a:r>
              <a:rPr lang="vi-VN" sz="2500" b="1" i="1">
                <a:solidFill>
                  <a:srgbClr val="FF0000"/>
                </a:solidFill>
                <a:effectLst/>
                <a:latin typeface="Arial" panose="020B0604020202020204" pitchFamily="34" charset="0"/>
                <a:ea typeface="Calibri" panose="020F0502020204030204" pitchFamily="34" charset="0"/>
                <a:cs typeface="Arial" panose="020B0604020202020204" pitchFamily="34" charset="0"/>
              </a:rPr>
              <a:t>Bài tập 2. </a:t>
            </a:r>
            <a:r>
              <a:rPr lang="vi-VN" sz="2500" b="1" i="1">
                <a:solidFill>
                  <a:srgbClr val="000000"/>
                </a:solidFill>
                <a:effectLst/>
                <a:latin typeface="Arial" panose="020B0604020202020204" pitchFamily="34" charset="0"/>
                <a:ea typeface="Calibri" panose="020F0502020204030204" pitchFamily="34" charset="0"/>
                <a:cs typeface="Arial" panose="020B0604020202020204" pitchFamily="34" charset="0"/>
              </a:rPr>
              <a:t>Theo em, vì sao các thiết bị vào - ra được thiết kế đa dạng? Nêu ví dụ minh họa.</a:t>
            </a:r>
          </a:p>
        </p:txBody>
      </p:sp>
      <p:sp>
        <p:nvSpPr>
          <p:cNvPr id="4" name="Arrow: Right 3">
            <a:extLst>
              <a:ext uri="{FF2B5EF4-FFF2-40B4-BE49-F238E27FC236}">
                <a16:creationId xmlns:a16="http://schemas.microsoft.com/office/drawing/2014/main" id="{2ED6AAAB-A6AF-A250-55D5-AB8E236F6F93}"/>
              </a:ext>
            </a:extLst>
          </p:cNvPr>
          <p:cNvSpPr/>
          <p:nvPr/>
        </p:nvSpPr>
        <p:spPr>
          <a:xfrm>
            <a:off x="897347" y="3378222"/>
            <a:ext cx="898059" cy="7897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60C8D0-619D-BF5C-A95D-CBBB80F83819}"/>
              </a:ext>
            </a:extLst>
          </p:cNvPr>
          <p:cNvSpPr txBox="1"/>
          <p:nvPr/>
        </p:nvSpPr>
        <p:spPr>
          <a:xfrm>
            <a:off x="1663707" y="2608366"/>
            <a:ext cx="9681679" cy="232942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vi-VN" sz="2500">
                <a:latin typeface="Arial" panose="020B0604020202020204" pitchFamily="34" charset="0"/>
                <a:cs typeface="Arial" panose="020B0604020202020204" pitchFamily="34" charset="0"/>
              </a:rPr>
              <a:t>Các thiết bị vào ra được thiết kế đa dạng để phục vụ nhu cầu sử dụng đa dạng của con người.</a:t>
            </a:r>
          </a:p>
          <a:p>
            <a:pPr>
              <a:lnSpc>
                <a:spcPct val="150000"/>
              </a:lnSpc>
            </a:pPr>
            <a:r>
              <a:rPr lang="vi-VN" sz="2500" b="1">
                <a:solidFill>
                  <a:srgbClr val="FF0000"/>
                </a:solidFill>
                <a:latin typeface="Arial" panose="020B0604020202020204" pitchFamily="34" charset="0"/>
                <a:cs typeface="Arial" panose="020B0604020202020204" pitchFamily="34" charset="0"/>
              </a:rPr>
              <a:t>Ví dụ: </a:t>
            </a:r>
            <a:r>
              <a:rPr lang="vi-VN" sz="2500">
                <a:latin typeface="Arial" panose="020B0604020202020204" pitchFamily="34" charset="0"/>
                <a:cs typeface="Arial" panose="020B0604020202020204" pitchFamily="34" charset="0"/>
              </a:rPr>
              <a:t>Máy tính xách tay, được thiết kế gọn nhẹ với loa và chuột gắn liền trên thân máy, dễ dàng di chuyển, thuận tiện sử dụng.</a:t>
            </a:r>
          </a:p>
        </p:txBody>
      </p:sp>
      <p:pic>
        <p:nvPicPr>
          <p:cNvPr id="7" name="Picture 7">
            <a:extLst>
              <a:ext uri="{FF2B5EF4-FFF2-40B4-BE49-F238E27FC236}">
                <a16:creationId xmlns:a16="http://schemas.microsoft.com/office/drawing/2014/main" id="{30E39CC5-3098-E2FA-BBC5-ABC6C14456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9315" y="4796626"/>
            <a:ext cx="1862425" cy="1977478"/>
          </a:xfrm>
          <a:prstGeom prst="rect">
            <a:avLst/>
          </a:prstGeom>
        </p:spPr>
      </p:pic>
      <p:pic>
        <p:nvPicPr>
          <p:cNvPr id="8" name="Picture 4">
            <a:extLst>
              <a:ext uri="{FF2B5EF4-FFF2-40B4-BE49-F238E27FC236}">
                <a16:creationId xmlns:a16="http://schemas.microsoft.com/office/drawing/2014/main" id="{FD3CD3C6-13CC-6E4A-8CB1-49F2E129EEE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45623" y="83896"/>
            <a:ext cx="1347410" cy="1614470"/>
          </a:xfrm>
          <a:prstGeom prst="rect">
            <a:avLst/>
          </a:prstGeom>
        </p:spPr>
      </p:pic>
    </p:spTree>
    <p:extLst>
      <p:ext uri="{BB962C8B-B14F-4D97-AF65-F5344CB8AC3E}">
        <p14:creationId xmlns:p14="http://schemas.microsoft.com/office/powerpoint/2010/main" val="205907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3" name="TextBox 2">
            <a:extLst>
              <a:ext uri="{FF2B5EF4-FFF2-40B4-BE49-F238E27FC236}">
                <a16:creationId xmlns:a16="http://schemas.microsoft.com/office/drawing/2014/main" id="{2702497D-683B-E4A3-853C-619C3A48BDB2}"/>
              </a:ext>
            </a:extLst>
          </p:cNvPr>
          <p:cNvSpPr txBox="1"/>
          <p:nvPr/>
        </p:nvSpPr>
        <p:spPr>
          <a:xfrm>
            <a:off x="1346377" y="1017642"/>
            <a:ext cx="10316340" cy="1752339"/>
          </a:xfrm>
          <a:prstGeom prst="rect">
            <a:avLst/>
          </a:prstGeom>
          <a:noFill/>
        </p:spPr>
        <p:txBody>
          <a:bodyPr wrap="square" rtlCol="0">
            <a:spAutoFit/>
          </a:bodyPr>
          <a:lstStyle/>
          <a:p>
            <a:pPr>
              <a:lnSpc>
                <a:spcPct val="150000"/>
              </a:lnSpc>
            </a:pPr>
            <a:r>
              <a:rPr lang="vi-VN" sz="2500" b="1" i="1">
                <a:solidFill>
                  <a:srgbClr val="FF0000"/>
                </a:solidFill>
                <a:effectLst/>
                <a:latin typeface="Arial" panose="020B0604020202020204" pitchFamily="34" charset="0"/>
                <a:ea typeface="Calibri" panose="020F0502020204030204" pitchFamily="34" charset="0"/>
                <a:cs typeface="Arial" panose="020B0604020202020204" pitchFamily="34" charset="0"/>
              </a:rPr>
              <a:t>Bài tập 3: </a:t>
            </a:r>
            <a:r>
              <a:rPr lang="vi-VN" sz="2500" b="1" i="1">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thao tác lắp ráp, sử dụng thiết bị không đúng sẽ gây lỗi cho thiết bị, phần mềm, dữ liệu, nguy hiểm cho con người.</a:t>
            </a:r>
          </a:p>
        </p:txBody>
      </p:sp>
      <p:sp>
        <p:nvSpPr>
          <p:cNvPr id="6" name="TextBox 5">
            <a:extLst>
              <a:ext uri="{FF2B5EF4-FFF2-40B4-BE49-F238E27FC236}">
                <a16:creationId xmlns:a16="http://schemas.microsoft.com/office/drawing/2014/main" id="{3D60C8D0-619D-BF5C-A95D-CBBB80F83819}"/>
              </a:ext>
            </a:extLst>
          </p:cNvPr>
          <p:cNvSpPr txBox="1"/>
          <p:nvPr/>
        </p:nvSpPr>
        <p:spPr>
          <a:xfrm>
            <a:off x="1346377" y="2933857"/>
            <a:ext cx="9681679" cy="2906501"/>
          </a:xfrm>
          <a:prstGeom prst="rect">
            <a:avLst/>
          </a:prstGeom>
          <a:noFill/>
        </p:spPr>
        <p:txBody>
          <a:bodyPr wrap="square" rtlCol="0">
            <a:spAutoFit/>
          </a:bodyPr>
          <a:lstStyle/>
          <a:p>
            <a:pPr>
              <a:lnSpc>
                <a:spcPct val="150000"/>
              </a:lnSpc>
            </a:pPr>
            <a:r>
              <a:rPr lang="vi-VN" sz="2500" b="1">
                <a:solidFill>
                  <a:srgbClr val="FF0000"/>
                </a:solidFill>
                <a:latin typeface="Arial" panose="020B0604020202020204" pitchFamily="34" charset="0"/>
                <a:cs typeface="Arial" panose="020B0604020202020204" pitchFamily="34" charset="0"/>
              </a:rPr>
              <a:t>Một số thao tác không đúng:</a:t>
            </a:r>
          </a:p>
          <a:p>
            <a:pPr marL="342900" indent="-342900">
              <a:lnSpc>
                <a:spcPct val="150000"/>
              </a:lnSpc>
              <a:buFont typeface="Wingdings" panose="05000000000000000000" pitchFamily="2" charset="2"/>
              <a:buChar char="Ø"/>
            </a:pPr>
            <a:r>
              <a:rPr lang="vi-VN" sz="2500">
                <a:latin typeface="Arial" panose="020B0604020202020204" pitchFamily="34" charset="0"/>
                <a:cs typeface="Arial" panose="020B0604020202020204" pitchFamily="34" charset="0"/>
              </a:rPr>
              <a:t>Ấn đầu nối vào cổng kết nối khi chưa chỉnh cho vừa khớp.</a:t>
            </a:r>
          </a:p>
          <a:p>
            <a:pPr marL="342900" indent="-342900">
              <a:lnSpc>
                <a:spcPct val="150000"/>
              </a:lnSpc>
              <a:buFont typeface="Wingdings" panose="05000000000000000000" pitchFamily="2" charset="2"/>
              <a:buChar char="Ø"/>
            </a:pPr>
            <a:r>
              <a:rPr lang="vi-VN" sz="2500">
                <a:latin typeface="Arial" panose="020B0604020202020204" pitchFamily="34" charset="0"/>
                <a:cs typeface="Arial" panose="020B0604020202020204" pitchFamily="34" charset="0"/>
              </a:rPr>
              <a:t>Lắc mạnh khi đưa đầu nối vào cổng kết nối.</a:t>
            </a:r>
          </a:p>
          <a:p>
            <a:pPr marL="342900" indent="-342900">
              <a:lnSpc>
                <a:spcPct val="150000"/>
              </a:lnSpc>
              <a:buFont typeface="Wingdings" panose="05000000000000000000" pitchFamily="2" charset="2"/>
              <a:buChar char="Ø"/>
            </a:pPr>
            <a:r>
              <a:rPr lang="vi-VN" sz="2500">
                <a:latin typeface="Arial" panose="020B0604020202020204" pitchFamily="34" charset="0"/>
                <a:cs typeface="Arial" panose="020B0604020202020204" pitchFamily="34" charset="0"/>
              </a:rPr>
              <a:t>Không giữ đầu nối thẳng với cổng kết nối khi cắm.</a:t>
            </a:r>
          </a:p>
          <a:p>
            <a:pPr marL="342900" indent="-342900">
              <a:lnSpc>
                <a:spcPct val="150000"/>
              </a:lnSpc>
              <a:buFont typeface="Wingdings" panose="05000000000000000000" pitchFamily="2" charset="2"/>
              <a:buChar char="Ø"/>
            </a:pPr>
            <a:r>
              <a:rPr lang="vi-VN" sz="2500">
                <a:latin typeface="Arial" panose="020B0604020202020204" pitchFamily="34" charset="0"/>
                <a:cs typeface="Arial" panose="020B0604020202020204" pitchFamily="34" charset="0"/>
              </a:rPr>
              <a:t>Cắm sai đầu nối với cổng kết nối.</a:t>
            </a:r>
          </a:p>
        </p:txBody>
      </p:sp>
      <p:pic>
        <p:nvPicPr>
          <p:cNvPr id="9" name="Picture 6">
            <a:extLst>
              <a:ext uri="{FF2B5EF4-FFF2-40B4-BE49-F238E27FC236}">
                <a16:creationId xmlns:a16="http://schemas.microsoft.com/office/drawing/2014/main" id="{02DC7124-54B6-44DF-AF8F-BB89EF0735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12752" y="3777143"/>
            <a:ext cx="2767295" cy="2532075"/>
          </a:xfrm>
          <a:prstGeom prst="rect">
            <a:avLst/>
          </a:prstGeom>
        </p:spPr>
      </p:pic>
    </p:spTree>
    <p:extLst>
      <p:ext uri="{BB962C8B-B14F-4D97-AF65-F5344CB8AC3E}">
        <p14:creationId xmlns:p14="http://schemas.microsoft.com/office/powerpoint/2010/main" val="36581607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B21715B-E756-AE31-5FA1-E482858B135B}"/>
              </a:ext>
            </a:extLst>
          </p:cNvPr>
          <p:cNvSpPr txBox="1"/>
          <p:nvPr/>
        </p:nvSpPr>
        <p:spPr>
          <a:xfrm>
            <a:off x="3578087" y="343491"/>
            <a:ext cx="5035826" cy="630942"/>
          </a:xfrm>
          <a:prstGeom prst="rect">
            <a:avLst/>
          </a:prstGeom>
          <a:noFill/>
        </p:spPr>
        <p:txBody>
          <a:bodyPr wrap="square" rtlCol="0">
            <a:spAutoFit/>
          </a:bodyPr>
          <a:lstStyle/>
          <a:p>
            <a:pPr algn="ctr"/>
            <a:r>
              <a:rPr lang="vi-VN" sz="3500" b="1">
                <a:solidFill>
                  <a:srgbClr val="000000"/>
                </a:solidFill>
              </a:rPr>
              <a:t>NỘI DUNG BÀI HỌC</a:t>
            </a:r>
            <a:endParaRPr lang="en-US" sz="3500" b="1">
              <a:solidFill>
                <a:srgbClr val="000000"/>
              </a:solidFill>
            </a:endParaRPr>
          </a:p>
        </p:txBody>
      </p:sp>
      <p:sp>
        <p:nvSpPr>
          <p:cNvPr id="4" name="TextBox 3">
            <a:extLst>
              <a:ext uri="{FF2B5EF4-FFF2-40B4-BE49-F238E27FC236}">
                <a16:creationId xmlns:a16="http://schemas.microsoft.com/office/drawing/2014/main" id="{807800ED-1F56-DCF6-F5AA-20DCFDAB666C}"/>
              </a:ext>
            </a:extLst>
          </p:cNvPr>
          <p:cNvSpPr txBox="1"/>
          <p:nvPr/>
        </p:nvSpPr>
        <p:spPr>
          <a:xfrm>
            <a:off x="4969564" y="1391054"/>
            <a:ext cx="5168348" cy="553998"/>
          </a:xfrm>
          <a:prstGeom prst="rect">
            <a:avLst/>
          </a:prstGeom>
          <a:noFill/>
        </p:spPr>
        <p:txBody>
          <a:bodyPr wrap="square" rtlCol="0">
            <a:spAutoFit/>
          </a:bodyPr>
          <a:lstStyle/>
          <a:p>
            <a:r>
              <a:rPr lang="vi-VN" sz="3000"/>
              <a:t>Thiết bị vào và thiết bị ra</a:t>
            </a:r>
            <a:endParaRPr lang="en-US" sz="3000"/>
          </a:p>
        </p:txBody>
      </p:sp>
      <p:sp>
        <p:nvSpPr>
          <p:cNvPr id="6" name="TextBox 5">
            <a:extLst>
              <a:ext uri="{FF2B5EF4-FFF2-40B4-BE49-F238E27FC236}">
                <a16:creationId xmlns:a16="http://schemas.microsoft.com/office/drawing/2014/main" id="{84437194-6EC4-BDB7-FED3-46C861E3543B}"/>
              </a:ext>
            </a:extLst>
          </p:cNvPr>
          <p:cNvSpPr txBox="1"/>
          <p:nvPr/>
        </p:nvSpPr>
        <p:spPr>
          <a:xfrm>
            <a:off x="3437893" y="2599910"/>
            <a:ext cx="5732611" cy="553998"/>
          </a:xfrm>
          <a:prstGeom prst="rect">
            <a:avLst/>
          </a:prstGeom>
          <a:noFill/>
        </p:spPr>
        <p:txBody>
          <a:bodyPr wrap="square" rtlCol="0">
            <a:spAutoFit/>
          </a:bodyPr>
          <a:lstStyle/>
          <a:p>
            <a:r>
              <a:rPr lang="vi-VN" sz="3000"/>
              <a:t>Sự đa dạng của thiết bị vào - ra</a:t>
            </a:r>
            <a:endParaRPr lang="en-US" sz="3000"/>
          </a:p>
        </p:txBody>
      </p:sp>
      <p:sp>
        <p:nvSpPr>
          <p:cNvPr id="7" name="TextBox 6">
            <a:extLst>
              <a:ext uri="{FF2B5EF4-FFF2-40B4-BE49-F238E27FC236}">
                <a16:creationId xmlns:a16="http://schemas.microsoft.com/office/drawing/2014/main" id="{3D45245A-36AB-95BD-D917-FDDD39417A65}"/>
              </a:ext>
            </a:extLst>
          </p:cNvPr>
          <p:cNvSpPr txBox="1"/>
          <p:nvPr/>
        </p:nvSpPr>
        <p:spPr>
          <a:xfrm>
            <a:off x="2498034" y="4191139"/>
            <a:ext cx="5732611" cy="553998"/>
          </a:xfrm>
          <a:prstGeom prst="rect">
            <a:avLst/>
          </a:prstGeom>
          <a:noFill/>
        </p:spPr>
        <p:txBody>
          <a:bodyPr wrap="square" rtlCol="0">
            <a:spAutoFit/>
          </a:bodyPr>
          <a:lstStyle/>
          <a:p>
            <a:r>
              <a:rPr lang="vi-VN" sz="3000"/>
              <a:t>Lắp ráp, sử dụng thiết bị an toàn </a:t>
            </a:r>
            <a:endParaRPr lang="en-US" sz="3000"/>
          </a:p>
        </p:txBody>
      </p:sp>
      <p:sp>
        <p:nvSpPr>
          <p:cNvPr id="8" name="Rectangle: Rounded Corners 7">
            <a:extLst>
              <a:ext uri="{FF2B5EF4-FFF2-40B4-BE49-F238E27FC236}">
                <a16:creationId xmlns:a16="http://schemas.microsoft.com/office/drawing/2014/main" id="{FC141428-4BBB-95DD-3E52-0E47911E1A3F}"/>
              </a:ext>
            </a:extLst>
          </p:cNvPr>
          <p:cNvSpPr/>
          <p:nvPr/>
        </p:nvSpPr>
        <p:spPr>
          <a:xfrm>
            <a:off x="3681354" y="1182743"/>
            <a:ext cx="816906" cy="762309"/>
          </a:xfrm>
          <a:prstGeom prst="roundRect">
            <a:avLst/>
          </a:prstGeom>
          <a:solidFill>
            <a:schemeClr val="accent2">
              <a:lumMod val="75000"/>
            </a:schemeClr>
          </a:solidFill>
          <a:ln>
            <a:solidFill>
              <a:srgbClr val="D3101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b="1">
                <a:solidFill>
                  <a:schemeClr val="bg1"/>
                </a:solidFill>
              </a:rPr>
              <a:t>1</a:t>
            </a:r>
            <a:endParaRPr lang="en-US" sz="4500" b="1">
              <a:solidFill>
                <a:schemeClr val="bg1"/>
              </a:solidFill>
            </a:endParaRPr>
          </a:p>
        </p:txBody>
      </p:sp>
      <p:sp>
        <p:nvSpPr>
          <p:cNvPr id="11" name="Rectangle: Rounded Corners 10">
            <a:extLst>
              <a:ext uri="{FF2B5EF4-FFF2-40B4-BE49-F238E27FC236}">
                <a16:creationId xmlns:a16="http://schemas.microsoft.com/office/drawing/2014/main" id="{2D8A1E93-ECE9-E7F9-9CE8-AA1B7E937C04}"/>
              </a:ext>
            </a:extLst>
          </p:cNvPr>
          <p:cNvSpPr/>
          <p:nvPr/>
        </p:nvSpPr>
        <p:spPr>
          <a:xfrm>
            <a:off x="2620987" y="2391599"/>
            <a:ext cx="816906" cy="762309"/>
          </a:xfrm>
          <a:prstGeom prst="roundRect">
            <a:avLst/>
          </a:prstGeom>
          <a:solidFill>
            <a:schemeClr val="accent2">
              <a:lumMod val="75000"/>
            </a:schemeClr>
          </a:solidFill>
          <a:ln>
            <a:solidFill>
              <a:srgbClr val="D3101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b="1">
                <a:solidFill>
                  <a:schemeClr val="bg1"/>
                </a:solidFill>
              </a:rPr>
              <a:t>2</a:t>
            </a:r>
            <a:endParaRPr lang="en-US" sz="4500" b="1">
              <a:solidFill>
                <a:schemeClr val="bg1"/>
              </a:solidFill>
            </a:endParaRPr>
          </a:p>
        </p:txBody>
      </p:sp>
      <p:sp>
        <p:nvSpPr>
          <p:cNvPr id="12" name="Rectangle: Rounded Corners 11">
            <a:extLst>
              <a:ext uri="{FF2B5EF4-FFF2-40B4-BE49-F238E27FC236}">
                <a16:creationId xmlns:a16="http://schemas.microsoft.com/office/drawing/2014/main" id="{CB5C895D-0289-9ADF-7073-A30DF904F455}"/>
              </a:ext>
            </a:extLst>
          </p:cNvPr>
          <p:cNvSpPr/>
          <p:nvPr/>
        </p:nvSpPr>
        <p:spPr>
          <a:xfrm>
            <a:off x="1541127" y="3945227"/>
            <a:ext cx="816906" cy="762309"/>
          </a:xfrm>
          <a:prstGeom prst="roundRect">
            <a:avLst/>
          </a:prstGeom>
          <a:solidFill>
            <a:schemeClr val="accent2">
              <a:lumMod val="75000"/>
            </a:schemeClr>
          </a:solidFill>
          <a:ln>
            <a:solidFill>
              <a:srgbClr val="D3101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b="1">
                <a:solidFill>
                  <a:schemeClr val="bg1"/>
                </a:solidFill>
              </a:rPr>
              <a:t>3</a:t>
            </a:r>
            <a:endParaRPr lang="en-US" sz="4500" b="1">
              <a:solidFill>
                <a:schemeClr val="bg1"/>
              </a:solidFill>
            </a:endParaRPr>
          </a:p>
        </p:txBody>
      </p:sp>
      <p:pic>
        <p:nvPicPr>
          <p:cNvPr id="13" name="Picture 3">
            <a:extLst>
              <a:ext uri="{FF2B5EF4-FFF2-40B4-BE49-F238E27FC236}">
                <a16:creationId xmlns:a16="http://schemas.microsoft.com/office/drawing/2014/main" id="{72E3394A-C817-85FE-F3DE-04408E9928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38297" y="3315312"/>
            <a:ext cx="5168348" cy="2784447"/>
          </a:xfrm>
          <a:prstGeom prst="rect">
            <a:avLst/>
          </a:prstGeom>
        </p:spPr>
      </p:pic>
    </p:spTree>
    <p:extLst>
      <p:ext uri="{BB962C8B-B14F-4D97-AF65-F5344CB8AC3E}">
        <p14:creationId xmlns:p14="http://schemas.microsoft.com/office/powerpoint/2010/main" val="341060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089">
        <p15:prstTrans prst="drape"/>
      </p:transition>
    </mc:Choice>
    <mc:Fallback xmlns="">
      <p:transition spd="slow" advTm="90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1+#ppt_w/2"/>
                                          </p:val>
                                        </p:tav>
                                        <p:tav tm="100000">
                                          <p:val>
                                            <p:strVal val="#ppt_x"/>
                                          </p:val>
                                        </p:tav>
                                      </p:tavLst>
                                    </p:anim>
                                    <p:anim calcmode="lin" valueType="num">
                                      <p:cBhvr additive="base">
                                        <p:cTn id="8" dur="2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3005" y="3422822"/>
            <a:ext cx="2327810" cy="3267234"/>
          </a:xfrm>
          <a:prstGeom prst="rect">
            <a:avLst/>
          </a:prstGeom>
        </p:spPr>
      </p:pic>
      <p:pic>
        <p:nvPicPr>
          <p:cNvPr id="2" name="Picture 2">
            <a:extLst>
              <a:ext uri="{FF2B5EF4-FFF2-40B4-BE49-F238E27FC236}">
                <a16:creationId xmlns:a16="http://schemas.microsoft.com/office/drawing/2014/main" id="{58074218-2B66-49EC-D89C-AD92730573E9}"/>
              </a:ext>
            </a:extLst>
          </p:cNvPr>
          <p:cNvPicPr>
            <a:picLocks noChangeAspect="1"/>
          </p:cNvPicPr>
          <p:nvPr/>
        </p:nvPicPr>
        <p:blipFill>
          <a:blip r:embed="rId5"/>
          <a:srcRect/>
          <a:stretch>
            <a:fillRect/>
          </a:stretch>
        </p:blipFill>
        <p:spPr>
          <a:xfrm>
            <a:off x="354843" y="2994516"/>
            <a:ext cx="4735773" cy="3504472"/>
          </a:xfrm>
          <a:prstGeom prst="rect">
            <a:avLst/>
          </a:prstGeom>
        </p:spPr>
      </p:pic>
      <p:sp>
        <p:nvSpPr>
          <p:cNvPr id="15" name="TextBox 14">
            <a:extLst>
              <a:ext uri="{FF2B5EF4-FFF2-40B4-BE49-F238E27FC236}">
                <a16:creationId xmlns:a16="http://schemas.microsoft.com/office/drawing/2014/main" id="{610D4876-361B-E715-C822-C959A3C2416B}"/>
              </a:ext>
            </a:extLst>
          </p:cNvPr>
          <p:cNvSpPr txBox="1"/>
          <p:nvPr/>
        </p:nvSpPr>
        <p:spPr>
          <a:xfrm>
            <a:off x="4267200" y="1594133"/>
            <a:ext cx="3657600" cy="1400383"/>
          </a:xfrm>
          <a:prstGeom prst="rect">
            <a:avLst/>
          </a:prstGeom>
          <a:noFill/>
        </p:spPr>
        <p:txBody>
          <a:bodyPr wrap="square" rtlCol="0">
            <a:spAutoFit/>
          </a:bodyPr>
          <a:lstStyle/>
          <a:p>
            <a:r>
              <a:rPr lang="vi-VN" sz="8500" b="1"/>
              <a:t>TIẾT </a:t>
            </a:r>
            <a:r>
              <a:rPr lang="vi-VN" sz="8500" b="1">
                <a:latin typeface="Arial" panose="020B0604020202020204" pitchFamily="34" charset="0"/>
                <a:cs typeface="Arial" panose="020B0604020202020204" pitchFamily="34" charset="0"/>
              </a:rPr>
              <a:t>3</a:t>
            </a:r>
            <a:endParaRPr lang="en-US" sz="8500" b="1">
              <a:latin typeface="Arial" panose="020B0604020202020204" pitchFamily="34" charset="0"/>
              <a:cs typeface="Arial" panose="020B0604020202020204" pitchFamily="34" charset="0"/>
            </a:endParaRPr>
          </a:p>
        </p:txBody>
      </p:sp>
      <p:pic>
        <p:nvPicPr>
          <p:cNvPr id="17" name="Picture 10">
            <a:extLst>
              <a:ext uri="{FF2B5EF4-FFF2-40B4-BE49-F238E27FC236}">
                <a16:creationId xmlns:a16="http://schemas.microsoft.com/office/drawing/2014/main" id="{AE4FC003-6406-D8B9-047D-6C64A11881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193935" cy="1949860"/>
          </a:xfrm>
          <a:prstGeom prst="rect">
            <a:avLst/>
          </a:prstGeom>
        </p:spPr>
      </p:pic>
      <p:pic>
        <p:nvPicPr>
          <p:cNvPr id="18" name="Picture 10">
            <a:extLst>
              <a:ext uri="{FF2B5EF4-FFF2-40B4-BE49-F238E27FC236}">
                <a16:creationId xmlns:a16="http://schemas.microsoft.com/office/drawing/2014/main" id="{5936A17D-EA14-10D0-15C1-562CB3570B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5732" y="65584"/>
            <a:ext cx="3453245" cy="3069072"/>
          </a:xfrm>
          <a:prstGeom prst="rect">
            <a:avLst/>
          </a:prstGeom>
        </p:spPr>
      </p:pic>
    </p:spTree>
    <p:extLst>
      <p:ext uri="{BB962C8B-B14F-4D97-AF65-F5344CB8AC3E}">
        <p14:creationId xmlns:p14="http://schemas.microsoft.com/office/powerpoint/2010/main" val="18080585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6581">
        <p15:prstTrans prst="origami"/>
      </p:transition>
    </mc:Choice>
    <mc:Fallback>
      <p:transition spd="slow" advTm="6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53"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3" name="TextBox 2">
            <a:extLst>
              <a:ext uri="{FF2B5EF4-FFF2-40B4-BE49-F238E27FC236}">
                <a16:creationId xmlns:a16="http://schemas.microsoft.com/office/drawing/2014/main" id="{2702497D-683B-E4A3-853C-619C3A48BDB2}"/>
              </a:ext>
            </a:extLst>
          </p:cNvPr>
          <p:cNvSpPr txBox="1"/>
          <p:nvPr/>
        </p:nvSpPr>
        <p:spPr>
          <a:xfrm>
            <a:off x="833759" y="692475"/>
            <a:ext cx="10316340" cy="699230"/>
          </a:xfrm>
          <a:prstGeom prst="rect">
            <a:avLst/>
          </a:prstGeom>
          <a:noFill/>
        </p:spPr>
        <p:txBody>
          <a:bodyPr wrap="square" rtlCol="0">
            <a:spAutoFit/>
          </a:bodyPr>
          <a:lstStyle/>
          <a:p>
            <a:pPr algn="ctr">
              <a:lnSpc>
                <a:spcPct val="150000"/>
              </a:lnSpc>
            </a:pPr>
            <a:r>
              <a:rPr lang="vi-VN" sz="3000" b="1">
                <a:solidFill>
                  <a:srgbClr val="FF0000"/>
                </a:solidFill>
                <a:effectLst/>
                <a:latin typeface="Arial" panose="020B0604020202020204" pitchFamily="34" charset="0"/>
                <a:ea typeface="Calibri" panose="020F0502020204030204" pitchFamily="34" charset="0"/>
                <a:cs typeface="Arial" panose="020B0604020202020204" pitchFamily="34" charset="0"/>
              </a:rPr>
              <a:t>THỰC HÀNH</a:t>
            </a:r>
            <a:endParaRPr lang="vi-VN" sz="3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3D60C8D0-619D-BF5C-A95D-CBBB80F83819}"/>
              </a:ext>
            </a:extLst>
          </p:cNvPr>
          <p:cNvSpPr txBox="1"/>
          <p:nvPr/>
        </p:nvSpPr>
        <p:spPr>
          <a:xfrm>
            <a:off x="1124705" y="1391705"/>
            <a:ext cx="2782278" cy="661813"/>
          </a:xfrm>
          <a:prstGeom prst="wedgeRoundRectCallout">
            <a:avLst>
              <a:gd name="adj1" fmla="val -79890"/>
              <a:gd name="adj2" fmla="val -8676"/>
              <a:gd name="adj3" fmla="val 16667"/>
            </a:avLst>
          </a:prstGeom>
          <a:solidFill>
            <a:srgbClr val="FDE68F"/>
          </a:solidFill>
          <a:ln>
            <a:solidFill>
              <a:schemeClr val="accent2">
                <a:lumMod val="75000"/>
              </a:schemeClr>
            </a:solidFill>
          </a:ln>
        </p:spPr>
        <p:txBody>
          <a:bodyPr wrap="square" rtlCol="0">
            <a:spAutoFit/>
          </a:bodyPr>
          <a:lstStyle/>
          <a:p>
            <a:pPr>
              <a:lnSpc>
                <a:spcPct val="150000"/>
              </a:lnSpc>
            </a:pPr>
            <a:r>
              <a:rPr lang="vi-VN" sz="2500" b="1">
                <a:solidFill>
                  <a:srgbClr val="000000"/>
                </a:solidFill>
                <a:latin typeface="Arial" panose="020B0604020202020204" pitchFamily="34" charset="0"/>
                <a:cs typeface="Arial" panose="020B0604020202020204" pitchFamily="34" charset="0"/>
              </a:rPr>
              <a:t>Hoạt động nhóm</a:t>
            </a:r>
            <a:endParaRPr lang="vi-VN" sz="2500">
              <a:solidFill>
                <a:srgbClr val="000000"/>
              </a:solidFill>
              <a:latin typeface="Arial" panose="020B0604020202020204" pitchFamily="34" charset="0"/>
              <a:cs typeface="Arial" panose="020B0604020202020204" pitchFamily="34" charset="0"/>
            </a:endParaRPr>
          </a:p>
        </p:txBody>
      </p:sp>
      <p:pic>
        <p:nvPicPr>
          <p:cNvPr id="10" name="Picture 6">
            <a:extLst>
              <a:ext uri="{FF2B5EF4-FFF2-40B4-BE49-F238E27FC236}">
                <a16:creationId xmlns:a16="http://schemas.microsoft.com/office/drawing/2014/main" id="{C95F62BA-6DED-0C05-6E8F-ADB8355B6D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3759" y="2418857"/>
            <a:ext cx="4539532" cy="2534027"/>
          </a:xfrm>
          <a:prstGeom prst="rect">
            <a:avLst/>
          </a:prstGeom>
        </p:spPr>
      </p:pic>
      <p:pic>
        <p:nvPicPr>
          <p:cNvPr id="11" name="Picture 6">
            <a:extLst>
              <a:ext uri="{FF2B5EF4-FFF2-40B4-BE49-F238E27FC236}">
                <a16:creationId xmlns:a16="http://schemas.microsoft.com/office/drawing/2014/main" id="{2FA95D08-4262-1CA4-F63F-0C397B654C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73291" y="1535398"/>
            <a:ext cx="6160389" cy="4422057"/>
          </a:xfrm>
          <a:prstGeom prst="rect">
            <a:avLst/>
          </a:prstGeom>
        </p:spPr>
      </p:pic>
      <p:sp>
        <p:nvSpPr>
          <p:cNvPr id="4" name="TextBox 3">
            <a:extLst>
              <a:ext uri="{FF2B5EF4-FFF2-40B4-BE49-F238E27FC236}">
                <a16:creationId xmlns:a16="http://schemas.microsoft.com/office/drawing/2014/main" id="{72C8A073-77C1-21AE-402C-AE6EBF09E129}"/>
              </a:ext>
            </a:extLst>
          </p:cNvPr>
          <p:cNvSpPr txBox="1"/>
          <p:nvPr/>
        </p:nvSpPr>
        <p:spPr>
          <a:xfrm>
            <a:off x="993523" y="3007538"/>
            <a:ext cx="4153877" cy="1685846"/>
          </a:xfrm>
          <a:prstGeom prst="rect">
            <a:avLst/>
          </a:prstGeom>
          <a:noFill/>
        </p:spPr>
        <p:txBody>
          <a:bodyPr wrap="square" rtlCol="0">
            <a:spAutoFit/>
          </a:bodyPr>
          <a:lstStyle/>
          <a:p>
            <a:pPr>
              <a:lnSpc>
                <a:spcPct val="150000"/>
              </a:lnSpc>
            </a:pPr>
            <a:r>
              <a:rPr lang="vi-VN" sz="2400">
                <a:solidFill>
                  <a:schemeClr val="bg1"/>
                </a:solidFill>
              </a:rPr>
              <a:t>Quan sát và gọi tên các cổng kết nối có trên máy tính mà em đang sử dụng.</a:t>
            </a:r>
          </a:p>
        </p:txBody>
      </p:sp>
      <p:sp>
        <p:nvSpPr>
          <p:cNvPr id="13" name="TextBox 12">
            <a:extLst>
              <a:ext uri="{FF2B5EF4-FFF2-40B4-BE49-F238E27FC236}">
                <a16:creationId xmlns:a16="http://schemas.microsoft.com/office/drawing/2014/main" id="{9525DED0-75C6-BF2A-C9C6-7018C03D33AB}"/>
              </a:ext>
            </a:extLst>
          </p:cNvPr>
          <p:cNvSpPr txBox="1"/>
          <p:nvPr/>
        </p:nvSpPr>
        <p:spPr>
          <a:xfrm>
            <a:off x="5438346" y="1940487"/>
            <a:ext cx="5825186" cy="3901837"/>
          </a:xfrm>
          <a:prstGeom prst="rect">
            <a:avLst/>
          </a:prstGeom>
          <a:noFill/>
        </p:spPr>
        <p:txBody>
          <a:bodyPr wrap="square">
            <a:spAutoFit/>
          </a:bodyPr>
          <a:lstStyle/>
          <a:p>
            <a:pPr>
              <a:lnSpc>
                <a:spcPct val="150000"/>
              </a:lnSpc>
            </a:pPr>
            <a:r>
              <a:rPr lang="vi-VN" sz="2400">
                <a:solidFill>
                  <a:schemeClr val="bg1"/>
                </a:solidFill>
              </a:rPr>
              <a:t>Thực hiện lắp ráp một số thiết bị như chuột, bàn phím, màn hình, tai nghe...và cáp nguồn điện cho máy tính để bàn. Sau khi đã hoàn thành việc lắp ráp, em hãy khởi động máy tính và dùng thử để kiểm tra hoạt động của các thiết bị vừa được kết nối.</a:t>
            </a:r>
          </a:p>
        </p:txBody>
      </p:sp>
      <p:pic>
        <p:nvPicPr>
          <p:cNvPr id="14" name="Picture 15">
            <a:extLst>
              <a:ext uri="{FF2B5EF4-FFF2-40B4-BE49-F238E27FC236}">
                <a16:creationId xmlns:a16="http://schemas.microsoft.com/office/drawing/2014/main" id="{426FBC53-8F2C-40A4-30AB-342020950A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8967" y="4767065"/>
            <a:ext cx="4099320" cy="1685846"/>
          </a:xfrm>
          <a:prstGeom prst="rect">
            <a:avLst/>
          </a:prstGeom>
        </p:spPr>
      </p:pic>
    </p:spTree>
    <p:extLst>
      <p:ext uri="{BB962C8B-B14F-4D97-AF65-F5344CB8AC3E}">
        <p14:creationId xmlns:p14="http://schemas.microsoft.com/office/powerpoint/2010/main" val="37788328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3" name="TextBox 2">
            <a:extLst>
              <a:ext uri="{FF2B5EF4-FFF2-40B4-BE49-F238E27FC236}">
                <a16:creationId xmlns:a16="http://schemas.microsoft.com/office/drawing/2014/main" id="{2702497D-683B-E4A3-853C-619C3A48BDB2}"/>
              </a:ext>
            </a:extLst>
          </p:cNvPr>
          <p:cNvSpPr txBox="1"/>
          <p:nvPr/>
        </p:nvSpPr>
        <p:spPr>
          <a:xfrm>
            <a:off x="833759" y="692475"/>
            <a:ext cx="10316340" cy="699230"/>
          </a:xfrm>
          <a:prstGeom prst="rect">
            <a:avLst/>
          </a:prstGeom>
          <a:noFill/>
        </p:spPr>
        <p:txBody>
          <a:bodyPr wrap="square" rtlCol="0">
            <a:spAutoFit/>
          </a:bodyPr>
          <a:lstStyle/>
          <a:p>
            <a:pPr algn="ctr">
              <a:lnSpc>
                <a:spcPct val="150000"/>
              </a:lnSpc>
            </a:pPr>
            <a:r>
              <a:rPr lang="vi-VN" sz="3000" b="1">
                <a:solidFill>
                  <a:srgbClr val="FF0000"/>
                </a:solidFill>
                <a:effectLst/>
                <a:latin typeface="Arial" panose="020B0604020202020204" pitchFamily="34" charset="0"/>
                <a:ea typeface="Calibri" panose="020F0502020204030204" pitchFamily="34" charset="0"/>
                <a:cs typeface="Arial" panose="020B0604020202020204" pitchFamily="34" charset="0"/>
              </a:rPr>
              <a:t>THỰC HÀNH</a:t>
            </a:r>
            <a:endParaRPr lang="vi-VN" sz="3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3D60C8D0-619D-BF5C-A95D-CBBB80F83819}"/>
              </a:ext>
            </a:extLst>
          </p:cNvPr>
          <p:cNvSpPr txBox="1"/>
          <p:nvPr/>
        </p:nvSpPr>
        <p:spPr>
          <a:xfrm>
            <a:off x="1124705" y="1391705"/>
            <a:ext cx="2782278" cy="661813"/>
          </a:xfrm>
          <a:prstGeom prst="wedgeRoundRectCallout">
            <a:avLst>
              <a:gd name="adj1" fmla="val -79890"/>
              <a:gd name="adj2" fmla="val -8676"/>
              <a:gd name="adj3" fmla="val 16667"/>
            </a:avLst>
          </a:prstGeom>
          <a:solidFill>
            <a:srgbClr val="FDE68F"/>
          </a:solidFill>
          <a:ln>
            <a:solidFill>
              <a:schemeClr val="accent2">
                <a:lumMod val="75000"/>
              </a:schemeClr>
            </a:solidFill>
          </a:ln>
        </p:spPr>
        <p:txBody>
          <a:bodyPr wrap="square" rtlCol="0">
            <a:spAutoFit/>
          </a:bodyPr>
          <a:lstStyle/>
          <a:p>
            <a:pPr>
              <a:lnSpc>
                <a:spcPct val="150000"/>
              </a:lnSpc>
            </a:pPr>
            <a:r>
              <a:rPr lang="vi-VN" sz="2500" b="1">
                <a:solidFill>
                  <a:srgbClr val="000000"/>
                </a:solidFill>
                <a:latin typeface="Arial" panose="020B0604020202020204" pitchFamily="34" charset="0"/>
                <a:cs typeface="Arial" panose="020B0604020202020204" pitchFamily="34" charset="0"/>
              </a:rPr>
              <a:t>Hoạt động nhóm</a:t>
            </a:r>
            <a:endParaRPr lang="vi-VN" sz="2500">
              <a:solidFill>
                <a:srgbClr val="000000"/>
              </a:solidFill>
              <a:latin typeface="Arial" panose="020B0604020202020204" pitchFamily="34" charset="0"/>
              <a:cs typeface="Arial" panose="020B0604020202020204" pitchFamily="34" charset="0"/>
            </a:endParaRPr>
          </a:p>
        </p:txBody>
      </p:sp>
      <p:pic>
        <p:nvPicPr>
          <p:cNvPr id="10" name="Picture 6">
            <a:extLst>
              <a:ext uri="{FF2B5EF4-FFF2-40B4-BE49-F238E27FC236}">
                <a16:creationId xmlns:a16="http://schemas.microsoft.com/office/drawing/2014/main" id="{C95F62BA-6DED-0C05-6E8F-ADB8355B6D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156" y="2225755"/>
            <a:ext cx="4539532" cy="3746668"/>
          </a:xfrm>
          <a:prstGeom prst="rect">
            <a:avLst/>
          </a:prstGeom>
        </p:spPr>
      </p:pic>
      <p:pic>
        <p:nvPicPr>
          <p:cNvPr id="11" name="Picture 6">
            <a:extLst>
              <a:ext uri="{FF2B5EF4-FFF2-40B4-BE49-F238E27FC236}">
                <a16:creationId xmlns:a16="http://schemas.microsoft.com/office/drawing/2014/main" id="{2FA95D08-4262-1CA4-F63F-0C397B654C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73291" y="1535399"/>
            <a:ext cx="6160389" cy="3417486"/>
          </a:xfrm>
          <a:prstGeom prst="rect">
            <a:avLst/>
          </a:prstGeom>
        </p:spPr>
      </p:pic>
      <p:sp>
        <p:nvSpPr>
          <p:cNvPr id="4" name="TextBox 3">
            <a:extLst>
              <a:ext uri="{FF2B5EF4-FFF2-40B4-BE49-F238E27FC236}">
                <a16:creationId xmlns:a16="http://schemas.microsoft.com/office/drawing/2014/main" id="{72C8A073-77C1-21AE-402C-AE6EBF09E129}"/>
              </a:ext>
            </a:extLst>
          </p:cNvPr>
          <p:cNvSpPr txBox="1"/>
          <p:nvPr/>
        </p:nvSpPr>
        <p:spPr>
          <a:xfrm>
            <a:off x="954774" y="2624583"/>
            <a:ext cx="4153877" cy="3347840"/>
          </a:xfrm>
          <a:prstGeom prst="rect">
            <a:avLst/>
          </a:prstGeom>
          <a:noFill/>
        </p:spPr>
        <p:txBody>
          <a:bodyPr wrap="square" rtlCol="0">
            <a:spAutoFit/>
          </a:bodyPr>
          <a:lstStyle/>
          <a:p>
            <a:pPr>
              <a:lnSpc>
                <a:spcPct val="150000"/>
              </a:lnSpc>
            </a:pPr>
            <a:r>
              <a:rPr lang="vi-VN" sz="2400">
                <a:solidFill>
                  <a:schemeClr val="bg1"/>
                </a:solidFill>
              </a:rPr>
              <a:t>Quan sát và chỉ ra các thiết bị vào – ra trên máy tính xách tay. Mở phần mềm MS paint và sử dụng vùng cảm ứng chuột để vẽ theo ý thích của em.</a:t>
            </a:r>
          </a:p>
        </p:txBody>
      </p:sp>
      <p:sp>
        <p:nvSpPr>
          <p:cNvPr id="13" name="TextBox 12">
            <a:extLst>
              <a:ext uri="{FF2B5EF4-FFF2-40B4-BE49-F238E27FC236}">
                <a16:creationId xmlns:a16="http://schemas.microsoft.com/office/drawing/2014/main" id="{9525DED0-75C6-BF2A-C9C6-7018C03D33AB}"/>
              </a:ext>
            </a:extLst>
          </p:cNvPr>
          <p:cNvSpPr txBox="1"/>
          <p:nvPr/>
        </p:nvSpPr>
        <p:spPr>
          <a:xfrm>
            <a:off x="5438346" y="1940487"/>
            <a:ext cx="5437472" cy="2793842"/>
          </a:xfrm>
          <a:prstGeom prst="rect">
            <a:avLst/>
          </a:prstGeom>
          <a:noFill/>
        </p:spPr>
        <p:txBody>
          <a:bodyPr wrap="square">
            <a:spAutoFit/>
          </a:bodyPr>
          <a:lstStyle/>
          <a:p>
            <a:pPr>
              <a:lnSpc>
                <a:spcPct val="150000"/>
              </a:lnSpc>
            </a:pPr>
            <a:r>
              <a:rPr lang="vi-VN" sz="2400">
                <a:solidFill>
                  <a:schemeClr val="bg1"/>
                </a:solidFill>
              </a:rPr>
              <a:t>Quan sát và chỉ ra loa, camera trên điện thoại thông minh. Mở ứng dụng nhắn tin trên điện thoại thông minh và nhập một tin nhắn bằng cách sử dụng bàn phím ảo.</a:t>
            </a:r>
          </a:p>
        </p:txBody>
      </p:sp>
      <p:pic>
        <p:nvPicPr>
          <p:cNvPr id="14" name="Picture 15">
            <a:extLst>
              <a:ext uri="{FF2B5EF4-FFF2-40B4-BE49-F238E27FC236}">
                <a16:creationId xmlns:a16="http://schemas.microsoft.com/office/drawing/2014/main" id="{426FBC53-8F2C-40A4-30AB-342020950A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041140" y="4603622"/>
            <a:ext cx="4099320" cy="1685846"/>
          </a:xfrm>
          <a:prstGeom prst="rect">
            <a:avLst/>
          </a:prstGeom>
        </p:spPr>
      </p:pic>
    </p:spTree>
    <p:extLst>
      <p:ext uri="{BB962C8B-B14F-4D97-AF65-F5344CB8AC3E}">
        <p14:creationId xmlns:p14="http://schemas.microsoft.com/office/powerpoint/2010/main" val="41618129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3" name="TextBox 2">
            <a:extLst>
              <a:ext uri="{FF2B5EF4-FFF2-40B4-BE49-F238E27FC236}">
                <a16:creationId xmlns:a16="http://schemas.microsoft.com/office/drawing/2014/main" id="{2702497D-683B-E4A3-853C-619C3A48BDB2}"/>
              </a:ext>
            </a:extLst>
          </p:cNvPr>
          <p:cNvSpPr txBox="1"/>
          <p:nvPr/>
        </p:nvSpPr>
        <p:spPr>
          <a:xfrm>
            <a:off x="937827" y="914148"/>
            <a:ext cx="10316340" cy="739754"/>
          </a:xfrm>
          <a:prstGeom prst="rect">
            <a:avLst/>
          </a:prstGeom>
          <a:noFill/>
        </p:spPr>
        <p:txBody>
          <a:bodyPr wrap="square" rtlCol="0">
            <a:spAutoFit/>
          </a:bodyPr>
          <a:lstStyle/>
          <a:p>
            <a:pPr algn="ctr">
              <a:lnSpc>
                <a:spcPct val="150000"/>
              </a:lnSpc>
            </a:pPr>
            <a:r>
              <a:rPr lang="vi-VN" sz="3200" b="1">
                <a:solidFill>
                  <a:srgbClr val="FF0000"/>
                </a:solidFill>
                <a:effectLst/>
                <a:latin typeface="Arial" panose="020B0604020202020204" pitchFamily="34" charset="0"/>
                <a:ea typeface="Calibri" panose="020F0502020204030204" pitchFamily="34" charset="0"/>
                <a:cs typeface="Arial" panose="020B0604020202020204" pitchFamily="34" charset="0"/>
              </a:rPr>
              <a:t>VẬN DỤNG</a:t>
            </a:r>
            <a:endParaRPr lang="vi-VN" sz="32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525DED0-75C6-BF2A-C9C6-7018C03D33AB}"/>
              </a:ext>
            </a:extLst>
          </p:cNvPr>
          <p:cNvSpPr txBox="1"/>
          <p:nvPr/>
        </p:nvSpPr>
        <p:spPr>
          <a:xfrm>
            <a:off x="1357742" y="1726291"/>
            <a:ext cx="9476509" cy="1938758"/>
          </a:xfrm>
          <a:prstGeom prst="roundRect">
            <a:avLst/>
          </a:prstGeom>
          <a:solidFill>
            <a:srgbClr val="FDE68F"/>
          </a:solidFill>
        </p:spPr>
        <p:txBody>
          <a:bodyPr wrap="square">
            <a:spAutoFit/>
          </a:bodyPr>
          <a:lstStyle/>
          <a:p>
            <a:pPr>
              <a:lnSpc>
                <a:spcPct val="150000"/>
              </a:lnSpc>
            </a:pPr>
            <a:r>
              <a:rPr lang="vi-VN" sz="2500"/>
              <a:t>Tìm hiểu và cho biết những bộ phận nào của máy tính trong Phòng thực hành Tin học hay bị hỏng. Theo em nguyên nhân các thiết bị đó hay bị hỏng là gì?</a:t>
            </a:r>
          </a:p>
        </p:txBody>
      </p:sp>
      <p:pic>
        <p:nvPicPr>
          <p:cNvPr id="9" name="Picture 7">
            <a:extLst>
              <a:ext uri="{FF2B5EF4-FFF2-40B4-BE49-F238E27FC236}">
                <a16:creationId xmlns:a16="http://schemas.microsoft.com/office/drawing/2014/main" id="{08626ACF-8808-3762-B2E6-2B044F3822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56508" y="3605930"/>
            <a:ext cx="6013628" cy="2683582"/>
          </a:xfrm>
          <a:prstGeom prst="rect">
            <a:avLst/>
          </a:prstGeom>
        </p:spPr>
      </p:pic>
    </p:spTree>
    <p:extLst>
      <p:ext uri="{BB962C8B-B14F-4D97-AF65-F5344CB8AC3E}">
        <p14:creationId xmlns:p14="http://schemas.microsoft.com/office/powerpoint/2010/main" val="38509965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3" name="TextBox 2">
            <a:extLst>
              <a:ext uri="{FF2B5EF4-FFF2-40B4-BE49-F238E27FC236}">
                <a16:creationId xmlns:a16="http://schemas.microsoft.com/office/drawing/2014/main" id="{2702497D-683B-E4A3-853C-619C3A48BDB2}"/>
              </a:ext>
            </a:extLst>
          </p:cNvPr>
          <p:cNvSpPr txBox="1"/>
          <p:nvPr/>
        </p:nvSpPr>
        <p:spPr>
          <a:xfrm>
            <a:off x="833759" y="692475"/>
            <a:ext cx="10316340" cy="598177"/>
          </a:xfrm>
          <a:prstGeom prst="rect">
            <a:avLst/>
          </a:prstGeom>
          <a:noFill/>
        </p:spPr>
        <p:txBody>
          <a:bodyPr wrap="square" rtlCol="0">
            <a:spAutoFit/>
          </a:bodyPr>
          <a:lstStyle/>
          <a:p>
            <a:pPr algn="ctr">
              <a:lnSpc>
                <a:spcPct val="150000"/>
              </a:lnSpc>
            </a:pPr>
            <a:r>
              <a:rPr lang="vi-VN" sz="2500" b="1">
                <a:solidFill>
                  <a:srgbClr val="FF0000"/>
                </a:solidFill>
                <a:effectLst/>
                <a:latin typeface="Arial" panose="020B0604020202020204" pitchFamily="34" charset="0"/>
                <a:ea typeface="Calibri" panose="020F0502020204030204" pitchFamily="34" charset="0"/>
                <a:cs typeface="Arial" panose="020B0604020202020204" pitchFamily="34" charset="0"/>
              </a:rPr>
              <a:t>VẬN DỤNG</a:t>
            </a:r>
            <a:endParaRPr lang="vi-VN" sz="25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FA2418AC-043D-2EDB-728E-89BF95B14224}"/>
              </a:ext>
            </a:extLst>
          </p:cNvPr>
          <p:cNvGraphicFramePr>
            <a:graphicFrameLocks noGrp="1"/>
          </p:cNvGraphicFramePr>
          <p:nvPr>
            <p:extLst>
              <p:ext uri="{D42A27DB-BD31-4B8C-83A1-F6EECF244321}">
                <p14:modId xmlns:p14="http://schemas.microsoft.com/office/powerpoint/2010/main" val="1109501728"/>
              </p:ext>
            </p:extLst>
          </p:nvPr>
        </p:nvGraphicFramePr>
        <p:xfrm>
          <a:off x="1148522" y="1654428"/>
          <a:ext cx="9894952" cy="4291014"/>
        </p:xfrm>
        <a:graphic>
          <a:graphicData uri="http://schemas.openxmlformats.org/drawingml/2006/table">
            <a:tbl>
              <a:tblPr firstRow="1" firstCol="1" bandRow="1">
                <a:tableStyleId>{5C22544A-7EE6-4342-B048-85BDC9FD1C3A}</a:tableStyleId>
              </a:tblPr>
              <a:tblGrid>
                <a:gridCol w="4211782">
                  <a:extLst>
                    <a:ext uri="{9D8B030D-6E8A-4147-A177-3AD203B41FA5}">
                      <a16:colId xmlns:a16="http://schemas.microsoft.com/office/drawing/2014/main" val="739825400"/>
                    </a:ext>
                  </a:extLst>
                </a:gridCol>
                <a:gridCol w="5683170">
                  <a:extLst>
                    <a:ext uri="{9D8B030D-6E8A-4147-A177-3AD203B41FA5}">
                      <a16:colId xmlns:a16="http://schemas.microsoft.com/office/drawing/2014/main" val="2888954939"/>
                    </a:ext>
                  </a:extLst>
                </a:gridCol>
              </a:tblGrid>
              <a:tr h="0">
                <a:tc>
                  <a:txBody>
                    <a:bodyPr/>
                    <a:lstStyle/>
                    <a:p>
                      <a:pPr marL="0" marR="0" algn="ctr">
                        <a:lnSpc>
                          <a:spcPct val="200000"/>
                        </a:lnSpc>
                        <a:spcBef>
                          <a:spcPts val="600"/>
                        </a:spcBef>
                        <a:spcAft>
                          <a:spcPts val="0"/>
                        </a:spcAft>
                      </a:pPr>
                      <a:r>
                        <a:rPr lang="vi-VN" sz="2000">
                          <a:solidFill>
                            <a:srgbClr val="000000"/>
                          </a:solidFill>
                          <a:effectLst/>
                        </a:rPr>
                        <a:t>Bộ phận</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68F"/>
                    </a:solidFill>
                  </a:tcPr>
                </a:tc>
                <a:tc>
                  <a:txBody>
                    <a:bodyPr/>
                    <a:lstStyle/>
                    <a:p>
                      <a:pPr marL="0" marR="0" algn="ctr">
                        <a:lnSpc>
                          <a:spcPct val="200000"/>
                        </a:lnSpc>
                        <a:spcBef>
                          <a:spcPts val="600"/>
                        </a:spcBef>
                        <a:spcAft>
                          <a:spcPts val="0"/>
                        </a:spcAft>
                      </a:pPr>
                      <a:r>
                        <a:rPr lang="vi-VN" sz="2000">
                          <a:solidFill>
                            <a:srgbClr val="000000"/>
                          </a:solidFill>
                          <a:effectLst/>
                        </a:rPr>
                        <a:t>Nguyên nhân hỏng</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68F"/>
                    </a:solidFill>
                  </a:tcPr>
                </a:tc>
                <a:extLst>
                  <a:ext uri="{0D108BD9-81ED-4DB2-BD59-A6C34878D82A}">
                    <a16:rowId xmlns:a16="http://schemas.microsoft.com/office/drawing/2014/main" val="4125197885"/>
                  </a:ext>
                </a:extLst>
              </a:tr>
              <a:tr h="0">
                <a:tc>
                  <a:txBody>
                    <a:bodyPr/>
                    <a:lstStyle/>
                    <a:p>
                      <a:pPr marL="0" marR="0" algn="ctr">
                        <a:lnSpc>
                          <a:spcPct val="200000"/>
                        </a:lnSpc>
                        <a:spcBef>
                          <a:spcPts val="600"/>
                        </a:spcBef>
                        <a:spcAft>
                          <a:spcPts val="0"/>
                        </a:spcAft>
                      </a:pPr>
                      <a:r>
                        <a:rPr lang="vi-VN" sz="2000">
                          <a:solidFill>
                            <a:srgbClr val="000000"/>
                          </a:solidFill>
                          <a:effectLst/>
                        </a:rPr>
                        <a:t>Màn hình máy tính tối đen</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nSpc>
                          <a:spcPct val="200000"/>
                        </a:lnSpc>
                        <a:spcBef>
                          <a:spcPts val="600"/>
                        </a:spcBef>
                        <a:spcAft>
                          <a:spcPts val="0"/>
                        </a:spcAft>
                      </a:pPr>
                      <a:r>
                        <a:rPr lang="vi-VN" sz="2000">
                          <a:solidFill>
                            <a:srgbClr val="000000"/>
                          </a:solidFill>
                          <a:effectLst/>
                        </a:rPr>
                        <a:t>do cáp tín hiệu hoặc mainboard bị đứt nguồn truyền dữ liệu, làm cho điện không chạy được đến đèn cao áp sẽ khiến </a:t>
                      </a:r>
                      <a:r>
                        <a:rPr lang="en-US" sz="2000">
                          <a:solidFill>
                            <a:srgbClr val="000000"/>
                          </a:solidFill>
                          <a:effectLst/>
                        </a:rPr>
                        <a:t>màn hình bị tối và mờ đi.</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31770728"/>
                  </a:ext>
                </a:extLst>
              </a:tr>
              <a:tr h="0">
                <a:tc>
                  <a:txBody>
                    <a:bodyPr/>
                    <a:lstStyle/>
                    <a:p>
                      <a:pPr marL="0" marR="0" algn="ctr">
                        <a:lnSpc>
                          <a:spcPct val="200000"/>
                        </a:lnSpc>
                        <a:spcBef>
                          <a:spcPts val="600"/>
                        </a:spcBef>
                        <a:spcAft>
                          <a:spcPts val="0"/>
                        </a:spcAft>
                      </a:pPr>
                      <a:r>
                        <a:rPr lang="vi-VN" sz="2000">
                          <a:solidFill>
                            <a:srgbClr val="000000"/>
                          </a:solidFill>
                          <a:effectLst/>
                        </a:rPr>
                        <a:t>Màn hình máy tính có sọc dọc</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nSpc>
                          <a:spcPct val="200000"/>
                        </a:lnSpc>
                        <a:spcBef>
                          <a:spcPts val="600"/>
                        </a:spcBef>
                        <a:spcAft>
                          <a:spcPts val="0"/>
                        </a:spcAft>
                      </a:pPr>
                      <a:r>
                        <a:rPr lang="vi-VN" sz="2000">
                          <a:solidFill>
                            <a:srgbClr val="000000"/>
                          </a:solidFill>
                          <a:effectLst/>
                        </a:rPr>
                        <a:t>do tấm phủ màn hình đang gặp vấn đề, một số ít trường hợp khác là do cáp nối bị hở ra khiến tín hiệu bị nhiễu.</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01017683"/>
                  </a:ext>
                </a:extLst>
              </a:tr>
            </a:tbl>
          </a:graphicData>
        </a:graphic>
      </p:graphicFrame>
    </p:spTree>
    <p:extLst>
      <p:ext uri="{BB962C8B-B14F-4D97-AF65-F5344CB8AC3E}">
        <p14:creationId xmlns:p14="http://schemas.microsoft.com/office/powerpoint/2010/main" val="374484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79" y="548782"/>
            <a:ext cx="11133438" cy="5760436"/>
          </a:xfrm>
          <a:prstGeom prst="rect">
            <a:avLst/>
          </a:prstGeom>
        </p:spPr>
      </p:pic>
      <p:sp>
        <p:nvSpPr>
          <p:cNvPr id="3" name="TextBox 2">
            <a:extLst>
              <a:ext uri="{FF2B5EF4-FFF2-40B4-BE49-F238E27FC236}">
                <a16:creationId xmlns:a16="http://schemas.microsoft.com/office/drawing/2014/main" id="{2702497D-683B-E4A3-853C-619C3A48BDB2}"/>
              </a:ext>
            </a:extLst>
          </p:cNvPr>
          <p:cNvSpPr txBox="1"/>
          <p:nvPr/>
        </p:nvSpPr>
        <p:spPr>
          <a:xfrm>
            <a:off x="833759" y="692475"/>
            <a:ext cx="10316340" cy="699230"/>
          </a:xfrm>
          <a:prstGeom prst="rect">
            <a:avLst/>
          </a:prstGeom>
          <a:noFill/>
        </p:spPr>
        <p:txBody>
          <a:bodyPr wrap="square" rtlCol="0">
            <a:spAutoFit/>
          </a:bodyPr>
          <a:lstStyle/>
          <a:p>
            <a:pPr algn="ctr">
              <a:lnSpc>
                <a:spcPct val="150000"/>
              </a:lnSpc>
            </a:pPr>
            <a:r>
              <a:rPr lang="vi-VN" sz="3000" b="1">
                <a:solidFill>
                  <a:srgbClr val="FF0000"/>
                </a:solidFill>
                <a:effectLst/>
                <a:latin typeface="Arial" panose="020B0604020202020204" pitchFamily="34" charset="0"/>
                <a:ea typeface="Calibri" panose="020F0502020204030204" pitchFamily="34" charset="0"/>
                <a:cs typeface="Arial" panose="020B0604020202020204" pitchFamily="34" charset="0"/>
              </a:rPr>
              <a:t>Hướng dẫn về nhà</a:t>
            </a:r>
            <a:endParaRPr lang="vi-VN" sz="3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CB04F9A5-FC1D-0B98-D56B-ABB1902052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8986" y="2258920"/>
            <a:ext cx="4002724" cy="3183082"/>
          </a:xfrm>
          <a:prstGeom prst="rect">
            <a:avLst/>
          </a:prstGeom>
        </p:spPr>
      </p:pic>
      <p:sp>
        <p:nvSpPr>
          <p:cNvPr id="4" name="TextBox 3">
            <a:extLst>
              <a:ext uri="{FF2B5EF4-FFF2-40B4-BE49-F238E27FC236}">
                <a16:creationId xmlns:a16="http://schemas.microsoft.com/office/drawing/2014/main" id="{72C8A073-77C1-21AE-402C-AE6EBF09E129}"/>
              </a:ext>
            </a:extLst>
          </p:cNvPr>
          <p:cNvSpPr txBox="1"/>
          <p:nvPr/>
        </p:nvSpPr>
        <p:spPr>
          <a:xfrm>
            <a:off x="1358986" y="3003114"/>
            <a:ext cx="4002724" cy="1694695"/>
          </a:xfrm>
          <a:prstGeom prst="rect">
            <a:avLst/>
          </a:prstGeom>
          <a:noFill/>
        </p:spPr>
        <p:txBody>
          <a:bodyPr wrap="square" rtlCol="0">
            <a:spAutoFit/>
          </a:bodyPr>
          <a:lstStyle/>
          <a:p>
            <a:pPr algn="ctr">
              <a:lnSpc>
                <a:spcPct val="150000"/>
              </a:lnSpc>
            </a:pPr>
            <a:r>
              <a:rPr lang="vi-VN" sz="2400"/>
              <a:t>Ôn tập nội dung bài học, làm đầy đủ bài tập trong vở bài tập Tin học</a:t>
            </a:r>
            <a:endParaRPr lang="en-US" sz="2400"/>
          </a:p>
        </p:txBody>
      </p:sp>
      <p:pic>
        <p:nvPicPr>
          <p:cNvPr id="9" name="Picture 2">
            <a:extLst>
              <a:ext uri="{FF2B5EF4-FFF2-40B4-BE49-F238E27FC236}">
                <a16:creationId xmlns:a16="http://schemas.microsoft.com/office/drawing/2014/main" id="{BBBB31D7-E798-8341-BFFF-5B1A1CDCB9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10851" y="2632993"/>
            <a:ext cx="4002724" cy="3183082"/>
          </a:xfrm>
          <a:prstGeom prst="rect">
            <a:avLst/>
          </a:prstGeom>
        </p:spPr>
      </p:pic>
      <p:sp>
        <p:nvSpPr>
          <p:cNvPr id="10" name="TextBox 9">
            <a:extLst>
              <a:ext uri="{FF2B5EF4-FFF2-40B4-BE49-F238E27FC236}">
                <a16:creationId xmlns:a16="http://schemas.microsoft.com/office/drawing/2014/main" id="{2E92629E-785A-5879-9B78-94C6B552E526}"/>
              </a:ext>
            </a:extLst>
          </p:cNvPr>
          <p:cNvSpPr txBox="1"/>
          <p:nvPr/>
        </p:nvSpPr>
        <p:spPr>
          <a:xfrm>
            <a:off x="6510851" y="3210570"/>
            <a:ext cx="4002724" cy="2248693"/>
          </a:xfrm>
          <a:prstGeom prst="rect">
            <a:avLst/>
          </a:prstGeom>
          <a:noFill/>
        </p:spPr>
        <p:txBody>
          <a:bodyPr wrap="square" rtlCol="0">
            <a:spAutoFit/>
          </a:bodyPr>
          <a:lstStyle/>
          <a:p>
            <a:pPr algn="ctr">
              <a:lnSpc>
                <a:spcPct val="150000"/>
              </a:lnSpc>
            </a:pPr>
            <a:r>
              <a:rPr lang="vi-VN" sz="2400"/>
              <a:t>Đọc trước, chuẩn bị nội dung bài học mới </a:t>
            </a:r>
            <a:r>
              <a:rPr lang="vi-VN" sz="2400">
                <a:solidFill>
                  <a:srgbClr val="FF0000"/>
                </a:solidFill>
              </a:rPr>
              <a:t>Bài 2: Hệ điều hành và các phần mềm ứng dụng</a:t>
            </a:r>
            <a:endParaRPr lang="en-US" sz="2400">
              <a:solidFill>
                <a:srgbClr val="FF0000"/>
              </a:solidFill>
            </a:endParaRPr>
          </a:p>
        </p:txBody>
      </p:sp>
      <p:pic>
        <p:nvPicPr>
          <p:cNvPr id="11" name="Picture 3">
            <a:extLst>
              <a:ext uri="{FF2B5EF4-FFF2-40B4-BE49-F238E27FC236}">
                <a16:creationId xmlns:a16="http://schemas.microsoft.com/office/drawing/2014/main" id="{C4E3AC82-D313-51B7-3B8A-4399F1D644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5525" y="246325"/>
            <a:ext cx="2953501" cy="1591199"/>
          </a:xfrm>
          <a:prstGeom prst="rect">
            <a:avLst/>
          </a:prstGeom>
        </p:spPr>
      </p:pic>
      <p:pic>
        <p:nvPicPr>
          <p:cNvPr id="12" name="Picture 7">
            <a:extLst>
              <a:ext uri="{FF2B5EF4-FFF2-40B4-BE49-F238E27FC236}">
                <a16:creationId xmlns:a16="http://schemas.microsoft.com/office/drawing/2014/main" id="{114BA082-7E86-E212-C24B-40C07D22379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1298" y="4582932"/>
            <a:ext cx="1895375" cy="1826453"/>
          </a:xfrm>
          <a:prstGeom prst="rect">
            <a:avLst/>
          </a:prstGeom>
        </p:spPr>
      </p:pic>
    </p:spTree>
    <p:extLst>
      <p:ext uri="{BB962C8B-B14F-4D97-AF65-F5344CB8AC3E}">
        <p14:creationId xmlns:p14="http://schemas.microsoft.com/office/powerpoint/2010/main" val="31434162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2645" y="-35169"/>
            <a:ext cx="4066711" cy="1549753"/>
          </a:xfrm>
          <a:prstGeom prst="rect">
            <a:avLst/>
          </a:prstGeom>
        </p:spPr>
      </p:pic>
      <p:sp>
        <p:nvSpPr>
          <p:cNvPr id="26" name="文本框 25"/>
          <p:cNvSpPr txBox="1"/>
          <p:nvPr/>
        </p:nvSpPr>
        <p:spPr>
          <a:xfrm>
            <a:off x="4178317" y="575661"/>
            <a:ext cx="3835366" cy="707886"/>
          </a:xfrm>
          <a:prstGeom prst="rect">
            <a:avLst/>
          </a:prstGeom>
          <a:noFill/>
        </p:spPr>
        <p:txBody>
          <a:bodyPr vert="horz" wrap="square" rtlCol="0">
            <a:spAutoFit/>
          </a:bodyPr>
          <a:lstStyle/>
          <a:p>
            <a:pPr algn="ctr"/>
            <a:r>
              <a:rPr lang="vi-VN" altLang="zh-CN" sz="4000" b="1" spc="300">
                <a:solidFill>
                  <a:srgbClr val="000000"/>
                </a:solidFill>
                <a:ea typeface="微软雅黑 Light" panose="020B0502040204020203" pitchFamily="34" charset="-122"/>
              </a:rPr>
              <a:t>TẠM BIỆT!</a:t>
            </a:r>
            <a:endParaRPr lang="zh-CN" altLang="en-US" sz="4000" b="1" spc="300" dirty="0">
              <a:solidFill>
                <a:srgbClr val="000000"/>
              </a:solidFill>
              <a:ea typeface="微软雅黑 Light" panose="020B0502040204020203" pitchFamily="34" charset="-122"/>
            </a:endParaRPr>
          </a:p>
        </p:txBody>
      </p:sp>
      <p:sp>
        <p:nvSpPr>
          <p:cNvPr id="13" name="圆角矩形 12"/>
          <p:cNvSpPr/>
          <p:nvPr/>
        </p:nvSpPr>
        <p:spPr>
          <a:xfrm>
            <a:off x="1360835" y="1722569"/>
            <a:ext cx="9470329" cy="4055596"/>
          </a:xfrm>
          <a:prstGeom prst="roundRect">
            <a:avLst/>
          </a:prstGeom>
          <a:solidFill>
            <a:srgbClr val="FFCC00"/>
          </a:solidFill>
          <a:ln w="3492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zh-CN" sz="3500" b="1">
                <a:solidFill>
                  <a:srgbClr val="FF0000"/>
                </a:solidFill>
                <a:ea typeface="微软雅黑 Light" panose="020B0502040204020203" pitchFamily="34" charset="-122"/>
              </a:rPr>
              <a:t>CẢM ƠN CÁC EM ĐÃ CHÚ Ý LẮNG NGHE BÀI GIẢNG NGÀY HÔM NAY!</a:t>
            </a:r>
            <a:endParaRPr lang="zh-CN" altLang="en-US" sz="3500" b="1" dirty="0">
              <a:solidFill>
                <a:srgbClr val="FF0000"/>
              </a:solidFill>
              <a:ea typeface="微软雅黑 Light" panose="020B0502040204020203" pitchFamily="34" charset="-122"/>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922" y="4348939"/>
            <a:ext cx="2490542" cy="191049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9214" y="4348939"/>
            <a:ext cx="2558232" cy="1910489"/>
          </a:xfrm>
          <a:prstGeom prst="rect">
            <a:avLst/>
          </a:prstGeom>
        </p:spPr>
      </p:pic>
    </p:spTree>
    <p:extLst>
      <p:ext uri="{BB962C8B-B14F-4D97-AF65-F5344CB8AC3E}">
        <p14:creationId xmlns:p14="http://schemas.microsoft.com/office/powerpoint/2010/main" val="2506420846"/>
      </p:ext>
    </p:extLst>
  </p:cSld>
  <p:clrMapOvr>
    <a:masterClrMapping/>
  </p:clrMapOvr>
  <mc:AlternateContent xmlns:mc="http://schemas.openxmlformats.org/markup-compatibility/2006" xmlns:p14="http://schemas.microsoft.com/office/powerpoint/2010/main">
    <mc:Choice Requires="p14">
      <p:transition spd="slow" p14:dur="1200" advTm="5508">
        <p14:prism/>
      </p:transition>
    </mc:Choice>
    <mc:Fallback xmlns="">
      <p:transition spd="slow" advTm="55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2500"/>
                            </p:stCondLst>
                            <p:childTnLst>
                              <p:par>
                                <p:cTn id="15" presetID="55"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3500"/>
                            </p:stCondLst>
                            <p:childTnLst>
                              <p:par>
                                <p:cTn id="21" presetID="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3005" y="3422822"/>
            <a:ext cx="2327810" cy="3267234"/>
          </a:xfrm>
          <a:prstGeom prst="rect">
            <a:avLst/>
          </a:prstGeom>
        </p:spPr>
      </p:pic>
      <p:pic>
        <p:nvPicPr>
          <p:cNvPr id="2" name="Picture 2">
            <a:extLst>
              <a:ext uri="{FF2B5EF4-FFF2-40B4-BE49-F238E27FC236}">
                <a16:creationId xmlns:a16="http://schemas.microsoft.com/office/drawing/2014/main" id="{58074218-2B66-49EC-D89C-AD92730573E9}"/>
              </a:ext>
            </a:extLst>
          </p:cNvPr>
          <p:cNvPicPr>
            <a:picLocks noChangeAspect="1"/>
          </p:cNvPicPr>
          <p:nvPr/>
        </p:nvPicPr>
        <p:blipFill>
          <a:blip r:embed="rId5"/>
          <a:srcRect/>
          <a:stretch>
            <a:fillRect/>
          </a:stretch>
        </p:blipFill>
        <p:spPr>
          <a:xfrm>
            <a:off x="354843" y="2994516"/>
            <a:ext cx="4735773" cy="3504472"/>
          </a:xfrm>
          <a:prstGeom prst="rect">
            <a:avLst/>
          </a:prstGeom>
        </p:spPr>
      </p:pic>
      <p:sp>
        <p:nvSpPr>
          <p:cNvPr id="15" name="TextBox 14">
            <a:extLst>
              <a:ext uri="{FF2B5EF4-FFF2-40B4-BE49-F238E27FC236}">
                <a16:creationId xmlns:a16="http://schemas.microsoft.com/office/drawing/2014/main" id="{610D4876-361B-E715-C822-C959A3C2416B}"/>
              </a:ext>
            </a:extLst>
          </p:cNvPr>
          <p:cNvSpPr txBox="1"/>
          <p:nvPr/>
        </p:nvSpPr>
        <p:spPr>
          <a:xfrm>
            <a:off x="4267200" y="1594133"/>
            <a:ext cx="3657600" cy="1400383"/>
          </a:xfrm>
          <a:prstGeom prst="rect">
            <a:avLst/>
          </a:prstGeom>
          <a:noFill/>
        </p:spPr>
        <p:txBody>
          <a:bodyPr wrap="square" rtlCol="0">
            <a:spAutoFit/>
          </a:bodyPr>
          <a:lstStyle/>
          <a:p>
            <a:r>
              <a:rPr lang="vi-VN" sz="8500" b="1"/>
              <a:t>TIẾT 1</a:t>
            </a:r>
            <a:endParaRPr lang="en-US" sz="8500" b="1"/>
          </a:p>
        </p:txBody>
      </p:sp>
      <p:pic>
        <p:nvPicPr>
          <p:cNvPr id="17" name="Picture 10">
            <a:extLst>
              <a:ext uri="{FF2B5EF4-FFF2-40B4-BE49-F238E27FC236}">
                <a16:creationId xmlns:a16="http://schemas.microsoft.com/office/drawing/2014/main" id="{AE4FC003-6406-D8B9-047D-6C64A11881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193935" cy="1949860"/>
          </a:xfrm>
          <a:prstGeom prst="rect">
            <a:avLst/>
          </a:prstGeom>
        </p:spPr>
      </p:pic>
      <p:pic>
        <p:nvPicPr>
          <p:cNvPr id="18" name="Picture 10">
            <a:extLst>
              <a:ext uri="{FF2B5EF4-FFF2-40B4-BE49-F238E27FC236}">
                <a16:creationId xmlns:a16="http://schemas.microsoft.com/office/drawing/2014/main" id="{5936A17D-EA14-10D0-15C1-562CB3570B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5732" y="65584"/>
            <a:ext cx="3453245" cy="3069072"/>
          </a:xfrm>
          <a:prstGeom prst="rect">
            <a:avLst/>
          </a:prstGeom>
        </p:spPr>
      </p:pic>
    </p:spTree>
    <p:extLst>
      <p:ext uri="{BB962C8B-B14F-4D97-AF65-F5344CB8AC3E}">
        <p14:creationId xmlns:p14="http://schemas.microsoft.com/office/powerpoint/2010/main" val="33576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6581">
        <p15:prstTrans prst="origami"/>
      </p:transition>
    </mc:Choice>
    <mc:Fallback xmlns="">
      <p:transition spd="slow" advTm="6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53"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3" name="TextBox 2">
            <a:extLst>
              <a:ext uri="{FF2B5EF4-FFF2-40B4-BE49-F238E27FC236}">
                <a16:creationId xmlns:a16="http://schemas.microsoft.com/office/drawing/2014/main" id="{969FC69F-C94D-9CAE-7972-EE03D6B71125}"/>
              </a:ext>
            </a:extLst>
          </p:cNvPr>
          <p:cNvSpPr txBox="1"/>
          <p:nvPr/>
        </p:nvSpPr>
        <p:spPr>
          <a:xfrm>
            <a:off x="927653" y="927653"/>
            <a:ext cx="5625547"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1. Thiết bị vào và thiết bị ra</a:t>
            </a:r>
          </a:p>
        </p:txBody>
      </p:sp>
      <p:sp>
        <p:nvSpPr>
          <p:cNvPr id="6" name="TextBox 5">
            <a:extLst>
              <a:ext uri="{FF2B5EF4-FFF2-40B4-BE49-F238E27FC236}">
                <a16:creationId xmlns:a16="http://schemas.microsoft.com/office/drawing/2014/main" id="{F909B1C6-DD10-DD5A-8A2F-6836B0DD6E1E}"/>
              </a:ext>
            </a:extLst>
          </p:cNvPr>
          <p:cNvSpPr txBox="1"/>
          <p:nvPr/>
        </p:nvSpPr>
        <p:spPr>
          <a:xfrm>
            <a:off x="927653" y="1629689"/>
            <a:ext cx="7107383"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a:latin typeface="Arial" panose="020B0604020202020204" pitchFamily="34" charset="0"/>
                <a:cs typeface="Arial" panose="020B0604020202020204" pitchFamily="34" charset="0"/>
              </a:rPr>
              <a:t>Quan sát hình 2 và trả lời các câu hỏi dưới đây:</a:t>
            </a:r>
          </a:p>
        </p:txBody>
      </p:sp>
      <p:pic>
        <p:nvPicPr>
          <p:cNvPr id="14" name="Picture 13">
            <a:extLst>
              <a:ext uri="{FF2B5EF4-FFF2-40B4-BE49-F238E27FC236}">
                <a16:creationId xmlns:a16="http://schemas.microsoft.com/office/drawing/2014/main" id="{F9BAB606-5158-0C18-CE15-8E572253C331}"/>
              </a:ext>
            </a:extLst>
          </p:cNvPr>
          <p:cNvPicPr>
            <a:picLocks noChangeAspect="1"/>
          </p:cNvPicPr>
          <p:nvPr/>
        </p:nvPicPr>
        <p:blipFill>
          <a:blip r:embed="rId5"/>
          <a:stretch>
            <a:fillRect/>
          </a:stretch>
        </p:blipFill>
        <p:spPr>
          <a:xfrm>
            <a:off x="2402463" y="3172261"/>
            <a:ext cx="7387071" cy="2983531"/>
          </a:xfrm>
          <a:prstGeom prst="rect">
            <a:avLst/>
          </a:prstGeom>
        </p:spPr>
      </p:pic>
      <p:sp>
        <p:nvSpPr>
          <p:cNvPr id="15" name="TextBox 14">
            <a:extLst>
              <a:ext uri="{FF2B5EF4-FFF2-40B4-BE49-F238E27FC236}">
                <a16:creationId xmlns:a16="http://schemas.microsoft.com/office/drawing/2014/main" id="{54E673ED-BAA2-A787-ACEF-2A6D192366A1}"/>
              </a:ext>
            </a:extLst>
          </p:cNvPr>
          <p:cNvSpPr txBox="1"/>
          <p:nvPr/>
        </p:nvSpPr>
        <p:spPr>
          <a:xfrm>
            <a:off x="1032161" y="2127038"/>
            <a:ext cx="10127673" cy="1045223"/>
          </a:xfrm>
          <a:prstGeom prst="rect">
            <a:avLst/>
          </a:prstGeom>
          <a:noFill/>
        </p:spPr>
        <p:txBody>
          <a:bodyPr wrap="square" rtlCol="0">
            <a:spAutoFit/>
          </a:bodyPr>
          <a:lstStyle/>
          <a:p>
            <a:pPr marL="342900" marR="0" indent="-342900" algn="just">
              <a:lnSpc>
                <a:spcPct val="150000"/>
              </a:lnSpc>
              <a:spcBef>
                <a:spcPts val="0"/>
              </a:spcBef>
              <a:spcAft>
                <a:spcPts val="0"/>
              </a:spcAft>
              <a:buFont typeface="Wingdings" panose="05000000000000000000" pitchFamily="2" charset="2"/>
              <a:buChar char="§"/>
            </a:pPr>
            <a:r>
              <a:rPr lang="en-US" sz="2200" i="1">
                <a:solidFill>
                  <a:srgbClr val="FF0000"/>
                </a:solidFill>
                <a:effectLst/>
                <a:latin typeface="Arial" panose="020B0604020202020204" pitchFamily="34" charset="0"/>
                <a:ea typeface="Calibri" panose="020F0502020204030204" pitchFamily="34" charset="0"/>
                <a:cs typeface="Arial" panose="020B0604020202020204" pitchFamily="34" charset="0"/>
              </a:rPr>
              <a:t>Các thiết bị của máy tính được phân loại thành những khối chức năng nào?</a:t>
            </a:r>
            <a:endParaRPr lang="en-US" sz="2200" i="1">
              <a:solidFill>
                <a:srgbClr val="FF0000"/>
              </a:solidFill>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Bef>
                <a:spcPts val="0"/>
              </a:spcBef>
              <a:spcAft>
                <a:spcPts val="0"/>
              </a:spcAft>
              <a:buFont typeface="Wingdings" panose="05000000000000000000" pitchFamily="2" charset="2"/>
              <a:buChar char="§"/>
            </a:pPr>
            <a:r>
              <a:rPr lang="en-US" sz="2200" i="1">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vào, thiết bị ra được sử dụng để làm gì?</a:t>
            </a:r>
          </a:p>
        </p:txBody>
      </p:sp>
    </p:spTree>
    <p:extLst>
      <p:ext uri="{BB962C8B-B14F-4D97-AF65-F5344CB8AC3E}">
        <p14:creationId xmlns:p14="http://schemas.microsoft.com/office/powerpoint/2010/main" val="34811139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6" name="TextBox 5">
            <a:extLst>
              <a:ext uri="{FF2B5EF4-FFF2-40B4-BE49-F238E27FC236}">
                <a16:creationId xmlns:a16="http://schemas.microsoft.com/office/drawing/2014/main" id="{F909B1C6-DD10-DD5A-8A2F-6836B0DD6E1E}"/>
              </a:ext>
            </a:extLst>
          </p:cNvPr>
          <p:cNvSpPr txBox="1"/>
          <p:nvPr/>
        </p:nvSpPr>
        <p:spPr>
          <a:xfrm>
            <a:off x="914098" y="1403666"/>
            <a:ext cx="10363802" cy="390183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400">
                <a:latin typeface="Arial" panose="020B0604020202020204" pitchFamily="34" charset="0"/>
                <a:cs typeface="Arial" panose="020B0604020202020204" pitchFamily="34" charset="0"/>
              </a:rPr>
              <a:t>Các thiết bị của máy tính được phân loại thành 4 khối chức năng chính: thiết bị vào, bộ xử lí trung tâm (CPU – Central Processing Unit), bộ nhớ, thiết bị ra.</a:t>
            </a:r>
            <a:endParaRPr lang="en-US" sz="240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vi-VN" sz="2400">
                <a:latin typeface="Arial" panose="020B0604020202020204" pitchFamily="34" charset="0"/>
                <a:cs typeface="Arial" panose="020B0604020202020204" pitchFamily="34" charset="0"/>
              </a:rPr>
              <a:t>Thiết bị vào được dùng để tiếp nhận thông tin vào như bàn phím, chuột, micro, máy quét,…</a:t>
            </a:r>
            <a:endParaRPr lang="en-US" sz="240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vi-VN" sz="2400">
                <a:latin typeface="Arial" panose="020B0604020202020204" pitchFamily="34" charset="0"/>
                <a:cs typeface="Arial" panose="020B0604020202020204" pitchFamily="34" charset="0"/>
              </a:rPr>
              <a:t>Thiết bị ra được sử dụng để đưa thông tin ra như màn hình, máy in, loa, máy chiếu,…</a:t>
            </a:r>
            <a:endParaRPr lang="en-US" sz="24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0668150-C0AE-1E0E-78C1-B1F8D3DB0B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81645" y="4787843"/>
            <a:ext cx="2273482" cy="1989297"/>
          </a:xfrm>
          <a:prstGeom prst="rect">
            <a:avLst/>
          </a:prstGeom>
        </p:spPr>
      </p:pic>
      <p:pic>
        <p:nvPicPr>
          <p:cNvPr id="7" name="Picture 5">
            <a:extLst>
              <a:ext uri="{FF2B5EF4-FFF2-40B4-BE49-F238E27FC236}">
                <a16:creationId xmlns:a16="http://schemas.microsoft.com/office/drawing/2014/main" id="{28AFF219-E9DE-9285-D37E-7D5FC3B84CFD}"/>
              </a:ext>
            </a:extLst>
          </p:cNvPr>
          <p:cNvPicPr>
            <a:picLocks noChangeAspect="1"/>
          </p:cNvPicPr>
          <p:nvPr/>
        </p:nvPicPr>
        <p:blipFill>
          <a:blip r:embed="rId7"/>
          <a:srcRect/>
          <a:stretch>
            <a:fillRect/>
          </a:stretch>
        </p:blipFill>
        <p:spPr>
          <a:xfrm rot="12716366">
            <a:off x="-162336" y="5557594"/>
            <a:ext cx="1383232" cy="1503247"/>
          </a:xfrm>
          <a:prstGeom prst="rect">
            <a:avLst/>
          </a:prstGeom>
        </p:spPr>
      </p:pic>
    </p:spTree>
    <p:extLst>
      <p:ext uri="{BB962C8B-B14F-4D97-AF65-F5344CB8AC3E}">
        <p14:creationId xmlns:p14="http://schemas.microsoft.com/office/powerpoint/2010/main" val="4265563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sp>
        <p:nvSpPr>
          <p:cNvPr id="6" name="TextBox 5">
            <a:extLst>
              <a:ext uri="{FF2B5EF4-FFF2-40B4-BE49-F238E27FC236}">
                <a16:creationId xmlns:a16="http://schemas.microsoft.com/office/drawing/2014/main" id="{F909B1C6-DD10-DD5A-8A2F-6836B0DD6E1E}"/>
              </a:ext>
            </a:extLst>
          </p:cNvPr>
          <p:cNvSpPr txBox="1"/>
          <p:nvPr/>
        </p:nvSpPr>
        <p:spPr>
          <a:xfrm>
            <a:off x="830971" y="881544"/>
            <a:ext cx="2632666" cy="639324"/>
          </a:xfrm>
          <a:prstGeom prst="wedgeRoundRectCallout">
            <a:avLst>
              <a:gd name="adj1" fmla="val -75037"/>
              <a:gd name="adj2" fmla="val 8324"/>
              <a:gd name="adj3" fmla="val 16667"/>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lnSpc>
                <a:spcPct val="150000"/>
              </a:lnSpc>
            </a:pPr>
            <a:r>
              <a:rPr lang="en-US" sz="2400" b="1">
                <a:latin typeface="Arial" panose="020B0604020202020204" pitchFamily="34" charset="0"/>
                <a:cs typeface="Arial" panose="020B0604020202020204" pitchFamily="34" charset="0"/>
              </a:rPr>
              <a:t>Thảo luận nhóm</a:t>
            </a:r>
          </a:p>
        </p:txBody>
      </p:sp>
      <p:sp>
        <p:nvSpPr>
          <p:cNvPr id="3" name="TextBox 2">
            <a:extLst>
              <a:ext uri="{FF2B5EF4-FFF2-40B4-BE49-F238E27FC236}">
                <a16:creationId xmlns:a16="http://schemas.microsoft.com/office/drawing/2014/main" id="{1934F63D-3313-B9E8-6089-9CF3A6E917BC}"/>
              </a:ext>
            </a:extLst>
          </p:cNvPr>
          <p:cNvSpPr txBox="1"/>
          <p:nvPr/>
        </p:nvSpPr>
        <p:spPr>
          <a:xfrm>
            <a:off x="990599" y="1560280"/>
            <a:ext cx="10467111" cy="586699"/>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vi-VN" sz="2400">
                <a:solidFill>
                  <a:srgbClr val="FF0000"/>
                </a:solidFill>
              </a:rPr>
              <a:t>Ghép thiết bị vào ở cột bên trái với chức năng tương ứng ở cột bên phải.</a:t>
            </a:r>
            <a:endParaRPr lang="en-US" sz="2400">
              <a:solidFill>
                <a:srgbClr val="FF0000"/>
              </a:solidFill>
            </a:endParaRPr>
          </a:p>
        </p:txBody>
      </p:sp>
      <p:graphicFrame>
        <p:nvGraphicFramePr>
          <p:cNvPr id="9" name="Table 9">
            <a:extLst>
              <a:ext uri="{FF2B5EF4-FFF2-40B4-BE49-F238E27FC236}">
                <a16:creationId xmlns:a16="http://schemas.microsoft.com/office/drawing/2014/main" id="{E6D62F60-3976-A879-F532-60E38A0F0A0E}"/>
              </a:ext>
            </a:extLst>
          </p:cNvPr>
          <p:cNvGraphicFramePr>
            <a:graphicFrameLocks noGrp="1"/>
          </p:cNvGraphicFramePr>
          <p:nvPr>
            <p:extLst>
              <p:ext uri="{D42A27DB-BD31-4B8C-83A1-F6EECF244321}">
                <p14:modId xmlns:p14="http://schemas.microsoft.com/office/powerpoint/2010/main" val="3144692646"/>
              </p:ext>
            </p:extLst>
          </p:nvPr>
        </p:nvGraphicFramePr>
        <p:xfrm>
          <a:off x="734290" y="2643591"/>
          <a:ext cx="3366652" cy="2953134"/>
        </p:xfrm>
        <a:graphic>
          <a:graphicData uri="http://schemas.openxmlformats.org/drawingml/2006/table">
            <a:tbl>
              <a:tblPr firstRow="1" bandRow="1">
                <a:tableStyleId>{5C22544A-7EE6-4342-B048-85BDC9FD1C3A}</a:tableStyleId>
              </a:tblPr>
              <a:tblGrid>
                <a:gridCol w="3366652">
                  <a:extLst>
                    <a:ext uri="{9D8B030D-6E8A-4147-A177-3AD203B41FA5}">
                      <a16:colId xmlns:a16="http://schemas.microsoft.com/office/drawing/2014/main" val="3769301536"/>
                    </a:ext>
                  </a:extLst>
                </a:gridCol>
              </a:tblGrid>
              <a:tr h="370840">
                <a:tc>
                  <a:txBody>
                    <a:bodyPr/>
                    <a:lstStyle/>
                    <a:p>
                      <a:pPr algn="ctr">
                        <a:lnSpc>
                          <a:spcPct val="150000"/>
                        </a:lnSpc>
                      </a:pPr>
                      <a:r>
                        <a:rPr lang="en-US" sz="2000">
                          <a:solidFill>
                            <a:sysClr val="windowText" lastClr="000000"/>
                          </a:solidFill>
                          <a:latin typeface="Arial" panose="020B0604020202020204" pitchFamily="34" charset="0"/>
                          <a:cs typeface="Arial" panose="020B0604020202020204" pitchFamily="34" charset="0"/>
                        </a:rPr>
                        <a:t>Tên thiết bị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623333229"/>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1. Bàn phím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960787837"/>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2. Chuột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49239498"/>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3. Màn hình cảm ứng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19380093"/>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4. Micro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481133563"/>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5. Máy quét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859509820"/>
                  </a:ext>
                </a:extLst>
              </a:tr>
            </a:tbl>
          </a:graphicData>
        </a:graphic>
      </p:graphicFrame>
      <p:graphicFrame>
        <p:nvGraphicFramePr>
          <p:cNvPr id="12" name="Table 9">
            <a:extLst>
              <a:ext uri="{FF2B5EF4-FFF2-40B4-BE49-F238E27FC236}">
                <a16:creationId xmlns:a16="http://schemas.microsoft.com/office/drawing/2014/main" id="{332B2593-0CB5-3C79-C010-BBB9F806EECF}"/>
              </a:ext>
            </a:extLst>
          </p:cNvPr>
          <p:cNvGraphicFramePr>
            <a:graphicFrameLocks noGrp="1"/>
          </p:cNvGraphicFramePr>
          <p:nvPr>
            <p:extLst>
              <p:ext uri="{D42A27DB-BD31-4B8C-83A1-F6EECF244321}">
                <p14:modId xmlns:p14="http://schemas.microsoft.com/office/powerpoint/2010/main" val="1596443365"/>
              </p:ext>
            </p:extLst>
          </p:nvPr>
        </p:nvGraphicFramePr>
        <p:xfrm>
          <a:off x="5059716" y="2186391"/>
          <a:ext cx="6397994" cy="3867534"/>
        </p:xfrm>
        <a:graphic>
          <a:graphicData uri="http://schemas.openxmlformats.org/drawingml/2006/table">
            <a:tbl>
              <a:tblPr firstRow="1" bandRow="1">
                <a:tableStyleId>{5C22544A-7EE6-4342-B048-85BDC9FD1C3A}</a:tableStyleId>
              </a:tblPr>
              <a:tblGrid>
                <a:gridCol w="6397994">
                  <a:extLst>
                    <a:ext uri="{9D8B030D-6E8A-4147-A177-3AD203B41FA5}">
                      <a16:colId xmlns:a16="http://schemas.microsoft.com/office/drawing/2014/main" val="3769301536"/>
                    </a:ext>
                  </a:extLst>
                </a:gridCol>
              </a:tblGrid>
              <a:tr h="370840">
                <a:tc>
                  <a:txBody>
                    <a:bodyPr/>
                    <a:lstStyle/>
                    <a:p>
                      <a:pPr algn="ctr">
                        <a:lnSpc>
                          <a:spcPct val="150000"/>
                        </a:lnSpc>
                      </a:pPr>
                      <a:r>
                        <a:rPr lang="en-US" sz="2000">
                          <a:solidFill>
                            <a:sysClr val="windowText" lastClr="000000"/>
                          </a:solidFill>
                          <a:latin typeface="Arial" panose="020B0604020202020204" pitchFamily="34" charset="0"/>
                          <a:cs typeface="Arial" panose="020B0604020202020204" pitchFamily="34" charset="0"/>
                        </a:rPr>
                        <a:t>Chức năng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623333229"/>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a. Tiếp nhận thông tin vào thông qua cảm ứng ngón tay, chuột.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960787837"/>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b. Tiếp nhận thông tin vào ở dạng âm thanh.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49239498"/>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c. Tiếp nhận thông tin vào qua các nút nhấn, nút cuộn.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19380093"/>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d. Tiếp nhận thông tin vào ở dạng hình ảnh.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481133563"/>
                  </a:ext>
                </a:extLst>
              </a:tr>
              <a:tr h="370840">
                <a:tc>
                  <a:txBody>
                    <a:bodyPr/>
                    <a:lstStyle/>
                    <a:p>
                      <a:pPr algn="l">
                        <a:lnSpc>
                          <a:spcPct val="150000"/>
                        </a:lnSpc>
                      </a:pPr>
                      <a:r>
                        <a:rPr lang="en-US" sz="2000">
                          <a:latin typeface="Arial" panose="020B0604020202020204" pitchFamily="34" charset="0"/>
                          <a:cs typeface="Arial" panose="020B0604020202020204" pitchFamily="34" charset="0"/>
                        </a:rPr>
                        <a:t>e. Tiếp nhận thông tin vào thông qua các phím gõ (chữ cái, chữ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859509820"/>
                  </a:ext>
                </a:extLst>
              </a:tr>
            </a:tbl>
          </a:graphicData>
        </a:graphic>
      </p:graphicFrame>
      <p:cxnSp>
        <p:nvCxnSpPr>
          <p:cNvPr id="20" name="Straight Connector 19">
            <a:extLst>
              <a:ext uri="{FF2B5EF4-FFF2-40B4-BE49-F238E27FC236}">
                <a16:creationId xmlns:a16="http://schemas.microsoft.com/office/drawing/2014/main" id="{CA728245-5222-3653-79BA-8FA8B0D615AE}"/>
              </a:ext>
            </a:extLst>
          </p:cNvPr>
          <p:cNvCxnSpPr/>
          <p:nvPr/>
        </p:nvCxnSpPr>
        <p:spPr>
          <a:xfrm>
            <a:off x="3992917" y="3293410"/>
            <a:ext cx="1188683" cy="2303315"/>
          </a:xfrm>
          <a:prstGeom prst="line">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B60FFC-008D-DFEF-12B8-FED6C3668C5B}"/>
              </a:ext>
            </a:extLst>
          </p:cNvPr>
          <p:cNvCxnSpPr>
            <a:cxnSpLocks/>
          </p:cNvCxnSpPr>
          <p:nvPr/>
        </p:nvCxnSpPr>
        <p:spPr>
          <a:xfrm>
            <a:off x="4035880" y="3842192"/>
            <a:ext cx="1145720" cy="399596"/>
          </a:xfrm>
          <a:prstGeom prst="line">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D49A3EA-6AEA-DA63-A2BD-9D0D420D9B88}"/>
              </a:ext>
            </a:extLst>
          </p:cNvPr>
          <p:cNvCxnSpPr>
            <a:cxnSpLocks/>
          </p:cNvCxnSpPr>
          <p:nvPr/>
        </p:nvCxnSpPr>
        <p:spPr>
          <a:xfrm flipV="1">
            <a:off x="3992917" y="3220106"/>
            <a:ext cx="1188683" cy="1096389"/>
          </a:xfrm>
          <a:prstGeom prst="line">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9808B7-DE99-09CF-1F14-5C7276C4128C}"/>
              </a:ext>
            </a:extLst>
          </p:cNvPr>
          <p:cNvCxnSpPr>
            <a:cxnSpLocks/>
          </p:cNvCxnSpPr>
          <p:nvPr/>
        </p:nvCxnSpPr>
        <p:spPr>
          <a:xfrm flipV="1">
            <a:off x="3992917" y="3804953"/>
            <a:ext cx="1188683" cy="1008154"/>
          </a:xfrm>
          <a:prstGeom prst="line">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767CC82-7F52-18AC-E48A-973CD2CE7FAF}"/>
              </a:ext>
            </a:extLst>
          </p:cNvPr>
          <p:cNvCxnSpPr>
            <a:cxnSpLocks/>
          </p:cNvCxnSpPr>
          <p:nvPr/>
        </p:nvCxnSpPr>
        <p:spPr>
          <a:xfrm flipV="1">
            <a:off x="3992917" y="4865277"/>
            <a:ext cx="1174824" cy="459373"/>
          </a:xfrm>
          <a:prstGeom prst="line">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8257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646">
        <p15:prstTrans prst="pageCurlDouble"/>
      </p:transition>
    </mc:Choice>
    <mc:Fallback>
      <p:transition spd="slow" advTm="10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3437</Words>
  <PresentationFormat>Widescreen</PresentationFormat>
  <Paragraphs>293</Paragraphs>
  <Slides>56</Slides>
  <Notes>56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Calibri</vt:lpstr>
      <vt:lpstr>Arial</vt:lpstr>
      <vt:lpstr>Wingdings</vt:lpstr>
      <vt:lpstr>Calibri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2017-04-12T11:07:27Z</dcterms:created>
  <dcterms:modified xsi:type="dcterms:W3CDTF">2022-08-11T10:12:32Z</dcterms:modified>
</cp:coreProperties>
</file>