
<file path=[Content_Types].xml><?xml version="1.0" encoding="utf-8"?>
<Types xmlns="http://schemas.openxmlformats.org/package/2006/content-types">
  <Default Extension="bin" ContentType="application/vnd.openxmlformats-officedocument.oleObject"/>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336" r:id="rId2"/>
    <p:sldId id="337" r:id="rId3"/>
    <p:sldId id="316" r:id="rId4"/>
    <p:sldId id="335" r:id="rId5"/>
    <p:sldId id="348" r:id="rId6"/>
    <p:sldId id="328" r:id="rId7"/>
    <p:sldId id="329" r:id="rId8"/>
    <p:sldId id="344" r:id="rId9"/>
    <p:sldId id="345" r:id="rId10"/>
    <p:sldId id="346" r:id="rId11"/>
    <p:sldId id="347" r:id="rId12"/>
    <p:sldId id="330" r:id="rId13"/>
    <p:sldId id="331" r:id="rId14"/>
    <p:sldId id="332" r:id="rId15"/>
    <p:sldId id="333" r:id="rId16"/>
    <p:sldId id="334" r:id="rId17"/>
    <p:sldId id="338" r:id="rId18"/>
    <p:sldId id="339" r:id="rId19"/>
    <p:sldId id="340" r:id="rId20"/>
    <p:sldId id="341" r:id="rId21"/>
    <p:sldId id="342" r:id="rId22"/>
    <p:sldId id="343" r:id="rId23"/>
    <p:sldId id="317" r:id="rId24"/>
    <p:sldId id="282" r:id="rId25"/>
    <p:sldId id="322" r:id="rId26"/>
    <p:sldId id="313"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36" autoAdjust="0"/>
    <p:restoredTop sz="94660"/>
  </p:normalViewPr>
  <p:slideViewPr>
    <p:cSldViewPr snapToGrid="0" showGuides="1">
      <p:cViewPr varScale="1">
        <p:scale>
          <a:sx n="70" d="100"/>
          <a:sy n="70" d="100"/>
        </p:scale>
        <p:origin x="618"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6F8C7B-8335-41CC-8131-36C2CD824287}" type="datetimeFigureOut">
              <a:rPr lang="en-US" smtClean="0"/>
              <a:pPr/>
              <a:t>6/1/2023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78835E-FB95-419B-94D8-218FAF3C01BF}" type="slidenum">
              <a:rPr lang="en-US" smtClean="0"/>
              <a:pPr/>
              <a:t>‹#›</a:t>
            </a:fld>
            <a:endParaRPr lang="en-US"/>
          </a:p>
        </p:txBody>
      </p:sp>
    </p:spTree>
    <p:extLst>
      <p:ext uri="{BB962C8B-B14F-4D97-AF65-F5344CB8AC3E}">
        <p14:creationId xmlns:p14="http://schemas.microsoft.com/office/powerpoint/2010/main" val="3346533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5E26B-E5E1-427D-85EF-EB0FA7EFD6D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0D16248-7078-4D55-8B59-D265843820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C82A809-96F4-4E75-9D04-6123019D0712}"/>
              </a:ext>
            </a:extLst>
          </p:cNvPr>
          <p:cNvSpPr>
            <a:spLocks noGrp="1"/>
          </p:cNvSpPr>
          <p:nvPr>
            <p:ph type="dt" sz="half" idx="10"/>
          </p:nvPr>
        </p:nvSpPr>
        <p:spPr/>
        <p:txBody>
          <a:bodyPr/>
          <a:lstStyle/>
          <a:p>
            <a:fld id="{3F271BB5-7B03-4E0D-B1C0-0BE83E2DA00E}" type="datetimeFigureOut">
              <a:rPr lang="en-US" smtClean="0"/>
              <a:pPr/>
              <a:t>6/1/2023</a:t>
            </a:fld>
            <a:endParaRPr lang="en-US"/>
          </a:p>
        </p:txBody>
      </p:sp>
      <p:sp>
        <p:nvSpPr>
          <p:cNvPr id="5" name="Footer Placeholder 4">
            <a:extLst>
              <a:ext uri="{FF2B5EF4-FFF2-40B4-BE49-F238E27FC236}">
                <a16:creationId xmlns:a16="http://schemas.microsoft.com/office/drawing/2014/main" id="{02F69BAA-E9F9-4D7B-A9EA-DC6B8B41C1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251D5B-1B2A-4732-AEDF-87051FC0DCCC}"/>
              </a:ext>
            </a:extLst>
          </p:cNvPr>
          <p:cNvSpPr>
            <a:spLocks noGrp="1"/>
          </p:cNvSpPr>
          <p:nvPr>
            <p:ph type="sldNum" sz="quarter" idx="12"/>
          </p:nvPr>
        </p:nvSpPr>
        <p:spPr/>
        <p:txBody>
          <a:bodyPr/>
          <a:lstStyle/>
          <a:p>
            <a:fld id="{B8F3E523-BC3E-44D8-8D2A-998435BB2D5F}" type="slidenum">
              <a:rPr lang="en-US" smtClean="0"/>
              <a:pPr/>
              <a:t>‹#›</a:t>
            </a:fld>
            <a:endParaRPr lang="en-US"/>
          </a:p>
        </p:txBody>
      </p:sp>
    </p:spTree>
    <p:extLst>
      <p:ext uri="{BB962C8B-B14F-4D97-AF65-F5344CB8AC3E}">
        <p14:creationId xmlns:p14="http://schemas.microsoft.com/office/powerpoint/2010/main" val="1023395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5F926-C579-4F4C-95B8-58609ACD3D9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8404A69-0956-428B-B12E-45FA4E269E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B038A7-C570-4048-9AF5-DBFCFB2369E7}"/>
              </a:ext>
            </a:extLst>
          </p:cNvPr>
          <p:cNvSpPr>
            <a:spLocks noGrp="1"/>
          </p:cNvSpPr>
          <p:nvPr>
            <p:ph type="dt" sz="half" idx="10"/>
          </p:nvPr>
        </p:nvSpPr>
        <p:spPr/>
        <p:txBody>
          <a:bodyPr/>
          <a:lstStyle/>
          <a:p>
            <a:fld id="{3F271BB5-7B03-4E0D-B1C0-0BE83E2DA00E}" type="datetimeFigureOut">
              <a:rPr lang="en-US" smtClean="0"/>
              <a:pPr/>
              <a:t>6/1/2023</a:t>
            </a:fld>
            <a:endParaRPr lang="en-US"/>
          </a:p>
        </p:txBody>
      </p:sp>
      <p:sp>
        <p:nvSpPr>
          <p:cNvPr id="5" name="Footer Placeholder 4">
            <a:extLst>
              <a:ext uri="{FF2B5EF4-FFF2-40B4-BE49-F238E27FC236}">
                <a16:creationId xmlns:a16="http://schemas.microsoft.com/office/drawing/2014/main" id="{99111E8C-6F5A-48C2-8309-B3F0BFE2A0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E211CA-6B91-4C10-8C8F-D2DFEBD48301}"/>
              </a:ext>
            </a:extLst>
          </p:cNvPr>
          <p:cNvSpPr>
            <a:spLocks noGrp="1"/>
          </p:cNvSpPr>
          <p:nvPr>
            <p:ph type="sldNum" sz="quarter" idx="12"/>
          </p:nvPr>
        </p:nvSpPr>
        <p:spPr/>
        <p:txBody>
          <a:bodyPr/>
          <a:lstStyle/>
          <a:p>
            <a:fld id="{B8F3E523-BC3E-44D8-8D2A-998435BB2D5F}" type="slidenum">
              <a:rPr lang="en-US" smtClean="0"/>
              <a:pPr/>
              <a:t>‹#›</a:t>
            </a:fld>
            <a:endParaRPr lang="en-US"/>
          </a:p>
        </p:txBody>
      </p:sp>
    </p:spTree>
    <p:extLst>
      <p:ext uri="{BB962C8B-B14F-4D97-AF65-F5344CB8AC3E}">
        <p14:creationId xmlns:p14="http://schemas.microsoft.com/office/powerpoint/2010/main" val="171737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C994110-BB41-4B2D-A8B3-812B95E96B2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A3D5FBE-73FB-423E-84DF-055FCFE1092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2DBEC6-F90B-4643-B9A2-62299D2A5CEE}"/>
              </a:ext>
            </a:extLst>
          </p:cNvPr>
          <p:cNvSpPr>
            <a:spLocks noGrp="1"/>
          </p:cNvSpPr>
          <p:nvPr>
            <p:ph type="dt" sz="half" idx="10"/>
          </p:nvPr>
        </p:nvSpPr>
        <p:spPr/>
        <p:txBody>
          <a:bodyPr/>
          <a:lstStyle/>
          <a:p>
            <a:fld id="{3F271BB5-7B03-4E0D-B1C0-0BE83E2DA00E}" type="datetimeFigureOut">
              <a:rPr lang="en-US" smtClean="0"/>
              <a:pPr/>
              <a:t>6/1/2023</a:t>
            </a:fld>
            <a:endParaRPr lang="en-US"/>
          </a:p>
        </p:txBody>
      </p:sp>
      <p:sp>
        <p:nvSpPr>
          <p:cNvPr id="5" name="Footer Placeholder 4">
            <a:extLst>
              <a:ext uri="{FF2B5EF4-FFF2-40B4-BE49-F238E27FC236}">
                <a16:creationId xmlns:a16="http://schemas.microsoft.com/office/drawing/2014/main" id="{CDF76F1E-589A-4653-9BDA-D8E89F16CE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3499A1-C837-435B-96AA-47246B7C8866}"/>
              </a:ext>
            </a:extLst>
          </p:cNvPr>
          <p:cNvSpPr>
            <a:spLocks noGrp="1"/>
          </p:cNvSpPr>
          <p:nvPr>
            <p:ph type="sldNum" sz="quarter" idx="12"/>
          </p:nvPr>
        </p:nvSpPr>
        <p:spPr/>
        <p:txBody>
          <a:bodyPr/>
          <a:lstStyle/>
          <a:p>
            <a:fld id="{B8F3E523-BC3E-44D8-8D2A-998435BB2D5F}" type="slidenum">
              <a:rPr lang="en-US" smtClean="0"/>
              <a:pPr/>
              <a:t>‹#›</a:t>
            </a:fld>
            <a:endParaRPr lang="en-US"/>
          </a:p>
        </p:txBody>
      </p:sp>
    </p:spTree>
    <p:extLst>
      <p:ext uri="{BB962C8B-B14F-4D97-AF65-F5344CB8AC3E}">
        <p14:creationId xmlns:p14="http://schemas.microsoft.com/office/powerpoint/2010/main" val="3379288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8C416-39B7-44FF-8517-A363CB8189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C3CC56-D384-41E3-9011-2AE62466710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926A09-EF03-4C59-A559-34C695A50342}"/>
              </a:ext>
            </a:extLst>
          </p:cNvPr>
          <p:cNvSpPr>
            <a:spLocks noGrp="1"/>
          </p:cNvSpPr>
          <p:nvPr>
            <p:ph type="dt" sz="half" idx="10"/>
          </p:nvPr>
        </p:nvSpPr>
        <p:spPr/>
        <p:txBody>
          <a:bodyPr/>
          <a:lstStyle/>
          <a:p>
            <a:fld id="{3F271BB5-7B03-4E0D-B1C0-0BE83E2DA00E}" type="datetimeFigureOut">
              <a:rPr lang="en-US" smtClean="0"/>
              <a:pPr/>
              <a:t>6/1/2023</a:t>
            </a:fld>
            <a:endParaRPr lang="en-US"/>
          </a:p>
        </p:txBody>
      </p:sp>
      <p:sp>
        <p:nvSpPr>
          <p:cNvPr id="5" name="Footer Placeholder 4">
            <a:extLst>
              <a:ext uri="{FF2B5EF4-FFF2-40B4-BE49-F238E27FC236}">
                <a16:creationId xmlns:a16="http://schemas.microsoft.com/office/drawing/2014/main" id="{2E39A8CB-FF3E-4437-8160-7F4044AFFC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5FD127-EA9F-4EA7-ADE8-61590785A213}"/>
              </a:ext>
            </a:extLst>
          </p:cNvPr>
          <p:cNvSpPr>
            <a:spLocks noGrp="1"/>
          </p:cNvSpPr>
          <p:nvPr>
            <p:ph type="sldNum" sz="quarter" idx="12"/>
          </p:nvPr>
        </p:nvSpPr>
        <p:spPr/>
        <p:txBody>
          <a:bodyPr/>
          <a:lstStyle/>
          <a:p>
            <a:fld id="{B8F3E523-BC3E-44D8-8D2A-998435BB2D5F}" type="slidenum">
              <a:rPr lang="en-US" smtClean="0"/>
              <a:pPr/>
              <a:t>‹#›</a:t>
            </a:fld>
            <a:endParaRPr lang="en-US"/>
          </a:p>
        </p:txBody>
      </p:sp>
    </p:spTree>
    <p:extLst>
      <p:ext uri="{BB962C8B-B14F-4D97-AF65-F5344CB8AC3E}">
        <p14:creationId xmlns:p14="http://schemas.microsoft.com/office/powerpoint/2010/main" val="2504323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6AA1E-B76E-4CB9-8AD7-5BDF1B2478C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D812AA6-7973-4FB6-BA15-2F568B892C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67B9788-E923-4443-8FCC-16734E5F6EAC}"/>
              </a:ext>
            </a:extLst>
          </p:cNvPr>
          <p:cNvSpPr>
            <a:spLocks noGrp="1"/>
          </p:cNvSpPr>
          <p:nvPr>
            <p:ph type="dt" sz="half" idx="10"/>
          </p:nvPr>
        </p:nvSpPr>
        <p:spPr/>
        <p:txBody>
          <a:bodyPr/>
          <a:lstStyle/>
          <a:p>
            <a:fld id="{3F271BB5-7B03-4E0D-B1C0-0BE83E2DA00E}" type="datetimeFigureOut">
              <a:rPr lang="en-US" smtClean="0"/>
              <a:pPr/>
              <a:t>6/1/2023</a:t>
            </a:fld>
            <a:endParaRPr lang="en-US"/>
          </a:p>
        </p:txBody>
      </p:sp>
      <p:sp>
        <p:nvSpPr>
          <p:cNvPr id="5" name="Footer Placeholder 4">
            <a:extLst>
              <a:ext uri="{FF2B5EF4-FFF2-40B4-BE49-F238E27FC236}">
                <a16:creationId xmlns:a16="http://schemas.microsoft.com/office/drawing/2014/main" id="{9C4FF5D0-3A4B-4713-8995-CE6C8CA634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4CC134-9AE0-4304-A0C2-B2F06ABF22A7}"/>
              </a:ext>
            </a:extLst>
          </p:cNvPr>
          <p:cNvSpPr>
            <a:spLocks noGrp="1"/>
          </p:cNvSpPr>
          <p:nvPr>
            <p:ph type="sldNum" sz="quarter" idx="12"/>
          </p:nvPr>
        </p:nvSpPr>
        <p:spPr/>
        <p:txBody>
          <a:bodyPr/>
          <a:lstStyle/>
          <a:p>
            <a:fld id="{B8F3E523-BC3E-44D8-8D2A-998435BB2D5F}" type="slidenum">
              <a:rPr lang="en-US" smtClean="0"/>
              <a:pPr/>
              <a:t>‹#›</a:t>
            </a:fld>
            <a:endParaRPr lang="en-US"/>
          </a:p>
        </p:txBody>
      </p:sp>
    </p:spTree>
    <p:extLst>
      <p:ext uri="{BB962C8B-B14F-4D97-AF65-F5344CB8AC3E}">
        <p14:creationId xmlns:p14="http://schemas.microsoft.com/office/powerpoint/2010/main" val="2477349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C8D95-43DE-486A-8477-C5C5CBFC27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94545B-F10F-434D-AB55-31745F38C1B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0D9370-76A5-49C6-B71B-F8945E3C3BF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044C3BB-2B38-4CB1-94F1-C2CE678E67B8}"/>
              </a:ext>
            </a:extLst>
          </p:cNvPr>
          <p:cNvSpPr>
            <a:spLocks noGrp="1"/>
          </p:cNvSpPr>
          <p:nvPr>
            <p:ph type="dt" sz="half" idx="10"/>
          </p:nvPr>
        </p:nvSpPr>
        <p:spPr/>
        <p:txBody>
          <a:bodyPr/>
          <a:lstStyle/>
          <a:p>
            <a:fld id="{3F271BB5-7B03-4E0D-B1C0-0BE83E2DA00E}" type="datetimeFigureOut">
              <a:rPr lang="en-US" smtClean="0"/>
              <a:pPr/>
              <a:t>6/1/2023</a:t>
            </a:fld>
            <a:endParaRPr lang="en-US"/>
          </a:p>
        </p:txBody>
      </p:sp>
      <p:sp>
        <p:nvSpPr>
          <p:cNvPr id="6" name="Footer Placeholder 5">
            <a:extLst>
              <a:ext uri="{FF2B5EF4-FFF2-40B4-BE49-F238E27FC236}">
                <a16:creationId xmlns:a16="http://schemas.microsoft.com/office/drawing/2014/main" id="{F747B51C-5304-41A5-B745-751991ADE2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B0FAE4-C389-414E-87DD-00C9E6549C95}"/>
              </a:ext>
            </a:extLst>
          </p:cNvPr>
          <p:cNvSpPr>
            <a:spLocks noGrp="1"/>
          </p:cNvSpPr>
          <p:nvPr>
            <p:ph type="sldNum" sz="quarter" idx="12"/>
          </p:nvPr>
        </p:nvSpPr>
        <p:spPr/>
        <p:txBody>
          <a:bodyPr/>
          <a:lstStyle/>
          <a:p>
            <a:fld id="{B8F3E523-BC3E-44D8-8D2A-998435BB2D5F}" type="slidenum">
              <a:rPr lang="en-US" smtClean="0"/>
              <a:pPr/>
              <a:t>‹#›</a:t>
            </a:fld>
            <a:endParaRPr lang="en-US"/>
          </a:p>
        </p:txBody>
      </p:sp>
    </p:spTree>
    <p:extLst>
      <p:ext uri="{BB962C8B-B14F-4D97-AF65-F5344CB8AC3E}">
        <p14:creationId xmlns:p14="http://schemas.microsoft.com/office/powerpoint/2010/main" val="404774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AC90E-397B-49EE-8F56-7906177B493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12BCC74-929E-4DB6-9F2F-0468AAE34E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AB00F3-FD78-443B-9219-70D4E0F0DBB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54927E2-B47F-441C-B93A-64D2C97034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F61294B-2DBF-4E2D-BE15-5E5EE05B2D9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03B4FB1-0021-4DCB-9E35-6C0167E199D9}"/>
              </a:ext>
            </a:extLst>
          </p:cNvPr>
          <p:cNvSpPr>
            <a:spLocks noGrp="1"/>
          </p:cNvSpPr>
          <p:nvPr>
            <p:ph type="dt" sz="half" idx="10"/>
          </p:nvPr>
        </p:nvSpPr>
        <p:spPr/>
        <p:txBody>
          <a:bodyPr/>
          <a:lstStyle/>
          <a:p>
            <a:fld id="{3F271BB5-7B03-4E0D-B1C0-0BE83E2DA00E}" type="datetimeFigureOut">
              <a:rPr lang="en-US" smtClean="0"/>
              <a:pPr/>
              <a:t>6/1/2023</a:t>
            </a:fld>
            <a:endParaRPr lang="en-US"/>
          </a:p>
        </p:txBody>
      </p:sp>
      <p:sp>
        <p:nvSpPr>
          <p:cNvPr id="8" name="Footer Placeholder 7">
            <a:extLst>
              <a:ext uri="{FF2B5EF4-FFF2-40B4-BE49-F238E27FC236}">
                <a16:creationId xmlns:a16="http://schemas.microsoft.com/office/drawing/2014/main" id="{0CC35C11-4897-4A1A-98DB-7A2CF732663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C96BAB5-28E4-4D62-B56A-41E28550DAEC}"/>
              </a:ext>
            </a:extLst>
          </p:cNvPr>
          <p:cNvSpPr>
            <a:spLocks noGrp="1"/>
          </p:cNvSpPr>
          <p:nvPr>
            <p:ph type="sldNum" sz="quarter" idx="12"/>
          </p:nvPr>
        </p:nvSpPr>
        <p:spPr/>
        <p:txBody>
          <a:bodyPr/>
          <a:lstStyle/>
          <a:p>
            <a:fld id="{B8F3E523-BC3E-44D8-8D2A-998435BB2D5F}" type="slidenum">
              <a:rPr lang="en-US" smtClean="0"/>
              <a:pPr/>
              <a:t>‹#›</a:t>
            </a:fld>
            <a:endParaRPr lang="en-US"/>
          </a:p>
        </p:txBody>
      </p:sp>
    </p:spTree>
    <p:extLst>
      <p:ext uri="{BB962C8B-B14F-4D97-AF65-F5344CB8AC3E}">
        <p14:creationId xmlns:p14="http://schemas.microsoft.com/office/powerpoint/2010/main" val="1364967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A17B0-DD85-4642-9D6D-67BBEE3701F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37A9A7A-50F5-47BF-A061-7685922D602C}"/>
              </a:ext>
            </a:extLst>
          </p:cNvPr>
          <p:cNvSpPr>
            <a:spLocks noGrp="1"/>
          </p:cNvSpPr>
          <p:nvPr>
            <p:ph type="dt" sz="half" idx="10"/>
          </p:nvPr>
        </p:nvSpPr>
        <p:spPr/>
        <p:txBody>
          <a:bodyPr/>
          <a:lstStyle/>
          <a:p>
            <a:fld id="{3F271BB5-7B03-4E0D-B1C0-0BE83E2DA00E}" type="datetimeFigureOut">
              <a:rPr lang="en-US" smtClean="0"/>
              <a:pPr/>
              <a:t>6/1/2023</a:t>
            </a:fld>
            <a:endParaRPr lang="en-US"/>
          </a:p>
        </p:txBody>
      </p:sp>
      <p:sp>
        <p:nvSpPr>
          <p:cNvPr id="4" name="Footer Placeholder 3">
            <a:extLst>
              <a:ext uri="{FF2B5EF4-FFF2-40B4-BE49-F238E27FC236}">
                <a16:creationId xmlns:a16="http://schemas.microsoft.com/office/drawing/2014/main" id="{0B57DEE1-0EAC-4836-BB08-703525CB09D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C985B0E-F4BE-40C1-A8A2-4948C0B70CCA}"/>
              </a:ext>
            </a:extLst>
          </p:cNvPr>
          <p:cNvSpPr>
            <a:spLocks noGrp="1"/>
          </p:cNvSpPr>
          <p:nvPr>
            <p:ph type="sldNum" sz="quarter" idx="12"/>
          </p:nvPr>
        </p:nvSpPr>
        <p:spPr/>
        <p:txBody>
          <a:bodyPr/>
          <a:lstStyle/>
          <a:p>
            <a:fld id="{B8F3E523-BC3E-44D8-8D2A-998435BB2D5F}" type="slidenum">
              <a:rPr lang="en-US" smtClean="0"/>
              <a:pPr/>
              <a:t>‹#›</a:t>
            </a:fld>
            <a:endParaRPr lang="en-US"/>
          </a:p>
        </p:txBody>
      </p:sp>
    </p:spTree>
    <p:extLst>
      <p:ext uri="{BB962C8B-B14F-4D97-AF65-F5344CB8AC3E}">
        <p14:creationId xmlns:p14="http://schemas.microsoft.com/office/powerpoint/2010/main" val="3890709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E6605E-ECE0-47CF-8644-4FECC31ADF52}"/>
              </a:ext>
            </a:extLst>
          </p:cNvPr>
          <p:cNvSpPr>
            <a:spLocks noGrp="1"/>
          </p:cNvSpPr>
          <p:nvPr>
            <p:ph type="dt" sz="half" idx="10"/>
          </p:nvPr>
        </p:nvSpPr>
        <p:spPr/>
        <p:txBody>
          <a:bodyPr/>
          <a:lstStyle/>
          <a:p>
            <a:fld id="{3F271BB5-7B03-4E0D-B1C0-0BE83E2DA00E}" type="datetimeFigureOut">
              <a:rPr lang="en-US" smtClean="0"/>
              <a:pPr/>
              <a:t>6/1/2023</a:t>
            </a:fld>
            <a:endParaRPr lang="en-US"/>
          </a:p>
        </p:txBody>
      </p:sp>
      <p:sp>
        <p:nvSpPr>
          <p:cNvPr id="3" name="Footer Placeholder 2">
            <a:extLst>
              <a:ext uri="{FF2B5EF4-FFF2-40B4-BE49-F238E27FC236}">
                <a16:creationId xmlns:a16="http://schemas.microsoft.com/office/drawing/2014/main" id="{71B077CE-9C74-4585-A615-0AD4D2C1E08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D197B82-7614-4509-B229-8570609E4F22}"/>
              </a:ext>
            </a:extLst>
          </p:cNvPr>
          <p:cNvSpPr>
            <a:spLocks noGrp="1"/>
          </p:cNvSpPr>
          <p:nvPr>
            <p:ph type="sldNum" sz="quarter" idx="12"/>
          </p:nvPr>
        </p:nvSpPr>
        <p:spPr/>
        <p:txBody>
          <a:bodyPr/>
          <a:lstStyle/>
          <a:p>
            <a:fld id="{B8F3E523-BC3E-44D8-8D2A-998435BB2D5F}" type="slidenum">
              <a:rPr lang="en-US" smtClean="0"/>
              <a:pPr/>
              <a:t>‹#›</a:t>
            </a:fld>
            <a:endParaRPr lang="en-US"/>
          </a:p>
        </p:txBody>
      </p:sp>
    </p:spTree>
    <p:extLst>
      <p:ext uri="{BB962C8B-B14F-4D97-AF65-F5344CB8AC3E}">
        <p14:creationId xmlns:p14="http://schemas.microsoft.com/office/powerpoint/2010/main" val="641057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BDF3F-34A0-47A6-AA4B-8D9D6BE706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B29C76E-1EAE-4626-A9A3-FDC01EC19A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49F8A45-BA3A-49EC-9304-1A6C8B5D40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D0387B-53FE-40A0-8BC1-95BAB159F886}"/>
              </a:ext>
            </a:extLst>
          </p:cNvPr>
          <p:cNvSpPr>
            <a:spLocks noGrp="1"/>
          </p:cNvSpPr>
          <p:nvPr>
            <p:ph type="dt" sz="half" idx="10"/>
          </p:nvPr>
        </p:nvSpPr>
        <p:spPr/>
        <p:txBody>
          <a:bodyPr/>
          <a:lstStyle/>
          <a:p>
            <a:fld id="{3F271BB5-7B03-4E0D-B1C0-0BE83E2DA00E}" type="datetimeFigureOut">
              <a:rPr lang="en-US" smtClean="0"/>
              <a:pPr/>
              <a:t>6/1/2023</a:t>
            </a:fld>
            <a:endParaRPr lang="en-US"/>
          </a:p>
        </p:txBody>
      </p:sp>
      <p:sp>
        <p:nvSpPr>
          <p:cNvPr id="6" name="Footer Placeholder 5">
            <a:extLst>
              <a:ext uri="{FF2B5EF4-FFF2-40B4-BE49-F238E27FC236}">
                <a16:creationId xmlns:a16="http://schemas.microsoft.com/office/drawing/2014/main" id="{1D8DDAF8-4AC4-440A-A553-B8E4C257B9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E649C2-3A70-4807-82B8-6141F5B68F35}"/>
              </a:ext>
            </a:extLst>
          </p:cNvPr>
          <p:cNvSpPr>
            <a:spLocks noGrp="1"/>
          </p:cNvSpPr>
          <p:nvPr>
            <p:ph type="sldNum" sz="quarter" idx="12"/>
          </p:nvPr>
        </p:nvSpPr>
        <p:spPr/>
        <p:txBody>
          <a:bodyPr/>
          <a:lstStyle/>
          <a:p>
            <a:fld id="{B8F3E523-BC3E-44D8-8D2A-998435BB2D5F}" type="slidenum">
              <a:rPr lang="en-US" smtClean="0"/>
              <a:pPr/>
              <a:t>‹#›</a:t>
            </a:fld>
            <a:endParaRPr lang="en-US"/>
          </a:p>
        </p:txBody>
      </p:sp>
    </p:spTree>
    <p:extLst>
      <p:ext uri="{BB962C8B-B14F-4D97-AF65-F5344CB8AC3E}">
        <p14:creationId xmlns:p14="http://schemas.microsoft.com/office/powerpoint/2010/main" val="1103545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20EBD-8A02-4DFD-A15C-ADA444AE03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75FD6C3-8EE4-4714-B632-AE07821F1C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901DC36-1505-4DA6-8396-A298F02E5F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96CFA3-11B0-406B-8152-D6EB789FB2B8}"/>
              </a:ext>
            </a:extLst>
          </p:cNvPr>
          <p:cNvSpPr>
            <a:spLocks noGrp="1"/>
          </p:cNvSpPr>
          <p:nvPr>
            <p:ph type="dt" sz="half" idx="10"/>
          </p:nvPr>
        </p:nvSpPr>
        <p:spPr/>
        <p:txBody>
          <a:bodyPr/>
          <a:lstStyle/>
          <a:p>
            <a:fld id="{3F271BB5-7B03-4E0D-B1C0-0BE83E2DA00E}" type="datetimeFigureOut">
              <a:rPr lang="en-US" smtClean="0"/>
              <a:pPr/>
              <a:t>6/1/2023</a:t>
            </a:fld>
            <a:endParaRPr lang="en-US"/>
          </a:p>
        </p:txBody>
      </p:sp>
      <p:sp>
        <p:nvSpPr>
          <p:cNvPr id="6" name="Footer Placeholder 5">
            <a:extLst>
              <a:ext uri="{FF2B5EF4-FFF2-40B4-BE49-F238E27FC236}">
                <a16:creationId xmlns:a16="http://schemas.microsoft.com/office/drawing/2014/main" id="{C3A06A1A-396E-4B30-BACE-DA1CEFED6D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F314F9-94EE-4794-A953-DA03E633A0D3}"/>
              </a:ext>
            </a:extLst>
          </p:cNvPr>
          <p:cNvSpPr>
            <a:spLocks noGrp="1"/>
          </p:cNvSpPr>
          <p:nvPr>
            <p:ph type="sldNum" sz="quarter" idx="12"/>
          </p:nvPr>
        </p:nvSpPr>
        <p:spPr/>
        <p:txBody>
          <a:bodyPr/>
          <a:lstStyle/>
          <a:p>
            <a:fld id="{B8F3E523-BC3E-44D8-8D2A-998435BB2D5F}" type="slidenum">
              <a:rPr lang="en-US" smtClean="0"/>
              <a:pPr/>
              <a:t>‹#›</a:t>
            </a:fld>
            <a:endParaRPr lang="en-US"/>
          </a:p>
        </p:txBody>
      </p:sp>
    </p:spTree>
    <p:extLst>
      <p:ext uri="{BB962C8B-B14F-4D97-AF65-F5344CB8AC3E}">
        <p14:creationId xmlns:p14="http://schemas.microsoft.com/office/powerpoint/2010/main" val="1668323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9000" b="-9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DFB753-3DF0-419C-B26C-EED95B6C2E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8976A55-B0AD-4B55-A3A5-4F62877127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DCE289-F7E3-435E-A700-CA521BB41A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271BB5-7B03-4E0D-B1C0-0BE83E2DA00E}" type="datetimeFigureOut">
              <a:rPr lang="en-US" smtClean="0"/>
              <a:pPr/>
              <a:t>6/1/2023</a:t>
            </a:fld>
            <a:endParaRPr lang="en-US"/>
          </a:p>
        </p:txBody>
      </p:sp>
      <p:sp>
        <p:nvSpPr>
          <p:cNvPr id="5" name="Footer Placeholder 4">
            <a:extLst>
              <a:ext uri="{FF2B5EF4-FFF2-40B4-BE49-F238E27FC236}">
                <a16:creationId xmlns:a16="http://schemas.microsoft.com/office/drawing/2014/main" id="{D51FF448-5CB7-4811-BD36-71AC0559AF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3339525-5981-4133-8931-357C6BC677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F3E523-BC3E-44D8-8D2A-998435BB2D5F}" type="slidenum">
              <a:rPr lang="en-US" smtClean="0"/>
              <a:pPr/>
              <a:t>‹#›</a:t>
            </a:fld>
            <a:endParaRPr lang="en-US"/>
          </a:p>
        </p:txBody>
      </p:sp>
    </p:spTree>
    <p:extLst>
      <p:ext uri="{BB962C8B-B14F-4D97-AF65-F5344CB8AC3E}">
        <p14:creationId xmlns:p14="http://schemas.microsoft.com/office/powerpoint/2010/main" val="38397365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image" Target="../media/image41.wmf"/><Relationship Id="rId3" Type="http://schemas.openxmlformats.org/officeDocument/2006/relationships/image" Target="../media/image36.wmf"/><Relationship Id="rId7" Type="http://schemas.openxmlformats.org/officeDocument/2006/relationships/image" Target="../media/image40.wmf"/><Relationship Id="rId2" Type="http://schemas.openxmlformats.org/officeDocument/2006/relationships/image" Target="../media/image35.emf"/><Relationship Id="rId1" Type="http://schemas.openxmlformats.org/officeDocument/2006/relationships/slideLayout" Target="../slideLayouts/slideLayout2.xml"/><Relationship Id="rId6" Type="http://schemas.openxmlformats.org/officeDocument/2006/relationships/image" Target="../media/image39.wmf"/><Relationship Id="rId5" Type="http://schemas.openxmlformats.org/officeDocument/2006/relationships/image" Target="../media/image38.wmf"/><Relationship Id="rId4" Type="http://schemas.openxmlformats.org/officeDocument/2006/relationships/image" Target="../media/image37.wmf"/><Relationship Id="rId9" Type="http://schemas.openxmlformats.org/officeDocument/2006/relationships/image" Target="../media/image42.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oleObject" Target="../embeddings/oleObject18.bin"/><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oleObject" Target="../embeddings/oleObject19.bin"/><Relationship Id="rId1" Type="http://schemas.openxmlformats.org/officeDocument/2006/relationships/slideLayout" Target="../slideLayouts/slideLayout2.xml"/><Relationship Id="rId4" Type="http://schemas.openxmlformats.org/officeDocument/2006/relationships/image" Target="../media/image46.png"/></Relationships>
</file>

<file path=ppt/slides/_rels/slide21.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23.bin"/><Relationship Id="rId3" Type="http://schemas.openxmlformats.org/officeDocument/2006/relationships/image" Target="../media/image48.wmf"/><Relationship Id="rId7" Type="http://schemas.openxmlformats.org/officeDocument/2006/relationships/image" Target="../media/image50.wmf"/><Relationship Id="rId2" Type="http://schemas.openxmlformats.org/officeDocument/2006/relationships/oleObject" Target="../embeddings/oleObject20.bin"/><Relationship Id="rId1" Type="http://schemas.openxmlformats.org/officeDocument/2006/relationships/slideLayout" Target="../slideLayouts/slideLayout2.xml"/><Relationship Id="rId6" Type="http://schemas.openxmlformats.org/officeDocument/2006/relationships/oleObject" Target="../embeddings/oleObject22.bin"/><Relationship Id="rId5" Type="http://schemas.openxmlformats.org/officeDocument/2006/relationships/image" Target="../media/image49.wmf"/><Relationship Id="rId4" Type="http://schemas.openxmlformats.org/officeDocument/2006/relationships/oleObject" Target="../embeddings/oleObject21.bin"/><Relationship Id="rId9" Type="http://schemas.openxmlformats.org/officeDocument/2006/relationships/image" Target="../media/image51.wmf"/></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27.bin"/><Relationship Id="rId3" Type="http://schemas.openxmlformats.org/officeDocument/2006/relationships/image" Target="../media/image52.wmf"/><Relationship Id="rId7" Type="http://schemas.openxmlformats.org/officeDocument/2006/relationships/image" Target="../media/image54.wmf"/><Relationship Id="rId2" Type="http://schemas.openxmlformats.org/officeDocument/2006/relationships/oleObject" Target="../embeddings/oleObject24.bin"/><Relationship Id="rId1" Type="http://schemas.openxmlformats.org/officeDocument/2006/relationships/slideLayout" Target="../slideLayouts/slideLayout2.xml"/><Relationship Id="rId6" Type="http://schemas.openxmlformats.org/officeDocument/2006/relationships/oleObject" Target="../embeddings/oleObject26.bin"/><Relationship Id="rId5" Type="http://schemas.openxmlformats.org/officeDocument/2006/relationships/image" Target="../media/image53.wmf"/><Relationship Id="rId4" Type="http://schemas.openxmlformats.org/officeDocument/2006/relationships/oleObject" Target="../embeddings/oleObject25.bin"/><Relationship Id="rId9" Type="http://schemas.openxmlformats.org/officeDocument/2006/relationships/image" Target="../media/image55.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6.emf"/><Relationship Id="rId2" Type="http://schemas.openxmlformats.org/officeDocument/2006/relationships/oleObject" Target="../embeddings/oleObject28.bin"/><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4.bin"/><Relationship Id="rId13" Type="http://schemas.openxmlformats.org/officeDocument/2006/relationships/image" Target="../media/image11.wmf"/><Relationship Id="rId18" Type="http://schemas.openxmlformats.org/officeDocument/2006/relationships/oleObject" Target="../embeddings/oleObject9.bin"/><Relationship Id="rId3" Type="http://schemas.openxmlformats.org/officeDocument/2006/relationships/image" Target="../media/image6.wmf"/><Relationship Id="rId21" Type="http://schemas.openxmlformats.org/officeDocument/2006/relationships/image" Target="../media/image15.emf"/><Relationship Id="rId7" Type="http://schemas.openxmlformats.org/officeDocument/2006/relationships/image" Target="../media/image8.wmf"/><Relationship Id="rId12" Type="http://schemas.openxmlformats.org/officeDocument/2006/relationships/oleObject" Target="../embeddings/oleObject6.bin"/><Relationship Id="rId17" Type="http://schemas.openxmlformats.org/officeDocument/2006/relationships/image" Target="../media/image13.wmf"/><Relationship Id="rId25" Type="http://schemas.openxmlformats.org/officeDocument/2006/relationships/image" Target="../media/image17.wmf"/><Relationship Id="rId2" Type="http://schemas.openxmlformats.org/officeDocument/2006/relationships/oleObject" Target="../embeddings/oleObject1.bin"/><Relationship Id="rId16" Type="http://schemas.openxmlformats.org/officeDocument/2006/relationships/oleObject" Target="../embeddings/oleObject8.bin"/><Relationship Id="rId20" Type="http://schemas.openxmlformats.org/officeDocument/2006/relationships/oleObject" Target="../embeddings/oleObject10.bin"/><Relationship Id="rId1" Type="http://schemas.openxmlformats.org/officeDocument/2006/relationships/slideLayout" Target="../slideLayouts/slideLayout2.xml"/><Relationship Id="rId6" Type="http://schemas.openxmlformats.org/officeDocument/2006/relationships/oleObject" Target="../embeddings/oleObject3.bin"/><Relationship Id="rId11" Type="http://schemas.openxmlformats.org/officeDocument/2006/relationships/image" Target="../media/image10.wmf"/><Relationship Id="rId24" Type="http://schemas.openxmlformats.org/officeDocument/2006/relationships/oleObject" Target="../embeddings/oleObject12.bin"/><Relationship Id="rId5" Type="http://schemas.openxmlformats.org/officeDocument/2006/relationships/image" Target="../media/image7.wmf"/><Relationship Id="rId15" Type="http://schemas.openxmlformats.org/officeDocument/2006/relationships/image" Target="../media/image12.wmf"/><Relationship Id="rId23" Type="http://schemas.openxmlformats.org/officeDocument/2006/relationships/image" Target="../media/image16.wmf"/><Relationship Id="rId10" Type="http://schemas.openxmlformats.org/officeDocument/2006/relationships/oleObject" Target="../embeddings/oleObject5.bin"/><Relationship Id="rId19" Type="http://schemas.openxmlformats.org/officeDocument/2006/relationships/image" Target="../media/image14.emf"/><Relationship Id="rId4" Type="http://schemas.openxmlformats.org/officeDocument/2006/relationships/oleObject" Target="../embeddings/oleObject2.bin"/><Relationship Id="rId9" Type="http://schemas.openxmlformats.org/officeDocument/2006/relationships/image" Target="../media/image9.wmf"/><Relationship Id="rId14" Type="http://schemas.openxmlformats.org/officeDocument/2006/relationships/oleObject" Target="../embeddings/oleObject7.bin"/><Relationship Id="rId22" Type="http://schemas.openxmlformats.org/officeDocument/2006/relationships/oleObject" Target="../embeddings/oleObject1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oleObject" Target="../embeddings/oleObject13.bin"/><Relationship Id="rId1" Type="http://schemas.openxmlformats.org/officeDocument/2006/relationships/slideLayout" Target="../slideLayouts/slideLayout1.xml"/><Relationship Id="rId6" Type="http://schemas.openxmlformats.org/officeDocument/2006/relationships/image" Target="../media/image22.wmf"/><Relationship Id="rId5" Type="http://schemas.openxmlformats.org/officeDocument/2006/relationships/image" Target="../media/image21.wmf"/><Relationship Id="rId4" Type="http://schemas.openxmlformats.org/officeDocument/2006/relationships/oleObject" Target="../embeddings/oleObject14.bin"/></Relationships>
</file>

<file path=ppt/slides/_rels/slide8.xml.rels><?xml version="1.0" encoding="UTF-8" standalone="yes"?>
<Relationships xmlns="http://schemas.openxmlformats.org/package/2006/relationships"><Relationship Id="rId8" Type="http://schemas.openxmlformats.org/officeDocument/2006/relationships/image" Target="../media/image27.wmf"/><Relationship Id="rId3" Type="http://schemas.openxmlformats.org/officeDocument/2006/relationships/image" Target="../media/image23.wmf"/><Relationship Id="rId7" Type="http://schemas.openxmlformats.org/officeDocument/2006/relationships/image" Target="../media/image26.wmf"/><Relationship Id="rId2" Type="http://schemas.openxmlformats.org/officeDocument/2006/relationships/oleObject" Target="../embeddings/oleObject15.bin"/><Relationship Id="rId1" Type="http://schemas.openxmlformats.org/officeDocument/2006/relationships/slideLayout" Target="../slideLayouts/slideLayout2.xml"/><Relationship Id="rId6" Type="http://schemas.openxmlformats.org/officeDocument/2006/relationships/image" Target="../media/image25.wmf"/><Relationship Id="rId5" Type="http://schemas.openxmlformats.org/officeDocument/2006/relationships/image" Target="../media/image24.wmf"/><Relationship Id="rId10" Type="http://schemas.openxmlformats.org/officeDocument/2006/relationships/image" Target="../media/image29.wmf"/><Relationship Id="rId4" Type="http://schemas.openxmlformats.org/officeDocument/2006/relationships/oleObject" Target="../embeddings/oleObject16.bin"/><Relationship Id="rId9" Type="http://schemas.openxmlformats.org/officeDocument/2006/relationships/image" Target="../media/image28.wmf"/></Relationships>
</file>

<file path=ppt/slides/_rels/slide9.x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image" Target="../media/image30.emf"/><Relationship Id="rId7" Type="http://schemas.openxmlformats.org/officeDocument/2006/relationships/image" Target="../media/image33.wmf"/><Relationship Id="rId2" Type="http://schemas.openxmlformats.org/officeDocument/2006/relationships/package" Target="../embeddings/Microsoft_Word_Document.docx"/><Relationship Id="rId1" Type="http://schemas.openxmlformats.org/officeDocument/2006/relationships/slideLayout" Target="../slideLayouts/slideLayout1.xml"/><Relationship Id="rId6" Type="http://schemas.openxmlformats.org/officeDocument/2006/relationships/image" Target="../media/image32.wmf"/><Relationship Id="rId5" Type="http://schemas.openxmlformats.org/officeDocument/2006/relationships/image" Target="../media/image31.wmf"/><Relationship Id="rId4" Type="http://schemas.openxmlformats.org/officeDocument/2006/relationships/oleObject" Target="../embeddings/oleObject1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p:nvPr/>
        </p:nvSpPr>
        <p:spPr>
          <a:xfrm>
            <a:off x="1059083" y="869663"/>
            <a:ext cx="9448801" cy="2585323"/>
          </a:xfrm>
          <a:prstGeom prst="rect">
            <a:avLst/>
          </a:prstGeom>
        </p:spPr>
        <p:txBody>
          <a:bodyPr wrap="square">
            <a:spAutoFit/>
          </a:bodyPr>
          <a:lstStyle/>
          <a:p>
            <a:pPr>
              <a:defRPr/>
            </a:pPr>
            <a:r>
              <a:rPr lang="en-US" altLang="en-US" sz="5400" b="1" i="1" dirty="0" err="1">
                <a:latin typeface="Times New Roman" panose="02020603050405020304" pitchFamily="18" charset="0"/>
              </a:rPr>
              <a:t>Ôn</a:t>
            </a:r>
            <a:r>
              <a:rPr lang="en-US" altLang="en-US" sz="5400" b="1" i="1" dirty="0">
                <a:latin typeface="Times New Roman" panose="02020603050405020304" pitchFamily="18" charset="0"/>
              </a:rPr>
              <a:t> </a:t>
            </a:r>
            <a:r>
              <a:rPr lang="en-US" altLang="en-US" sz="5400" b="1" i="1" dirty="0" err="1">
                <a:latin typeface="Times New Roman" panose="02020603050405020304" pitchFamily="18" charset="0"/>
              </a:rPr>
              <a:t>tập</a:t>
            </a:r>
            <a:r>
              <a:rPr lang="en-US" altLang="en-US" sz="5400" b="1" i="1" dirty="0">
                <a:latin typeface="Times New Roman" panose="02020603050405020304" pitchFamily="18" charset="0"/>
              </a:rPr>
              <a:t> </a:t>
            </a:r>
            <a:r>
              <a:rPr lang="en-US" altLang="en-US" sz="5400" b="1" i="1" dirty="0" err="1">
                <a:latin typeface="Times New Roman" panose="02020603050405020304" pitchFamily="18" charset="0"/>
              </a:rPr>
              <a:t>chương</a:t>
            </a:r>
            <a:r>
              <a:rPr lang="en-US" altLang="en-US" sz="5400" b="1" i="1" dirty="0">
                <a:latin typeface="Times New Roman" panose="02020603050405020304" pitchFamily="18" charset="0"/>
              </a:rPr>
              <a:t> 5: </a:t>
            </a:r>
          </a:p>
          <a:p>
            <a:pPr algn="ctr">
              <a:defRPr/>
            </a:pPr>
            <a:r>
              <a:rPr lang="en-US" altLang="en-US" sz="5400" b="1" dirty="0">
                <a:solidFill>
                  <a:srgbClr val="CC0099"/>
                </a:solidFill>
                <a:latin typeface="Times New Roman" panose="02020603050405020304" pitchFamily="18" charset="0"/>
              </a:rPr>
              <a:t>DẪN XUẤT HALOGEN </a:t>
            </a:r>
          </a:p>
          <a:p>
            <a:pPr algn="ctr">
              <a:defRPr/>
            </a:pPr>
            <a:r>
              <a:rPr lang="en-US" altLang="en-US" sz="5400" b="1" dirty="0">
                <a:solidFill>
                  <a:srgbClr val="CC0099"/>
                </a:solidFill>
                <a:latin typeface="Times New Roman" panose="02020603050405020304" pitchFamily="18" charset="0"/>
              </a:rPr>
              <a:t>ALCOLHOL, PHENOL</a:t>
            </a:r>
            <a:endParaRPr lang="en-US" altLang="en-US" sz="6600" b="1" dirty="0">
              <a:solidFill>
                <a:srgbClr val="FF0000"/>
              </a:solidFill>
              <a:latin typeface="Times New Roman" panose="02020603050405020304" pitchFamily="18" charset="0"/>
            </a:endParaRPr>
          </a:p>
        </p:txBody>
      </p:sp>
      <p:sp>
        <p:nvSpPr>
          <p:cNvPr id="5" name="Rectangle 4">
            <a:extLst>
              <a:ext uri="{FF2B5EF4-FFF2-40B4-BE49-F238E27FC236}">
                <a16:creationId xmlns:a16="http://schemas.microsoft.com/office/drawing/2014/main" id="{944FEF2F-2822-4CA5-A8C1-3458DBB9E38D}"/>
              </a:ext>
            </a:extLst>
          </p:cNvPr>
          <p:cNvSpPr/>
          <p:nvPr/>
        </p:nvSpPr>
        <p:spPr>
          <a:xfrm>
            <a:off x="4488814" y="561976"/>
            <a:ext cx="2397760" cy="954687"/>
          </a:xfrm>
          <a:prstGeom prst="rect">
            <a:avLst/>
          </a:prstGeom>
          <a:noFill/>
        </p:spPr>
        <p:txBody>
          <a:bodyPr wrap="none" lIns="91440" tIns="45720" rIns="91440" bIns="45720">
            <a:prstTxWarp prst="textArchUp">
              <a:avLst/>
            </a:prstTxWarp>
            <a:spAutoFit/>
          </a:bodyPr>
          <a:lstStyle/>
          <a:p>
            <a:pPr algn="ctr"/>
            <a:r>
              <a:rPr lang="en-US" sz="5000" b="1" dirty="0" err="1">
                <a:ln w="9525">
                  <a:solidFill>
                    <a:schemeClr val="bg1"/>
                  </a:solidFill>
                  <a:prstDash val="solid"/>
                </a:ln>
                <a:solidFill>
                  <a:schemeClr val="accent2">
                    <a:lumMod val="75000"/>
                  </a:schemeClr>
                </a:solidFill>
                <a:effectLst>
                  <a:outerShdw blurRad="12700" dist="38100" dir="2700000" algn="tl" rotWithShape="0">
                    <a:schemeClr val="accent5">
                      <a:lumMod val="60000"/>
                      <a:lumOff val="40000"/>
                    </a:schemeClr>
                  </a:outerShdw>
                </a:effectLst>
                <a:latin typeface="Times New Roman" panose="02020603050405020304" pitchFamily="18" charset="0"/>
                <a:cs typeface="Times New Roman" panose="02020603050405020304" pitchFamily="18" charset="0"/>
              </a:rPr>
              <a:t>Bài</a:t>
            </a:r>
            <a:r>
              <a:rPr lang="en-US" sz="5000" b="1" dirty="0">
                <a:ln w="9525">
                  <a:solidFill>
                    <a:schemeClr val="bg1"/>
                  </a:solidFill>
                  <a:prstDash val="solid"/>
                </a:ln>
                <a:solidFill>
                  <a:schemeClr val="accent2">
                    <a:lumMod val="75000"/>
                  </a:schemeClr>
                </a:solidFill>
                <a:effectLst>
                  <a:outerShdw blurRad="12700" dist="38100" dir="2700000" algn="tl" rotWithShape="0">
                    <a:schemeClr val="accent5">
                      <a:lumMod val="60000"/>
                      <a:lumOff val="40000"/>
                    </a:schemeClr>
                  </a:outerShdw>
                </a:effectLst>
                <a:latin typeface="Times New Roman" panose="02020603050405020304" pitchFamily="18" charset="0"/>
                <a:cs typeface="Times New Roman" panose="02020603050405020304" pitchFamily="18" charset="0"/>
              </a:rPr>
              <a:t> 22</a:t>
            </a:r>
            <a:endParaRPr lang="en-US" sz="5000" b="1" dirty="0">
              <a:ln w="9525">
                <a:solidFill>
                  <a:schemeClr val="bg1"/>
                </a:solidFill>
                <a:prstDash val="solid"/>
              </a:ln>
              <a:solidFill>
                <a:schemeClr val="accent2">
                  <a:lumMod val="75000"/>
                </a:schemeClr>
              </a:solidFill>
              <a:effectLst>
                <a:outerShdw blurRad="12700" dist="38100" dir="2700000" algn="tl" rotWithShape="0">
                  <a:schemeClr val="accent5">
                    <a:lumMod val="60000"/>
                    <a:lumOff val="40000"/>
                  </a:schemeClr>
                </a:outerShdw>
              </a:effectLst>
            </a:endParaRPr>
          </a:p>
        </p:txBody>
      </p:sp>
      <p:pic>
        <p:nvPicPr>
          <p:cNvPr id="6" name="Picture 2" descr="HÃ¬nh áº£nh cÃ³ liÃªn qua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28949" y="4057649"/>
            <a:ext cx="3648076" cy="223837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HÃ¬nh áº£nh cÃ³ liÃªn qua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77025" y="3588257"/>
            <a:ext cx="3162301" cy="269216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6" name="Text Box 8"/>
          <p:cNvSpPr txBox="1">
            <a:spLocks noChangeArrowheads="1"/>
          </p:cNvSpPr>
          <p:nvPr/>
        </p:nvSpPr>
        <p:spPr bwMode="auto">
          <a:xfrm>
            <a:off x="190501" y="540989"/>
            <a:ext cx="12001499"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en-US" b="1" dirty="0" err="1">
                <a:solidFill>
                  <a:srgbClr val="FF0000"/>
                </a:solidFill>
                <a:latin typeface="Times New Roman" panose="02020603050405020304" pitchFamily="18" charset="0"/>
              </a:rPr>
              <a:t>Bài</a:t>
            </a:r>
            <a:r>
              <a:rPr lang="en-US" altLang="en-US" b="1" dirty="0">
                <a:solidFill>
                  <a:srgbClr val="FF0000"/>
                </a:solidFill>
                <a:latin typeface="Times New Roman" panose="02020603050405020304" pitchFamily="18" charset="0"/>
              </a:rPr>
              <a:t> </a:t>
            </a:r>
            <a:r>
              <a:rPr lang="en-US" altLang="en-US" b="1" dirty="0" err="1">
                <a:solidFill>
                  <a:srgbClr val="FF0000"/>
                </a:solidFill>
                <a:latin typeface="Times New Roman" panose="02020603050405020304" pitchFamily="18" charset="0"/>
              </a:rPr>
              <a:t>tập</a:t>
            </a:r>
            <a:r>
              <a:rPr lang="en-US" altLang="en-US" b="1" dirty="0">
                <a:solidFill>
                  <a:srgbClr val="FF0000"/>
                </a:solidFill>
                <a:latin typeface="Times New Roman" panose="02020603050405020304" pitchFamily="18" charset="0"/>
              </a:rPr>
              <a:t> </a:t>
            </a:r>
            <a:r>
              <a:rPr lang="en-US" altLang="en-US" b="1" dirty="0" err="1">
                <a:solidFill>
                  <a:srgbClr val="FF0000"/>
                </a:solidFill>
                <a:latin typeface="Times New Roman" panose="02020603050405020304" pitchFamily="18" charset="0"/>
              </a:rPr>
              <a:t>định</a:t>
            </a:r>
            <a:r>
              <a:rPr lang="en-US" altLang="en-US" b="1" dirty="0">
                <a:solidFill>
                  <a:srgbClr val="FF0000"/>
                </a:solidFill>
                <a:latin typeface="Times New Roman" panose="02020603050405020304" pitchFamily="18" charset="0"/>
              </a:rPr>
              <a:t> </a:t>
            </a:r>
            <a:r>
              <a:rPr lang="en-US" altLang="en-US" b="1" dirty="0" err="1">
                <a:solidFill>
                  <a:srgbClr val="FF0000"/>
                </a:solidFill>
                <a:latin typeface="Times New Roman" panose="02020603050405020304" pitchFamily="18" charset="0"/>
              </a:rPr>
              <a:t>lượng</a:t>
            </a:r>
            <a:r>
              <a:rPr lang="en-US" altLang="en-US" b="1" dirty="0">
                <a:solidFill>
                  <a:srgbClr val="FF0000"/>
                </a:solidFill>
                <a:latin typeface="Times New Roman" panose="02020603050405020304" pitchFamily="18" charset="0"/>
              </a:rPr>
              <a:t>:</a:t>
            </a:r>
          </a:p>
          <a:p>
            <a:pPr>
              <a:spcBef>
                <a:spcPct val="50000"/>
              </a:spcBef>
              <a:buNone/>
            </a:pPr>
            <a:endParaRPr lang="en-US" dirty="0">
              <a:solidFill>
                <a:srgbClr val="000000"/>
              </a:solidFill>
              <a:latin typeface="Times New Roman" panose="02020603050405020304" pitchFamily="18" charset="0"/>
              <a:ea typeface="Times New Roman" panose="02020603050405020304" pitchFamily="18" charset="0"/>
            </a:endParaRPr>
          </a:p>
        </p:txBody>
      </p:sp>
      <p:sp>
        <p:nvSpPr>
          <p:cNvPr id="25" name="Rectangle 14">
            <a:extLst>
              <a:ext uri="{FF2B5EF4-FFF2-40B4-BE49-F238E27FC236}">
                <a16:creationId xmlns:a16="http://schemas.microsoft.com/office/drawing/2014/main" id="{C62F5E37-C54C-5478-C8CC-1D308EF4BDE6}"/>
              </a:ext>
            </a:extLst>
          </p:cNvPr>
          <p:cNvSpPr>
            <a:spLocks noChangeArrowheads="1"/>
          </p:cNvSpPr>
          <p:nvPr/>
        </p:nvSpPr>
        <p:spPr bwMode="auto">
          <a:xfrm>
            <a:off x="504967" y="2129050"/>
            <a:ext cx="1179198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56" name="Rectangle 35">
            <a:extLst>
              <a:ext uri="{FF2B5EF4-FFF2-40B4-BE49-F238E27FC236}">
                <a16:creationId xmlns:a16="http://schemas.microsoft.com/office/drawing/2014/main" id="{E71AEB04-ED80-7434-F22C-25329D8F0F23}"/>
              </a:ext>
            </a:extLst>
          </p:cNvPr>
          <p:cNvSpPr>
            <a:spLocks noChangeArrowheads="1"/>
          </p:cNvSpPr>
          <p:nvPr/>
        </p:nvSpPr>
        <p:spPr bwMode="auto">
          <a:xfrm>
            <a:off x="2314574" y="4027453"/>
            <a:ext cx="19210789" cy="670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2" name="Table 1">
            <a:extLst>
              <a:ext uri="{FF2B5EF4-FFF2-40B4-BE49-F238E27FC236}">
                <a16:creationId xmlns:a16="http://schemas.microsoft.com/office/drawing/2014/main" id="{3E6B0496-4083-975D-0E66-B6C43F2E8061}"/>
              </a:ext>
            </a:extLst>
          </p:cNvPr>
          <p:cNvGraphicFramePr>
            <a:graphicFrameLocks noGrp="1"/>
          </p:cNvGraphicFramePr>
          <p:nvPr>
            <p:extLst>
              <p:ext uri="{D42A27DB-BD31-4B8C-83A1-F6EECF244321}">
                <p14:modId xmlns:p14="http://schemas.microsoft.com/office/powerpoint/2010/main" val="3818653858"/>
              </p:ext>
            </p:extLst>
          </p:nvPr>
        </p:nvGraphicFramePr>
        <p:xfrm>
          <a:off x="190500" y="1396378"/>
          <a:ext cx="11253787" cy="3418510"/>
        </p:xfrm>
        <a:graphic>
          <a:graphicData uri="http://schemas.openxmlformats.org/drawingml/2006/table">
            <a:tbl>
              <a:tblPr/>
              <a:tblGrid>
                <a:gridCol w="11253787">
                  <a:extLst>
                    <a:ext uri="{9D8B030D-6E8A-4147-A177-3AD203B41FA5}">
                      <a16:colId xmlns:a16="http://schemas.microsoft.com/office/drawing/2014/main" val="2760671005"/>
                    </a:ext>
                  </a:extLst>
                </a:gridCol>
              </a:tblGrid>
              <a:tr h="3418510">
                <a:tc>
                  <a:txBody>
                    <a:bodyPr/>
                    <a:lstStyle/>
                    <a:p>
                      <a:pPr marL="30480" marR="30480" algn="just">
                        <a:lnSpc>
                          <a:spcPct val="100000"/>
                        </a:lnSpc>
                        <a:spcAft>
                          <a:spcPts val="1200"/>
                        </a:spcAft>
                      </a:pPr>
                      <a:r>
                        <a:rPr lang="en-US" sz="3200" dirty="0">
                          <a:solidFill>
                            <a:srgbClr val="000000"/>
                          </a:solidFill>
                          <a:effectLst/>
                          <a:latin typeface="Times New Roman" panose="02020603050405020304" pitchFamily="18" charset="0"/>
                          <a:ea typeface="Times New Roman" panose="02020603050405020304" pitchFamily="18" charset="0"/>
                        </a:rPr>
                        <a:t>Cho </a:t>
                      </a:r>
                      <a:r>
                        <a:rPr lang="en-US" sz="3200" dirty="0" err="1">
                          <a:solidFill>
                            <a:srgbClr val="000000"/>
                          </a:solidFill>
                          <a:effectLst/>
                          <a:latin typeface="Times New Roman" panose="02020603050405020304" pitchFamily="18" charset="0"/>
                          <a:ea typeface="Times New Roman" panose="02020603050405020304" pitchFamily="18" charset="0"/>
                        </a:rPr>
                        <a:t>hỗn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hợp</a:t>
                      </a:r>
                      <a:r>
                        <a:rPr lang="en-US" sz="3200" dirty="0">
                          <a:solidFill>
                            <a:srgbClr val="000000"/>
                          </a:solidFill>
                          <a:effectLst/>
                          <a:latin typeface="Times New Roman" panose="02020603050405020304" pitchFamily="18" charset="0"/>
                          <a:ea typeface="Times New Roman" panose="02020603050405020304" pitchFamily="18" charset="0"/>
                        </a:rPr>
                        <a:t> ethanol </a:t>
                      </a:r>
                      <a:r>
                        <a:rPr lang="en-US" sz="3200" dirty="0" err="1">
                          <a:solidFill>
                            <a:srgbClr val="000000"/>
                          </a:solidFill>
                          <a:effectLst/>
                          <a:latin typeface="Times New Roman" panose="02020603050405020304" pitchFamily="18" charset="0"/>
                          <a:ea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rPr>
                        <a:t> phenol </a:t>
                      </a:r>
                      <a:r>
                        <a:rPr lang="en-US" sz="3200" dirty="0" err="1">
                          <a:solidFill>
                            <a:srgbClr val="000000"/>
                          </a:solidFill>
                          <a:effectLst/>
                          <a:latin typeface="Times New Roman" panose="02020603050405020304" pitchFamily="18" charset="0"/>
                          <a:ea typeface="Times New Roman" panose="02020603050405020304" pitchFamily="18" charset="0"/>
                        </a:rPr>
                        <a:t>tác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dụng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với</a:t>
                      </a:r>
                      <a:r>
                        <a:rPr lang="en-US" sz="3200" dirty="0">
                          <a:solidFill>
                            <a:srgbClr val="000000"/>
                          </a:solidFill>
                          <a:effectLst/>
                          <a:latin typeface="Times New Roman" panose="02020603050405020304" pitchFamily="18" charset="0"/>
                          <a:ea typeface="Times New Roman" panose="02020603050405020304" pitchFamily="18" charset="0"/>
                        </a:rPr>
                        <a:t> Na (</a:t>
                      </a:r>
                      <a:r>
                        <a:rPr lang="en-US" sz="3200" dirty="0" err="1">
                          <a:solidFill>
                            <a:srgbClr val="000000"/>
                          </a:solidFill>
                          <a:effectLst/>
                          <a:latin typeface="Times New Roman" panose="02020603050405020304" pitchFamily="18" charset="0"/>
                          <a:ea typeface="Times New Roman" panose="02020603050405020304" pitchFamily="18" charset="0"/>
                        </a:rPr>
                        <a:t>dư</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thu</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được</a:t>
                      </a:r>
                      <a:r>
                        <a:rPr lang="en-US" sz="3200" dirty="0">
                          <a:solidFill>
                            <a:srgbClr val="000000"/>
                          </a:solidFill>
                          <a:effectLst/>
                          <a:latin typeface="Times New Roman" panose="02020603050405020304" pitchFamily="18" charset="0"/>
                          <a:ea typeface="Times New Roman" panose="02020603050405020304" pitchFamily="18" charset="0"/>
                        </a:rPr>
                        <a:t> 3,7185 L </a:t>
                      </a:r>
                      <a:r>
                        <a:rPr lang="en-US" sz="3200" dirty="0" err="1">
                          <a:solidFill>
                            <a:srgbClr val="000000"/>
                          </a:solidFill>
                          <a:effectLst/>
                          <a:latin typeface="Times New Roman" panose="02020603050405020304" pitchFamily="18" charset="0"/>
                          <a:ea typeface="Times New Roman" panose="02020603050405020304" pitchFamily="18" charset="0"/>
                        </a:rPr>
                        <a:t>khí</a:t>
                      </a:r>
                      <a:r>
                        <a:rPr lang="en-US" sz="3200" dirty="0">
                          <a:solidFill>
                            <a:srgbClr val="000000"/>
                          </a:solidFill>
                          <a:effectLst/>
                          <a:latin typeface="Times New Roman" panose="02020603050405020304" pitchFamily="18" charset="0"/>
                          <a:ea typeface="Times New Roman" panose="02020603050405020304" pitchFamily="18" charset="0"/>
                        </a:rPr>
                        <a:t> H</a:t>
                      </a:r>
                      <a:r>
                        <a:rPr lang="en-US" sz="3200" baseline="-25000" dirty="0">
                          <a:solidFill>
                            <a:srgbClr val="000000"/>
                          </a:solidFill>
                          <a:effectLst/>
                          <a:latin typeface="Times New Roman" panose="02020603050405020304" pitchFamily="18" charset="0"/>
                          <a:ea typeface="Times New Roman" panose="02020603050405020304" pitchFamily="18" charset="0"/>
                        </a:rPr>
                        <a:t>2</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đkc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Nếu</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hỗn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hợp</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trên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tác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dụng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với</a:t>
                      </a:r>
                      <a:r>
                        <a:rPr lang="en-US" sz="3200" dirty="0">
                          <a:solidFill>
                            <a:srgbClr val="000000"/>
                          </a:solidFill>
                          <a:effectLst/>
                          <a:latin typeface="Times New Roman" panose="02020603050405020304" pitchFamily="18" charset="0"/>
                          <a:ea typeface="Times New Roman" panose="02020603050405020304" pitchFamily="18" charset="0"/>
                        </a:rPr>
                        <a:t> dung </a:t>
                      </a:r>
                      <a:r>
                        <a:rPr lang="en-US" sz="3200" dirty="0" err="1">
                          <a:solidFill>
                            <a:srgbClr val="000000"/>
                          </a:solidFill>
                          <a:effectLst/>
                          <a:latin typeface="Times New Roman" panose="02020603050405020304" pitchFamily="18" charset="0"/>
                          <a:ea typeface="Times New Roman" panose="02020603050405020304" pitchFamily="18" charset="0"/>
                        </a:rPr>
                        <a:t>dịch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nước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brom</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vừa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đủ</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thu</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được</a:t>
                      </a:r>
                      <a:r>
                        <a:rPr lang="en-US" sz="3200" dirty="0">
                          <a:solidFill>
                            <a:srgbClr val="000000"/>
                          </a:solidFill>
                          <a:effectLst/>
                          <a:latin typeface="Times New Roman" panose="02020603050405020304" pitchFamily="18" charset="0"/>
                          <a:ea typeface="Times New Roman" panose="02020603050405020304" pitchFamily="18" charset="0"/>
                        </a:rPr>
                        <a:t> 19,86 gam </a:t>
                      </a:r>
                      <a:r>
                        <a:rPr lang="en-US" sz="3200" dirty="0" err="1">
                          <a:solidFill>
                            <a:srgbClr val="000000"/>
                          </a:solidFill>
                          <a:effectLst/>
                          <a:latin typeface="Times New Roman" panose="02020603050405020304" pitchFamily="18" charset="0"/>
                          <a:ea typeface="Times New Roman" panose="02020603050405020304" pitchFamily="18" charset="0"/>
                        </a:rPr>
                        <a:t>kết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tủa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trắng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rPr>
                        <a:t> 2,4,6-tribromophenol.</a:t>
                      </a:r>
                      <a:endParaRPr lang="en-US" sz="3200" dirty="0">
                        <a:effectLst/>
                        <a:latin typeface="Times New Roman" panose="02020603050405020304" pitchFamily="18" charset="0"/>
                        <a:ea typeface="Times New Roman" panose="02020603050405020304" pitchFamily="18" charset="0"/>
                      </a:endParaRPr>
                    </a:p>
                    <a:p>
                      <a:pPr marL="30480" marR="30480" algn="just">
                        <a:lnSpc>
                          <a:spcPct val="100000"/>
                        </a:lnSpc>
                        <a:spcAft>
                          <a:spcPts val="1200"/>
                        </a:spcAft>
                      </a:pPr>
                      <a:r>
                        <a:rPr lang="en-US" sz="3200" dirty="0">
                          <a:solidFill>
                            <a:srgbClr val="000000"/>
                          </a:solidFill>
                          <a:effectLst/>
                          <a:latin typeface="Times New Roman" panose="02020603050405020304" pitchFamily="18" charset="0"/>
                          <a:ea typeface="Times New Roman" panose="02020603050405020304" pitchFamily="18" charset="0"/>
                        </a:rPr>
                        <a:t>a)</a:t>
                      </a:r>
                      <a:r>
                        <a:rPr lang="en-US" sz="3200" dirty="0" err="1">
                          <a:solidFill>
                            <a:srgbClr val="000000"/>
                          </a:solidFill>
                          <a:effectLst/>
                          <a:latin typeface="Times New Roman" panose="02020603050405020304" pitchFamily="18" charset="0"/>
                          <a:ea typeface="Times New Roman" panose="02020603050405020304" pitchFamily="18" charset="0"/>
                        </a:rPr>
                        <a:t>Viết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phương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trình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hóa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học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phản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ứng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xảy</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ra.</a:t>
                      </a:r>
                      <a:endParaRPr lang="en-US" sz="3200" dirty="0">
                        <a:effectLst/>
                        <a:latin typeface="Times New Roman" panose="02020603050405020304" pitchFamily="18" charset="0"/>
                        <a:ea typeface="Times New Roman" panose="02020603050405020304" pitchFamily="18" charset="0"/>
                      </a:endParaRPr>
                    </a:p>
                    <a:p>
                      <a:pPr marL="30480" marR="30480" algn="just">
                        <a:lnSpc>
                          <a:spcPct val="100000"/>
                        </a:lnSpc>
                        <a:spcAft>
                          <a:spcPts val="1200"/>
                        </a:spcAft>
                      </a:pPr>
                      <a:r>
                        <a:rPr lang="en-US" sz="3200" dirty="0">
                          <a:solidFill>
                            <a:srgbClr val="000000"/>
                          </a:solidFill>
                          <a:effectLst/>
                          <a:latin typeface="Times New Roman" panose="02020603050405020304" pitchFamily="18" charset="0"/>
                          <a:ea typeface="Times New Roman" panose="02020603050405020304" pitchFamily="18" charset="0"/>
                        </a:rPr>
                        <a:t>b)</a:t>
                      </a:r>
                      <a:r>
                        <a:rPr lang="en-US" sz="3200" dirty="0" err="1">
                          <a:solidFill>
                            <a:srgbClr val="000000"/>
                          </a:solidFill>
                          <a:effectLst/>
                          <a:latin typeface="Times New Roman" panose="02020603050405020304" pitchFamily="18" charset="0"/>
                          <a:ea typeface="Times New Roman" panose="02020603050405020304" pitchFamily="18" charset="0"/>
                        </a:rPr>
                        <a:t>Tính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phần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trăm</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khối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lượng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mỗi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chất</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trong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hỗn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hợp</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đã</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dùng</a:t>
                      </a:r>
                      <a:r>
                        <a:rPr lang="en-US" sz="3200" dirty="0">
                          <a:solidFill>
                            <a:srgbClr val="000000"/>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4135350743"/>
                  </a:ext>
                </a:extLst>
              </a:tr>
            </a:tbl>
          </a:graphicData>
        </a:graphic>
      </p:graphicFrame>
    </p:spTree>
    <p:extLst>
      <p:ext uri="{BB962C8B-B14F-4D97-AF65-F5344CB8AC3E}">
        <p14:creationId xmlns:p14="http://schemas.microsoft.com/office/powerpoint/2010/main" val="52396188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056"/>
                                        </p:tgtEl>
                                        <p:attrNameLst>
                                          <p:attrName>style.visibility</p:attrName>
                                        </p:attrNameLst>
                                      </p:cBhvr>
                                      <p:to>
                                        <p:strVal val="visible"/>
                                      </p:to>
                                    </p:set>
                                    <p:animEffect transition="in" filter="box(in)">
                                      <p:cBhvr>
                                        <p:cTn id="7" dur="500"/>
                                        <p:tgtEl>
                                          <p:spTgt spid="20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427B788-5A7D-3157-C14F-093563051B7B}"/>
              </a:ext>
            </a:extLst>
          </p:cNvPr>
          <p:cNvSpPr txBox="1"/>
          <p:nvPr/>
        </p:nvSpPr>
        <p:spPr>
          <a:xfrm>
            <a:off x="696036" y="218364"/>
            <a:ext cx="1774209" cy="584775"/>
          </a:xfrm>
          <a:prstGeom prst="rect">
            <a:avLst/>
          </a:prstGeom>
          <a:noFill/>
        </p:spPr>
        <p:txBody>
          <a:bodyPr wrap="square" rtlCol="0">
            <a:spAutoFit/>
          </a:bodyPr>
          <a:lstStyle/>
          <a:p>
            <a:r>
              <a:rPr lang="en-US" sz="3200" u="sng" dirty="0" err="1">
                <a:latin typeface="Times New Roman" panose="02020603050405020304" pitchFamily="18" charset="0"/>
                <a:cs typeface="Times New Roman" panose="02020603050405020304" pitchFamily="18" charset="0"/>
              </a:rPr>
              <a:t>Giải</a:t>
            </a:r>
            <a:r>
              <a:rPr lang="en-US" sz="3200" u="sng" dirty="0">
                <a:latin typeface="Times New Roman" panose="02020603050405020304" pitchFamily="18" charset="0"/>
                <a:cs typeface="Times New Roman" panose="02020603050405020304" pitchFamily="18" charset="0"/>
              </a:rPr>
              <a:t>:</a:t>
            </a:r>
          </a:p>
        </p:txBody>
      </p:sp>
      <p:pic>
        <p:nvPicPr>
          <p:cNvPr id="37" name="Picture 36">
            <a:extLst>
              <a:ext uri="{FF2B5EF4-FFF2-40B4-BE49-F238E27FC236}">
                <a16:creationId xmlns:a16="http://schemas.microsoft.com/office/drawing/2014/main" id="{10EF19CD-14A3-3D5D-3ED3-D90D526F2DAA}"/>
              </a:ext>
            </a:extLst>
          </p:cNvPr>
          <p:cNvPicPr>
            <a:picLocks noChangeAspect="1"/>
          </p:cNvPicPr>
          <p:nvPr/>
        </p:nvPicPr>
        <p:blipFill>
          <a:blip r:embed="rId2"/>
          <a:stretch>
            <a:fillRect/>
          </a:stretch>
        </p:blipFill>
        <p:spPr>
          <a:xfrm>
            <a:off x="1449550" y="1155191"/>
            <a:ext cx="11283811" cy="4399448"/>
          </a:xfrm>
          <a:prstGeom prst="rect">
            <a:avLst/>
          </a:prstGeom>
        </p:spPr>
      </p:pic>
      <p:pic>
        <p:nvPicPr>
          <p:cNvPr id="6156" name="Picture 12">
            <a:extLst>
              <a:ext uri="{FF2B5EF4-FFF2-40B4-BE49-F238E27FC236}">
                <a16:creationId xmlns:a16="http://schemas.microsoft.com/office/drawing/2014/main" id="{34729913-A0F5-59DA-678F-067A3346EC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90500" cy="142875"/>
          </a:xfrm>
          <a:prstGeom prst="rect">
            <a:avLst/>
          </a:prstGeom>
          <a:noFill/>
          <a:extLst>
            <a:ext uri="{909E8E84-426E-40DD-AFC4-6F175D3DCCD1}">
              <a14:hiddenFill xmlns:a14="http://schemas.microsoft.com/office/drawing/2010/main">
                <a:solidFill>
                  <a:srgbClr val="FFFFFF"/>
                </a:solidFill>
              </a14:hiddenFill>
            </a:ext>
          </a:extLst>
        </p:spPr>
      </p:pic>
      <p:pic>
        <p:nvPicPr>
          <p:cNvPr id="6155" name="Picture 11">
            <a:extLst>
              <a:ext uri="{FF2B5EF4-FFF2-40B4-BE49-F238E27FC236}">
                <a16:creationId xmlns:a16="http://schemas.microsoft.com/office/drawing/2014/main" id="{03AAC4A6-8382-4301-73BC-4E90E54281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90500" cy="142875"/>
          </a:xfrm>
          <a:prstGeom prst="rect">
            <a:avLst/>
          </a:prstGeom>
          <a:noFill/>
          <a:extLst>
            <a:ext uri="{909E8E84-426E-40DD-AFC4-6F175D3DCCD1}">
              <a14:hiddenFill xmlns:a14="http://schemas.microsoft.com/office/drawing/2010/main">
                <a:solidFill>
                  <a:srgbClr val="FFFFFF"/>
                </a:solidFill>
              </a14:hiddenFill>
            </a:ext>
          </a:extLst>
        </p:spPr>
      </p:pic>
      <p:pic>
        <p:nvPicPr>
          <p:cNvPr id="6154" name="Picture 10">
            <a:extLst>
              <a:ext uri="{FF2B5EF4-FFF2-40B4-BE49-F238E27FC236}">
                <a16:creationId xmlns:a16="http://schemas.microsoft.com/office/drawing/2014/main" id="{3FC945AE-96B7-C9F1-48D9-167FEEB8B2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90500" cy="142875"/>
          </a:xfrm>
          <a:prstGeom prst="rect">
            <a:avLst/>
          </a:prstGeom>
          <a:noFill/>
          <a:extLst>
            <a:ext uri="{909E8E84-426E-40DD-AFC4-6F175D3DCCD1}">
              <a14:hiddenFill xmlns:a14="http://schemas.microsoft.com/office/drawing/2010/main">
                <a:solidFill>
                  <a:srgbClr val="FFFFFF"/>
                </a:solidFill>
              </a14:hiddenFill>
            </a:ext>
          </a:extLst>
        </p:spPr>
      </p:pic>
      <p:pic>
        <p:nvPicPr>
          <p:cNvPr id="6153" name="Picture 9">
            <a:extLst>
              <a:ext uri="{FF2B5EF4-FFF2-40B4-BE49-F238E27FC236}">
                <a16:creationId xmlns:a16="http://schemas.microsoft.com/office/drawing/2014/main" id="{AA8F935E-77EC-7B95-8D6F-2289CC8DCA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90500" cy="142875"/>
          </a:xfrm>
          <a:prstGeom prst="rect">
            <a:avLst/>
          </a:prstGeom>
          <a:noFill/>
          <a:extLst>
            <a:ext uri="{909E8E84-426E-40DD-AFC4-6F175D3DCCD1}">
              <a14:hiddenFill xmlns:a14="http://schemas.microsoft.com/office/drawing/2010/main">
                <a:solidFill>
                  <a:srgbClr val="FFFFFF"/>
                </a:solidFill>
              </a14:hiddenFill>
            </a:ext>
          </a:extLst>
        </p:spPr>
      </p:pic>
      <p:pic>
        <p:nvPicPr>
          <p:cNvPr id="6152" name="Picture 8">
            <a:extLst>
              <a:ext uri="{FF2B5EF4-FFF2-40B4-BE49-F238E27FC236}">
                <a16:creationId xmlns:a16="http://schemas.microsoft.com/office/drawing/2014/main" id="{156AFA28-7E21-841F-EA98-57344CC4915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90500" cy="142875"/>
          </a:xfrm>
          <a:prstGeom prst="rect">
            <a:avLst/>
          </a:prstGeom>
          <a:noFill/>
          <a:extLst>
            <a:ext uri="{909E8E84-426E-40DD-AFC4-6F175D3DCCD1}">
              <a14:hiddenFill xmlns:a14="http://schemas.microsoft.com/office/drawing/2010/main">
                <a:solidFill>
                  <a:srgbClr val="FFFFFF"/>
                </a:solidFill>
              </a14:hiddenFill>
            </a:ext>
          </a:extLst>
        </p:spPr>
      </p:pic>
      <p:pic>
        <p:nvPicPr>
          <p:cNvPr id="6151" name="Picture 7">
            <a:extLst>
              <a:ext uri="{FF2B5EF4-FFF2-40B4-BE49-F238E27FC236}">
                <a16:creationId xmlns:a16="http://schemas.microsoft.com/office/drawing/2014/main" id="{F4A93178-DB38-18DC-5907-8E4E1B56AAF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14300" cy="219075"/>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a:extLst>
              <a:ext uri="{FF2B5EF4-FFF2-40B4-BE49-F238E27FC236}">
                <a16:creationId xmlns:a16="http://schemas.microsoft.com/office/drawing/2014/main" id="{52E6A592-76C7-B316-8933-737AD503C82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323975" cy="238125"/>
          </a:xfrm>
          <a:prstGeom prst="rect">
            <a:avLst/>
          </a:prstGeom>
          <a:noFill/>
          <a:extLst>
            <a:ext uri="{909E8E84-426E-40DD-AFC4-6F175D3DCCD1}">
              <a14:hiddenFill xmlns:a14="http://schemas.microsoft.com/office/drawing/2010/main">
                <a:solidFill>
                  <a:srgbClr val="FFFFFF"/>
                </a:solidFill>
              </a14:hiddenFill>
            </a:ext>
          </a:extLst>
        </p:spPr>
      </p:pic>
      <p:pic>
        <p:nvPicPr>
          <p:cNvPr id="6149" name="Picture 5">
            <a:extLst>
              <a:ext uri="{FF2B5EF4-FFF2-40B4-BE49-F238E27FC236}">
                <a16:creationId xmlns:a16="http://schemas.microsoft.com/office/drawing/2014/main" id="{9240555C-4576-B414-329F-15105E2E400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066800" cy="238125"/>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a:extLst>
              <a:ext uri="{FF2B5EF4-FFF2-40B4-BE49-F238E27FC236}">
                <a16:creationId xmlns:a16="http://schemas.microsoft.com/office/drawing/2014/main" id="{9FD487AE-AE69-C7B7-4F57-C5127D255C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90500" cy="142875"/>
          </a:xfrm>
          <a:prstGeom prst="rect">
            <a:avLst/>
          </a:prstGeom>
          <a:noFill/>
          <a:extLst>
            <a:ext uri="{909E8E84-426E-40DD-AFC4-6F175D3DCCD1}">
              <a14:hiddenFill xmlns:a14="http://schemas.microsoft.com/office/drawing/2010/main">
                <a:solidFill>
                  <a:srgbClr val="FFFFFF"/>
                </a:solidFill>
              </a14:hiddenFill>
            </a:ext>
          </a:extLst>
        </p:spPr>
      </p:pic>
      <p:pic>
        <p:nvPicPr>
          <p:cNvPr id="6147" name="Picture 3">
            <a:extLst>
              <a:ext uri="{FF2B5EF4-FFF2-40B4-BE49-F238E27FC236}">
                <a16:creationId xmlns:a16="http://schemas.microsoft.com/office/drawing/2014/main" id="{5789811D-0DCD-838B-1CD3-6F12AF23349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14300" cy="219075"/>
          </a:xfrm>
          <a:prstGeom prst="rect">
            <a:avLst/>
          </a:prstGeom>
          <a:noFill/>
          <a:extLst>
            <a:ext uri="{909E8E84-426E-40DD-AFC4-6F175D3DCCD1}">
              <a14:hiddenFill xmlns:a14="http://schemas.microsoft.com/office/drawing/2010/main">
                <a:solidFill>
                  <a:srgbClr val="FFFFFF"/>
                </a:solidFill>
              </a14:hiddenFill>
            </a:ext>
          </a:extLst>
        </p:spPr>
      </p:pic>
      <p:pic>
        <p:nvPicPr>
          <p:cNvPr id="6146" name="Picture 2">
            <a:extLst>
              <a:ext uri="{FF2B5EF4-FFF2-40B4-BE49-F238E27FC236}">
                <a16:creationId xmlns:a16="http://schemas.microsoft.com/office/drawing/2014/main" id="{BD74723C-B3F3-ABB7-9841-6ADC506DDD9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09675" cy="238125"/>
          </a:xfrm>
          <a:prstGeom prst="rect">
            <a:avLst/>
          </a:prstGeom>
          <a:noFill/>
          <a:extLst>
            <a:ext uri="{909E8E84-426E-40DD-AFC4-6F175D3DCCD1}">
              <a14:hiddenFill xmlns:a14="http://schemas.microsoft.com/office/drawing/2010/main">
                <a:solidFill>
                  <a:srgbClr val="FFFFFF"/>
                </a:solidFill>
              </a14:hiddenFill>
            </a:ext>
          </a:extLst>
        </p:spPr>
      </p:pic>
      <p:pic>
        <p:nvPicPr>
          <p:cNvPr id="6145" name="Picture 1">
            <a:extLst>
              <a:ext uri="{FF2B5EF4-FFF2-40B4-BE49-F238E27FC236}">
                <a16:creationId xmlns:a16="http://schemas.microsoft.com/office/drawing/2014/main" id="{873A1B3F-B10C-4085-9B78-3EDE40A48553}"/>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1190625" cy="238125"/>
          </a:xfrm>
          <a:prstGeom prst="rect">
            <a:avLst/>
          </a:prstGeom>
          <a:noFill/>
          <a:extLst>
            <a:ext uri="{909E8E84-426E-40DD-AFC4-6F175D3DCCD1}">
              <a14:hiddenFill xmlns:a14="http://schemas.microsoft.com/office/drawing/2010/main">
                <a:solidFill>
                  <a:srgbClr val="FFFFFF"/>
                </a:solidFill>
              </a14:hiddenFill>
            </a:ext>
          </a:extLst>
        </p:spPr>
      </p:pic>
      <p:pic>
        <p:nvPicPr>
          <p:cNvPr id="6168" name="Picture 24">
            <a:extLst>
              <a:ext uri="{FF2B5EF4-FFF2-40B4-BE49-F238E27FC236}">
                <a16:creationId xmlns:a16="http://schemas.microsoft.com/office/drawing/2014/main" id="{3860B019-910D-194C-36B0-50CDBDC82A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90500" cy="142875"/>
          </a:xfrm>
          <a:prstGeom prst="rect">
            <a:avLst/>
          </a:prstGeom>
          <a:noFill/>
          <a:extLst>
            <a:ext uri="{909E8E84-426E-40DD-AFC4-6F175D3DCCD1}">
              <a14:hiddenFill xmlns:a14="http://schemas.microsoft.com/office/drawing/2010/main">
                <a:solidFill>
                  <a:srgbClr val="FFFFFF"/>
                </a:solidFill>
              </a14:hiddenFill>
            </a:ext>
          </a:extLst>
        </p:spPr>
      </p:pic>
      <p:pic>
        <p:nvPicPr>
          <p:cNvPr id="6167" name="Picture 23">
            <a:extLst>
              <a:ext uri="{FF2B5EF4-FFF2-40B4-BE49-F238E27FC236}">
                <a16:creationId xmlns:a16="http://schemas.microsoft.com/office/drawing/2014/main" id="{A9E2C85A-CBCE-AA21-B5B3-4418AAB751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90500" cy="142875"/>
          </a:xfrm>
          <a:prstGeom prst="rect">
            <a:avLst/>
          </a:prstGeom>
          <a:noFill/>
          <a:extLst>
            <a:ext uri="{909E8E84-426E-40DD-AFC4-6F175D3DCCD1}">
              <a14:hiddenFill xmlns:a14="http://schemas.microsoft.com/office/drawing/2010/main">
                <a:solidFill>
                  <a:srgbClr val="FFFFFF"/>
                </a:solidFill>
              </a14:hiddenFill>
            </a:ext>
          </a:extLst>
        </p:spPr>
      </p:pic>
      <p:pic>
        <p:nvPicPr>
          <p:cNvPr id="6166" name="Picture 22">
            <a:extLst>
              <a:ext uri="{FF2B5EF4-FFF2-40B4-BE49-F238E27FC236}">
                <a16:creationId xmlns:a16="http://schemas.microsoft.com/office/drawing/2014/main" id="{5A116E0F-6959-D5B4-6ECC-BC716AC07A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90500" cy="142875"/>
          </a:xfrm>
          <a:prstGeom prst="rect">
            <a:avLst/>
          </a:prstGeom>
          <a:noFill/>
          <a:extLst>
            <a:ext uri="{909E8E84-426E-40DD-AFC4-6F175D3DCCD1}">
              <a14:hiddenFill xmlns:a14="http://schemas.microsoft.com/office/drawing/2010/main">
                <a:solidFill>
                  <a:srgbClr val="FFFFFF"/>
                </a:solidFill>
              </a14:hiddenFill>
            </a:ext>
          </a:extLst>
        </p:spPr>
      </p:pic>
      <p:pic>
        <p:nvPicPr>
          <p:cNvPr id="6165" name="Picture 21">
            <a:extLst>
              <a:ext uri="{FF2B5EF4-FFF2-40B4-BE49-F238E27FC236}">
                <a16:creationId xmlns:a16="http://schemas.microsoft.com/office/drawing/2014/main" id="{1A302245-118F-46A1-B9C3-8521751FB6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90500" cy="142875"/>
          </a:xfrm>
          <a:prstGeom prst="rect">
            <a:avLst/>
          </a:prstGeom>
          <a:noFill/>
          <a:extLst>
            <a:ext uri="{909E8E84-426E-40DD-AFC4-6F175D3DCCD1}">
              <a14:hiddenFill xmlns:a14="http://schemas.microsoft.com/office/drawing/2010/main">
                <a:solidFill>
                  <a:srgbClr val="FFFFFF"/>
                </a:solidFill>
              </a14:hiddenFill>
            </a:ext>
          </a:extLst>
        </p:spPr>
      </p:pic>
      <p:pic>
        <p:nvPicPr>
          <p:cNvPr id="6164" name="Picture 20">
            <a:extLst>
              <a:ext uri="{FF2B5EF4-FFF2-40B4-BE49-F238E27FC236}">
                <a16:creationId xmlns:a16="http://schemas.microsoft.com/office/drawing/2014/main" id="{16770653-C2E4-2B46-322D-EDA293B090F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90500" cy="142875"/>
          </a:xfrm>
          <a:prstGeom prst="rect">
            <a:avLst/>
          </a:prstGeom>
          <a:noFill/>
          <a:extLst>
            <a:ext uri="{909E8E84-426E-40DD-AFC4-6F175D3DCCD1}">
              <a14:hiddenFill xmlns:a14="http://schemas.microsoft.com/office/drawing/2010/main">
                <a:solidFill>
                  <a:srgbClr val="FFFFFF"/>
                </a:solidFill>
              </a14:hiddenFill>
            </a:ext>
          </a:extLst>
        </p:spPr>
      </p:pic>
      <p:pic>
        <p:nvPicPr>
          <p:cNvPr id="6163" name="Picture 19">
            <a:extLst>
              <a:ext uri="{FF2B5EF4-FFF2-40B4-BE49-F238E27FC236}">
                <a16:creationId xmlns:a16="http://schemas.microsoft.com/office/drawing/2014/main" id="{EDDA1865-11AC-DB02-CFEC-3C3395ACCFC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14300" cy="219075"/>
          </a:xfrm>
          <a:prstGeom prst="rect">
            <a:avLst/>
          </a:prstGeom>
          <a:noFill/>
          <a:extLst>
            <a:ext uri="{909E8E84-426E-40DD-AFC4-6F175D3DCCD1}">
              <a14:hiddenFill xmlns:a14="http://schemas.microsoft.com/office/drawing/2010/main">
                <a:solidFill>
                  <a:srgbClr val="FFFFFF"/>
                </a:solidFill>
              </a14:hiddenFill>
            </a:ext>
          </a:extLst>
        </p:spPr>
      </p:pic>
      <p:pic>
        <p:nvPicPr>
          <p:cNvPr id="6162" name="Picture 18">
            <a:extLst>
              <a:ext uri="{FF2B5EF4-FFF2-40B4-BE49-F238E27FC236}">
                <a16:creationId xmlns:a16="http://schemas.microsoft.com/office/drawing/2014/main" id="{97AC648F-0DD6-8A4A-2480-792AD8A2743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323975" cy="238125"/>
          </a:xfrm>
          <a:prstGeom prst="rect">
            <a:avLst/>
          </a:prstGeom>
          <a:noFill/>
          <a:extLst>
            <a:ext uri="{909E8E84-426E-40DD-AFC4-6F175D3DCCD1}">
              <a14:hiddenFill xmlns:a14="http://schemas.microsoft.com/office/drawing/2010/main">
                <a:solidFill>
                  <a:srgbClr val="FFFFFF"/>
                </a:solidFill>
              </a14:hiddenFill>
            </a:ext>
          </a:extLst>
        </p:spPr>
      </p:pic>
      <p:pic>
        <p:nvPicPr>
          <p:cNvPr id="6161" name="Picture 17">
            <a:extLst>
              <a:ext uri="{FF2B5EF4-FFF2-40B4-BE49-F238E27FC236}">
                <a16:creationId xmlns:a16="http://schemas.microsoft.com/office/drawing/2014/main" id="{F2E87DEE-60F2-D89B-1199-3056D107444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066800" cy="238125"/>
          </a:xfrm>
          <a:prstGeom prst="rect">
            <a:avLst/>
          </a:prstGeom>
          <a:noFill/>
          <a:extLst>
            <a:ext uri="{909E8E84-426E-40DD-AFC4-6F175D3DCCD1}">
              <a14:hiddenFill xmlns:a14="http://schemas.microsoft.com/office/drawing/2010/main">
                <a:solidFill>
                  <a:srgbClr val="FFFFFF"/>
                </a:solidFill>
              </a14:hiddenFill>
            </a:ext>
          </a:extLst>
        </p:spPr>
      </p:pic>
      <p:pic>
        <p:nvPicPr>
          <p:cNvPr id="6160" name="Picture 16">
            <a:extLst>
              <a:ext uri="{FF2B5EF4-FFF2-40B4-BE49-F238E27FC236}">
                <a16:creationId xmlns:a16="http://schemas.microsoft.com/office/drawing/2014/main" id="{940FB8B8-E6E5-266A-0FF7-D91B9E42584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90500" cy="142875"/>
          </a:xfrm>
          <a:prstGeom prst="rect">
            <a:avLst/>
          </a:prstGeom>
          <a:noFill/>
          <a:extLst>
            <a:ext uri="{909E8E84-426E-40DD-AFC4-6F175D3DCCD1}">
              <a14:hiddenFill xmlns:a14="http://schemas.microsoft.com/office/drawing/2010/main">
                <a:solidFill>
                  <a:srgbClr val="FFFFFF"/>
                </a:solidFill>
              </a14:hiddenFill>
            </a:ext>
          </a:extLst>
        </p:spPr>
      </p:pic>
      <p:pic>
        <p:nvPicPr>
          <p:cNvPr id="6159" name="Picture 15">
            <a:extLst>
              <a:ext uri="{FF2B5EF4-FFF2-40B4-BE49-F238E27FC236}">
                <a16:creationId xmlns:a16="http://schemas.microsoft.com/office/drawing/2014/main" id="{685E6BB3-23FE-B6E3-3307-62953491904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14300" cy="219075"/>
          </a:xfrm>
          <a:prstGeom prst="rect">
            <a:avLst/>
          </a:prstGeom>
          <a:noFill/>
          <a:extLst>
            <a:ext uri="{909E8E84-426E-40DD-AFC4-6F175D3DCCD1}">
              <a14:hiddenFill xmlns:a14="http://schemas.microsoft.com/office/drawing/2010/main">
                <a:solidFill>
                  <a:srgbClr val="FFFFFF"/>
                </a:solidFill>
              </a14:hiddenFill>
            </a:ext>
          </a:extLst>
        </p:spPr>
      </p:pic>
      <p:pic>
        <p:nvPicPr>
          <p:cNvPr id="6158" name="Picture 14">
            <a:extLst>
              <a:ext uri="{FF2B5EF4-FFF2-40B4-BE49-F238E27FC236}">
                <a16:creationId xmlns:a16="http://schemas.microsoft.com/office/drawing/2014/main" id="{14792971-2E67-CD97-DB34-3C0CB26EC2F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209675" cy="238125"/>
          </a:xfrm>
          <a:prstGeom prst="rect">
            <a:avLst/>
          </a:prstGeom>
          <a:noFill/>
          <a:extLst>
            <a:ext uri="{909E8E84-426E-40DD-AFC4-6F175D3DCCD1}">
              <a14:hiddenFill xmlns:a14="http://schemas.microsoft.com/office/drawing/2010/main">
                <a:solidFill>
                  <a:srgbClr val="FFFFFF"/>
                </a:solidFill>
              </a14:hiddenFill>
            </a:ext>
          </a:extLst>
        </p:spPr>
      </p:pic>
      <p:pic>
        <p:nvPicPr>
          <p:cNvPr id="6157" name="Picture 13">
            <a:extLst>
              <a:ext uri="{FF2B5EF4-FFF2-40B4-BE49-F238E27FC236}">
                <a16:creationId xmlns:a16="http://schemas.microsoft.com/office/drawing/2014/main" id="{B76FDCBD-D11C-AC72-1469-0F93DEAB422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1190625" cy="238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8371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circle(in)">
                                      <p:cBhvr>
                                        <p:cTn id="12" dur="20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5"/>
          <p:cNvSpPr txBox="1">
            <a:spLocks noChangeArrowheads="1"/>
          </p:cNvSpPr>
          <p:nvPr/>
        </p:nvSpPr>
        <p:spPr bwMode="auto">
          <a:xfrm>
            <a:off x="1409701" y="114549"/>
            <a:ext cx="9105899"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4400" dirty="0">
                <a:solidFill>
                  <a:srgbClr val="0070C0"/>
                </a:solidFill>
                <a:latin typeface="Times New Roman" panose="02020603050405020304" pitchFamily="18" charset="0"/>
              </a:rPr>
              <a:t>BÀI TẬP</a:t>
            </a:r>
          </a:p>
        </p:txBody>
      </p:sp>
      <p:sp>
        <p:nvSpPr>
          <p:cNvPr id="6" name="Rectangle 1">
            <a:extLst>
              <a:ext uri="{FF2B5EF4-FFF2-40B4-BE49-F238E27FC236}">
                <a16:creationId xmlns:a16="http://schemas.microsoft.com/office/drawing/2014/main" id="{F165D2D9-D140-484D-BDB8-7128324DF82F}"/>
              </a:ext>
            </a:extLst>
          </p:cNvPr>
          <p:cNvSpPr/>
          <p:nvPr/>
        </p:nvSpPr>
        <p:spPr>
          <a:xfrm>
            <a:off x="457199" y="777048"/>
            <a:ext cx="10580915" cy="5262979"/>
          </a:xfrm>
          <a:prstGeom prst="rect">
            <a:avLst/>
          </a:prstGeom>
        </p:spPr>
        <p:txBody>
          <a:bodyPr wrap="square">
            <a:spAutoFit/>
          </a:bodyPr>
          <a:lstStyle/>
          <a:p>
            <a:pPr algn="just"/>
            <a:r>
              <a:rPr lang="vi-VN" sz="2800" b="1" dirty="0">
                <a:latin typeface="+mj-lt"/>
              </a:rPr>
              <a:t>Câu </a:t>
            </a:r>
            <a:r>
              <a:rPr lang="en-US" sz="2800" b="1" dirty="0">
                <a:latin typeface="+mj-lt"/>
              </a:rPr>
              <a:t>1</a:t>
            </a:r>
            <a:r>
              <a:rPr lang="vi-VN" sz="2800" b="1" dirty="0">
                <a:latin typeface="+mj-lt"/>
              </a:rPr>
              <a:t>: </a:t>
            </a:r>
            <a:r>
              <a:rPr lang="vi-VN" sz="2800" dirty="0">
                <a:latin typeface="+mj-lt"/>
              </a:rPr>
              <a:t>Chất hữu cơ X có đặc điểm: phản ứng với kim loại Na giải phóng khí H</a:t>
            </a:r>
            <a:r>
              <a:rPr lang="vi-VN" sz="2800" baseline="-25000" dirty="0">
                <a:latin typeface="+mj-lt"/>
              </a:rPr>
              <a:t>2</a:t>
            </a:r>
            <a:r>
              <a:rPr lang="vi-VN" sz="2800" dirty="0">
                <a:latin typeface="+mj-lt"/>
              </a:rPr>
              <a:t>, hòa tan Cu(OH)</a:t>
            </a:r>
            <a:r>
              <a:rPr lang="vi-VN" sz="2800" baseline="-25000" dirty="0">
                <a:latin typeface="+mj-lt"/>
              </a:rPr>
              <a:t>2</a:t>
            </a:r>
            <a:r>
              <a:rPr lang="vi-VN" sz="2800" dirty="0">
                <a:latin typeface="+mj-lt"/>
              </a:rPr>
              <a:t> tạo dung dịch màu xanh lam. Tên gọi của X là</a:t>
            </a:r>
          </a:p>
          <a:p>
            <a:pPr algn="just"/>
            <a:r>
              <a:rPr lang="vi-VN" sz="2800" b="1" dirty="0">
                <a:latin typeface="+mj-lt"/>
              </a:rPr>
              <a:t>	A.</a:t>
            </a:r>
            <a:r>
              <a:rPr lang="vi-VN" sz="2800" dirty="0">
                <a:latin typeface="+mj-lt"/>
              </a:rPr>
              <a:t> </a:t>
            </a:r>
            <a:r>
              <a:rPr lang="vi-VN" sz="2800" dirty="0" err="1">
                <a:latin typeface="+mj-lt"/>
              </a:rPr>
              <a:t>formaldehyde</a:t>
            </a:r>
            <a:r>
              <a:rPr lang="vi-VN" sz="2800" dirty="0">
                <a:latin typeface="+mj-lt"/>
              </a:rPr>
              <a:t>. </a:t>
            </a:r>
            <a:r>
              <a:rPr lang="vi-VN" sz="2800" b="1" dirty="0">
                <a:latin typeface="+mj-lt"/>
              </a:rPr>
              <a:t>	B.</a:t>
            </a:r>
            <a:r>
              <a:rPr lang="vi-VN" sz="2800" dirty="0">
                <a:latin typeface="+mj-lt"/>
              </a:rPr>
              <a:t> propan-1,3-điol. </a:t>
            </a:r>
            <a:r>
              <a:rPr lang="vi-VN" sz="2800" b="1" dirty="0">
                <a:latin typeface="+mj-lt"/>
              </a:rPr>
              <a:t>	</a:t>
            </a:r>
          </a:p>
          <a:p>
            <a:pPr algn="just"/>
            <a:r>
              <a:rPr lang="vi-VN" sz="2800" b="1" dirty="0">
                <a:latin typeface="+mj-lt"/>
              </a:rPr>
              <a:t>           C.</a:t>
            </a:r>
            <a:r>
              <a:rPr lang="vi-VN" sz="2800" dirty="0">
                <a:latin typeface="+mj-lt"/>
              </a:rPr>
              <a:t> </a:t>
            </a:r>
            <a:r>
              <a:rPr lang="vi-VN" sz="2800" dirty="0" err="1">
                <a:latin typeface="+mj-lt"/>
              </a:rPr>
              <a:t>phenol</a:t>
            </a:r>
            <a:r>
              <a:rPr lang="vi-VN" sz="2800" dirty="0">
                <a:latin typeface="+mj-lt"/>
              </a:rPr>
              <a:t>. </a:t>
            </a:r>
            <a:r>
              <a:rPr lang="vi-VN" sz="2800" b="1" dirty="0">
                <a:latin typeface="+mj-lt"/>
              </a:rPr>
              <a:t>	            D.</a:t>
            </a:r>
            <a:r>
              <a:rPr lang="vi-VN" sz="2800" dirty="0">
                <a:latin typeface="+mj-lt"/>
              </a:rPr>
              <a:t> </a:t>
            </a:r>
            <a:r>
              <a:rPr lang="vi-VN" sz="2800" dirty="0" err="1">
                <a:latin typeface="+mj-lt"/>
              </a:rPr>
              <a:t>ethylene</a:t>
            </a:r>
            <a:r>
              <a:rPr lang="vi-VN" sz="2800" dirty="0">
                <a:latin typeface="+mj-lt"/>
              </a:rPr>
              <a:t> </a:t>
            </a:r>
            <a:r>
              <a:rPr lang="vi-VN" sz="2800" dirty="0" err="1">
                <a:latin typeface="+mj-lt"/>
              </a:rPr>
              <a:t>glycol</a:t>
            </a:r>
            <a:r>
              <a:rPr lang="vi-VN" sz="2800" dirty="0">
                <a:latin typeface="+mj-lt"/>
              </a:rPr>
              <a:t>.</a:t>
            </a:r>
          </a:p>
          <a:p>
            <a:r>
              <a:rPr lang="vi-VN" sz="2800" b="1" dirty="0">
                <a:latin typeface="+mj-lt"/>
              </a:rPr>
              <a:t>Câu 2: </a:t>
            </a:r>
            <a:r>
              <a:rPr lang="vi-VN" sz="2800" dirty="0">
                <a:latin typeface="+mj-lt"/>
              </a:rPr>
              <a:t>Số đồng phân </a:t>
            </a:r>
            <a:r>
              <a:rPr lang="vi-VN" sz="2800" dirty="0" err="1">
                <a:latin typeface="+mj-lt"/>
              </a:rPr>
              <a:t>alcohol</a:t>
            </a:r>
            <a:r>
              <a:rPr lang="vi-VN" sz="2800" dirty="0">
                <a:latin typeface="+mj-lt"/>
              </a:rPr>
              <a:t> ứng với công thức C</a:t>
            </a:r>
            <a:r>
              <a:rPr lang="vi-VN" sz="2800" baseline="-25000" dirty="0">
                <a:latin typeface="+mj-lt"/>
              </a:rPr>
              <a:t>3</a:t>
            </a:r>
            <a:r>
              <a:rPr lang="vi-VN" sz="2800" dirty="0">
                <a:latin typeface="+mj-lt"/>
              </a:rPr>
              <a:t>H</a:t>
            </a:r>
            <a:r>
              <a:rPr lang="vi-VN" sz="2800" baseline="-25000" dirty="0">
                <a:latin typeface="+mj-lt"/>
              </a:rPr>
              <a:t>7</a:t>
            </a:r>
            <a:r>
              <a:rPr lang="vi-VN" sz="2800" dirty="0">
                <a:latin typeface="+mj-lt"/>
              </a:rPr>
              <a:t>OH là</a:t>
            </a:r>
          </a:p>
          <a:p>
            <a:r>
              <a:rPr lang="vi-VN" sz="2800" b="1" dirty="0">
                <a:latin typeface="+mj-lt"/>
              </a:rPr>
              <a:t>	A.</a:t>
            </a:r>
            <a:r>
              <a:rPr lang="vi-VN" sz="2800" dirty="0">
                <a:latin typeface="+mj-lt"/>
              </a:rPr>
              <a:t> 4 </a:t>
            </a:r>
            <a:r>
              <a:rPr lang="vi-VN" sz="2800" b="1" dirty="0">
                <a:latin typeface="+mj-lt"/>
              </a:rPr>
              <a:t>	              B.</a:t>
            </a:r>
            <a:r>
              <a:rPr lang="vi-VN" sz="2800" dirty="0">
                <a:latin typeface="+mj-lt"/>
              </a:rPr>
              <a:t> 2</a:t>
            </a:r>
            <a:r>
              <a:rPr lang="vi-VN" sz="2800" b="1" dirty="0">
                <a:latin typeface="+mj-lt"/>
              </a:rPr>
              <a:t>	C.</a:t>
            </a:r>
            <a:r>
              <a:rPr lang="vi-VN" sz="2800" dirty="0">
                <a:latin typeface="+mj-lt"/>
              </a:rPr>
              <a:t> 3</a:t>
            </a:r>
            <a:r>
              <a:rPr lang="vi-VN" sz="2800" b="1" dirty="0">
                <a:latin typeface="+mj-lt"/>
              </a:rPr>
              <a:t>	                D.</a:t>
            </a:r>
            <a:r>
              <a:rPr lang="vi-VN" sz="2800" dirty="0">
                <a:latin typeface="+mj-lt"/>
              </a:rPr>
              <a:t> 1</a:t>
            </a:r>
          </a:p>
          <a:p>
            <a:r>
              <a:rPr lang="vi-VN" sz="2800" b="1" dirty="0">
                <a:latin typeface="+mj-lt"/>
              </a:rPr>
              <a:t>Câu 3: </a:t>
            </a:r>
            <a:r>
              <a:rPr lang="vi-VN" sz="2800" dirty="0" err="1">
                <a:latin typeface="+mj-lt"/>
              </a:rPr>
              <a:t>Phenol</a:t>
            </a:r>
            <a:r>
              <a:rPr lang="vi-VN" sz="2800" dirty="0">
                <a:latin typeface="+mj-lt"/>
              </a:rPr>
              <a:t> </a:t>
            </a:r>
            <a:r>
              <a:rPr lang="vi-VN" sz="2800" b="1" dirty="0">
                <a:latin typeface="+mj-lt"/>
              </a:rPr>
              <a:t>không </a:t>
            </a:r>
            <a:r>
              <a:rPr lang="vi-VN" sz="2800" dirty="0">
                <a:latin typeface="+mj-lt"/>
              </a:rPr>
              <a:t>có khả năng phản ứng với chất nào sau đây?</a:t>
            </a:r>
          </a:p>
          <a:p>
            <a:r>
              <a:rPr lang="vi-VN" sz="2800" b="1" dirty="0">
                <a:latin typeface="+mj-lt"/>
              </a:rPr>
              <a:t>	                 A.</a:t>
            </a:r>
            <a:r>
              <a:rPr lang="vi-VN" sz="2800" dirty="0">
                <a:latin typeface="+mj-lt"/>
              </a:rPr>
              <a:t> Dung dịch </a:t>
            </a:r>
            <a:r>
              <a:rPr lang="vi-VN" sz="2800" dirty="0" err="1">
                <a:latin typeface="+mj-lt"/>
              </a:rPr>
              <a:t>NaCl</a:t>
            </a:r>
            <a:r>
              <a:rPr lang="vi-VN" sz="2800" dirty="0">
                <a:latin typeface="+mj-lt"/>
              </a:rPr>
              <a:t>. </a:t>
            </a:r>
            <a:r>
              <a:rPr lang="vi-VN" sz="2800" b="1" dirty="0">
                <a:latin typeface="+mj-lt"/>
              </a:rPr>
              <a:t>	B.</a:t>
            </a:r>
            <a:r>
              <a:rPr lang="vi-VN" sz="2800" dirty="0">
                <a:latin typeface="+mj-lt"/>
              </a:rPr>
              <a:t> Nước Br</a:t>
            </a:r>
            <a:r>
              <a:rPr lang="vi-VN" sz="2800" baseline="-25000" dirty="0">
                <a:latin typeface="+mj-lt"/>
              </a:rPr>
              <a:t>2</a:t>
            </a:r>
            <a:r>
              <a:rPr lang="vi-VN" sz="2800" dirty="0">
                <a:latin typeface="+mj-lt"/>
              </a:rPr>
              <a:t>. </a:t>
            </a:r>
            <a:r>
              <a:rPr lang="vi-VN" sz="2800" b="1" dirty="0">
                <a:latin typeface="+mj-lt"/>
              </a:rPr>
              <a:t>	</a:t>
            </a:r>
          </a:p>
          <a:p>
            <a:r>
              <a:rPr lang="vi-VN" sz="2800" b="1" dirty="0">
                <a:latin typeface="+mj-lt"/>
              </a:rPr>
              <a:t>                       C.</a:t>
            </a:r>
            <a:r>
              <a:rPr lang="vi-VN" sz="2800" dirty="0">
                <a:latin typeface="+mj-lt"/>
              </a:rPr>
              <a:t> Dung dịch </a:t>
            </a:r>
            <a:r>
              <a:rPr lang="vi-VN" sz="2800" dirty="0" err="1">
                <a:latin typeface="+mj-lt"/>
              </a:rPr>
              <a:t>NaOH</a:t>
            </a:r>
            <a:r>
              <a:rPr lang="vi-VN" sz="2800" dirty="0">
                <a:latin typeface="+mj-lt"/>
              </a:rPr>
              <a:t>.</a:t>
            </a:r>
            <a:r>
              <a:rPr lang="vi-VN" sz="2800" b="1" dirty="0">
                <a:latin typeface="+mj-lt"/>
              </a:rPr>
              <a:t>	D.</a:t>
            </a:r>
            <a:r>
              <a:rPr lang="vi-VN" sz="2800" dirty="0">
                <a:latin typeface="+mj-lt"/>
              </a:rPr>
              <a:t> Kim loại Na.</a:t>
            </a:r>
          </a:p>
          <a:p>
            <a:endParaRPr lang="vi-VN" sz="2800" dirty="0">
              <a:latin typeface="+mj-lt"/>
            </a:endParaRPr>
          </a:p>
          <a:p>
            <a:pPr algn="just"/>
            <a:endParaRPr lang="vi-VN" sz="2800" dirty="0">
              <a:latin typeface="+mj-lt"/>
            </a:endParaRPr>
          </a:p>
        </p:txBody>
      </p:sp>
      <p:sp>
        <p:nvSpPr>
          <p:cNvPr id="8" name="Hình Bầu dục 7"/>
          <p:cNvSpPr/>
          <p:nvPr/>
        </p:nvSpPr>
        <p:spPr>
          <a:xfrm>
            <a:off x="4232365" y="2573383"/>
            <a:ext cx="496389" cy="36576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 name="Hình Bầu dục 9"/>
          <p:cNvSpPr/>
          <p:nvPr/>
        </p:nvSpPr>
        <p:spPr>
          <a:xfrm>
            <a:off x="3522616" y="3418115"/>
            <a:ext cx="496389" cy="36576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 name="Hình Bầu dục 10"/>
          <p:cNvSpPr/>
          <p:nvPr/>
        </p:nvSpPr>
        <p:spPr>
          <a:xfrm>
            <a:off x="2865119" y="4302035"/>
            <a:ext cx="496389" cy="36576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330589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amond(in)">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amond(in)">
                                      <p:cBhvr>
                                        <p:cTn id="12" dur="2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diamond(in)">
                                      <p:cBhvr>
                                        <p:cTn id="1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5"/>
          <p:cNvSpPr txBox="1">
            <a:spLocks noChangeArrowheads="1"/>
          </p:cNvSpPr>
          <p:nvPr/>
        </p:nvSpPr>
        <p:spPr bwMode="auto">
          <a:xfrm>
            <a:off x="1409701" y="114549"/>
            <a:ext cx="9105899"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4400">
                <a:solidFill>
                  <a:srgbClr val="0070C0"/>
                </a:solidFill>
                <a:latin typeface="Times New Roman" panose="02020603050405020304" pitchFamily="18" charset="0"/>
              </a:rPr>
              <a:t>BÀI TẬP</a:t>
            </a:r>
            <a:endParaRPr lang="en-US" altLang="en-US" sz="4400" dirty="0">
              <a:solidFill>
                <a:srgbClr val="0070C0"/>
              </a:solidFill>
              <a:latin typeface="Times New Roman" panose="02020603050405020304" pitchFamily="18" charset="0"/>
            </a:endParaRPr>
          </a:p>
        </p:txBody>
      </p:sp>
      <p:sp>
        <p:nvSpPr>
          <p:cNvPr id="6" name="Rectangle 1">
            <a:extLst>
              <a:ext uri="{FF2B5EF4-FFF2-40B4-BE49-F238E27FC236}">
                <a16:creationId xmlns:a16="http://schemas.microsoft.com/office/drawing/2014/main" id="{F165D2D9-D140-484D-BDB8-7128324DF82F}"/>
              </a:ext>
            </a:extLst>
          </p:cNvPr>
          <p:cNvSpPr/>
          <p:nvPr/>
        </p:nvSpPr>
        <p:spPr>
          <a:xfrm>
            <a:off x="457199" y="870053"/>
            <a:ext cx="10580915" cy="4401205"/>
          </a:xfrm>
          <a:prstGeom prst="rect">
            <a:avLst/>
          </a:prstGeom>
        </p:spPr>
        <p:txBody>
          <a:bodyPr wrap="square">
            <a:spAutoFit/>
          </a:bodyPr>
          <a:lstStyle/>
          <a:p>
            <a:r>
              <a:rPr lang="vi-VN" sz="2800" b="1" dirty="0">
                <a:latin typeface="+mj-lt"/>
              </a:rPr>
              <a:t>Câu 4: </a:t>
            </a:r>
            <a:r>
              <a:rPr lang="vi-VN" sz="2800" dirty="0">
                <a:latin typeface="+mj-lt"/>
              </a:rPr>
              <a:t>Cho vài giọt nước </a:t>
            </a:r>
            <a:r>
              <a:rPr lang="vi-VN" sz="2800" dirty="0" err="1">
                <a:latin typeface="+mj-lt"/>
              </a:rPr>
              <a:t>brom</a:t>
            </a:r>
            <a:r>
              <a:rPr lang="vi-VN" sz="2800" dirty="0">
                <a:latin typeface="+mj-lt"/>
              </a:rPr>
              <a:t> vào dung dịch </a:t>
            </a:r>
            <a:r>
              <a:rPr lang="vi-VN" sz="2800" dirty="0" err="1">
                <a:latin typeface="+mj-lt"/>
              </a:rPr>
              <a:t>phenol</a:t>
            </a:r>
            <a:r>
              <a:rPr lang="vi-VN" sz="2800" dirty="0">
                <a:latin typeface="+mj-lt"/>
              </a:rPr>
              <a:t>, lắc nhẹ thấy xuất hiện</a:t>
            </a:r>
          </a:p>
          <a:p>
            <a:pPr marL="514350" indent="-514350">
              <a:buAutoNum type="alphaUcPeriod"/>
            </a:pPr>
            <a:r>
              <a:rPr lang="vi-VN" sz="2800" dirty="0">
                <a:latin typeface="+mj-lt"/>
              </a:rPr>
              <a:t>kết tủa trắng. </a:t>
            </a:r>
            <a:r>
              <a:rPr lang="vi-VN" sz="2800" b="1" dirty="0">
                <a:latin typeface="+mj-lt"/>
              </a:rPr>
              <a:t>	                    B.</a:t>
            </a:r>
            <a:r>
              <a:rPr lang="vi-VN" sz="2800" dirty="0">
                <a:latin typeface="+mj-lt"/>
              </a:rPr>
              <a:t> kết tủa đỏ nâu. </a:t>
            </a:r>
            <a:r>
              <a:rPr lang="vi-VN" sz="2800" b="1" dirty="0">
                <a:latin typeface="+mj-lt"/>
              </a:rPr>
              <a:t>	</a:t>
            </a:r>
          </a:p>
          <a:p>
            <a:pPr marL="514350" indent="-514350"/>
            <a:r>
              <a:rPr lang="vi-VN" sz="2800" b="1" dirty="0">
                <a:latin typeface="+mj-lt"/>
              </a:rPr>
              <a:t>C.</a:t>
            </a:r>
            <a:r>
              <a:rPr lang="vi-VN" sz="2800" dirty="0">
                <a:latin typeface="+mj-lt"/>
              </a:rPr>
              <a:t> dung dịch màu xanh.</a:t>
            </a:r>
            <a:r>
              <a:rPr lang="vi-VN" sz="2800" b="1" dirty="0">
                <a:latin typeface="+mj-lt"/>
              </a:rPr>
              <a:t>	</a:t>
            </a:r>
            <a:r>
              <a:rPr lang="en-US" sz="2800" b="1" dirty="0">
                <a:latin typeface="+mj-lt"/>
              </a:rPr>
              <a:t>              </a:t>
            </a:r>
            <a:r>
              <a:rPr lang="vi-VN" sz="2800" b="1" dirty="0">
                <a:latin typeface="+mj-lt"/>
              </a:rPr>
              <a:t>D.</a:t>
            </a:r>
            <a:r>
              <a:rPr lang="vi-VN" sz="2800" dirty="0">
                <a:latin typeface="+mj-lt"/>
              </a:rPr>
              <a:t> bọt khí.</a:t>
            </a:r>
          </a:p>
          <a:p>
            <a:r>
              <a:rPr lang="vi-VN" sz="2800" b="1" dirty="0">
                <a:latin typeface="+mj-lt"/>
              </a:rPr>
              <a:t>Câu 5: </a:t>
            </a:r>
            <a:r>
              <a:rPr lang="vi-VN" sz="2800" dirty="0">
                <a:latin typeface="+mj-lt"/>
              </a:rPr>
              <a:t>Cho các chất: </a:t>
            </a:r>
            <a:r>
              <a:rPr lang="vi-VN" sz="2800" dirty="0" err="1">
                <a:latin typeface="+mj-lt"/>
              </a:rPr>
              <a:t>HCl</a:t>
            </a:r>
            <a:r>
              <a:rPr lang="vi-VN" sz="2800" dirty="0">
                <a:latin typeface="+mj-lt"/>
              </a:rPr>
              <a:t>, C</a:t>
            </a:r>
            <a:r>
              <a:rPr lang="vi-VN" sz="2800" baseline="-25000" dirty="0">
                <a:latin typeface="+mj-lt"/>
              </a:rPr>
              <a:t>2</a:t>
            </a:r>
            <a:r>
              <a:rPr lang="vi-VN" sz="2800" dirty="0">
                <a:latin typeface="+mj-lt"/>
              </a:rPr>
              <a:t>H</a:t>
            </a:r>
            <a:r>
              <a:rPr lang="vi-VN" sz="2800" baseline="-25000" dirty="0">
                <a:latin typeface="+mj-lt"/>
              </a:rPr>
              <a:t>4</a:t>
            </a:r>
            <a:r>
              <a:rPr lang="vi-VN" sz="2800" dirty="0">
                <a:latin typeface="+mj-lt"/>
              </a:rPr>
              <a:t>(OH)</a:t>
            </a:r>
            <a:r>
              <a:rPr lang="vi-VN" sz="2800" baseline="-25000" dirty="0">
                <a:latin typeface="+mj-lt"/>
              </a:rPr>
              <a:t>2</a:t>
            </a:r>
            <a:r>
              <a:rPr lang="vi-VN" sz="2800" dirty="0">
                <a:latin typeface="+mj-lt"/>
              </a:rPr>
              <a:t>, C</a:t>
            </a:r>
            <a:r>
              <a:rPr lang="vi-VN" sz="2800" baseline="-25000" dirty="0">
                <a:latin typeface="+mj-lt"/>
              </a:rPr>
              <a:t>3</a:t>
            </a:r>
            <a:r>
              <a:rPr lang="vi-VN" sz="2800" dirty="0">
                <a:latin typeface="+mj-lt"/>
              </a:rPr>
              <a:t>H</a:t>
            </a:r>
            <a:r>
              <a:rPr lang="vi-VN" sz="2800" baseline="-25000" dirty="0">
                <a:latin typeface="+mj-lt"/>
              </a:rPr>
              <a:t>5</a:t>
            </a:r>
            <a:r>
              <a:rPr lang="vi-VN" sz="2800" dirty="0">
                <a:latin typeface="+mj-lt"/>
              </a:rPr>
              <a:t>(OH)</a:t>
            </a:r>
            <a:r>
              <a:rPr lang="vi-VN" sz="2800" baseline="-25000" dirty="0">
                <a:latin typeface="+mj-lt"/>
              </a:rPr>
              <a:t>3</a:t>
            </a:r>
            <a:r>
              <a:rPr lang="vi-VN" sz="2800" dirty="0">
                <a:latin typeface="+mj-lt"/>
              </a:rPr>
              <a:t>, C</a:t>
            </a:r>
            <a:r>
              <a:rPr lang="vi-VN" sz="2800" baseline="-25000" dirty="0">
                <a:latin typeface="+mj-lt"/>
              </a:rPr>
              <a:t>2</a:t>
            </a:r>
            <a:r>
              <a:rPr lang="vi-VN" sz="2800" dirty="0">
                <a:latin typeface="+mj-lt"/>
              </a:rPr>
              <a:t>H</a:t>
            </a:r>
            <a:r>
              <a:rPr lang="vi-VN" sz="2800" baseline="-25000" dirty="0">
                <a:latin typeface="+mj-lt"/>
              </a:rPr>
              <a:t>5</a:t>
            </a:r>
            <a:r>
              <a:rPr lang="vi-VN" sz="2800" dirty="0">
                <a:latin typeface="+mj-lt"/>
              </a:rPr>
              <a:t>OH. Số chất phản ứng được với Cu(OH)</a:t>
            </a:r>
            <a:r>
              <a:rPr lang="vi-VN" sz="2800" baseline="-25000" dirty="0">
                <a:latin typeface="+mj-lt"/>
              </a:rPr>
              <a:t>2</a:t>
            </a:r>
            <a:r>
              <a:rPr lang="vi-VN" sz="2800" dirty="0">
                <a:latin typeface="+mj-lt"/>
              </a:rPr>
              <a:t> là:   </a:t>
            </a:r>
          </a:p>
          <a:p>
            <a:r>
              <a:rPr lang="vi-VN" sz="2800" b="1" dirty="0">
                <a:latin typeface="+mj-lt"/>
              </a:rPr>
              <a:t>	A.</a:t>
            </a:r>
            <a:r>
              <a:rPr lang="vi-VN" sz="2800" dirty="0">
                <a:latin typeface="+mj-lt"/>
              </a:rPr>
              <a:t> 4 </a:t>
            </a:r>
            <a:r>
              <a:rPr lang="vi-VN" sz="2800" b="1" dirty="0">
                <a:latin typeface="+mj-lt"/>
              </a:rPr>
              <a:t>	                   B.</a:t>
            </a:r>
            <a:r>
              <a:rPr lang="vi-VN" sz="2800" dirty="0">
                <a:latin typeface="+mj-lt"/>
              </a:rPr>
              <a:t> 3</a:t>
            </a:r>
            <a:r>
              <a:rPr lang="vi-VN" sz="2800" b="1" dirty="0">
                <a:latin typeface="+mj-lt"/>
              </a:rPr>
              <a:t>	         C.</a:t>
            </a:r>
            <a:r>
              <a:rPr lang="vi-VN" sz="2800" dirty="0">
                <a:latin typeface="+mj-lt"/>
              </a:rPr>
              <a:t> 2</a:t>
            </a:r>
            <a:r>
              <a:rPr lang="vi-VN" sz="2800" b="1" dirty="0">
                <a:latin typeface="+mj-lt"/>
              </a:rPr>
              <a:t>	           D.</a:t>
            </a:r>
            <a:r>
              <a:rPr lang="vi-VN" sz="2800" dirty="0">
                <a:latin typeface="+mj-lt"/>
              </a:rPr>
              <a:t> 1</a:t>
            </a:r>
          </a:p>
          <a:p>
            <a:r>
              <a:rPr lang="vi-VN" sz="2800" b="1" dirty="0">
                <a:latin typeface="+mj-lt"/>
              </a:rPr>
              <a:t>Câu 6: </a:t>
            </a:r>
            <a:r>
              <a:rPr lang="vi-VN" sz="2800" dirty="0">
                <a:latin typeface="+mj-lt"/>
              </a:rPr>
              <a:t>Số </a:t>
            </a:r>
            <a:r>
              <a:rPr lang="vi-VN" sz="2800" dirty="0" err="1">
                <a:latin typeface="+mj-lt"/>
              </a:rPr>
              <a:t>alcohol</a:t>
            </a:r>
            <a:r>
              <a:rPr lang="vi-VN" sz="2800" dirty="0">
                <a:latin typeface="+mj-lt"/>
              </a:rPr>
              <a:t> đồng phân cấu tạo của nhau có CTPT là C</a:t>
            </a:r>
            <a:r>
              <a:rPr lang="vi-VN" sz="2800" baseline="-25000" dirty="0">
                <a:latin typeface="+mj-lt"/>
              </a:rPr>
              <a:t>5</a:t>
            </a:r>
            <a:r>
              <a:rPr lang="vi-VN" sz="2800" dirty="0">
                <a:latin typeface="+mj-lt"/>
              </a:rPr>
              <a:t>H</a:t>
            </a:r>
            <a:r>
              <a:rPr lang="vi-VN" sz="2800" baseline="-25000" dirty="0">
                <a:latin typeface="+mj-lt"/>
              </a:rPr>
              <a:t>12</a:t>
            </a:r>
            <a:r>
              <a:rPr lang="vi-VN" sz="2800" dirty="0">
                <a:latin typeface="+mj-lt"/>
              </a:rPr>
              <a:t>O, tác dụng với </a:t>
            </a:r>
            <a:r>
              <a:rPr lang="vi-VN" sz="2800" dirty="0" err="1">
                <a:latin typeface="+mj-lt"/>
              </a:rPr>
              <a:t>CuO</a:t>
            </a:r>
            <a:r>
              <a:rPr lang="vi-VN" sz="2800" dirty="0">
                <a:latin typeface="+mj-lt"/>
              </a:rPr>
              <a:t> đun nóng sinh ra </a:t>
            </a:r>
            <a:r>
              <a:rPr lang="vi-VN" sz="2800" dirty="0" err="1">
                <a:latin typeface="+mj-lt"/>
              </a:rPr>
              <a:t>xeton</a:t>
            </a:r>
            <a:r>
              <a:rPr lang="vi-VN" sz="2800" dirty="0">
                <a:latin typeface="+mj-lt"/>
              </a:rPr>
              <a:t> là: </a:t>
            </a:r>
          </a:p>
          <a:p>
            <a:r>
              <a:rPr lang="vi-VN" sz="2800" b="1" dirty="0">
                <a:latin typeface="+mj-lt"/>
              </a:rPr>
              <a:t>	                   A.</a:t>
            </a:r>
            <a:r>
              <a:rPr lang="vi-VN" sz="2800" dirty="0">
                <a:latin typeface="+mj-lt"/>
              </a:rPr>
              <a:t> 3 </a:t>
            </a:r>
            <a:r>
              <a:rPr lang="vi-VN" sz="2800" b="1" dirty="0">
                <a:latin typeface="+mj-lt"/>
              </a:rPr>
              <a:t>	      B.</a:t>
            </a:r>
            <a:r>
              <a:rPr lang="vi-VN" sz="2800" dirty="0">
                <a:latin typeface="+mj-lt"/>
              </a:rPr>
              <a:t> 5</a:t>
            </a:r>
            <a:r>
              <a:rPr lang="vi-VN" sz="2800" b="1" dirty="0">
                <a:latin typeface="+mj-lt"/>
              </a:rPr>
              <a:t>	               C.</a:t>
            </a:r>
            <a:r>
              <a:rPr lang="vi-VN" sz="2800" dirty="0">
                <a:latin typeface="+mj-lt"/>
              </a:rPr>
              <a:t> 4</a:t>
            </a:r>
            <a:r>
              <a:rPr lang="vi-VN" sz="2800" b="1" dirty="0">
                <a:latin typeface="+mj-lt"/>
              </a:rPr>
              <a:t>	D.</a:t>
            </a:r>
            <a:r>
              <a:rPr lang="vi-VN" sz="2800" dirty="0">
                <a:latin typeface="+mj-lt"/>
              </a:rPr>
              <a:t> 2</a:t>
            </a:r>
          </a:p>
        </p:txBody>
      </p:sp>
      <p:sp>
        <p:nvSpPr>
          <p:cNvPr id="5" name="Hình Bầu dục 4"/>
          <p:cNvSpPr/>
          <p:nvPr/>
        </p:nvSpPr>
        <p:spPr>
          <a:xfrm>
            <a:off x="408511" y="1825238"/>
            <a:ext cx="496389" cy="36576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 name="Hình Bầu dục 7"/>
          <p:cNvSpPr/>
          <p:nvPr/>
        </p:nvSpPr>
        <p:spPr>
          <a:xfrm>
            <a:off x="3941420" y="3529347"/>
            <a:ext cx="496389" cy="36576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 name="Hình Bầu dục 9"/>
          <p:cNvSpPr/>
          <p:nvPr/>
        </p:nvSpPr>
        <p:spPr>
          <a:xfrm>
            <a:off x="3054729" y="4803965"/>
            <a:ext cx="496389" cy="36576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330589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amond(in)">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diamond(in)">
                                      <p:cBhvr>
                                        <p:cTn id="1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5"/>
          <p:cNvSpPr txBox="1">
            <a:spLocks noChangeArrowheads="1"/>
          </p:cNvSpPr>
          <p:nvPr/>
        </p:nvSpPr>
        <p:spPr bwMode="auto">
          <a:xfrm>
            <a:off x="1409701" y="114549"/>
            <a:ext cx="9105899"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4400">
                <a:solidFill>
                  <a:srgbClr val="0070C0"/>
                </a:solidFill>
                <a:latin typeface="Times New Roman" panose="02020603050405020304" pitchFamily="18" charset="0"/>
              </a:rPr>
              <a:t>BÀI TẬP</a:t>
            </a:r>
            <a:endParaRPr lang="en-US" altLang="en-US" sz="4400" dirty="0">
              <a:solidFill>
                <a:srgbClr val="0070C0"/>
              </a:solidFill>
              <a:latin typeface="Times New Roman" panose="02020603050405020304" pitchFamily="18" charset="0"/>
            </a:endParaRPr>
          </a:p>
        </p:txBody>
      </p:sp>
      <p:sp>
        <p:nvSpPr>
          <p:cNvPr id="6" name="Rectangle 1">
            <a:extLst>
              <a:ext uri="{FF2B5EF4-FFF2-40B4-BE49-F238E27FC236}">
                <a16:creationId xmlns:a16="http://schemas.microsoft.com/office/drawing/2014/main" id="{F165D2D9-D140-484D-BDB8-7128324DF82F}"/>
              </a:ext>
            </a:extLst>
          </p:cNvPr>
          <p:cNvSpPr/>
          <p:nvPr/>
        </p:nvSpPr>
        <p:spPr>
          <a:xfrm>
            <a:off x="2272145" y="1161008"/>
            <a:ext cx="8765969" cy="3970318"/>
          </a:xfrm>
          <a:prstGeom prst="rect">
            <a:avLst/>
          </a:prstGeom>
        </p:spPr>
        <p:txBody>
          <a:bodyPr wrap="square">
            <a:spAutoFit/>
          </a:bodyPr>
          <a:lstStyle/>
          <a:p>
            <a:r>
              <a:rPr lang="vi-VN" sz="2800" b="1" dirty="0">
                <a:latin typeface="+mj-lt"/>
              </a:rPr>
              <a:t>Câu 7: </a:t>
            </a:r>
            <a:r>
              <a:rPr lang="vi-VN" sz="2800" dirty="0">
                <a:latin typeface="+mj-lt"/>
              </a:rPr>
              <a:t>Cho các thí nghiệm sau: </a:t>
            </a:r>
          </a:p>
          <a:p>
            <a:r>
              <a:rPr lang="vi-VN" sz="2800" dirty="0">
                <a:latin typeface="+mj-lt"/>
              </a:rPr>
              <a:t>(1) cho </a:t>
            </a:r>
            <a:r>
              <a:rPr lang="vi-VN" sz="2800" dirty="0" err="1">
                <a:latin typeface="+mj-lt"/>
              </a:rPr>
              <a:t>ethanol</a:t>
            </a:r>
            <a:r>
              <a:rPr lang="vi-VN" sz="2800" dirty="0">
                <a:latin typeface="+mj-lt"/>
              </a:rPr>
              <a:t> tác dụng với Na kim loại </a:t>
            </a:r>
          </a:p>
          <a:p>
            <a:r>
              <a:rPr lang="vi-VN" sz="2800" dirty="0">
                <a:latin typeface="+mj-lt"/>
              </a:rPr>
              <a:t>(2) cho </a:t>
            </a:r>
            <a:r>
              <a:rPr lang="vi-VN" sz="2800" dirty="0" err="1">
                <a:latin typeface="+mj-lt"/>
              </a:rPr>
              <a:t>ethanol</a:t>
            </a:r>
            <a:r>
              <a:rPr lang="vi-VN" sz="2800" dirty="0">
                <a:latin typeface="+mj-lt"/>
              </a:rPr>
              <a:t> tác dụng với dung dịch </a:t>
            </a:r>
            <a:r>
              <a:rPr lang="vi-VN" sz="2800" dirty="0" err="1">
                <a:latin typeface="+mj-lt"/>
              </a:rPr>
              <a:t>HCl</a:t>
            </a:r>
            <a:r>
              <a:rPr lang="vi-VN" sz="2800" dirty="0">
                <a:latin typeface="+mj-lt"/>
              </a:rPr>
              <a:t> bốc khói</a:t>
            </a:r>
          </a:p>
          <a:p>
            <a:r>
              <a:rPr lang="vi-VN" sz="2800" dirty="0">
                <a:latin typeface="+mj-lt"/>
              </a:rPr>
              <a:t>(3) cho </a:t>
            </a:r>
            <a:r>
              <a:rPr lang="vi-VN" sz="2800" dirty="0" err="1">
                <a:latin typeface="+mj-lt"/>
              </a:rPr>
              <a:t>glycerol</a:t>
            </a:r>
            <a:r>
              <a:rPr lang="vi-VN" sz="2800" dirty="0">
                <a:latin typeface="+mj-lt"/>
              </a:rPr>
              <a:t> tác dụng với Cu(OH)</a:t>
            </a:r>
            <a:r>
              <a:rPr lang="vi-VN" sz="2800" baseline="-25000" dirty="0">
                <a:latin typeface="+mj-lt"/>
              </a:rPr>
              <a:t>2 </a:t>
            </a:r>
            <a:endParaRPr lang="vi-VN" sz="2800" dirty="0">
              <a:latin typeface="+mj-lt"/>
            </a:endParaRPr>
          </a:p>
          <a:p>
            <a:r>
              <a:rPr lang="vi-VN" sz="2800" dirty="0">
                <a:latin typeface="+mj-lt"/>
              </a:rPr>
              <a:t>(4) cho </a:t>
            </a:r>
            <a:r>
              <a:rPr lang="vi-VN" sz="2800" dirty="0" err="1">
                <a:latin typeface="+mj-lt"/>
              </a:rPr>
              <a:t>phenol</a:t>
            </a:r>
            <a:r>
              <a:rPr lang="vi-VN" sz="2800" dirty="0">
                <a:latin typeface="+mj-lt"/>
              </a:rPr>
              <a:t> tác dụng với HNO</a:t>
            </a:r>
            <a:r>
              <a:rPr lang="vi-VN" sz="2800" baseline="-25000" dirty="0">
                <a:latin typeface="+mj-lt"/>
              </a:rPr>
              <a:t>3 ( đặc)</a:t>
            </a:r>
            <a:r>
              <a:rPr lang="vi-VN" sz="2800" dirty="0">
                <a:latin typeface="+mj-lt"/>
              </a:rPr>
              <a:t>/H</a:t>
            </a:r>
            <a:r>
              <a:rPr lang="vi-VN" sz="2800" baseline="-25000" dirty="0">
                <a:latin typeface="+mj-lt"/>
              </a:rPr>
              <a:t>2</a:t>
            </a:r>
            <a:r>
              <a:rPr lang="vi-VN" sz="2800" dirty="0">
                <a:latin typeface="+mj-lt"/>
              </a:rPr>
              <a:t>SO</a:t>
            </a:r>
            <a:r>
              <a:rPr lang="vi-VN" sz="2800" baseline="-25000" dirty="0">
                <a:latin typeface="+mj-lt"/>
              </a:rPr>
              <a:t>4 (đặc)</a:t>
            </a:r>
            <a:endParaRPr lang="vi-VN" sz="2800" dirty="0">
              <a:latin typeface="+mj-lt"/>
            </a:endParaRPr>
          </a:p>
          <a:p>
            <a:r>
              <a:rPr lang="en-US" sz="2800" dirty="0">
                <a:latin typeface="Times New Roman" pitchFamily="18" charset="0"/>
                <a:cs typeface="Times New Roman" pitchFamily="18" charset="0"/>
              </a:rPr>
              <a:t>(5) </a:t>
            </a:r>
            <a:r>
              <a:rPr lang="en-US" sz="2800" dirty="0" err="1">
                <a:latin typeface="Times New Roman" pitchFamily="18" charset="0"/>
                <a:cs typeface="Times New Roman" pitchFamily="18" charset="0"/>
              </a:rPr>
              <a:t>cho</a:t>
            </a:r>
            <a:r>
              <a:rPr lang="en-US" sz="2800" dirty="0">
                <a:latin typeface="Times New Roman" pitchFamily="18" charset="0"/>
                <a:cs typeface="Times New Roman" pitchFamily="18" charset="0"/>
              </a:rPr>
              <a:t> phenol </a:t>
            </a:r>
            <a:r>
              <a:rPr lang="en-US" sz="2800" dirty="0" err="1">
                <a:latin typeface="Times New Roman" pitchFamily="18" charset="0"/>
                <a:cs typeface="Times New Roman" pitchFamily="18" charset="0"/>
              </a:rPr>
              <a:t>tác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dụng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với</a:t>
            </a:r>
            <a:r>
              <a:rPr lang="en-US" sz="2800" dirty="0">
                <a:latin typeface="Times New Roman" pitchFamily="18" charset="0"/>
                <a:cs typeface="Times New Roman" pitchFamily="18" charset="0"/>
              </a:rPr>
              <a:t> NaOH</a:t>
            </a:r>
            <a:endParaRPr lang="vi-VN" sz="2800" dirty="0">
              <a:latin typeface="Times New Roman" pitchFamily="18" charset="0"/>
              <a:cs typeface="Times New Roman" pitchFamily="18" charset="0"/>
            </a:endParaRPr>
          </a:p>
          <a:p>
            <a:r>
              <a:rPr lang="vi-VN" sz="2800" dirty="0">
                <a:latin typeface="+mj-lt"/>
              </a:rPr>
              <a:t>Có bao nhiêu thí nghiệm trong đó có phản ứng thế H của nhóm OH </a:t>
            </a:r>
            <a:r>
              <a:rPr lang="vi-VN" sz="2800" dirty="0" err="1">
                <a:latin typeface="+mj-lt"/>
              </a:rPr>
              <a:t>alcohol</a:t>
            </a:r>
            <a:r>
              <a:rPr lang="vi-VN" sz="2800" dirty="0">
                <a:latin typeface="+mj-lt"/>
              </a:rPr>
              <a:t> hoặc </a:t>
            </a:r>
            <a:r>
              <a:rPr lang="vi-VN" sz="2800" dirty="0" err="1">
                <a:latin typeface="+mj-lt"/>
              </a:rPr>
              <a:t>phenol</a:t>
            </a:r>
            <a:endParaRPr lang="vi-VN" sz="2800" dirty="0">
              <a:latin typeface="+mj-lt"/>
            </a:endParaRPr>
          </a:p>
          <a:p>
            <a:r>
              <a:rPr lang="vi-VN" sz="2800" dirty="0">
                <a:latin typeface="+mj-lt"/>
              </a:rPr>
              <a:t> </a:t>
            </a:r>
            <a:r>
              <a:rPr lang="vi-VN" sz="2800" b="1" dirty="0">
                <a:latin typeface="+mj-lt"/>
              </a:rPr>
              <a:t>	A.</a:t>
            </a:r>
            <a:r>
              <a:rPr lang="vi-VN" sz="2800" dirty="0">
                <a:latin typeface="+mj-lt"/>
              </a:rPr>
              <a:t> 4 </a:t>
            </a:r>
            <a:r>
              <a:rPr lang="vi-VN" sz="2800" b="1" dirty="0">
                <a:latin typeface="+mj-lt"/>
              </a:rPr>
              <a:t>	                  B.</a:t>
            </a:r>
            <a:r>
              <a:rPr lang="vi-VN" sz="2800" dirty="0">
                <a:latin typeface="+mj-lt"/>
              </a:rPr>
              <a:t> 3</a:t>
            </a:r>
            <a:r>
              <a:rPr lang="vi-VN" sz="2800" b="1" dirty="0">
                <a:latin typeface="+mj-lt"/>
              </a:rPr>
              <a:t>	                C.</a:t>
            </a:r>
            <a:r>
              <a:rPr lang="vi-VN" sz="2800" dirty="0">
                <a:latin typeface="+mj-lt"/>
              </a:rPr>
              <a:t> 2</a:t>
            </a:r>
            <a:r>
              <a:rPr lang="vi-VN" sz="2800" b="1" dirty="0">
                <a:latin typeface="+mj-lt"/>
              </a:rPr>
              <a:t>	D.</a:t>
            </a:r>
            <a:r>
              <a:rPr lang="vi-VN" sz="2800" dirty="0">
                <a:latin typeface="+mj-lt"/>
              </a:rPr>
              <a:t> 1</a:t>
            </a:r>
          </a:p>
        </p:txBody>
      </p:sp>
      <p:sp>
        <p:nvSpPr>
          <p:cNvPr id="5" name="Hình Bầu dục 4"/>
          <p:cNvSpPr/>
          <p:nvPr/>
        </p:nvSpPr>
        <p:spPr>
          <a:xfrm>
            <a:off x="5700948" y="4679274"/>
            <a:ext cx="496389" cy="36576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330589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5"/>
          <p:cNvSpPr txBox="1">
            <a:spLocks noChangeArrowheads="1"/>
          </p:cNvSpPr>
          <p:nvPr/>
        </p:nvSpPr>
        <p:spPr bwMode="auto">
          <a:xfrm>
            <a:off x="1409701" y="114549"/>
            <a:ext cx="9105899"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4400">
                <a:solidFill>
                  <a:srgbClr val="0070C0"/>
                </a:solidFill>
                <a:latin typeface="Times New Roman" panose="02020603050405020304" pitchFamily="18" charset="0"/>
              </a:rPr>
              <a:t>BÀI TẬP</a:t>
            </a:r>
            <a:endParaRPr lang="en-US" altLang="en-US" sz="4400" dirty="0">
              <a:solidFill>
                <a:srgbClr val="0070C0"/>
              </a:solidFill>
              <a:latin typeface="Times New Roman" panose="02020603050405020304" pitchFamily="18" charset="0"/>
            </a:endParaRPr>
          </a:p>
        </p:txBody>
      </p:sp>
      <p:sp>
        <p:nvSpPr>
          <p:cNvPr id="6" name="Rectangle 1">
            <a:extLst>
              <a:ext uri="{FF2B5EF4-FFF2-40B4-BE49-F238E27FC236}">
                <a16:creationId xmlns:a16="http://schemas.microsoft.com/office/drawing/2014/main" id="{F165D2D9-D140-484D-BDB8-7128324DF82F}"/>
              </a:ext>
            </a:extLst>
          </p:cNvPr>
          <p:cNvSpPr/>
          <p:nvPr/>
        </p:nvSpPr>
        <p:spPr>
          <a:xfrm>
            <a:off x="1288473" y="1161008"/>
            <a:ext cx="9749641" cy="3108543"/>
          </a:xfrm>
          <a:prstGeom prst="rect">
            <a:avLst/>
          </a:prstGeom>
        </p:spPr>
        <p:txBody>
          <a:bodyPr wrap="square">
            <a:spAutoFit/>
          </a:bodyPr>
          <a:lstStyle/>
          <a:p>
            <a:r>
              <a:rPr lang="vi-VN" sz="2800" b="1">
                <a:latin typeface="Times New Roman" pitchFamily="18" charset="0"/>
                <a:cs typeface="Times New Roman" pitchFamily="18" charset="0"/>
              </a:rPr>
              <a:t>Câu 8: </a:t>
            </a:r>
            <a:r>
              <a:rPr lang="vi-VN" sz="2800">
                <a:latin typeface="Times New Roman" pitchFamily="18" charset="0"/>
                <a:cs typeface="Times New Roman" pitchFamily="18" charset="0"/>
              </a:rPr>
              <a:t>Cho các hợp chất sau:</a:t>
            </a:r>
          </a:p>
          <a:p>
            <a:r>
              <a:rPr lang="vi-VN" sz="2800">
                <a:latin typeface="Times New Roman" pitchFamily="18" charset="0"/>
                <a:cs typeface="Times New Roman" pitchFamily="18" charset="0"/>
              </a:rPr>
              <a:t>(a) HOCH</a:t>
            </a:r>
            <a:r>
              <a:rPr lang="vi-VN" sz="2800" baseline="-25000">
                <a:latin typeface="Times New Roman" pitchFamily="18" charset="0"/>
                <a:cs typeface="Times New Roman" pitchFamily="18" charset="0"/>
              </a:rPr>
              <a:t>2</a:t>
            </a:r>
            <a:r>
              <a:rPr lang="vi-VN" sz="2800">
                <a:latin typeface="Times New Roman" pitchFamily="18" charset="0"/>
                <a:cs typeface="Times New Roman" pitchFamily="18" charset="0"/>
              </a:rPr>
              <a:t>-CH</a:t>
            </a:r>
            <a:r>
              <a:rPr lang="vi-VN" sz="2800" baseline="-25000">
                <a:latin typeface="Times New Roman" pitchFamily="18" charset="0"/>
                <a:cs typeface="Times New Roman" pitchFamily="18" charset="0"/>
              </a:rPr>
              <a:t>2</a:t>
            </a:r>
            <a:r>
              <a:rPr lang="vi-VN" sz="2800">
                <a:latin typeface="Times New Roman" pitchFamily="18" charset="0"/>
                <a:cs typeface="Times New Roman" pitchFamily="18" charset="0"/>
              </a:rPr>
              <a:t>OH ; 		(b) HOCH</a:t>
            </a:r>
            <a:r>
              <a:rPr lang="vi-VN" sz="2800" baseline="-25000">
                <a:latin typeface="Times New Roman" pitchFamily="18" charset="0"/>
                <a:cs typeface="Times New Roman" pitchFamily="18" charset="0"/>
              </a:rPr>
              <a:t>2</a:t>
            </a:r>
            <a:r>
              <a:rPr lang="vi-VN" sz="2800">
                <a:latin typeface="Times New Roman" pitchFamily="18" charset="0"/>
                <a:cs typeface="Times New Roman" pitchFamily="18" charset="0"/>
              </a:rPr>
              <a:t>-CH</a:t>
            </a:r>
            <a:r>
              <a:rPr lang="vi-VN" sz="2800" baseline="-25000">
                <a:latin typeface="Times New Roman" pitchFamily="18" charset="0"/>
                <a:cs typeface="Times New Roman" pitchFamily="18" charset="0"/>
              </a:rPr>
              <a:t>2</a:t>
            </a:r>
            <a:r>
              <a:rPr lang="vi-VN" sz="2800">
                <a:latin typeface="Times New Roman" pitchFamily="18" charset="0"/>
                <a:cs typeface="Times New Roman" pitchFamily="18" charset="0"/>
              </a:rPr>
              <a:t>-CH</a:t>
            </a:r>
            <a:r>
              <a:rPr lang="vi-VN" sz="2800" baseline="-25000">
                <a:latin typeface="Times New Roman" pitchFamily="18" charset="0"/>
                <a:cs typeface="Times New Roman" pitchFamily="18" charset="0"/>
              </a:rPr>
              <a:t>2</a:t>
            </a:r>
            <a:r>
              <a:rPr lang="vi-VN" sz="2800">
                <a:latin typeface="Times New Roman" pitchFamily="18" charset="0"/>
                <a:cs typeface="Times New Roman" pitchFamily="18" charset="0"/>
              </a:rPr>
              <a:t>OH ;</a:t>
            </a:r>
          </a:p>
          <a:p>
            <a:r>
              <a:rPr lang="vi-VN" sz="2800">
                <a:latin typeface="Times New Roman" pitchFamily="18" charset="0"/>
                <a:cs typeface="Times New Roman" pitchFamily="18" charset="0"/>
              </a:rPr>
              <a:t>(c) HOCH</a:t>
            </a:r>
            <a:r>
              <a:rPr lang="vi-VN" sz="2800" baseline="-25000">
                <a:latin typeface="Times New Roman" pitchFamily="18" charset="0"/>
                <a:cs typeface="Times New Roman" pitchFamily="18" charset="0"/>
              </a:rPr>
              <a:t>2</a:t>
            </a:r>
            <a:r>
              <a:rPr lang="vi-VN" sz="2800">
                <a:latin typeface="Times New Roman" pitchFamily="18" charset="0"/>
                <a:cs typeface="Times New Roman" pitchFamily="18" charset="0"/>
              </a:rPr>
              <a:t>-CH(OH)-CH</a:t>
            </a:r>
            <a:r>
              <a:rPr lang="vi-VN" sz="2800" baseline="-25000">
                <a:latin typeface="Times New Roman" pitchFamily="18" charset="0"/>
                <a:cs typeface="Times New Roman" pitchFamily="18" charset="0"/>
              </a:rPr>
              <a:t>2</a:t>
            </a:r>
            <a:r>
              <a:rPr lang="vi-VN" sz="2800">
                <a:latin typeface="Times New Roman" pitchFamily="18" charset="0"/>
                <a:cs typeface="Times New Roman" pitchFamily="18" charset="0"/>
              </a:rPr>
              <a:t>OH ; 	(d) CH</a:t>
            </a:r>
            <a:r>
              <a:rPr lang="vi-VN" sz="2800" baseline="-25000">
                <a:latin typeface="Times New Roman" pitchFamily="18" charset="0"/>
                <a:cs typeface="Times New Roman" pitchFamily="18" charset="0"/>
              </a:rPr>
              <a:t>3</a:t>
            </a:r>
            <a:r>
              <a:rPr lang="vi-VN" sz="2800">
                <a:latin typeface="Times New Roman" pitchFamily="18" charset="0"/>
                <a:cs typeface="Times New Roman" pitchFamily="18" charset="0"/>
              </a:rPr>
              <a:t>-CH(OH)-CH</a:t>
            </a:r>
            <a:r>
              <a:rPr lang="vi-VN" sz="2800" baseline="-25000">
                <a:latin typeface="Times New Roman" pitchFamily="18" charset="0"/>
                <a:cs typeface="Times New Roman" pitchFamily="18" charset="0"/>
              </a:rPr>
              <a:t>2</a:t>
            </a:r>
            <a:r>
              <a:rPr lang="vi-VN" sz="2800">
                <a:latin typeface="Times New Roman" pitchFamily="18" charset="0"/>
                <a:cs typeface="Times New Roman" pitchFamily="18" charset="0"/>
              </a:rPr>
              <a:t>OH ; </a:t>
            </a:r>
          </a:p>
          <a:p>
            <a:r>
              <a:rPr lang="vi-VN" sz="2800">
                <a:latin typeface="Times New Roman" pitchFamily="18" charset="0"/>
                <a:cs typeface="Times New Roman" pitchFamily="18" charset="0"/>
              </a:rPr>
              <a:t>(e) CH</a:t>
            </a:r>
            <a:r>
              <a:rPr lang="vi-VN" sz="2800" baseline="-25000">
                <a:latin typeface="Times New Roman" pitchFamily="18" charset="0"/>
                <a:cs typeface="Times New Roman" pitchFamily="18" charset="0"/>
              </a:rPr>
              <a:t>3</a:t>
            </a:r>
            <a:r>
              <a:rPr lang="vi-VN" sz="2800">
                <a:latin typeface="Times New Roman" pitchFamily="18" charset="0"/>
                <a:cs typeface="Times New Roman" pitchFamily="18" charset="0"/>
              </a:rPr>
              <a:t>-CH</a:t>
            </a:r>
            <a:r>
              <a:rPr lang="vi-VN" sz="2800" baseline="-25000">
                <a:latin typeface="Times New Roman" pitchFamily="18" charset="0"/>
                <a:cs typeface="Times New Roman" pitchFamily="18" charset="0"/>
              </a:rPr>
              <a:t>2</a:t>
            </a:r>
            <a:r>
              <a:rPr lang="vi-VN" sz="2800">
                <a:latin typeface="Times New Roman" pitchFamily="18" charset="0"/>
                <a:cs typeface="Times New Roman" pitchFamily="18" charset="0"/>
              </a:rPr>
              <a:t>OH ; 		            (f) CH</a:t>
            </a:r>
            <a:r>
              <a:rPr lang="vi-VN" sz="2800" baseline="-25000">
                <a:latin typeface="Times New Roman" pitchFamily="18" charset="0"/>
                <a:cs typeface="Times New Roman" pitchFamily="18" charset="0"/>
              </a:rPr>
              <a:t>3</a:t>
            </a:r>
            <a:r>
              <a:rPr lang="vi-VN" sz="2800">
                <a:latin typeface="Times New Roman" pitchFamily="18" charset="0"/>
                <a:cs typeface="Times New Roman" pitchFamily="18" charset="0"/>
              </a:rPr>
              <a:t>-O-CH</a:t>
            </a:r>
            <a:r>
              <a:rPr lang="vi-VN" sz="2800" baseline="-25000">
                <a:latin typeface="Times New Roman" pitchFamily="18" charset="0"/>
                <a:cs typeface="Times New Roman" pitchFamily="18" charset="0"/>
              </a:rPr>
              <a:t>2</a:t>
            </a:r>
            <a:r>
              <a:rPr lang="vi-VN" sz="2800">
                <a:latin typeface="Times New Roman" pitchFamily="18" charset="0"/>
                <a:cs typeface="Times New Roman" pitchFamily="18" charset="0"/>
              </a:rPr>
              <a:t>CH</a:t>
            </a:r>
            <a:r>
              <a:rPr lang="vi-VN" sz="2800" baseline="-25000">
                <a:latin typeface="Times New Roman" pitchFamily="18" charset="0"/>
                <a:cs typeface="Times New Roman" pitchFamily="18" charset="0"/>
              </a:rPr>
              <a:t>3</a:t>
            </a:r>
            <a:r>
              <a:rPr lang="vi-VN" sz="2800">
                <a:latin typeface="Times New Roman" pitchFamily="18" charset="0"/>
                <a:cs typeface="Times New Roman" pitchFamily="18" charset="0"/>
              </a:rPr>
              <a:t>. </a:t>
            </a:r>
          </a:p>
          <a:p>
            <a:r>
              <a:rPr lang="vi-VN" sz="2800">
                <a:latin typeface="Times New Roman" pitchFamily="18" charset="0"/>
                <a:cs typeface="Times New Roman" pitchFamily="18" charset="0"/>
              </a:rPr>
              <a:t>Các chất đều tác dụng được với Na, Cu(OH)</a:t>
            </a:r>
            <a:r>
              <a:rPr lang="vi-VN" sz="2800" baseline="-25000">
                <a:latin typeface="Times New Roman" pitchFamily="18" charset="0"/>
                <a:cs typeface="Times New Roman" pitchFamily="18" charset="0"/>
              </a:rPr>
              <a:t>2</a:t>
            </a:r>
            <a:r>
              <a:rPr lang="vi-VN" sz="2800">
                <a:latin typeface="Times New Roman" pitchFamily="18" charset="0"/>
                <a:cs typeface="Times New Roman" pitchFamily="18" charset="0"/>
              </a:rPr>
              <a:t> là</a:t>
            </a:r>
          </a:p>
          <a:p>
            <a:r>
              <a:rPr lang="vi-VN" sz="2800" b="1">
                <a:latin typeface="Times New Roman" pitchFamily="18" charset="0"/>
                <a:cs typeface="Times New Roman" pitchFamily="18" charset="0"/>
              </a:rPr>
              <a:t>	A.</a:t>
            </a:r>
            <a:r>
              <a:rPr lang="vi-VN" sz="2800">
                <a:latin typeface="Times New Roman" pitchFamily="18" charset="0"/>
                <a:cs typeface="Times New Roman" pitchFamily="18" charset="0"/>
              </a:rPr>
              <a:t> (c), (d), (e). </a:t>
            </a:r>
            <a:r>
              <a:rPr lang="vi-VN" sz="2800" b="1">
                <a:latin typeface="Times New Roman" pitchFamily="18" charset="0"/>
                <a:cs typeface="Times New Roman" pitchFamily="18" charset="0"/>
              </a:rPr>
              <a:t>	              B.</a:t>
            </a:r>
            <a:r>
              <a:rPr lang="vi-VN" sz="2800">
                <a:latin typeface="Times New Roman" pitchFamily="18" charset="0"/>
                <a:cs typeface="Times New Roman" pitchFamily="18" charset="0"/>
              </a:rPr>
              <a:t> (c), (d), (f). </a:t>
            </a:r>
            <a:r>
              <a:rPr lang="vi-VN" sz="2800" b="1">
                <a:latin typeface="Times New Roman" pitchFamily="18" charset="0"/>
                <a:cs typeface="Times New Roman" pitchFamily="18" charset="0"/>
              </a:rPr>
              <a:t>	</a:t>
            </a:r>
          </a:p>
          <a:p>
            <a:r>
              <a:rPr lang="vi-VN" sz="2800" b="1">
                <a:latin typeface="Times New Roman" pitchFamily="18" charset="0"/>
                <a:cs typeface="Times New Roman" pitchFamily="18" charset="0"/>
              </a:rPr>
              <a:t>        C.</a:t>
            </a:r>
            <a:r>
              <a:rPr lang="vi-VN" sz="2800">
                <a:latin typeface="Times New Roman" pitchFamily="18" charset="0"/>
                <a:cs typeface="Times New Roman" pitchFamily="18" charset="0"/>
              </a:rPr>
              <a:t> (a), (b), (c). </a:t>
            </a:r>
            <a:r>
              <a:rPr lang="vi-VN" sz="2800" b="1">
                <a:latin typeface="Times New Roman" pitchFamily="18" charset="0"/>
                <a:cs typeface="Times New Roman" pitchFamily="18" charset="0"/>
              </a:rPr>
              <a:t>	                D.</a:t>
            </a:r>
            <a:r>
              <a:rPr lang="vi-VN" sz="2800">
                <a:latin typeface="Times New Roman" pitchFamily="18" charset="0"/>
                <a:cs typeface="Times New Roman" pitchFamily="18" charset="0"/>
              </a:rPr>
              <a:t> (a), (c), (d).</a:t>
            </a:r>
          </a:p>
        </p:txBody>
      </p:sp>
      <p:sp>
        <p:nvSpPr>
          <p:cNvPr id="5" name="Hình Bầu dục 4"/>
          <p:cNvSpPr/>
          <p:nvPr/>
        </p:nvSpPr>
        <p:spPr>
          <a:xfrm>
            <a:off x="6324402" y="3834147"/>
            <a:ext cx="496389" cy="36576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330589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5"/>
          <p:cNvSpPr txBox="1">
            <a:spLocks noChangeArrowheads="1"/>
          </p:cNvSpPr>
          <p:nvPr/>
        </p:nvSpPr>
        <p:spPr bwMode="auto">
          <a:xfrm>
            <a:off x="1409701" y="114549"/>
            <a:ext cx="9105899"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4400" dirty="0">
                <a:solidFill>
                  <a:srgbClr val="0070C0"/>
                </a:solidFill>
                <a:latin typeface="Times New Roman" panose="02020603050405020304" pitchFamily="18" charset="0"/>
              </a:rPr>
              <a:t>BÀI TẬP</a:t>
            </a:r>
          </a:p>
        </p:txBody>
      </p:sp>
      <p:sp>
        <p:nvSpPr>
          <p:cNvPr id="6" name="Rectangle 1">
            <a:extLst>
              <a:ext uri="{FF2B5EF4-FFF2-40B4-BE49-F238E27FC236}">
                <a16:creationId xmlns:a16="http://schemas.microsoft.com/office/drawing/2014/main" id="{F165D2D9-D140-484D-BDB8-7128324DF82F}"/>
              </a:ext>
            </a:extLst>
          </p:cNvPr>
          <p:cNvSpPr/>
          <p:nvPr/>
        </p:nvSpPr>
        <p:spPr>
          <a:xfrm>
            <a:off x="457201" y="1161008"/>
            <a:ext cx="10580914" cy="3539430"/>
          </a:xfrm>
          <a:prstGeom prst="rect">
            <a:avLst/>
          </a:prstGeom>
        </p:spPr>
        <p:txBody>
          <a:bodyPr wrap="square">
            <a:spAutoFit/>
          </a:bodyPr>
          <a:lstStyle/>
          <a:p>
            <a:r>
              <a:rPr lang="vi-VN" sz="2800" b="1" dirty="0">
                <a:latin typeface="Times New Roman" pitchFamily="18" charset="0"/>
                <a:cs typeface="Times New Roman" pitchFamily="18" charset="0"/>
              </a:rPr>
              <a:t>Câu 9</a:t>
            </a:r>
            <a:r>
              <a:rPr lang="pl-PL" sz="2800" b="1" dirty="0">
                <a:latin typeface="Times New Roman" pitchFamily="18" charset="0"/>
                <a:cs typeface="Times New Roman" pitchFamily="18" charset="0"/>
              </a:rPr>
              <a:t>: </a:t>
            </a:r>
            <a:r>
              <a:rPr lang="pl-PL" sz="2800" dirty="0">
                <a:latin typeface="Times New Roman" pitchFamily="18" charset="0"/>
                <a:cs typeface="Times New Roman" pitchFamily="18" charset="0"/>
              </a:rPr>
              <a:t>Cho </a:t>
            </a:r>
            <a:r>
              <a:rPr lang="vi-VN" sz="2800" dirty="0">
                <a:latin typeface="Times New Roman" pitchFamily="18" charset="0"/>
                <a:cs typeface="Times New Roman" pitchFamily="18" charset="0"/>
              </a:rPr>
              <a:t>12</a:t>
            </a:r>
            <a:r>
              <a:rPr lang="pl-PL" sz="2800" dirty="0">
                <a:latin typeface="Times New Roman" pitchFamily="18" charset="0"/>
                <a:cs typeface="Times New Roman" pitchFamily="18" charset="0"/>
              </a:rPr>
              <a:t> gam alcohol X no, đơn chức, mạch hở phản ứng với Na dư thu được 2,</a:t>
            </a:r>
            <a:r>
              <a:rPr lang="en-US" sz="2800" dirty="0">
                <a:latin typeface="Times New Roman" pitchFamily="18" charset="0"/>
                <a:cs typeface="Times New Roman" pitchFamily="18" charset="0"/>
              </a:rPr>
              <a:t>479</a:t>
            </a:r>
            <a:r>
              <a:rPr lang="pl-PL" sz="2800" dirty="0">
                <a:latin typeface="Times New Roman" pitchFamily="18" charset="0"/>
                <a:cs typeface="Times New Roman" pitchFamily="18" charset="0"/>
              </a:rPr>
              <a:t> </a:t>
            </a:r>
            <a:r>
              <a:rPr lang="en-US" sz="2800" dirty="0">
                <a:latin typeface="Times New Roman" pitchFamily="18" charset="0"/>
                <a:cs typeface="Times New Roman" pitchFamily="18" charset="0"/>
              </a:rPr>
              <a:t>L</a:t>
            </a:r>
            <a:r>
              <a:rPr lang="pl-PL" sz="2800" dirty="0">
                <a:latin typeface="Times New Roman" pitchFamily="18" charset="0"/>
                <a:cs typeface="Times New Roman" pitchFamily="18" charset="0"/>
              </a:rPr>
              <a:t> khí H</a:t>
            </a:r>
            <a:r>
              <a:rPr lang="pl-PL" sz="2800" baseline="-25000" dirty="0">
                <a:latin typeface="Times New Roman" pitchFamily="18" charset="0"/>
                <a:cs typeface="Times New Roman" pitchFamily="18" charset="0"/>
              </a:rPr>
              <a:t>2</a:t>
            </a:r>
            <a:r>
              <a:rPr lang="pl-PL" sz="2800" dirty="0">
                <a:latin typeface="Times New Roman" pitchFamily="18" charset="0"/>
                <a:cs typeface="Times New Roman" pitchFamily="18" charset="0"/>
              </a:rPr>
              <a:t> (đkc). Công thức phân tử của X là: </a:t>
            </a:r>
            <a:endParaRPr lang="vi-VN" sz="2800" dirty="0">
              <a:latin typeface="Times New Roman" pitchFamily="18" charset="0"/>
              <a:cs typeface="Times New Roman" pitchFamily="18" charset="0"/>
            </a:endParaRPr>
          </a:p>
          <a:p>
            <a:r>
              <a:rPr lang="pl-PL" sz="2800" dirty="0">
                <a:latin typeface="Times New Roman" pitchFamily="18" charset="0"/>
                <a:cs typeface="Times New Roman" pitchFamily="18" charset="0"/>
              </a:rPr>
              <a:t>A. C</a:t>
            </a:r>
            <a:r>
              <a:rPr lang="pl-PL" sz="2800" baseline="-25000" dirty="0">
                <a:latin typeface="Times New Roman" pitchFamily="18" charset="0"/>
                <a:cs typeface="Times New Roman" pitchFamily="18" charset="0"/>
              </a:rPr>
              <a:t>2</a:t>
            </a:r>
            <a:r>
              <a:rPr lang="pl-PL" sz="2800" dirty="0">
                <a:latin typeface="Times New Roman" pitchFamily="18" charset="0"/>
                <a:cs typeface="Times New Roman" pitchFamily="18" charset="0"/>
              </a:rPr>
              <a:t>H</a:t>
            </a:r>
            <a:r>
              <a:rPr lang="pl-PL" sz="2800" baseline="-25000" dirty="0">
                <a:latin typeface="Times New Roman" pitchFamily="18" charset="0"/>
                <a:cs typeface="Times New Roman" pitchFamily="18" charset="0"/>
              </a:rPr>
              <a:t>5</a:t>
            </a:r>
            <a:r>
              <a:rPr lang="pl-PL" sz="2800" dirty="0">
                <a:latin typeface="Times New Roman" pitchFamily="18" charset="0"/>
                <a:cs typeface="Times New Roman" pitchFamily="18" charset="0"/>
              </a:rPr>
              <a:t>OH</a:t>
            </a:r>
            <a:r>
              <a:rPr lang="it-IT" sz="2800" dirty="0">
                <a:latin typeface="Times New Roman" pitchFamily="18" charset="0"/>
                <a:cs typeface="Times New Roman" pitchFamily="18" charset="0"/>
              </a:rPr>
              <a:t>.</a:t>
            </a:r>
            <a:r>
              <a:rPr lang="pl-PL" sz="2800" dirty="0">
                <a:latin typeface="Times New Roman" pitchFamily="18" charset="0"/>
                <a:cs typeface="Times New Roman" pitchFamily="18" charset="0"/>
              </a:rPr>
              <a:t>	        B. C</a:t>
            </a:r>
            <a:r>
              <a:rPr lang="pl-PL" sz="2800" baseline="-25000" dirty="0">
                <a:latin typeface="Times New Roman" pitchFamily="18" charset="0"/>
                <a:cs typeface="Times New Roman" pitchFamily="18" charset="0"/>
              </a:rPr>
              <a:t>3</a:t>
            </a:r>
            <a:r>
              <a:rPr lang="pl-PL" sz="2800" dirty="0">
                <a:latin typeface="Times New Roman" pitchFamily="18" charset="0"/>
                <a:cs typeface="Times New Roman" pitchFamily="18" charset="0"/>
              </a:rPr>
              <a:t>H</a:t>
            </a:r>
            <a:r>
              <a:rPr lang="pl-PL" sz="2800" baseline="-25000" dirty="0">
                <a:latin typeface="Times New Roman" pitchFamily="18" charset="0"/>
                <a:cs typeface="Times New Roman" pitchFamily="18" charset="0"/>
              </a:rPr>
              <a:t>7</a:t>
            </a:r>
            <a:r>
              <a:rPr lang="pl-PL" sz="2800" dirty="0">
                <a:latin typeface="Times New Roman" pitchFamily="18" charset="0"/>
                <a:cs typeface="Times New Roman" pitchFamily="18" charset="0"/>
              </a:rPr>
              <a:t>OH.          C</a:t>
            </a:r>
            <a:r>
              <a:rPr lang="it-IT" sz="2800" dirty="0">
                <a:latin typeface="Times New Roman" pitchFamily="18" charset="0"/>
                <a:cs typeface="Times New Roman" pitchFamily="18" charset="0"/>
              </a:rPr>
              <a:t>. CH</a:t>
            </a:r>
            <a:r>
              <a:rPr lang="it-IT" sz="2800" baseline="-25000" dirty="0">
                <a:latin typeface="Times New Roman" pitchFamily="18" charset="0"/>
                <a:cs typeface="Times New Roman" pitchFamily="18" charset="0"/>
              </a:rPr>
              <a:t>3</a:t>
            </a:r>
            <a:r>
              <a:rPr lang="it-IT" sz="2800" dirty="0">
                <a:latin typeface="Times New Roman" pitchFamily="18" charset="0"/>
                <a:cs typeface="Times New Roman" pitchFamily="18" charset="0"/>
              </a:rPr>
              <a:t>OH</a:t>
            </a:r>
            <a:r>
              <a:rPr lang="pl-PL" sz="2800" dirty="0">
                <a:latin typeface="Times New Roman" pitchFamily="18" charset="0"/>
                <a:cs typeface="Times New Roman" pitchFamily="18" charset="0"/>
              </a:rPr>
              <a:t>.  </a:t>
            </a:r>
            <a:r>
              <a:rPr lang="vi-VN" sz="2800" dirty="0">
                <a:latin typeface="Times New Roman" pitchFamily="18" charset="0"/>
                <a:cs typeface="Times New Roman" pitchFamily="18" charset="0"/>
              </a:rPr>
              <a:t>                 </a:t>
            </a:r>
            <a:r>
              <a:rPr lang="pl-PL" sz="2800" dirty="0">
                <a:latin typeface="Times New Roman" pitchFamily="18" charset="0"/>
                <a:cs typeface="Times New Roman" pitchFamily="18" charset="0"/>
              </a:rPr>
              <a:t>D. C</a:t>
            </a:r>
            <a:r>
              <a:rPr lang="pl-PL" sz="2800" baseline="-25000" dirty="0">
                <a:latin typeface="Times New Roman" pitchFamily="18" charset="0"/>
                <a:cs typeface="Times New Roman" pitchFamily="18" charset="0"/>
              </a:rPr>
              <a:t>4</a:t>
            </a:r>
            <a:r>
              <a:rPr lang="pl-PL" sz="2800" dirty="0">
                <a:latin typeface="Times New Roman" pitchFamily="18" charset="0"/>
                <a:cs typeface="Times New Roman" pitchFamily="18" charset="0"/>
              </a:rPr>
              <a:t>H</a:t>
            </a:r>
            <a:r>
              <a:rPr lang="pl-PL" sz="2800" baseline="-25000" dirty="0">
                <a:latin typeface="Times New Roman" pitchFamily="18" charset="0"/>
                <a:cs typeface="Times New Roman" pitchFamily="18" charset="0"/>
              </a:rPr>
              <a:t>9</a:t>
            </a:r>
            <a:r>
              <a:rPr lang="pl-PL" sz="2800" dirty="0">
                <a:latin typeface="Times New Roman" pitchFamily="18" charset="0"/>
                <a:cs typeface="Times New Roman" pitchFamily="18" charset="0"/>
              </a:rPr>
              <a:t>OH </a:t>
            </a:r>
            <a:endParaRPr lang="vi-VN" sz="2800" dirty="0">
              <a:latin typeface="Times New Roman" pitchFamily="18" charset="0"/>
              <a:cs typeface="Times New Roman" pitchFamily="18" charset="0"/>
            </a:endParaRPr>
          </a:p>
          <a:p>
            <a:r>
              <a:rPr lang="vi-VN" sz="2800" b="1" dirty="0">
                <a:latin typeface="Times New Roman" pitchFamily="18" charset="0"/>
                <a:cs typeface="Times New Roman" pitchFamily="18" charset="0"/>
              </a:rPr>
              <a:t>Câu 10:</a:t>
            </a:r>
            <a:r>
              <a:rPr lang="vi-VN" sz="2800" dirty="0">
                <a:latin typeface="Times New Roman" pitchFamily="18" charset="0"/>
                <a:cs typeface="Times New Roman" pitchFamily="18" charset="0"/>
              </a:rPr>
              <a:t> Đốt cháy hoàn toàn 10,6 </a:t>
            </a:r>
            <a:r>
              <a:rPr lang="vi-VN" sz="2800" dirty="0" err="1">
                <a:latin typeface="Times New Roman" pitchFamily="18" charset="0"/>
                <a:cs typeface="Times New Roman" pitchFamily="18" charset="0"/>
              </a:rPr>
              <a:t>gam</a:t>
            </a:r>
            <a:r>
              <a:rPr lang="vi-VN" sz="2800" dirty="0">
                <a:latin typeface="Times New Roman" pitchFamily="18" charset="0"/>
                <a:cs typeface="Times New Roman" pitchFamily="18" charset="0"/>
              </a:rPr>
              <a:t> hỗn hợp gồm hai </a:t>
            </a:r>
            <a:r>
              <a:rPr lang="vi-VN" sz="2800" dirty="0" err="1">
                <a:latin typeface="Times New Roman" pitchFamily="18" charset="0"/>
                <a:cs typeface="Times New Roman" pitchFamily="18" charset="0"/>
              </a:rPr>
              <a:t>alcohol</a:t>
            </a:r>
            <a:r>
              <a:rPr lang="vi-VN" sz="2800" dirty="0">
                <a:latin typeface="Times New Roman" pitchFamily="18" charset="0"/>
                <a:cs typeface="Times New Roman" pitchFamily="18" charset="0"/>
              </a:rPr>
              <a:t> kế tiếp nhau trong dãy đồng đẳng của </a:t>
            </a:r>
            <a:r>
              <a:rPr lang="vi-VN" sz="2800" dirty="0" err="1">
                <a:latin typeface="Times New Roman" pitchFamily="18" charset="0"/>
                <a:cs typeface="Times New Roman" pitchFamily="18" charset="0"/>
              </a:rPr>
              <a:t>alcohol</a:t>
            </a:r>
            <a:r>
              <a:rPr lang="vi-VN" sz="2800" dirty="0">
                <a:latin typeface="Times New Roman" pitchFamily="18" charset="0"/>
                <a:cs typeface="Times New Roman" pitchFamily="18" charset="0"/>
              </a:rPr>
              <a:t> </a:t>
            </a:r>
            <a:r>
              <a:rPr lang="vi-VN" sz="2800" dirty="0" err="1">
                <a:latin typeface="Times New Roman" pitchFamily="18" charset="0"/>
                <a:cs typeface="Times New Roman" pitchFamily="18" charset="0"/>
              </a:rPr>
              <a:t>etylic</a:t>
            </a:r>
            <a:r>
              <a:rPr lang="vi-VN" sz="2800" dirty="0">
                <a:latin typeface="Times New Roman" pitchFamily="18" charset="0"/>
                <a:cs typeface="Times New Roman" pitchFamily="18" charset="0"/>
              </a:rPr>
              <a:t> thì thu được 1</a:t>
            </a:r>
            <a:r>
              <a:rPr lang="en-US" sz="2800" dirty="0">
                <a:latin typeface="Times New Roman" pitchFamily="18" charset="0"/>
                <a:cs typeface="Times New Roman" pitchFamily="18" charset="0"/>
              </a:rPr>
              <a:t>2,395</a:t>
            </a:r>
            <a:r>
              <a:rPr lang="vi-VN" sz="2800" dirty="0">
                <a:latin typeface="Times New Roman" pitchFamily="18" charset="0"/>
                <a:cs typeface="Times New Roman" pitchFamily="18" charset="0"/>
              </a:rPr>
              <a:t> </a:t>
            </a:r>
            <a:r>
              <a:rPr lang="en-US" sz="2800" dirty="0">
                <a:latin typeface="Times New Roman" pitchFamily="18" charset="0"/>
                <a:cs typeface="Times New Roman" pitchFamily="18" charset="0"/>
              </a:rPr>
              <a:t>L</a:t>
            </a:r>
            <a:r>
              <a:rPr lang="vi-VN" sz="2800" dirty="0">
                <a:latin typeface="Times New Roman" pitchFamily="18" charset="0"/>
                <a:cs typeface="Times New Roman" pitchFamily="18" charset="0"/>
              </a:rPr>
              <a:t> khí CO</a:t>
            </a:r>
            <a:r>
              <a:rPr lang="vi-VN" sz="2800" baseline="-25000" dirty="0">
                <a:latin typeface="Times New Roman" pitchFamily="18" charset="0"/>
                <a:cs typeface="Times New Roman" pitchFamily="18" charset="0"/>
              </a:rPr>
              <a:t>2</a:t>
            </a:r>
            <a:r>
              <a:rPr lang="vi-VN" sz="2800" dirty="0">
                <a:latin typeface="Times New Roman" pitchFamily="18" charset="0"/>
                <a:cs typeface="Times New Roman" pitchFamily="18" charset="0"/>
              </a:rPr>
              <a:t> (</a:t>
            </a:r>
            <a:r>
              <a:rPr lang="vi-VN" sz="2800" dirty="0" err="1">
                <a:latin typeface="Times New Roman" pitchFamily="18" charset="0"/>
                <a:cs typeface="Times New Roman" pitchFamily="18" charset="0"/>
              </a:rPr>
              <a:t>đkc</a:t>
            </a:r>
            <a:r>
              <a:rPr lang="vi-VN" sz="2800" dirty="0">
                <a:latin typeface="Times New Roman" pitchFamily="18" charset="0"/>
                <a:cs typeface="Times New Roman" pitchFamily="18" charset="0"/>
              </a:rPr>
              <a:t>). Công thức của 2 </a:t>
            </a:r>
            <a:r>
              <a:rPr lang="vi-VN" sz="2800" dirty="0" err="1">
                <a:latin typeface="Times New Roman" pitchFamily="18" charset="0"/>
                <a:cs typeface="Times New Roman" pitchFamily="18" charset="0"/>
              </a:rPr>
              <a:t>alcohol</a:t>
            </a:r>
            <a:r>
              <a:rPr lang="vi-VN" sz="2800" dirty="0">
                <a:latin typeface="Times New Roman" pitchFamily="18" charset="0"/>
                <a:cs typeface="Times New Roman" pitchFamily="18" charset="0"/>
              </a:rPr>
              <a:t> trên là:</a:t>
            </a:r>
          </a:p>
          <a:p>
            <a:pPr marL="514350" indent="-514350"/>
            <a:r>
              <a:rPr lang="vi-VN" sz="2800" dirty="0">
                <a:latin typeface="Times New Roman" pitchFamily="18" charset="0"/>
                <a:cs typeface="Times New Roman" pitchFamily="18" charset="0"/>
              </a:rPr>
              <a:t>         A. C</a:t>
            </a:r>
            <a:r>
              <a:rPr lang="vi-VN" sz="2800" baseline="-25000" dirty="0">
                <a:latin typeface="Times New Roman" pitchFamily="18" charset="0"/>
                <a:cs typeface="Times New Roman" pitchFamily="18" charset="0"/>
              </a:rPr>
              <a:t>2</a:t>
            </a:r>
            <a:r>
              <a:rPr lang="vi-VN" sz="2800" dirty="0">
                <a:latin typeface="Times New Roman" pitchFamily="18" charset="0"/>
                <a:cs typeface="Times New Roman" pitchFamily="18" charset="0"/>
              </a:rPr>
              <a:t>H</a:t>
            </a:r>
            <a:r>
              <a:rPr lang="vi-VN" sz="2800" baseline="-25000" dirty="0">
                <a:latin typeface="Times New Roman" pitchFamily="18" charset="0"/>
                <a:cs typeface="Times New Roman" pitchFamily="18" charset="0"/>
              </a:rPr>
              <a:t>5</a:t>
            </a:r>
            <a:r>
              <a:rPr lang="vi-VN" sz="2800" dirty="0">
                <a:latin typeface="Times New Roman" pitchFamily="18" charset="0"/>
                <a:cs typeface="Times New Roman" pitchFamily="18" charset="0"/>
              </a:rPr>
              <a:t>OH  và C</a:t>
            </a:r>
            <a:r>
              <a:rPr lang="vi-VN" sz="2800" baseline="-25000" dirty="0">
                <a:latin typeface="Times New Roman" pitchFamily="18" charset="0"/>
                <a:cs typeface="Times New Roman" pitchFamily="18" charset="0"/>
              </a:rPr>
              <a:t>3</a:t>
            </a:r>
            <a:r>
              <a:rPr lang="vi-VN" sz="2800" dirty="0">
                <a:latin typeface="Times New Roman" pitchFamily="18" charset="0"/>
                <a:cs typeface="Times New Roman" pitchFamily="18" charset="0"/>
              </a:rPr>
              <a:t>H</a:t>
            </a:r>
            <a:r>
              <a:rPr lang="vi-VN" sz="2800" baseline="-25000" dirty="0">
                <a:latin typeface="Times New Roman" pitchFamily="18" charset="0"/>
                <a:cs typeface="Times New Roman" pitchFamily="18" charset="0"/>
              </a:rPr>
              <a:t>7</a:t>
            </a:r>
            <a:r>
              <a:rPr lang="vi-VN" sz="2800" dirty="0">
                <a:latin typeface="Times New Roman" pitchFamily="18" charset="0"/>
                <a:cs typeface="Times New Roman" pitchFamily="18" charset="0"/>
              </a:rPr>
              <a:t>OH	               B. CH</a:t>
            </a:r>
            <a:r>
              <a:rPr lang="vi-VN" sz="2800" baseline="-25000" dirty="0">
                <a:latin typeface="Times New Roman" pitchFamily="18" charset="0"/>
                <a:cs typeface="Times New Roman" pitchFamily="18" charset="0"/>
              </a:rPr>
              <a:t>3</a:t>
            </a:r>
            <a:r>
              <a:rPr lang="vi-VN" sz="2800" dirty="0">
                <a:latin typeface="Times New Roman" pitchFamily="18" charset="0"/>
                <a:cs typeface="Times New Roman" pitchFamily="18" charset="0"/>
              </a:rPr>
              <a:t>OH và C</a:t>
            </a:r>
            <a:r>
              <a:rPr lang="vi-VN" sz="2800" baseline="-25000" dirty="0">
                <a:latin typeface="Times New Roman" pitchFamily="18" charset="0"/>
                <a:cs typeface="Times New Roman" pitchFamily="18" charset="0"/>
              </a:rPr>
              <a:t>2</a:t>
            </a:r>
            <a:r>
              <a:rPr lang="vi-VN" sz="2800" dirty="0">
                <a:latin typeface="Times New Roman" pitchFamily="18" charset="0"/>
                <a:cs typeface="Times New Roman" pitchFamily="18" charset="0"/>
              </a:rPr>
              <a:t>H</a:t>
            </a:r>
            <a:r>
              <a:rPr lang="vi-VN" sz="2800" baseline="-25000" dirty="0">
                <a:latin typeface="Times New Roman" pitchFamily="18" charset="0"/>
                <a:cs typeface="Times New Roman" pitchFamily="18" charset="0"/>
              </a:rPr>
              <a:t>5</a:t>
            </a:r>
            <a:r>
              <a:rPr lang="vi-VN" sz="2800" dirty="0">
                <a:latin typeface="Times New Roman" pitchFamily="18" charset="0"/>
                <a:cs typeface="Times New Roman" pitchFamily="18" charset="0"/>
              </a:rPr>
              <a:t>OH    </a:t>
            </a:r>
          </a:p>
          <a:p>
            <a:pPr marL="514350" indent="-514350"/>
            <a:r>
              <a:rPr lang="vi-VN" sz="2800" dirty="0">
                <a:latin typeface="Times New Roman" pitchFamily="18" charset="0"/>
                <a:cs typeface="Times New Roman" pitchFamily="18" charset="0"/>
              </a:rPr>
              <a:t>         C. C</a:t>
            </a:r>
            <a:r>
              <a:rPr lang="vi-VN" sz="2800" baseline="-25000" dirty="0">
                <a:latin typeface="Times New Roman" pitchFamily="18" charset="0"/>
                <a:cs typeface="Times New Roman" pitchFamily="18" charset="0"/>
              </a:rPr>
              <a:t>3</a:t>
            </a:r>
            <a:r>
              <a:rPr lang="vi-VN" sz="2800" dirty="0">
                <a:latin typeface="Times New Roman" pitchFamily="18" charset="0"/>
                <a:cs typeface="Times New Roman" pitchFamily="18" charset="0"/>
              </a:rPr>
              <a:t>H</a:t>
            </a:r>
            <a:r>
              <a:rPr lang="vi-VN" sz="2800" baseline="-25000" dirty="0">
                <a:latin typeface="Times New Roman" pitchFamily="18" charset="0"/>
                <a:cs typeface="Times New Roman" pitchFamily="18" charset="0"/>
              </a:rPr>
              <a:t>7</a:t>
            </a:r>
            <a:r>
              <a:rPr lang="vi-VN" sz="2800" dirty="0">
                <a:latin typeface="Times New Roman" pitchFamily="18" charset="0"/>
                <a:cs typeface="Times New Roman" pitchFamily="18" charset="0"/>
              </a:rPr>
              <a:t>OH và C</a:t>
            </a:r>
            <a:r>
              <a:rPr lang="vi-VN" sz="2800" baseline="-25000" dirty="0">
                <a:latin typeface="Times New Roman" pitchFamily="18" charset="0"/>
                <a:cs typeface="Times New Roman" pitchFamily="18" charset="0"/>
              </a:rPr>
              <a:t>4</a:t>
            </a:r>
            <a:r>
              <a:rPr lang="vi-VN" sz="2800" dirty="0">
                <a:latin typeface="Times New Roman" pitchFamily="18" charset="0"/>
                <a:cs typeface="Times New Roman" pitchFamily="18" charset="0"/>
              </a:rPr>
              <a:t>H</a:t>
            </a:r>
            <a:r>
              <a:rPr lang="vi-VN" sz="2800" baseline="-25000" dirty="0">
                <a:latin typeface="Times New Roman" pitchFamily="18" charset="0"/>
                <a:cs typeface="Times New Roman" pitchFamily="18" charset="0"/>
              </a:rPr>
              <a:t>9</a:t>
            </a:r>
            <a:r>
              <a:rPr lang="vi-VN" sz="2800" dirty="0">
                <a:latin typeface="Times New Roman" pitchFamily="18" charset="0"/>
                <a:cs typeface="Times New Roman" pitchFamily="18" charset="0"/>
              </a:rPr>
              <a:t>OH	                D. CH</a:t>
            </a:r>
            <a:r>
              <a:rPr lang="vi-VN" sz="2800" baseline="-25000" dirty="0">
                <a:latin typeface="Times New Roman" pitchFamily="18" charset="0"/>
                <a:cs typeface="Times New Roman" pitchFamily="18" charset="0"/>
              </a:rPr>
              <a:t>3</a:t>
            </a:r>
            <a:r>
              <a:rPr lang="vi-VN" sz="2800" dirty="0">
                <a:latin typeface="Times New Roman" pitchFamily="18" charset="0"/>
                <a:cs typeface="Times New Roman" pitchFamily="18" charset="0"/>
              </a:rPr>
              <a:t>OH  và C</a:t>
            </a:r>
            <a:r>
              <a:rPr lang="vi-VN" sz="2800" baseline="-25000" dirty="0">
                <a:latin typeface="Times New Roman" pitchFamily="18" charset="0"/>
                <a:cs typeface="Times New Roman" pitchFamily="18" charset="0"/>
              </a:rPr>
              <a:t>3</a:t>
            </a:r>
            <a:r>
              <a:rPr lang="vi-VN" sz="2800" dirty="0">
                <a:latin typeface="Times New Roman" pitchFamily="18" charset="0"/>
                <a:cs typeface="Times New Roman" pitchFamily="18" charset="0"/>
              </a:rPr>
              <a:t>H</a:t>
            </a:r>
            <a:r>
              <a:rPr lang="vi-VN" sz="2800" baseline="-25000" dirty="0">
                <a:latin typeface="Times New Roman" pitchFamily="18" charset="0"/>
                <a:cs typeface="Times New Roman" pitchFamily="18" charset="0"/>
              </a:rPr>
              <a:t>7</a:t>
            </a:r>
            <a:r>
              <a:rPr lang="vi-VN" sz="2800" dirty="0">
                <a:latin typeface="Times New Roman" pitchFamily="18" charset="0"/>
                <a:cs typeface="Times New Roman" pitchFamily="18" charset="0"/>
              </a:rPr>
              <a:t>OH</a:t>
            </a:r>
          </a:p>
        </p:txBody>
      </p:sp>
      <p:sp>
        <p:nvSpPr>
          <p:cNvPr id="5" name="Hình Bầu dục 4"/>
          <p:cNvSpPr/>
          <p:nvPr/>
        </p:nvSpPr>
        <p:spPr>
          <a:xfrm>
            <a:off x="2943893" y="2116183"/>
            <a:ext cx="496389" cy="36576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 name="Hình Bầu dục 6"/>
          <p:cNvSpPr/>
          <p:nvPr/>
        </p:nvSpPr>
        <p:spPr>
          <a:xfrm>
            <a:off x="1184366" y="3820292"/>
            <a:ext cx="496389" cy="36576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330589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amond(in)">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a:extLst>
              <a:ext uri="{FF2B5EF4-FFF2-40B4-BE49-F238E27FC236}">
                <a16:creationId xmlns:a16="http://schemas.microsoft.com/office/drawing/2014/main" id="{9E1F424E-9B45-609E-909F-4B1447A9F446}"/>
              </a:ext>
            </a:extLst>
          </p:cNvPr>
          <p:cNvSpPr txBox="1">
            <a:spLocks noChangeArrowheads="1"/>
          </p:cNvSpPr>
          <p:nvPr/>
        </p:nvSpPr>
        <p:spPr bwMode="auto">
          <a:xfrm>
            <a:off x="1409701" y="114549"/>
            <a:ext cx="9105899"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4400" dirty="0">
                <a:solidFill>
                  <a:srgbClr val="0070C0"/>
                </a:solidFill>
                <a:latin typeface="Times New Roman" panose="02020603050405020304" pitchFamily="18" charset="0"/>
              </a:rPr>
              <a:t>BÀI TẬP</a:t>
            </a:r>
          </a:p>
        </p:txBody>
      </p:sp>
      <p:sp>
        <p:nvSpPr>
          <p:cNvPr id="6" name="Rectangle 1">
            <a:extLst>
              <a:ext uri="{FF2B5EF4-FFF2-40B4-BE49-F238E27FC236}">
                <a16:creationId xmlns:a16="http://schemas.microsoft.com/office/drawing/2014/main" id="{9D06019A-382B-D220-B1F8-83CC6C07A846}"/>
              </a:ext>
            </a:extLst>
          </p:cNvPr>
          <p:cNvSpPr/>
          <p:nvPr/>
        </p:nvSpPr>
        <p:spPr>
          <a:xfrm>
            <a:off x="457201" y="1161008"/>
            <a:ext cx="10580914" cy="3539430"/>
          </a:xfrm>
          <a:prstGeom prst="rect">
            <a:avLst/>
          </a:prstGeom>
        </p:spPr>
        <p:txBody>
          <a:bodyPr wrap="square">
            <a:spAutoFit/>
          </a:bodyPr>
          <a:lstStyle/>
          <a:p>
            <a:r>
              <a:rPr lang="vi-VN" sz="2800" b="1" dirty="0">
                <a:latin typeface="Times New Roman" pitchFamily="18" charset="0"/>
                <a:cs typeface="Times New Roman" pitchFamily="18" charset="0"/>
              </a:rPr>
              <a:t>Câu </a:t>
            </a:r>
            <a:r>
              <a:rPr lang="en-US" sz="2800" b="1" dirty="0">
                <a:latin typeface="Times New Roman" pitchFamily="18" charset="0"/>
                <a:cs typeface="Times New Roman" pitchFamily="18" charset="0"/>
              </a:rPr>
              <a:t>11</a:t>
            </a:r>
            <a:r>
              <a:rPr lang="pl-PL" sz="2800" b="1" dirty="0">
                <a:latin typeface="Times New Roman" pitchFamily="18" charset="0"/>
                <a:cs typeface="Times New Roman" pitchFamily="18" charset="0"/>
              </a:rPr>
              <a:t>:</a:t>
            </a:r>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Cho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hợp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chất</a:t>
            </a:r>
            <a:r>
              <a:rPr lang="en-US" sz="2800" dirty="0">
                <a:latin typeface="Times New Roman" pitchFamily="18" charset="0"/>
                <a:cs typeface="Times New Roman" pitchFamily="18" charset="0"/>
              </a:rPr>
              <a:t>: hexane, bromoethane, ethanol, phenol. Trong </a:t>
            </a:r>
            <a:r>
              <a:rPr lang="en-US" sz="2800" dirty="0" err="1">
                <a:latin typeface="Times New Roman" pitchFamily="18" charset="0"/>
                <a:cs typeface="Times New Roman" pitchFamily="18" charset="0"/>
              </a:rPr>
              <a:t>số</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này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chất</a:t>
            </a:r>
            <a:r>
              <a:rPr lang="en-US" sz="2800" dirty="0">
                <a:latin typeface="Times New Roman" pitchFamily="18" charset="0"/>
                <a:cs typeface="Times New Roman" pitchFamily="18" charset="0"/>
              </a:rPr>
              <a:t> tan </a:t>
            </a:r>
            <a:r>
              <a:rPr lang="en-US" sz="2800" dirty="0" err="1">
                <a:latin typeface="Times New Roman" pitchFamily="18" charset="0"/>
                <a:cs typeface="Times New Roman" pitchFamily="18" charset="0"/>
              </a:rPr>
              <a:t>tốt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nước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endParaRPr lang="en-US" sz="2800" b="1" dirty="0">
              <a:latin typeface="Times New Roman" pitchFamily="18" charset="0"/>
              <a:cs typeface="Times New Roman" pitchFamily="18" charset="0"/>
            </a:endParaRPr>
          </a:p>
          <a:p>
            <a:r>
              <a:rPr lang="pl-PL" sz="2800" dirty="0">
                <a:latin typeface="Times New Roman" pitchFamily="18" charset="0"/>
                <a:cs typeface="Times New Roman" pitchFamily="18" charset="0"/>
              </a:rPr>
              <a:t>A. </a:t>
            </a:r>
            <a:r>
              <a:rPr lang="en-US" sz="2800" dirty="0">
                <a:latin typeface="Times New Roman" pitchFamily="18" charset="0"/>
                <a:cs typeface="Times New Roman" pitchFamily="18" charset="0"/>
              </a:rPr>
              <a:t>hexane</a:t>
            </a:r>
            <a:r>
              <a:rPr lang="it-IT" sz="2800" dirty="0">
                <a:latin typeface="Times New Roman" pitchFamily="18" charset="0"/>
                <a:cs typeface="Times New Roman" pitchFamily="18" charset="0"/>
              </a:rPr>
              <a:t>.</a:t>
            </a:r>
            <a:r>
              <a:rPr lang="pl-PL" sz="2800" dirty="0">
                <a:latin typeface="Times New Roman" pitchFamily="18" charset="0"/>
                <a:cs typeface="Times New Roman" pitchFamily="18" charset="0"/>
              </a:rPr>
              <a:t>	        B. </a:t>
            </a:r>
            <a:r>
              <a:rPr lang="en-US" sz="2800" dirty="0">
                <a:latin typeface="Times New Roman" pitchFamily="18" charset="0"/>
                <a:cs typeface="Times New Roman" pitchFamily="18" charset="0"/>
              </a:rPr>
              <a:t>bromoethane</a:t>
            </a:r>
            <a:r>
              <a:rPr lang="pl-PL" sz="2800" dirty="0">
                <a:latin typeface="Times New Roman" pitchFamily="18" charset="0"/>
                <a:cs typeface="Times New Roman" pitchFamily="18" charset="0"/>
              </a:rPr>
              <a:t>.          C</a:t>
            </a:r>
            <a:r>
              <a:rPr lang="it-IT" sz="2800" dirty="0">
                <a:latin typeface="Times New Roman" pitchFamily="18" charset="0"/>
                <a:cs typeface="Times New Roman" pitchFamily="18" charset="0"/>
              </a:rPr>
              <a:t>. </a:t>
            </a:r>
            <a:r>
              <a:rPr lang="en-US" sz="2800" dirty="0">
                <a:latin typeface="Times New Roman" pitchFamily="18" charset="0"/>
                <a:cs typeface="Times New Roman" pitchFamily="18" charset="0"/>
              </a:rPr>
              <a:t>ethanol</a:t>
            </a:r>
            <a:r>
              <a:rPr lang="pl-PL" sz="2800" dirty="0">
                <a:latin typeface="Times New Roman" pitchFamily="18" charset="0"/>
                <a:cs typeface="Times New Roman" pitchFamily="18" charset="0"/>
              </a:rPr>
              <a:t>.  </a:t>
            </a:r>
            <a:r>
              <a:rPr lang="vi-VN" sz="2800" dirty="0">
                <a:latin typeface="Times New Roman" pitchFamily="18" charset="0"/>
                <a:cs typeface="Times New Roman" pitchFamily="18" charset="0"/>
              </a:rPr>
              <a:t>     </a:t>
            </a:r>
            <a:r>
              <a:rPr lang="pl-PL" sz="2800" dirty="0">
                <a:latin typeface="Times New Roman" pitchFamily="18" charset="0"/>
                <a:cs typeface="Times New Roman" pitchFamily="18" charset="0"/>
              </a:rPr>
              <a:t>D. </a:t>
            </a:r>
            <a:r>
              <a:rPr lang="en-US" sz="2800" dirty="0">
                <a:latin typeface="Times New Roman" pitchFamily="18" charset="0"/>
                <a:cs typeface="Times New Roman" pitchFamily="18" charset="0"/>
              </a:rPr>
              <a:t>phenol.</a:t>
            </a:r>
            <a:r>
              <a:rPr lang="pl-PL" sz="2800" dirty="0">
                <a:latin typeface="Times New Roman" pitchFamily="18" charset="0"/>
                <a:cs typeface="Times New Roman" pitchFamily="18" charset="0"/>
              </a:rPr>
              <a:t> </a:t>
            </a:r>
            <a:endParaRPr lang="vi-VN" sz="2800" dirty="0">
              <a:latin typeface="Times New Roman" pitchFamily="18" charset="0"/>
              <a:cs typeface="Times New Roman" pitchFamily="18" charset="0"/>
            </a:endParaRPr>
          </a:p>
          <a:p>
            <a:r>
              <a:rPr lang="vi-VN" sz="2800" b="1" dirty="0">
                <a:latin typeface="Times New Roman" pitchFamily="18" charset="0"/>
                <a:cs typeface="Times New Roman" pitchFamily="18" charset="0"/>
              </a:rPr>
              <a:t>Câu 1</a:t>
            </a:r>
            <a:r>
              <a:rPr lang="en-US" sz="2800" b="1" dirty="0">
                <a:latin typeface="Times New Roman" pitchFamily="18" charset="0"/>
                <a:cs typeface="Times New Roman" pitchFamily="18" charset="0"/>
              </a:rPr>
              <a:t>2</a:t>
            </a:r>
            <a:r>
              <a:rPr lang="vi-VN" sz="2800" b="1" dirty="0">
                <a:latin typeface="Times New Roman" pitchFamily="18" charset="0"/>
                <a:cs typeface="Times New Roman" pitchFamily="18" charset="0"/>
              </a:rPr>
              <a:t>:</a:t>
            </a:r>
            <a:r>
              <a:rPr lang="vi-VN"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Phản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ứng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thủy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dẫn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xuất</a:t>
            </a:r>
            <a:r>
              <a:rPr lang="en-US" sz="2800" dirty="0">
                <a:latin typeface="Times New Roman" pitchFamily="18" charset="0"/>
                <a:cs typeface="Times New Roman" pitchFamily="18" charset="0"/>
              </a:rPr>
              <a:t> halogen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môi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trường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kiềm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thuộc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loại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phản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ứng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gì</a:t>
            </a:r>
            <a:r>
              <a:rPr lang="en-US" sz="2800" dirty="0">
                <a:latin typeface="Times New Roman" pitchFamily="18" charset="0"/>
                <a:cs typeface="Times New Roman" pitchFamily="18" charset="0"/>
              </a:rPr>
              <a:t>?</a:t>
            </a:r>
          </a:p>
          <a:p>
            <a:endParaRPr lang="vi-VN" sz="2800" dirty="0">
              <a:latin typeface="Times New Roman" pitchFamily="18" charset="0"/>
              <a:cs typeface="Times New Roman" pitchFamily="18" charset="0"/>
            </a:endParaRPr>
          </a:p>
          <a:p>
            <a:pPr marL="514350" indent="-514350"/>
            <a:r>
              <a:rPr lang="vi-VN" sz="2800" dirty="0">
                <a:latin typeface="Times New Roman" pitchFamily="18" charset="0"/>
                <a:cs typeface="Times New Roman" pitchFamily="18" charset="0"/>
              </a:rPr>
              <a:t>         A. </a:t>
            </a:r>
            <a:r>
              <a:rPr lang="en-US" sz="2800" dirty="0" err="1">
                <a:latin typeface="Times New Roman" pitchFamily="18" charset="0"/>
                <a:cs typeface="Times New Roman" pitchFamily="18" charset="0"/>
              </a:rPr>
              <a:t>Phản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ứng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thế</a:t>
            </a:r>
            <a:r>
              <a:rPr lang="vi-VN" sz="2800" dirty="0">
                <a:latin typeface="Times New Roman" pitchFamily="18" charset="0"/>
                <a:cs typeface="Times New Roman" pitchFamily="18" charset="0"/>
              </a:rPr>
              <a:t>	               B. </a:t>
            </a:r>
            <a:r>
              <a:rPr lang="en-US" sz="2800" dirty="0" err="1">
                <a:latin typeface="Times New Roman" pitchFamily="18" charset="0"/>
                <a:cs typeface="Times New Roman" pitchFamily="18" charset="0"/>
              </a:rPr>
              <a:t>Phản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ứng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cộng</a:t>
            </a:r>
            <a:endParaRPr lang="vi-VN" sz="2800" dirty="0">
              <a:latin typeface="Times New Roman" pitchFamily="18" charset="0"/>
              <a:cs typeface="Times New Roman" pitchFamily="18" charset="0"/>
            </a:endParaRPr>
          </a:p>
          <a:p>
            <a:pPr marL="514350" indent="-514350"/>
            <a:r>
              <a:rPr lang="vi-VN" sz="2800" dirty="0">
                <a:latin typeface="Times New Roman" pitchFamily="18" charset="0"/>
                <a:cs typeface="Times New Roman" pitchFamily="18" charset="0"/>
              </a:rPr>
              <a:t>         C. </a:t>
            </a:r>
            <a:r>
              <a:rPr lang="en-US" sz="2800" dirty="0" err="1">
                <a:latin typeface="Times New Roman" pitchFamily="18" charset="0"/>
                <a:cs typeface="Times New Roman" pitchFamily="18" charset="0"/>
              </a:rPr>
              <a:t>Phản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ứng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tách</a:t>
            </a:r>
            <a:r>
              <a:rPr lang="vi-VN" sz="2800" dirty="0">
                <a:latin typeface="Times New Roman" pitchFamily="18" charset="0"/>
                <a:cs typeface="Times New Roman" pitchFamily="18" charset="0"/>
              </a:rPr>
              <a:t>	                D. </a:t>
            </a:r>
            <a:r>
              <a:rPr lang="en-US" sz="2800" dirty="0" err="1">
                <a:latin typeface="Times New Roman" pitchFamily="18" charset="0"/>
                <a:cs typeface="Times New Roman" pitchFamily="18" charset="0"/>
              </a:rPr>
              <a:t>Phản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ứng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oxi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hóa</a:t>
            </a:r>
            <a:endParaRPr lang="vi-VN" sz="2800" dirty="0">
              <a:latin typeface="Times New Roman" pitchFamily="18" charset="0"/>
              <a:cs typeface="Times New Roman" pitchFamily="18" charset="0"/>
            </a:endParaRPr>
          </a:p>
        </p:txBody>
      </p:sp>
      <p:sp>
        <p:nvSpPr>
          <p:cNvPr id="7" name="Hình Bầu dục 4">
            <a:extLst>
              <a:ext uri="{FF2B5EF4-FFF2-40B4-BE49-F238E27FC236}">
                <a16:creationId xmlns:a16="http://schemas.microsoft.com/office/drawing/2014/main" id="{CF051E04-9140-5049-43E2-30C20585EF8E}"/>
              </a:ext>
            </a:extLst>
          </p:cNvPr>
          <p:cNvSpPr/>
          <p:nvPr/>
        </p:nvSpPr>
        <p:spPr>
          <a:xfrm>
            <a:off x="6254253" y="2081459"/>
            <a:ext cx="496389" cy="36576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 name="Hình Bầu dục 4">
            <a:extLst>
              <a:ext uri="{FF2B5EF4-FFF2-40B4-BE49-F238E27FC236}">
                <a16:creationId xmlns:a16="http://schemas.microsoft.com/office/drawing/2014/main" id="{63774374-2EEF-76D6-CED8-F2691BC19970}"/>
              </a:ext>
            </a:extLst>
          </p:cNvPr>
          <p:cNvSpPr/>
          <p:nvPr/>
        </p:nvSpPr>
        <p:spPr>
          <a:xfrm>
            <a:off x="1153885" y="3797308"/>
            <a:ext cx="496389" cy="36576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graphicFrame>
        <p:nvGraphicFramePr>
          <p:cNvPr id="9" name="Object 8">
            <a:extLst>
              <a:ext uri="{FF2B5EF4-FFF2-40B4-BE49-F238E27FC236}">
                <a16:creationId xmlns:a16="http://schemas.microsoft.com/office/drawing/2014/main" id="{0137DCB0-C3AC-9967-D504-95C6CD707E05}"/>
              </a:ext>
            </a:extLst>
          </p:cNvPr>
          <p:cNvGraphicFramePr>
            <a:graphicFrameLocks noChangeAspect="1"/>
          </p:cNvGraphicFramePr>
          <p:nvPr>
            <p:extLst>
              <p:ext uri="{D42A27DB-BD31-4B8C-83A1-F6EECF244321}">
                <p14:modId xmlns:p14="http://schemas.microsoft.com/office/powerpoint/2010/main" val="3365594950"/>
              </p:ext>
            </p:extLst>
          </p:nvPr>
        </p:nvGraphicFramePr>
        <p:xfrm>
          <a:off x="3699915" y="3350348"/>
          <a:ext cx="4525470" cy="446960"/>
        </p:xfrm>
        <a:graphic>
          <a:graphicData uri="http://schemas.openxmlformats.org/presentationml/2006/ole">
            <mc:AlternateContent xmlns:mc="http://schemas.openxmlformats.org/markup-compatibility/2006">
              <mc:Choice xmlns:v="urn:schemas-microsoft-com:vml" Requires="v">
                <p:oleObj name="Equation" r:id="rId2" imgW="2057400" imgH="203040" progId="Equation.DSMT4">
                  <p:embed/>
                </p:oleObj>
              </mc:Choice>
              <mc:Fallback>
                <p:oleObj name="Equation" r:id="rId2" imgW="2057400" imgH="203040" progId="Equation.DSMT4">
                  <p:embed/>
                  <p:pic>
                    <p:nvPicPr>
                      <p:cNvPr id="0" name=""/>
                      <p:cNvPicPr/>
                      <p:nvPr/>
                    </p:nvPicPr>
                    <p:blipFill>
                      <a:blip r:embed="rId3"/>
                      <a:stretch>
                        <a:fillRect/>
                      </a:stretch>
                    </p:blipFill>
                    <p:spPr>
                      <a:xfrm>
                        <a:off x="3699915" y="3350348"/>
                        <a:ext cx="4525470" cy="446960"/>
                      </a:xfrm>
                      <a:prstGeom prst="rect">
                        <a:avLst/>
                      </a:prstGeom>
                    </p:spPr>
                  </p:pic>
                </p:oleObj>
              </mc:Fallback>
            </mc:AlternateContent>
          </a:graphicData>
        </a:graphic>
      </p:graphicFrame>
    </p:spTree>
    <p:extLst>
      <p:ext uri="{BB962C8B-B14F-4D97-AF65-F5344CB8AC3E}">
        <p14:creationId xmlns:p14="http://schemas.microsoft.com/office/powerpoint/2010/main" val="2584590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amond(in)">
                                      <p:cBhvr>
                                        <p:cTn id="1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a:extLst>
              <a:ext uri="{FF2B5EF4-FFF2-40B4-BE49-F238E27FC236}">
                <a16:creationId xmlns:a16="http://schemas.microsoft.com/office/drawing/2014/main" id="{9E1F424E-9B45-609E-909F-4B1447A9F446}"/>
              </a:ext>
            </a:extLst>
          </p:cNvPr>
          <p:cNvSpPr txBox="1">
            <a:spLocks noChangeArrowheads="1"/>
          </p:cNvSpPr>
          <p:nvPr/>
        </p:nvSpPr>
        <p:spPr bwMode="auto">
          <a:xfrm>
            <a:off x="1409701" y="114549"/>
            <a:ext cx="9105899"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4400" dirty="0">
                <a:solidFill>
                  <a:srgbClr val="0070C0"/>
                </a:solidFill>
                <a:latin typeface="Times New Roman" panose="02020603050405020304" pitchFamily="18" charset="0"/>
              </a:rPr>
              <a:t>BÀI TẬP</a:t>
            </a:r>
          </a:p>
        </p:txBody>
      </p:sp>
      <p:sp>
        <p:nvSpPr>
          <p:cNvPr id="2" name="Rectangle 1">
            <a:extLst>
              <a:ext uri="{FF2B5EF4-FFF2-40B4-BE49-F238E27FC236}">
                <a16:creationId xmlns:a16="http://schemas.microsoft.com/office/drawing/2014/main" id="{9BC5E40C-07BD-236D-259A-DE99E0455172}"/>
              </a:ext>
            </a:extLst>
          </p:cNvPr>
          <p:cNvSpPr/>
          <p:nvPr/>
        </p:nvSpPr>
        <p:spPr>
          <a:xfrm>
            <a:off x="672192" y="790618"/>
            <a:ext cx="11324189" cy="3108543"/>
          </a:xfrm>
          <a:prstGeom prst="rect">
            <a:avLst/>
          </a:prstGeom>
        </p:spPr>
        <p:txBody>
          <a:bodyPr wrap="square">
            <a:spAutoFit/>
          </a:bodyPr>
          <a:lstStyle/>
          <a:p>
            <a:r>
              <a:rPr lang="vi-VN" sz="2800" b="1" dirty="0">
                <a:latin typeface="Times New Roman" pitchFamily="18" charset="0"/>
                <a:cs typeface="Times New Roman" pitchFamily="18" charset="0"/>
              </a:rPr>
              <a:t>Câu </a:t>
            </a:r>
            <a:r>
              <a:rPr lang="en-US" sz="2800" b="1" dirty="0">
                <a:latin typeface="Times New Roman" pitchFamily="18" charset="0"/>
                <a:cs typeface="Times New Roman" pitchFamily="18" charset="0"/>
              </a:rPr>
              <a:t>13</a:t>
            </a:r>
            <a:r>
              <a:rPr lang="pl-PL" sz="2800" b="1" dirty="0">
                <a:latin typeface="Times New Roman" pitchFamily="18" charset="0"/>
                <a:cs typeface="Times New Roman" pitchFamily="18" charset="0"/>
              </a:rPr>
              <a:t>:</a:t>
            </a:r>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Cho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phát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biểu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sau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về</a:t>
            </a:r>
            <a:r>
              <a:rPr lang="en-US" sz="2800" dirty="0">
                <a:latin typeface="Times New Roman" pitchFamily="18" charset="0"/>
                <a:cs typeface="Times New Roman" pitchFamily="18" charset="0"/>
              </a:rPr>
              <a:t> phenol:</a:t>
            </a:r>
          </a:p>
          <a:p>
            <a:pPr marL="514350" indent="-514350">
              <a:buAutoNum type="alphaLcParenR"/>
            </a:pPr>
            <a:r>
              <a:rPr lang="en-US" sz="2800" dirty="0">
                <a:latin typeface="Times New Roman" pitchFamily="18" charset="0"/>
                <a:cs typeface="Times New Roman" pitchFamily="18" charset="0"/>
              </a:rPr>
              <a:t>Phenol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nhiệt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sôi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hơn</a:t>
            </a:r>
            <a:r>
              <a:rPr lang="en-US" sz="2800" dirty="0">
                <a:latin typeface="Times New Roman" pitchFamily="18" charset="0"/>
                <a:cs typeface="Times New Roman" pitchFamily="18" charset="0"/>
              </a:rPr>
              <a:t> ethanol.</a:t>
            </a:r>
          </a:p>
          <a:p>
            <a:pPr marL="514350" indent="-514350">
              <a:buAutoNum type="alphaLcParenR"/>
            </a:pPr>
            <a:r>
              <a:rPr lang="en-US" sz="2800" dirty="0">
                <a:latin typeface="Times New Roman" pitchFamily="18" charset="0"/>
                <a:cs typeface="Times New Roman" pitchFamily="18" charset="0"/>
              </a:rPr>
              <a:t>Phenol </a:t>
            </a:r>
            <a:r>
              <a:rPr lang="en-US" sz="2800" dirty="0" err="1">
                <a:latin typeface="Times New Roman" pitchFamily="18" charset="0"/>
                <a:cs typeface="Times New Roman" pitchFamily="18" charset="0"/>
              </a:rPr>
              <a:t>tác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dụng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với</a:t>
            </a:r>
            <a:r>
              <a:rPr lang="en-US" sz="2800" dirty="0">
                <a:latin typeface="Times New Roman" pitchFamily="18" charset="0"/>
                <a:cs typeface="Times New Roman" pitchFamily="18" charset="0"/>
              </a:rPr>
              <a:t> dung </a:t>
            </a:r>
            <a:r>
              <a:rPr lang="en-US" sz="2800" dirty="0" err="1">
                <a:latin typeface="Times New Roman" pitchFamily="18" charset="0"/>
                <a:cs typeface="Times New Roman" pitchFamily="18" charset="0"/>
              </a:rPr>
              <a:t>dịch</a:t>
            </a:r>
            <a:r>
              <a:rPr lang="en-US" sz="2800" dirty="0">
                <a:latin typeface="Times New Roman" pitchFamily="18" charset="0"/>
                <a:cs typeface="Times New Roman" pitchFamily="18" charset="0"/>
              </a:rPr>
              <a:t> NaOH</a:t>
            </a:r>
          </a:p>
          <a:p>
            <a:pPr marL="514350" indent="-514350">
              <a:buAutoNum type="alphaLcParenR"/>
            </a:pPr>
            <a:r>
              <a:rPr lang="en-US" sz="2800" dirty="0">
                <a:latin typeface="Times New Roman" pitchFamily="18" charset="0"/>
                <a:cs typeface="Times New Roman" pitchFamily="18" charset="0"/>
              </a:rPr>
              <a:t>Phenol </a:t>
            </a:r>
            <a:r>
              <a:rPr lang="en-US" sz="2800" dirty="0" err="1">
                <a:latin typeface="Times New Roman" pitchFamily="18" charset="0"/>
                <a:cs typeface="Times New Roman" pitchFamily="18" charset="0"/>
              </a:rPr>
              <a:t>phản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ứng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với</a:t>
            </a:r>
            <a:r>
              <a:rPr lang="en-US" sz="2800" dirty="0">
                <a:latin typeface="Times New Roman" pitchFamily="18" charset="0"/>
                <a:cs typeface="Times New Roman" pitchFamily="18" charset="0"/>
              </a:rPr>
              <a:t> dung </a:t>
            </a:r>
            <a:r>
              <a:rPr lang="en-US" sz="2800" dirty="0" err="1">
                <a:latin typeface="Times New Roman" pitchFamily="18" charset="0"/>
                <a:cs typeface="Times New Roman" pitchFamily="18" charset="0"/>
              </a:rPr>
              <a:t>dịch</a:t>
            </a:r>
            <a:r>
              <a:rPr lang="en-US" sz="2800" dirty="0">
                <a:latin typeface="Times New Roman" pitchFamily="18" charset="0"/>
                <a:cs typeface="Times New Roman" pitchFamily="18" charset="0"/>
              </a:rPr>
              <a:t> Na</a:t>
            </a:r>
            <a:r>
              <a:rPr lang="en-US" sz="2800" baseline="-25000" dirty="0">
                <a:latin typeface="Times New Roman" pitchFamily="18" charset="0"/>
                <a:cs typeface="Times New Roman" pitchFamily="18" charset="0"/>
              </a:rPr>
              <a:t>2</a:t>
            </a:r>
            <a:r>
              <a:rPr lang="en-US" sz="2800" dirty="0">
                <a:latin typeface="Times New Roman" pitchFamily="18" charset="0"/>
                <a:cs typeface="Times New Roman" pitchFamily="18" charset="0"/>
              </a:rPr>
              <a:t>CO</a:t>
            </a:r>
            <a:r>
              <a:rPr lang="en-US" sz="2800" baseline="-25000" dirty="0">
                <a:latin typeface="Times New Roman" pitchFamily="18" charset="0"/>
                <a:cs typeface="Times New Roman" pitchFamily="18" charset="0"/>
              </a:rPr>
              <a:t>3</a:t>
            </a:r>
            <a:r>
              <a:rPr lang="en-US" sz="2800" dirty="0">
                <a:latin typeface="Times New Roman" pitchFamily="18" charset="0"/>
                <a:cs typeface="Times New Roman" pitchFamily="18" charset="0"/>
              </a:rPr>
              <a:t>.</a:t>
            </a:r>
          </a:p>
          <a:p>
            <a:pPr marL="514350" indent="-514350">
              <a:buAutoNum type="alphaLcParenR"/>
            </a:pPr>
            <a:r>
              <a:rPr lang="en-US" sz="2800" dirty="0" err="1">
                <a:latin typeface="Times New Roman" pitchFamily="18" charset="0"/>
                <a:cs typeface="Times New Roman" pitchFamily="18" charset="0"/>
              </a:rPr>
              <a:t>Phản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ứng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thế</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vòng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thơm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phenol </a:t>
            </a:r>
            <a:r>
              <a:rPr lang="en-US" sz="2800" dirty="0" err="1">
                <a:latin typeface="Times New Roman" pitchFamily="18" charset="0"/>
                <a:cs typeface="Times New Roman" pitchFamily="18" charset="0"/>
              </a:rPr>
              <a:t>dễ</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thế</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vòng</a:t>
            </a:r>
            <a:r>
              <a:rPr lang="en-US" sz="2800" dirty="0">
                <a:latin typeface="Times New Roman" pitchFamily="18" charset="0"/>
                <a:cs typeface="Times New Roman" pitchFamily="18" charset="0"/>
              </a:rPr>
              <a:t> benzene.</a:t>
            </a:r>
          </a:p>
          <a:p>
            <a:r>
              <a:rPr lang="en-US" sz="2800" dirty="0">
                <a:latin typeface="Times New Roman" pitchFamily="18" charset="0"/>
                <a:cs typeface="Times New Roman" pitchFamily="18" charset="0"/>
              </a:rPr>
              <a:t>	Trong </a:t>
            </a:r>
            <a:r>
              <a:rPr lang="en-US" sz="2800" dirty="0" err="1">
                <a:latin typeface="Times New Roman" pitchFamily="18" charset="0"/>
                <a:cs typeface="Times New Roman" pitchFamily="18" charset="0"/>
              </a:rPr>
              <a:t>số</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phát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biểu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số</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phát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biểu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đúng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a:t>
            </a:r>
          </a:p>
          <a:p>
            <a:r>
              <a:rPr lang="pl-PL" sz="2800" dirty="0">
                <a:latin typeface="Times New Roman" pitchFamily="18" charset="0"/>
                <a:cs typeface="Times New Roman" pitchFamily="18" charset="0"/>
              </a:rPr>
              <a:t>A. </a:t>
            </a:r>
            <a:r>
              <a:rPr lang="en-US" sz="2800" dirty="0">
                <a:latin typeface="Times New Roman" pitchFamily="18" charset="0"/>
                <a:cs typeface="Times New Roman" pitchFamily="18" charset="0"/>
              </a:rPr>
              <a:t>1</a:t>
            </a:r>
            <a:r>
              <a:rPr lang="it-IT" sz="2800" dirty="0">
                <a:latin typeface="Times New Roman" pitchFamily="18" charset="0"/>
                <a:cs typeface="Times New Roman" pitchFamily="18" charset="0"/>
              </a:rPr>
              <a:t>.</a:t>
            </a:r>
            <a:r>
              <a:rPr lang="pl-PL" sz="2800" dirty="0">
                <a:latin typeface="Times New Roman" pitchFamily="18" charset="0"/>
                <a:cs typeface="Times New Roman" pitchFamily="18" charset="0"/>
              </a:rPr>
              <a:t>	      </a:t>
            </a:r>
            <a:r>
              <a:rPr lang="en-US" sz="2800" dirty="0">
                <a:latin typeface="Times New Roman" pitchFamily="18" charset="0"/>
                <a:cs typeface="Times New Roman" pitchFamily="18" charset="0"/>
              </a:rPr>
              <a:t> </a:t>
            </a:r>
            <a:r>
              <a:rPr lang="pl-PL" sz="2800" dirty="0">
                <a:latin typeface="Times New Roman" pitchFamily="18" charset="0"/>
                <a:cs typeface="Times New Roman" pitchFamily="18" charset="0"/>
              </a:rPr>
              <a:t>  B. </a:t>
            </a:r>
            <a:r>
              <a:rPr lang="en-US" sz="2800" dirty="0">
                <a:latin typeface="Times New Roman" pitchFamily="18" charset="0"/>
                <a:cs typeface="Times New Roman" pitchFamily="18" charset="0"/>
              </a:rPr>
              <a:t>2</a:t>
            </a:r>
            <a:r>
              <a:rPr lang="pl-PL" sz="2800" dirty="0">
                <a:latin typeface="Times New Roman" pitchFamily="18" charset="0"/>
                <a:cs typeface="Times New Roman" pitchFamily="18" charset="0"/>
              </a:rPr>
              <a:t>.         </a:t>
            </a:r>
            <a:r>
              <a:rPr lang="en-US" sz="2800" dirty="0">
                <a:latin typeface="Times New Roman" pitchFamily="18" charset="0"/>
                <a:cs typeface="Times New Roman" pitchFamily="18" charset="0"/>
              </a:rPr>
              <a:t>	</a:t>
            </a:r>
            <a:r>
              <a:rPr lang="pl-PL" sz="2800" dirty="0">
                <a:latin typeface="Times New Roman" pitchFamily="18" charset="0"/>
                <a:cs typeface="Times New Roman" pitchFamily="18" charset="0"/>
              </a:rPr>
              <a:t> C</a:t>
            </a:r>
            <a:r>
              <a:rPr lang="it-IT" sz="2800" dirty="0">
                <a:latin typeface="Times New Roman" pitchFamily="18" charset="0"/>
                <a:cs typeface="Times New Roman" pitchFamily="18" charset="0"/>
              </a:rPr>
              <a:t>. </a:t>
            </a:r>
            <a:r>
              <a:rPr lang="en-US" sz="2800" dirty="0">
                <a:latin typeface="Times New Roman" pitchFamily="18" charset="0"/>
                <a:cs typeface="Times New Roman" pitchFamily="18" charset="0"/>
              </a:rPr>
              <a:t>3</a:t>
            </a:r>
            <a:r>
              <a:rPr lang="pl-PL" sz="2800" dirty="0">
                <a:latin typeface="Times New Roman" pitchFamily="18" charset="0"/>
                <a:cs typeface="Times New Roman" pitchFamily="18" charset="0"/>
              </a:rPr>
              <a:t>.  </a:t>
            </a:r>
            <a:r>
              <a:rPr lang="vi-VN" sz="2800" dirty="0">
                <a:latin typeface="Times New Roman" pitchFamily="18" charset="0"/>
                <a:cs typeface="Times New Roman" pitchFamily="18" charset="0"/>
              </a:rPr>
              <a:t>   </a:t>
            </a:r>
            <a:r>
              <a:rPr lang="en-US" sz="2800" dirty="0">
                <a:latin typeface="Times New Roman" pitchFamily="18" charset="0"/>
                <a:cs typeface="Times New Roman" pitchFamily="18" charset="0"/>
              </a:rPr>
              <a:t>		</a:t>
            </a:r>
            <a:r>
              <a:rPr lang="vi-VN" sz="2800" dirty="0">
                <a:latin typeface="Times New Roman" pitchFamily="18" charset="0"/>
                <a:cs typeface="Times New Roman" pitchFamily="18" charset="0"/>
              </a:rPr>
              <a:t>  </a:t>
            </a:r>
            <a:r>
              <a:rPr lang="pl-PL" sz="2800" dirty="0">
                <a:latin typeface="Times New Roman" pitchFamily="18" charset="0"/>
                <a:cs typeface="Times New Roman" pitchFamily="18" charset="0"/>
              </a:rPr>
              <a:t>D. </a:t>
            </a:r>
            <a:r>
              <a:rPr lang="en-US" sz="2800" dirty="0">
                <a:latin typeface="Times New Roman" pitchFamily="18" charset="0"/>
                <a:cs typeface="Times New Roman" pitchFamily="18" charset="0"/>
              </a:rPr>
              <a:t>4.</a:t>
            </a:r>
            <a:r>
              <a:rPr lang="pl-PL" sz="2800" dirty="0">
                <a:latin typeface="Times New Roman" pitchFamily="18" charset="0"/>
                <a:cs typeface="Times New Roman" pitchFamily="18" charset="0"/>
              </a:rPr>
              <a:t> </a:t>
            </a:r>
            <a:endParaRPr lang="vi-VN" sz="2800" dirty="0">
              <a:latin typeface="Times New Roman" pitchFamily="18" charset="0"/>
              <a:cs typeface="Times New Roman" pitchFamily="18" charset="0"/>
            </a:endParaRPr>
          </a:p>
        </p:txBody>
      </p:sp>
      <p:sp>
        <p:nvSpPr>
          <p:cNvPr id="6" name="Rectangle 2">
            <a:extLst>
              <a:ext uri="{FF2B5EF4-FFF2-40B4-BE49-F238E27FC236}">
                <a16:creationId xmlns:a16="http://schemas.microsoft.com/office/drawing/2014/main" id="{DDB375EB-2DF4-5BB6-38C0-D37F9FC2629E}"/>
              </a:ext>
            </a:extLst>
          </p:cNvPr>
          <p:cNvSpPr>
            <a:spLocks noChangeArrowheads="1"/>
          </p:cNvSpPr>
          <p:nvPr/>
        </p:nvSpPr>
        <p:spPr bwMode="auto">
          <a:xfrm>
            <a:off x="1161676" y="3717217"/>
            <a:ext cx="10556095" cy="255454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Giải</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thích</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Nhiệt</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độ</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sôi</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của</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ethanol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là</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78,3 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oC</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phenol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là</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181,8 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oC</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=&gt; a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đúng</a:t>
            </a:r>
            <a:endPar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Phenol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tác</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dụng</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được</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với</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dung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dịch</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NaOH =&gt; b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đúng</a:t>
            </a:r>
            <a:endPar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C</a:t>
            </a:r>
            <a:r>
              <a:rPr kumimoji="0" lang="en-US" altLang="en-US" sz="2000" b="0" i="0" u="none" strike="noStrike" cap="none" normalizeH="0" baseline="-30000" dirty="0">
                <a:ln>
                  <a:noFill/>
                </a:ln>
                <a:effectLst/>
                <a:latin typeface="Times New Roman" panose="02020603050405020304" pitchFamily="18" charset="0"/>
                <a:cs typeface="Times New Roman" panose="02020603050405020304" pitchFamily="18" charset="0"/>
              </a:rPr>
              <a:t>6</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H</a:t>
            </a:r>
            <a:r>
              <a:rPr kumimoji="0" lang="en-US" altLang="en-US" sz="2000" b="0" i="0" u="none" strike="noStrike" cap="none" normalizeH="0" baseline="-30000" dirty="0">
                <a:ln>
                  <a:noFill/>
                </a:ln>
                <a:effectLst/>
                <a:latin typeface="Times New Roman" panose="02020603050405020304" pitchFamily="18" charset="0"/>
                <a:cs typeface="Times New Roman" panose="02020603050405020304" pitchFamily="18" charset="0"/>
              </a:rPr>
              <a:t>5</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OH + NaOH → C</a:t>
            </a:r>
            <a:r>
              <a:rPr kumimoji="0" lang="en-US" altLang="en-US" sz="2000" b="0" i="0" u="none" strike="noStrike" cap="none" normalizeH="0" baseline="-30000" dirty="0">
                <a:ln>
                  <a:noFill/>
                </a:ln>
                <a:effectLst/>
                <a:latin typeface="Times New Roman" panose="02020603050405020304" pitchFamily="18" charset="0"/>
                <a:cs typeface="Times New Roman" panose="02020603050405020304" pitchFamily="18" charset="0"/>
              </a:rPr>
              <a:t>6</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H</a:t>
            </a:r>
            <a:r>
              <a:rPr kumimoji="0" lang="en-US" altLang="en-US" sz="2000" b="0" i="0" u="none" strike="noStrike" cap="none" normalizeH="0" baseline="-30000" dirty="0">
                <a:ln>
                  <a:noFill/>
                </a:ln>
                <a:effectLst/>
                <a:latin typeface="Times New Roman" panose="02020603050405020304" pitchFamily="18" charset="0"/>
                <a:cs typeface="Times New Roman" panose="02020603050405020304" pitchFamily="18" charset="0"/>
              </a:rPr>
              <a:t>5</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ONa + H</a:t>
            </a:r>
            <a:r>
              <a:rPr kumimoji="0" lang="en-US" altLang="en-US" sz="2000" b="0" i="0" u="none" strike="noStrike" cap="none" normalizeH="0" baseline="-30000" dirty="0">
                <a:ln>
                  <a:noFill/>
                </a:ln>
                <a:effectLst/>
                <a:latin typeface="Times New Roman" panose="02020603050405020304" pitchFamily="18" charset="0"/>
                <a:cs typeface="Times New Roman" panose="02020603050405020304" pitchFamily="18" charset="0"/>
              </a:rPr>
              <a:t>2</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O</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Phenol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tác</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dụng</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được</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với</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dung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dịch</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Na</a:t>
            </a:r>
            <a:r>
              <a:rPr kumimoji="0" lang="en-US" altLang="en-US" sz="2000" b="0" i="0" u="none" strike="noStrike" cap="none" normalizeH="0" baseline="-30000" dirty="0">
                <a:ln>
                  <a:noFill/>
                </a:ln>
                <a:effectLst/>
                <a:latin typeface="Times New Roman" panose="02020603050405020304" pitchFamily="18" charset="0"/>
                <a:cs typeface="Times New Roman" panose="02020603050405020304" pitchFamily="18" charset="0"/>
              </a:rPr>
              <a:t>2</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CO</a:t>
            </a:r>
            <a:r>
              <a:rPr kumimoji="0" lang="en-US" altLang="en-US" sz="2000" b="0" i="0" u="none" strike="noStrike" cap="none" normalizeH="0" baseline="-30000" dirty="0">
                <a:ln>
                  <a:noFill/>
                </a:ln>
                <a:effectLst/>
                <a:latin typeface="Times New Roman" panose="02020603050405020304" pitchFamily="18" charset="0"/>
                <a:cs typeface="Times New Roman" panose="02020603050405020304" pitchFamily="18" charset="0"/>
              </a:rPr>
              <a:t>3</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=&gt; c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đúng</a:t>
            </a:r>
            <a:endPar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C</a:t>
            </a:r>
            <a:r>
              <a:rPr kumimoji="0" lang="en-US" altLang="en-US" sz="2000" b="0" i="0" u="none" strike="noStrike" cap="none" normalizeH="0" baseline="-30000" dirty="0">
                <a:ln>
                  <a:noFill/>
                </a:ln>
                <a:effectLst/>
                <a:latin typeface="Times New Roman" panose="02020603050405020304" pitchFamily="18" charset="0"/>
                <a:cs typeface="Times New Roman" panose="02020603050405020304" pitchFamily="18" charset="0"/>
              </a:rPr>
              <a:t>6</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H</a:t>
            </a:r>
            <a:r>
              <a:rPr kumimoji="0" lang="en-US" altLang="en-US" sz="2000" b="0" i="0" u="none" strike="noStrike" cap="none" normalizeH="0" baseline="-30000" dirty="0">
                <a:ln>
                  <a:noFill/>
                </a:ln>
                <a:effectLst/>
                <a:latin typeface="Times New Roman" panose="02020603050405020304" pitchFamily="18" charset="0"/>
                <a:cs typeface="Times New Roman" panose="02020603050405020304" pitchFamily="18" charset="0"/>
              </a:rPr>
              <a:t>5</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OH + Na</a:t>
            </a:r>
            <a:r>
              <a:rPr kumimoji="0" lang="en-US" altLang="en-US" sz="2000" b="0" i="0" u="none" strike="noStrike" cap="none" normalizeH="0" baseline="-30000" dirty="0">
                <a:ln>
                  <a:noFill/>
                </a:ln>
                <a:effectLst/>
                <a:latin typeface="Times New Roman" panose="02020603050405020304" pitchFamily="18" charset="0"/>
                <a:cs typeface="Times New Roman" panose="02020603050405020304" pitchFamily="18" charset="0"/>
              </a:rPr>
              <a:t>2</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CO</a:t>
            </a:r>
            <a:r>
              <a:rPr kumimoji="0" lang="en-US" altLang="en-US" sz="2000" b="0" i="0" u="none" strike="noStrike" cap="none" normalizeH="0" baseline="-30000" dirty="0">
                <a:ln>
                  <a:noFill/>
                </a:ln>
                <a:effectLst/>
                <a:latin typeface="Times New Roman" panose="02020603050405020304" pitchFamily="18" charset="0"/>
                <a:cs typeface="Times New Roman" panose="02020603050405020304" pitchFamily="18" charset="0"/>
              </a:rPr>
              <a:t>3</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 C</a:t>
            </a:r>
            <a:r>
              <a:rPr kumimoji="0" lang="en-US" altLang="en-US" sz="2000" b="0" i="0" u="none" strike="noStrike" cap="none" normalizeH="0" baseline="-30000" dirty="0">
                <a:ln>
                  <a:noFill/>
                </a:ln>
                <a:effectLst/>
                <a:latin typeface="Times New Roman" panose="02020603050405020304" pitchFamily="18" charset="0"/>
                <a:cs typeface="Times New Roman" panose="02020603050405020304" pitchFamily="18" charset="0"/>
              </a:rPr>
              <a:t>6</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H</a:t>
            </a:r>
            <a:r>
              <a:rPr kumimoji="0" lang="en-US" altLang="en-US" sz="2000" b="0" i="0" u="none" strike="noStrike" cap="none" normalizeH="0" baseline="-30000" dirty="0">
                <a:ln>
                  <a:noFill/>
                </a:ln>
                <a:effectLst/>
                <a:latin typeface="Times New Roman" panose="02020603050405020304" pitchFamily="18" charset="0"/>
                <a:cs typeface="Times New Roman" panose="02020603050405020304" pitchFamily="18" charset="0"/>
              </a:rPr>
              <a:t>5</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ONa + NaHCO</a:t>
            </a:r>
            <a:r>
              <a:rPr kumimoji="0" lang="en-US" altLang="en-US" sz="2000" b="0" i="0" u="none" strike="noStrike" cap="none" normalizeH="0" baseline="-30000" dirty="0">
                <a:ln>
                  <a:noFill/>
                </a:ln>
                <a:effectLst/>
                <a:latin typeface="Times New Roman" panose="02020603050405020304" pitchFamily="18" charset="0"/>
                <a:cs typeface="Times New Roman" panose="02020603050405020304" pitchFamily="18" charset="0"/>
              </a:rPr>
              <a:t>3</a:t>
            </a:r>
            <a:endPar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Phản</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ứng</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thế</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vào</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vòng</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thơm</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của</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phenol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dễ</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hơn</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thế</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vào</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vòng</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benzene do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ảnh</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hưởng</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của</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err="1">
                <a:ln>
                  <a:noFill/>
                </a:ln>
                <a:effectLst/>
                <a:latin typeface="Times New Roman" panose="02020603050405020304" pitchFamily="18" charset="0"/>
                <a:cs typeface="Times New Roman" panose="02020603050405020304" pitchFamily="18" charset="0"/>
              </a:rPr>
              <a:t>nhóm</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–OH </a:t>
            </a:r>
          </a:p>
          <a:p>
            <a:pPr marL="0" marR="0" lvl="0" indent="0" algn="just" defTabSz="914400" rtl="0" eaLnBrk="0" fontAlgn="base" latinLnBrk="0" hangingPunct="0">
              <a:lnSpc>
                <a:spcPct val="100000"/>
              </a:lnSpc>
              <a:spcBef>
                <a:spcPct val="0"/>
              </a:spcBef>
              <a:spcAft>
                <a:spcPct val="0"/>
              </a:spcAft>
              <a:buClrTx/>
              <a:buSzTx/>
              <a:buFontTx/>
              <a:buNone/>
              <a:tabLst/>
            </a:pPr>
            <a:r>
              <a:rPr lang="en-US" altLang="en-US" sz="2000" dirty="0">
                <a:latin typeface="Times New Roman" panose="02020603050405020304" pitchFamily="18" charset="0"/>
                <a:cs typeface="Times New Roman" panose="02020603050405020304" pitchFamily="18" charset="0"/>
              </a:rPr>
              <a:t>=&gt; d </a:t>
            </a:r>
            <a:r>
              <a:rPr lang="en-US" altLang="en-US" sz="2000" dirty="0" err="1">
                <a:latin typeface="Times New Roman" panose="02020603050405020304" pitchFamily="18" charset="0"/>
                <a:cs typeface="Times New Roman" panose="02020603050405020304" pitchFamily="18" charset="0"/>
              </a:rPr>
              <a:t>đúng</a:t>
            </a:r>
            <a:r>
              <a:rPr kumimoji="0" lang="en-US" altLang="en-US" sz="2000" b="0" i="0" u="none" strike="noStrike" cap="none" normalizeH="0" baseline="0" dirty="0">
                <a:ln>
                  <a:noFill/>
                </a:ln>
                <a:effectLst/>
                <a:latin typeface="Times New Roman" panose="02020603050405020304" pitchFamily="18" charset="0"/>
                <a:cs typeface="Times New Roman" panose="02020603050405020304" pitchFamily="18" charset="0"/>
              </a:rPr>
              <a:t> </a:t>
            </a:r>
          </a:p>
        </p:txBody>
      </p:sp>
      <p:sp>
        <p:nvSpPr>
          <p:cNvPr id="7" name="Hình Bầu dục 6">
            <a:extLst>
              <a:ext uri="{FF2B5EF4-FFF2-40B4-BE49-F238E27FC236}">
                <a16:creationId xmlns:a16="http://schemas.microsoft.com/office/drawing/2014/main" id="{4DB1BA0A-A244-54B0-65B7-47D28B541889}"/>
              </a:ext>
            </a:extLst>
          </p:cNvPr>
          <p:cNvSpPr/>
          <p:nvPr/>
        </p:nvSpPr>
        <p:spPr>
          <a:xfrm>
            <a:off x="7230325" y="3465084"/>
            <a:ext cx="496389" cy="36576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178321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amond(in)">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a:extLst>
              <a:ext uri="{FF2B5EF4-FFF2-40B4-BE49-F238E27FC236}">
                <a16:creationId xmlns:a16="http://schemas.microsoft.com/office/drawing/2014/main" id="{9E1F424E-9B45-609E-909F-4B1447A9F446}"/>
              </a:ext>
            </a:extLst>
          </p:cNvPr>
          <p:cNvSpPr txBox="1">
            <a:spLocks noChangeArrowheads="1"/>
          </p:cNvSpPr>
          <p:nvPr/>
        </p:nvSpPr>
        <p:spPr bwMode="auto">
          <a:xfrm>
            <a:off x="1409701" y="114549"/>
            <a:ext cx="9105899"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4400" dirty="0">
                <a:solidFill>
                  <a:srgbClr val="0070C0"/>
                </a:solidFill>
                <a:latin typeface="Times New Roman" panose="02020603050405020304" pitchFamily="18" charset="0"/>
              </a:rPr>
              <a:t>BÀI TẬP</a:t>
            </a:r>
          </a:p>
        </p:txBody>
      </p:sp>
      <p:sp>
        <p:nvSpPr>
          <p:cNvPr id="5" name="Rectangle 3">
            <a:extLst>
              <a:ext uri="{FF2B5EF4-FFF2-40B4-BE49-F238E27FC236}">
                <a16:creationId xmlns:a16="http://schemas.microsoft.com/office/drawing/2014/main" id="{3B9F22C4-0B03-352D-9BE4-E22CBB43C040}"/>
              </a:ext>
            </a:extLst>
          </p:cNvPr>
          <p:cNvSpPr>
            <a:spLocks noChangeArrowheads="1"/>
          </p:cNvSpPr>
          <p:nvPr/>
        </p:nvSpPr>
        <p:spPr bwMode="auto">
          <a:xfrm>
            <a:off x="640449" y="699324"/>
            <a:ext cx="10644401"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vi-VN" sz="2400" b="1" dirty="0">
                <a:solidFill>
                  <a:srgbClr val="000000"/>
                </a:solidFill>
                <a:latin typeface="Times New Roman" pitchFamily="18" charset="0"/>
                <a:cs typeface="Times New Roman" pitchFamily="18" charset="0"/>
              </a:rPr>
              <a:t>Câu </a:t>
            </a:r>
            <a:r>
              <a:rPr lang="en-US" sz="2400" b="1" dirty="0">
                <a:solidFill>
                  <a:srgbClr val="000000"/>
                </a:solidFill>
                <a:latin typeface="Times New Roman" pitchFamily="18" charset="0"/>
                <a:cs typeface="Times New Roman" pitchFamily="18" charset="0"/>
              </a:rPr>
              <a:t>14</a:t>
            </a:r>
            <a:r>
              <a:rPr lang="pl-PL" sz="2400" b="1" dirty="0">
                <a:solidFill>
                  <a:srgbClr val="000000"/>
                </a:solidFill>
                <a:latin typeface="Times New Roman" pitchFamily="18" charset="0"/>
                <a:cs typeface="Times New Roman" pitchFamily="18" charset="0"/>
              </a:rPr>
              <a:t>:</a:t>
            </a:r>
            <a:r>
              <a:rPr lang="en-US" sz="2400" b="1" dirty="0">
                <a:solidFill>
                  <a:srgbClr val="000000"/>
                </a:solidFill>
                <a:latin typeface="Times New Roman" pitchFamily="18" charset="0"/>
                <a:cs typeface="Times New Roman" pitchFamily="18" charset="0"/>
              </a:rPr>
              <a:t> </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Xylitol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là</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một</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hợp</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chất</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hữu</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cơ</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như</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một</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chất</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tạo</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ngọt</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tự</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nhiên</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có</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vị</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ngọt</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như</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đường</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nhưng</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có</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hàm</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lượng</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calo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thấp</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nên</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đưa</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thêm</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vào</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các</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sản</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phẩm</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chăm</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sóc</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răng</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miệng</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như</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kẹo</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cao</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su</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kẹo</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bạc</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hà</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thực</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phẩm</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ăn</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kiêng</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cho</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người</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bị</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bệnh</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tiểu</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đường</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Xylitol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có</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công</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thức</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cấu</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tạo</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như</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sau</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dirty="0">
              <a:solidFill>
                <a:srgbClr val="000000"/>
              </a:solidFill>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 Xylitol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thuộc</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loại</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hợp</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chất</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alcohol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đơn</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chức</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hay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đa</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chức</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b)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Dự</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đoán</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xylitol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có</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tan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tốt</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trong</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nước</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không</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Giải</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thích</a:t>
            </a:r>
            <a:r>
              <a:rPr kumimoji="0" lang="en-US" altLang="en-US" sz="24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p:txBody>
      </p:sp>
      <p:pic>
        <p:nvPicPr>
          <p:cNvPr id="41988" name="Picture 4" descr="Xylitol là một hợp chất hữu cơ được sử dụng như một chất tạo ngọt tự nhiên,... a) Xylitol thuộc loại hợp chất alcohol đơn chức hay đa chức?  b) Dự đoán xylitol có tan tốt trong nước không? Giải thích.">
            <a:extLst>
              <a:ext uri="{FF2B5EF4-FFF2-40B4-BE49-F238E27FC236}">
                <a16:creationId xmlns:a16="http://schemas.microsoft.com/office/drawing/2014/main" id="{DFE2B5A1-E860-D848-E7C8-9B92C97BB7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58091" y="2460472"/>
            <a:ext cx="2886313" cy="1251719"/>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A5FF94FC-4A4F-3EDE-8826-E5F8AEC9E34B}"/>
              </a:ext>
            </a:extLst>
          </p:cNvPr>
          <p:cNvSpPr txBox="1"/>
          <p:nvPr/>
        </p:nvSpPr>
        <p:spPr>
          <a:xfrm>
            <a:off x="2335330" y="4604239"/>
            <a:ext cx="8949520" cy="1938992"/>
          </a:xfrm>
          <a:prstGeom prst="rect">
            <a:avLst/>
          </a:prstGeom>
          <a:noFill/>
        </p:spPr>
        <p:txBody>
          <a:bodyPr wrap="square">
            <a:spAutoFit/>
          </a:bodyPr>
          <a:lstStyle/>
          <a:p>
            <a:r>
              <a:rPr lang="en-US" sz="2400" u="sng" dirty="0" err="1">
                <a:latin typeface="Times New Roman" panose="02020603050405020304" pitchFamily="18" charset="0"/>
                <a:cs typeface="Times New Roman" panose="02020603050405020304" pitchFamily="18" charset="0"/>
              </a:rPr>
              <a:t>Bài</a:t>
            </a:r>
            <a:r>
              <a:rPr lang="en-US" sz="2400" u="sng" dirty="0">
                <a:latin typeface="Times New Roman" panose="02020603050405020304" pitchFamily="18" charset="0"/>
                <a:cs typeface="Times New Roman" panose="02020603050405020304" pitchFamily="18" charset="0"/>
              </a:rPr>
              <a:t> </a:t>
            </a:r>
            <a:r>
              <a:rPr lang="en-US" sz="2400" u="sng" dirty="0" err="1">
                <a:latin typeface="Times New Roman" panose="02020603050405020304" pitchFamily="18" charset="0"/>
                <a:cs typeface="Times New Roman" panose="02020603050405020304" pitchFamily="18" charset="0"/>
              </a:rPr>
              <a:t>giải</a:t>
            </a:r>
            <a:r>
              <a:rPr lang="en-US" sz="2400" u="sng" dirty="0">
                <a:latin typeface="Times New Roman" panose="02020603050405020304" pitchFamily="18" charset="0"/>
                <a:cs typeface="Times New Roman" panose="02020603050405020304" pitchFamily="18" charset="0"/>
              </a:rPr>
              <a:t>:</a:t>
            </a:r>
          </a:p>
          <a:p>
            <a:r>
              <a:rPr lang="vi-VN" sz="2400" dirty="0">
                <a:latin typeface="Times New Roman" panose="02020603050405020304" pitchFamily="18" charset="0"/>
                <a:cs typeface="Times New Roman" panose="02020603050405020304" pitchFamily="18" charset="0"/>
              </a:rPr>
              <a:t>a) </a:t>
            </a:r>
            <a:r>
              <a:rPr lang="vi-VN" sz="2400" dirty="0" err="1">
                <a:latin typeface="Times New Roman" panose="02020603050405020304" pitchFamily="18" charset="0"/>
                <a:cs typeface="Times New Roman" panose="02020603050405020304" pitchFamily="18" charset="0"/>
              </a:rPr>
              <a:t>Xylitol</a:t>
            </a:r>
            <a:r>
              <a:rPr lang="vi-VN" sz="2400" dirty="0">
                <a:latin typeface="Times New Roman" panose="02020603050405020304" pitchFamily="18" charset="0"/>
                <a:cs typeface="Times New Roman" panose="02020603050405020304" pitchFamily="18" charset="0"/>
              </a:rPr>
              <a:t> thuộc loại hợp chất </a:t>
            </a:r>
            <a:r>
              <a:rPr lang="vi-VN" sz="2400" dirty="0" err="1">
                <a:latin typeface="Times New Roman" panose="02020603050405020304" pitchFamily="18" charset="0"/>
                <a:cs typeface="Times New Roman" panose="02020603050405020304" pitchFamily="18" charset="0"/>
              </a:rPr>
              <a:t>alcohol</a:t>
            </a:r>
            <a:r>
              <a:rPr lang="vi-VN" sz="2400" dirty="0">
                <a:latin typeface="Times New Roman" panose="02020603050405020304" pitchFamily="18" charset="0"/>
                <a:cs typeface="Times New Roman" panose="02020603050405020304" pitchFamily="18" charset="0"/>
              </a:rPr>
              <a:t> đa chức.</a:t>
            </a:r>
          </a:p>
          <a:p>
            <a:r>
              <a:rPr lang="vi-VN" sz="2400" dirty="0">
                <a:latin typeface="Times New Roman" panose="02020603050405020304" pitchFamily="18" charset="0"/>
                <a:cs typeface="Times New Roman" panose="02020603050405020304" pitchFamily="18" charset="0"/>
              </a:rPr>
              <a:t>b) Dự đoán </a:t>
            </a:r>
            <a:r>
              <a:rPr lang="vi-VN" sz="2400" dirty="0" err="1">
                <a:latin typeface="Times New Roman" panose="02020603050405020304" pitchFamily="18" charset="0"/>
                <a:cs typeface="Times New Roman" panose="02020603050405020304" pitchFamily="18" charset="0"/>
              </a:rPr>
              <a:t>xylitol</a:t>
            </a:r>
            <a:r>
              <a:rPr lang="vi-VN" sz="2400" dirty="0">
                <a:latin typeface="Times New Roman" panose="02020603050405020304" pitchFamily="18" charset="0"/>
                <a:cs typeface="Times New Roman" panose="02020603050405020304" pitchFamily="18" charset="0"/>
              </a:rPr>
              <a:t> không tan tốt trong nước. Vì </a:t>
            </a:r>
            <a:r>
              <a:rPr lang="vi-VN" sz="2400" dirty="0" err="1">
                <a:latin typeface="Times New Roman" panose="02020603050405020304" pitchFamily="18" charset="0"/>
                <a:cs typeface="Times New Roman" panose="02020603050405020304" pitchFamily="18" charset="0"/>
              </a:rPr>
              <a:t>xylitol</a:t>
            </a:r>
            <a:r>
              <a:rPr lang="vi-VN" sz="2400" dirty="0">
                <a:latin typeface="Times New Roman" panose="02020603050405020304" pitchFamily="18" charset="0"/>
                <a:cs typeface="Times New Roman" panose="02020603050405020304" pitchFamily="18" charset="0"/>
              </a:rPr>
              <a:t> là </a:t>
            </a:r>
            <a:r>
              <a:rPr lang="vi-VN" sz="2400" dirty="0" err="1">
                <a:latin typeface="Times New Roman" panose="02020603050405020304" pitchFamily="18" charset="0"/>
                <a:cs typeface="Times New Roman" panose="02020603050405020304" pitchFamily="18" charset="0"/>
              </a:rPr>
              <a:t>polyalcohol</a:t>
            </a:r>
            <a:r>
              <a:rPr lang="vi-VN" sz="2400" dirty="0">
                <a:latin typeface="Times New Roman" panose="02020603050405020304" pitchFamily="18" charset="0"/>
                <a:cs typeface="Times New Roman" panose="02020603050405020304" pitchFamily="18" charset="0"/>
              </a:rPr>
              <a:t> có tính chất sánh, nặng hơn nước và ngoài ra gốc </a:t>
            </a:r>
            <a:r>
              <a:rPr lang="vi-VN" sz="2400" dirty="0" err="1">
                <a:latin typeface="Times New Roman" panose="02020603050405020304" pitchFamily="18" charset="0"/>
                <a:cs typeface="Times New Roman" panose="02020603050405020304" pitchFamily="18" charset="0"/>
              </a:rPr>
              <a:t>hydrocarbon</a:t>
            </a:r>
            <a:r>
              <a:rPr lang="vi-VN" sz="2400" dirty="0">
                <a:latin typeface="Times New Roman" panose="02020603050405020304" pitchFamily="18" charset="0"/>
                <a:cs typeface="Times New Roman" panose="02020603050405020304" pitchFamily="18" charset="0"/>
              </a:rPr>
              <a:t> C5 làm tính kị nước tăng lên.</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1646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1CB640C-643C-30BC-04BE-72B63CA4B48E}"/>
              </a:ext>
            </a:extLst>
          </p:cNvPr>
          <p:cNvSpPr txBox="1"/>
          <p:nvPr/>
        </p:nvSpPr>
        <p:spPr>
          <a:xfrm>
            <a:off x="1307940" y="486136"/>
            <a:ext cx="5798916" cy="523220"/>
          </a:xfrm>
          <a:prstGeom prst="rect">
            <a:avLst/>
          </a:prstGeom>
          <a:noFill/>
        </p:spPr>
        <p:txBody>
          <a:bodyPr wrap="square" rtlCol="0">
            <a:spAutoFit/>
          </a:bodyPr>
          <a:lstStyle/>
          <a:p>
            <a:r>
              <a:rPr lang="en-US" sz="2800" b="1" dirty="0" err="1">
                <a:latin typeface="Times New Roman" panose="02020603050405020304" pitchFamily="18" charset="0"/>
                <a:cs typeface="Times New Roman" panose="02020603050405020304" pitchFamily="18" charset="0"/>
              </a:rPr>
              <a:t>Kiến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thức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cần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nắm</a:t>
            </a:r>
            <a:r>
              <a:rPr lang="en-US" sz="2800" b="1" dirty="0">
                <a:latin typeface="Times New Roman" panose="02020603050405020304" pitchFamily="18" charset="0"/>
                <a:cs typeface="Times New Roman" panose="02020603050405020304" pitchFamily="18" charset="0"/>
              </a:rPr>
              <a:t>:</a:t>
            </a:r>
          </a:p>
        </p:txBody>
      </p:sp>
      <p:pic>
        <p:nvPicPr>
          <p:cNvPr id="12" name="Picture 11">
            <a:extLst>
              <a:ext uri="{FF2B5EF4-FFF2-40B4-BE49-F238E27FC236}">
                <a16:creationId xmlns:a16="http://schemas.microsoft.com/office/drawing/2014/main" id="{6A1D47C6-67F1-B43B-FFE3-9253707B76B9}"/>
              </a:ext>
            </a:extLst>
          </p:cNvPr>
          <p:cNvPicPr>
            <a:picLocks noChangeAspect="1"/>
          </p:cNvPicPr>
          <p:nvPr/>
        </p:nvPicPr>
        <p:blipFill>
          <a:blip r:embed="rId2"/>
          <a:stretch>
            <a:fillRect/>
          </a:stretch>
        </p:blipFill>
        <p:spPr>
          <a:xfrm>
            <a:off x="3160318" y="4482832"/>
            <a:ext cx="7348457" cy="2328315"/>
          </a:xfrm>
          <a:prstGeom prst="rect">
            <a:avLst/>
          </a:prstGeom>
        </p:spPr>
      </p:pic>
      <p:pic>
        <p:nvPicPr>
          <p:cNvPr id="14" name="Picture 13">
            <a:extLst>
              <a:ext uri="{FF2B5EF4-FFF2-40B4-BE49-F238E27FC236}">
                <a16:creationId xmlns:a16="http://schemas.microsoft.com/office/drawing/2014/main" id="{9B11635E-277D-E714-F4EF-4EEB45FC3DFB}"/>
              </a:ext>
            </a:extLst>
          </p:cNvPr>
          <p:cNvPicPr>
            <a:picLocks noChangeAspect="1"/>
          </p:cNvPicPr>
          <p:nvPr/>
        </p:nvPicPr>
        <p:blipFill>
          <a:blip r:embed="rId3"/>
          <a:stretch>
            <a:fillRect/>
          </a:stretch>
        </p:blipFill>
        <p:spPr>
          <a:xfrm>
            <a:off x="3159890" y="975288"/>
            <a:ext cx="7348886" cy="3521360"/>
          </a:xfrm>
          <a:prstGeom prst="rect">
            <a:avLst/>
          </a:prstGeom>
        </p:spPr>
      </p:pic>
    </p:spTree>
    <p:extLst>
      <p:ext uri="{BB962C8B-B14F-4D97-AF65-F5344CB8AC3E}">
        <p14:creationId xmlns:p14="http://schemas.microsoft.com/office/powerpoint/2010/main" val="4095323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circle(in)">
                                      <p:cBhvr>
                                        <p:cTn id="12" dur="20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circle(in)">
                                      <p:cBhvr>
                                        <p:cTn id="1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a:extLst>
              <a:ext uri="{FF2B5EF4-FFF2-40B4-BE49-F238E27FC236}">
                <a16:creationId xmlns:a16="http://schemas.microsoft.com/office/drawing/2014/main" id="{9E1F424E-9B45-609E-909F-4B1447A9F446}"/>
              </a:ext>
            </a:extLst>
          </p:cNvPr>
          <p:cNvSpPr txBox="1">
            <a:spLocks noChangeArrowheads="1"/>
          </p:cNvSpPr>
          <p:nvPr/>
        </p:nvSpPr>
        <p:spPr bwMode="auto">
          <a:xfrm>
            <a:off x="1409701" y="114549"/>
            <a:ext cx="9105899"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4400" dirty="0">
                <a:solidFill>
                  <a:srgbClr val="0070C0"/>
                </a:solidFill>
                <a:latin typeface="Times New Roman" panose="02020603050405020304" pitchFamily="18" charset="0"/>
              </a:rPr>
              <a:t>BÀI TẬP</a:t>
            </a:r>
          </a:p>
        </p:txBody>
      </p:sp>
      <p:sp>
        <p:nvSpPr>
          <p:cNvPr id="16" name="TextBox 15">
            <a:extLst>
              <a:ext uri="{FF2B5EF4-FFF2-40B4-BE49-F238E27FC236}">
                <a16:creationId xmlns:a16="http://schemas.microsoft.com/office/drawing/2014/main" id="{DD3F4580-A1F7-3F32-C325-5865D1C33FDF}"/>
              </a:ext>
            </a:extLst>
          </p:cNvPr>
          <p:cNvSpPr txBox="1"/>
          <p:nvPr/>
        </p:nvSpPr>
        <p:spPr>
          <a:xfrm>
            <a:off x="876869" y="1062841"/>
            <a:ext cx="9836624" cy="1815882"/>
          </a:xfrm>
          <a:prstGeom prst="rect">
            <a:avLst/>
          </a:prstGeom>
          <a:noFill/>
        </p:spPr>
        <p:txBody>
          <a:bodyPr wrap="square">
            <a:spAutoFit/>
          </a:bodyPr>
          <a:lstStyle/>
          <a:p>
            <a:r>
              <a:rPr lang="vi-VN" sz="2800" b="1" dirty="0">
                <a:latin typeface="Times New Roman" panose="02020603050405020304" pitchFamily="18" charset="0"/>
                <a:cs typeface="Times New Roman" panose="02020603050405020304" pitchFamily="18" charset="0"/>
              </a:rPr>
              <a:t>Câu </a:t>
            </a:r>
            <a:r>
              <a:rPr lang="en-US" sz="2800" b="1" dirty="0">
                <a:latin typeface="Times New Roman" panose="02020603050405020304" pitchFamily="18" charset="0"/>
                <a:cs typeface="Times New Roman" panose="02020603050405020304" pitchFamily="18" charset="0"/>
              </a:rPr>
              <a:t>1</a:t>
            </a:r>
            <a:r>
              <a:rPr lang="vi-VN" sz="2800" b="1" dirty="0">
                <a:latin typeface="Times New Roman" panose="02020603050405020304" pitchFamily="18" charset="0"/>
                <a:cs typeface="Times New Roman" panose="02020603050405020304" pitchFamily="18" charset="0"/>
              </a:rPr>
              <a:t>5</a:t>
            </a:r>
            <a:r>
              <a:rPr lang="vi-VN" sz="2800" dirty="0">
                <a:latin typeface="Times New Roman" panose="02020603050405020304" pitchFamily="18" charset="0"/>
                <a:cs typeface="Times New Roman" panose="02020603050405020304" pitchFamily="18" charset="0"/>
              </a:rPr>
              <a:t>: Hợp chất X hiện nay được sử dụng thế CFC do X không gây hại đến tầng </a:t>
            </a:r>
            <a:r>
              <a:rPr lang="vi-VN" sz="2800" dirty="0" err="1">
                <a:latin typeface="Times New Roman" panose="02020603050405020304" pitchFamily="18" charset="0"/>
                <a:cs typeface="Times New Roman" panose="02020603050405020304" pitchFamily="18" charset="0"/>
              </a:rPr>
              <a:t>ozone</a:t>
            </a:r>
            <a:r>
              <a:rPr lang="vi-VN" sz="2800" dirty="0">
                <a:latin typeface="Times New Roman" panose="02020603050405020304" pitchFamily="18" charset="0"/>
                <a:cs typeface="Times New Roman" panose="02020603050405020304" pitchFamily="18" charset="0"/>
              </a:rPr>
              <a:t>. Biết thành phần của X chứa 23,08% C, 3,84% H và 73,08% F về khối lượng và có phân tử khối là 52. Hãy xác định công thức cấu tạo của X.</a:t>
            </a:r>
            <a:endParaRPr lang="en-US" sz="2800" dirty="0">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E9DD21E2-7B8B-7D1C-CF96-BA1805DDD82F}"/>
              </a:ext>
            </a:extLst>
          </p:cNvPr>
          <p:cNvSpPr txBox="1"/>
          <p:nvPr/>
        </p:nvSpPr>
        <p:spPr>
          <a:xfrm>
            <a:off x="1978925" y="2878723"/>
            <a:ext cx="9608025" cy="3785652"/>
          </a:xfrm>
          <a:prstGeom prst="rect">
            <a:avLst/>
          </a:prstGeom>
          <a:noFill/>
        </p:spPr>
        <p:txBody>
          <a:bodyPr wrap="square">
            <a:spAutoFit/>
          </a:bodyPr>
          <a:lstStyle/>
          <a:p>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giải</a:t>
            </a:r>
            <a:r>
              <a:rPr lang="en-US" sz="2400" dirty="0">
                <a:latin typeface="Times New Roman" panose="02020603050405020304" pitchFamily="18" charset="0"/>
                <a:cs typeface="Times New Roman" panose="02020603050405020304" pitchFamily="18" charset="0"/>
              </a:rPr>
              <a:t>:</a:t>
            </a:r>
          </a:p>
          <a:p>
            <a:r>
              <a:rPr lang="vi-VN" sz="2400" dirty="0">
                <a:latin typeface="Times New Roman" panose="02020603050405020304" pitchFamily="18" charset="0"/>
                <a:cs typeface="Times New Roman" panose="02020603050405020304" pitchFamily="18" charset="0"/>
              </a:rPr>
              <a:t>Gọi công thức phân tử của X là </a:t>
            </a:r>
            <a:r>
              <a:rPr lang="vi-VN" sz="2400" dirty="0" err="1">
                <a:latin typeface="Times New Roman" panose="02020603050405020304" pitchFamily="18" charset="0"/>
                <a:cs typeface="Times New Roman" panose="02020603050405020304" pitchFamily="18" charset="0"/>
              </a:rPr>
              <a:t>CxHyFz</a:t>
            </a:r>
            <a:r>
              <a:rPr lang="vi-VN" sz="2400" dirty="0">
                <a:latin typeface="Times New Roman" panose="02020603050405020304" pitchFamily="18" charset="0"/>
                <a:cs typeface="Times New Roman" panose="02020603050405020304" pitchFamily="18" charset="0"/>
              </a:rPr>
              <a:t>.</a:t>
            </a:r>
          </a:p>
          <a:p>
            <a:endParaRPr lang="vi-VN" sz="2400" dirty="0">
              <a:latin typeface="Times New Roman" panose="02020603050405020304" pitchFamily="18" charset="0"/>
              <a:cs typeface="Times New Roman" panose="02020603050405020304" pitchFamily="18" charset="0"/>
            </a:endParaRPr>
          </a:p>
          <a:p>
            <a:r>
              <a:rPr lang="vi-VN" sz="2400" dirty="0">
                <a:latin typeface="Times New Roman" panose="02020603050405020304" pitchFamily="18" charset="0"/>
                <a:cs typeface="Times New Roman" panose="02020603050405020304" pitchFamily="18" charset="0"/>
              </a:rPr>
              <a:t>Ta có: x:y:z =</a:t>
            </a:r>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 = p:q:r = 1:2:2</a:t>
            </a:r>
            <a:endParaRPr lang="en-US" sz="2400" dirty="0">
              <a:latin typeface="Times New Roman" panose="02020603050405020304" pitchFamily="18" charset="0"/>
              <a:cs typeface="Times New Roman" panose="02020603050405020304" pitchFamily="18" charset="0"/>
            </a:endParaRPr>
          </a:p>
          <a:p>
            <a:endParaRPr lang="vi-VN"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Công thức đơn giản nhất: CH2F2</a:t>
            </a:r>
          </a:p>
          <a:p>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Phân tử khối của X là 52.</a:t>
            </a:r>
          </a:p>
          <a:p>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Mà </a:t>
            </a:r>
            <a:r>
              <a:rPr lang="vi-VN" sz="2400" dirty="0" err="1">
                <a:latin typeface="Times New Roman" panose="02020603050405020304" pitchFamily="18" charset="0"/>
                <a:cs typeface="Times New Roman" panose="02020603050405020304" pitchFamily="18" charset="0"/>
              </a:rPr>
              <a:t>CxHyOz</a:t>
            </a:r>
            <a:r>
              <a:rPr lang="vi-VN" sz="2400" dirty="0">
                <a:latin typeface="Times New Roman" panose="02020603050405020304" pitchFamily="18" charset="0"/>
                <a:cs typeface="Times New Roman" panose="02020603050405020304" pitchFamily="18" charset="0"/>
              </a:rPr>
              <a:t> = (</a:t>
            </a:r>
            <a:r>
              <a:rPr lang="vi-VN" sz="2400" dirty="0" err="1">
                <a:latin typeface="Times New Roman" panose="02020603050405020304" pitchFamily="18" charset="0"/>
                <a:cs typeface="Times New Roman" panose="02020603050405020304" pitchFamily="18" charset="0"/>
              </a:rPr>
              <a:t>CpHqOr</a:t>
            </a:r>
            <a:r>
              <a:rPr lang="vi-VN" sz="2400" dirty="0">
                <a:latin typeface="Times New Roman" panose="02020603050405020304" pitchFamily="18" charset="0"/>
                <a:cs typeface="Times New Roman" panose="02020603050405020304" pitchFamily="18" charset="0"/>
              </a:rPr>
              <a:t>)n ⇒ 52 = 52.n ⇒ n = 1</a:t>
            </a:r>
          </a:p>
          <a:p>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Công thức phân tử của X là CH2F2.</a:t>
            </a:r>
          </a:p>
          <a:p>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Công thức cấu tạo của X là: </a:t>
            </a:r>
            <a:endParaRPr lang="en-US" sz="2400" dirty="0">
              <a:latin typeface="Times New Roman" panose="02020603050405020304" pitchFamily="18" charset="0"/>
              <a:cs typeface="Times New Roman" panose="02020603050405020304" pitchFamily="18" charset="0"/>
            </a:endParaRPr>
          </a:p>
        </p:txBody>
      </p:sp>
      <p:graphicFrame>
        <p:nvGraphicFramePr>
          <p:cNvPr id="20" name="Object 19">
            <a:extLst>
              <a:ext uri="{FF2B5EF4-FFF2-40B4-BE49-F238E27FC236}">
                <a16:creationId xmlns:a16="http://schemas.microsoft.com/office/drawing/2014/main" id="{CC3A7F9A-C310-748C-5A03-F1BDAE298CEB}"/>
              </a:ext>
            </a:extLst>
          </p:cNvPr>
          <p:cNvGraphicFramePr>
            <a:graphicFrameLocks noChangeAspect="1"/>
          </p:cNvGraphicFramePr>
          <p:nvPr>
            <p:extLst>
              <p:ext uri="{D42A27DB-BD31-4B8C-83A1-F6EECF244321}">
                <p14:modId xmlns:p14="http://schemas.microsoft.com/office/powerpoint/2010/main" val="4004300083"/>
              </p:ext>
            </p:extLst>
          </p:nvPr>
        </p:nvGraphicFramePr>
        <p:xfrm>
          <a:off x="3845162" y="3799611"/>
          <a:ext cx="2587275" cy="854052"/>
        </p:xfrm>
        <a:graphic>
          <a:graphicData uri="http://schemas.openxmlformats.org/presentationml/2006/ole">
            <mc:AlternateContent xmlns:mc="http://schemas.openxmlformats.org/markup-compatibility/2006">
              <mc:Choice xmlns:v="urn:schemas-microsoft-com:vml" Requires="v">
                <p:oleObj name="Equation" r:id="rId2" imgW="1307880" imgH="431640" progId="Equation.DSMT4">
                  <p:embed/>
                </p:oleObj>
              </mc:Choice>
              <mc:Fallback>
                <p:oleObj name="Equation" r:id="rId2" imgW="1307880" imgH="431640" progId="Equation.DSMT4">
                  <p:embed/>
                  <p:pic>
                    <p:nvPicPr>
                      <p:cNvPr id="0" name=""/>
                      <p:cNvPicPr/>
                      <p:nvPr/>
                    </p:nvPicPr>
                    <p:blipFill>
                      <a:blip r:embed="rId3"/>
                      <a:stretch>
                        <a:fillRect/>
                      </a:stretch>
                    </p:blipFill>
                    <p:spPr>
                      <a:xfrm>
                        <a:off x="3845162" y="3799611"/>
                        <a:ext cx="2587275" cy="854052"/>
                      </a:xfrm>
                      <a:prstGeom prst="rect">
                        <a:avLst/>
                      </a:prstGeom>
                    </p:spPr>
                  </p:pic>
                </p:oleObj>
              </mc:Fallback>
            </mc:AlternateContent>
          </a:graphicData>
        </a:graphic>
      </p:graphicFrame>
      <p:pic>
        <p:nvPicPr>
          <p:cNvPr id="21" name="Picture 20">
            <a:extLst>
              <a:ext uri="{FF2B5EF4-FFF2-40B4-BE49-F238E27FC236}">
                <a16:creationId xmlns:a16="http://schemas.microsoft.com/office/drawing/2014/main" id="{359D7538-1711-F711-23C6-BCC1E2FD6881}"/>
              </a:ext>
            </a:extLst>
          </p:cNvPr>
          <p:cNvPicPr>
            <a:picLocks noChangeAspect="1"/>
          </p:cNvPicPr>
          <p:nvPr/>
        </p:nvPicPr>
        <p:blipFill>
          <a:blip r:embed="rId4"/>
          <a:stretch>
            <a:fillRect/>
          </a:stretch>
        </p:blipFill>
        <p:spPr>
          <a:xfrm>
            <a:off x="8518373" y="4453802"/>
            <a:ext cx="3389404" cy="2257273"/>
          </a:xfrm>
          <a:prstGeom prst="rect">
            <a:avLst/>
          </a:prstGeom>
        </p:spPr>
      </p:pic>
    </p:spTree>
    <p:extLst>
      <p:ext uri="{BB962C8B-B14F-4D97-AF65-F5344CB8AC3E}">
        <p14:creationId xmlns:p14="http://schemas.microsoft.com/office/powerpoint/2010/main" val="3999430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down)">
                                      <p:cBhvr>
                                        <p:cTn id="7" dur="500"/>
                                        <p:tgtEl>
                                          <p:spTgt spid="18"/>
                                        </p:tgtEl>
                                      </p:cBhvr>
                                    </p:animEffect>
                                  </p:childTnLst>
                                </p:cTn>
                              </p:par>
                              <p:par>
                                <p:cTn id="8" presetID="22" presetClass="entr" presetSubtype="4" fill="hold"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ipe(down)">
                                      <p:cBhvr>
                                        <p:cTn id="10" dur="5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circle(in)">
                                      <p:cBhvr>
                                        <p:cTn id="15" dur="2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a:extLst>
              <a:ext uri="{FF2B5EF4-FFF2-40B4-BE49-F238E27FC236}">
                <a16:creationId xmlns:a16="http://schemas.microsoft.com/office/drawing/2014/main" id="{9E1F424E-9B45-609E-909F-4B1447A9F446}"/>
              </a:ext>
            </a:extLst>
          </p:cNvPr>
          <p:cNvSpPr txBox="1">
            <a:spLocks noChangeArrowheads="1"/>
          </p:cNvSpPr>
          <p:nvPr/>
        </p:nvSpPr>
        <p:spPr bwMode="auto">
          <a:xfrm>
            <a:off x="1409701" y="114549"/>
            <a:ext cx="9105899"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4400" dirty="0">
                <a:solidFill>
                  <a:srgbClr val="0070C0"/>
                </a:solidFill>
                <a:latin typeface="Times New Roman" panose="02020603050405020304" pitchFamily="18" charset="0"/>
              </a:rPr>
              <a:t>BÀI TẬP</a:t>
            </a:r>
          </a:p>
        </p:txBody>
      </p:sp>
      <p:sp>
        <p:nvSpPr>
          <p:cNvPr id="3" name="TextBox 2">
            <a:extLst>
              <a:ext uri="{FF2B5EF4-FFF2-40B4-BE49-F238E27FC236}">
                <a16:creationId xmlns:a16="http://schemas.microsoft.com/office/drawing/2014/main" id="{8E32E2C9-3202-EDA7-668D-87B7AF103430}"/>
              </a:ext>
            </a:extLst>
          </p:cNvPr>
          <p:cNvSpPr txBox="1"/>
          <p:nvPr/>
        </p:nvSpPr>
        <p:spPr>
          <a:xfrm>
            <a:off x="395785" y="883990"/>
            <a:ext cx="10645254" cy="3046988"/>
          </a:xfrm>
          <a:prstGeom prst="rect">
            <a:avLst/>
          </a:prstGeom>
          <a:noFill/>
        </p:spPr>
        <p:txBody>
          <a:bodyPr wrap="square">
            <a:spAutoFit/>
          </a:bodyPr>
          <a:lstStyle/>
          <a:p>
            <a:r>
              <a:rPr lang="vi-VN" sz="2400" b="1" dirty="0">
                <a:latin typeface="Times New Roman" panose="02020603050405020304" pitchFamily="18" charset="0"/>
                <a:cs typeface="Times New Roman" panose="02020603050405020304" pitchFamily="18" charset="0"/>
              </a:rPr>
              <a:t>Câu </a:t>
            </a:r>
            <a:r>
              <a:rPr lang="en-US" sz="2400" b="1" dirty="0">
                <a:latin typeface="Times New Roman" panose="02020603050405020304" pitchFamily="18" charset="0"/>
                <a:cs typeface="Times New Roman" panose="02020603050405020304" pitchFamily="18" charset="0"/>
              </a:rPr>
              <a:t>1</a:t>
            </a:r>
            <a:r>
              <a:rPr lang="vi-VN" sz="2400" b="1" dirty="0">
                <a:latin typeface="Times New Roman" panose="02020603050405020304" pitchFamily="18" charset="0"/>
                <a:cs typeface="Times New Roman" panose="02020603050405020304" pitchFamily="18" charset="0"/>
              </a:rPr>
              <a:t>6</a:t>
            </a:r>
            <a:r>
              <a:rPr lang="vi-VN" sz="2400" dirty="0">
                <a:latin typeface="Times New Roman" panose="02020603050405020304" pitchFamily="18" charset="0"/>
                <a:cs typeface="Times New Roman" panose="02020603050405020304" pitchFamily="18" charset="0"/>
              </a:rPr>
              <a:t>: </a:t>
            </a:r>
            <a:r>
              <a:rPr lang="vi-VN" sz="2400" dirty="0" err="1">
                <a:latin typeface="Times New Roman" panose="02020603050405020304" pitchFamily="18" charset="0"/>
                <a:cs typeface="Times New Roman" panose="02020603050405020304" pitchFamily="18" charset="0"/>
              </a:rPr>
              <a:t>Geraniol</a:t>
            </a:r>
            <a:r>
              <a:rPr lang="vi-VN" sz="2400" dirty="0">
                <a:latin typeface="Times New Roman" panose="02020603050405020304" pitchFamily="18" charset="0"/>
                <a:cs typeface="Times New Roman" panose="02020603050405020304" pitchFamily="18" charset="0"/>
              </a:rPr>
              <a:t> là một </a:t>
            </a:r>
            <a:r>
              <a:rPr lang="vi-VN" sz="2400" dirty="0" err="1">
                <a:latin typeface="Times New Roman" panose="02020603050405020304" pitchFamily="18" charset="0"/>
                <a:cs typeface="Times New Roman" panose="02020603050405020304" pitchFamily="18" charset="0"/>
              </a:rPr>
              <a:t>alcohol</a:t>
            </a:r>
            <a:r>
              <a:rPr lang="vi-VN" sz="2400" dirty="0">
                <a:latin typeface="Times New Roman" panose="02020603050405020304" pitchFamily="18" charset="0"/>
                <a:cs typeface="Times New Roman" panose="02020603050405020304" pitchFamily="18" charset="0"/>
              </a:rPr>
              <a:t> không no có trong tinh dầu hoa hồng, tinh dầu sả và nhiều loại tinh dầu thảo mộc khác.</a:t>
            </a:r>
          </a:p>
          <a:p>
            <a:endParaRPr lang="vi-VN"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Công thức cấu tạo của </a:t>
            </a:r>
            <a:r>
              <a:rPr lang="vi-VN" sz="2400" dirty="0" err="1">
                <a:latin typeface="Times New Roman" panose="02020603050405020304" pitchFamily="18" charset="0"/>
                <a:cs typeface="Times New Roman" panose="02020603050405020304" pitchFamily="18" charset="0"/>
              </a:rPr>
              <a:t>geraniol</a:t>
            </a:r>
            <a:endParaRPr lang="vi-VN" sz="2400" dirty="0">
              <a:latin typeface="Times New Roman" panose="02020603050405020304" pitchFamily="18" charset="0"/>
              <a:cs typeface="Times New Roman" panose="02020603050405020304" pitchFamily="18" charset="0"/>
            </a:endParaRPr>
          </a:p>
          <a:p>
            <a:r>
              <a:rPr lang="vi-VN" sz="2400" dirty="0">
                <a:latin typeface="Times New Roman" panose="02020603050405020304" pitchFamily="18" charset="0"/>
                <a:cs typeface="Times New Roman" panose="02020603050405020304" pitchFamily="18" charset="0"/>
              </a:rPr>
              <a:t>a) </a:t>
            </a:r>
            <a:r>
              <a:rPr lang="vi-VN" sz="2400" dirty="0" err="1">
                <a:latin typeface="Times New Roman" panose="02020603050405020304" pitchFamily="18" charset="0"/>
                <a:cs typeface="Times New Roman" panose="02020603050405020304" pitchFamily="18" charset="0"/>
              </a:rPr>
              <a:t>Geraniol</a:t>
            </a:r>
            <a:r>
              <a:rPr lang="vi-VN" sz="2400" dirty="0">
                <a:latin typeface="Times New Roman" panose="02020603050405020304" pitchFamily="18" charset="0"/>
                <a:cs typeface="Times New Roman" panose="02020603050405020304" pitchFamily="18" charset="0"/>
              </a:rPr>
              <a:t> thuộc loại </a:t>
            </a:r>
            <a:r>
              <a:rPr lang="vi-VN" sz="2400" dirty="0" err="1">
                <a:latin typeface="Times New Roman" panose="02020603050405020304" pitchFamily="18" charset="0"/>
                <a:cs typeface="Times New Roman" panose="02020603050405020304" pitchFamily="18" charset="0"/>
              </a:rPr>
              <a:t>alcohol</a:t>
            </a:r>
            <a:r>
              <a:rPr lang="vi-VN" sz="2400" dirty="0">
                <a:latin typeface="Times New Roman" panose="02020603050405020304" pitchFamily="18" charset="0"/>
                <a:cs typeface="Times New Roman" panose="02020603050405020304" pitchFamily="18" charset="0"/>
              </a:rPr>
              <a:t> bậc mấy?</a:t>
            </a:r>
          </a:p>
          <a:p>
            <a:r>
              <a:rPr lang="vi-VN" sz="2400" dirty="0">
                <a:latin typeface="Times New Roman" panose="02020603050405020304" pitchFamily="18" charset="0"/>
                <a:cs typeface="Times New Roman" panose="02020603050405020304" pitchFamily="18" charset="0"/>
              </a:rPr>
              <a:t>b) </a:t>
            </a:r>
            <a:r>
              <a:rPr lang="vi-VN" sz="2400" dirty="0" err="1">
                <a:latin typeface="Times New Roman" panose="02020603050405020304" pitchFamily="18" charset="0"/>
                <a:cs typeface="Times New Roman" panose="02020603050405020304" pitchFamily="18" charset="0"/>
              </a:rPr>
              <a:t>Geraniol</a:t>
            </a:r>
            <a:r>
              <a:rPr lang="vi-VN" sz="2400" dirty="0">
                <a:latin typeface="Times New Roman" panose="02020603050405020304" pitchFamily="18" charset="0"/>
                <a:cs typeface="Times New Roman" panose="02020603050405020304" pitchFamily="18" charset="0"/>
              </a:rPr>
              <a:t> được </a:t>
            </a:r>
            <a:r>
              <a:rPr lang="vi-VN" sz="2400" dirty="0" err="1">
                <a:latin typeface="Times New Roman" panose="02020603050405020304" pitchFamily="18" charset="0"/>
                <a:cs typeface="Times New Roman" panose="02020603050405020304" pitchFamily="18" charset="0"/>
              </a:rPr>
              <a:t>hoà</a:t>
            </a:r>
            <a:r>
              <a:rPr lang="vi-VN" sz="2400" dirty="0">
                <a:latin typeface="Times New Roman" panose="02020603050405020304" pitchFamily="18" charset="0"/>
                <a:cs typeface="Times New Roman" panose="02020603050405020304" pitchFamily="18" charset="0"/>
              </a:rPr>
              <a:t> tan vào </a:t>
            </a:r>
            <a:r>
              <a:rPr lang="vi-VN" sz="2400" dirty="0" err="1">
                <a:latin typeface="Times New Roman" panose="02020603050405020304" pitchFamily="18" charset="0"/>
                <a:cs typeface="Times New Roman" panose="02020603050405020304" pitchFamily="18" charset="0"/>
              </a:rPr>
              <a:t>ethanol</a:t>
            </a:r>
            <a:r>
              <a:rPr lang="vi-VN" sz="2400" dirty="0">
                <a:latin typeface="Times New Roman" panose="02020603050405020304" pitchFamily="18" charset="0"/>
                <a:cs typeface="Times New Roman" panose="02020603050405020304" pitchFamily="18" charset="0"/>
              </a:rPr>
              <a:t> cùng một số hương liệu khác để làm nước hoa. Hãy giải thích tại sao </a:t>
            </a:r>
            <a:r>
              <a:rPr lang="vi-VN" sz="2400" dirty="0" err="1">
                <a:latin typeface="Times New Roman" panose="02020603050405020304" pitchFamily="18" charset="0"/>
                <a:cs typeface="Times New Roman" panose="02020603050405020304" pitchFamily="18" charset="0"/>
              </a:rPr>
              <a:t>geraniol</a:t>
            </a:r>
            <a:r>
              <a:rPr lang="vi-VN" sz="2400" dirty="0">
                <a:latin typeface="Times New Roman" panose="02020603050405020304" pitchFamily="18" charset="0"/>
                <a:cs typeface="Times New Roman" panose="02020603050405020304" pitchFamily="18" charset="0"/>
              </a:rPr>
              <a:t> tan tốt trong </a:t>
            </a:r>
            <a:r>
              <a:rPr lang="vi-VN" sz="2400" dirty="0" err="1">
                <a:latin typeface="Times New Roman" panose="02020603050405020304" pitchFamily="18" charset="0"/>
                <a:cs typeface="Times New Roman" panose="02020603050405020304" pitchFamily="18" charset="0"/>
              </a:rPr>
              <a:t>ethanol</a:t>
            </a:r>
            <a:r>
              <a:rPr lang="vi-VN"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9B990E8F-A462-E07E-89D5-867A035E3674}"/>
              </a:ext>
            </a:extLst>
          </p:cNvPr>
          <p:cNvPicPr>
            <a:picLocks noChangeAspect="1"/>
          </p:cNvPicPr>
          <p:nvPr/>
        </p:nvPicPr>
        <p:blipFill>
          <a:blip r:embed="rId2"/>
          <a:stretch>
            <a:fillRect/>
          </a:stretch>
        </p:blipFill>
        <p:spPr>
          <a:xfrm>
            <a:off x="5041568" y="1405719"/>
            <a:ext cx="3680187" cy="928047"/>
          </a:xfrm>
          <a:prstGeom prst="rect">
            <a:avLst/>
          </a:prstGeom>
        </p:spPr>
      </p:pic>
      <p:sp>
        <p:nvSpPr>
          <p:cNvPr id="7" name="TextBox 6">
            <a:extLst>
              <a:ext uri="{FF2B5EF4-FFF2-40B4-BE49-F238E27FC236}">
                <a16:creationId xmlns:a16="http://schemas.microsoft.com/office/drawing/2014/main" id="{A2D90FE2-0B7A-170E-1696-504F4076BC23}"/>
              </a:ext>
            </a:extLst>
          </p:cNvPr>
          <p:cNvSpPr txBox="1"/>
          <p:nvPr/>
        </p:nvSpPr>
        <p:spPr>
          <a:xfrm>
            <a:off x="2628031" y="4174109"/>
            <a:ext cx="6093724" cy="1569660"/>
          </a:xfrm>
          <a:prstGeom prst="rect">
            <a:avLst/>
          </a:prstGeom>
          <a:noFill/>
        </p:spPr>
        <p:txBody>
          <a:bodyPr wrap="square">
            <a:spAutoFit/>
          </a:bodyPr>
          <a:lstStyle/>
          <a:p>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giải</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a) Geraniol </a:t>
            </a:r>
            <a:r>
              <a:rPr lang="en-US" sz="2400" dirty="0" err="1">
                <a:latin typeface="Times New Roman" panose="02020603050405020304" pitchFamily="18" charset="0"/>
                <a:cs typeface="Times New Roman" panose="02020603050405020304" pitchFamily="18" charset="0"/>
              </a:rPr>
              <a:t>thuộc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loại</a:t>
            </a:r>
            <a:r>
              <a:rPr lang="en-US" sz="2400" dirty="0">
                <a:latin typeface="Times New Roman" panose="02020603050405020304" pitchFamily="18" charset="0"/>
                <a:cs typeface="Times New Roman" panose="02020603050405020304" pitchFamily="18" charset="0"/>
              </a:rPr>
              <a:t> alcohol </a:t>
            </a:r>
            <a:r>
              <a:rPr lang="en-US" sz="2400" dirty="0" err="1">
                <a:latin typeface="Times New Roman" panose="02020603050405020304" pitchFamily="18" charset="0"/>
                <a:cs typeface="Times New Roman" panose="02020603050405020304" pitchFamily="18" charset="0"/>
              </a:rPr>
              <a:t>bậc</a:t>
            </a:r>
            <a:r>
              <a:rPr lang="en-US" sz="2400" dirty="0">
                <a:latin typeface="Times New Roman" panose="02020603050405020304" pitchFamily="18" charset="0"/>
                <a:cs typeface="Times New Roman" panose="02020603050405020304" pitchFamily="18" charset="0"/>
              </a:rPr>
              <a:t> 1.</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b) Ethanol </a:t>
            </a:r>
            <a:r>
              <a:rPr lang="en-US" sz="2400" dirty="0" err="1">
                <a:latin typeface="Times New Roman" panose="02020603050405020304" pitchFamily="18" charset="0"/>
                <a:cs typeface="Times New Roman" panose="02020603050405020304" pitchFamily="18" charset="0"/>
              </a:rPr>
              <a:t>phá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Geraniol.</a:t>
            </a:r>
          </a:p>
        </p:txBody>
      </p:sp>
    </p:spTree>
    <p:extLst>
      <p:ext uri="{BB962C8B-B14F-4D97-AF65-F5344CB8AC3E}">
        <p14:creationId xmlns:p14="http://schemas.microsoft.com/office/powerpoint/2010/main" val="3922610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a:extLst>
              <a:ext uri="{FF2B5EF4-FFF2-40B4-BE49-F238E27FC236}">
                <a16:creationId xmlns:a16="http://schemas.microsoft.com/office/drawing/2014/main" id="{9E1F424E-9B45-609E-909F-4B1447A9F446}"/>
              </a:ext>
            </a:extLst>
          </p:cNvPr>
          <p:cNvSpPr txBox="1">
            <a:spLocks noChangeArrowheads="1"/>
          </p:cNvSpPr>
          <p:nvPr/>
        </p:nvSpPr>
        <p:spPr bwMode="auto">
          <a:xfrm>
            <a:off x="1409701" y="114549"/>
            <a:ext cx="9105899"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4400" dirty="0">
                <a:solidFill>
                  <a:srgbClr val="0070C0"/>
                </a:solidFill>
                <a:latin typeface="Times New Roman" panose="02020603050405020304" pitchFamily="18" charset="0"/>
              </a:rPr>
              <a:t>BÀI TẬP</a:t>
            </a:r>
          </a:p>
        </p:txBody>
      </p:sp>
      <p:sp>
        <p:nvSpPr>
          <p:cNvPr id="3" name="TextBox 2">
            <a:extLst>
              <a:ext uri="{FF2B5EF4-FFF2-40B4-BE49-F238E27FC236}">
                <a16:creationId xmlns:a16="http://schemas.microsoft.com/office/drawing/2014/main" id="{61253C06-09EC-4123-B563-58E476C34477}"/>
              </a:ext>
            </a:extLst>
          </p:cNvPr>
          <p:cNvSpPr txBox="1"/>
          <p:nvPr/>
        </p:nvSpPr>
        <p:spPr>
          <a:xfrm>
            <a:off x="890517" y="1064863"/>
            <a:ext cx="10150522" cy="1384995"/>
          </a:xfrm>
          <a:prstGeom prst="rect">
            <a:avLst/>
          </a:prstGeom>
          <a:noFill/>
        </p:spPr>
        <p:txBody>
          <a:bodyPr wrap="square">
            <a:spAutoFit/>
          </a:bodyPr>
          <a:lstStyle/>
          <a:p>
            <a:r>
              <a:rPr lang="vi-VN" sz="2800" dirty="0">
                <a:latin typeface="Times New Roman" panose="02020603050405020304" pitchFamily="18" charset="0"/>
                <a:cs typeface="Times New Roman" panose="02020603050405020304" pitchFamily="18" charset="0"/>
              </a:rPr>
              <a:t>Câu 7: Thực hiện phản ứng tách nước các </a:t>
            </a:r>
            <a:r>
              <a:rPr lang="vi-VN" sz="2800" dirty="0" err="1">
                <a:latin typeface="Times New Roman" panose="02020603050405020304" pitchFamily="18" charset="0"/>
                <a:cs typeface="Times New Roman" panose="02020603050405020304" pitchFamily="18" charset="0"/>
              </a:rPr>
              <a:t>alcohol</a:t>
            </a:r>
            <a:r>
              <a:rPr lang="vi-VN" sz="2800" dirty="0">
                <a:latin typeface="Times New Roman" panose="02020603050405020304" pitchFamily="18" charset="0"/>
                <a:cs typeface="Times New Roman" panose="02020603050405020304" pitchFamily="18" charset="0"/>
              </a:rPr>
              <a:t> có cùng công thức phân tử C</a:t>
            </a:r>
            <a:r>
              <a:rPr lang="vi-VN" sz="2800" baseline="-25000" dirty="0">
                <a:latin typeface="Times New Roman" panose="02020603050405020304" pitchFamily="18" charset="0"/>
                <a:cs typeface="Times New Roman" panose="02020603050405020304" pitchFamily="18" charset="0"/>
              </a:rPr>
              <a:t>5</a:t>
            </a:r>
            <a:r>
              <a:rPr lang="vi-VN" sz="2800" dirty="0">
                <a:latin typeface="Times New Roman" panose="02020603050405020304" pitchFamily="18" charset="0"/>
                <a:cs typeface="Times New Roman" panose="02020603050405020304" pitchFamily="18" charset="0"/>
              </a:rPr>
              <a:t>H</a:t>
            </a:r>
            <a:r>
              <a:rPr lang="vi-VN" sz="2800" baseline="-25000" dirty="0">
                <a:latin typeface="Times New Roman" panose="02020603050405020304" pitchFamily="18" charset="0"/>
                <a:cs typeface="Times New Roman" panose="02020603050405020304" pitchFamily="18" charset="0"/>
              </a:rPr>
              <a:t>11</a:t>
            </a:r>
            <a:r>
              <a:rPr lang="vi-VN" sz="2800" dirty="0">
                <a:latin typeface="Times New Roman" panose="02020603050405020304" pitchFamily="18" charset="0"/>
                <a:cs typeface="Times New Roman" panose="02020603050405020304" pitchFamily="18" charset="0"/>
              </a:rPr>
              <a:t>OH thu được sản phẩm chính là 2-methylbut-2-ene. Hãy xác định công thức cấu tạo của các </a:t>
            </a:r>
            <a:r>
              <a:rPr lang="vi-VN" sz="2800" dirty="0" err="1">
                <a:latin typeface="Times New Roman" panose="02020603050405020304" pitchFamily="18" charset="0"/>
                <a:cs typeface="Times New Roman" panose="02020603050405020304" pitchFamily="18" charset="0"/>
              </a:rPr>
              <a:t>alcohol</a:t>
            </a:r>
            <a:r>
              <a:rPr lang="vi-VN" sz="2800" dirty="0">
                <a:latin typeface="Times New Roman" panose="02020603050405020304" pitchFamily="18" charset="0"/>
                <a:cs typeface="Times New Roman" panose="02020603050405020304" pitchFamily="18" charset="0"/>
              </a:rPr>
              <a:t> này.</a:t>
            </a:r>
            <a:endParaRPr lang="en-US" sz="280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D95F566-20D4-AC57-BBFA-FCEBE2E4D966}"/>
              </a:ext>
            </a:extLst>
          </p:cNvPr>
          <p:cNvSpPr txBox="1"/>
          <p:nvPr/>
        </p:nvSpPr>
        <p:spPr>
          <a:xfrm>
            <a:off x="1409700" y="2699983"/>
            <a:ext cx="10504795" cy="2308324"/>
          </a:xfrm>
          <a:prstGeom prst="rect">
            <a:avLst/>
          </a:prstGeom>
          <a:noFill/>
        </p:spPr>
        <p:txBody>
          <a:bodyPr wrap="square">
            <a:spAutoFit/>
          </a:bodyPr>
          <a:lstStyle/>
          <a:p>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giải</a:t>
            </a:r>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Công thức cấu tạo của các </a:t>
            </a:r>
            <a:r>
              <a:rPr lang="vi-VN" sz="2400" dirty="0" err="1">
                <a:latin typeface="Times New Roman" panose="02020603050405020304" pitchFamily="18" charset="0"/>
                <a:cs typeface="Times New Roman" panose="02020603050405020304" pitchFamily="18" charset="0"/>
              </a:rPr>
              <a:t>alcohol</a:t>
            </a:r>
            <a:r>
              <a:rPr lang="vi-VN" sz="2400" dirty="0">
                <a:latin typeface="Times New Roman" panose="02020603050405020304" pitchFamily="18" charset="0"/>
                <a:cs typeface="Times New Roman" panose="02020603050405020304" pitchFamily="18" charset="0"/>
              </a:rPr>
              <a:t> là: </a:t>
            </a:r>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và </a:t>
            </a:r>
            <a:r>
              <a:rPr lang="en-US" sz="2400" dirty="0">
                <a:latin typeface="Times New Roman" panose="02020603050405020304" pitchFamily="18" charset="0"/>
                <a:cs typeface="Times New Roman" panose="02020603050405020304" pitchFamily="18" charset="0"/>
              </a:rPr>
              <a:t> </a:t>
            </a:r>
          </a:p>
          <a:p>
            <a:r>
              <a:rPr lang="vi-VN" sz="2400" dirty="0">
                <a:latin typeface="Times New Roman" panose="02020603050405020304" pitchFamily="18" charset="0"/>
                <a:cs typeface="Times New Roman" panose="02020603050405020304" pitchFamily="18" charset="0"/>
              </a:rPr>
              <a:t>Phản ứng tách nước của </a:t>
            </a:r>
            <a:r>
              <a:rPr lang="vi-VN" sz="2400" dirty="0" err="1">
                <a:latin typeface="Times New Roman" panose="02020603050405020304" pitchFamily="18" charset="0"/>
                <a:cs typeface="Times New Roman" panose="02020603050405020304" pitchFamily="18" charset="0"/>
              </a:rPr>
              <a:t>alcohol</a:t>
            </a:r>
            <a:r>
              <a:rPr lang="vi-VN" sz="2400" dirty="0">
                <a:latin typeface="Times New Roman" panose="02020603050405020304" pitchFamily="18" charset="0"/>
                <a:cs typeface="Times New Roman" panose="02020603050405020304" pitchFamily="18" charset="0"/>
              </a:rPr>
              <a:t> tạo </a:t>
            </a:r>
            <a:r>
              <a:rPr lang="vi-VN" sz="2400" dirty="0" err="1">
                <a:latin typeface="Times New Roman" panose="02020603050405020304" pitchFamily="18" charset="0"/>
                <a:cs typeface="Times New Roman" panose="02020603050405020304" pitchFamily="18" charset="0"/>
              </a:rPr>
              <a:t>alkene</a:t>
            </a:r>
            <a:r>
              <a:rPr lang="vi-VN" sz="2400" dirty="0">
                <a:latin typeface="Times New Roman" panose="02020603050405020304" pitchFamily="18" charset="0"/>
                <a:cs typeface="Times New Roman" panose="02020603050405020304" pitchFamily="18" charset="0"/>
              </a:rPr>
              <a:t> ưu tiên theo quy tắc </a:t>
            </a:r>
            <a:r>
              <a:rPr lang="vi-VN" sz="2400" dirty="0" err="1">
                <a:latin typeface="Times New Roman" panose="02020603050405020304" pitchFamily="18" charset="0"/>
                <a:cs typeface="Times New Roman" panose="02020603050405020304" pitchFamily="18" charset="0"/>
              </a:rPr>
              <a:t>Zaitsev</a:t>
            </a:r>
            <a:r>
              <a:rPr lang="vi-VN" sz="2400" dirty="0">
                <a:latin typeface="Times New Roman" panose="02020603050405020304" pitchFamily="18" charset="0"/>
                <a:cs typeface="Times New Roman" panose="02020603050405020304" pitchFamily="18" charset="0"/>
              </a:rPr>
              <a:t> (nhóm -OH bị tách ưu tiên với nguyên tử H ở </a:t>
            </a:r>
            <a:r>
              <a:rPr lang="vi-VN" sz="2400" dirty="0" err="1">
                <a:latin typeface="Times New Roman" panose="02020603050405020304" pitchFamily="18" charset="0"/>
                <a:cs typeface="Times New Roman" panose="02020603050405020304" pitchFamily="18" charset="0"/>
              </a:rPr>
              <a:t>carbon</a:t>
            </a:r>
            <a:r>
              <a:rPr lang="vi-VN" sz="2400" dirty="0">
                <a:latin typeface="Times New Roman" panose="02020603050405020304" pitchFamily="18" charset="0"/>
                <a:cs typeface="Times New Roman" panose="02020603050405020304" pitchFamily="18" charset="0"/>
              </a:rPr>
              <a:t> bên cạnh có bậc cao hơn).</a:t>
            </a:r>
          </a:p>
          <a:p>
            <a:endParaRPr lang="vi-VN" sz="2400" dirty="0">
              <a:latin typeface="Times New Roman" panose="02020603050405020304" pitchFamily="18" charset="0"/>
              <a:cs typeface="Times New Roman" panose="02020603050405020304" pitchFamily="18" charset="0"/>
            </a:endParaRPr>
          </a:p>
          <a:p>
            <a:endParaRPr lang="vi-VN" sz="2400" dirty="0">
              <a:latin typeface="Times New Roman" panose="02020603050405020304" pitchFamily="18" charset="0"/>
              <a:cs typeface="Times New Roman" panose="02020603050405020304" pitchFamily="18" charset="0"/>
            </a:endParaRPr>
          </a:p>
        </p:txBody>
      </p:sp>
      <p:graphicFrame>
        <p:nvGraphicFramePr>
          <p:cNvPr id="7" name="Object 6">
            <a:extLst>
              <a:ext uri="{FF2B5EF4-FFF2-40B4-BE49-F238E27FC236}">
                <a16:creationId xmlns:a16="http://schemas.microsoft.com/office/drawing/2014/main" id="{D77059BB-2683-52A8-092A-DDE9ACA81803}"/>
              </a:ext>
            </a:extLst>
          </p:cNvPr>
          <p:cNvGraphicFramePr>
            <a:graphicFrameLocks noChangeAspect="1"/>
          </p:cNvGraphicFramePr>
          <p:nvPr>
            <p:extLst>
              <p:ext uri="{D42A27DB-BD31-4B8C-83A1-F6EECF244321}">
                <p14:modId xmlns:p14="http://schemas.microsoft.com/office/powerpoint/2010/main" val="2260937345"/>
              </p:ext>
            </p:extLst>
          </p:nvPr>
        </p:nvGraphicFramePr>
        <p:xfrm>
          <a:off x="7247270" y="2757819"/>
          <a:ext cx="4130675" cy="528637"/>
        </p:xfrm>
        <a:graphic>
          <a:graphicData uri="http://schemas.openxmlformats.org/presentationml/2006/ole">
            <mc:AlternateContent xmlns:mc="http://schemas.openxmlformats.org/markup-compatibility/2006">
              <mc:Choice xmlns:v="urn:schemas-microsoft-com:vml" Requires="v">
                <p:oleObj name="Equation" r:id="rId2" imgW="1981080" imgH="253800" progId="Equation.DSMT4">
                  <p:embed/>
                </p:oleObj>
              </mc:Choice>
              <mc:Fallback>
                <p:oleObj name="Equation" r:id="rId2" imgW="1981080" imgH="253800" progId="Equation.DSMT4">
                  <p:embed/>
                  <p:pic>
                    <p:nvPicPr>
                      <p:cNvPr id="0" name=""/>
                      <p:cNvPicPr/>
                      <p:nvPr/>
                    </p:nvPicPr>
                    <p:blipFill>
                      <a:blip r:embed="rId3"/>
                      <a:stretch>
                        <a:fillRect/>
                      </a:stretch>
                    </p:blipFill>
                    <p:spPr>
                      <a:xfrm>
                        <a:off x="7247270" y="2757819"/>
                        <a:ext cx="4130675" cy="528637"/>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2EBA633F-83FA-6DCD-DBDB-FEA8DC0ACA5A}"/>
              </a:ext>
            </a:extLst>
          </p:cNvPr>
          <p:cNvGraphicFramePr>
            <a:graphicFrameLocks noChangeAspect="1"/>
          </p:cNvGraphicFramePr>
          <p:nvPr>
            <p:extLst>
              <p:ext uri="{D42A27DB-BD31-4B8C-83A1-F6EECF244321}">
                <p14:modId xmlns:p14="http://schemas.microsoft.com/office/powerpoint/2010/main" val="1136318089"/>
              </p:ext>
            </p:extLst>
          </p:nvPr>
        </p:nvGraphicFramePr>
        <p:xfrm>
          <a:off x="2042133" y="3022138"/>
          <a:ext cx="4572705" cy="528636"/>
        </p:xfrm>
        <a:graphic>
          <a:graphicData uri="http://schemas.openxmlformats.org/presentationml/2006/ole">
            <mc:AlternateContent xmlns:mc="http://schemas.openxmlformats.org/markup-compatibility/2006">
              <mc:Choice xmlns:v="urn:schemas-microsoft-com:vml" Requires="v">
                <p:oleObj name="Equation" r:id="rId4" imgW="2197080" imgH="253800" progId="Equation.DSMT4">
                  <p:embed/>
                </p:oleObj>
              </mc:Choice>
              <mc:Fallback>
                <p:oleObj name="Equation" r:id="rId4" imgW="2197080" imgH="253800" progId="Equation.DSMT4">
                  <p:embed/>
                  <p:pic>
                    <p:nvPicPr>
                      <p:cNvPr id="0" name=""/>
                      <p:cNvPicPr/>
                      <p:nvPr/>
                    </p:nvPicPr>
                    <p:blipFill>
                      <a:blip r:embed="rId5"/>
                      <a:stretch>
                        <a:fillRect/>
                      </a:stretch>
                    </p:blipFill>
                    <p:spPr>
                      <a:xfrm>
                        <a:off x="2042133" y="3022138"/>
                        <a:ext cx="4572705" cy="528636"/>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33529716-1AA5-6A85-8508-611798A940E5}"/>
              </a:ext>
            </a:extLst>
          </p:cNvPr>
          <p:cNvGraphicFramePr>
            <a:graphicFrameLocks noChangeAspect="1"/>
          </p:cNvGraphicFramePr>
          <p:nvPr>
            <p:extLst>
              <p:ext uri="{D42A27DB-BD31-4B8C-83A1-F6EECF244321}">
                <p14:modId xmlns:p14="http://schemas.microsoft.com/office/powerpoint/2010/main" val="3640657263"/>
              </p:ext>
            </p:extLst>
          </p:nvPr>
        </p:nvGraphicFramePr>
        <p:xfrm>
          <a:off x="1698576" y="4725016"/>
          <a:ext cx="10215920" cy="514656"/>
        </p:xfrm>
        <a:graphic>
          <a:graphicData uri="http://schemas.openxmlformats.org/presentationml/2006/ole">
            <mc:AlternateContent xmlns:mc="http://schemas.openxmlformats.org/markup-compatibility/2006">
              <mc:Choice xmlns:v="urn:schemas-microsoft-com:vml" Requires="v">
                <p:oleObj name="Equation" r:id="rId6" imgW="5041800" imgH="253800" progId="Equation.DSMT4">
                  <p:embed/>
                </p:oleObj>
              </mc:Choice>
              <mc:Fallback>
                <p:oleObj name="Equation" r:id="rId6" imgW="5041800" imgH="253800" progId="Equation.DSMT4">
                  <p:embed/>
                  <p:pic>
                    <p:nvPicPr>
                      <p:cNvPr id="0" name=""/>
                      <p:cNvPicPr/>
                      <p:nvPr/>
                    </p:nvPicPr>
                    <p:blipFill>
                      <a:blip r:embed="rId7"/>
                      <a:stretch>
                        <a:fillRect/>
                      </a:stretch>
                    </p:blipFill>
                    <p:spPr>
                      <a:xfrm>
                        <a:off x="1698576" y="4725016"/>
                        <a:ext cx="10215920" cy="514656"/>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8010B69C-25A5-197D-454C-D95DD2A40C08}"/>
              </a:ext>
            </a:extLst>
          </p:cNvPr>
          <p:cNvGraphicFramePr>
            <a:graphicFrameLocks noChangeAspect="1"/>
          </p:cNvGraphicFramePr>
          <p:nvPr>
            <p:extLst>
              <p:ext uri="{D42A27DB-BD31-4B8C-83A1-F6EECF244321}">
                <p14:modId xmlns:p14="http://schemas.microsoft.com/office/powerpoint/2010/main" val="815498350"/>
              </p:ext>
            </p:extLst>
          </p:nvPr>
        </p:nvGraphicFramePr>
        <p:xfrm>
          <a:off x="1823396" y="5329957"/>
          <a:ext cx="9804197" cy="514656"/>
        </p:xfrm>
        <a:graphic>
          <a:graphicData uri="http://schemas.openxmlformats.org/presentationml/2006/ole">
            <mc:AlternateContent xmlns:mc="http://schemas.openxmlformats.org/markup-compatibility/2006">
              <mc:Choice xmlns:v="urn:schemas-microsoft-com:vml" Requires="v">
                <p:oleObj name="Equation" r:id="rId8" imgW="4838400" imgH="253800" progId="Equation.DSMT4">
                  <p:embed/>
                </p:oleObj>
              </mc:Choice>
              <mc:Fallback>
                <p:oleObj name="Equation" r:id="rId8" imgW="4838400" imgH="253800" progId="Equation.DSMT4">
                  <p:embed/>
                  <p:pic>
                    <p:nvPicPr>
                      <p:cNvPr id="0" name=""/>
                      <p:cNvPicPr/>
                      <p:nvPr/>
                    </p:nvPicPr>
                    <p:blipFill>
                      <a:blip r:embed="rId9"/>
                      <a:stretch>
                        <a:fillRect/>
                      </a:stretch>
                    </p:blipFill>
                    <p:spPr>
                      <a:xfrm>
                        <a:off x="1823396" y="5329957"/>
                        <a:ext cx="9804197" cy="514656"/>
                      </a:xfrm>
                      <a:prstGeom prst="rect">
                        <a:avLst/>
                      </a:prstGeom>
                    </p:spPr>
                  </p:pic>
                </p:oleObj>
              </mc:Fallback>
            </mc:AlternateContent>
          </a:graphicData>
        </a:graphic>
      </p:graphicFrame>
    </p:spTree>
    <p:extLst>
      <p:ext uri="{BB962C8B-B14F-4D97-AF65-F5344CB8AC3E}">
        <p14:creationId xmlns:p14="http://schemas.microsoft.com/office/powerpoint/2010/main" val="3268552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par>
                                <p:cTn id="8" presetID="6" presetClass="entr" presetSubtype="16"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circle(in)">
                                      <p:cBhvr>
                                        <p:cTn id="10" dur="2000"/>
                                        <p:tgtEl>
                                          <p:spTgt spid="7"/>
                                        </p:tgtEl>
                                      </p:cBhvr>
                                    </p:animEffect>
                                  </p:childTnLst>
                                </p:cTn>
                              </p:par>
                              <p:par>
                                <p:cTn id="11" presetID="6" presetClass="entr" presetSubtype="16"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circle(in)">
                                      <p:cBhvr>
                                        <p:cTn id="13" dur="2000"/>
                                        <p:tgtEl>
                                          <p:spTgt spid="8"/>
                                        </p:tgtEl>
                                      </p:cBhvr>
                                    </p:animEffect>
                                  </p:childTnLst>
                                </p:cTn>
                              </p:par>
                              <p:par>
                                <p:cTn id="14" presetID="6" presetClass="entr" presetSubtype="16" fill="hold"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circle(in)">
                                      <p:cBhvr>
                                        <p:cTn id="16" dur="2000"/>
                                        <p:tgtEl>
                                          <p:spTgt spid="9"/>
                                        </p:tgtEl>
                                      </p:cBhvr>
                                    </p:animEffect>
                                  </p:childTnLst>
                                </p:cTn>
                              </p:par>
                              <p:par>
                                <p:cTn id="17" presetID="6" presetClass="entr" presetSubtype="16"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circle(in)">
                                      <p:cBhvr>
                                        <p:cTn id="19"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ounded Rectangle 34"/>
          <p:cNvSpPr/>
          <p:nvPr/>
        </p:nvSpPr>
        <p:spPr>
          <a:xfrm>
            <a:off x="1735281" y="1257123"/>
            <a:ext cx="7391401" cy="875111"/>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2800" b="1">
                <a:solidFill>
                  <a:srgbClr val="FF0000"/>
                </a:solidFill>
                <a:latin typeface="Times New Roman" panose="02020603050405020304" pitchFamily="18" charset="0"/>
                <a:cs typeface="Times New Roman" panose="02020603050405020304" pitchFamily="18" charset="0"/>
              </a:rPr>
              <a:t>Bài 5:</a:t>
            </a:r>
            <a:r>
              <a:rPr lang="en-US" sz="2800">
                <a:solidFill>
                  <a:srgbClr val="FF0000"/>
                </a:solidFill>
                <a:latin typeface="Times New Roman" panose="02020603050405020304" pitchFamily="18" charset="0"/>
                <a:cs typeface="Times New Roman" panose="02020603050405020304" pitchFamily="18" charset="0"/>
              </a:rPr>
              <a:t> Hoàn </a:t>
            </a:r>
            <a:r>
              <a:rPr lang="en-US" sz="2800" dirty="0" err="1">
                <a:solidFill>
                  <a:srgbClr val="FF0000"/>
                </a:solidFill>
                <a:latin typeface="Times New Roman" panose="02020603050405020304" pitchFamily="18" charset="0"/>
                <a:cs typeface="Times New Roman" panose="02020603050405020304" pitchFamily="18" charset="0"/>
              </a:rPr>
              <a:t>thành</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sơ</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đồ</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phản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ứng</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dưới</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đây</a:t>
            </a:r>
            <a:r>
              <a:rPr lang="en-US" sz="2800" dirty="0">
                <a:solidFill>
                  <a:srgbClr val="FF0000"/>
                </a:solidFill>
                <a:latin typeface="Times New Roman" panose="02020603050405020304" pitchFamily="18" charset="0"/>
                <a:cs typeface="Times New Roman" panose="02020603050405020304" pitchFamily="18" charset="0"/>
              </a:rPr>
              <a:t>:</a:t>
            </a:r>
          </a:p>
        </p:txBody>
      </p:sp>
      <p:sp>
        <p:nvSpPr>
          <p:cNvPr id="36" name="Text Box 60"/>
          <p:cNvSpPr txBox="1">
            <a:spLocks noChangeArrowheads="1"/>
          </p:cNvSpPr>
          <p:nvPr/>
        </p:nvSpPr>
        <p:spPr bwMode="auto">
          <a:xfrm>
            <a:off x="240281" y="2128110"/>
            <a:ext cx="685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800" b="1" dirty="0">
                <a:solidFill>
                  <a:srgbClr val="FF0000"/>
                </a:solidFill>
                <a:latin typeface="Times New Roman" panose="02020603050405020304" pitchFamily="18" charset="0"/>
              </a:rPr>
              <a:t>1</a:t>
            </a:r>
            <a:r>
              <a:rPr lang="en-US" altLang="en-US" sz="2800" dirty="0">
                <a:solidFill>
                  <a:srgbClr val="FF0000"/>
                </a:solidFill>
                <a:latin typeface="Times New Roman" panose="02020603050405020304" pitchFamily="18" charset="0"/>
              </a:rPr>
              <a:t>.</a:t>
            </a:r>
          </a:p>
        </p:txBody>
      </p:sp>
      <p:sp>
        <p:nvSpPr>
          <p:cNvPr id="37" name="Text Box 61"/>
          <p:cNvSpPr txBox="1">
            <a:spLocks noChangeArrowheads="1"/>
          </p:cNvSpPr>
          <p:nvPr/>
        </p:nvSpPr>
        <p:spPr bwMode="auto">
          <a:xfrm>
            <a:off x="1409700" y="3202394"/>
            <a:ext cx="10639545" cy="1246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3000" b="1" dirty="0">
                <a:solidFill>
                  <a:srgbClr val="FF0000"/>
                </a:solidFill>
                <a:latin typeface="Times New Roman" panose="02020603050405020304" pitchFamily="18" charset="0"/>
              </a:rPr>
              <a:t>2</a:t>
            </a:r>
            <a:r>
              <a:rPr lang="en-US" altLang="en-US" sz="3000" dirty="0">
                <a:latin typeface="Times New Roman" panose="02020603050405020304" pitchFamily="18" charset="0"/>
              </a:rPr>
              <a:t>. Phenol → Sodium phenolate →Phenol → 2,4,6 - tribromophenol</a:t>
            </a:r>
            <a:r>
              <a:rPr lang="en-US" altLang="en-US" sz="2800" dirty="0">
                <a:latin typeface="Times New Roman" panose="02020603050405020304" pitchFamily="18" charset="0"/>
              </a:rPr>
              <a:t>       </a:t>
            </a:r>
          </a:p>
          <a:p>
            <a:pPr eaLnBrk="1" hangingPunct="1">
              <a:spcBef>
                <a:spcPct val="50000"/>
              </a:spcBef>
              <a:buFontTx/>
              <a:buNone/>
            </a:pPr>
            <a:r>
              <a:rPr lang="en-US" altLang="en-US" sz="2800" dirty="0">
                <a:latin typeface="Times New Roman" panose="02020603050405020304" pitchFamily="18" charset="0"/>
              </a:rPr>
              <a:t>        CO</a:t>
            </a:r>
            <a:r>
              <a:rPr lang="en-US" altLang="en-US" sz="2800" baseline="-25000" dirty="0">
                <a:latin typeface="Times New Roman" panose="02020603050405020304" pitchFamily="18" charset="0"/>
              </a:rPr>
              <a:t>2</a:t>
            </a:r>
            <a:r>
              <a:rPr lang="en-US" altLang="en-US" sz="3000" dirty="0">
                <a:latin typeface="Times New Roman" panose="02020603050405020304" pitchFamily="18" charset="0"/>
              </a:rPr>
              <a:t>     					Picric acid</a:t>
            </a:r>
          </a:p>
        </p:txBody>
      </p:sp>
      <p:cxnSp>
        <p:nvCxnSpPr>
          <p:cNvPr id="38" name="Straight Arrow Connector 37"/>
          <p:cNvCxnSpPr/>
          <p:nvPr/>
        </p:nvCxnSpPr>
        <p:spPr>
          <a:xfrm flipH="1">
            <a:off x="2308348" y="3675715"/>
            <a:ext cx="9526" cy="373213"/>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nvGrpSpPr>
          <p:cNvPr id="42" name="Group 92"/>
          <p:cNvGrpSpPr>
            <a:grpSpLocks/>
          </p:cNvGrpSpPr>
          <p:nvPr/>
        </p:nvGrpSpPr>
        <p:grpSpPr bwMode="auto">
          <a:xfrm>
            <a:off x="6275511" y="3704045"/>
            <a:ext cx="533400" cy="381000"/>
            <a:chOff x="3120" y="2832"/>
            <a:chExt cx="336" cy="240"/>
          </a:xfrm>
        </p:grpSpPr>
        <p:sp>
          <p:nvSpPr>
            <p:cNvPr id="43" name="Line 90"/>
            <p:cNvSpPr>
              <a:spLocks noChangeShapeType="1"/>
            </p:cNvSpPr>
            <p:nvPr/>
          </p:nvSpPr>
          <p:spPr bwMode="auto">
            <a:xfrm>
              <a:off x="3120" y="2832"/>
              <a:ext cx="0" cy="24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 name="Line 91"/>
            <p:cNvSpPr>
              <a:spLocks noChangeShapeType="1"/>
            </p:cNvSpPr>
            <p:nvPr/>
          </p:nvSpPr>
          <p:spPr bwMode="auto">
            <a:xfrm>
              <a:off x="3120" y="3072"/>
              <a:ext cx="336"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5" name="Text Box 93"/>
          <p:cNvSpPr txBox="1">
            <a:spLocks noChangeArrowheads="1"/>
          </p:cNvSpPr>
          <p:nvPr/>
        </p:nvSpPr>
        <p:spPr bwMode="auto">
          <a:xfrm>
            <a:off x="3110770" y="3198601"/>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000" b="1" dirty="0">
                <a:solidFill>
                  <a:srgbClr val="FF0000"/>
                </a:solidFill>
                <a:latin typeface="Times New Roman" panose="02020603050405020304" pitchFamily="18" charset="0"/>
              </a:rPr>
              <a:t>1</a:t>
            </a:r>
          </a:p>
        </p:txBody>
      </p:sp>
      <p:sp>
        <p:nvSpPr>
          <p:cNvPr id="46" name="Text Box 94"/>
          <p:cNvSpPr txBox="1">
            <a:spLocks noChangeArrowheads="1"/>
          </p:cNvSpPr>
          <p:nvPr/>
        </p:nvSpPr>
        <p:spPr bwMode="auto">
          <a:xfrm>
            <a:off x="6340599" y="3202394"/>
            <a:ext cx="342901"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000" b="1" dirty="0">
                <a:solidFill>
                  <a:srgbClr val="FF0000"/>
                </a:solidFill>
                <a:latin typeface="Times New Roman" panose="02020603050405020304" pitchFamily="18" charset="0"/>
              </a:rPr>
              <a:t>2</a:t>
            </a:r>
          </a:p>
        </p:txBody>
      </p:sp>
      <p:sp>
        <p:nvSpPr>
          <p:cNvPr id="47" name="Text Box 95"/>
          <p:cNvSpPr txBox="1">
            <a:spLocks noChangeArrowheads="1"/>
          </p:cNvSpPr>
          <p:nvPr/>
        </p:nvSpPr>
        <p:spPr bwMode="auto">
          <a:xfrm>
            <a:off x="7894439" y="3193716"/>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000" b="1" dirty="0">
                <a:solidFill>
                  <a:srgbClr val="FF0000"/>
                </a:solidFill>
                <a:latin typeface="Times New Roman" panose="02020603050405020304" pitchFamily="18" charset="0"/>
              </a:rPr>
              <a:t>3</a:t>
            </a:r>
          </a:p>
        </p:txBody>
      </p:sp>
      <p:sp>
        <p:nvSpPr>
          <p:cNvPr id="48" name="Text Box 96"/>
          <p:cNvSpPr txBox="1">
            <a:spLocks noChangeArrowheads="1"/>
          </p:cNvSpPr>
          <p:nvPr/>
        </p:nvSpPr>
        <p:spPr bwMode="auto">
          <a:xfrm>
            <a:off x="2279774" y="3655778"/>
            <a:ext cx="381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000" b="1" dirty="0">
                <a:solidFill>
                  <a:srgbClr val="FF0000"/>
                </a:solidFill>
                <a:latin typeface="Times New Roman" panose="02020603050405020304" pitchFamily="18" charset="0"/>
              </a:rPr>
              <a:t>4</a:t>
            </a:r>
          </a:p>
        </p:txBody>
      </p:sp>
      <p:sp>
        <p:nvSpPr>
          <p:cNvPr id="49" name="TextBox 48"/>
          <p:cNvSpPr txBox="1"/>
          <p:nvPr/>
        </p:nvSpPr>
        <p:spPr>
          <a:xfrm>
            <a:off x="6286624" y="3737380"/>
            <a:ext cx="396876" cy="400110"/>
          </a:xfrm>
          <a:prstGeom prst="rect">
            <a:avLst/>
          </a:prstGeom>
          <a:noFill/>
        </p:spPr>
        <p:txBody>
          <a:bodyPr wrap="square" rtlCol="0">
            <a:spAutoFit/>
          </a:bodyPr>
          <a:lstStyle/>
          <a:p>
            <a:r>
              <a:rPr lang="en-US" sz="2000" b="1" dirty="0">
                <a:solidFill>
                  <a:srgbClr val="FF0000"/>
                </a:solidFill>
                <a:latin typeface="Times New Roman" panose="02020603050405020304" pitchFamily="18" charset="0"/>
                <a:cs typeface="Times New Roman" panose="02020603050405020304" pitchFamily="18" charset="0"/>
              </a:rPr>
              <a:t>5</a:t>
            </a:r>
          </a:p>
        </p:txBody>
      </p:sp>
      <p:sp>
        <p:nvSpPr>
          <p:cNvPr id="50" name="Hình Chữ nhật 49"/>
          <p:cNvSpPr/>
          <p:nvPr/>
        </p:nvSpPr>
        <p:spPr>
          <a:xfrm>
            <a:off x="623745" y="1435383"/>
            <a:ext cx="11303531" cy="18703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chemeClr val="tx1"/>
                </a:solidFill>
                <a:latin typeface="Times New Roman" pitchFamily="18" charset="0"/>
                <a:cs typeface="Times New Roman" pitchFamily="18" charset="0"/>
              </a:rPr>
              <a:t>Methane         acetylene         ethylene        ethyl alcohol          acetic aldehyde</a:t>
            </a:r>
            <a:endParaRPr lang="vi-VN" sz="2800" dirty="0">
              <a:solidFill>
                <a:schemeClr val="tx1"/>
              </a:solidFill>
              <a:latin typeface="Times New Roman" pitchFamily="18" charset="0"/>
              <a:cs typeface="Times New Roman" pitchFamily="18" charset="0"/>
            </a:endParaRPr>
          </a:p>
        </p:txBody>
      </p:sp>
      <p:graphicFrame>
        <p:nvGraphicFramePr>
          <p:cNvPr id="51" name="Đối tượng 50"/>
          <p:cNvGraphicFramePr>
            <a:graphicFrameLocks noChangeAspect="1"/>
          </p:cNvGraphicFramePr>
          <p:nvPr>
            <p:extLst>
              <p:ext uri="{D42A27DB-BD31-4B8C-83A1-F6EECF244321}">
                <p14:modId xmlns:p14="http://schemas.microsoft.com/office/powerpoint/2010/main" val="3735037156"/>
              </p:ext>
            </p:extLst>
          </p:nvPr>
        </p:nvGraphicFramePr>
        <p:xfrm>
          <a:off x="2009610" y="2240149"/>
          <a:ext cx="616528" cy="331787"/>
        </p:xfrm>
        <a:graphic>
          <a:graphicData uri="http://schemas.openxmlformats.org/presentationml/2006/ole">
            <mc:AlternateContent xmlns:mc="http://schemas.openxmlformats.org/markup-compatibility/2006">
              <mc:Choice xmlns:v="urn:schemas-microsoft-com:vml" Requires="v">
                <p:oleObj name="Equation" r:id="rId2" imgW="457200" imgH="203040" progId="Equation.DSMT4">
                  <p:embed/>
                </p:oleObj>
              </mc:Choice>
              <mc:Fallback>
                <p:oleObj name="Equation" r:id="rId2" imgW="457200" imgH="203040" progId="Equation.DSMT4">
                  <p:embed/>
                  <p:pic>
                    <p:nvPicPr>
                      <p:cNvPr id="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09610" y="2240149"/>
                        <a:ext cx="616528" cy="3317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578" name="Object 2"/>
          <p:cNvGraphicFramePr>
            <a:graphicFrameLocks noChangeAspect="1"/>
          </p:cNvGraphicFramePr>
          <p:nvPr>
            <p:extLst>
              <p:ext uri="{D42A27DB-BD31-4B8C-83A1-F6EECF244321}">
                <p14:modId xmlns:p14="http://schemas.microsoft.com/office/powerpoint/2010/main" val="1139210531"/>
              </p:ext>
            </p:extLst>
          </p:nvPr>
        </p:nvGraphicFramePr>
        <p:xfrm>
          <a:off x="4143003" y="2221772"/>
          <a:ext cx="633413" cy="331788"/>
        </p:xfrm>
        <a:graphic>
          <a:graphicData uri="http://schemas.openxmlformats.org/presentationml/2006/ole">
            <mc:AlternateContent xmlns:mc="http://schemas.openxmlformats.org/markup-compatibility/2006">
              <mc:Choice xmlns:v="urn:schemas-microsoft-com:vml" Requires="v">
                <p:oleObj name="Equation" r:id="rId4" imgW="469800" imgH="203040" progId="Equation.DSMT4">
                  <p:embed/>
                </p:oleObj>
              </mc:Choice>
              <mc:Fallback>
                <p:oleObj name="Equation" r:id="rId4" imgW="469800" imgH="203040" progId="Equation.DSMT4">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43003" y="2221772"/>
                        <a:ext cx="633413" cy="331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579" name="Object 3"/>
          <p:cNvGraphicFramePr>
            <a:graphicFrameLocks noChangeAspect="1"/>
          </p:cNvGraphicFramePr>
          <p:nvPr>
            <p:extLst>
              <p:ext uri="{D42A27DB-BD31-4B8C-83A1-F6EECF244321}">
                <p14:modId xmlns:p14="http://schemas.microsoft.com/office/powerpoint/2010/main" val="418229887"/>
              </p:ext>
            </p:extLst>
          </p:nvPr>
        </p:nvGraphicFramePr>
        <p:xfrm>
          <a:off x="6168356" y="2133934"/>
          <a:ext cx="633412" cy="522287"/>
        </p:xfrm>
        <a:graphic>
          <a:graphicData uri="http://schemas.openxmlformats.org/presentationml/2006/ole">
            <mc:AlternateContent xmlns:mc="http://schemas.openxmlformats.org/markup-compatibility/2006">
              <mc:Choice xmlns:v="urn:schemas-microsoft-com:vml" Requires="v">
                <p:oleObj name="Equation" r:id="rId6" imgW="469800" imgH="507960" progId="Equation.DSMT4">
                  <p:embed/>
                </p:oleObj>
              </mc:Choice>
              <mc:Fallback>
                <p:oleObj name="Equation" r:id="rId6" imgW="469800" imgH="507960" progId="Equation.DSMT4">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68356" y="2133934"/>
                        <a:ext cx="633412" cy="522287"/>
                      </a:xfrm>
                      <a:prstGeom prst="rect">
                        <a:avLst/>
                      </a:prstGeom>
                      <a:noFill/>
                    </p:spPr>
                  </p:pic>
                </p:oleObj>
              </mc:Fallback>
            </mc:AlternateContent>
          </a:graphicData>
        </a:graphic>
      </p:graphicFrame>
      <p:graphicFrame>
        <p:nvGraphicFramePr>
          <p:cNvPr id="24580" name="Object 4"/>
          <p:cNvGraphicFramePr>
            <a:graphicFrameLocks noChangeAspect="1"/>
          </p:cNvGraphicFramePr>
          <p:nvPr>
            <p:extLst>
              <p:ext uri="{D42A27DB-BD31-4B8C-83A1-F6EECF244321}">
                <p14:modId xmlns:p14="http://schemas.microsoft.com/office/powerpoint/2010/main" val="2207842941"/>
              </p:ext>
            </p:extLst>
          </p:nvPr>
        </p:nvGraphicFramePr>
        <p:xfrm>
          <a:off x="8700988" y="2225431"/>
          <a:ext cx="633412" cy="331787"/>
        </p:xfrm>
        <a:graphic>
          <a:graphicData uri="http://schemas.openxmlformats.org/presentationml/2006/ole">
            <mc:AlternateContent xmlns:mc="http://schemas.openxmlformats.org/markup-compatibility/2006">
              <mc:Choice xmlns:v="urn:schemas-microsoft-com:vml" Requires="v">
                <p:oleObj name="Equation" r:id="rId8" imgW="469800" imgH="203040" progId="Equation.DSMT4">
                  <p:embed/>
                </p:oleObj>
              </mc:Choice>
              <mc:Fallback>
                <p:oleObj name="Equation" r:id="rId8" imgW="469800" imgH="203040" progId="Equation.DSMT4">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700988" y="2225431"/>
                        <a:ext cx="633412" cy="3317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 name="Text Box 5"/>
          <p:cNvSpPr txBox="1">
            <a:spLocks noChangeArrowheads="1"/>
          </p:cNvSpPr>
          <p:nvPr/>
        </p:nvSpPr>
        <p:spPr bwMode="auto">
          <a:xfrm>
            <a:off x="1409701" y="114549"/>
            <a:ext cx="9105899"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4400">
                <a:solidFill>
                  <a:srgbClr val="0070C0"/>
                </a:solidFill>
                <a:latin typeface="Times New Roman" panose="02020603050405020304" pitchFamily="18" charset="0"/>
              </a:rPr>
              <a:t>BÀI TẬP</a:t>
            </a:r>
            <a:endParaRPr lang="en-US" altLang="en-US" sz="4400" dirty="0">
              <a:solidFill>
                <a:srgbClr val="0070C0"/>
              </a:solidFill>
              <a:latin typeface="Times New Roman" panose="02020603050405020304" pitchFamily="18" charset="0"/>
            </a:endParaRPr>
          </a:p>
        </p:txBody>
      </p:sp>
    </p:spTree>
    <p:extLst>
      <p:ext uri="{BB962C8B-B14F-4D97-AF65-F5344CB8AC3E}">
        <p14:creationId xmlns:p14="http://schemas.microsoft.com/office/powerpoint/2010/main" val="4904984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900531" y="1773120"/>
            <a:ext cx="10783168" cy="3000374"/>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endParaRPr lang="en-US" sz="28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1136057" y="1870105"/>
            <a:ext cx="10210806" cy="2677656"/>
          </a:xfrm>
          <a:prstGeom prst="rect">
            <a:avLst/>
          </a:prstGeom>
          <a:noFill/>
        </p:spPr>
        <p:txBody>
          <a:bodyPr wrap="square" rtlCol="0">
            <a:spAutoFit/>
          </a:bodyPr>
          <a:lstStyle/>
          <a:p>
            <a:pPr algn="just"/>
            <a:r>
              <a:rPr lang="en-US" sz="2800" b="1" dirty="0" err="1">
                <a:latin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cs typeface="Times New Roman" panose="02020603050405020304" pitchFamily="18" charset="0"/>
              </a:rPr>
              <a:t> 6: </a:t>
            </a:r>
            <a:r>
              <a:rPr lang="en-US" sz="2800" dirty="0">
                <a:latin typeface="Times New Roman" panose="02020603050405020304" pitchFamily="18" charset="0"/>
                <a:cs typeface="Times New Roman" panose="02020603050405020304" pitchFamily="18" charset="0"/>
              </a:rPr>
              <a:t>Cho </a:t>
            </a:r>
            <a:r>
              <a:rPr lang="en-US" sz="2800" dirty="0" err="1">
                <a:latin typeface="Times New Roman" panose="02020603050405020304" pitchFamily="18" charset="0"/>
                <a:cs typeface="Times New Roman" panose="02020603050405020304" pitchFamily="18" charset="0"/>
              </a:rPr>
              <a:t>hỗn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gồm</a:t>
            </a:r>
            <a:r>
              <a:rPr lang="en-US" sz="2800" dirty="0">
                <a:latin typeface="Times New Roman" panose="02020603050405020304" pitchFamily="18" charset="0"/>
                <a:cs typeface="Times New Roman" panose="02020603050405020304" pitchFamily="18" charset="0"/>
              </a:rPr>
              <a:t> </a:t>
            </a:r>
            <a:r>
              <a:rPr lang="en-US" sz="2800" i="1" dirty="0">
                <a:solidFill>
                  <a:srgbClr val="FF0000"/>
                </a:solidFill>
                <a:latin typeface="Times New Roman" panose="02020603050405020304" pitchFamily="18" charset="0"/>
                <a:cs typeface="Times New Roman" panose="02020603050405020304" pitchFamily="18" charset="0"/>
              </a:rPr>
              <a:t>ethanol</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i="1" dirty="0">
                <a:solidFill>
                  <a:srgbClr val="FF0000"/>
                </a:solidFill>
                <a:latin typeface="Times New Roman" panose="02020603050405020304" pitchFamily="18" charset="0"/>
                <a:cs typeface="Times New Roman" panose="02020603050405020304" pitchFamily="18" charset="0"/>
              </a:rPr>
              <a:t>phenol</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Na (</a:t>
            </a:r>
            <a:r>
              <a:rPr lang="en-US" sz="2800" dirty="0" err="1">
                <a:latin typeface="Times New Roman" panose="02020603050405020304" pitchFamily="18" charset="0"/>
                <a:cs typeface="Times New Roman" panose="02020603050405020304" pitchFamily="18" charset="0"/>
              </a:rPr>
              <a:t>dư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i="1" dirty="0">
                <a:solidFill>
                  <a:srgbClr val="FF0000"/>
                </a:solidFill>
                <a:latin typeface="Times New Roman" panose="02020603050405020304" pitchFamily="18" charset="0"/>
                <a:cs typeface="Times New Roman" panose="02020603050405020304" pitchFamily="18" charset="0"/>
              </a:rPr>
              <a:t>3,36</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khí</a:t>
            </a:r>
            <a:r>
              <a:rPr lang="en-US" sz="2800" dirty="0">
                <a:latin typeface="Times New Roman" panose="02020603050405020304" pitchFamily="18" charset="0"/>
                <a:cs typeface="Times New Roman" panose="02020603050405020304" pitchFamily="18" charset="0"/>
              </a:rPr>
              <a:t> H</a:t>
            </a:r>
            <a:r>
              <a:rPr lang="en-US" sz="2800" baseline="-25000" dirty="0">
                <a:latin typeface="Times New Roman" panose="02020603050405020304" pitchFamily="18" charset="0"/>
                <a:cs typeface="Times New Roman" panose="02020603050405020304" pitchFamily="18" charset="0"/>
              </a:rPr>
              <a:t>2 </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đktc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Nếu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toàn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hỗn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trên</a:t>
            </a:r>
            <a:r>
              <a:rPr lang="en-US" sz="2800" dirty="0">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tác</a:t>
            </a:r>
            <a:r>
              <a:rPr lang="en-US" sz="2800" i="1" dirty="0">
                <a:solidFill>
                  <a:srgbClr val="FF0000"/>
                </a:solidFill>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nước</a:t>
            </a:r>
            <a:r>
              <a:rPr lang="en-US" sz="2800" i="1" dirty="0">
                <a:solidFill>
                  <a:srgbClr val="FF0000"/>
                </a:solidFill>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Brom</a:t>
            </a:r>
            <a:r>
              <a:rPr lang="en-US" sz="2800" i="1" dirty="0">
                <a:solidFill>
                  <a:srgbClr val="FF0000"/>
                </a:solidFill>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i="1" dirty="0">
                <a:solidFill>
                  <a:srgbClr val="FF0000"/>
                </a:solidFill>
                <a:latin typeface="Times New Roman" panose="02020603050405020304" pitchFamily="18" charset="0"/>
                <a:cs typeface="Times New Roman" panose="02020603050405020304" pitchFamily="18" charset="0"/>
              </a:rPr>
              <a:t>19,86 g </a:t>
            </a:r>
            <a:r>
              <a:rPr lang="en-US" sz="2800" i="1" dirty="0" err="1">
                <a:solidFill>
                  <a:srgbClr val="FF0000"/>
                </a:solidFill>
                <a:latin typeface="Times New Roman" panose="02020603050405020304" pitchFamily="18" charset="0"/>
                <a:cs typeface="Times New Roman" panose="02020603050405020304" pitchFamily="18" charset="0"/>
              </a:rPr>
              <a:t>kết</a:t>
            </a:r>
            <a:r>
              <a:rPr lang="en-US" sz="2800" i="1" dirty="0">
                <a:solidFill>
                  <a:srgbClr val="FF0000"/>
                </a:solidFill>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tủa</a:t>
            </a:r>
            <a:r>
              <a:rPr lang="en-US" sz="2800" i="1" dirty="0">
                <a:solidFill>
                  <a:srgbClr val="FF0000"/>
                </a:solidFill>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trắng</a:t>
            </a:r>
            <a:r>
              <a:rPr lang="en-US" sz="2800" i="1" dirty="0">
                <a:solidFill>
                  <a:srgbClr val="FF0000"/>
                </a:solidFill>
                <a:latin typeface="Times New Roman" panose="02020603050405020304" pitchFamily="18" charset="0"/>
                <a:cs typeface="Times New Roman" panose="02020603050405020304" pitchFamily="18" charset="0"/>
              </a:rPr>
              <a:t>.</a:t>
            </a:r>
          </a:p>
          <a:p>
            <a:pPr algn="just"/>
            <a:r>
              <a:rPr lang="en-US" sz="2800" dirty="0" err="1">
                <a:latin typeface="Times New Roman" panose="02020603050405020304" pitchFamily="18" charset="0"/>
                <a:cs typeface="Times New Roman" panose="02020603050405020304" pitchFamily="18" charset="0"/>
              </a:rPr>
              <a:t>a.Viết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xảy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ra.</a:t>
            </a:r>
            <a:endParaRPr lang="en-US" sz="2800" dirty="0">
              <a:latin typeface="Times New Roman" panose="02020603050405020304" pitchFamily="18" charset="0"/>
              <a:cs typeface="Times New Roman" panose="02020603050405020304" pitchFamily="18" charset="0"/>
            </a:endParaRPr>
          </a:p>
          <a:p>
            <a:pPr algn="just"/>
            <a:r>
              <a:rPr lang="en-US" sz="2800" dirty="0" err="1">
                <a:latin typeface="Times New Roman" panose="02020603050405020304" pitchFamily="18" charset="0"/>
                <a:cs typeface="Times New Roman" panose="02020603050405020304" pitchFamily="18" charset="0"/>
              </a:rPr>
              <a:t>b.Tính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hỗn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ban </a:t>
            </a:r>
            <a:r>
              <a:rPr lang="en-US" sz="2800" dirty="0" err="1">
                <a:latin typeface="Times New Roman" panose="02020603050405020304" pitchFamily="18" charset="0"/>
                <a:cs typeface="Times New Roman" panose="02020603050405020304" pitchFamily="18" charset="0"/>
              </a:rPr>
              <a:t>đầu</a:t>
            </a:r>
            <a:r>
              <a:rPr lang="en-US" sz="2800" dirty="0">
                <a:latin typeface="Times New Roman" panose="02020603050405020304" pitchFamily="18" charset="0"/>
                <a:cs typeface="Times New Roman" panose="02020603050405020304" pitchFamily="18" charset="0"/>
              </a:rPr>
              <a:t>.</a:t>
            </a:r>
          </a:p>
        </p:txBody>
      </p:sp>
      <p:sp>
        <p:nvSpPr>
          <p:cNvPr id="4" name="Text Box 5"/>
          <p:cNvSpPr txBox="1">
            <a:spLocks noChangeArrowheads="1"/>
          </p:cNvSpPr>
          <p:nvPr/>
        </p:nvSpPr>
        <p:spPr bwMode="auto">
          <a:xfrm>
            <a:off x="1409701" y="114549"/>
            <a:ext cx="9105899"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4400">
                <a:solidFill>
                  <a:srgbClr val="0070C0"/>
                </a:solidFill>
                <a:latin typeface="Times New Roman" panose="02020603050405020304" pitchFamily="18" charset="0"/>
              </a:rPr>
              <a:t>BÀI TẬP</a:t>
            </a:r>
            <a:endParaRPr lang="en-US" altLang="en-US" sz="4400" dirty="0">
              <a:solidFill>
                <a:srgbClr val="0070C0"/>
              </a:solidFill>
              <a:latin typeface="Times New Roman" panose="02020603050405020304" pitchFamily="18" charset="0"/>
            </a:endParaRPr>
          </a:p>
        </p:txBody>
      </p:sp>
    </p:spTree>
    <p:extLst>
      <p:ext uri="{BB962C8B-B14F-4D97-AF65-F5344CB8AC3E}">
        <p14:creationId xmlns:p14="http://schemas.microsoft.com/office/powerpoint/2010/main" val="8019755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4092" y="5147"/>
            <a:ext cx="4131365" cy="787814"/>
          </a:xfrm>
        </p:spPr>
        <p:txBody>
          <a:bodyPr>
            <a:normAutofit fontScale="90000"/>
          </a:bodyPr>
          <a:lstStyle/>
          <a:p>
            <a:r>
              <a:rPr lang="en-US" i="1" u="sng" dirty="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 </a:t>
            </a:r>
            <a:r>
              <a:rPr lang="en-US" i="1" u="sng" dirty="0" err="1">
                <a:solidFill>
                  <a:srgbClr val="FF0000"/>
                </a:solidFill>
                <a:latin typeface="Times New Roman" panose="02020603050405020304" pitchFamily="18" charset="0"/>
                <a:cs typeface="Times New Roman" panose="02020603050405020304" pitchFamily="18" charset="0"/>
              </a:rPr>
              <a:t>Bài</a:t>
            </a:r>
            <a:r>
              <a:rPr lang="en-US" i="1" u="sng" dirty="0">
                <a:solidFill>
                  <a:srgbClr val="FF0000"/>
                </a:solidFill>
                <a:latin typeface="Times New Roman" panose="02020603050405020304" pitchFamily="18" charset="0"/>
                <a:cs typeface="Times New Roman" panose="02020603050405020304" pitchFamily="18" charset="0"/>
              </a:rPr>
              <a:t> </a:t>
            </a:r>
            <a:r>
              <a:rPr lang="en-US" i="1" u="sng" dirty="0" err="1">
                <a:solidFill>
                  <a:srgbClr val="FF0000"/>
                </a:solidFill>
                <a:latin typeface="Times New Roman" panose="02020603050405020304" pitchFamily="18" charset="0"/>
                <a:cs typeface="Times New Roman" panose="02020603050405020304" pitchFamily="18" charset="0"/>
              </a:rPr>
              <a:t>tập</a:t>
            </a:r>
            <a:r>
              <a:rPr lang="en-US" i="1" u="sng" dirty="0">
                <a:solidFill>
                  <a:srgbClr val="FF0000"/>
                </a:solidFill>
                <a:latin typeface="Times New Roman" panose="02020603050405020304" pitchFamily="18" charset="0"/>
                <a:cs typeface="Times New Roman" panose="02020603050405020304" pitchFamily="18" charset="0"/>
              </a:rPr>
              <a:t> </a:t>
            </a:r>
            <a:r>
              <a:rPr lang="en-US" i="1" u="sng" dirty="0" err="1">
                <a:solidFill>
                  <a:srgbClr val="FF0000"/>
                </a:solidFill>
                <a:latin typeface="Times New Roman" panose="02020603050405020304" pitchFamily="18" charset="0"/>
                <a:cs typeface="Times New Roman" panose="02020603050405020304" pitchFamily="18" charset="0"/>
              </a:rPr>
              <a:t>về</a:t>
            </a:r>
            <a:r>
              <a:rPr lang="en-US" i="1" u="sng" dirty="0">
                <a:solidFill>
                  <a:srgbClr val="FF0000"/>
                </a:solidFill>
                <a:latin typeface="Times New Roman" panose="02020603050405020304" pitchFamily="18" charset="0"/>
                <a:cs typeface="Times New Roman" panose="02020603050405020304" pitchFamily="18" charset="0"/>
              </a:rPr>
              <a:t> </a:t>
            </a:r>
            <a:r>
              <a:rPr lang="en-US" i="1" u="sng" dirty="0" err="1">
                <a:solidFill>
                  <a:srgbClr val="FF0000"/>
                </a:solidFill>
                <a:latin typeface="Times New Roman" panose="02020603050405020304" pitchFamily="18" charset="0"/>
                <a:cs typeface="Times New Roman" panose="02020603050405020304" pitchFamily="18" charset="0"/>
              </a:rPr>
              <a:t>nhà</a:t>
            </a:r>
            <a:r>
              <a:rPr lang="en-US" i="1" u="sng" dirty="0">
                <a:solidFill>
                  <a:srgbClr val="FF0000"/>
                </a:solidFill>
                <a:latin typeface="Times New Roman" panose="02020603050405020304" pitchFamily="18" charset="0"/>
                <a:cs typeface="Times New Roman" panose="02020603050405020304" pitchFamily="18" charset="0"/>
              </a:rPr>
              <a:t>:</a:t>
            </a:r>
          </a:p>
        </p:txBody>
      </p:sp>
      <p:sp>
        <p:nvSpPr>
          <p:cNvPr id="4" name="Text Box 76"/>
          <p:cNvSpPr txBox="1">
            <a:spLocks noChangeArrowheads="1"/>
          </p:cNvSpPr>
          <p:nvPr/>
        </p:nvSpPr>
        <p:spPr bwMode="auto">
          <a:xfrm>
            <a:off x="10658403" y="2829273"/>
            <a:ext cx="60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spcAft>
                <a:spcPts val="1000"/>
              </a:spcAft>
              <a:buNone/>
            </a:pPr>
            <a:r>
              <a:rPr lang="en-US" altLang="en-US" sz="2800" b="1">
                <a:latin typeface="Times New Roman" panose="02020603050405020304" pitchFamily="18" charset="0"/>
                <a:cs typeface="Times New Roman" panose="02020603050405020304" pitchFamily="18" charset="0"/>
              </a:rPr>
              <a:t>E</a:t>
            </a:r>
          </a:p>
        </p:txBody>
      </p:sp>
      <p:cxnSp>
        <p:nvCxnSpPr>
          <p:cNvPr id="5" name="AutoShape 81"/>
          <p:cNvCxnSpPr>
            <a:cxnSpLocks noChangeShapeType="1"/>
          </p:cNvCxnSpPr>
          <p:nvPr/>
        </p:nvCxnSpPr>
        <p:spPr bwMode="auto">
          <a:xfrm>
            <a:off x="2683565" y="1915044"/>
            <a:ext cx="10630" cy="928616"/>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6" name="Text Box 82"/>
          <p:cNvSpPr txBox="1">
            <a:spLocks noChangeArrowheads="1"/>
          </p:cNvSpPr>
          <p:nvPr/>
        </p:nvSpPr>
        <p:spPr bwMode="auto">
          <a:xfrm>
            <a:off x="2694195" y="2114239"/>
            <a:ext cx="127952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spcAft>
                <a:spcPts val="1000"/>
              </a:spcAft>
              <a:buNone/>
            </a:pPr>
            <a:r>
              <a:rPr lang="en-US" altLang="en-US" sz="1800" b="1" dirty="0" err="1">
                <a:solidFill>
                  <a:srgbClr val="FF0000"/>
                </a:solidFill>
                <a:latin typeface="Times New Roman" panose="02020603050405020304" pitchFamily="18" charset="0"/>
                <a:cs typeface="Times New Roman" panose="02020603050405020304" pitchFamily="18" charset="0"/>
              </a:rPr>
              <a:t>CuO</a:t>
            </a:r>
            <a:r>
              <a:rPr lang="en-US" altLang="en-US" sz="1800" b="1" dirty="0">
                <a:solidFill>
                  <a:srgbClr val="FF0000"/>
                </a:solidFill>
                <a:latin typeface="Times New Roman" panose="02020603050405020304" pitchFamily="18" charset="0"/>
                <a:cs typeface="Times New Roman" panose="02020603050405020304" pitchFamily="18" charset="0"/>
              </a:rPr>
              <a:t>, t</a:t>
            </a:r>
            <a:r>
              <a:rPr lang="en-US" altLang="en-US" sz="1800" b="1" baseline="30000" dirty="0">
                <a:solidFill>
                  <a:srgbClr val="FF0000"/>
                </a:solidFill>
                <a:latin typeface="Times New Roman" panose="02020603050405020304" pitchFamily="18" charset="0"/>
                <a:cs typeface="Times New Roman" panose="02020603050405020304" pitchFamily="18" charset="0"/>
              </a:rPr>
              <a:t>0</a:t>
            </a:r>
            <a:endParaRPr lang="en-US" altLang="en-US" sz="1800" dirty="0">
              <a:solidFill>
                <a:srgbClr val="FF0000"/>
              </a:solidFill>
              <a:latin typeface="Times New Roman" panose="02020603050405020304" pitchFamily="18" charset="0"/>
              <a:cs typeface="Times New Roman" panose="02020603050405020304" pitchFamily="18" charset="0"/>
            </a:endParaRPr>
          </a:p>
        </p:txBody>
      </p:sp>
      <p:sp>
        <p:nvSpPr>
          <p:cNvPr id="7" name="Text Box 76"/>
          <p:cNvSpPr txBox="1">
            <a:spLocks noChangeArrowheads="1"/>
          </p:cNvSpPr>
          <p:nvPr/>
        </p:nvSpPr>
        <p:spPr bwMode="auto">
          <a:xfrm>
            <a:off x="2459933" y="2843660"/>
            <a:ext cx="60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spcAft>
                <a:spcPts val="1000"/>
              </a:spcAft>
              <a:buNone/>
            </a:pPr>
            <a:r>
              <a:rPr lang="en-US" altLang="en-US" sz="2800" b="1" dirty="0">
                <a:latin typeface="Times New Roman" panose="02020603050405020304" pitchFamily="18" charset="0"/>
                <a:cs typeface="Times New Roman" panose="02020603050405020304" pitchFamily="18" charset="0"/>
              </a:rPr>
              <a:t>F</a:t>
            </a:r>
          </a:p>
        </p:txBody>
      </p:sp>
      <p:sp>
        <p:nvSpPr>
          <p:cNvPr id="8" name="Text Box 85"/>
          <p:cNvSpPr txBox="1">
            <a:spLocks noChangeArrowheads="1"/>
          </p:cNvSpPr>
          <p:nvPr/>
        </p:nvSpPr>
        <p:spPr bwMode="auto">
          <a:xfrm>
            <a:off x="5143297" y="1265377"/>
            <a:ext cx="12604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spcAft>
                <a:spcPts val="1000"/>
              </a:spcAft>
              <a:buNone/>
            </a:pPr>
            <a:r>
              <a:rPr lang="en-US" altLang="en-US" sz="1800" b="1" dirty="0">
                <a:solidFill>
                  <a:srgbClr val="FF0000"/>
                </a:solidFill>
                <a:latin typeface="Times New Roman" panose="02020603050405020304" pitchFamily="18" charset="0"/>
                <a:cs typeface="Times New Roman" panose="02020603050405020304" pitchFamily="18" charset="0"/>
              </a:rPr>
              <a:t>+ Cl</a:t>
            </a:r>
            <a:r>
              <a:rPr lang="en-US" altLang="en-US" sz="1800" b="1" baseline="-25000" dirty="0">
                <a:solidFill>
                  <a:srgbClr val="FF0000"/>
                </a:solidFill>
                <a:latin typeface="Times New Roman" panose="02020603050405020304" pitchFamily="18" charset="0"/>
                <a:cs typeface="Times New Roman" panose="02020603050405020304" pitchFamily="18" charset="0"/>
              </a:rPr>
              <a:t>2</a:t>
            </a:r>
            <a:endParaRPr lang="en-US" altLang="en-US" sz="1800" dirty="0">
              <a:solidFill>
                <a:srgbClr val="FF0000"/>
              </a:solidFill>
              <a:latin typeface="Times New Roman" panose="02020603050405020304" pitchFamily="18" charset="0"/>
              <a:cs typeface="Times New Roman" panose="02020603050405020304" pitchFamily="18" charset="0"/>
            </a:endParaRPr>
          </a:p>
        </p:txBody>
      </p:sp>
      <p:sp>
        <p:nvSpPr>
          <p:cNvPr id="9" name="Text Box 86"/>
          <p:cNvSpPr txBox="1">
            <a:spLocks noChangeArrowheads="1"/>
          </p:cNvSpPr>
          <p:nvPr/>
        </p:nvSpPr>
        <p:spPr bwMode="auto">
          <a:xfrm>
            <a:off x="5187747" y="1722577"/>
            <a:ext cx="132397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spcAft>
                <a:spcPts val="1000"/>
              </a:spcAft>
              <a:buNone/>
            </a:pPr>
            <a:r>
              <a:rPr lang="en-US" altLang="en-US" sz="1800" b="1" dirty="0">
                <a:solidFill>
                  <a:srgbClr val="FF0000"/>
                </a:solidFill>
                <a:latin typeface="Times New Roman" panose="02020603050405020304" pitchFamily="18" charset="0"/>
                <a:cs typeface="Times New Roman" panose="02020603050405020304" pitchFamily="18" charset="0"/>
              </a:rPr>
              <a:t>500</a:t>
            </a:r>
            <a:r>
              <a:rPr lang="en-US" altLang="en-US" sz="1800" b="1" baseline="30000" dirty="0">
                <a:solidFill>
                  <a:srgbClr val="FF0000"/>
                </a:solidFill>
                <a:latin typeface="Times New Roman" panose="02020603050405020304" pitchFamily="18" charset="0"/>
                <a:cs typeface="Times New Roman" panose="02020603050405020304" pitchFamily="18" charset="0"/>
              </a:rPr>
              <a:t>0</a:t>
            </a:r>
            <a:r>
              <a:rPr lang="en-US" altLang="en-US" sz="1800" b="1" dirty="0">
                <a:solidFill>
                  <a:srgbClr val="FF0000"/>
                </a:solidFill>
                <a:latin typeface="Times New Roman" panose="02020603050405020304" pitchFamily="18" charset="0"/>
                <a:cs typeface="Times New Roman" panose="02020603050405020304" pitchFamily="18" charset="0"/>
              </a:rPr>
              <a:t>C</a:t>
            </a:r>
          </a:p>
        </p:txBody>
      </p:sp>
      <p:sp>
        <p:nvSpPr>
          <p:cNvPr id="10" name="Text Box 73"/>
          <p:cNvSpPr txBox="1">
            <a:spLocks noChangeArrowheads="1"/>
          </p:cNvSpPr>
          <p:nvPr/>
        </p:nvSpPr>
        <p:spPr bwMode="auto">
          <a:xfrm>
            <a:off x="3408157" y="1235558"/>
            <a:ext cx="1600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spcAft>
                <a:spcPts val="1000"/>
              </a:spcAft>
              <a:buNone/>
            </a:pPr>
            <a:r>
              <a:rPr lang="en-US" altLang="en-US" sz="1800" b="1" dirty="0">
                <a:solidFill>
                  <a:srgbClr val="FF0000"/>
                </a:solidFill>
                <a:latin typeface="Times New Roman" panose="02020603050405020304" pitchFamily="18" charset="0"/>
                <a:cs typeface="Times New Roman" panose="02020603050405020304" pitchFamily="18" charset="0"/>
              </a:rPr>
              <a:t>H</a:t>
            </a:r>
            <a:r>
              <a:rPr lang="en-US" altLang="en-US" sz="1800" b="1" baseline="-25000" dirty="0">
                <a:solidFill>
                  <a:srgbClr val="FF0000"/>
                </a:solidFill>
                <a:latin typeface="Times New Roman" panose="02020603050405020304" pitchFamily="18" charset="0"/>
                <a:cs typeface="Times New Roman" panose="02020603050405020304" pitchFamily="18" charset="0"/>
              </a:rPr>
              <a:t>2</a:t>
            </a:r>
            <a:r>
              <a:rPr lang="en-US" altLang="en-US" sz="1800" b="1" dirty="0">
                <a:solidFill>
                  <a:srgbClr val="FF0000"/>
                </a:solidFill>
                <a:latin typeface="Times New Roman" panose="02020603050405020304" pitchFamily="18" charset="0"/>
                <a:cs typeface="Times New Roman" panose="02020603050405020304" pitchFamily="18" charset="0"/>
              </a:rPr>
              <a:t>SO</a:t>
            </a:r>
            <a:r>
              <a:rPr lang="en-US" altLang="en-US" sz="1800" b="1" baseline="-25000" dirty="0">
                <a:solidFill>
                  <a:srgbClr val="FF0000"/>
                </a:solidFill>
                <a:latin typeface="Times New Roman" panose="02020603050405020304" pitchFamily="18" charset="0"/>
                <a:cs typeface="Times New Roman" panose="02020603050405020304" pitchFamily="18" charset="0"/>
              </a:rPr>
              <a:t>4, </a:t>
            </a:r>
            <a:r>
              <a:rPr lang="en-US" altLang="en-US" sz="1800" b="1" baseline="-25000" dirty="0" err="1">
                <a:solidFill>
                  <a:srgbClr val="FF0000"/>
                </a:solidFill>
                <a:latin typeface="Times New Roman" panose="02020603050405020304" pitchFamily="18" charset="0"/>
                <a:cs typeface="Times New Roman" panose="02020603050405020304" pitchFamily="18" charset="0"/>
              </a:rPr>
              <a:t>đặc</a:t>
            </a:r>
            <a:endParaRPr lang="en-US" altLang="en-US" sz="1800" dirty="0">
              <a:solidFill>
                <a:srgbClr val="FF0000"/>
              </a:solidFill>
              <a:latin typeface="Times New Roman" panose="02020603050405020304" pitchFamily="18" charset="0"/>
              <a:cs typeface="Times New Roman" panose="02020603050405020304" pitchFamily="18" charset="0"/>
            </a:endParaRPr>
          </a:p>
        </p:txBody>
      </p:sp>
      <p:sp>
        <p:nvSpPr>
          <p:cNvPr id="11" name="Text Box 75"/>
          <p:cNvSpPr txBox="1">
            <a:spLocks noChangeArrowheads="1"/>
          </p:cNvSpPr>
          <p:nvPr/>
        </p:nvSpPr>
        <p:spPr bwMode="auto">
          <a:xfrm>
            <a:off x="3408157" y="1613383"/>
            <a:ext cx="1257300"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spcAft>
                <a:spcPts val="1000"/>
              </a:spcAft>
              <a:buNone/>
            </a:pPr>
            <a:r>
              <a:rPr lang="en-US" altLang="en-US" sz="1800" b="1" dirty="0">
                <a:solidFill>
                  <a:srgbClr val="FF0000"/>
                </a:solidFill>
                <a:latin typeface="Times New Roman" panose="02020603050405020304" pitchFamily="18" charset="0"/>
                <a:cs typeface="Times New Roman" panose="02020603050405020304" pitchFamily="18" charset="0"/>
              </a:rPr>
              <a:t>≥170</a:t>
            </a:r>
            <a:r>
              <a:rPr lang="en-US" altLang="en-US" sz="1800" b="1" baseline="30000" dirty="0">
                <a:solidFill>
                  <a:srgbClr val="FF0000"/>
                </a:solidFill>
                <a:latin typeface="Times New Roman" panose="02020603050405020304" pitchFamily="18" charset="0"/>
                <a:cs typeface="Times New Roman" panose="02020603050405020304" pitchFamily="18" charset="0"/>
              </a:rPr>
              <a:t>0</a:t>
            </a:r>
            <a:r>
              <a:rPr lang="en-US" altLang="en-US" sz="1800" b="1" dirty="0">
                <a:solidFill>
                  <a:srgbClr val="FF0000"/>
                </a:solidFill>
                <a:latin typeface="Times New Roman" panose="02020603050405020304" pitchFamily="18" charset="0"/>
                <a:cs typeface="Times New Roman" panose="02020603050405020304" pitchFamily="18" charset="0"/>
              </a:rPr>
              <a:t>C</a:t>
            </a:r>
          </a:p>
        </p:txBody>
      </p:sp>
      <p:sp>
        <p:nvSpPr>
          <p:cNvPr id="12" name="Text Box 76"/>
          <p:cNvSpPr txBox="1">
            <a:spLocks noChangeArrowheads="1"/>
          </p:cNvSpPr>
          <p:nvPr/>
        </p:nvSpPr>
        <p:spPr bwMode="auto">
          <a:xfrm>
            <a:off x="4722815" y="1346683"/>
            <a:ext cx="60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spcAft>
                <a:spcPts val="1000"/>
              </a:spcAft>
              <a:buNone/>
            </a:pPr>
            <a:r>
              <a:rPr lang="en-US" altLang="en-US" sz="2800" b="1" dirty="0">
                <a:latin typeface="Times New Roman" panose="02020603050405020304" pitchFamily="18" charset="0"/>
                <a:cs typeface="Times New Roman" panose="02020603050405020304" pitchFamily="18" charset="0"/>
              </a:rPr>
              <a:t>A</a:t>
            </a:r>
          </a:p>
        </p:txBody>
      </p:sp>
      <p:cxnSp>
        <p:nvCxnSpPr>
          <p:cNvPr id="13" name="Straight Arrow Connector 12"/>
          <p:cNvCxnSpPr/>
          <p:nvPr/>
        </p:nvCxnSpPr>
        <p:spPr>
          <a:xfrm flipV="1">
            <a:off x="5187746" y="1645583"/>
            <a:ext cx="1063967" cy="79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 Box 88"/>
          <p:cNvSpPr txBox="1">
            <a:spLocks noChangeArrowheads="1"/>
          </p:cNvSpPr>
          <p:nvPr/>
        </p:nvSpPr>
        <p:spPr bwMode="auto">
          <a:xfrm>
            <a:off x="6971783" y="1570177"/>
            <a:ext cx="1066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spcAft>
                <a:spcPts val="1000"/>
              </a:spcAft>
              <a:buNone/>
            </a:pPr>
            <a:r>
              <a:rPr lang="en-US" altLang="en-US" sz="1800" b="1" dirty="0">
                <a:solidFill>
                  <a:srgbClr val="FF0000"/>
                </a:solidFill>
                <a:latin typeface="Times New Roman" panose="02020603050405020304" pitchFamily="18" charset="0"/>
                <a:cs typeface="Times New Roman" panose="02020603050405020304" pitchFamily="18" charset="0"/>
              </a:rPr>
              <a:t>Ni, t</a:t>
            </a:r>
            <a:r>
              <a:rPr lang="en-US" altLang="en-US" sz="1800" b="1" baseline="30000" dirty="0">
                <a:solidFill>
                  <a:srgbClr val="FF0000"/>
                </a:solidFill>
                <a:latin typeface="Times New Roman" panose="02020603050405020304" pitchFamily="18" charset="0"/>
                <a:cs typeface="Times New Roman" panose="02020603050405020304" pitchFamily="18" charset="0"/>
              </a:rPr>
              <a:t>0</a:t>
            </a:r>
            <a:endParaRPr lang="en-US" altLang="en-US" sz="1800" dirty="0">
              <a:solidFill>
                <a:srgbClr val="FF0000"/>
              </a:solidFill>
              <a:latin typeface="Times New Roman" panose="02020603050405020304" pitchFamily="18" charset="0"/>
              <a:cs typeface="Times New Roman" panose="02020603050405020304" pitchFamily="18" charset="0"/>
            </a:endParaRPr>
          </a:p>
        </p:txBody>
      </p:sp>
      <p:sp>
        <p:nvSpPr>
          <p:cNvPr id="16" name="Text Box 76"/>
          <p:cNvSpPr txBox="1">
            <a:spLocks noChangeArrowheads="1"/>
          </p:cNvSpPr>
          <p:nvPr/>
        </p:nvSpPr>
        <p:spPr bwMode="auto">
          <a:xfrm>
            <a:off x="6342273" y="1358281"/>
            <a:ext cx="60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spcAft>
                <a:spcPts val="1000"/>
              </a:spcAft>
              <a:buNone/>
            </a:pPr>
            <a:r>
              <a:rPr lang="en-US" altLang="en-US" sz="2800" b="1" dirty="0">
                <a:latin typeface="Times New Roman" panose="02020603050405020304" pitchFamily="18" charset="0"/>
                <a:cs typeface="Times New Roman" panose="02020603050405020304" pitchFamily="18" charset="0"/>
              </a:rPr>
              <a:t>B</a:t>
            </a:r>
          </a:p>
        </p:txBody>
      </p:sp>
      <p:sp>
        <p:nvSpPr>
          <p:cNvPr id="17" name="Text Box 76"/>
          <p:cNvSpPr txBox="1">
            <a:spLocks noChangeArrowheads="1"/>
          </p:cNvSpPr>
          <p:nvPr/>
        </p:nvSpPr>
        <p:spPr bwMode="auto">
          <a:xfrm>
            <a:off x="8072405" y="1351380"/>
            <a:ext cx="60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spcAft>
                <a:spcPts val="1000"/>
              </a:spcAft>
              <a:buNone/>
            </a:pPr>
            <a:r>
              <a:rPr lang="en-US" altLang="en-US" sz="2800" b="1" dirty="0">
                <a:latin typeface="Times New Roman" panose="02020603050405020304" pitchFamily="18" charset="0"/>
                <a:cs typeface="Times New Roman" panose="02020603050405020304" pitchFamily="18" charset="0"/>
              </a:rPr>
              <a:t>C</a:t>
            </a:r>
          </a:p>
        </p:txBody>
      </p:sp>
      <p:sp>
        <p:nvSpPr>
          <p:cNvPr id="18" name="Text Box 90"/>
          <p:cNvSpPr txBox="1">
            <a:spLocks noChangeArrowheads="1"/>
          </p:cNvSpPr>
          <p:nvPr/>
        </p:nvSpPr>
        <p:spPr bwMode="auto">
          <a:xfrm>
            <a:off x="8642278" y="1255994"/>
            <a:ext cx="232092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spcAft>
                <a:spcPts val="1000"/>
              </a:spcAft>
              <a:buNone/>
            </a:pPr>
            <a:r>
              <a:rPr lang="en-US" altLang="en-US" sz="1800" b="1" dirty="0">
                <a:solidFill>
                  <a:srgbClr val="FF0000"/>
                </a:solidFill>
                <a:latin typeface="Times New Roman" panose="02020603050405020304" pitchFamily="18" charset="0"/>
                <a:cs typeface="Times New Roman" panose="02020603050405020304" pitchFamily="18" charset="0"/>
              </a:rPr>
              <a:t>+ </a:t>
            </a:r>
            <a:r>
              <a:rPr lang="en-US" altLang="en-US" sz="1800" b="1" dirty="0" err="1">
                <a:solidFill>
                  <a:srgbClr val="FF0000"/>
                </a:solidFill>
                <a:latin typeface="Times New Roman" panose="02020603050405020304" pitchFamily="18" charset="0"/>
                <a:cs typeface="Times New Roman" panose="02020603050405020304" pitchFamily="18" charset="0"/>
              </a:rPr>
              <a:t>NaOH</a:t>
            </a:r>
            <a:r>
              <a:rPr lang="en-US" altLang="en-US" sz="1800" b="1" dirty="0">
                <a:solidFill>
                  <a:srgbClr val="FF0000"/>
                </a:solidFill>
                <a:latin typeface="Times New Roman" panose="02020603050405020304" pitchFamily="18" charset="0"/>
                <a:cs typeface="Times New Roman" panose="02020603050405020304" pitchFamily="18" charset="0"/>
              </a:rPr>
              <a:t>, H</a:t>
            </a:r>
            <a:r>
              <a:rPr lang="en-US" altLang="en-US" sz="1800" b="1" baseline="-25000" dirty="0">
                <a:solidFill>
                  <a:srgbClr val="FF0000"/>
                </a:solidFill>
                <a:latin typeface="Times New Roman" panose="02020603050405020304" pitchFamily="18" charset="0"/>
                <a:cs typeface="Times New Roman" panose="02020603050405020304" pitchFamily="18" charset="0"/>
              </a:rPr>
              <a:t>2</a:t>
            </a:r>
            <a:r>
              <a:rPr lang="en-US" altLang="en-US" sz="1800" b="1" dirty="0">
                <a:solidFill>
                  <a:srgbClr val="FF0000"/>
                </a:solidFill>
                <a:latin typeface="Times New Roman" panose="02020603050405020304" pitchFamily="18" charset="0"/>
                <a:cs typeface="Times New Roman" panose="02020603050405020304" pitchFamily="18" charset="0"/>
              </a:rPr>
              <a:t>O</a:t>
            </a:r>
          </a:p>
        </p:txBody>
      </p:sp>
      <p:sp>
        <p:nvSpPr>
          <p:cNvPr id="19" name="Text Box 91"/>
          <p:cNvSpPr txBox="1">
            <a:spLocks noChangeArrowheads="1"/>
          </p:cNvSpPr>
          <p:nvPr/>
        </p:nvSpPr>
        <p:spPr bwMode="auto">
          <a:xfrm>
            <a:off x="9190741" y="1584014"/>
            <a:ext cx="609600"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spcAft>
                <a:spcPts val="1000"/>
              </a:spcAft>
              <a:buNone/>
            </a:pPr>
            <a:r>
              <a:rPr lang="en-US" altLang="en-US" sz="2400" b="1" dirty="0">
                <a:solidFill>
                  <a:srgbClr val="002060"/>
                </a:solidFill>
                <a:latin typeface="Times New Roman" panose="02020603050405020304" pitchFamily="18" charset="0"/>
                <a:cs typeface="Times New Roman" panose="02020603050405020304" pitchFamily="18" charset="0"/>
              </a:rPr>
              <a:t> </a:t>
            </a:r>
            <a:r>
              <a:rPr lang="en-US" altLang="en-US" sz="1800" b="1" dirty="0">
                <a:solidFill>
                  <a:srgbClr val="FF0000"/>
                </a:solidFill>
                <a:latin typeface="Times New Roman" panose="02020603050405020304" pitchFamily="18" charset="0"/>
                <a:cs typeface="Times New Roman" panose="02020603050405020304" pitchFamily="18" charset="0"/>
              </a:rPr>
              <a:t>t</a:t>
            </a:r>
            <a:r>
              <a:rPr lang="en-US" altLang="en-US" sz="1800" b="1" baseline="30000" dirty="0">
                <a:solidFill>
                  <a:srgbClr val="FF0000"/>
                </a:solidFill>
                <a:latin typeface="Times New Roman" panose="02020603050405020304" pitchFamily="18" charset="0"/>
                <a:cs typeface="Times New Roman" panose="02020603050405020304" pitchFamily="18" charset="0"/>
              </a:rPr>
              <a:t>0</a:t>
            </a:r>
            <a:endParaRPr lang="en-US" altLang="en-US" sz="1800" b="1" dirty="0">
              <a:solidFill>
                <a:srgbClr val="FF0000"/>
              </a:solidFill>
              <a:latin typeface="Times New Roman" panose="02020603050405020304" pitchFamily="18" charset="0"/>
              <a:cs typeface="Times New Roman" panose="02020603050405020304" pitchFamily="18" charset="0"/>
            </a:endParaRPr>
          </a:p>
        </p:txBody>
      </p:sp>
      <p:sp>
        <p:nvSpPr>
          <p:cNvPr id="22" name="Text Box 82"/>
          <p:cNvSpPr txBox="1">
            <a:spLocks noChangeArrowheads="1"/>
          </p:cNvSpPr>
          <p:nvPr/>
        </p:nvSpPr>
        <p:spPr bwMode="auto">
          <a:xfrm>
            <a:off x="9936162" y="2022825"/>
            <a:ext cx="127952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spcAft>
                <a:spcPts val="1000"/>
              </a:spcAft>
              <a:buNone/>
            </a:pPr>
            <a:r>
              <a:rPr lang="en-US" altLang="en-US" sz="1800" b="1" dirty="0" err="1">
                <a:solidFill>
                  <a:srgbClr val="FF0000"/>
                </a:solidFill>
                <a:latin typeface="Times New Roman" panose="02020603050405020304" pitchFamily="18" charset="0"/>
                <a:cs typeface="Times New Roman" panose="02020603050405020304" pitchFamily="18" charset="0"/>
              </a:rPr>
              <a:t>CuO</a:t>
            </a:r>
            <a:r>
              <a:rPr lang="en-US" altLang="en-US" sz="1800" b="1" dirty="0">
                <a:solidFill>
                  <a:srgbClr val="FF0000"/>
                </a:solidFill>
                <a:latin typeface="Times New Roman" panose="02020603050405020304" pitchFamily="18" charset="0"/>
                <a:cs typeface="Times New Roman" panose="02020603050405020304" pitchFamily="18" charset="0"/>
              </a:rPr>
              <a:t>, t</a:t>
            </a:r>
            <a:r>
              <a:rPr lang="en-US" altLang="en-US" sz="1800" b="1" baseline="30000" dirty="0">
                <a:solidFill>
                  <a:srgbClr val="FF0000"/>
                </a:solidFill>
                <a:latin typeface="Times New Roman" panose="02020603050405020304" pitchFamily="18" charset="0"/>
                <a:cs typeface="Times New Roman" panose="02020603050405020304" pitchFamily="18" charset="0"/>
              </a:rPr>
              <a:t>0</a:t>
            </a:r>
            <a:endParaRPr lang="en-US" altLang="en-US" sz="1800" dirty="0">
              <a:solidFill>
                <a:srgbClr val="FF0000"/>
              </a:solidFill>
              <a:latin typeface="Times New Roman" panose="02020603050405020304" pitchFamily="18" charset="0"/>
              <a:cs typeface="Times New Roman" panose="02020603050405020304" pitchFamily="18" charset="0"/>
            </a:endParaRPr>
          </a:p>
        </p:txBody>
      </p:sp>
      <p:graphicFrame>
        <p:nvGraphicFramePr>
          <p:cNvPr id="23" name="Object 22"/>
          <p:cNvGraphicFramePr>
            <a:graphicFrameLocks noChangeAspect="1"/>
          </p:cNvGraphicFramePr>
          <p:nvPr>
            <p:extLst>
              <p:ext uri="{D42A27DB-BD31-4B8C-83A1-F6EECF244321}">
                <p14:modId xmlns:p14="http://schemas.microsoft.com/office/powerpoint/2010/main" val="2214719445"/>
              </p:ext>
            </p:extLst>
          </p:nvPr>
        </p:nvGraphicFramePr>
        <p:xfrm>
          <a:off x="1196873" y="1472581"/>
          <a:ext cx="2057400" cy="838200"/>
        </p:xfrm>
        <a:graphic>
          <a:graphicData uri="http://schemas.openxmlformats.org/presentationml/2006/ole">
            <mc:AlternateContent xmlns:mc="http://schemas.openxmlformats.org/markup-compatibility/2006">
              <mc:Choice xmlns:v="urn:schemas-microsoft-com:vml" Requires="v">
                <p:oleObj name="CS ChemDraw Drawing" r:id="rId2" imgW="1177587" imgH="529985" progId="ChemDraw.Document.6.0">
                  <p:embed/>
                </p:oleObj>
              </mc:Choice>
              <mc:Fallback>
                <p:oleObj name="CS ChemDraw Drawing" r:id="rId2" imgW="1177587" imgH="529985" progId="ChemDraw.Document.6.0">
                  <p:embed/>
                  <p:pic>
                    <p:nvPicPr>
                      <p:cNvPr id="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96873" y="1472581"/>
                        <a:ext cx="2057400"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5" name="Straight Arrow Connector 24"/>
          <p:cNvCxnSpPr/>
          <p:nvPr/>
        </p:nvCxnSpPr>
        <p:spPr>
          <a:xfrm>
            <a:off x="3465307" y="1613383"/>
            <a:ext cx="1126571"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V="1">
            <a:off x="6918325" y="1645583"/>
            <a:ext cx="1063967" cy="79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Text Box 87"/>
          <p:cNvSpPr txBox="1">
            <a:spLocks noChangeArrowheads="1"/>
          </p:cNvSpPr>
          <p:nvPr/>
        </p:nvSpPr>
        <p:spPr bwMode="auto">
          <a:xfrm>
            <a:off x="6945108" y="1265377"/>
            <a:ext cx="1066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spcAft>
                <a:spcPts val="1000"/>
              </a:spcAft>
              <a:buNone/>
            </a:pPr>
            <a:r>
              <a:rPr lang="en-US" altLang="en-US" sz="1800" b="1" dirty="0">
                <a:solidFill>
                  <a:srgbClr val="FF0000"/>
                </a:solidFill>
                <a:latin typeface="Times New Roman" panose="02020603050405020304" pitchFamily="18" charset="0"/>
                <a:cs typeface="Times New Roman" panose="02020603050405020304" pitchFamily="18" charset="0"/>
              </a:rPr>
              <a:t>+ H</a:t>
            </a:r>
            <a:r>
              <a:rPr lang="en-US" altLang="en-US" sz="1800" b="1" baseline="-25000" dirty="0">
                <a:solidFill>
                  <a:srgbClr val="FF0000"/>
                </a:solidFill>
                <a:latin typeface="Times New Roman" panose="02020603050405020304" pitchFamily="18" charset="0"/>
                <a:cs typeface="Times New Roman" panose="02020603050405020304" pitchFamily="18" charset="0"/>
              </a:rPr>
              <a:t>2</a:t>
            </a:r>
            <a:endParaRPr lang="en-US" altLang="en-US" sz="1800" dirty="0">
              <a:solidFill>
                <a:srgbClr val="FF0000"/>
              </a:solidFill>
              <a:latin typeface="Times New Roman" panose="02020603050405020304" pitchFamily="18" charset="0"/>
              <a:cs typeface="Times New Roman" panose="02020603050405020304" pitchFamily="18" charset="0"/>
            </a:endParaRPr>
          </a:p>
        </p:txBody>
      </p:sp>
      <p:cxnSp>
        <p:nvCxnSpPr>
          <p:cNvPr id="30" name="Straight Arrow Connector 29"/>
          <p:cNvCxnSpPr/>
          <p:nvPr/>
        </p:nvCxnSpPr>
        <p:spPr>
          <a:xfrm flipV="1">
            <a:off x="8682005" y="1645583"/>
            <a:ext cx="1893920" cy="5591"/>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Text Box 76"/>
          <p:cNvSpPr txBox="1">
            <a:spLocks noChangeArrowheads="1"/>
          </p:cNvSpPr>
          <p:nvPr/>
        </p:nvSpPr>
        <p:spPr bwMode="auto">
          <a:xfrm>
            <a:off x="10642528" y="1305275"/>
            <a:ext cx="60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spcAft>
                <a:spcPts val="1000"/>
              </a:spcAft>
              <a:buNone/>
            </a:pPr>
            <a:r>
              <a:rPr lang="en-US" altLang="en-US" sz="2800" b="1">
                <a:latin typeface="Times New Roman" panose="02020603050405020304" pitchFamily="18" charset="0"/>
                <a:cs typeface="Times New Roman" panose="02020603050405020304" pitchFamily="18" charset="0"/>
              </a:rPr>
              <a:t>D</a:t>
            </a:r>
          </a:p>
        </p:txBody>
      </p:sp>
      <p:cxnSp>
        <p:nvCxnSpPr>
          <p:cNvPr id="33" name="AutoShape 81"/>
          <p:cNvCxnSpPr>
            <a:cxnSpLocks noChangeShapeType="1"/>
          </p:cNvCxnSpPr>
          <p:nvPr/>
        </p:nvCxnSpPr>
        <p:spPr bwMode="auto">
          <a:xfrm rot="5400000">
            <a:off x="10403610" y="2398269"/>
            <a:ext cx="968375" cy="1588"/>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4" name="Rectangle 33"/>
          <p:cNvSpPr/>
          <p:nvPr/>
        </p:nvSpPr>
        <p:spPr>
          <a:xfrm>
            <a:off x="355639" y="726482"/>
            <a:ext cx="6546985" cy="492443"/>
          </a:xfrm>
          <a:prstGeom prst="rect">
            <a:avLst/>
          </a:prstGeom>
        </p:spPr>
        <p:txBody>
          <a:bodyPr wrap="none">
            <a:spAutoFit/>
          </a:bodyPr>
          <a:lstStyle/>
          <a:p>
            <a:pPr algn="ctr"/>
            <a:r>
              <a:rPr lang="en-US" sz="2600" b="1" dirty="0" err="1">
                <a:solidFill>
                  <a:srgbClr val="00B050"/>
                </a:solidFill>
                <a:latin typeface="Times New Roman" panose="02020603050405020304" pitchFamily="18" charset="0"/>
                <a:cs typeface="Times New Roman" panose="02020603050405020304" pitchFamily="18" charset="0"/>
              </a:rPr>
              <a:t>Bài</a:t>
            </a:r>
            <a:r>
              <a:rPr lang="en-US" sz="2600" b="1" dirty="0">
                <a:solidFill>
                  <a:srgbClr val="00B050"/>
                </a:solidFill>
                <a:latin typeface="Times New Roman" panose="02020603050405020304" pitchFamily="18" charset="0"/>
                <a:cs typeface="Times New Roman" panose="02020603050405020304" pitchFamily="18" charset="0"/>
              </a:rPr>
              <a:t> 1: </a:t>
            </a:r>
            <a:r>
              <a:rPr lang="en-US" sz="2600" b="1" dirty="0" err="1">
                <a:solidFill>
                  <a:srgbClr val="00B050"/>
                </a:solidFill>
                <a:latin typeface="Times New Roman" panose="02020603050405020304" pitchFamily="18" charset="0"/>
                <a:cs typeface="Times New Roman" panose="02020603050405020304" pitchFamily="18" charset="0"/>
              </a:rPr>
              <a:t>Hoàn</a:t>
            </a:r>
            <a:r>
              <a:rPr lang="en-US" sz="2600" b="1" dirty="0">
                <a:solidFill>
                  <a:srgbClr val="00B050"/>
                </a:solidFill>
                <a:latin typeface="Times New Roman" panose="02020603050405020304" pitchFamily="18" charset="0"/>
                <a:cs typeface="Times New Roman" panose="02020603050405020304" pitchFamily="18" charset="0"/>
              </a:rPr>
              <a:t> </a:t>
            </a:r>
            <a:r>
              <a:rPr lang="en-US" sz="2600" b="1" dirty="0" err="1">
                <a:solidFill>
                  <a:srgbClr val="00B050"/>
                </a:solidFill>
                <a:latin typeface="Times New Roman" panose="02020603050405020304" pitchFamily="18" charset="0"/>
                <a:cs typeface="Times New Roman" panose="02020603050405020304" pitchFamily="18" charset="0"/>
              </a:rPr>
              <a:t>thành</a:t>
            </a:r>
            <a:r>
              <a:rPr lang="en-US" sz="2600" b="1" dirty="0">
                <a:solidFill>
                  <a:srgbClr val="00B050"/>
                </a:solidFill>
                <a:latin typeface="Times New Roman" panose="02020603050405020304" pitchFamily="18" charset="0"/>
                <a:cs typeface="Times New Roman" panose="02020603050405020304" pitchFamily="18" charset="0"/>
              </a:rPr>
              <a:t> </a:t>
            </a:r>
            <a:r>
              <a:rPr lang="en-US" sz="2600" b="1" dirty="0" err="1">
                <a:solidFill>
                  <a:srgbClr val="00B050"/>
                </a:solidFill>
                <a:latin typeface="Times New Roman" panose="02020603050405020304" pitchFamily="18" charset="0"/>
                <a:cs typeface="Times New Roman" panose="02020603050405020304" pitchFamily="18" charset="0"/>
              </a:rPr>
              <a:t>sơ</a:t>
            </a:r>
            <a:r>
              <a:rPr lang="en-US" sz="2600" b="1" dirty="0">
                <a:solidFill>
                  <a:srgbClr val="00B050"/>
                </a:solidFill>
                <a:latin typeface="Times New Roman" panose="02020603050405020304" pitchFamily="18" charset="0"/>
                <a:cs typeface="Times New Roman" panose="02020603050405020304" pitchFamily="18" charset="0"/>
              </a:rPr>
              <a:t> </a:t>
            </a:r>
            <a:r>
              <a:rPr lang="en-US" sz="2600" b="1" dirty="0" err="1">
                <a:solidFill>
                  <a:srgbClr val="00B050"/>
                </a:solidFill>
                <a:latin typeface="Times New Roman" panose="02020603050405020304" pitchFamily="18" charset="0"/>
                <a:cs typeface="Times New Roman" panose="02020603050405020304" pitchFamily="18" charset="0"/>
              </a:rPr>
              <a:t>đồ</a:t>
            </a:r>
            <a:r>
              <a:rPr lang="en-US" sz="2600" b="1" dirty="0">
                <a:solidFill>
                  <a:srgbClr val="00B050"/>
                </a:solidFill>
                <a:latin typeface="Times New Roman" panose="02020603050405020304" pitchFamily="18" charset="0"/>
                <a:cs typeface="Times New Roman" panose="02020603050405020304" pitchFamily="18" charset="0"/>
              </a:rPr>
              <a:t> </a:t>
            </a:r>
            <a:r>
              <a:rPr lang="en-US" sz="2600" b="1" dirty="0" err="1">
                <a:solidFill>
                  <a:srgbClr val="00B050"/>
                </a:solidFill>
                <a:latin typeface="Times New Roman" panose="02020603050405020304" pitchFamily="18" charset="0"/>
                <a:cs typeface="Times New Roman" panose="02020603050405020304" pitchFamily="18" charset="0"/>
              </a:rPr>
              <a:t>phản</a:t>
            </a:r>
            <a:r>
              <a:rPr lang="en-US" sz="2600" b="1" dirty="0">
                <a:solidFill>
                  <a:srgbClr val="00B050"/>
                </a:solidFill>
                <a:latin typeface="Times New Roman" panose="02020603050405020304" pitchFamily="18" charset="0"/>
                <a:cs typeface="Times New Roman" panose="02020603050405020304" pitchFamily="18" charset="0"/>
              </a:rPr>
              <a:t> </a:t>
            </a:r>
            <a:r>
              <a:rPr lang="en-US" sz="2600" b="1" dirty="0" err="1">
                <a:solidFill>
                  <a:srgbClr val="00B050"/>
                </a:solidFill>
                <a:latin typeface="Times New Roman" panose="02020603050405020304" pitchFamily="18" charset="0"/>
                <a:cs typeface="Times New Roman" panose="02020603050405020304" pitchFamily="18" charset="0"/>
              </a:rPr>
              <a:t>ứng</a:t>
            </a:r>
            <a:r>
              <a:rPr lang="en-US" sz="2600" b="1" dirty="0">
                <a:solidFill>
                  <a:srgbClr val="00B050"/>
                </a:solidFill>
                <a:latin typeface="Times New Roman" panose="02020603050405020304" pitchFamily="18" charset="0"/>
                <a:cs typeface="Times New Roman" panose="02020603050405020304" pitchFamily="18" charset="0"/>
              </a:rPr>
              <a:t> </a:t>
            </a:r>
            <a:r>
              <a:rPr lang="en-US" sz="2600" b="1" dirty="0" err="1">
                <a:solidFill>
                  <a:srgbClr val="00B050"/>
                </a:solidFill>
                <a:latin typeface="Times New Roman" panose="02020603050405020304" pitchFamily="18" charset="0"/>
                <a:cs typeface="Times New Roman" panose="02020603050405020304" pitchFamily="18" charset="0"/>
              </a:rPr>
              <a:t>dưới</a:t>
            </a:r>
            <a:r>
              <a:rPr lang="en-US" sz="2600" b="1" dirty="0">
                <a:solidFill>
                  <a:srgbClr val="00B050"/>
                </a:solidFill>
                <a:latin typeface="Times New Roman" panose="02020603050405020304" pitchFamily="18" charset="0"/>
                <a:cs typeface="Times New Roman" panose="02020603050405020304" pitchFamily="18" charset="0"/>
              </a:rPr>
              <a:t> </a:t>
            </a:r>
            <a:r>
              <a:rPr lang="en-US" sz="2600" b="1" dirty="0" err="1">
                <a:solidFill>
                  <a:srgbClr val="00B050"/>
                </a:solidFill>
                <a:latin typeface="Times New Roman" panose="02020603050405020304" pitchFamily="18" charset="0"/>
                <a:cs typeface="Times New Roman" panose="02020603050405020304" pitchFamily="18" charset="0"/>
              </a:rPr>
              <a:t>đây</a:t>
            </a:r>
            <a:r>
              <a:rPr lang="en-US" sz="2600" b="1" dirty="0">
                <a:solidFill>
                  <a:srgbClr val="00B050"/>
                </a:solidFill>
                <a:latin typeface="Times New Roman" panose="02020603050405020304" pitchFamily="18" charset="0"/>
                <a:cs typeface="Times New Roman" panose="02020603050405020304" pitchFamily="18" charset="0"/>
              </a:rPr>
              <a:t>:</a:t>
            </a:r>
          </a:p>
        </p:txBody>
      </p:sp>
      <p:sp>
        <p:nvSpPr>
          <p:cNvPr id="35" name="Rectangle 34"/>
          <p:cNvSpPr/>
          <p:nvPr/>
        </p:nvSpPr>
        <p:spPr>
          <a:xfrm>
            <a:off x="355639" y="3416130"/>
            <a:ext cx="11710465" cy="2092881"/>
          </a:xfrm>
          <a:prstGeom prst="rect">
            <a:avLst/>
          </a:prstGeom>
        </p:spPr>
        <p:txBody>
          <a:bodyPr wrap="square">
            <a:spAutoFit/>
          </a:bodyPr>
          <a:lstStyle/>
          <a:p>
            <a:r>
              <a:rPr lang="en-US" sz="2600" b="1" dirty="0" err="1">
                <a:solidFill>
                  <a:srgbClr val="00B050"/>
                </a:solidFill>
                <a:latin typeface="Times New Roman" panose="02020603050405020304" pitchFamily="18" charset="0"/>
                <a:cs typeface="Times New Roman" panose="02020603050405020304" pitchFamily="18" charset="0"/>
              </a:rPr>
              <a:t>Bài</a:t>
            </a:r>
            <a:r>
              <a:rPr lang="en-US" sz="2600" b="1" dirty="0">
                <a:solidFill>
                  <a:srgbClr val="00B050"/>
                </a:solidFill>
                <a:latin typeface="Times New Roman" panose="02020603050405020304" pitchFamily="18" charset="0"/>
                <a:cs typeface="Times New Roman" panose="02020603050405020304" pitchFamily="18" charset="0"/>
              </a:rPr>
              <a:t> 2:</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Đốt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cháy</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hoàn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toàn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một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hỗn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hợp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gồm</a:t>
            </a:r>
            <a:r>
              <a:rPr lang="en-US" sz="2600" dirty="0">
                <a:latin typeface="Times New Roman" panose="02020603050405020304" pitchFamily="18" charset="0"/>
                <a:cs typeface="Times New Roman" panose="02020603050405020304" pitchFamily="18" charset="0"/>
              </a:rPr>
              <a:t> </a:t>
            </a:r>
            <a:r>
              <a:rPr lang="en-US" sz="2600" i="1" dirty="0">
                <a:solidFill>
                  <a:srgbClr val="FF0000"/>
                </a:solidFill>
                <a:latin typeface="Times New Roman" panose="02020603050405020304" pitchFamily="18" charset="0"/>
                <a:cs typeface="Times New Roman" panose="02020603050405020304" pitchFamily="18" charset="0"/>
              </a:rPr>
              <a:t>2 alcohol </a:t>
            </a:r>
            <a:r>
              <a:rPr lang="en-US" sz="2600" i="1" dirty="0" err="1">
                <a:solidFill>
                  <a:srgbClr val="FF0000"/>
                </a:solidFill>
                <a:latin typeface="Times New Roman" panose="02020603050405020304" pitchFamily="18" charset="0"/>
                <a:cs typeface="Times New Roman" panose="02020603050405020304" pitchFamily="18" charset="0"/>
              </a:rPr>
              <a:t>kế</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tiếp</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nhau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trong</a:t>
            </a:r>
            <a:r>
              <a:rPr lang="en-US" sz="2600" dirty="0">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dãy</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đồng</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đẳng</a:t>
            </a:r>
            <a:r>
              <a:rPr lang="en-US" sz="2600" i="1" dirty="0">
                <a:solidFill>
                  <a:srgbClr val="FF0000"/>
                </a:solidFill>
                <a:latin typeface="Times New Roman" panose="02020603050405020304" pitchFamily="18" charset="0"/>
                <a:cs typeface="Times New Roman" panose="02020603050405020304" pitchFamily="18" charset="0"/>
              </a:rPr>
              <a:t> </a:t>
            </a:r>
            <a:r>
              <a:rPr lang="en-US" sz="2600" i="1" dirty="0" err="1">
                <a:solidFill>
                  <a:srgbClr val="FF0000"/>
                </a:solidFill>
                <a:latin typeface="Times New Roman" panose="02020603050405020304" pitchFamily="18" charset="0"/>
                <a:cs typeface="Times New Roman" panose="02020603050405020304" pitchFamily="18" charset="0"/>
              </a:rPr>
              <a:t>của</a:t>
            </a:r>
            <a:r>
              <a:rPr lang="en-US" sz="2600" i="1" dirty="0">
                <a:solidFill>
                  <a:srgbClr val="FF0000"/>
                </a:solidFill>
                <a:latin typeface="Times New Roman" panose="02020603050405020304" pitchFamily="18" charset="0"/>
                <a:cs typeface="Times New Roman" panose="02020603050405020304" pitchFamily="18" charset="0"/>
              </a:rPr>
              <a:t> methanol</a:t>
            </a:r>
            <a:r>
              <a:rPr lang="en-US" sz="2600" i="1"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người</a:t>
            </a:r>
            <a:r>
              <a:rPr lang="en-US" sz="2600" dirty="0">
                <a:latin typeface="Times New Roman" panose="02020603050405020304" pitchFamily="18" charset="0"/>
                <a:cs typeface="Times New Roman" panose="02020603050405020304" pitchFamily="18" charset="0"/>
              </a:rPr>
              <a:t> ta </a:t>
            </a:r>
            <a:r>
              <a:rPr lang="en-US" sz="2600" dirty="0" err="1">
                <a:latin typeface="Times New Roman" panose="02020603050405020304" pitchFamily="18" charset="0"/>
                <a:cs typeface="Times New Roman" panose="02020603050405020304" pitchFamily="18" charset="0"/>
              </a:rPr>
              <a:t>thu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được</a:t>
            </a:r>
            <a:r>
              <a:rPr lang="en-US" sz="2600" dirty="0">
                <a:latin typeface="Times New Roman" panose="02020603050405020304" pitchFamily="18" charset="0"/>
                <a:cs typeface="Times New Roman" panose="02020603050405020304" pitchFamily="18" charset="0"/>
              </a:rPr>
              <a:t> </a:t>
            </a:r>
            <a:r>
              <a:rPr lang="en-US" sz="2600" i="1" dirty="0">
                <a:solidFill>
                  <a:srgbClr val="FF0000"/>
                </a:solidFill>
                <a:latin typeface="Times New Roman" panose="02020603050405020304" pitchFamily="18" charset="0"/>
                <a:cs typeface="Times New Roman" panose="02020603050405020304" pitchFamily="18" charset="0"/>
              </a:rPr>
              <a:t>3,584</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lít</a:t>
            </a:r>
            <a:r>
              <a:rPr lang="en-US" sz="2600" dirty="0">
                <a:latin typeface="Times New Roman" panose="02020603050405020304" pitchFamily="18" charset="0"/>
                <a:cs typeface="Times New Roman" panose="02020603050405020304" pitchFamily="18" charset="0"/>
              </a:rPr>
              <a:t> CO</a:t>
            </a:r>
            <a:r>
              <a:rPr lang="en-US" sz="2600" baseline="-25000" dirty="0">
                <a:latin typeface="Times New Roman" panose="02020603050405020304" pitchFamily="18" charset="0"/>
                <a:cs typeface="Times New Roman" panose="02020603050405020304" pitchFamily="18" charset="0"/>
              </a:rPr>
              <a:t>2</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đktc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cs typeface="Times New Roman" panose="02020603050405020304" pitchFamily="18" charset="0"/>
              </a:rPr>
              <a:t> </a:t>
            </a:r>
            <a:r>
              <a:rPr lang="en-US" sz="2600" i="1" dirty="0">
                <a:solidFill>
                  <a:srgbClr val="FF0000"/>
                </a:solidFill>
                <a:latin typeface="Times New Roman" panose="02020603050405020304" pitchFamily="18" charset="0"/>
                <a:cs typeface="Times New Roman" panose="02020603050405020304" pitchFamily="18" charset="0"/>
              </a:rPr>
              <a:t>3,96 </a:t>
            </a:r>
            <a:r>
              <a:rPr lang="en-US" sz="2600" dirty="0">
                <a:latin typeface="Times New Roman" panose="02020603050405020304" pitchFamily="18" charset="0"/>
                <a:cs typeface="Times New Roman" panose="02020603050405020304" pitchFamily="18" charset="0"/>
              </a:rPr>
              <a:t>gam H</a:t>
            </a:r>
            <a:r>
              <a:rPr lang="en-US" sz="2600" baseline="-25000" dirty="0">
                <a:latin typeface="Times New Roman" panose="02020603050405020304" pitchFamily="18" charset="0"/>
                <a:cs typeface="Times New Roman" panose="02020603050405020304" pitchFamily="18" charset="0"/>
              </a:rPr>
              <a:t>2</a:t>
            </a:r>
            <a:r>
              <a:rPr lang="en-US" sz="2600" dirty="0">
                <a:latin typeface="Times New Roman" panose="02020603050405020304" pitchFamily="18" charset="0"/>
                <a:cs typeface="Times New Roman" panose="02020603050405020304" pitchFamily="18" charset="0"/>
              </a:rPr>
              <a:t>O</a:t>
            </a:r>
            <a:r>
              <a:rPr lang="en-US" sz="2600" i="1" dirty="0">
                <a:latin typeface="Times New Roman" panose="02020603050405020304" pitchFamily="18" charset="0"/>
                <a:cs typeface="Times New Roman" panose="02020603050405020304" pitchFamily="18" charset="0"/>
              </a:rPr>
              <a:t>.</a:t>
            </a:r>
          </a:p>
          <a:p>
            <a:pPr algn="ctr"/>
            <a:r>
              <a:rPr lang="en-US" sz="2600" dirty="0" err="1">
                <a:latin typeface="Times New Roman" panose="02020603050405020304" pitchFamily="18" charset="0"/>
                <a:cs typeface="Times New Roman" panose="02020603050405020304" pitchFamily="18" charset="0"/>
              </a:rPr>
              <a:t>a.Xác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định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công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thức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phân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tử</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2 alcohol. Hai alcohol </a:t>
            </a:r>
            <a:r>
              <a:rPr lang="en-US" sz="2600" dirty="0" err="1">
                <a:latin typeface="Times New Roman" panose="02020603050405020304" pitchFamily="18" charset="0"/>
                <a:cs typeface="Times New Roman" panose="02020603050405020304" pitchFamily="18" charset="0"/>
              </a:rPr>
              <a:t>này</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thể</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công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thức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cấu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như</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thế</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nào</a:t>
            </a:r>
            <a:r>
              <a:rPr lang="en-US" sz="2600" dirty="0">
                <a:latin typeface="Times New Roman" panose="02020603050405020304" pitchFamily="18" charset="0"/>
                <a:cs typeface="Times New Roman" panose="02020603050405020304" pitchFamily="18" charset="0"/>
              </a:rPr>
              <a:t>?</a:t>
            </a:r>
          </a:p>
          <a:p>
            <a:pPr algn="ctr"/>
            <a:r>
              <a:rPr lang="en-US" sz="2600" dirty="0" err="1">
                <a:latin typeface="Times New Roman" panose="02020603050405020304" pitchFamily="18" charset="0"/>
                <a:cs typeface="Times New Roman" panose="02020603050405020304" pitchFamily="18" charset="0"/>
              </a:rPr>
              <a:t>b.Tính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thành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phần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phần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trăm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2 alcohol </a:t>
            </a:r>
            <a:r>
              <a:rPr lang="en-US" sz="2600" dirty="0" err="1">
                <a:latin typeface="Times New Roman" panose="02020603050405020304" pitchFamily="18" charset="0"/>
                <a:cs typeface="Times New Roman" panose="02020603050405020304" pitchFamily="18" charset="0"/>
              </a:rPr>
              <a:t>trong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hỗn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hợp</a:t>
            </a:r>
            <a:r>
              <a:rPr lang="en-US" sz="26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544486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9"/>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0"/>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2"/>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P spid="9" grpId="0"/>
      <p:bldP spid="10" grpId="0"/>
      <p:bldP spid="11" grpId="0"/>
      <p:bldP spid="12" grpId="0"/>
      <p:bldP spid="15" grpId="0"/>
      <p:bldP spid="16" grpId="0"/>
      <p:bldP spid="17" grpId="0"/>
      <p:bldP spid="18" grpId="0"/>
      <p:bldP spid="19" grpId="0"/>
      <p:bldP spid="22" grpId="0"/>
      <p:bldP spid="29" grpId="0"/>
      <p:bldP spid="3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descr="HÃ¬nh áº£nh cÃ³ liÃªn qua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9998" y="770314"/>
            <a:ext cx="9717088" cy="4937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9213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417708" y="2582113"/>
            <a:ext cx="7391401" cy="1552575"/>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2800" dirty="0">
                <a:latin typeface="Times New Roman" panose="02020603050405020304" pitchFamily="18" charset="0"/>
                <a:cs typeface="Times New Roman" panose="02020603050405020304" pitchFamily="18" charset="0"/>
              </a:rPr>
              <a:t>So </a:t>
            </a:r>
            <a:r>
              <a:rPr lang="en-US" sz="2800" dirty="0" err="1">
                <a:latin typeface="Times New Roman" panose="02020603050405020304" pitchFamily="18" charset="0"/>
                <a:cs typeface="Times New Roman" panose="02020603050405020304" pitchFamily="18" charset="0"/>
              </a:rPr>
              <a:t>sánh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đặc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cấu</a:t>
            </a:r>
            <a:r>
              <a:rPr lang="en-US" sz="2800" i="1" dirty="0">
                <a:solidFill>
                  <a:srgbClr val="FF0000"/>
                </a:solidFill>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tạo</a:t>
            </a:r>
            <a:r>
              <a:rPr lang="en-US" sz="2800" dirty="0">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tính</a:t>
            </a:r>
            <a:r>
              <a:rPr lang="en-US" sz="2800" i="1" dirty="0">
                <a:solidFill>
                  <a:srgbClr val="FF0000"/>
                </a:solidFill>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chất</a:t>
            </a:r>
            <a:r>
              <a:rPr lang="en-US" sz="2800" i="1" dirty="0">
                <a:solidFill>
                  <a:srgbClr val="FF0000"/>
                </a:solidFill>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hoá</a:t>
            </a:r>
            <a:r>
              <a:rPr lang="en-US" sz="2800" i="1" dirty="0">
                <a:solidFill>
                  <a:srgbClr val="FF0000"/>
                </a:solidFill>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điều</a:t>
            </a:r>
            <a:r>
              <a:rPr lang="en-US" sz="2800" i="1" dirty="0">
                <a:solidFill>
                  <a:srgbClr val="FF0000"/>
                </a:solidFill>
                <a:latin typeface="Times New Roman" panose="02020603050405020304" pitchFamily="18" charset="0"/>
                <a:cs typeface="Times New Roman" panose="02020603050405020304" pitchFamily="18" charset="0"/>
              </a:rPr>
              <a:t> </a:t>
            </a:r>
            <a:r>
              <a:rPr lang="en-US" sz="2800" i="1" dirty="0" err="1">
                <a:solidFill>
                  <a:srgbClr val="FF0000"/>
                </a:solidFill>
                <a:latin typeface="Times New Roman" panose="02020603050405020304" pitchFamily="18" charset="0"/>
                <a:cs typeface="Times New Roman" panose="02020603050405020304" pitchFamily="18" charset="0"/>
              </a:rPr>
              <a:t>chế</a:t>
            </a:r>
            <a:r>
              <a:rPr lang="en-US" sz="2800" i="1" dirty="0">
                <a:solidFill>
                  <a:srgbClr val="FF0000"/>
                </a:solidFill>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alcohol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phenol</a:t>
            </a:r>
          </a:p>
        </p:txBody>
      </p:sp>
    </p:spTree>
    <p:extLst>
      <p:ext uri="{BB962C8B-B14F-4D97-AF65-F5344CB8AC3E}">
        <p14:creationId xmlns:p14="http://schemas.microsoft.com/office/powerpoint/2010/main" val="1839033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7" name="Table 5"/>
          <p:cNvGraphicFramePr>
            <a:graphicFrameLocks noGrp="1"/>
          </p:cNvGraphicFramePr>
          <p:nvPr>
            <p:extLst>
              <p:ext uri="{D42A27DB-BD31-4B8C-83A1-F6EECF244321}">
                <p14:modId xmlns:p14="http://schemas.microsoft.com/office/powerpoint/2010/main" val="1955029810"/>
              </p:ext>
            </p:extLst>
          </p:nvPr>
        </p:nvGraphicFramePr>
        <p:xfrm>
          <a:off x="69271" y="-6"/>
          <a:ext cx="12122729" cy="6481454"/>
        </p:xfrm>
        <a:graphic>
          <a:graphicData uri="http://schemas.openxmlformats.org/drawingml/2006/table">
            <a:tbl>
              <a:tblPr firstRow="1" bandRow="1">
                <a:tableStyleId>{5C22544A-7EE6-4342-B048-85BDC9FD1C3A}</a:tableStyleId>
              </a:tblPr>
              <a:tblGrid>
                <a:gridCol w="1515341">
                  <a:extLst>
                    <a:ext uri="{9D8B030D-6E8A-4147-A177-3AD203B41FA5}">
                      <a16:colId xmlns:a16="http://schemas.microsoft.com/office/drawing/2014/main" val="3834515322"/>
                    </a:ext>
                  </a:extLst>
                </a:gridCol>
                <a:gridCol w="5354205">
                  <a:extLst>
                    <a:ext uri="{9D8B030D-6E8A-4147-A177-3AD203B41FA5}">
                      <a16:colId xmlns:a16="http://schemas.microsoft.com/office/drawing/2014/main" val="2181095264"/>
                    </a:ext>
                  </a:extLst>
                </a:gridCol>
                <a:gridCol w="5253183">
                  <a:extLst>
                    <a:ext uri="{9D8B030D-6E8A-4147-A177-3AD203B41FA5}">
                      <a16:colId xmlns:a16="http://schemas.microsoft.com/office/drawing/2014/main" val="4129358222"/>
                    </a:ext>
                  </a:extLst>
                </a:gridCol>
              </a:tblGrid>
              <a:tr h="622495">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US" sz="2600" dirty="0">
                          <a:solidFill>
                            <a:srgbClr val="FF0000"/>
                          </a:solidFill>
                          <a:latin typeface="Times New Roman" panose="02020603050405020304" pitchFamily="18" charset="0"/>
                          <a:cs typeface="Times New Roman" panose="02020603050405020304" pitchFamily="18" charset="0"/>
                        </a:rPr>
                        <a:t>alcohol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lang="en-US" sz="2600" dirty="0">
                          <a:solidFill>
                            <a:srgbClr val="FF0000"/>
                          </a:solidFill>
                          <a:latin typeface="Times New Roman" panose="02020603050405020304" pitchFamily="18" charset="0"/>
                          <a:cs typeface="Times New Roman" panose="02020603050405020304" pitchFamily="18" charset="0"/>
                        </a:rPr>
                        <a:t>Phenol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456839095"/>
                  </a:ext>
                </a:extLst>
              </a:tr>
              <a:tr h="853614">
                <a:tc>
                  <a:txBody>
                    <a:bodyPr/>
                    <a:lstStyle/>
                    <a:p>
                      <a:pPr algn="ctr"/>
                      <a:r>
                        <a:rPr lang="en-US" sz="2600" b="1" dirty="0" err="1">
                          <a:solidFill>
                            <a:srgbClr val="FF9900"/>
                          </a:solidFill>
                          <a:latin typeface="Times New Roman" panose="02020603050405020304" pitchFamily="18" charset="0"/>
                          <a:cs typeface="Times New Roman" panose="02020603050405020304" pitchFamily="18" charset="0"/>
                        </a:rPr>
                        <a:t>Cấu</a:t>
                      </a:r>
                      <a:r>
                        <a:rPr lang="en-US" sz="2600" b="1" baseline="0" dirty="0">
                          <a:solidFill>
                            <a:srgbClr val="FF9900"/>
                          </a:solidFill>
                          <a:latin typeface="Times New Roman" panose="02020603050405020304" pitchFamily="18" charset="0"/>
                          <a:cs typeface="Times New Roman" panose="02020603050405020304" pitchFamily="18" charset="0"/>
                        </a:rPr>
                        <a:t> </a:t>
                      </a:r>
                      <a:r>
                        <a:rPr lang="en-US" sz="2600" b="1" baseline="0" dirty="0" err="1">
                          <a:solidFill>
                            <a:srgbClr val="FF9900"/>
                          </a:solidFill>
                          <a:latin typeface="Times New Roman" panose="02020603050405020304" pitchFamily="18" charset="0"/>
                          <a:cs typeface="Times New Roman" panose="02020603050405020304" pitchFamily="18" charset="0"/>
                        </a:rPr>
                        <a:t>tạo</a:t>
                      </a:r>
                      <a:endParaRPr lang="en-US" sz="2600" b="1" dirty="0">
                        <a:solidFill>
                          <a:srgbClr val="FF99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834399313"/>
                  </a:ext>
                </a:extLst>
              </a:tr>
              <a:tr h="3818916">
                <a:tc>
                  <a:txBody>
                    <a:bodyPr/>
                    <a:lstStyle/>
                    <a:p>
                      <a:pPr algn="ctr"/>
                      <a:r>
                        <a:rPr lang="en-US" sz="2600" b="1" dirty="0" err="1">
                          <a:solidFill>
                            <a:srgbClr val="FF9900"/>
                          </a:solidFill>
                          <a:latin typeface="Times New Roman" panose="02020603050405020304" pitchFamily="18" charset="0"/>
                          <a:cs typeface="Times New Roman" panose="02020603050405020304" pitchFamily="18" charset="0"/>
                        </a:rPr>
                        <a:t>Tính</a:t>
                      </a:r>
                      <a:r>
                        <a:rPr lang="en-US" sz="2600" b="1" baseline="0" dirty="0">
                          <a:solidFill>
                            <a:srgbClr val="FF9900"/>
                          </a:solidFill>
                          <a:latin typeface="Times New Roman" panose="02020603050405020304" pitchFamily="18" charset="0"/>
                          <a:cs typeface="Times New Roman" panose="02020603050405020304" pitchFamily="18" charset="0"/>
                        </a:rPr>
                        <a:t> </a:t>
                      </a:r>
                      <a:r>
                        <a:rPr lang="en-US" sz="2600" b="1" baseline="0" dirty="0" err="1">
                          <a:solidFill>
                            <a:srgbClr val="FF9900"/>
                          </a:solidFill>
                          <a:latin typeface="Times New Roman" panose="02020603050405020304" pitchFamily="18" charset="0"/>
                          <a:cs typeface="Times New Roman" panose="02020603050405020304" pitchFamily="18" charset="0"/>
                        </a:rPr>
                        <a:t>chất</a:t>
                      </a:r>
                      <a:r>
                        <a:rPr lang="en-US" sz="2600" b="1" baseline="0" dirty="0">
                          <a:solidFill>
                            <a:srgbClr val="FF9900"/>
                          </a:solidFill>
                          <a:latin typeface="Times New Roman" panose="02020603050405020304" pitchFamily="18" charset="0"/>
                          <a:cs typeface="Times New Roman" panose="02020603050405020304" pitchFamily="18" charset="0"/>
                        </a:rPr>
                        <a:t> </a:t>
                      </a:r>
                      <a:r>
                        <a:rPr lang="en-US" sz="2600" b="1" baseline="0" dirty="0" err="1">
                          <a:solidFill>
                            <a:srgbClr val="FF9900"/>
                          </a:solidFill>
                          <a:latin typeface="Times New Roman" panose="02020603050405020304" pitchFamily="18" charset="0"/>
                          <a:cs typeface="Times New Roman" panose="02020603050405020304" pitchFamily="18" charset="0"/>
                        </a:rPr>
                        <a:t>hoá</a:t>
                      </a:r>
                      <a:r>
                        <a:rPr lang="en-US" sz="2600" b="1" baseline="0" dirty="0">
                          <a:solidFill>
                            <a:srgbClr val="FF9900"/>
                          </a:solidFill>
                          <a:latin typeface="Times New Roman" panose="02020603050405020304" pitchFamily="18" charset="0"/>
                          <a:cs typeface="Times New Roman" panose="02020603050405020304" pitchFamily="18" charset="0"/>
                        </a:rPr>
                        <a:t> </a:t>
                      </a:r>
                      <a:r>
                        <a:rPr lang="en-US" sz="2600" b="1" baseline="0" dirty="0" err="1">
                          <a:solidFill>
                            <a:srgbClr val="FF9900"/>
                          </a:solidFill>
                          <a:latin typeface="Times New Roman" panose="02020603050405020304" pitchFamily="18" charset="0"/>
                          <a:cs typeface="Times New Roman" panose="02020603050405020304" pitchFamily="18" charset="0"/>
                        </a:rPr>
                        <a:t>học</a:t>
                      </a:r>
                      <a:endParaRPr lang="en-US" sz="2600" b="1" dirty="0">
                        <a:solidFill>
                          <a:srgbClr val="FF99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US" sz="2200" b="1" dirty="0">
                        <a:solidFill>
                          <a:srgbClr val="0070C0"/>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860602969"/>
                  </a:ext>
                </a:extLst>
              </a:tr>
              <a:tr h="1186429">
                <a:tc>
                  <a:txBody>
                    <a:bodyPr/>
                    <a:lstStyle/>
                    <a:p>
                      <a:pPr algn="ctr"/>
                      <a:r>
                        <a:rPr lang="en-US" sz="2600" b="1" dirty="0" err="1">
                          <a:solidFill>
                            <a:srgbClr val="FF9900"/>
                          </a:solidFill>
                          <a:latin typeface="Times New Roman" panose="02020603050405020304" pitchFamily="18" charset="0"/>
                          <a:cs typeface="Times New Roman" panose="02020603050405020304" pitchFamily="18" charset="0"/>
                        </a:rPr>
                        <a:t>Điều</a:t>
                      </a:r>
                      <a:r>
                        <a:rPr lang="en-US" sz="2600" b="1" dirty="0">
                          <a:solidFill>
                            <a:srgbClr val="FF9900"/>
                          </a:solidFill>
                          <a:latin typeface="Times New Roman" panose="02020603050405020304" pitchFamily="18" charset="0"/>
                          <a:cs typeface="Times New Roman" panose="02020603050405020304" pitchFamily="18" charset="0"/>
                        </a:rPr>
                        <a:t> </a:t>
                      </a:r>
                      <a:r>
                        <a:rPr lang="en-US" sz="2600" b="1" dirty="0" err="1">
                          <a:solidFill>
                            <a:srgbClr val="FF9900"/>
                          </a:solidFill>
                          <a:latin typeface="Times New Roman" panose="02020603050405020304" pitchFamily="18" charset="0"/>
                          <a:cs typeface="Times New Roman" panose="02020603050405020304" pitchFamily="18" charset="0"/>
                        </a:rPr>
                        <a:t>chế</a:t>
                      </a:r>
                      <a:endParaRPr lang="en-US" sz="2600" b="1" dirty="0">
                        <a:solidFill>
                          <a:srgbClr val="FF9900"/>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endParaRPr lang="en-US" sz="2400" baseline="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59741426"/>
                  </a:ext>
                </a:extLst>
              </a:tr>
            </a:tbl>
          </a:graphicData>
        </a:graphic>
      </p:graphicFrame>
      <p:grpSp>
        <p:nvGrpSpPr>
          <p:cNvPr id="2" name="Group 23"/>
          <p:cNvGrpSpPr>
            <a:grpSpLocks/>
          </p:cNvGrpSpPr>
          <p:nvPr/>
        </p:nvGrpSpPr>
        <p:grpSpPr bwMode="auto">
          <a:xfrm>
            <a:off x="7924801" y="585848"/>
            <a:ext cx="1482436" cy="933681"/>
            <a:chOff x="4073" y="396"/>
            <a:chExt cx="1593" cy="1134"/>
          </a:xfrm>
        </p:grpSpPr>
        <p:grpSp>
          <p:nvGrpSpPr>
            <p:cNvPr id="3" name="Group 11"/>
            <p:cNvGrpSpPr>
              <a:grpSpLocks/>
            </p:cNvGrpSpPr>
            <p:nvPr/>
          </p:nvGrpSpPr>
          <p:grpSpPr bwMode="auto">
            <a:xfrm>
              <a:off x="4345" y="903"/>
              <a:ext cx="633" cy="627"/>
              <a:chOff x="3817" y="1705"/>
              <a:chExt cx="633" cy="627"/>
            </a:xfrm>
          </p:grpSpPr>
          <p:sp>
            <p:nvSpPr>
              <p:cNvPr id="13360" name="AutoShape 12"/>
              <p:cNvSpPr>
                <a:spLocks noChangeArrowheads="1"/>
              </p:cNvSpPr>
              <p:nvPr/>
            </p:nvSpPr>
            <p:spPr bwMode="auto">
              <a:xfrm rot="5400000">
                <a:off x="3820" y="1702"/>
                <a:ext cx="627" cy="633"/>
              </a:xfrm>
              <a:prstGeom prst="hexagon">
                <a:avLst>
                  <a:gd name="adj" fmla="val 28847"/>
                  <a:gd name="vf" fmla="val 115470"/>
                </a:avLst>
              </a:prstGeom>
              <a:solidFill>
                <a:schemeClr val="bg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13361" name="AutoShape 13"/>
              <p:cNvSpPr>
                <a:spLocks noChangeArrowheads="1"/>
              </p:cNvSpPr>
              <p:nvPr/>
            </p:nvSpPr>
            <p:spPr bwMode="auto">
              <a:xfrm>
                <a:off x="3915" y="1826"/>
                <a:ext cx="438" cy="384"/>
              </a:xfrm>
              <a:prstGeom prst="flowChartConnector">
                <a:avLst/>
              </a:prstGeom>
              <a:solidFill>
                <a:schemeClr val="bg1"/>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grpSp>
        <p:sp>
          <p:nvSpPr>
            <p:cNvPr id="13357" name="Line 14"/>
            <p:cNvSpPr>
              <a:spLocks noChangeShapeType="1"/>
            </p:cNvSpPr>
            <p:nvPr/>
          </p:nvSpPr>
          <p:spPr bwMode="auto">
            <a:xfrm>
              <a:off x="4673" y="711"/>
              <a:ext cx="0" cy="19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58" name="Text Box 15"/>
            <p:cNvSpPr txBox="1">
              <a:spLocks noChangeArrowheads="1"/>
            </p:cNvSpPr>
            <p:nvPr/>
          </p:nvSpPr>
          <p:spPr bwMode="auto">
            <a:xfrm>
              <a:off x="4073" y="396"/>
              <a:ext cx="1593" cy="3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000" b="1" dirty="0">
                  <a:solidFill>
                    <a:srgbClr val="FF0000"/>
                  </a:solidFill>
                  <a:latin typeface="Times New Roman" panose="02020603050405020304" pitchFamily="18" charset="0"/>
                </a:rPr>
                <a:t>O</a:t>
              </a:r>
              <a:r>
                <a:rPr lang="en-US" altLang="en-US" sz="2000" b="1" dirty="0">
                  <a:latin typeface="Times New Roman" panose="02020603050405020304" pitchFamily="18" charset="0"/>
                </a:rPr>
                <a:t>     </a:t>
              </a:r>
              <a:r>
                <a:rPr lang="en-US" altLang="en-US" sz="2000" b="1" dirty="0">
                  <a:solidFill>
                    <a:srgbClr val="FF0000"/>
                  </a:solidFill>
                  <a:latin typeface="Times New Roman" panose="02020603050405020304" pitchFamily="18" charset="0"/>
                </a:rPr>
                <a:t>H</a:t>
              </a:r>
            </a:p>
          </p:txBody>
        </p:sp>
        <p:sp>
          <p:nvSpPr>
            <p:cNvPr id="13359" name="Line 22"/>
            <p:cNvSpPr>
              <a:spLocks noChangeShapeType="1"/>
            </p:cNvSpPr>
            <p:nvPr/>
          </p:nvSpPr>
          <p:spPr bwMode="auto">
            <a:xfrm flipH="1">
              <a:off x="4759" y="587"/>
              <a:ext cx="243" cy="0"/>
            </a:xfrm>
            <a:prstGeom prst="line">
              <a:avLst/>
            </a:prstGeom>
            <a:noFill/>
            <a:ln w="381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 name="Group 10"/>
          <p:cNvGrpSpPr>
            <a:grpSpLocks/>
          </p:cNvGrpSpPr>
          <p:nvPr/>
        </p:nvGrpSpPr>
        <p:grpSpPr bwMode="auto">
          <a:xfrm>
            <a:off x="3734793" y="574602"/>
            <a:ext cx="1662932" cy="638654"/>
            <a:chOff x="1916" y="1168"/>
            <a:chExt cx="1219" cy="623"/>
          </a:xfrm>
        </p:grpSpPr>
        <p:sp>
          <p:nvSpPr>
            <p:cNvPr id="13353" name="Text Box 7"/>
            <p:cNvSpPr txBox="1">
              <a:spLocks noChangeArrowheads="1"/>
            </p:cNvSpPr>
            <p:nvPr/>
          </p:nvSpPr>
          <p:spPr bwMode="auto">
            <a:xfrm>
              <a:off x="1916" y="1168"/>
              <a:ext cx="1219" cy="6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200" dirty="0"/>
                <a:t>     </a:t>
              </a:r>
              <a:r>
                <a:rPr lang="en-US" altLang="en-US" sz="2200" dirty="0">
                  <a:solidFill>
                    <a:srgbClr val="FF0000"/>
                  </a:solidFill>
                  <a:latin typeface="Times New Roman" panose="02020603050405020304" pitchFamily="18" charset="0"/>
                </a:rPr>
                <a:t>O</a:t>
              </a:r>
            </a:p>
            <a:p>
              <a:pPr eaLnBrk="1" hangingPunct="1">
                <a:spcBef>
                  <a:spcPct val="50000"/>
                </a:spcBef>
                <a:buFontTx/>
                <a:buNone/>
              </a:pPr>
              <a:r>
                <a:rPr lang="en-US" altLang="en-US" sz="2200" dirty="0">
                  <a:latin typeface="Times New Roman" panose="02020603050405020304" pitchFamily="18" charset="0"/>
                </a:rPr>
                <a:t>R         </a:t>
              </a:r>
              <a:r>
                <a:rPr lang="en-US" altLang="en-US" sz="2200" dirty="0">
                  <a:solidFill>
                    <a:srgbClr val="FF0000"/>
                  </a:solidFill>
                  <a:latin typeface="Times New Roman" panose="02020603050405020304" pitchFamily="18" charset="0"/>
                </a:rPr>
                <a:t>H</a:t>
              </a:r>
            </a:p>
          </p:txBody>
        </p:sp>
        <p:sp>
          <p:nvSpPr>
            <p:cNvPr id="13354" name="Line 8"/>
            <p:cNvSpPr>
              <a:spLocks noChangeShapeType="1"/>
            </p:cNvSpPr>
            <p:nvPr/>
          </p:nvSpPr>
          <p:spPr bwMode="auto">
            <a:xfrm flipV="1">
              <a:off x="2062" y="1511"/>
              <a:ext cx="144" cy="192"/>
            </a:xfrm>
            <a:prstGeom prst="line">
              <a:avLst/>
            </a:prstGeom>
            <a:noFill/>
            <a:ln w="381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55" name="Line 9"/>
            <p:cNvSpPr>
              <a:spLocks noChangeShapeType="1"/>
            </p:cNvSpPr>
            <p:nvPr/>
          </p:nvSpPr>
          <p:spPr bwMode="auto">
            <a:xfrm flipH="1" flipV="1">
              <a:off x="2396" y="1529"/>
              <a:ext cx="156" cy="192"/>
            </a:xfrm>
            <a:prstGeom prst="line">
              <a:avLst/>
            </a:prstGeom>
            <a:noFill/>
            <a:ln w="38100">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3" name="Hình Chữ nhật 52"/>
          <p:cNvSpPr/>
          <p:nvPr/>
        </p:nvSpPr>
        <p:spPr>
          <a:xfrm>
            <a:off x="6871855" y="1620980"/>
            <a:ext cx="5112327" cy="30895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b="1">
                <a:solidFill>
                  <a:srgbClr val="0070C0"/>
                </a:solidFill>
                <a:latin typeface="Times New Roman" panose="02020603050405020304" pitchFamily="18" charset="0"/>
                <a:cs typeface="Times New Roman" panose="02020603050405020304" pitchFamily="18" charset="0"/>
              </a:rPr>
              <a:t>-Phản ứng thế H ở nhóm OH</a:t>
            </a:r>
          </a:p>
          <a:p>
            <a:endParaRPr lang="en-US" sz="2000" b="1">
              <a:solidFill>
                <a:srgbClr val="0070C0"/>
              </a:solidFill>
              <a:latin typeface="Times New Roman" panose="02020603050405020304" pitchFamily="18" charset="0"/>
              <a:cs typeface="Times New Roman" panose="02020603050405020304" pitchFamily="18" charset="0"/>
            </a:endParaRPr>
          </a:p>
          <a:p>
            <a:endParaRPr lang="en-US" sz="1600"/>
          </a:p>
          <a:p>
            <a:pPr>
              <a:defRPr/>
            </a:pPr>
            <a:endParaRPr lang="en-US" sz="2000" b="1">
              <a:solidFill>
                <a:srgbClr val="0070C0"/>
              </a:solidFill>
              <a:latin typeface="Times New Roman" panose="02020603050405020304" pitchFamily="18" charset="0"/>
              <a:cs typeface="Times New Roman" panose="02020603050405020304" pitchFamily="18" charset="0"/>
            </a:endParaRPr>
          </a:p>
          <a:p>
            <a:pPr>
              <a:defRPr/>
            </a:pPr>
            <a:endParaRPr lang="en-US" sz="2000" b="1">
              <a:solidFill>
                <a:srgbClr val="0070C0"/>
              </a:solidFill>
              <a:latin typeface="Times New Roman" panose="02020603050405020304" pitchFamily="18" charset="0"/>
              <a:cs typeface="Times New Roman" panose="02020603050405020304" pitchFamily="18" charset="0"/>
            </a:endParaRPr>
          </a:p>
          <a:p>
            <a:pPr>
              <a:defRPr/>
            </a:pPr>
            <a:endParaRPr lang="en-US" sz="2000" b="1">
              <a:solidFill>
                <a:srgbClr val="0070C0"/>
              </a:solidFill>
              <a:latin typeface="Times New Roman" panose="02020603050405020304" pitchFamily="18" charset="0"/>
              <a:cs typeface="Times New Roman" panose="02020603050405020304" pitchFamily="18" charset="0"/>
            </a:endParaRPr>
          </a:p>
          <a:p>
            <a:pPr>
              <a:defRPr/>
            </a:pPr>
            <a:r>
              <a:rPr lang="en-US" sz="2000" b="1">
                <a:solidFill>
                  <a:srgbClr val="0070C0"/>
                </a:solidFill>
                <a:latin typeface="Times New Roman" panose="02020603050405020304" pitchFamily="18" charset="0"/>
                <a:cs typeface="Times New Roman" panose="02020603050405020304" pitchFamily="18" charset="0"/>
              </a:rPr>
              <a:t>-Phản ứng thế H của vòng benzen</a:t>
            </a:r>
          </a:p>
          <a:p>
            <a:endParaRPr lang="en-US" sz="2000" dirty="0"/>
          </a:p>
        </p:txBody>
      </p:sp>
      <p:sp>
        <p:nvSpPr>
          <p:cNvPr id="55" name="Hình Chữ nhật 54"/>
          <p:cNvSpPr/>
          <p:nvPr/>
        </p:nvSpPr>
        <p:spPr>
          <a:xfrm>
            <a:off x="1607913" y="1463032"/>
            <a:ext cx="5320145" cy="37130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b="1">
                <a:solidFill>
                  <a:srgbClr val="0070C0"/>
                </a:solidFill>
                <a:latin typeface="Times New Roman" panose="02020603050405020304" pitchFamily="18" charset="0"/>
                <a:cs typeface="Times New Roman" panose="02020603050405020304" pitchFamily="18" charset="0"/>
              </a:rPr>
              <a:t>-Phản ứng thế H ở nhóm OH</a:t>
            </a:r>
          </a:p>
          <a:p>
            <a:endParaRPr lang="en-US" sz="2000" b="1">
              <a:solidFill>
                <a:srgbClr val="0070C0"/>
              </a:solidFill>
              <a:latin typeface="Times New Roman" panose="02020603050405020304" pitchFamily="18" charset="0"/>
              <a:cs typeface="Times New Roman" panose="02020603050405020304" pitchFamily="18" charset="0"/>
            </a:endParaRPr>
          </a:p>
          <a:p>
            <a:endParaRPr lang="en-US" sz="2000">
              <a:solidFill>
                <a:srgbClr val="0070C0"/>
              </a:solidFill>
              <a:latin typeface="Times New Roman" panose="02020603050405020304" pitchFamily="18" charset="0"/>
              <a:cs typeface="Times New Roman" panose="02020603050405020304" pitchFamily="18" charset="0"/>
            </a:endParaRPr>
          </a:p>
          <a:p>
            <a:r>
              <a:rPr lang="en-US" sz="2000" b="1">
                <a:solidFill>
                  <a:srgbClr val="0070C0"/>
                </a:solidFill>
                <a:latin typeface="Times New Roman" panose="02020603050405020304" pitchFamily="18" charset="0"/>
                <a:cs typeface="Times New Roman" panose="02020603050405020304" pitchFamily="18" charset="0"/>
              </a:rPr>
              <a:t>-Phản ứng thế nhóm OH</a:t>
            </a:r>
          </a:p>
          <a:p>
            <a:endParaRPr lang="en-US" sz="2000" b="1">
              <a:solidFill>
                <a:srgbClr val="0070C0"/>
              </a:solidFill>
              <a:latin typeface="Times New Roman" panose="02020603050405020304" pitchFamily="18" charset="0"/>
              <a:cs typeface="Times New Roman" panose="02020603050405020304" pitchFamily="18" charset="0"/>
            </a:endParaRPr>
          </a:p>
          <a:p>
            <a:r>
              <a:rPr lang="en-US" sz="2000" b="1">
                <a:solidFill>
                  <a:srgbClr val="0070C0"/>
                </a:solidFill>
                <a:latin typeface="Times New Roman" panose="02020603050405020304" pitchFamily="18" charset="0"/>
                <a:cs typeface="Times New Roman" panose="02020603050405020304" pitchFamily="18" charset="0"/>
              </a:rPr>
              <a:t>-Phản ứng tách H</a:t>
            </a:r>
            <a:r>
              <a:rPr lang="en-US" sz="2000" b="1" baseline="-25000">
                <a:solidFill>
                  <a:srgbClr val="0070C0"/>
                </a:solidFill>
                <a:latin typeface="Times New Roman" panose="02020603050405020304" pitchFamily="18" charset="0"/>
                <a:cs typeface="Times New Roman" panose="02020603050405020304" pitchFamily="18" charset="0"/>
              </a:rPr>
              <a:t>2</a:t>
            </a:r>
            <a:r>
              <a:rPr lang="en-US" sz="2000" b="1">
                <a:solidFill>
                  <a:srgbClr val="0070C0"/>
                </a:solidFill>
                <a:latin typeface="Times New Roman" panose="02020603050405020304" pitchFamily="18" charset="0"/>
                <a:cs typeface="Times New Roman" panose="02020603050405020304" pitchFamily="18" charset="0"/>
              </a:rPr>
              <a:t>O</a:t>
            </a:r>
          </a:p>
          <a:p>
            <a:endParaRPr lang="en-US" sz="2000">
              <a:solidFill>
                <a:srgbClr val="0070C0"/>
              </a:solidFill>
              <a:latin typeface="Times New Roman" panose="02020603050405020304" pitchFamily="18" charset="0"/>
              <a:cs typeface="Times New Roman" panose="02020603050405020304" pitchFamily="18" charset="0"/>
            </a:endParaRPr>
          </a:p>
          <a:p>
            <a:endParaRPr lang="en-US" sz="2000">
              <a:solidFill>
                <a:srgbClr val="0070C0"/>
              </a:solidFill>
              <a:latin typeface="Times New Roman" panose="02020603050405020304" pitchFamily="18" charset="0"/>
              <a:cs typeface="Times New Roman" panose="02020603050405020304" pitchFamily="18" charset="0"/>
            </a:endParaRPr>
          </a:p>
          <a:p>
            <a:endParaRPr lang="en-US" sz="2000">
              <a:solidFill>
                <a:srgbClr val="0070C0"/>
              </a:solidFill>
              <a:latin typeface="Times New Roman" panose="02020603050405020304" pitchFamily="18" charset="0"/>
              <a:cs typeface="Times New Roman" panose="02020603050405020304" pitchFamily="18" charset="0"/>
            </a:endParaRPr>
          </a:p>
          <a:p>
            <a:r>
              <a:rPr lang="en-US" sz="2000" b="1">
                <a:solidFill>
                  <a:srgbClr val="0070C0"/>
                </a:solidFill>
                <a:latin typeface="Times New Roman" panose="02020603050405020304" pitchFamily="18" charset="0"/>
                <a:cs typeface="Times New Roman" panose="02020603050405020304" pitchFamily="18" charset="0"/>
              </a:rPr>
              <a:t>-Phản ứng oxi hoá không hoàn toàn:</a:t>
            </a:r>
            <a:endParaRPr lang="vi-VN" sz="2000">
              <a:solidFill>
                <a:srgbClr val="0070C0"/>
              </a:solidFill>
            </a:endParaRPr>
          </a:p>
        </p:txBody>
      </p:sp>
      <p:graphicFrame>
        <p:nvGraphicFramePr>
          <p:cNvPr id="56" name="Object 36"/>
          <p:cNvGraphicFramePr>
            <a:graphicFrameLocks noChangeAspect="1"/>
          </p:cNvGraphicFramePr>
          <p:nvPr/>
        </p:nvGraphicFramePr>
        <p:xfrm>
          <a:off x="2738633" y="1804935"/>
          <a:ext cx="1441482" cy="335745"/>
        </p:xfrm>
        <a:graphic>
          <a:graphicData uri="http://schemas.openxmlformats.org/presentationml/2006/ole">
            <mc:AlternateContent xmlns:mc="http://schemas.openxmlformats.org/markup-compatibility/2006">
              <mc:Choice xmlns:v="urn:schemas-microsoft-com:vml" Requires="v">
                <p:oleObj name="Equation" r:id="rId2" imgW="1079032" imgH="215806" progId="Equation.DSMT4">
                  <p:embed/>
                </p:oleObj>
              </mc:Choice>
              <mc:Fallback>
                <p:oleObj name="Equation" r:id="rId2" imgW="1079032" imgH="215806" progId="Equation.DSMT4">
                  <p:embed/>
                  <p:pic>
                    <p:nvPicPr>
                      <p:cNvPr id="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8633" y="1804935"/>
                        <a:ext cx="1441482" cy="33574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8" name="Object 37"/>
          <p:cNvGraphicFramePr>
            <a:graphicFrameLocks noChangeAspect="1"/>
          </p:cNvGraphicFramePr>
          <p:nvPr/>
        </p:nvGraphicFramePr>
        <p:xfrm>
          <a:off x="4461031" y="1676998"/>
          <a:ext cx="1299690" cy="565997"/>
        </p:xfrm>
        <a:graphic>
          <a:graphicData uri="http://schemas.openxmlformats.org/presentationml/2006/ole">
            <mc:AlternateContent xmlns:mc="http://schemas.openxmlformats.org/markup-compatibility/2006">
              <mc:Choice xmlns:v="urn:schemas-microsoft-com:vml" Requires="v">
                <p:oleObj name="Equation" r:id="rId4" imgW="863225" imgH="393529" progId="Equation.DSMT4">
                  <p:embed/>
                </p:oleObj>
              </mc:Choice>
              <mc:Fallback>
                <p:oleObj name="Equation" r:id="rId4" imgW="863225" imgH="393529" progId="Equation.DSMT4">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61031" y="1676998"/>
                        <a:ext cx="1299690" cy="56599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9" name="Hình Chữ nhật 58"/>
          <p:cNvSpPr/>
          <p:nvPr/>
        </p:nvSpPr>
        <p:spPr>
          <a:xfrm>
            <a:off x="1399293" y="2015309"/>
            <a:ext cx="5112327" cy="4987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dk1"/>
                </a:solidFill>
                <a:latin typeface="Times New Roman" panose="02020603050405020304" pitchFamily="18" charset="0"/>
                <a:cs typeface="Times New Roman" panose="02020603050405020304" pitchFamily="18" charset="0"/>
              </a:rPr>
              <a:t>+ T/c </a:t>
            </a:r>
            <a:r>
              <a:rPr lang="en-US" sz="2000" dirty="0" err="1">
                <a:solidFill>
                  <a:schemeClr val="dk1"/>
                </a:solidFill>
                <a:latin typeface="Times New Roman" panose="02020603050405020304" pitchFamily="18" charset="0"/>
                <a:cs typeface="Times New Roman" panose="02020603050405020304" pitchFamily="18" charset="0"/>
              </a:rPr>
              <a:t>riêng</a:t>
            </a:r>
            <a:r>
              <a:rPr lang="en-US" sz="2000" dirty="0">
                <a:solidFill>
                  <a:schemeClr val="dk1"/>
                </a:solidFill>
                <a:latin typeface="Times New Roman" panose="02020603050405020304" pitchFamily="18" charset="0"/>
                <a:cs typeface="Times New Roman" panose="02020603050405020304" pitchFamily="18" charset="0"/>
              </a:rPr>
              <a:t> </a:t>
            </a:r>
            <a:r>
              <a:rPr lang="en-US" sz="2000" dirty="0" err="1">
                <a:solidFill>
                  <a:schemeClr val="dk1"/>
                </a:solidFill>
                <a:latin typeface="Times New Roman" panose="02020603050405020304" pitchFamily="18" charset="0"/>
                <a:cs typeface="Times New Roman" panose="02020603050405020304" pitchFamily="18" charset="0"/>
              </a:rPr>
              <a:t>của</a:t>
            </a:r>
            <a:r>
              <a:rPr lang="en-US" sz="2000" dirty="0">
                <a:solidFill>
                  <a:schemeClr val="dk1"/>
                </a:solidFill>
                <a:latin typeface="Times New Roman" panose="02020603050405020304" pitchFamily="18" charset="0"/>
                <a:cs typeface="Times New Roman" panose="02020603050405020304" pitchFamily="18" charset="0"/>
              </a:rPr>
              <a:t> alcohol </a:t>
            </a:r>
            <a:r>
              <a:rPr lang="en-US" sz="2000" dirty="0" err="1">
                <a:solidFill>
                  <a:schemeClr val="dk1"/>
                </a:solidFill>
                <a:latin typeface="Times New Roman" panose="02020603050405020304" pitchFamily="18" charset="0"/>
                <a:cs typeface="Times New Roman" panose="02020603050405020304" pitchFamily="18" charset="0"/>
              </a:rPr>
              <a:t>đa</a:t>
            </a:r>
            <a:r>
              <a:rPr lang="en-US" sz="2000" dirty="0">
                <a:solidFill>
                  <a:schemeClr val="dk1"/>
                </a:solidFill>
                <a:latin typeface="Times New Roman" panose="02020603050405020304" pitchFamily="18" charset="0"/>
                <a:cs typeface="Times New Roman" panose="02020603050405020304" pitchFamily="18" charset="0"/>
              </a:rPr>
              <a:t> </a:t>
            </a:r>
            <a:r>
              <a:rPr lang="en-US" sz="2000" dirty="0" err="1">
                <a:solidFill>
                  <a:schemeClr val="dk1"/>
                </a:solidFill>
                <a:latin typeface="Times New Roman" panose="02020603050405020304" pitchFamily="18" charset="0"/>
                <a:cs typeface="Times New Roman" panose="02020603050405020304" pitchFamily="18" charset="0"/>
              </a:rPr>
              <a:t>chức</a:t>
            </a:r>
            <a:r>
              <a:rPr lang="en-US" sz="2000" dirty="0">
                <a:solidFill>
                  <a:schemeClr val="dk1"/>
                </a:solidFill>
                <a:latin typeface="Times New Roman" panose="02020603050405020304" pitchFamily="18" charset="0"/>
                <a:cs typeface="Times New Roman" panose="02020603050405020304" pitchFamily="18" charset="0"/>
              </a:rPr>
              <a:t>: + Cu(OH)</a:t>
            </a:r>
            <a:r>
              <a:rPr lang="en-US" sz="2000" baseline="-25000" dirty="0">
                <a:solidFill>
                  <a:schemeClr val="dk1"/>
                </a:solidFill>
                <a:latin typeface="Times New Roman" panose="02020603050405020304" pitchFamily="18" charset="0"/>
                <a:cs typeface="Times New Roman" panose="02020603050405020304" pitchFamily="18" charset="0"/>
              </a:rPr>
              <a:t>2</a:t>
            </a:r>
            <a:endParaRPr lang="vi-VN" sz="2000" dirty="0"/>
          </a:p>
        </p:txBody>
      </p:sp>
      <p:cxnSp>
        <p:nvCxnSpPr>
          <p:cNvPr id="60" name="Straight Arrow Connector 29"/>
          <p:cNvCxnSpPr/>
          <p:nvPr/>
        </p:nvCxnSpPr>
        <p:spPr bwMode="auto">
          <a:xfrm flipV="1">
            <a:off x="4103599" y="2895643"/>
            <a:ext cx="362630" cy="51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61" name="Object 36"/>
          <p:cNvGraphicFramePr>
            <a:graphicFrameLocks noChangeAspect="1"/>
          </p:cNvGraphicFramePr>
          <p:nvPr>
            <p:extLst>
              <p:ext uri="{D42A27DB-BD31-4B8C-83A1-F6EECF244321}">
                <p14:modId xmlns:p14="http://schemas.microsoft.com/office/powerpoint/2010/main" val="3028345054"/>
              </p:ext>
            </p:extLst>
          </p:nvPr>
        </p:nvGraphicFramePr>
        <p:xfrm>
          <a:off x="4697698" y="2731742"/>
          <a:ext cx="1023833" cy="308222"/>
        </p:xfrm>
        <a:graphic>
          <a:graphicData uri="http://schemas.openxmlformats.org/presentationml/2006/ole">
            <mc:AlternateContent xmlns:mc="http://schemas.openxmlformats.org/markup-compatibility/2006">
              <mc:Choice xmlns:v="urn:schemas-microsoft-com:vml" Requires="v">
                <p:oleObj name="Equation" r:id="rId6" imgW="723600" imgH="228600" progId="Equation.DSMT4">
                  <p:embed/>
                </p:oleObj>
              </mc:Choice>
              <mc:Fallback>
                <p:oleObj name="Equation" r:id="rId6" imgW="723600" imgH="228600" progId="Equation.DSMT4">
                  <p:embed/>
                  <p:pic>
                    <p:nvPicPr>
                      <p:cNvPr id="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97698" y="2731742"/>
                        <a:ext cx="1023833" cy="30822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5" name="Nhóm 61"/>
          <p:cNvGrpSpPr/>
          <p:nvPr/>
        </p:nvGrpSpPr>
        <p:grpSpPr>
          <a:xfrm>
            <a:off x="2659311" y="3253013"/>
            <a:ext cx="3205912" cy="1079614"/>
            <a:chOff x="2783213" y="4089838"/>
            <a:chExt cx="3391599" cy="1203885"/>
          </a:xfrm>
        </p:grpSpPr>
        <p:cxnSp>
          <p:nvCxnSpPr>
            <p:cNvPr id="63" name="Straight Connector 47"/>
            <p:cNvCxnSpPr/>
            <p:nvPr/>
          </p:nvCxnSpPr>
          <p:spPr>
            <a:xfrm flipV="1">
              <a:off x="3697255" y="4373004"/>
              <a:ext cx="98425" cy="2682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6" name="Group 8"/>
            <p:cNvGrpSpPr/>
            <p:nvPr/>
          </p:nvGrpSpPr>
          <p:grpSpPr>
            <a:xfrm>
              <a:off x="2783213" y="4089838"/>
              <a:ext cx="3391599" cy="1203885"/>
              <a:chOff x="1220993" y="4455433"/>
              <a:chExt cx="3391599" cy="1203885"/>
            </a:xfrm>
          </p:grpSpPr>
          <p:sp>
            <p:nvSpPr>
              <p:cNvPr id="65" name="TextBox 37"/>
              <p:cNvSpPr txBox="1">
                <a:spLocks noChangeArrowheads="1"/>
              </p:cNvSpPr>
              <p:nvPr/>
            </p:nvSpPr>
            <p:spPr bwMode="auto">
              <a:xfrm>
                <a:off x="1220993" y="4783932"/>
                <a:ext cx="927100"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200" dirty="0">
                    <a:latin typeface="Times New Roman" panose="02020603050405020304" pitchFamily="18" charset="0"/>
                    <a:cs typeface="Times New Roman" panose="02020603050405020304" pitchFamily="18" charset="0"/>
                  </a:rPr>
                  <a:t>ROH</a:t>
                </a:r>
              </a:p>
            </p:txBody>
          </p:sp>
          <p:cxnSp>
            <p:nvCxnSpPr>
              <p:cNvPr id="66" name="Straight Arrow Connector 38"/>
              <p:cNvCxnSpPr/>
              <p:nvPr/>
            </p:nvCxnSpPr>
            <p:spPr>
              <a:xfrm>
                <a:off x="2243911" y="4736899"/>
                <a:ext cx="1158875" cy="15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7" name="TextBox 39"/>
              <p:cNvSpPr txBox="1">
                <a:spLocks noChangeArrowheads="1"/>
              </p:cNvSpPr>
              <p:nvPr/>
            </p:nvSpPr>
            <p:spPr bwMode="auto">
              <a:xfrm>
                <a:off x="2282011" y="4967944"/>
                <a:ext cx="112077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b="1" dirty="0">
                    <a:latin typeface="Times New Roman" panose="02020603050405020304" pitchFamily="18" charset="0"/>
                    <a:cs typeface="Times New Roman" panose="02020603050405020304" pitchFamily="18" charset="0"/>
                  </a:rPr>
                  <a:t>H</a:t>
                </a:r>
                <a:r>
                  <a:rPr lang="en-US" altLang="en-US" sz="1600" b="1" baseline="-25000" dirty="0">
                    <a:latin typeface="Times New Roman" panose="02020603050405020304" pitchFamily="18" charset="0"/>
                    <a:cs typeface="Times New Roman" panose="02020603050405020304" pitchFamily="18" charset="0"/>
                  </a:rPr>
                  <a:t>2</a:t>
                </a:r>
                <a:r>
                  <a:rPr lang="en-US" altLang="en-US" sz="1600" b="1" dirty="0">
                    <a:latin typeface="Times New Roman" panose="02020603050405020304" pitchFamily="18" charset="0"/>
                    <a:cs typeface="Times New Roman" panose="02020603050405020304" pitchFamily="18" charset="0"/>
                  </a:rPr>
                  <a:t>SO</a:t>
                </a:r>
                <a:r>
                  <a:rPr lang="en-US" altLang="en-US" sz="1600" b="1" baseline="-25000" dirty="0">
                    <a:latin typeface="Times New Roman" panose="02020603050405020304" pitchFamily="18" charset="0"/>
                    <a:cs typeface="Times New Roman" panose="02020603050405020304" pitchFamily="18" charset="0"/>
                  </a:rPr>
                  <a:t>4</a:t>
                </a:r>
                <a:r>
                  <a:rPr lang="en-US" altLang="en-US" sz="1600" b="1" dirty="0">
                    <a:latin typeface="Times New Roman" panose="02020603050405020304" pitchFamily="18" charset="0"/>
                    <a:cs typeface="Times New Roman" panose="02020603050405020304" pitchFamily="18" charset="0"/>
                  </a:rPr>
                  <a:t> </a:t>
                </a:r>
                <a:r>
                  <a:rPr lang="en-US" altLang="en-US" sz="1600" b="1" dirty="0" err="1">
                    <a:latin typeface="Times New Roman" panose="02020603050405020304" pitchFamily="18" charset="0"/>
                    <a:cs typeface="Times New Roman" panose="02020603050405020304" pitchFamily="18" charset="0"/>
                  </a:rPr>
                  <a:t>đặc</a:t>
                </a:r>
                <a:endParaRPr lang="en-US" altLang="en-US" sz="1600" b="1" dirty="0">
                  <a:latin typeface="Times New Roman" panose="02020603050405020304" pitchFamily="18" charset="0"/>
                  <a:cs typeface="Times New Roman" panose="02020603050405020304" pitchFamily="18" charset="0"/>
                </a:endParaRPr>
              </a:p>
            </p:txBody>
          </p:sp>
          <p:sp>
            <p:nvSpPr>
              <p:cNvPr id="68" name="TextBox 40"/>
              <p:cNvSpPr txBox="1">
                <a:spLocks noChangeArrowheads="1"/>
              </p:cNvSpPr>
              <p:nvPr/>
            </p:nvSpPr>
            <p:spPr bwMode="auto">
              <a:xfrm>
                <a:off x="2519466" y="4455433"/>
                <a:ext cx="77152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b="1" dirty="0">
                    <a:latin typeface="Times New Roman" panose="02020603050405020304" pitchFamily="18" charset="0"/>
                    <a:cs typeface="Times New Roman" panose="02020603050405020304" pitchFamily="18" charset="0"/>
                  </a:rPr>
                  <a:t>140</a:t>
                </a:r>
                <a:r>
                  <a:rPr lang="en-US" altLang="en-US" sz="1600" b="1" baseline="30000" dirty="0">
                    <a:latin typeface="Times New Roman" panose="02020603050405020304" pitchFamily="18" charset="0"/>
                    <a:cs typeface="Times New Roman" panose="02020603050405020304" pitchFamily="18" charset="0"/>
                  </a:rPr>
                  <a:t>0</a:t>
                </a:r>
                <a:endParaRPr lang="en-US" altLang="en-US" sz="1600" b="1" dirty="0">
                  <a:latin typeface="Times New Roman" panose="02020603050405020304" pitchFamily="18" charset="0"/>
                  <a:cs typeface="Times New Roman" panose="02020603050405020304" pitchFamily="18" charset="0"/>
                </a:endParaRPr>
              </a:p>
            </p:txBody>
          </p:sp>
          <p:cxnSp>
            <p:nvCxnSpPr>
              <p:cNvPr id="69" name="Straight Connector 41"/>
              <p:cNvCxnSpPr/>
              <p:nvPr/>
            </p:nvCxnSpPr>
            <p:spPr>
              <a:xfrm>
                <a:off x="2138861" y="5008563"/>
                <a:ext cx="182562" cy="2746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0" name="TextBox 42"/>
              <p:cNvSpPr txBox="1">
                <a:spLocks noChangeArrowheads="1"/>
              </p:cNvSpPr>
              <p:nvPr/>
            </p:nvSpPr>
            <p:spPr bwMode="auto">
              <a:xfrm>
                <a:off x="2774604" y="5281794"/>
                <a:ext cx="842987" cy="377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b="1" dirty="0">
                    <a:latin typeface="Times New Roman" panose="02020603050405020304" pitchFamily="18" charset="0"/>
                    <a:cs typeface="Times New Roman" panose="02020603050405020304" pitchFamily="18" charset="0"/>
                  </a:rPr>
                  <a:t>≥170</a:t>
                </a:r>
                <a:r>
                  <a:rPr lang="en-US" altLang="en-US" sz="1600" b="1" baseline="30000" dirty="0">
                    <a:latin typeface="Times New Roman" panose="02020603050405020304" pitchFamily="18" charset="0"/>
                    <a:cs typeface="Times New Roman" panose="02020603050405020304" pitchFamily="18" charset="0"/>
                  </a:rPr>
                  <a:t>0</a:t>
                </a:r>
                <a:endParaRPr lang="en-US" altLang="en-US" sz="1600" b="1" dirty="0">
                  <a:latin typeface="Times New Roman" panose="02020603050405020304" pitchFamily="18" charset="0"/>
                  <a:cs typeface="Times New Roman" panose="02020603050405020304" pitchFamily="18" charset="0"/>
                </a:endParaRPr>
              </a:p>
            </p:txBody>
          </p:sp>
          <p:sp>
            <p:nvSpPr>
              <p:cNvPr id="71" name="TextBox 43"/>
              <p:cNvSpPr txBox="1">
                <a:spLocks noChangeArrowheads="1"/>
              </p:cNvSpPr>
              <p:nvPr/>
            </p:nvSpPr>
            <p:spPr bwMode="auto">
              <a:xfrm>
                <a:off x="3453717" y="4504157"/>
                <a:ext cx="762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dirty="0">
                    <a:latin typeface="Times New Roman" panose="02020603050405020304" pitchFamily="18" charset="0"/>
                    <a:cs typeface="Times New Roman" panose="02020603050405020304" pitchFamily="18" charset="0"/>
                  </a:rPr>
                  <a:t>ROR</a:t>
                </a:r>
              </a:p>
            </p:txBody>
          </p:sp>
          <p:sp>
            <p:nvSpPr>
              <p:cNvPr id="72" name="TextBox 44"/>
              <p:cNvSpPr txBox="1">
                <a:spLocks noChangeArrowheads="1"/>
              </p:cNvSpPr>
              <p:nvPr/>
            </p:nvSpPr>
            <p:spPr bwMode="auto">
              <a:xfrm>
                <a:off x="3453717" y="5019263"/>
                <a:ext cx="11588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200" dirty="0" err="1">
                    <a:latin typeface="Times New Roman" panose="02020603050405020304" pitchFamily="18" charset="0"/>
                    <a:cs typeface="Times New Roman" panose="02020603050405020304" pitchFamily="18" charset="0"/>
                  </a:rPr>
                  <a:t>Anken</a:t>
                </a:r>
                <a:r>
                  <a:rPr lang="en-US" altLang="en-US" sz="2400" b="1" dirty="0">
                    <a:latin typeface="Times New Roman" panose="02020603050405020304" pitchFamily="18" charset="0"/>
                    <a:cs typeface="Times New Roman" panose="02020603050405020304" pitchFamily="18" charset="0"/>
                  </a:rPr>
                  <a:t> </a:t>
                </a:r>
              </a:p>
            </p:txBody>
          </p:sp>
          <p:cxnSp>
            <p:nvCxnSpPr>
              <p:cNvPr id="73" name="Straight Arrow Connector 48"/>
              <p:cNvCxnSpPr/>
              <p:nvPr/>
            </p:nvCxnSpPr>
            <p:spPr>
              <a:xfrm>
                <a:off x="2312987" y="5281791"/>
                <a:ext cx="1143000" cy="15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graphicFrame>
        <p:nvGraphicFramePr>
          <p:cNvPr id="74" name="Object 3"/>
          <p:cNvGraphicFramePr>
            <a:graphicFrameLocks noChangeAspect="1"/>
          </p:cNvGraphicFramePr>
          <p:nvPr>
            <p:extLst>
              <p:ext uri="{D42A27DB-BD31-4B8C-83A1-F6EECF244321}">
                <p14:modId xmlns:p14="http://schemas.microsoft.com/office/powerpoint/2010/main" val="3098583068"/>
              </p:ext>
            </p:extLst>
          </p:nvPr>
        </p:nvGraphicFramePr>
        <p:xfrm>
          <a:off x="2821273" y="2761903"/>
          <a:ext cx="994351" cy="226477"/>
        </p:xfrm>
        <a:graphic>
          <a:graphicData uri="http://schemas.openxmlformats.org/presentationml/2006/ole">
            <mc:AlternateContent xmlns:mc="http://schemas.openxmlformats.org/markup-compatibility/2006">
              <mc:Choice xmlns:v="urn:schemas-microsoft-com:vml" Requires="v">
                <p:oleObj name="Equation" r:id="rId8" imgW="787320" imgH="177480" progId="Equation.DSMT4">
                  <p:embed/>
                </p:oleObj>
              </mc:Choice>
              <mc:Fallback>
                <p:oleObj name="Equation" r:id="rId8" imgW="787320" imgH="177480" progId="Equation.DSMT4">
                  <p:embed/>
                  <p:pic>
                    <p:nvPicPr>
                      <p:cNvPr id="0"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21273" y="2761903"/>
                        <a:ext cx="994351" cy="22647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60" name="Object 16"/>
          <p:cNvGraphicFramePr>
            <a:graphicFrameLocks noChangeAspect="1"/>
          </p:cNvGraphicFramePr>
          <p:nvPr/>
        </p:nvGraphicFramePr>
        <p:xfrm>
          <a:off x="7277100" y="2307080"/>
          <a:ext cx="1825625" cy="382588"/>
        </p:xfrm>
        <a:graphic>
          <a:graphicData uri="http://schemas.openxmlformats.org/presentationml/2006/ole">
            <mc:AlternateContent xmlns:mc="http://schemas.openxmlformats.org/markup-compatibility/2006">
              <mc:Choice xmlns:v="urn:schemas-microsoft-com:vml" Requires="v">
                <p:oleObj name="Equation" r:id="rId10" imgW="1117600" imgH="228600" progId="Equation.DSMT4">
                  <p:embed/>
                </p:oleObj>
              </mc:Choice>
              <mc:Fallback>
                <p:oleObj name="Equation" r:id="rId10" imgW="1117600" imgH="228600" progId="Equation.DSMT4">
                  <p:embed/>
                  <p:pic>
                    <p:nvPicPr>
                      <p:cNvPr id="0" name="Picture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277100" y="2307080"/>
                        <a:ext cx="1825625" cy="382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61" name="Object 17"/>
          <p:cNvGraphicFramePr>
            <a:graphicFrameLocks noChangeAspect="1"/>
          </p:cNvGraphicFramePr>
          <p:nvPr/>
        </p:nvGraphicFramePr>
        <p:xfrm>
          <a:off x="9102725" y="2162618"/>
          <a:ext cx="1549400" cy="617537"/>
        </p:xfrm>
        <a:graphic>
          <a:graphicData uri="http://schemas.openxmlformats.org/presentationml/2006/ole">
            <mc:AlternateContent xmlns:mc="http://schemas.openxmlformats.org/markup-compatibility/2006">
              <mc:Choice xmlns:v="urn:schemas-microsoft-com:vml" Requires="v">
                <p:oleObj name="Equation" r:id="rId12" imgW="1091726" imgH="393529" progId="Equation.DSMT4">
                  <p:embed/>
                </p:oleObj>
              </mc:Choice>
              <mc:Fallback>
                <p:oleObj name="Equation" r:id="rId12" imgW="1091726" imgH="393529" progId="Equation.DSMT4">
                  <p:embed/>
                  <p:pic>
                    <p:nvPicPr>
                      <p:cNvPr id="0" name="Picture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102725" y="2162618"/>
                        <a:ext cx="1549400" cy="6175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62" name="Object 18"/>
          <p:cNvGraphicFramePr>
            <a:graphicFrameLocks noChangeAspect="1"/>
          </p:cNvGraphicFramePr>
          <p:nvPr/>
        </p:nvGraphicFramePr>
        <p:xfrm>
          <a:off x="7258050" y="2731523"/>
          <a:ext cx="1908175" cy="354012"/>
        </p:xfrm>
        <a:graphic>
          <a:graphicData uri="http://schemas.openxmlformats.org/presentationml/2006/ole">
            <mc:AlternateContent xmlns:mc="http://schemas.openxmlformats.org/markup-compatibility/2006">
              <mc:Choice xmlns:v="urn:schemas-microsoft-com:vml" Requires="v">
                <p:oleObj name="Equation" r:id="rId14" imgW="1346200" imgH="228600" progId="Equation.DSMT4">
                  <p:embed/>
                </p:oleObj>
              </mc:Choice>
              <mc:Fallback>
                <p:oleObj name="Equation" r:id="rId14" imgW="1346200" imgH="228600" progId="Equation.DSMT4">
                  <p:embed/>
                  <p:pic>
                    <p:nvPicPr>
                      <p:cNvPr id="0" name="Picture 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258050" y="2731523"/>
                        <a:ext cx="1908175" cy="354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63" name="Object 19"/>
          <p:cNvGraphicFramePr>
            <a:graphicFrameLocks noChangeAspect="1"/>
          </p:cNvGraphicFramePr>
          <p:nvPr/>
        </p:nvGraphicFramePr>
        <p:xfrm>
          <a:off x="9166225" y="2731523"/>
          <a:ext cx="1604963" cy="374650"/>
        </p:xfrm>
        <a:graphic>
          <a:graphicData uri="http://schemas.openxmlformats.org/presentationml/2006/ole">
            <mc:AlternateContent xmlns:mc="http://schemas.openxmlformats.org/markup-compatibility/2006">
              <mc:Choice xmlns:v="urn:schemas-microsoft-com:vml" Requires="v">
                <p:oleObj name="Equation" r:id="rId16" imgW="1079500" imgH="228600" progId="Equation.DSMT4">
                  <p:embed/>
                </p:oleObj>
              </mc:Choice>
              <mc:Fallback>
                <p:oleObj name="Equation" r:id="rId16" imgW="1079500" imgH="228600" progId="Equation.DSMT4">
                  <p:embed/>
                  <p:pic>
                    <p:nvPicPr>
                      <p:cNvPr id="0" name="Picture 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9166225" y="2731523"/>
                        <a:ext cx="1604963" cy="374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64" name="Object 20"/>
          <p:cNvGraphicFramePr>
            <a:graphicFrameLocks noChangeAspect="1"/>
          </p:cNvGraphicFramePr>
          <p:nvPr/>
        </p:nvGraphicFramePr>
        <p:xfrm>
          <a:off x="7172325" y="4289888"/>
          <a:ext cx="1638300" cy="828675"/>
        </p:xfrm>
        <a:graphic>
          <a:graphicData uri="http://schemas.openxmlformats.org/presentationml/2006/ole">
            <mc:AlternateContent xmlns:mc="http://schemas.openxmlformats.org/markup-compatibility/2006">
              <mc:Choice xmlns:v="urn:schemas-microsoft-com:vml" Requires="v">
                <p:oleObj name="CS ChemDraw Drawing" r:id="rId18" imgW="997896" imgH="580396" progId="ChemDraw.Document.6.0">
                  <p:embed/>
                </p:oleObj>
              </mc:Choice>
              <mc:Fallback>
                <p:oleObj name="CS ChemDraw Drawing" r:id="rId18" imgW="997896" imgH="580396" progId="ChemDraw.Document.6.0">
                  <p:embed/>
                  <p:pic>
                    <p:nvPicPr>
                      <p:cNvPr id="0" name="Picture 10"/>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7172325" y="4289888"/>
                        <a:ext cx="1638300" cy="828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1765" name="Object 21"/>
          <p:cNvGraphicFramePr>
            <a:graphicFrameLocks noChangeAspect="1"/>
          </p:cNvGraphicFramePr>
          <p:nvPr/>
        </p:nvGraphicFramePr>
        <p:xfrm>
          <a:off x="8904288" y="4289888"/>
          <a:ext cx="1585912" cy="947737"/>
        </p:xfrm>
        <a:graphic>
          <a:graphicData uri="http://schemas.openxmlformats.org/presentationml/2006/ole">
            <mc:AlternateContent xmlns:mc="http://schemas.openxmlformats.org/markup-compatibility/2006">
              <mc:Choice xmlns:v="urn:schemas-microsoft-com:vml" Requires="v">
                <p:oleObj name="CS ChemDraw Drawing" r:id="rId20" imgW="1186774" imgH="734324" progId="ChemDraw.Document.6.0">
                  <p:embed/>
                </p:oleObj>
              </mc:Choice>
              <mc:Fallback>
                <p:oleObj name="CS ChemDraw Drawing" r:id="rId20" imgW="1186774" imgH="734324" progId="ChemDraw.Document.6.0">
                  <p:embed/>
                  <p:pic>
                    <p:nvPicPr>
                      <p:cNvPr id="0" name="Picture 11"/>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8904288" y="4289888"/>
                        <a:ext cx="1585912" cy="9477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5" name="Hình Chữ nhật 74"/>
          <p:cNvSpPr/>
          <p:nvPr/>
        </p:nvSpPr>
        <p:spPr>
          <a:xfrm>
            <a:off x="7107382" y="3103418"/>
            <a:ext cx="4114800" cy="4987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a:solidFill>
                  <a:srgbClr val="FF0000"/>
                </a:solidFill>
                <a:latin typeface="Times New Roman" pitchFamily="18" charset="0"/>
                <a:cs typeface="Times New Roman" pitchFamily="18" charset="0"/>
              </a:rPr>
              <a:t>-&gt; Phenol có tính axít yếu ( &lt; H</a:t>
            </a:r>
            <a:r>
              <a:rPr lang="en-US" b="1" i="1" baseline="-25000">
                <a:solidFill>
                  <a:srgbClr val="FF0000"/>
                </a:solidFill>
                <a:latin typeface="Times New Roman" pitchFamily="18" charset="0"/>
                <a:cs typeface="Times New Roman" pitchFamily="18" charset="0"/>
              </a:rPr>
              <a:t>2</a:t>
            </a:r>
            <a:r>
              <a:rPr lang="en-US" b="1" i="1">
                <a:solidFill>
                  <a:srgbClr val="FF0000"/>
                </a:solidFill>
                <a:latin typeface="Times New Roman" pitchFamily="18" charset="0"/>
                <a:cs typeface="Times New Roman" pitchFamily="18" charset="0"/>
              </a:rPr>
              <a:t>CO</a:t>
            </a:r>
            <a:r>
              <a:rPr lang="en-US" b="1" i="1" baseline="-25000">
                <a:solidFill>
                  <a:srgbClr val="FF0000"/>
                </a:solidFill>
                <a:latin typeface="Times New Roman" pitchFamily="18" charset="0"/>
                <a:cs typeface="Times New Roman" pitchFamily="18" charset="0"/>
              </a:rPr>
              <a:t>3 </a:t>
            </a:r>
            <a:r>
              <a:rPr lang="en-US" b="1" i="1">
                <a:solidFill>
                  <a:srgbClr val="FF0000"/>
                </a:solidFill>
                <a:latin typeface="Times New Roman" pitchFamily="18" charset="0"/>
                <a:cs typeface="Times New Roman" pitchFamily="18" charset="0"/>
              </a:rPr>
              <a:t>)</a:t>
            </a:r>
            <a:endParaRPr lang="vi-VN" b="1" i="1" baseline="-25000">
              <a:solidFill>
                <a:srgbClr val="FF0000"/>
              </a:solidFill>
              <a:latin typeface="Times New Roman" pitchFamily="18" charset="0"/>
              <a:cs typeface="Times New Roman" pitchFamily="18" charset="0"/>
            </a:endParaRPr>
          </a:p>
        </p:txBody>
      </p:sp>
      <p:grpSp>
        <p:nvGrpSpPr>
          <p:cNvPr id="77" name="Nhóm 76"/>
          <p:cNvGrpSpPr/>
          <p:nvPr/>
        </p:nvGrpSpPr>
        <p:grpSpPr>
          <a:xfrm>
            <a:off x="1776549" y="4598126"/>
            <a:ext cx="4493622" cy="692331"/>
            <a:chOff x="1776549" y="4598126"/>
            <a:chExt cx="4493622" cy="692331"/>
          </a:xfrm>
        </p:grpSpPr>
        <p:sp>
          <p:nvSpPr>
            <p:cNvPr id="64" name="Hình Chữ nhật 63"/>
            <p:cNvSpPr/>
            <p:nvPr/>
          </p:nvSpPr>
          <p:spPr>
            <a:xfrm>
              <a:off x="1776549" y="4598126"/>
              <a:ext cx="4493622" cy="6923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solidFill>
                    <a:schemeClr val="tx1"/>
                  </a:solidFill>
                  <a:latin typeface="Times New Roman" pitchFamily="18" charset="0"/>
                  <a:cs typeface="Times New Roman" pitchFamily="18" charset="0"/>
                </a:rPr>
                <a:t>RCH</a:t>
              </a:r>
              <a:r>
                <a:rPr lang="en-US" baseline="-25000">
                  <a:solidFill>
                    <a:schemeClr val="tx1"/>
                  </a:solidFill>
                  <a:latin typeface="Times New Roman" pitchFamily="18" charset="0"/>
                  <a:cs typeface="Times New Roman" pitchFamily="18" charset="0"/>
                </a:rPr>
                <a:t>2</a:t>
              </a:r>
              <a:r>
                <a:rPr lang="en-US">
                  <a:solidFill>
                    <a:schemeClr val="tx1"/>
                  </a:solidFill>
                  <a:latin typeface="Times New Roman" pitchFamily="18" charset="0"/>
                  <a:cs typeface="Times New Roman" pitchFamily="18" charset="0"/>
                </a:rPr>
                <a:t> –OH                         R-CHO</a:t>
              </a:r>
            </a:p>
            <a:p>
              <a:r>
                <a:rPr lang="en-US">
                  <a:solidFill>
                    <a:schemeClr val="tx1"/>
                  </a:solidFill>
                  <a:latin typeface="Times New Roman" pitchFamily="18" charset="0"/>
                  <a:cs typeface="Times New Roman" pitchFamily="18" charset="0"/>
                </a:rPr>
                <a:t>R</a:t>
              </a:r>
              <a:r>
                <a:rPr lang="en-US" baseline="-25000">
                  <a:solidFill>
                    <a:schemeClr val="tx1"/>
                  </a:solidFill>
                  <a:latin typeface="Times New Roman" pitchFamily="18" charset="0"/>
                  <a:cs typeface="Times New Roman" pitchFamily="18" charset="0"/>
                </a:rPr>
                <a:t>1</a:t>
              </a:r>
              <a:r>
                <a:rPr lang="en-US">
                  <a:solidFill>
                    <a:schemeClr val="tx1"/>
                  </a:solidFill>
                  <a:latin typeface="Times New Roman" pitchFamily="18" charset="0"/>
                  <a:cs typeface="Times New Roman" pitchFamily="18" charset="0"/>
                </a:rPr>
                <a:t> –CH(OH)-R</a:t>
              </a:r>
              <a:r>
                <a:rPr lang="en-US" baseline="-25000">
                  <a:solidFill>
                    <a:schemeClr val="tx1"/>
                  </a:solidFill>
                  <a:latin typeface="Times New Roman" pitchFamily="18" charset="0"/>
                  <a:cs typeface="Times New Roman" pitchFamily="18" charset="0"/>
                </a:rPr>
                <a:t>2</a:t>
              </a:r>
              <a:r>
                <a:rPr lang="en-US">
                  <a:solidFill>
                    <a:schemeClr val="tx1"/>
                  </a:solidFill>
                  <a:latin typeface="Times New Roman" pitchFamily="18" charset="0"/>
                  <a:cs typeface="Times New Roman" pitchFamily="18" charset="0"/>
                </a:rPr>
                <a:t>                 R</a:t>
              </a:r>
              <a:r>
                <a:rPr lang="en-US" baseline="-25000">
                  <a:solidFill>
                    <a:schemeClr val="tx1"/>
                  </a:solidFill>
                  <a:latin typeface="Times New Roman" pitchFamily="18" charset="0"/>
                  <a:cs typeface="Times New Roman" pitchFamily="18" charset="0"/>
                </a:rPr>
                <a:t>1 </a:t>
              </a:r>
              <a:r>
                <a:rPr lang="en-US">
                  <a:solidFill>
                    <a:schemeClr val="tx1"/>
                  </a:solidFill>
                  <a:latin typeface="Times New Roman" pitchFamily="18" charset="0"/>
                  <a:cs typeface="Times New Roman" pitchFamily="18" charset="0"/>
                </a:rPr>
                <a:t> -CO – R</a:t>
              </a:r>
              <a:r>
                <a:rPr lang="en-US" baseline="-25000">
                  <a:solidFill>
                    <a:schemeClr val="tx1"/>
                  </a:solidFill>
                  <a:latin typeface="Times New Roman" pitchFamily="18" charset="0"/>
                  <a:cs typeface="Times New Roman" pitchFamily="18" charset="0"/>
                </a:rPr>
                <a:t>2 </a:t>
              </a:r>
              <a:endParaRPr lang="vi-VN">
                <a:solidFill>
                  <a:schemeClr val="tx1"/>
                </a:solidFill>
                <a:latin typeface="Times New Roman" pitchFamily="18" charset="0"/>
                <a:cs typeface="Times New Roman" pitchFamily="18" charset="0"/>
              </a:endParaRPr>
            </a:p>
          </p:txBody>
        </p:sp>
        <p:graphicFrame>
          <p:nvGraphicFramePr>
            <p:cNvPr id="76" name="Đối tượng 75"/>
            <p:cNvGraphicFramePr>
              <a:graphicFrameLocks noChangeAspect="1"/>
            </p:cNvGraphicFramePr>
            <p:nvPr/>
          </p:nvGraphicFramePr>
          <p:xfrm>
            <a:off x="3276782" y="4647111"/>
            <a:ext cx="622300" cy="228600"/>
          </p:xfrm>
          <a:graphic>
            <a:graphicData uri="http://schemas.openxmlformats.org/presentationml/2006/ole">
              <mc:AlternateContent xmlns:mc="http://schemas.openxmlformats.org/markup-compatibility/2006">
                <mc:Choice xmlns:v="urn:schemas-microsoft-com:vml" Requires="v">
                  <p:oleObj name="Equation" r:id="rId22" imgW="622080" imgH="228600" progId="Equation.DSMT4">
                    <p:embed/>
                  </p:oleObj>
                </mc:Choice>
                <mc:Fallback>
                  <p:oleObj name="Equation" r:id="rId22" imgW="622080" imgH="228600" progId="Equation.DSMT4">
                    <p:embed/>
                    <p:pic>
                      <p:nvPicPr>
                        <p:cNvPr id="0" name="Picture 12"/>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276782" y="4647111"/>
                          <a:ext cx="6223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9949" name="Object 13"/>
            <p:cNvGraphicFramePr>
              <a:graphicFrameLocks noChangeAspect="1"/>
            </p:cNvGraphicFramePr>
            <p:nvPr/>
          </p:nvGraphicFramePr>
          <p:xfrm>
            <a:off x="3546567" y="4916580"/>
            <a:ext cx="622300" cy="228600"/>
          </p:xfrm>
          <a:graphic>
            <a:graphicData uri="http://schemas.openxmlformats.org/presentationml/2006/ole">
              <mc:AlternateContent xmlns:mc="http://schemas.openxmlformats.org/markup-compatibility/2006">
                <mc:Choice xmlns:v="urn:schemas-microsoft-com:vml" Requires="v">
                  <p:oleObj name="Equation" r:id="rId24" imgW="622080" imgH="228600" progId="Equation.DSMT4">
                    <p:embed/>
                  </p:oleObj>
                </mc:Choice>
                <mc:Fallback>
                  <p:oleObj name="Equation" r:id="rId24" imgW="622080" imgH="228600" progId="Equation.DSMT4">
                    <p:embed/>
                    <p:pic>
                      <p:nvPicPr>
                        <p:cNvPr id="0" name="Picture 13"/>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3546567" y="4916580"/>
                          <a:ext cx="6223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82" name="Hình Chữ nhật 81"/>
          <p:cNvSpPr/>
          <p:nvPr/>
        </p:nvSpPr>
        <p:spPr>
          <a:xfrm>
            <a:off x="1676400" y="5389418"/>
            <a:ext cx="4003964" cy="9559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Tx/>
              <a:buChar char="-"/>
            </a:pPr>
            <a:r>
              <a:rPr lang="en-US" sz="2400">
                <a:solidFill>
                  <a:schemeClr val="tx1"/>
                </a:solidFill>
                <a:latin typeface="Times New Roman" pitchFamily="18" charset="0"/>
                <a:cs typeface="Times New Roman" pitchFamily="18" charset="0"/>
              </a:rPr>
              <a:t>Anken + H</a:t>
            </a:r>
            <a:r>
              <a:rPr lang="en-US" sz="2400" baseline="-25000">
                <a:solidFill>
                  <a:schemeClr val="tx1"/>
                </a:solidFill>
                <a:latin typeface="Times New Roman" pitchFamily="18" charset="0"/>
                <a:cs typeface="Times New Roman" pitchFamily="18" charset="0"/>
              </a:rPr>
              <a:t>2</a:t>
            </a:r>
            <a:r>
              <a:rPr lang="en-US" sz="2400">
                <a:solidFill>
                  <a:schemeClr val="tx1"/>
                </a:solidFill>
                <a:latin typeface="Times New Roman" pitchFamily="18" charset="0"/>
                <a:cs typeface="Times New Roman" pitchFamily="18" charset="0"/>
              </a:rPr>
              <a:t>O</a:t>
            </a:r>
          </a:p>
          <a:p>
            <a:pPr>
              <a:buFontTx/>
              <a:buChar char="-"/>
            </a:pPr>
            <a:r>
              <a:rPr lang="en-US" sz="2400">
                <a:solidFill>
                  <a:schemeClr val="tx1"/>
                </a:solidFill>
                <a:latin typeface="Times New Roman" pitchFamily="18" charset="0"/>
                <a:cs typeface="Times New Roman" pitchFamily="18" charset="0"/>
              </a:rPr>
              <a:t>  Tinh bột</a:t>
            </a:r>
            <a:endParaRPr lang="vi-VN" sz="2400">
              <a:solidFill>
                <a:schemeClr val="tx1"/>
              </a:solidFill>
              <a:latin typeface="Times New Roman" pitchFamily="18" charset="0"/>
              <a:cs typeface="Times New Roman" pitchFamily="18" charset="0"/>
            </a:endParaRPr>
          </a:p>
        </p:txBody>
      </p:sp>
      <p:sp>
        <p:nvSpPr>
          <p:cNvPr id="83" name="Hình Chữ nhật 82"/>
          <p:cNvSpPr/>
          <p:nvPr/>
        </p:nvSpPr>
        <p:spPr>
          <a:xfrm>
            <a:off x="7107445" y="5417127"/>
            <a:ext cx="4904446" cy="9559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a:solidFill>
                  <a:schemeClr val="tx1"/>
                </a:solidFill>
                <a:latin typeface="Times New Roman" pitchFamily="18" charset="0"/>
                <a:cs typeface="Times New Roman" pitchFamily="18" charset="0"/>
              </a:rPr>
              <a:t>C</a:t>
            </a:r>
            <a:r>
              <a:rPr lang="en-US" sz="2000" baseline="-25000">
                <a:solidFill>
                  <a:schemeClr val="tx1"/>
                </a:solidFill>
                <a:latin typeface="Times New Roman" pitchFamily="18" charset="0"/>
                <a:cs typeface="Times New Roman" pitchFamily="18" charset="0"/>
              </a:rPr>
              <a:t>6</a:t>
            </a:r>
            <a:r>
              <a:rPr lang="en-US" sz="2000">
                <a:solidFill>
                  <a:schemeClr val="tx1"/>
                </a:solidFill>
                <a:latin typeface="Times New Roman" pitchFamily="18" charset="0"/>
                <a:cs typeface="Times New Roman" pitchFamily="18" charset="0"/>
              </a:rPr>
              <a:t>H</a:t>
            </a:r>
            <a:r>
              <a:rPr lang="en-US" sz="2000" baseline="-25000">
                <a:solidFill>
                  <a:schemeClr val="tx1"/>
                </a:solidFill>
                <a:latin typeface="Times New Roman" pitchFamily="18" charset="0"/>
                <a:cs typeface="Times New Roman" pitchFamily="18" charset="0"/>
              </a:rPr>
              <a:t>6 </a:t>
            </a:r>
            <a:r>
              <a:rPr lang="en-US" sz="2000">
                <a:solidFill>
                  <a:schemeClr val="tx1"/>
                </a:solidFill>
                <a:latin typeface="Times New Roman" pitchFamily="18" charset="0"/>
                <a:cs typeface="Times New Roman" pitchFamily="18" charset="0"/>
              </a:rPr>
              <a:t> -&gt; C</a:t>
            </a:r>
            <a:r>
              <a:rPr lang="en-US" sz="2000" baseline="-25000">
                <a:solidFill>
                  <a:schemeClr val="tx1"/>
                </a:solidFill>
                <a:latin typeface="Times New Roman" pitchFamily="18" charset="0"/>
                <a:cs typeface="Times New Roman" pitchFamily="18" charset="0"/>
              </a:rPr>
              <a:t>6</a:t>
            </a:r>
            <a:r>
              <a:rPr lang="en-US" sz="2000">
                <a:solidFill>
                  <a:schemeClr val="tx1"/>
                </a:solidFill>
                <a:latin typeface="Times New Roman" pitchFamily="18" charset="0"/>
                <a:cs typeface="Times New Roman" pitchFamily="18" charset="0"/>
              </a:rPr>
              <a:t>H</a:t>
            </a:r>
            <a:r>
              <a:rPr lang="en-US" sz="2000" baseline="-25000">
                <a:solidFill>
                  <a:schemeClr val="tx1"/>
                </a:solidFill>
                <a:latin typeface="Times New Roman" pitchFamily="18" charset="0"/>
                <a:cs typeface="Times New Roman" pitchFamily="18" charset="0"/>
              </a:rPr>
              <a:t>5</a:t>
            </a:r>
            <a:r>
              <a:rPr lang="en-US" sz="2000">
                <a:solidFill>
                  <a:schemeClr val="tx1"/>
                </a:solidFill>
                <a:latin typeface="Times New Roman" pitchFamily="18" charset="0"/>
                <a:cs typeface="Times New Roman" pitchFamily="18" charset="0"/>
              </a:rPr>
              <a:t>-Br -&gt; C</a:t>
            </a:r>
            <a:r>
              <a:rPr lang="en-US" sz="2000" baseline="-25000">
                <a:solidFill>
                  <a:schemeClr val="tx1"/>
                </a:solidFill>
                <a:latin typeface="Times New Roman" pitchFamily="18" charset="0"/>
                <a:cs typeface="Times New Roman" pitchFamily="18" charset="0"/>
              </a:rPr>
              <a:t>6</a:t>
            </a:r>
            <a:r>
              <a:rPr lang="en-US" sz="2000">
                <a:solidFill>
                  <a:schemeClr val="tx1"/>
                </a:solidFill>
                <a:latin typeface="Times New Roman" pitchFamily="18" charset="0"/>
                <a:cs typeface="Times New Roman" pitchFamily="18" charset="0"/>
              </a:rPr>
              <a:t>H</a:t>
            </a:r>
            <a:r>
              <a:rPr lang="en-US" sz="2000" baseline="-25000">
                <a:solidFill>
                  <a:schemeClr val="tx1"/>
                </a:solidFill>
                <a:latin typeface="Times New Roman" pitchFamily="18" charset="0"/>
                <a:cs typeface="Times New Roman" pitchFamily="18" charset="0"/>
              </a:rPr>
              <a:t>5</a:t>
            </a:r>
            <a:r>
              <a:rPr lang="en-US" sz="2000">
                <a:solidFill>
                  <a:schemeClr val="tx1"/>
                </a:solidFill>
                <a:latin typeface="Times New Roman" pitchFamily="18" charset="0"/>
                <a:cs typeface="Times New Roman" pitchFamily="18" charset="0"/>
              </a:rPr>
              <a:t>ONa -&gt; C</a:t>
            </a:r>
            <a:r>
              <a:rPr lang="en-US" sz="2000" baseline="-25000">
                <a:solidFill>
                  <a:schemeClr val="tx1"/>
                </a:solidFill>
                <a:latin typeface="Times New Roman" pitchFamily="18" charset="0"/>
                <a:cs typeface="Times New Roman" pitchFamily="18" charset="0"/>
              </a:rPr>
              <a:t>6</a:t>
            </a:r>
            <a:r>
              <a:rPr lang="en-US" sz="2000">
                <a:solidFill>
                  <a:schemeClr val="tx1"/>
                </a:solidFill>
                <a:latin typeface="Times New Roman" pitchFamily="18" charset="0"/>
                <a:cs typeface="Times New Roman" pitchFamily="18" charset="0"/>
              </a:rPr>
              <a:t>H</a:t>
            </a:r>
            <a:r>
              <a:rPr lang="en-US" sz="2000" baseline="-25000">
                <a:solidFill>
                  <a:schemeClr val="tx1"/>
                </a:solidFill>
                <a:latin typeface="Times New Roman" pitchFamily="18" charset="0"/>
                <a:cs typeface="Times New Roman" pitchFamily="18" charset="0"/>
              </a:rPr>
              <a:t>5</a:t>
            </a:r>
            <a:r>
              <a:rPr lang="en-US" sz="2000">
                <a:solidFill>
                  <a:schemeClr val="tx1"/>
                </a:solidFill>
                <a:latin typeface="Times New Roman" pitchFamily="18" charset="0"/>
                <a:cs typeface="Times New Roman" pitchFamily="18" charset="0"/>
              </a:rPr>
              <a:t>OH </a:t>
            </a:r>
            <a:endParaRPr lang="vi-VN" sz="200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88413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diamond(in)">
                                      <p:cBhvr>
                                        <p:cTn id="7" dur="2000"/>
                                        <p:tgtEl>
                                          <p:spTgt spid="5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ox(in)">
                                      <p:cBhvr>
                                        <p:cTn id="12" dur="500"/>
                                        <p:tgtEl>
                                          <p:spTgt spid="2"/>
                                        </p:tgtEl>
                                      </p:cBhvr>
                                    </p:animEffect>
                                  </p:childTnLst>
                                </p:cTn>
                              </p:par>
                              <p:par>
                                <p:cTn id="13" presetID="4" presetClass="entr" presetSubtype="16"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ox(in)">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grpId="0" nodeType="clickEffect">
                                  <p:stCondLst>
                                    <p:cond delay="0"/>
                                  </p:stCondLst>
                                  <p:childTnLst>
                                    <p:set>
                                      <p:cBhvr>
                                        <p:cTn id="19" dur="1" fill="hold">
                                          <p:stCondLst>
                                            <p:cond delay="0"/>
                                          </p:stCondLst>
                                        </p:cTn>
                                        <p:tgtEl>
                                          <p:spTgt spid="55"/>
                                        </p:tgtEl>
                                        <p:attrNameLst>
                                          <p:attrName>style.visibility</p:attrName>
                                        </p:attrNameLst>
                                      </p:cBhvr>
                                      <p:to>
                                        <p:strVal val="visible"/>
                                      </p:to>
                                    </p:set>
                                    <p:animEffect transition="in" filter="diamond(in)">
                                      <p:cBhvr>
                                        <p:cTn id="20" dur="2000"/>
                                        <p:tgtEl>
                                          <p:spTgt spid="55"/>
                                        </p:tgtEl>
                                      </p:cBhvr>
                                    </p:animEffect>
                                  </p:childTnLst>
                                </p:cTn>
                              </p:par>
                            </p:childTnLst>
                          </p:cTn>
                        </p:par>
                      </p:childTnLst>
                    </p:cTn>
                  </p:par>
                  <p:par>
                    <p:cTn id="21" fill="hold">
                      <p:stCondLst>
                        <p:cond delay="indefinite"/>
                      </p:stCondLst>
                      <p:childTnLst>
                        <p:par>
                          <p:cTn id="22" fill="hold">
                            <p:stCondLst>
                              <p:cond delay="0"/>
                            </p:stCondLst>
                            <p:childTnLst>
                              <p:par>
                                <p:cTn id="23" presetID="8" presetClass="entr" presetSubtype="16" fill="hold" grpId="0" nodeType="clickEffect">
                                  <p:stCondLst>
                                    <p:cond delay="0"/>
                                  </p:stCondLst>
                                  <p:childTnLst>
                                    <p:set>
                                      <p:cBhvr>
                                        <p:cTn id="24" dur="1" fill="hold">
                                          <p:stCondLst>
                                            <p:cond delay="0"/>
                                          </p:stCondLst>
                                        </p:cTn>
                                        <p:tgtEl>
                                          <p:spTgt spid="53"/>
                                        </p:tgtEl>
                                        <p:attrNameLst>
                                          <p:attrName>style.visibility</p:attrName>
                                        </p:attrNameLst>
                                      </p:cBhvr>
                                      <p:to>
                                        <p:strVal val="visible"/>
                                      </p:to>
                                    </p:set>
                                    <p:animEffect transition="in" filter="diamond(in)">
                                      <p:cBhvr>
                                        <p:cTn id="25" dur="2000"/>
                                        <p:tgtEl>
                                          <p:spTgt spid="53"/>
                                        </p:tgtEl>
                                      </p:cBhvr>
                                    </p:animEffect>
                                  </p:childTnLst>
                                </p:cTn>
                              </p:par>
                            </p:childTnLst>
                          </p:cTn>
                        </p:par>
                      </p:childTnLst>
                    </p:cTn>
                  </p:par>
                  <p:par>
                    <p:cTn id="26" fill="hold">
                      <p:stCondLst>
                        <p:cond delay="indefinite"/>
                      </p:stCondLst>
                      <p:childTnLst>
                        <p:par>
                          <p:cTn id="27" fill="hold">
                            <p:stCondLst>
                              <p:cond delay="0"/>
                            </p:stCondLst>
                            <p:childTnLst>
                              <p:par>
                                <p:cTn id="28" presetID="8" presetClass="entr" presetSubtype="16" fill="hold" nodeType="clickEffect">
                                  <p:stCondLst>
                                    <p:cond delay="0"/>
                                  </p:stCondLst>
                                  <p:childTnLst>
                                    <p:set>
                                      <p:cBhvr>
                                        <p:cTn id="29" dur="1" fill="hold">
                                          <p:stCondLst>
                                            <p:cond delay="0"/>
                                          </p:stCondLst>
                                        </p:cTn>
                                        <p:tgtEl>
                                          <p:spTgt spid="58"/>
                                        </p:tgtEl>
                                        <p:attrNameLst>
                                          <p:attrName>style.visibility</p:attrName>
                                        </p:attrNameLst>
                                      </p:cBhvr>
                                      <p:to>
                                        <p:strVal val="visible"/>
                                      </p:to>
                                    </p:set>
                                    <p:animEffect transition="in" filter="diamond(in)">
                                      <p:cBhvr>
                                        <p:cTn id="30" dur="2000"/>
                                        <p:tgtEl>
                                          <p:spTgt spid="58"/>
                                        </p:tgtEl>
                                      </p:cBhvr>
                                    </p:animEffect>
                                  </p:childTnLst>
                                </p:cTn>
                              </p:par>
                              <p:par>
                                <p:cTn id="31" presetID="8" presetClass="entr" presetSubtype="16" fill="hold" nodeType="withEffect">
                                  <p:stCondLst>
                                    <p:cond delay="0"/>
                                  </p:stCondLst>
                                  <p:childTnLst>
                                    <p:set>
                                      <p:cBhvr>
                                        <p:cTn id="32" dur="1" fill="hold">
                                          <p:stCondLst>
                                            <p:cond delay="0"/>
                                          </p:stCondLst>
                                        </p:cTn>
                                        <p:tgtEl>
                                          <p:spTgt spid="56"/>
                                        </p:tgtEl>
                                        <p:attrNameLst>
                                          <p:attrName>style.visibility</p:attrName>
                                        </p:attrNameLst>
                                      </p:cBhvr>
                                      <p:to>
                                        <p:strVal val="visible"/>
                                      </p:to>
                                    </p:set>
                                    <p:animEffect transition="in" filter="diamond(in)">
                                      <p:cBhvr>
                                        <p:cTn id="33" dur="2000"/>
                                        <p:tgtEl>
                                          <p:spTgt spid="56"/>
                                        </p:tgtEl>
                                      </p:cBhvr>
                                    </p:animEffect>
                                  </p:childTnLst>
                                </p:cTn>
                              </p:par>
                              <p:par>
                                <p:cTn id="34" presetID="8" presetClass="entr" presetSubtype="16" fill="hold" grpId="0" nodeType="withEffect">
                                  <p:stCondLst>
                                    <p:cond delay="0"/>
                                  </p:stCondLst>
                                  <p:childTnLst>
                                    <p:set>
                                      <p:cBhvr>
                                        <p:cTn id="35" dur="1" fill="hold">
                                          <p:stCondLst>
                                            <p:cond delay="0"/>
                                          </p:stCondLst>
                                        </p:cTn>
                                        <p:tgtEl>
                                          <p:spTgt spid="59"/>
                                        </p:tgtEl>
                                        <p:attrNameLst>
                                          <p:attrName>style.visibility</p:attrName>
                                        </p:attrNameLst>
                                      </p:cBhvr>
                                      <p:to>
                                        <p:strVal val="visible"/>
                                      </p:to>
                                    </p:set>
                                    <p:animEffect transition="in" filter="diamond(in)">
                                      <p:cBhvr>
                                        <p:cTn id="36" dur="2000"/>
                                        <p:tgtEl>
                                          <p:spTgt spid="59"/>
                                        </p:tgtEl>
                                      </p:cBhvr>
                                    </p:animEffect>
                                  </p:childTnLst>
                                </p:cTn>
                              </p:par>
                            </p:childTnLst>
                          </p:cTn>
                        </p:par>
                      </p:childTnLst>
                    </p:cTn>
                  </p:par>
                  <p:par>
                    <p:cTn id="37" fill="hold">
                      <p:stCondLst>
                        <p:cond delay="indefinite"/>
                      </p:stCondLst>
                      <p:childTnLst>
                        <p:par>
                          <p:cTn id="38" fill="hold">
                            <p:stCondLst>
                              <p:cond delay="0"/>
                            </p:stCondLst>
                            <p:childTnLst>
                              <p:par>
                                <p:cTn id="39" presetID="8" presetClass="entr" presetSubtype="16" fill="hold" nodeType="clickEffect">
                                  <p:stCondLst>
                                    <p:cond delay="0"/>
                                  </p:stCondLst>
                                  <p:childTnLst>
                                    <p:set>
                                      <p:cBhvr>
                                        <p:cTn id="40" dur="1" fill="hold">
                                          <p:stCondLst>
                                            <p:cond delay="0"/>
                                          </p:stCondLst>
                                        </p:cTn>
                                        <p:tgtEl>
                                          <p:spTgt spid="61"/>
                                        </p:tgtEl>
                                        <p:attrNameLst>
                                          <p:attrName>style.visibility</p:attrName>
                                        </p:attrNameLst>
                                      </p:cBhvr>
                                      <p:to>
                                        <p:strVal val="visible"/>
                                      </p:to>
                                    </p:set>
                                    <p:animEffect transition="in" filter="diamond(in)">
                                      <p:cBhvr>
                                        <p:cTn id="41" dur="2000"/>
                                        <p:tgtEl>
                                          <p:spTgt spid="61"/>
                                        </p:tgtEl>
                                      </p:cBhvr>
                                    </p:animEffect>
                                  </p:childTnLst>
                                </p:cTn>
                              </p:par>
                              <p:par>
                                <p:cTn id="42" presetID="8" presetClass="entr" presetSubtype="16" fill="hold" nodeType="withEffect">
                                  <p:stCondLst>
                                    <p:cond delay="0"/>
                                  </p:stCondLst>
                                  <p:childTnLst>
                                    <p:set>
                                      <p:cBhvr>
                                        <p:cTn id="43" dur="1" fill="hold">
                                          <p:stCondLst>
                                            <p:cond delay="0"/>
                                          </p:stCondLst>
                                        </p:cTn>
                                        <p:tgtEl>
                                          <p:spTgt spid="74"/>
                                        </p:tgtEl>
                                        <p:attrNameLst>
                                          <p:attrName>style.visibility</p:attrName>
                                        </p:attrNameLst>
                                      </p:cBhvr>
                                      <p:to>
                                        <p:strVal val="visible"/>
                                      </p:to>
                                    </p:set>
                                    <p:animEffect transition="in" filter="diamond(in)">
                                      <p:cBhvr>
                                        <p:cTn id="44" dur="2000"/>
                                        <p:tgtEl>
                                          <p:spTgt spid="74"/>
                                        </p:tgtEl>
                                      </p:cBhvr>
                                    </p:animEffect>
                                  </p:childTnLst>
                                </p:cTn>
                              </p:par>
                            </p:childTnLst>
                          </p:cTn>
                        </p:par>
                      </p:childTnLst>
                    </p:cTn>
                  </p:par>
                  <p:par>
                    <p:cTn id="45" fill="hold">
                      <p:stCondLst>
                        <p:cond delay="indefinite"/>
                      </p:stCondLst>
                      <p:childTnLst>
                        <p:par>
                          <p:cTn id="46" fill="hold">
                            <p:stCondLst>
                              <p:cond delay="0"/>
                            </p:stCondLst>
                            <p:childTnLst>
                              <p:par>
                                <p:cTn id="47" presetID="8" presetClass="entr" presetSubtype="16" fill="hold" nodeType="click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diamond(in)">
                                      <p:cBhvr>
                                        <p:cTn id="49" dur="2000"/>
                                        <p:tgtEl>
                                          <p:spTgt spid="5"/>
                                        </p:tgtEl>
                                      </p:cBhvr>
                                    </p:animEffect>
                                  </p:childTnLst>
                                </p:cTn>
                              </p:par>
                              <p:par>
                                <p:cTn id="50" presetID="8" presetClass="entr" presetSubtype="16" fill="hold" nodeType="withEffect">
                                  <p:stCondLst>
                                    <p:cond delay="0"/>
                                  </p:stCondLst>
                                  <p:childTnLst>
                                    <p:set>
                                      <p:cBhvr>
                                        <p:cTn id="51" dur="1" fill="hold">
                                          <p:stCondLst>
                                            <p:cond delay="0"/>
                                          </p:stCondLst>
                                        </p:cTn>
                                        <p:tgtEl>
                                          <p:spTgt spid="60"/>
                                        </p:tgtEl>
                                        <p:attrNameLst>
                                          <p:attrName>style.visibility</p:attrName>
                                        </p:attrNameLst>
                                      </p:cBhvr>
                                      <p:to>
                                        <p:strVal val="visible"/>
                                      </p:to>
                                    </p:set>
                                    <p:animEffect transition="in" filter="diamond(in)">
                                      <p:cBhvr>
                                        <p:cTn id="52" dur="2000"/>
                                        <p:tgtEl>
                                          <p:spTgt spid="60"/>
                                        </p:tgtEl>
                                      </p:cBhvr>
                                    </p:animEffect>
                                  </p:childTnLst>
                                </p:cTn>
                              </p:par>
                            </p:childTnLst>
                          </p:cTn>
                        </p:par>
                      </p:childTnLst>
                    </p:cTn>
                  </p:par>
                  <p:par>
                    <p:cTn id="53" fill="hold">
                      <p:stCondLst>
                        <p:cond delay="indefinite"/>
                      </p:stCondLst>
                      <p:childTnLst>
                        <p:par>
                          <p:cTn id="54" fill="hold">
                            <p:stCondLst>
                              <p:cond delay="0"/>
                            </p:stCondLst>
                            <p:childTnLst>
                              <p:par>
                                <p:cTn id="55" presetID="8" presetClass="entr" presetSubtype="16" fill="hold" nodeType="clickEffect">
                                  <p:stCondLst>
                                    <p:cond delay="0"/>
                                  </p:stCondLst>
                                  <p:childTnLst>
                                    <p:set>
                                      <p:cBhvr>
                                        <p:cTn id="56" dur="1" fill="hold">
                                          <p:stCondLst>
                                            <p:cond delay="0"/>
                                          </p:stCondLst>
                                        </p:cTn>
                                        <p:tgtEl>
                                          <p:spTgt spid="77"/>
                                        </p:tgtEl>
                                        <p:attrNameLst>
                                          <p:attrName>style.visibility</p:attrName>
                                        </p:attrNameLst>
                                      </p:cBhvr>
                                      <p:to>
                                        <p:strVal val="visible"/>
                                      </p:to>
                                    </p:set>
                                    <p:animEffect transition="in" filter="diamond(in)">
                                      <p:cBhvr>
                                        <p:cTn id="57" dur="2000"/>
                                        <p:tgtEl>
                                          <p:spTgt spid="77"/>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nodeType="clickEffect">
                                  <p:stCondLst>
                                    <p:cond delay="0"/>
                                  </p:stCondLst>
                                  <p:childTnLst>
                                    <p:set>
                                      <p:cBhvr>
                                        <p:cTn id="61" dur="1" fill="hold">
                                          <p:stCondLst>
                                            <p:cond delay="0"/>
                                          </p:stCondLst>
                                        </p:cTn>
                                        <p:tgtEl>
                                          <p:spTgt spid="31760"/>
                                        </p:tgtEl>
                                        <p:attrNameLst>
                                          <p:attrName>style.visibility</p:attrName>
                                        </p:attrNameLst>
                                      </p:cBhvr>
                                      <p:to>
                                        <p:strVal val="visible"/>
                                      </p:to>
                                    </p:set>
                                    <p:animEffect transition="in" filter="dissolve">
                                      <p:cBhvr>
                                        <p:cTn id="62" dur="500"/>
                                        <p:tgtEl>
                                          <p:spTgt spid="31760"/>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nodeType="clickEffect">
                                  <p:stCondLst>
                                    <p:cond delay="0"/>
                                  </p:stCondLst>
                                  <p:childTnLst>
                                    <p:set>
                                      <p:cBhvr>
                                        <p:cTn id="66" dur="1" fill="hold">
                                          <p:stCondLst>
                                            <p:cond delay="0"/>
                                          </p:stCondLst>
                                        </p:cTn>
                                        <p:tgtEl>
                                          <p:spTgt spid="31761"/>
                                        </p:tgtEl>
                                        <p:attrNameLst>
                                          <p:attrName>style.visibility</p:attrName>
                                        </p:attrNameLst>
                                      </p:cBhvr>
                                      <p:to>
                                        <p:strVal val="visible"/>
                                      </p:to>
                                    </p:set>
                                    <p:animEffect transition="in" filter="dissolve">
                                      <p:cBhvr>
                                        <p:cTn id="67" dur="500"/>
                                        <p:tgtEl>
                                          <p:spTgt spid="31761"/>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nodeType="clickEffect">
                                  <p:stCondLst>
                                    <p:cond delay="0"/>
                                  </p:stCondLst>
                                  <p:childTnLst>
                                    <p:set>
                                      <p:cBhvr>
                                        <p:cTn id="71" dur="1" fill="hold">
                                          <p:stCondLst>
                                            <p:cond delay="0"/>
                                          </p:stCondLst>
                                        </p:cTn>
                                        <p:tgtEl>
                                          <p:spTgt spid="31762"/>
                                        </p:tgtEl>
                                        <p:attrNameLst>
                                          <p:attrName>style.visibility</p:attrName>
                                        </p:attrNameLst>
                                      </p:cBhvr>
                                      <p:to>
                                        <p:strVal val="visible"/>
                                      </p:to>
                                    </p:set>
                                    <p:animEffect transition="in" filter="dissolve">
                                      <p:cBhvr>
                                        <p:cTn id="72" dur="500"/>
                                        <p:tgtEl>
                                          <p:spTgt spid="31762"/>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nodeType="clickEffect">
                                  <p:stCondLst>
                                    <p:cond delay="0"/>
                                  </p:stCondLst>
                                  <p:childTnLst>
                                    <p:set>
                                      <p:cBhvr>
                                        <p:cTn id="76" dur="1" fill="hold">
                                          <p:stCondLst>
                                            <p:cond delay="0"/>
                                          </p:stCondLst>
                                        </p:cTn>
                                        <p:tgtEl>
                                          <p:spTgt spid="31763"/>
                                        </p:tgtEl>
                                        <p:attrNameLst>
                                          <p:attrName>style.visibility</p:attrName>
                                        </p:attrNameLst>
                                      </p:cBhvr>
                                      <p:to>
                                        <p:strVal val="visible"/>
                                      </p:to>
                                    </p:set>
                                    <p:animEffect transition="in" filter="dissolve">
                                      <p:cBhvr>
                                        <p:cTn id="77" dur="500"/>
                                        <p:tgtEl>
                                          <p:spTgt spid="31763"/>
                                        </p:tgtEl>
                                      </p:cBhvr>
                                    </p:animEffect>
                                  </p:childTnLst>
                                </p:cTn>
                              </p:par>
                            </p:childTnLst>
                          </p:cTn>
                        </p:par>
                      </p:childTnLst>
                    </p:cTn>
                  </p:par>
                  <p:par>
                    <p:cTn id="78" fill="hold">
                      <p:stCondLst>
                        <p:cond delay="indefinite"/>
                      </p:stCondLst>
                      <p:childTnLst>
                        <p:par>
                          <p:cTn id="79" fill="hold">
                            <p:stCondLst>
                              <p:cond delay="0"/>
                            </p:stCondLst>
                            <p:childTnLst>
                              <p:par>
                                <p:cTn id="80" presetID="27" presetClass="entr" presetSubtype="0" fill="hold" grpId="0" nodeType="clickEffect">
                                  <p:stCondLst>
                                    <p:cond delay="0"/>
                                  </p:stCondLst>
                                  <p:iterate type="lt">
                                    <p:tmPct val="50000"/>
                                  </p:iterate>
                                  <p:childTnLst>
                                    <p:set>
                                      <p:cBhvr>
                                        <p:cTn id="81" dur="1" fill="hold">
                                          <p:stCondLst>
                                            <p:cond delay="0"/>
                                          </p:stCondLst>
                                        </p:cTn>
                                        <p:tgtEl>
                                          <p:spTgt spid="75"/>
                                        </p:tgtEl>
                                        <p:attrNameLst>
                                          <p:attrName>style.visibility</p:attrName>
                                        </p:attrNameLst>
                                      </p:cBhvr>
                                      <p:to>
                                        <p:strVal val="visible"/>
                                      </p:to>
                                    </p:set>
                                    <p:anim calcmode="discrete" valueType="clr">
                                      <p:cBhvr override="childStyle">
                                        <p:cTn id="82" dur="80"/>
                                        <p:tgtEl>
                                          <p:spTgt spid="75"/>
                                        </p:tgtEl>
                                        <p:attrNameLst>
                                          <p:attrName>style.color</p:attrName>
                                        </p:attrNameLst>
                                      </p:cBhvr>
                                      <p:tavLst>
                                        <p:tav tm="0">
                                          <p:val>
                                            <p:clrVal>
                                              <a:schemeClr val="accent2"/>
                                            </p:clrVal>
                                          </p:val>
                                        </p:tav>
                                        <p:tav tm="50000">
                                          <p:val>
                                            <p:clrVal>
                                              <a:schemeClr val="hlink"/>
                                            </p:clrVal>
                                          </p:val>
                                        </p:tav>
                                      </p:tavLst>
                                    </p:anim>
                                    <p:anim calcmode="discrete" valueType="clr">
                                      <p:cBhvr>
                                        <p:cTn id="83" dur="80"/>
                                        <p:tgtEl>
                                          <p:spTgt spid="75"/>
                                        </p:tgtEl>
                                        <p:attrNameLst>
                                          <p:attrName>fillcolor</p:attrName>
                                        </p:attrNameLst>
                                      </p:cBhvr>
                                      <p:tavLst>
                                        <p:tav tm="0">
                                          <p:val>
                                            <p:clrVal>
                                              <a:schemeClr val="accent2"/>
                                            </p:clrVal>
                                          </p:val>
                                        </p:tav>
                                        <p:tav tm="50000">
                                          <p:val>
                                            <p:clrVal>
                                              <a:schemeClr val="hlink"/>
                                            </p:clrVal>
                                          </p:val>
                                        </p:tav>
                                      </p:tavLst>
                                    </p:anim>
                                    <p:set>
                                      <p:cBhvr>
                                        <p:cTn id="84" dur="80"/>
                                        <p:tgtEl>
                                          <p:spTgt spid="75"/>
                                        </p:tgtEl>
                                        <p:attrNameLst>
                                          <p:attrName>fill.type</p:attrName>
                                        </p:attrNameLst>
                                      </p:cBhvr>
                                      <p:to>
                                        <p:strVal val="solid"/>
                                      </p:to>
                                    </p:set>
                                  </p:childTnLst>
                                </p:cTn>
                              </p:par>
                            </p:childTnLst>
                          </p:cTn>
                        </p:par>
                      </p:childTnLst>
                    </p:cTn>
                  </p:par>
                  <p:par>
                    <p:cTn id="85" fill="hold">
                      <p:stCondLst>
                        <p:cond delay="indefinite"/>
                      </p:stCondLst>
                      <p:childTnLst>
                        <p:par>
                          <p:cTn id="86" fill="hold">
                            <p:stCondLst>
                              <p:cond delay="0"/>
                            </p:stCondLst>
                            <p:childTnLst>
                              <p:par>
                                <p:cTn id="87" presetID="9" presetClass="entr" presetSubtype="0" fill="hold" nodeType="clickEffect">
                                  <p:stCondLst>
                                    <p:cond delay="0"/>
                                  </p:stCondLst>
                                  <p:childTnLst>
                                    <p:set>
                                      <p:cBhvr>
                                        <p:cTn id="88" dur="1" fill="hold">
                                          <p:stCondLst>
                                            <p:cond delay="0"/>
                                          </p:stCondLst>
                                        </p:cTn>
                                        <p:tgtEl>
                                          <p:spTgt spid="31764"/>
                                        </p:tgtEl>
                                        <p:attrNameLst>
                                          <p:attrName>style.visibility</p:attrName>
                                        </p:attrNameLst>
                                      </p:cBhvr>
                                      <p:to>
                                        <p:strVal val="visible"/>
                                      </p:to>
                                    </p:set>
                                    <p:animEffect transition="in" filter="dissolve">
                                      <p:cBhvr>
                                        <p:cTn id="89" dur="500"/>
                                        <p:tgtEl>
                                          <p:spTgt spid="31764"/>
                                        </p:tgtEl>
                                      </p:cBhvr>
                                    </p:animEffect>
                                  </p:childTnLst>
                                </p:cTn>
                              </p:par>
                            </p:childTnLst>
                          </p:cTn>
                        </p:par>
                      </p:childTnLst>
                    </p:cTn>
                  </p:par>
                  <p:par>
                    <p:cTn id="90" fill="hold">
                      <p:stCondLst>
                        <p:cond delay="indefinite"/>
                      </p:stCondLst>
                      <p:childTnLst>
                        <p:par>
                          <p:cTn id="91" fill="hold">
                            <p:stCondLst>
                              <p:cond delay="0"/>
                            </p:stCondLst>
                            <p:childTnLst>
                              <p:par>
                                <p:cTn id="92" presetID="9" presetClass="entr" presetSubtype="0" fill="hold" nodeType="clickEffect">
                                  <p:stCondLst>
                                    <p:cond delay="0"/>
                                  </p:stCondLst>
                                  <p:childTnLst>
                                    <p:set>
                                      <p:cBhvr>
                                        <p:cTn id="93" dur="1" fill="hold">
                                          <p:stCondLst>
                                            <p:cond delay="0"/>
                                          </p:stCondLst>
                                        </p:cTn>
                                        <p:tgtEl>
                                          <p:spTgt spid="31765"/>
                                        </p:tgtEl>
                                        <p:attrNameLst>
                                          <p:attrName>style.visibility</p:attrName>
                                        </p:attrNameLst>
                                      </p:cBhvr>
                                      <p:to>
                                        <p:strVal val="visible"/>
                                      </p:to>
                                    </p:set>
                                    <p:animEffect transition="in" filter="dissolve">
                                      <p:cBhvr>
                                        <p:cTn id="94" dur="500"/>
                                        <p:tgtEl>
                                          <p:spTgt spid="31765"/>
                                        </p:tgtEl>
                                      </p:cBhvr>
                                    </p:animEffect>
                                  </p:childTnLst>
                                </p:cTn>
                              </p:par>
                            </p:childTnLst>
                          </p:cTn>
                        </p:par>
                      </p:childTnLst>
                    </p:cTn>
                  </p:par>
                  <p:par>
                    <p:cTn id="95" fill="hold">
                      <p:stCondLst>
                        <p:cond delay="indefinite"/>
                      </p:stCondLst>
                      <p:childTnLst>
                        <p:par>
                          <p:cTn id="96" fill="hold">
                            <p:stCondLst>
                              <p:cond delay="0"/>
                            </p:stCondLst>
                            <p:childTnLst>
                              <p:par>
                                <p:cTn id="97" presetID="8" presetClass="entr" presetSubtype="16" fill="hold" grpId="0" nodeType="clickEffect">
                                  <p:stCondLst>
                                    <p:cond delay="0"/>
                                  </p:stCondLst>
                                  <p:childTnLst>
                                    <p:set>
                                      <p:cBhvr>
                                        <p:cTn id="98" dur="1" fill="hold">
                                          <p:stCondLst>
                                            <p:cond delay="0"/>
                                          </p:stCondLst>
                                        </p:cTn>
                                        <p:tgtEl>
                                          <p:spTgt spid="82"/>
                                        </p:tgtEl>
                                        <p:attrNameLst>
                                          <p:attrName>style.visibility</p:attrName>
                                        </p:attrNameLst>
                                      </p:cBhvr>
                                      <p:to>
                                        <p:strVal val="visible"/>
                                      </p:to>
                                    </p:set>
                                    <p:animEffect transition="in" filter="diamond(in)">
                                      <p:cBhvr>
                                        <p:cTn id="99" dur="2000"/>
                                        <p:tgtEl>
                                          <p:spTgt spid="82"/>
                                        </p:tgtEl>
                                      </p:cBhvr>
                                    </p:animEffect>
                                  </p:childTnLst>
                                </p:cTn>
                              </p:par>
                            </p:childTnLst>
                          </p:cTn>
                        </p:par>
                      </p:childTnLst>
                    </p:cTn>
                  </p:par>
                  <p:par>
                    <p:cTn id="100" fill="hold">
                      <p:stCondLst>
                        <p:cond delay="indefinite"/>
                      </p:stCondLst>
                      <p:childTnLst>
                        <p:par>
                          <p:cTn id="101" fill="hold">
                            <p:stCondLst>
                              <p:cond delay="0"/>
                            </p:stCondLst>
                            <p:childTnLst>
                              <p:par>
                                <p:cTn id="102" presetID="8" presetClass="entr" presetSubtype="16" fill="hold" grpId="0" nodeType="clickEffect">
                                  <p:stCondLst>
                                    <p:cond delay="0"/>
                                  </p:stCondLst>
                                  <p:childTnLst>
                                    <p:set>
                                      <p:cBhvr>
                                        <p:cTn id="103" dur="1" fill="hold">
                                          <p:stCondLst>
                                            <p:cond delay="0"/>
                                          </p:stCondLst>
                                        </p:cTn>
                                        <p:tgtEl>
                                          <p:spTgt spid="83"/>
                                        </p:tgtEl>
                                        <p:attrNameLst>
                                          <p:attrName>style.visibility</p:attrName>
                                        </p:attrNameLst>
                                      </p:cBhvr>
                                      <p:to>
                                        <p:strVal val="visible"/>
                                      </p:to>
                                    </p:set>
                                    <p:animEffect transition="in" filter="diamond(in)">
                                      <p:cBhvr>
                                        <p:cTn id="104" dur="20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P spid="55" grpId="0"/>
      <p:bldP spid="59" grpId="0"/>
      <p:bldP spid="75" grpId="0"/>
      <p:bldP spid="82" grpId="0"/>
      <p:bldP spid="8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5"/>
          <p:cNvSpPr txBox="1">
            <a:spLocks noChangeArrowheads="1"/>
          </p:cNvSpPr>
          <p:nvPr/>
        </p:nvSpPr>
        <p:spPr bwMode="auto">
          <a:xfrm>
            <a:off x="1409701" y="114549"/>
            <a:ext cx="9105899"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4400" dirty="0">
                <a:solidFill>
                  <a:srgbClr val="0070C0"/>
                </a:solidFill>
                <a:latin typeface="Times New Roman" panose="02020603050405020304" pitchFamily="18" charset="0"/>
              </a:rPr>
              <a:t>AI NHANH HƠN</a:t>
            </a:r>
          </a:p>
        </p:txBody>
      </p:sp>
      <p:graphicFrame>
        <p:nvGraphicFramePr>
          <p:cNvPr id="2" name="Table 1">
            <a:extLst>
              <a:ext uri="{FF2B5EF4-FFF2-40B4-BE49-F238E27FC236}">
                <a16:creationId xmlns:a16="http://schemas.microsoft.com/office/drawing/2014/main" id="{D78A3CE0-AFA2-BB75-CB16-73EC97CC53F1}"/>
              </a:ext>
            </a:extLst>
          </p:cNvPr>
          <p:cNvGraphicFramePr>
            <a:graphicFrameLocks noGrp="1"/>
          </p:cNvGraphicFramePr>
          <p:nvPr>
            <p:extLst>
              <p:ext uri="{D42A27DB-BD31-4B8C-83A1-F6EECF244321}">
                <p14:modId xmlns:p14="http://schemas.microsoft.com/office/powerpoint/2010/main" val="1700179847"/>
              </p:ext>
            </p:extLst>
          </p:nvPr>
        </p:nvGraphicFramePr>
        <p:xfrm>
          <a:off x="1111155" y="1039273"/>
          <a:ext cx="9404445" cy="4283353"/>
        </p:xfrm>
        <a:graphic>
          <a:graphicData uri="http://schemas.openxmlformats.org/drawingml/2006/table">
            <a:tbl>
              <a:tblPr/>
              <a:tblGrid>
                <a:gridCol w="9404445">
                  <a:extLst>
                    <a:ext uri="{9D8B030D-6E8A-4147-A177-3AD203B41FA5}">
                      <a16:colId xmlns:a16="http://schemas.microsoft.com/office/drawing/2014/main" val="2701598838"/>
                    </a:ext>
                  </a:extLst>
                </a:gridCol>
              </a:tblGrid>
              <a:tr h="4283353">
                <a:tc>
                  <a:txBody>
                    <a:bodyPr/>
                    <a:lstStyle/>
                    <a:p>
                      <a:pPr marL="0" lvl="0" indent="0" algn="just">
                        <a:buFont typeface="Symbol" panose="05050102010706020507" pitchFamily="18" charset="2"/>
                        <a:buNone/>
                      </a:pPr>
                      <a:r>
                        <a:rPr lang="it-IT" sz="3200" dirty="0">
                          <a:effectLst/>
                          <a:latin typeface="Times New Roman" panose="02020603050405020304" pitchFamily="18" charset="0"/>
                          <a:ea typeface="Times New Roman" panose="02020603050405020304" pitchFamily="18" charset="0"/>
                          <a:cs typeface="Times New Roman" panose="02020603050405020304" pitchFamily="18" charset="0"/>
                        </a:rPr>
                        <a:t>Luật chơi</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it-IT" sz="3200" dirty="0">
                          <a:effectLst/>
                          <a:latin typeface="Times New Roman" panose="02020603050405020304" pitchFamily="18" charset="0"/>
                          <a:ea typeface="Times New Roman" panose="02020603050405020304" pitchFamily="18" charset="0"/>
                        </a:rPr>
                        <a:t>- Các thành viên trong đội lần lượt lên viết các đồng phân và gọi tên </a:t>
                      </a:r>
                      <a:endParaRPr lang="en-US" sz="3200" dirty="0">
                        <a:effectLst/>
                        <a:latin typeface="Times New Roman" panose="02020603050405020304" pitchFamily="18" charset="0"/>
                        <a:ea typeface="Times New Roman" panose="02020603050405020304" pitchFamily="18" charset="0"/>
                      </a:endParaRPr>
                    </a:p>
                    <a:p>
                      <a:pPr algn="just"/>
                      <a:r>
                        <a:rPr lang="it-IT" sz="3200" dirty="0">
                          <a:effectLst/>
                          <a:latin typeface="Times New Roman" panose="02020603050405020304" pitchFamily="18" charset="0"/>
                          <a:ea typeface="Times New Roman" panose="02020603050405020304" pitchFamily="18" charset="0"/>
                        </a:rPr>
                        <a:t>- Thành viên thứ nhất hoàn thành xong thành viên thứ hai mới lên bảng.</a:t>
                      </a:r>
                      <a:endParaRPr lang="en-US" sz="3200" dirty="0">
                        <a:effectLst/>
                        <a:latin typeface="Times New Roman" panose="02020603050405020304" pitchFamily="18" charset="0"/>
                        <a:ea typeface="Times New Roman" panose="02020603050405020304" pitchFamily="18" charset="0"/>
                      </a:endParaRPr>
                    </a:p>
                    <a:p>
                      <a:pPr algn="just"/>
                      <a:r>
                        <a:rPr lang="it-IT" sz="3200" dirty="0">
                          <a:effectLst/>
                          <a:latin typeface="Times New Roman" panose="02020603050405020304" pitchFamily="18" charset="0"/>
                          <a:ea typeface="Times New Roman" panose="02020603050405020304" pitchFamily="18" charset="0"/>
                        </a:rPr>
                        <a:t>Trong vòng 3 phút đội nào hoàn thành trước là đội chiến thắng</a:t>
                      </a:r>
                      <a:endParaRPr lang="en-US" sz="3200" dirty="0">
                        <a:effectLst/>
                        <a:latin typeface="Times New Roman" panose="02020603050405020304" pitchFamily="18" charset="0"/>
                        <a:ea typeface="Times New Roman" panose="02020603050405020304"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2841924522"/>
                  </a:ext>
                </a:extLst>
              </a:tr>
            </a:tbl>
          </a:graphicData>
        </a:graphic>
      </p:graphicFrame>
    </p:spTree>
    <p:extLst>
      <p:ext uri="{BB962C8B-B14F-4D97-AF65-F5344CB8AC3E}">
        <p14:creationId xmlns:p14="http://schemas.microsoft.com/office/powerpoint/2010/main" val="990716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Text Box 4"/>
          <p:cNvSpPr txBox="1">
            <a:spLocks noChangeArrowheads="1"/>
          </p:cNvSpPr>
          <p:nvPr/>
        </p:nvSpPr>
        <p:spPr bwMode="auto">
          <a:xfrm>
            <a:off x="838199" y="952377"/>
            <a:ext cx="9984475" cy="10156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en-US" b="1" dirty="0" err="1">
                <a:solidFill>
                  <a:srgbClr val="FF0000"/>
                </a:solidFill>
                <a:latin typeface="Times New Roman" panose="02020603050405020304" pitchFamily="18" charset="0"/>
              </a:rPr>
              <a:t>Bài</a:t>
            </a:r>
            <a:r>
              <a:rPr lang="en-US" altLang="en-US" b="1" dirty="0">
                <a:solidFill>
                  <a:srgbClr val="FF0000"/>
                </a:solidFill>
                <a:latin typeface="Times New Roman" panose="02020603050405020304" pitchFamily="18" charset="0"/>
              </a:rPr>
              <a:t> 1: </a:t>
            </a:r>
            <a:r>
              <a:rPr lang="de-DE" sz="2800" dirty="0">
                <a:latin typeface="Times New Roman" panose="02020603050405020304" pitchFamily="18" charset="0"/>
                <a:cs typeface="Times New Roman" panose="02020603050405020304" pitchFamily="18" charset="0"/>
              </a:rPr>
              <a:t>Viết CTCT và gọi tên các đồng phân mạch hở có CTPT là C</a:t>
            </a:r>
            <a:r>
              <a:rPr lang="de-DE" sz="2800" baseline="-25000" dirty="0">
                <a:latin typeface="Times New Roman" panose="02020603050405020304" pitchFamily="18" charset="0"/>
                <a:cs typeface="Times New Roman" panose="02020603050405020304" pitchFamily="18" charset="0"/>
              </a:rPr>
              <a:t>4</a:t>
            </a:r>
            <a:r>
              <a:rPr lang="de-DE" sz="2800" dirty="0">
                <a:latin typeface="Times New Roman" panose="02020603050405020304" pitchFamily="18" charset="0"/>
                <a:cs typeface="Times New Roman" panose="02020603050405020304" pitchFamily="18" charset="0"/>
              </a:rPr>
              <a:t>H</a:t>
            </a:r>
            <a:r>
              <a:rPr lang="de-DE" sz="2800" baseline="-25000" dirty="0">
                <a:latin typeface="Times New Roman" panose="02020603050405020304" pitchFamily="18" charset="0"/>
                <a:cs typeface="Times New Roman" panose="02020603050405020304" pitchFamily="18" charset="0"/>
              </a:rPr>
              <a:t>9</a:t>
            </a:r>
            <a:r>
              <a:rPr lang="de-DE" sz="2800" dirty="0">
                <a:latin typeface="Times New Roman" panose="02020603050405020304" pitchFamily="18" charset="0"/>
                <a:cs typeface="Times New Roman" panose="02020603050405020304" pitchFamily="18" charset="0"/>
              </a:rPr>
              <a:t>Cl, và các đồng phân alcohol của  C</a:t>
            </a:r>
            <a:r>
              <a:rPr lang="de-DE" sz="2800" baseline="-25000" dirty="0">
                <a:latin typeface="Times New Roman" panose="02020603050405020304" pitchFamily="18" charset="0"/>
                <a:cs typeface="Times New Roman" panose="02020603050405020304" pitchFamily="18" charset="0"/>
              </a:rPr>
              <a:t>4</a:t>
            </a:r>
            <a:r>
              <a:rPr lang="de-DE" sz="2800" dirty="0">
                <a:latin typeface="Times New Roman" panose="02020603050405020304" pitchFamily="18" charset="0"/>
                <a:cs typeface="Times New Roman" panose="02020603050405020304" pitchFamily="18" charset="0"/>
              </a:rPr>
              <a:t>H</a:t>
            </a:r>
            <a:r>
              <a:rPr lang="de-DE" sz="2800" baseline="-25000" dirty="0">
                <a:latin typeface="Times New Roman" panose="02020603050405020304" pitchFamily="18" charset="0"/>
                <a:cs typeface="Times New Roman" panose="02020603050405020304" pitchFamily="18" charset="0"/>
              </a:rPr>
              <a:t>10</a:t>
            </a:r>
            <a:r>
              <a:rPr lang="de-DE" sz="2800" dirty="0">
                <a:latin typeface="Times New Roman" panose="02020603050405020304" pitchFamily="18" charset="0"/>
                <a:cs typeface="Times New Roman" panose="02020603050405020304" pitchFamily="18" charset="0"/>
              </a:rPr>
              <a:t>O. </a:t>
            </a:r>
            <a:endParaRPr lang="en-US" altLang="en-US" sz="2800" b="1" i="1" dirty="0">
              <a:latin typeface="Times New Roman" panose="02020603050405020304" pitchFamily="18" charset="0"/>
              <a:cs typeface="Times New Roman" panose="02020603050405020304" pitchFamily="18" charset="0"/>
            </a:endParaRPr>
          </a:p>
        </p:txBody>
      </p:sp>
      <p:sp>
        <p:nvSpPr>
          <p:cNvPr id="9" name="Text Box 5"/>
          <p:cNvSpPr txBox="1">
            <a:spLocks noChangeArrowheads="1"/>
          </p:cNvSpPr>
          <p:nvPr/>
        </p:nvSpPr>
        <p:spPr bwMode="auto">
          <a:xfrm>
            <a:off x="1409701" y="114549"/>
            <a:ext cx="9105899"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4400" dirty="0">
                <a:solidFill>
                  <a:srgbClr val="0070C0"/>
                </a:solidFill>
                <a:latin typeface="Times New Roman" panose="02020603050405020304" pitchFamily="18" charset="0"/>
              </a:rPr>
              <a:t>AI NHANH HƠN</a:t>
            </a:r>
          </a:p>
        </p:txBody>
      </p:sp>
      <p:graphicFrame>
        <p:nvGraphicFramePr>
          <p:cNvPr id="3" name="Table 2">
            <a:extLst>
              <a:ext uri="{FF2B5EF4-FFF2-40B4-BE49-F238E27FC236}">
                <a16:creationId xmlns:a16="http://schemas.microsoft.com/office/drawing/2014/main" id="{633D9A5E-D07D-71D2-1EA3-38E7744D57D1}"/>
              </a:ext>
            </a:extLst>
          </p:cNvPr>
          <p:cNvGraphicFramePr>
            <a:graphicFrameLocks noGrp="1"/>
          </p:cNvGraphicFramePr>
          <p:nvPr>
            <p:extLst>
              <p:ext uri="{D42A27DB-BD31-4B8C-83A1-F6EECF244321}">
                <p14:modId xmlns:p14="http://schemas.microsoft.com/office/powerpoint/2010/main" val="618618492"/>
              </p:ext>
            </p:extLst>
          </p:nvPr>
        </p:nvGraphicFramePr>
        <p:xfrm>
          <a:off x="838199" y="2029595"/>
          <a:ext cx="4866564" cy="587880"/>
        </p:xfrm>
        <a:graphic>
          <a:graphicData uri="http://schemas.openxmlformats.org/drawingml/2006/table">
            <a:tbl>
              <a:tblPr/>
              <a:tblGrid>
                <a:gridCol w="4866564">
                  <a:extLst>
                    <a:ext uri="{9D8B030D-6E8A-4147-A177-3AD203B41FA5}">
                      <a16:colId xmlns:a16="http://schemas.microsoft.com/office/drawing/2014/main" val="2776435087"/>
                    </a:ext>
                  </a:extLst>
                </a:gridCol>
              </a:tblGrid>
              <a:tr h="587880">
                <a:tc>
                  <a:txBody>
                    <a:bodyPr/>
                    <a:lstStyle/>
                    <a:p>
                      <a:pPr algn="just"/>
                      <a:r>
                        <a:rPr lang="pt-BR" sz="2800" b="1" dirty="0">
                          <a:effectLst/>
                          <a:latin typeface="Times New Roman" panose="02020603050405020304" pitchFamily="18" charset="0"/>
                          <a:ea typeface="Times New Roman" panose="02020603050405020304" pitchFamily="18" charset="0"/>
                        </a:rPr>
                        <a:t>* C</a:t>
                      </a:r>
                      <a:r>
                        <a:rPr lang="pt-BR" sz="2800" b="1" baseline="-25000" dirty="0">
                          <a:effectLst/>
                          <a:latin typeface="Times New Roman" panose="02020603050405020304" pitchFamily="18" charset="0"/>
                          <a:ea typeface="Times New Roman" panose="02020603050405020304" pitchFamily="18" charset="0"/>
                        </a:rPr>
                        <a:t>4</a:t>
                      </a:r>
                      <a:r>
                        <a:rPr lang="pt-BR" sz="2800" b="1" dirty="0">
                          <a:effectLst/>
                          <a:latin typeface="Times New Roman" panose="02020603050405020304" pitchFamily="18" charset="0"/>
                          <a:ea typeface="Times New Roman" panose="02020603050405020304" pitchFamily="18" charset="0"/>
                        </a:rPr>
                        <a:t>H</a:t>
                      </a:r>
                      <a:r>
                        <a:rPr lang="pt-BR" sz="2800" b="1" baseline="-25000" dirty="0">
                          <a:effectLst/>
                          <a:latin typeface="Times New Roman" panose="02020603050405020304" pitchFamily="18" charset="0"/>
                          <a:ea typeface="Times New Roman" panose="02020603050405020304" pitchFamily="18" charset="0"/>
                        </a:rPr>
                        <a:t>9</a:t>
                      </a:r>
                      <a:r>
                        <a:rPr lang="pt-BR" sz="2800" b="1" dirty="0">
                          <a:effectLst/>
                          <a:latin typeface="Times New Roman" panose="02020603050405020304" pitchFamily="18" charset="0"/>
                          <a:ea typeface="Times New Roman" panose="02020603050405020304" pitchFamily="18" charset="0"/>
                        </a:rPr>
                        <a:t>Cl</a:t>
                      </a:r>
                      <a:endParaRPr lang="en-US" sz="2800" dirty="0">
                        <a:effectLst/>
                        <a:latin typeface="Times New Roman" panose="02020603050405020304" pitchFamily="18" charset="0"/>
                        <a:ea typeface="Times New Roman" panose="02020603050405020304"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3376210492"/>
                  </a:ext>
                </a:extLst>
              </a:tr>
            </a:tbl>
          </a:graphicData>
        </a:graphic>
      </p:graphicFrame>
      <p:pic>
        <p:nvPicPr>
          <p:cNvPr id="6" name="Picture 5">
            <a:extLst>
              <a:ext uri="{FF2B5EF4-FFF2-40B4-BE49-F238E27FC236}">
                <a16:creationId xmlns:a16="http://schemas.microsoft.com/office/drawing/2014/main" id="{BB4F5BB6-F687-2274-438E-B941ACE02804}"/>
              </a:ext>
            </a:extLst>
          </p:cNvPr>
          <p:cNvPicPr>
            <a:picLocks noChangeAspect="1"/>
          </p:cNvPicPr>
          <p:nvPr/>
        </p:nvPicPr>
        <p:blipFill>
          <a:blip r:embed="rId2"/>
          <a:stretch>
            <a:fillRect/>
          </a:stretch>
        </p:blipFill>
        <p:spPr>
          <a:xfrm>
            <a:off x="827394" y="2617475"/>
            <a:ext cx="5268606" cy="4056228"/>
          </a:xfrm>
          <a:prstGeom prst="rect">
            <a:avLst/>
          </a:prstGeom>
        </p:spPr>
      </p:pic>
      <p:graphicFrame>
        <p:nvGraphicFramePr>
          <p:cNvPr id="7" name="Table 6">
            <a:extLst>
              <a:ext uri="{FF2B5EF4-FFF2-40B4-BE49-F238E27FC236}">
                <a16:creationId xmlns:a16="http://schemas.microsoft.com/office/drawing/2014/main" id="{1079BC71-8A0F-DB3A-7A60-46A69993AD3C}"/>
              </a:ext>
            </a:extLst>
          </p:cNvPr>
          <p:cNvGraphicFramePr>
            <a:graphicFrameLocks noGrp="1"/>
          </p:cNvGraphicFramePr>
          <p:nvPr>
            <p:extLst>
              <p:ext uri="{D42A27DB-BD31-4B8C-83A1-F6EECF244321}">
                <p14:modId xmlns:p14="http://schemas.microsoft.com/office/powerpoint/2010/main" val="2804032740"/>
              </p:ext>
            </p:extLst>
          </p:nvPr>
        </p:nvGraphicFramePr>
        <p:xfrm>
          <a:off x="6487237" y="2097982"/>
          <a:ext cx="4866564" cy="587880"/>
        </p:xfrm>
        <a:graphic>
          <a:graphicData uri="http://schemas.openxmlformats.org/drawingml/2006/table">
            <a:tbl>
              <a:tblPr/>
              <a:tblGrid>
                <a:gridCol w="4866564">
                  <a:extLst>
                    <a:ext uri="{9D8B030D-6E8A-4147-A177-3AD203B41FA5}">
                      <a16:colId xmlns:a16="http://schemas.microsoft.com/office/drawing/2014/main" val="2776435087"/>
                    </a:ext>
                  </a:extLst>
                </a:gridCol>
              </a:tblGrid>
              <a:tr h="587880">
                <a:tc>
                  <a:txBody>
                    <a:bodyPr/>
                    <a:lstStyle/>
                    <a:p>
                      <a:pPr algn="just"/>
                      <a:r>
                        <a:rPr lang="pt-BR" sz="2800" b="1" dirty="0">
                          <a:effectLst/>
                          <a:latin typeface="Times New Roman" panose="02020603050405020304" pitchFamily="18" charset="0"/>
                          <a:ea typeface="Times New Roman" panose="02020603050405020304" pitchFamily="18" charset="0"/>
                        </a:rPr>
                        <a:t>* C</a:t>
                      </a:r>
                      <a:r>
                        <a:rPr lang="pt-BR" sz="2800" b="1" baseline="-25000" dirty="0">
                          <a:effectLst/>
                          <a:latin typeface="Times New Roman" panose="02020603050405020304" pitchFamily="18" charset="0"/>
                          <a:ea typeface="Times New Roman" panose="02020603050405020304" pitchFamily="18" charset="0"/>
                        </a:rPr>
                        <a:t>4</a:t>
                      </a:r>
                      <a:r>
                        <a:rPr lang="pt-BR" sz="2800" b="1" dirty="0">
                          <a:effectLst/>
                          <a:latin typeface="Times New Roman" panose="02020603050405020304" pitchFamily="18" charset="0"/>
                          <a:ea typeface="Times New Roman" panose="02020603050405020304" pitchFamily="18" charset="0"/>
                        </a:rPr>
                        <a:t>H</a:t>
                      </a:r>
                      <a:r>
                        <a:rPr lang="pt-BR" sz="2800" b="1" baseline="-25000" dirty="0">
                          <a:effectLst/>
                          <a:latin typeface="Times New Roman" panose="02020603050405020304" pitchFamily="18" charset="0"/>
                          <a:ea typeface="Times New Roman" panose="02020603050405020304" pitchFamily="18" charset="0"/>
                        </a:rPr>
                        <a:t>10</a:t>
                      </a:r>
                      <a:r>
                        <a:rPr lang="pt-BR" sz="2800" b="1" dirty="0">
                          <a:effectLst/>
                          <a:latin typeface="Times New Roman" panose="02020603050405020304" pitchFamily="18" charset="0"/>
                          <a:ea typeface="Times New Roman" panose="02020603050405020304" pitchFamily="18" charset="0"/>
                        </a:rPr>
                        <a:t>O</a:t>
                      </a:r>
                      <a:endParaRPr lang="en-US" sz="2800" dirty="0">
                        <a:effectLst/>
                        <a:latin typeface="Times New Roman" panose="02020603050405020304" pitchFamily="18" charset="0"/>
                        <a:ea typeface="Times New Roman" panose="02020603050405020304"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3376210492"/>
                  </a:ext>
                </a:extLst>
              </a:tr>
            </a:tbl>
          </a:graphicData>
        </a:graphic>
      </p:graphicFrame>
      <p:pic>
        <p:nvPicPr>
          <p:cNvPr id="8" name="Picture 7">
            <a:extLst>
              <a:ext uri="{FF2B5EF4-FFF2-40B4-BE49-F238E27FC236}">
                <a16:creationId xmlns:a16="http://schemas.microsoft.com/office/drawing/2014/main" id="{A885D63F-2035-2BDB-39CE-EF723ECD84A3}"/>
              </a:ext>
            </a:extLst>
          </p:cNvPr>
          <p:cNvPicPr>
            <a:picLocks noChangeAspect="1"/>
          </p:cNvPicPr>
          <p:nvPr/>
        </p:nvPicPr>
        <p:blipFill>
          <a:blip r:embed="rId3"/>
          <a:stretch>
            <a:fillRect/>
          </a:stretch>
        </p:blipFill>
        <p:spPr>
          <a:xfrm>
            <a:off x="6601540" y="2685862"/>
            <a:ext cx="5268606" cy="4056227"/>
          </a:xfrm>
          <a:prstGeom prst="rect">
            <a:avLst/>
          </a:prstGeom>
        </p:spPr>
      </p:pic>
    </p:spTree>
    <p:extLst>
      <p:ext uri="{BB962C8B-B14F-4D97-AF65-F5344CB8AC3E}">
        <p14:creationId xmlns:p14="http://schemas.microsoft.com/office/powerpoint/2010/main" val="22662217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71684">
                                            <p:txEl>
                                              <p:pRg st="0" end="0"/>
                                            </p:txEl>
                                          </p:spTgt>
                                        </p:tgtEl>
                                        <p:attrNameLst>
                                          <p:attrName>style.visibility</p:attrName>
                                        </p:attrNameLst>
                                      </p:cBhvr>
                                      <p:to>
                                        <p:strVal val="visible"/>
                                      </p:to>
                                    </p:set>
                                    <p:animEffect transition="in" filter="blinds(horizontal)">
                                      <p:cBhvr>
                                        <p:cTn id="7" dur="500"/>
                                        <p:tgtEl>
                                          <p:spTgt spid="7168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ircle(in)">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circle(in)">
                                      <p:cBhvr>
                                        <p:cTn id="2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6" name="Text Box 8"/>
          <p:cNvSpPr txBox="1">
            <a:spLocks noChangeArrowheads="1"/>
          </p:cNvSpPr>
          <p:nvPr/>
        </p:nvSpPr>
        <p:spPr bwMode="auto">
          <a:xfrm>
            <a:off x="190500" y="918747"/>
            <a:ext cx="12001499"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en-US" b="1" dirty="0" err="1">
                <a:solidFill>
                  <a:srgbClr val="FF0000"/>
                </a:solidFill>
                <a:latin typeface="Times New Roman" panose="02020603050405020304" pitchFamily="18" charset="0"/>
              </a:rPr>
              <a:t>Bài</a:t>
            </a:r>
            <a:r>
              <a:rPr lang="en-US" altLang="en-US" b="1" dirty="0">
                <a:solidFill>
                  <a:srgbClr val="FF0000"/>
                </a:solidFill>
                <a:latin typeface="Times New Roman" panose="02020603050405020304" pitchFamily="18" charset="0"/>
              </a:rPr>
              <a:t> 2: </a:t>
            </a:r>
            <a:r>
              <a:rPr lang="de-DE" dirty="0">
                <a:latin typeface="Times New Roman" panose="02020603050405020304" pitchFamily="18" charset="0"/>
                <a:cs typeface="Times New Roman" panose="02020603050405020304" pitchFamily="18" charset="0"/>
              </a:rPr>
              <a:t>Hoàn thành các dãy chuyển hóa sau bằng các phương trình hóa học:</a:t>
            </a:r>
            <a:endParaRPr lang="en-US" altLang="en-US" dirty="0">
              <a:solidFill>
                <a:srgbClr val="00B050"/>
              </a:solidFill>
              <a:latin typeface="Times New Roman" panose="02020603050405020304" pitchFamily="18" charset="0"/>
              <a:cs typeface="Times New Roman" panose="02020603050405020304" pitchFamily="18" charset="0"/>
            </a:endParaRPr>
          </a:p>
        </p:txBody>
      </p:sp>
      <p:sp>
        <p:nvSpPr>
          <p:cNvPr id="25" name="Rectangle 14">
            <a:extLst>
              <a:ext uri="{FF2B5EF4-FFF2-40B4-BE49-F238E27FC236}">
                <a16:creationId xmlns:a16="http://schemas.microsoft.com/office/drawing/2014/main" id="{C62F5E37-C54C-5478-C8CC-1D308EF4BDE6}"/>
              </a:ext>
            </a:extLst>
          </p:cNvPr>
          <p:cNvSpPr>
            <a:spLocks noChangeArrowheads="1"/>
          </p:cNvSpPr>
          <p:nvPr/>
        </p:nvSpPr>
        <p:spPr bwMode="auto">
          <a:xfrm>
            <a:off x="504967" y="2129050"/>
            <a:ext cx="1179198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26" name="Object 25">
            <a:extLst>
              <a:ext uri="{FF2B5EF4-FFF2-40B4-BE49-F238E27FC236}">
                <a16:creationId xmlns:a16="http://schemas.microsoft.com/office/drawing/2014/main" id="{5614AE3B-36FE-A364-F4F4-CE5D280AAC77}"/>
              </a:ext>
            </a:extLst>
          </p:cNvPr>
          <p:cNvGraphicFramePr>
            <a:graphicFrameLocks noChangeAspect="1"/>
          </p:cNvGraphicFramePr>
          <p:nvPr>
            <p:extLst>
              <p:ext uri="{D42A27DB-BD31-4B8C-83A1-F6EECF244321}">
                <p14:modId xmlns:p14="http://schemas.microsoft.com/office/powerpoint/2010/main" val="4258662901"/>
              </p:ext>
            </p:extLst>
          </p:nvPr>
        </p:nvGraphicFramePr>
        <p:xfrm>
          <a:off x="219477" y="2244802"/>
          <a:ext cx="10986448" cy="586883"/>
        </p:xfrm>
        <a:graphic>
          <a:graphicData uri="http://schemas.openxmlformats.org/presentationml/2006/ole">
            <mc:AlternateContent xmlns:mc="http://schemas.openxmlformats.org/markup-compatibility/2006">
              <mc:Choice xmlns:v="urn:schemas-microsoft-com:vml" Requires="v">
                <p:oleObj name="Equation" r:id="rId2" imgW="4457700" imgH="241300" progId="Equation.DSMT4">
                  <p:embed/>
                </p:oleObj>
              </mc:Choice>
              <mc:Fallback>
                <p:oleObj name="Equation" r:id="rId2" imgW="4457700" imgH="241300" progId="Equation.DSMT4">
                  <p:embed/>
                  <p:pic>
                    <p:nvPicPr>
                      <p:cNvPr id="0" name="Object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477" y="2244802"/>
                        <a:ext cx="10986448" cy="586883"/>
                      </a:xfrm>
                      <a:prstGeom prst="rect">
                        <a:avLst/>
                      </a:prstGeom>
                      <a:noFill/>
                    </p:spPr>
                  </p:pic>
                </p:oleObj>
              </mc:Fallback>
            </mc:AlternateContent>
          </a:graphicData>
        </a:graphic>
      </p:graphicFrame>
      <p:sp>
        <p:nvSpPr>
          <p:cNvPr id="27" name="Rectangle 16">
            <a:extLst>
              <a:ext uri="{FF2B5EF4-FFF2-40B4-BE49-F238E27FC236}">
                <a16:creationId xmlns:a16="http://schemas.microsoft.com/office/drawing/2014/main" id="{FFFD2424-0D15-DF3F-8111-15D24C3EE679}"/>
              </a:ext>
            </a:extLst>
          </p:cNvPr>
          <p:cNvSpPr>
            <a:spLocks noChangeArrowheads="1"/>
          </p:cNvSpPr>
          <p:nvPr/>
        </p:nvSpPr>
        <p:spPr bwMode="auto">
          <a:xfrm>
            <a:off x="504966" y="3182592"/>
            <a:ext cx="1368601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28" name="Object 27">
            <a:extLst>
              <a:ext uri="{FF2B5EF4-FFF2-40B4-BE49-F238E27FC236}">
                <a16:creationId xmlns:a16="http://schemas.microsoft.com/office/drawing/2014/main" id="{AB5225A6-9E63-F348-42E6-4C102AC2D623}"/>
              </a:ext>
            </a:extLst>
          </p:cNvPr>
          <p:cNvGraphicFramePr>
            <a:graphicFrameLocks noChangeAspect="1"/>
          </p:cNvGraphicFramePr>
          <p:nvPr>
            <p:extLst>
              <p:ext uri="{D42A27DB-BD31-4B8C-83A1-F6EECF244321}">
                <p14:modId xmlns:p14="http://schemas.microsoft.com/office/powerpoint/2010/main" val="1878028363"/>
              </p:ext>
            </p:extLst>
          </p:nvPr>
        </p:nvGraphicFramePr>
        <p:xfrm>
          <a:off x="219477" y="3080521"/>
          <a:ext cx="9225034" cy="1177579"/>
        </p:xfrm>
        <a:graphic>
          <a:graphicData uri="http://schemas.openxmlformats.org/presentationml/2006/ole">
            <mc:AlternateContent xmlns:mc="http://schemas.openxmlformats.org/markup-compatibility/2006">
              <mc:Choice xmlns:v="urn:schemas-microsoft-com:vml" Requires="v">
                <p:oleObj name="Equation" r:id="rId4" imgW="3733560" imgH="482400" progId="Equation.DSMT4">
                  <p:embed/>
                </p:oleObj>
              </mc:Choice>
              <mc:Fallback>
                <p:oleObj name="Equation" r:id="rId4" imgW="3733560" imgH="482400" progId="Equation.DSMT4">
                  <p:embed/>
                  <p:pic>
                    <p:nvPicPr>
                      <p:cNvPr id="0" name="Object 15"/>
                      <p:cNvPicPr>
                        <a:picLocks noChangeAspect="1" noChangeArrowheads="1"/>
                      </p:cNvPicPr>
                      <p:nvPr/>
                    </p:nvPicPr>
                    <p:blipFill>
                      <a:blip r:embed="rId5"/>
                      <a:srcRect/>
                      <a:stretch>
                        <a:fillRect/>
                      </a:stretch>
                    </p:blipFill>
                    <p:spPr bwMode="auto">
                      <a:xfrm>
                        <a:off x="219477" y="3080521"/>
                        <a:ext cx="9225034" cy="1177579"/>
                      </a:xfrm>
                      <a:prstGeom prst="rect">
                        <a:avLst/>
                      </a:prstGeom>
                      <a:noFill/>
                    </p:spPr>
                  </p:pic>
                </p:oleObj>
              </mc:Fallback>
            </mc:AlternateContent>
          </a:graphicData>
        </a:graphic>
      </p:graphicFrame>
      <p:pic>
        <p:nvPicPr>
          <p:cNvPr id="2052" name="Picture 4">
            <a:extLst>
              <a:ext uri="{FF2B5EF4-FFF2-40B4-BE49-F238E27FC236}">
                <a16:creationId xmlns:a16="http://schemas.microsoft.com/office/drawing/2014/main" id="{B54DEF43-691D-2268-C9A6-43DF934A69A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90500" cy="142875"/>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a:extLst>
              <a:ext uri="{FF2B5EF4-FFF2-40B4-BE49-F238E27FC236}">
                <a16:creationId xmlns:a16="http://schemas.microsoft.com/office/drawing/2014/main" id="{949BFA08-CE74-5BCE-7CD1-E873D8F89D0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90500" cy="14287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a:extLst>
              <a:ext uri="{FF2B5EF4-FFF2-40B4-BE49-F238E27FC236}">
                <a16:creationId xmlns:a16="http://schemas.microsoft.com/office/drawing/2014/main" id="{EAC67E87-9DE6-E4D3-879D-62ECDC9A11D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90500" cy="142875"/>
          </a:xfrm>
          <a:prstGeom prst="rect">
            <a:avLst/>
          </a:prstGeom>
          <a:noFill/>
          <a:extLst>
            <a:ext uri="{909E8E84-426E-40DD-AFC4-6F175D3DCCD1}">
              <a14:hiddenFill xmlns:a14="http://schemas.microsoft.com/office/drawing/2010/main">
                <a:solidFill>
                  <a:srgbClr val="FFFFFF"/>
                </a:solidFill>
              </a14:hiddenFill>
            </a:ext>
          </a:extLst>
        </p:spPr>
      </p:pic>
      <p:pic>
        <p:nvPicPr>
          <p:cNvPr id="2049" name="Picture 1">
            <a:extLst>
              <a:ext uri="{FF2B5EF4-FFF2-40B4-BE49-F238E27FC236}">
                <a16:creationId xmlns:a16="http://schemas.microsoft.com/office/drawing/2014/main" id="{A9879D1F-68F4-A0E7-5DF2-238BAD520DF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90500" cy="14287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8">
            <a:extLst>
              <a:ext uri="{FF2B5EF4-FFF2-40B4-BE49-F238E27FC236}">
                <a16:creationId xmlns:a16="http://schemas.microsoft.com/office/drawing/2014/main" id="{DA981099-72B0-19FA-5F9A-9A39FAC4447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90500" cy="142875"/>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a:extLst>
              <a:ext uri="{FF2B5EF4-FFF2-40B4-BE49-F238E27FC236}">
                <a16:creationId xmlns:a16="http://schemas.microsoft.com/office/drawing/2014/main" id="{731904BF-4B51-49A0-4908-86761E28375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90500" cy="142875"/>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a:extLst>
              <a:ext uri="{FF2B5EF4-FFF2-40B4-BE49-F238E27FC236}">
                <a16:creationId xmlns:a16="http://schemas.microsoft.com/office/drawing/2014/main" id="{B6B08DDA-2FC0-256E-0CFC-E1ABADFF9D0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90500" cy="142875"/>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a:extLst>
              <a:ext uri="{FF2B5EF4-FFF2-40B4-BE49-F238E27FC236}">
                <a16:creationId xmlns:a16="http://schemas.microsoft.com/office/drawing/2014/main" id="{7F4C60B6-3A28-1776-01E6-F527942A986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90500" cy="142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14584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056"/>
                                        </p:tgtEl>
                                        <p:attrNameLst>
                                          <p:attrName>style.visibility</p:attrName>
                                        </p:attrNameLst>
                                      </p:cBhvr>
                                      <p:to>
                                        <p:strVal val="visible"/>
                                      </p:to>
                                    </p:set>
                                    <p:animEffect transition="in" filter="box(in)">
                                      <p:cBhvr>
                                        <p:cTn id="7" dur="500"/>
                                        <p:tgtEl>
                                          <p:spTgt spid="205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circle(in)">
                                      <p:cBhvr>
                                        <p:cTn id="12" dur="20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circle(in)">
                                      <p:cBhvr>
                                        <p:cTn id="17" dur="2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22">
            <a:extLst>
              <a:ext uri="{FF2B5EF4-FFF2-40B4-BE49-F238E27FC236}">
                <a16:creationId xmlns:a16="http://schemas.microsoft.com/office/drawing/2014/main" id="{861CDEA4-F504-2589-8E07-F8F12B67CB49}"/>
              </a:ext>
            </a:extLst>
          </p:cNvPr>
          <p:cNvSpPr>
            <a:spLocks noChangeArrowheads="1"/>
          </p:cNvSpPr>
          <p:nvPr/>
        </p:nvSpPr>
        <p:spPr bwMode="auto">
          <a:xfrm>
            <a:off x="990599" y="832512"/>
            <a:ext cx="1959583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33" name="Object 32">
            <a:extLst>
              <a:ext uri="{FF2B5EF4-FFF2-40B4-BE49-F238E27FC236}">
                <a16:creationId xmlns:a16="http://schemas.microsoft.com/office/drawing/2014/main" id="{FAF65FEE-73F5-E7C5-CEA8-78F76369C73A}"/>
              </a:ext>
            </a:extLst>
          </p:cNvPr>
          <p:cNvGraphicFramePr>
            <a:graphicFrameLocks noChangeAspect="1"/>
          </p:cNvGraphicFramePr>
          <p:nvPr>
            <p:extLst>
              <p:ext uri="{D42A27DB-BD31-4B8C-83A1-F6EECF244321}">
                <p14:modId xmlns:p14="http://schemas.microsoft.com/office/powerpoint/2010/main" val="517071129"/>
              </p:ext>
            </p:extLst>
          </p:nvPr>
        </p:nvGraphicFramePr>
        <p:xfrm>
          <a:off x="990599" y="775432"/>
          <a:ext cx="5904867" cy="2060265"/>
        </p:xfrm>
        <a:graphic>
          <a:graphicData uri="http://schemas.openxmlformats.org/presentationml/2006/ole">
            <mc:AlternateContent xmlns:mc="http://schemas.openxmlformats.org/markup-compatibility/2006">
              <mc:Choice xmlns:v="urn:schemas-microsoft-com:vml" Requires="v">
                <p:oleObj name="Equation" r:id="rId2" imgW="3060360" imgH="1066680" progId="Equation.DSMT4">
                  <p:embed/>
                </p:oleObj>
              </mc:Choice>
              <mc:Fallback>
                <p:oleObj name="Equation" r:id="rId2" imgW="3060360" imgH="1066680" progId="Equation.DSMT4">
                  <p:embed/>
                  <p:pic>
                    <p:nvPicPr>
                      <p:cNvPr id="0" name="Object 21"/>
                      <p:cNvPicPr>
                        <a:picLocks noChangeAspect="1" noChangeArrowheads="1"/>
                      </p:cNvPicPr>
                      <p:nvPr/>
                    </p:nvPicPr>
                    <p:blipFill>
                      <a:blip r:embed="rId3"/>
                      <a:srcRect/>
                      <a:stretch>
                        <a:fillRect/>
                      </a:stretch>
                    </p:blipFill>
                    <p:spPr bwMode="auto">
                      <a:xfrm>
                        <a:off x="990599" y="775432"/>
                        <a:ext cx="5904867" cy="2060265"/>
                      </a:xfrm>
                      <a:prstGeom prst="rect">
                        <a:avLst/>
                      </a:prstGeom>
                      <a:noFill/>
                    </p:spPr>
                  </p:pic>
                </p:oleObj>
              </mc:Fallback>
            </mc:AlternateContent>
          </a:graphicData>
        </a:graphic>
      </p:graphicFrame>
      <p:sp>
        <p:nvSpPr>
          <p:cNvPr id="34" name="TextBox 33">
            <a:extLst>
              <a:ext uri="{FF2B5EF4-FFF2-40B4-BE49-F238E27FC236}">
                <a16:creationId xmlns:a16="http://schemas.microsoft.com/office/drawing/2014/main" id="{2018E114-1B81-89FA-42F3-E1D69B3EDB2A}"/>
              </a:ext>
            </a:extLst>
          </p:cNvPr>
          <p:cNvSpPr txBox="1"/>
          <p:nvPr/>
        </p:nvSpPr>
        <p:spPr>
          <a:xfrm>
            <a:off x="804862" y="276225"/>
            <a:ext cx="681038" cy="58477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a. </a:t>
            </a:r>
          </a:p>
        </p:txBody>
      </p:sp>
      <p:graphicFrame>
        <p:nvGraphicFramePr>
          <p:cNvPr id="37" name="Object 36">
            <a:extLst>
              <a:ext uri="{FF2B5EF4-FFF2-40B4-BE49-F238E27FC236}">
                <a16:creationId xmlns:a16="http://schemas.microsoft.com/office/drawing/2014/main" id="{F8FA218F-41DD-6E00-DB6C-DDF83EB40704}"/>
              </a:ext>
            </a:extLst>
          </p:cNvPr>
          <p:cNvGraphicFramePr>
            <a:graphicFrameLocks noChangeAspect="1"/>
          </p:cNvGraphicFramePr>
          <p:nvPr>
            <p:extLst>
              <p:ext uri="{D42A27DB-BD31-4B8C-83A1-F6EECF244321}">
                <p14:modId xmlns:p14="http://schemas.microsoft.com/office/powerpoint/2010/main" val="2978779741"/>
              </p:ext>
            </p:extLst>
          </p:nvPr>
        </p:nvGraphicFramePr>
        <p:xfrm>
          <a:off x="2521744" y="3334904"/>
          <a:ext cx="7148512" cy="2357437"/>
        </p:xfrm>
        <a:graphic>
          <a:graphicData uri="http://schemas.openxmlformats.org/presentationml/2006/ole">
            <mc:AlternateContent xmlns:mc="http://schemas.openxmlformats.org/markup-compatibility/2006">
              <mc:Choice xmlns:v="urn:schemas-microsoft-com:vml" Requires="v">
                <p:oleObj name="Equation" r:id="rId4" imgW="3581280" imgH="1180800" progId="Equation.DSMT4">
                  <p:embed/>
                </p:oleObj>
              </mc:Choice>
              <mc:Fallback>
                <p:oleObj name="Equation" r:id="rId4" imgW="3581280" imgH="1180800" progId="Equation.DSMT4">
                  <p:embed/>
                  <p:pic>
                    <p:nvPicPr>
                      <p:cNvPr id="0" name=""/>
                      <p:cNvPicPr/>
                      <p:nvPr/>
                    </p:nvPicPr>
                    <p:blipFill>
                      <a:blip r:embed="rId5"/>
                      <a:stretch>
                        <a:fillRect/>
                      </a:stretch>
                    </p:blipFill>
                    <p:spPr>
                      <a:xfrm>
                        <a:off x="2521744" y="3334904"/>
                        <a:ext cx="7148512" cy="2357437"/>
                      </a:xfrm>
                      <a:prstGeom prst="rect">
                        <a:avLst/>
                      </a:prstGeom>
                    </p:spPr>
                  </p:pic>
                </p:oleObj>
              </mc:Fallback>
            </mc:AlternateContent>
          </a:graphicData>
        </a:graphic>
      </p:graphicFrame>
      <p:pic>
        <p:nvPicPr>
          <p:cNvPr id="3077" name="Picture 5">
            <a:extLst>
              <a:ext uri="{FF2B5EF4-FFF2-40B4-BE49-F238E27FC236}">
                <a16:creationId xmlns:a16="http://schemas.microsoft.com/office/drawing/2014/main" id="{44040810-8269-A8B8-DB46-D74DD182FC9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90600" cy="27622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a:extLst>
              <a:ext uri="{FF2B5EF4-FFF2-40B4-BE49-F238E27FC236}">
                <a16:creationId xmlns:a16="http://schemas.microsoft.com/office/drawing/2014/main" id="{44516AEE-0159-6D3E-10A4-A2178149CF4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80975"/>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a:extLst>
              <a:ext uri="{FF2B5EF4-FFF2-40B4-BE49-F238E27FC236}">
                <a16:creationId xmlns:a16="http://schemas.microsoft.com/office/drawing/2014/main" id="{756B323E-241C-0573-9117-DF12877C5D7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561975" cy="257175"/>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a:extLst>
              <a:ext uri="{FF2B5EF4-FFF2-40B4-BE49-F238E27FC236}">
                <a16:creationId xmlns:a16="http://schemas.microsoft.com/office/drawing/2014/main" id="{954A3A53-6005-9D7C-8E7A-4F9C2EFD538A}"/>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657225" cy="257175"/>
          </a:xfrm>
          <a:prstGeom prst="rect">
            <a:avLst/>
          </a:prstGeom>
          <a:noFill/>
          <a:extLst>
            <a:ext uri="{909E8E84-426E-40DD-AFC4-6F175D3DCCD1}">
              <a14:hiddenFill xmlns:a14="http://schemas.microsoft.com/office/drawing/2010/main">
                <a:solidFill>
                  <a:srgbClr val="FFFFFF"/>
                </a:solidFill>
              </a14:hiddenFill>
            </a:ext>
          </a:extLst>
        </p:spPr>
      </p:pic>
      <p:pic>
        <p:nvPicPr>
          <p:cNvPr id="3073" name="Picture 1">
            <a:extLst>
              <a:ext uri="{FF2B5EF4-FFF2-40B4-BE49-F238E27FC236}">
                <a16:creationId xmlns:a16="http://schemas.microsoft.com/office/drawing/2014/main" id="{C2905448-6A7A-3DED-E110-F8B0351859D9}"/>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695325" cy="219075"/>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a:extLst>
              <a:ext uri="{FF2B5EF4-FFF2-40B4-BE49-F238E27FC236}">
                <a16:creationId xmlns:a16="http://schemas.microsoft.com/office/drawing/2014/main" id="{A144E99D-1905-9712-29B1-6813A8015A7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90600" cy="276225"/>
          </a:xfrm>
          <a:prstGeom prst="rect">
            <a:avLst/>
          </a:prstGeom>
          <a:noFill/>
          <a:extLst>
            <a:ext uri="{909E8E84-426E-40DD-AFC4-6F175D3DCCD1}">
              <a14:hiddenFill xmlns:a14="http://schemas.microsoft.com/office/drawing/2010/main">
                <a:solidFill>
                  <a:srgbClr val="FFFFFF"/>
                </a:solidFill>
              </a14:hiddenFill>
            </a:ext>
          </a:extLst>
        </p:spPr>
      </p:pic>
      <p:pic>
        <p:nvPicPr>
          <p:cNvPr id="3081" name="Picture 9">
            <a:extLst>
              <a:ext uri="{FF2B5EF4-FFF2-40B4-BE49-F238E27FC236}">
                <a16:creationId xmlns:a16="http://schemas.microsoft.com/office/drawing/2014/main" id="{A149F790-D6C8-3EBE-0D8F-3EAE388DB94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80975"/>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a:extLst>
              <a:ext uri="{FF2B5EF4-FFF2-40B4-BE49-F238E27FC236}">
                <a16:creationId xmlns:a16="http://schemas.microsoft.com/office/drawing/2014/main" id="{1C9F6816-49A7-4ED4-741C-C2E28393C44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561975" cy="257175"/>
          </a:xfrm>
          <a:prstGeom prst="rect">
            <a:avLst/>
          </a:prstGeom>
          <a:noFill/>
          <a:extLst>
            <a:ext uri="{909E8E84-426E-40DD-AFC4-6F175D3DCCD1}">
              <a14:hiddenFill xmlns:a14="http://schemas.microsoft.com/office/drawing/2010/main">
                <a:solidFill>
                  <a:srgbClr val="FFFFFF"/>
                </a:solidFill>
              </a14:hiddenFill>
            </a:ext>
          </a:extLst>
        </p:spPr>
      </p:pic>
      <p:pic>
        <p:nvPicPr>
          <p:cNvPr id="3079" name="Picture 7">
            <a:extLst>
              <a:ext uri="{FF2B5EF4-FFF2-40B4-BE49-F238E27FC236}">
                <a16:creationId xmlns:a16="http://schemas.microsoft.com/office/drawing/2014/main" id="{40153EB8-E229-5EFC-2E0B-B0663A8056ED}"/>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657225" cy="257175"/>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a:extLst>
              <a:ext uri="{FF2B5EF4-FFF2-40B4-BE49-F238E27FC236}">
                <a16:creationId xmlns:a16="http://schemas.microsoft.com/office/drawing/2014/main" id="{6956BC25-F651-62B8-7E63-566C2D6D74E6}"/>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695325" cy="219075"/>
          </a:xfrm>
          <a:prstGeom prst="rect">
            <a:avLst/>
          </a:prstGeom>
          <a:noFill/>
          <a:extLst>
            <a:ext uri="{909E8E84-426E-40DD-AFC4-6F175D3DCCD1}">
              <a14:hiddenFill xmlns:a14="http://schemas.microsoft.com/office/drawing/2010/main">
                <a:solidFill>
                  <a:srgbClr val="FFFFFF"/>
                </a:solidFill>
              </a14:hiddenFill>
            </a:ext>
          </a:extLst>
        </p:spPr>
      </p:pic>
      <p:pic>
        <p:nvPicPr>
          <p:cNvPr id="3087" name="Picture 15">
            <a:extLst>
              <a:ext uri="{FF2B5EF4-FFF2-40B4-BE49-F238E27FC236}">
                <a16:creationId xmlns:a16="http://schemas.microsoft.com/office/drawing/2014/main" id="{37C39DA1-4289-5417-D43F-297B249588A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90600" cy="276225"/>
          </a:xfrm>
          <a:prstGeom prst="rect">
            <a:avLst/>
          </a:prstGeom>
          <a:noFill/>
          <a:extLst>
            <a:ext uri="{909E8E84-426E-40DD-AFC4-6F175D3DCCD1}">
              <a14:hiddenFill xmlns:a14="http://schemas.microsoft.com/office/drawing/2010/main">
                <a:solidFill>
                  <a:srgbClr val="FFFFFF"/>
                </a:solidFill>
              </a14:hiddenFill>
            </a:ext>
          </a:extLst>
        </p:spPr>
      </p:pic>
      <p:pic>
        <p:nvPicPr>
          <p:cNvPr id="3086" name="Picture 14">
            <a:extLst>
              <a:ext uri="{FF2B5EF4-FFF2-40B4-BE49-F238E27FC236}">
                <a16:creationId xmlns:a16="http://schemas.microsoft.com/office/drawing/2014/main" id="{4168678F-1462-D66B-B21E-F5AC975E95F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80975"/>
          </a:xfrm>
          <a:prstGeom prst="rect">
            <a:avLst/>
          </a:prstGeom>
          <a:noFill/>
          <a:extLst>
            <a:ext uri="{909E8E84-426E-40DD-AFC4-6F175D3DCCD1}">
              <a14:hiddenFill xmlns:a14="http://schemas.microsoft.com/office/drawing/2010/main">
                <a:solidFill>
                  <a:srgbClr val="FFFFFF"/>
                </a:solidFill>
              </a14:hiddenFill>
            </a:ext>
          </a:extLst>
        </p:spPr>
      </p:pic>
      <p:pic>
        <p:nvPicPr>
          <p:cNvPr id="3085" name="Picture 13">
            <a:extLst>
              <a:ext uri="{FF2B5EF4-FFF2-40B4-BE49-F238E27FC236}">
                <a16:creationId xmlns:a16="http://schemas.microsoft.com/office/drawing/2014/main" id="{70C6E994-A5AF-560F-F772-2A1631BA9BB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561975" cy="257175"/>
          </a:xfrm>
          <a:prstGeom prst="rect">
            <a:avLst/>
          </a:prstGeom>
          <a:noFill/>
          <a:extLst>
            <a:ext uri="{909E8E84-426E-40DD-AFC4-6F175D3DCCD1}">
              <a14:hiddenFill xmlns:a14="http://schemas.microsoft.com/office/drawing/2010/main">
                <a:solidFill>
                  <a:srgbClr val="FFFFFF"/>
                </a:solidFill>
              </a14:hiddenFill>
            </a:ext>
          </a:extLst>
        </p:spPr>
      </p:pic>
      <p:pic>
        <p:nvPicPr>
          <p:cNvPr id="3084" name="Picture 12">
            <a:extLst>
              <a:ext uri="{FF2B5EF4-FFF2-40B4-BE49-F238E27FC236}">
                <a16:creationId xmlns:a16="http://schemas.microsoft.com/office/drawing/2014/main" id="{E552AD3D-9F1C-C480-29E4-4C67E0D9DE84}"/>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657225" cy="257175"/>
          </a:xfrm>
          <a:prstGeom prst="rect">
            <a:avLst/>
          </a:prstGeom>
          <a:noFill/>
          <a:extLst>
            <a:ext uri="{909E8E84-426E-40DD-AFC4-6F175D3DCCD1}">
              <a14:hiddenFill xmlns:a14="http://schemas.microsoft.com/office/drawing/2010/main">
                <a:solidFill>
                  <a:srgbClr val="FFFFFF"/>
                </a:solidFill>
              </a14:hiddenFill>
            </a:ext>
          </a:extLst>
        </p:spPr>
      </p:pic>
      <p:pic>
        <p:nvPicPr>
          <p:cNvPr id="3083" name="Picture 11">
            <a:extLst>
              <a:ext uri="{FF2B5EF4-FFF2-40B4-BE49-F238E27FC236}">
                <a16:creationId xmlns:a16="http://schemas.microsoft.com/office/drawing/2014/main" id="{143E056F-D8BD-ADFF-B62F-E0E7C71B2EE4}"/>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695325" cy="219075"/>
          </a:xfrm>
          <a:prstGeom prst="rect">
            <a:avLst/>
          </a:prstGeom>
          <a:noFill/>
          <a:extLst>
            <a:ext uri="{909E8E84-426E-40DD-AFC4-6F175D3DCCD1}">
              <a14:hiddenFill xmlns:a14="http://schemas.microsoft.com/office/drawing/2010/main">
                <a:solidFill>
                  <a:srgbClr val="FFFFFF"/>
                </a:solidFill>
              </a14:hiddenFill>
            </a:ext>
          </a:extLst>
        </p:spPr>
      </p:pic>
      <p:pic>
        <p:nvPicPr>
          <p:cNvPr id="3092" name="Picture 20">
            <a:extLst>
              <a:ext uri="{FF2B5EF4-FFF2-40B4-BE49-F238E27FC236}">
                <a16:creationId xmlns:a16="http://schemas.microsoft.com/office/drawing/2014/main" id="{1E7AD0C9-2C69-4B72-F10A-F26F385181E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90600" cy="276225"/>
          </a:xfrm>
          <a:prstGeom prst="rect">
            <a:avLst/>
          </a:prstGeom>
          <a:noFill/>
          <a:extLst>
            <a:ext uri="{909E8E84-426E-40DD-AFC4-6F175D3DCCD1}">
              <a14:hiddenFill xmlns:a14="http://schemas.microsoft.com/office/drawing/2010/main">
                <a:solidFill>
                  <a:srgbClr val="FFFFFF"/>
                </a:solidFill>
              </a14:hiddenFill>
            </a:ext>
          </a:extLst>
        </p:spPr>
      </p:pic>
      <p:pic>
        <p:nvPicPr>
          <p:cNvPr id="3091" name="Picture 19">
            <a:extLst>
              <a:ext uri="{FF2B5EF4-FFF2-40B4-BE49-F238E27FC236}">
                <a16:creationId xmlns:a16="http://schemas.microsoft.com/office/drawing/2014/main" id="{4D149ED2-E697-16FA-3794-9C00F70040F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114300" cy="180975"/>
          </a:xfrm>
          <a:prstGeom prst="rect">
            <a:avLst/>
          </a:prstGeom>
          <a:noFill/>
          <a:extLst>
            <a:ext uri="{909E8E84-426E-40DD-AFC4-6F175D3DCCD1}">
              <a14:hiddenFill xmlns:a14="http://schemas.microsoft.com/office/drawing/2010/main">
                <a:solidFill>
                  <a:srgbClr val="FFFFFF"/>
                </a:solidFill>
              </a14:hiddenFill>
            </a:ext>
          </a:extLst>
        </p:spPr>
      </p:pic>
      <p:pic>
        <p:nvPicPr>
          <p:cNvPr id="3090" name="Picture 18">
            <a:extLst>
              <a:ext uri="{FF2B5EF4-FFF2-40B4-BE49-F238E27FC236}">
                <a16:creationId xmlns:a16="http://schemas.microsoft.com/office/drawing/2014/main" id="{107ACC31-F036-2F4D-32F0-02E6BF42241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561975" cy="257175"/>
          </a:xfrm>
          <a:prstGeom prst="rect">
            <a:avLst/>
          </a:prstGeom>
          <a:noFill/>
          <a:extLst>
            <a:ext uri="{909E8E84-426E-40DD-AFC4-6F175D3DCCD1}">
              <a14:hiddenFill xmlns:a14="http://schemas.microsoft.com/office/drawing/2010/main">
                <a:solidFill>
                  <a:srgbClr val="FFFFFF"/>
                </a:solidFill>
              </a14:hiddenFill>
            </a:ext>
          </a:extLst>
        </p:spPr>
      </p:pic>
      <p:pic>
        <p:nvPicPr>
          <p:cNvPr id="3089" name="Picture 17">
            <a:extLst>
              <a:ext uri="{FF2B5EF4-FFF2-40B4-BE49-F238E27FC236}">
                <a16:creationId xmlns:a16="http://schemas.microsoft.com/office/drawing/2014/main" id="{2366050B-E9F3-030D-9282-FE3D3BBA1566}"/>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657225" cy="257175"/>
          </a:xfrm>
          <a:prstGeom prst="rect">
            <a:avLst/>
          </a:prstGeom>
          <a:noFill/>
          <a:extLst>
            <a:ext uri="{909E8E84-426E-40DD-AFC4-6F175D3DCCD1}">
              <a14:hiddenFill xmlns:a14="http://schemas.microsoft.com/office/drawing/2010/main">
                <a:solidFill>
                  <a:srgbClr val="FFFFFF"/>
                </a:solidFill>
              </a14:hiddenFill>
            </a:ext>
          </a:extLst>
        </p:spPr>
      </p:pic>
      <p:pic>
        <p:nvPicPr>
          <p:cNvPr id="3088" name="Picture 16">
            <a:extLst>
              <a:ext uri="{FF2B5EF4-FFF2-40B4-BE49-F238E27FC236}">
                <a16:creationId xmlns:a16="http://schemas.microsoft.com/office/drawing/2014/main" id="{B891E87C-E579-785B-24B1-5994D9A63487}"/>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695325" cy="219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7625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circle(in)">
                                      <p:cBhvr>
                                        <p:cTn id="7" dur="20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circle(in)">
                                      <p:cBhvr>
                                        <p:cTn id="12" dur="2000"/>
                                        <p:tgtEl>
                                          <p:spTgt spid="3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7"/>
                                        </p:tgtEl>
                                        <p:attrNameLst>
                                          <p:attrName>style.visibility</p:attrName>
                                        </p:attrNameLst>
                                      </p:cBhvr>
                                      <p:to>
                                        <p:strVal val="visible"/>
                                      </p:to>
                                    </p:set>
                                    <p:animEffect transition="in" filter="circle(in)">
                                      <p:cBhvr>
                                        <p:cTn id="17" dur="20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6" name="Text Box 8"/>
          <p:cNvSpPr txBox="1">
            <a:spLocks noChangeArrowheads="1"/>
          </p:cNvSpPr>
          <p:nvPr/>
        </p:nvSpPr>
        <p:spPr bwMode="auto">
          <a:xfrm>
            <a:off x="190500" y="918747"/>
            <a:ext cx="12001499"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en-US" b="1" dirty="0" err="1">
                <a:solidFill>
                  <a:srgbClr val="FF0000"/>
                </a:solidFill>
                <a:latin typeface="Times New Roman" panose="02020603050405020304" pitchFamily="18" charset="0"/>
              </a:rPr>
              <a:t>Bài</a:t>
            </a:r>
            <a:r>
              <a:rPr lang="en-US" altLang="en-US" b="1" dirty="0">
                <a:solidFill>
                  <a:srgbClr val="FF0000"/>
                </a:solidFill>
                <a:latin typeface="Times New Roman" panose="02020603050405020304" pitchFamily="18" charset="0"/>
              </a:rPr>
              <a:t> 2: </a:t>
            </a:r>
            <a:r>
              <a:rPr lang="en-US" dirty="0" err="1">
                <a:solidFill>
                  <a:srgbClr val="000000"/>
                </a:solidFill>
                <a:latin typeface="Times New Roman" panose="02020603050405020304" pitchFamily="18" charset="0"/>
                <a:ea typeface="Times New Roman" panose="02020603050405020304" pitchFamily="18" charset="0"/>
              </a:rPr>
              <a:t>Bằng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phương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pháp</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hoá</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học</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hãy</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nhận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biết</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các</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chất</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lỏng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sau</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glicerol</a:t>
            </a:r>
            <a:r>
              <a:rPr lang="en-US" dirty="0">
                <a:solidFill>
                  <a:srgbClr val="000000"/>
                </a:solidFill>
                <a:latin typeface="Times New Roman" panose="02020603050405020304" pitchFamily="18" charset="0"/>
                <a:ea typeface="Times New Roman" panose="02020603050405020304" pitchFamily="18" charset="0"/>
              </a:rPr>
              <a:t>, phenol, methanol, </a:t>
            </a:r>
            <a:r>
              <a:rPr lang="en-US" dirty="0" err="1">
                <a:solidFill>
                  <a:srgbClr val="000000"/>
                </a:solidFill>
                <a:latin typeface="Times New Roman" panose="02020603050405020304" pitchFamily="18" charset="0"/>
                <a:ea typeface="Times New Roman" panose="02020603050405020304" pitchFamily="18" charset="0"/>
              </a:rPr>
              <a:t>Benzene.Viết</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phương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trình</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phản</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ứng</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hóa</a:t>
            </a:r>
            <a:r>
              <a:rPr lang="en-US" dirty="0">
                <a:solidFill>
                  <a:srgbClr val="000000"/>
                </a:solidFill>
                <a:latin typeface="Times New Roman" panose="02020603050405020304" pitchFamily="18" charset="0"/>
                <a:ea typeface="Times New Roman" panose="02020603050405020304" pitchFamily="18" charset="0"/>
              </a:rPr>
              <a:t> </a:t>
            </a:r>
            <a:r>
              <a:rPr lang="en-US" dirty="0" err="1">
                <a:solidFill>
                  <a:srgbClr val="000000"/>
                </a:solidFill>
                <a:latin typeface="Times New Roman" panose="02020603050405020304" pitchFamily="18" charset="0"/>
                <a:ea typeface="Times New Roman" panose="02020603050405020304" pitchFamily="18" charset="0"/>
              </a:rPr>
              <a:t>học</a:t>
            </a:r>
            <a:r>
              <a:rPr lang="en-US" dirty="0">
                <a:solidFill>
                  <a:srgbClr val="000000"/>
                </a:solidFill>
                <a:latin typeface="Times New Roman" panose="02020603050405020304" pitchFamily="18" charset="0"/>
                <a:ea typeface="Times New Roman" panose="02020603050405020304" pitchFamily="18" charset="0"/>
              </a:rPr>
              <a:t>?</a:t>
            </a:r>
          </a:p>
        </p:txBody>
      </p:sp>
      <p:sp>
        <p:nvSpPr>
          <p:cNvPr id="25" name="Rectangle 14">
            <a:extLst>
              <a:ext uri="{FF2B5EF4-FFF2-40B4-BE49-F238E27FC236}">
                <a16:creationId xmlns:a16="http://schemas.microsoft.com/office/drawing/2014/main" id="{C62F5E37-C54C-5478-C8CC-1D308EF4BDE6}"/>
              </a:ext>
            </a:extLst>
          </p:cNvPr>
          <p:cNvSpPr>
            <a:spLocks noChangeArrowheads="1"/>
          </p:cNvSpPr>
          <p:nvPr/>
        </p:nvSpPr>
        <p:spPr bwMode="auto">
          <a:xfrm>
            <a:off x="504967" y="2129050"/>
            <a:ext cx="1179198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46" name="Object 45">
            <a:extLst>
              <a:ext uri="{FF2B5EF4-FFF2-40B4-BE49-F238E27FC236}">
                <a16:creationId xmlns:a16="http://schemas.microsoft.com/office/drawing/2014/main" id="{FFC02E8C-FE02-7D58-C90E-72A66BB38A3D}"/>
              </a:ext>
            </a:extLst>
          </p:cNvPr>
          <p:cNvGraphicFramePr>
            <a:graphicFrameLocks noChangeAspect="1"/>
          </p:cNvGraphicFramePr>
          <p:nvPr>
            <p:extLst>
              <p:ext uri="{D42A27DB-BD31-4B8C-83A1-F6EECF244321}">
                <p14:modId xmlns:p14="http://schemas.microsoft.com/office/powerpoint/2010/main" val="1642709503"/>
              </p:ext>
            </p:extLst>
          </p:nvPr>
        </p:nvGraphicFramePr>
        <p:xfrm>
          <a:off x="276225" y="2637490"/>
          <a:ext cx="11068333" cy="2122440"/>
        </p:xfrm>
        <a:graphic>
          <a:graphicData uri="http://schemas.openxmlformats.org/presentationml/2006/ole">
            <mc:AlternateContent xmlns:mc="http://schemas.openxmlformats.org/markup-compatibility/2006">
              <mc:Choice xmlns:v="urn:schemas-microsoft-com:vml" Requires="v">
                <p:oleObj name="Document" r:id="rId2" imgW="6211803" imgH="1055952" progId="Word.Document.12">
                  <p:embed/>
                </p:oleObj>
              </mc:Choice>
              <mc:Fallback>
                <p:oleObj name="Document" r:id="rId2" imgW="6211803" imgH="1055952" progId="Word.Document.12">
                  <p:embed/>
                  <p:pic>
                    <p:nvPicPr>
                      <p:cNvPr id="0" name=""/>
                      <p:cNvPicPr/>
                      <p:nvPr/>
                    </p:nvPicPr>
                    <p:blipFill>
                      <a:blip r:embed="rId3"/>
                      <a:stretch>
                        <a:fillRect/>
                      </a:stretch>
                    </p:blipFill>
                    <p:spPr>
                      <a:xfrm>
                        <a:off x="276225" y="2637490"/>
                        <a:ext cx="11068333" cy="2122440"/>
                      </a:xfrm>
                      <a:prstGeom prst="rect">
                        <a:avLst/>
                      </a:prstGeom>
                    </p:spPr>
                  </p:pic>
                </p:oleObj>
              </mc:Fallback>
            </mc:AlternateContent>
          </a:graphicData>
        </a:graphic>
      </p:graphicFrame>
      <p:sp>
        <p:nvSpPr>
          <p:cNvPr id="56" name="Rectangle 35">
            <a:extLst>
              <a:ext uri="{FF2B5EF4-FFF2-40B4-BE49-F238E27FC236}">
                <a16:creationId xmlns:a16="http://schemas.microsoft.com/office/drawing/2014/main" id="{E71AEB04-ED80-7434-F22C-25329D8F0F23}"/>
              </a:ext>
            </a:extLst>
          </p:cNvPr>
          <p:cNvSpPr>
            <a:spLocks noChangeArrowheads="1"/>
          </p:cNvSpPr>
          <p:nvPr/>
        </p:nvSpPr>
        <p:spPr bwMode="auto">
          <a:xfrm>
            <a:off x="2314574" y="4027453"/>
            <a:ext cx="19210789" cy="670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57" name="Object 56">
            <a:extLst>
              <a:ext uri="{FF2B5EF4-FFF2-40B4-BE49-F238E27FC236}">
                <a16:creationId xmlns:a16="http://schemas.microsoft.com/office/drawing/2014/main" id="{06E5FC6F-1BF0-3230-39D9-B93E6FBCDC17}"/>
              </a:ext>
            </a:extLst>
          </p:cNvPr>
          <p:cNvGraphicFramePr>
            <a:graphicFrameLocks noChangeAspect="1"/>
          </p:cNvGraphicFramePr>
          <p:nvPr>
            <p:extLst>
              <p:ext uri="{D42A27DB-BD31-4B8C-83A1-F6EECF244321}">
                <p14:modId xmlns:p14="http://schemas.microsoft.com/office/powerpoint/2010/main" val="2522936475"/>
              </p:ext>
            </p:extLst>
          </p:nvPr>
        </p:nvGraphicFramePr>
        <p:xfrm>
          <a:off x="3129119" y="4364765"/>
          <a:ext cx="6543675" cy="2281281"/>
        </p:xfrm>
        <a:graphic>
          <a:graphicData uri="http://schemas.openxmlformats.org/presentationml/2006/ole">
            <mc:AlternateContent xmlns:mc="http://schemas.openxmlformats.org/markup-compatibility/2006">
              <mc:Choice xmlns:v="urn:schemas-microsoft-com:vml" Requires="v">
                <p:oleObj name="Equation" r:id="rId4" imgW="4152600" imgH="1447560" progId="Equation.DSMT4">
                  <p:embed/>
                </p:oleObj>
              </mc:Choice>
              <mc:Fallback>
                <p:oleObj name="Equation" r:id="rId4" imgW="4152600" imgH="1447560" progId="Equation.DSMT4">
                  <p:embed/>
                  <p:pic>
                    <p:nvPicPr>
                      <p:cNvPr id="0" name="Object 34"/>
                      <p:cNvPicPr>
                        <a:picLocks noChangeAspect="1" noChangeArrowheads="1"/>
                      </p:cNvPicPr>
                      <p:nvPr/>
                    </p:nvPicPr>
                    <p:blipFill>
                      <a:blip r:embed="rId5"/>
                      <a:srcRect/>
                      <a:stretch>
                        <a:fillRect/>
                      </a:stretch>
                    </p:blipFill>
                    <p:spPr bwMode="auto">
                      <a:xfrm>
                        <a:off x="3129119" y="4364765"/>
                        <a:ext cx="6543675" cy="2281281"/>
                      </a:xfrm>
                      <a:prstGeom prst="rect">
                        <a:avLst/>
                      </a:prstGeom>
                      <a:noFill/>
                    </p:spPr>
                  </p:pic>
                </p:oleObj>
              </mc:Fallback>
            </mc:AlternateContent>
          </a:graphicData>
        </a:graphic>
      </p:graphicFrame>
      <p:pic>
        <p:nvPicPr>
          <p:cNvPr id="4099" name="Picture 3">
            <a:extLst>
              <a:ext uri="{FF2B5EF4-FFF2-40B4-BE49-F238E27FC236}">
                <a16:creationId xmlns:a16="http://schemas.microsoft.com/office/drawing/2014/main" id="{CAFCDEF7-C91D-8FE4-415C-D2306E3325C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276225" cy="200025"/>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a:extLst>
              <a:ext uri="{FF2B5EF4-FFF2-40B4-BE49-F238E27FC236}">
                <a16:creationId xmlns:a16="http://schemas.microsoft.com/office/drawing/2014/main" id="{0A628083-73FF-1E54-F1FB-79F9BE9F231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85825" cy="228600"/>
          </a:xfrm>
          <a:prstGeom prst="rect">
            <a:avLst/>
          </a:prstGeom>
          <a:noFill/>
          <a:extLst>
            <a:ext uri="{909E8E84-426E-40DD-AFC4-6F175D3DCCD1}">
              <a14:hiddenFill xmlns:a14="http://schemas.microsoft.com/office/drawing/2010/main">
                <a:solidFill>
                  <a:srgbClr val="FFFFFF"/>
                </a:solidFill>
              </a14:hiddenFill>
            </a:ext>
          </a:extLst>
        </p:spPr>
      </p:pic>
      <p:pic>
        <p:nvPicPr>
          <p:cNvPr id="4097" name="Picture 1">
            <a:extLst>
              <a:ext uri="{FF2B5EF4-FFF2-40B4-BE49-F238E27FC236}">
                <a16:creationId xmlns:a16="http://schemas.microsoft.com/office/drawing/2014/main" id="{1B2ECF2B-3EC5-8CE1-4057-57B8965E9C5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42875" cy="200025"/>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a:extLst>
              <a:ext uri="{FF2B5EF4-FFF2-40B4-BE49-F238E27FC236}">
                <a16:creationId xmlns:a16="http://schemas.microsoft.com/office/drawing/2014/main" id="{97ED85C4-45F8-7810-D93C-94874E69813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276225" cy="200025"/>
          </a:xfrm>
          <a:prstGeom prst="rect">
            <a:avLst/>
          </a:prstGeom>
          <a:noFill/>
          <a:extLst>
            <a:ext uri="{909E8E84-426E-40DD-AFC4-6F175D3DCCD1}">
              <a14:hiddenFill xmlns:a14="http://schemas.microsoft.com/office/drawing/2010/main">
                <a:solidFill>
                  <a:srgbClr val="FFFFFF"/>
                </a:solidFill>
              </a14:hiddenFill>
            </a:ext>
          </a:extLst>
        </p:spPr>
      </p:pic>
      <p:pic>
        <p:nvPicPr>
          <p:cNvPr id="4101" name="Picture 5">
            <a:extLst>
              <a:ext uri="{FF2B5EF4-FFF2-40B4-BE49-F238E27FC236}">
                <a16:creationId xmlns:a16="http://schemas.microsoft.com/office/drawing/2014/main" id="{0DBFD339-D272-7A0F-8082-F668A4C6A2F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85825" cy="22860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a:extLst>
              <a:ext uri="{FF2B5EF4-FFF2-40B4-BE49-F238E27FC236}">
                <a16:creationId xmlns:a16="http://schemas.microsoft.com/office/drawing/2014/main" id="{374E9A90-3A6B-7461-20E3-178D8557651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42875" cy="200025"/>
          </a:xfrm>
          <a:prstGeom prst="rect">
            <a:avLst/>
          </a:prstGeom>
          <a:noFill/>
          <a:extLst>
            <a:ext uri="{909E8E84-426E-40DD-AFC4-6F175D3DCCD1}">
              <a14:hiddenFill xmlns:a14="http://schemas.microsoft.com/office/drawing/2010/main">
                <a:solidFill>
                  <a:srgbClr val="FFFFFF"/>
                </a:solidFill>
              </a14:hiddenFill>
            </a:ext>
          </a:extLst>
        </p:spPr>
      </p:pic>
      <p:pic>
        <p:nvPicPr>
          <p:cNvPr id="4105" name="Picture 9">
            <a:extLst>
              <a:ext uri="{FF2B5EF4-FFF2-40B4-BE49-F238E27FC236}">
                <a16:creationId xmlns:a16="http://schemas.microsoft.com/office/drawing/2014/main" id="{C9612D5F-1752-D169-1334-462C362ED2F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276225" cy="200025"/>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a:extLst>
              <a:ext uri="{FF2B5EF4-FFF2-40B4-BE49-F238E27FC236}">
                <a16:creationId xmlns:a16="http://schemas.microsoft.com/office/drawing/2014/main" id="{6852BD0A-06C6-CB83-B86A-56D23571F7D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85825" cy="228600"/>
          </a:xfrm>
          <a:prstGeom prst="rect">
            <a:avLst/>
          </a:prstGeom>
          <a:noFill/>
          <a:extLst>
            <a:ext uri="{909E8E84-426E-40DD-AFC4-6F175D3DCCD1}">
              <a14:hiddenFill xmlns:a14="http://schemas.microsoft.com/office/drawing/2010/main">
                <a:solidFill>
                  <a:srgbClr val="FFFFFF"/>
                </a:solidFill>
              </a14:hiddenFill>
            </a:ext>
          </a:extLst>
        </p:spPr>
      </p:pic>
      <p:pic>
        <p:nvPicPr>
          <p:cNvPr id="4103" name="Picture 7">
            <a:extLst>
              <a:ext uri="{FF2B5EF4-FFF2-40B4-BE49-F238E27FC236}">
                <a16:creationId xmlns:a16="http://schemas.microsoft.com/office/drawing/2014/main" id="{D76AACB3-D4AE-44F9-84DD-ED93B61BCEF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42875" cy="200025"/>
          </a:xfrm>
          <a:prstGeom prst="rect">
            <a:avLst/>
          </a:prstGeom>
          <a:noFill/>
          <a:extLst>
            <a:ext uri="{909E8E84-426E-40DD-AFC4-6F175D3DCCD1}">
              <a14:hiddenFill xmlns:a14="http://schemas.microsoft.com/office/drawing/2010/main">
                <a:solidFill>
                  <a:srgbClr val="FFFFFF"/>
                </a:solidFill>
              </a14:hiddenFill>
            </a:ext>
          </a:extLst>
        </p:spPr>
      </p:pic>
      <p:pic>
        <p:nvPicPr>
          <p:cNvPr id="4108" name="Picture 12">
            <a:extLst>
              <a:ext uri="{FF2B5EF4-FFF2-40B4-BE49-F238E27FC236}">
                <a16:creationId xmlns:a16="http://schemas.microsoft.com/office/drawing/2014/main" id="{87322F25-475F-5CFB-A6D7-737FC8224CD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276225" cy="200025"/>
          </a:xfrm>
          <a:prstGeom prst="rect">
            <a:avLst/>
          </a:prstGeom>
          <a:noFill/>
          <a:extLst>
            <a:ext uri="{909E8E84-426E-40DD-AFC4-6F175D3DCCD1}">
              <a14:hiddenFill xmlns:a14="http://schemas.microsoft.com/office/drawing/2010/main">
                <a:solidFill>
                  <a:srgbClr val="FFFFFF"/>
                </a:solidFill>
              </a14:hiddenFill>
            </a:ext>
          </a:extLst>
        </p:spPr>
      </p:pic>
      <p:pic>
        <p:nvPicPr>
          <p:cNvPr id="4107" name="Picture 11">
            <a:extLst>
              <a:ext uri="{FF2B5EF4-FFF2-40B4-BE49-F238E27FC236}">
                <a16:creationId xmlns:a16="http://schemas.microsoft.com/office/drawing/2014/main" id="{7F831FDE-5FDC-DEF5-4441-FF8D63C8325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85825" cy="228600"/>
          </a:xfrm>
          <a:prstGeom prst="rect">
            <a:avLst/>
          </a:prstGeom>
          <a:noFill/>
          <a:extLst>
            <a:ext uri="{909E8E84-426E-40DD-AFC4-6F175D3DCCD1}">
              <a14:hiddenFill xmlns:a14="http://schemas.microsoft.com/office/drawing/2010/main">
                <a:solidFill>
                  <a:srgbClr val="FFFFFF"/>
                </a:solidFill>
              </a14:hiddenFill>
            </a:ext>
          </a:extLst>
        </p:spPr>
      </p:pic>
      <p:pic>
        <p:nvPicPr>
          <p:cNvPr id="4106" name="Picture 10">
            <a:extLst>
              <a:ext uri="{FF2B5EF4-FFF2-40B4-BE49-F238E27FC236}">
                <a16:creationId xmlns:a16="http://schemas.microsoft.com/office/drawing/2014/main" id="{28E9FF43-2EF4-3CE2-FA29-A99DF8982D6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42875" cy="200025"/>
          </a:xfrm>
          <a:prstGeom prst="rect">
            <a:avLst/>
          </a:prstGeom>
          <a:noFill/>
          <a:extLst>
            <a:ext uri="{909E8E84-426E-40DD-AFC4-6F175D3DCCD1}">
              <a14:hiddenFill xmlns:a14="http://schemas.microsoft.com/office/drawing/2010/main">
                <a:solidFill>
                  <a:srgbClr val="FFFFFF"/>
                </a:solidFill>
              </a14:hiddenFill>
            </a:ext>
          </a:extLst>
        </p:spPr>
      </p:pic>
      <p:pic>
        <p:nvPicPr>
          <p:cNvPr id="4111" name="Picture 15">
            <a:extLst>
              <a:ext uri="{FF2B5EF4-FFF2-40B4-BE49-F238E27FC236}">
                <a16:creationId xmlns:a16="http://schemas.microsoft.com/office/drawing/2014/main" id="{90911A40-B480-0E97-88E6-DD41A540FC0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276225" cy="200025"/>
          </a:xfrm>
          <a:prstGeom prst="rect">
            <a:avLst/>
          </a:prstGeom>
          <a:noFill/>
          <a:extLst>
            <a:ext uri="{909E8E84-426E-40DD-AFC4-6F175D3DCCD1}">
              <a14:hiddenFill xmlns:a14="http://schemas.microsoft.com/office/drawing/2010/main">
                <a:solidFill>
                  <a:srgbClr val="FFFFFF"/>
                </a:solidFill>
              </a14:hiddenFill>
            </a:ext>
          </a:extLst>
        </p:spPr>
      </p:pic>
      <p:pic>
        <p:nvPicPr>
          <p:cNvPr id="4110" name="Picture 14">
            <a:extLst>
              <a:ext uri="{FF2B5EF4-FFF2-40B4-BE49-F238E27FC236}">
                <a16:creationId xmlns:a16="http://schemas.microsoft.com/office/drawing/2014/main" id="{E16BD614-D03B-EAEF-D10A-4C49601A608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85825" cy="228600"/>
          </a:xfrm>
          <a:prstGeom prst="rect">
            <a:avLst/>
          </a:prstGeom>
          <a:noFill/>
          <a:extLst>
            <a:ext uri="{909E8E84-426E-40DD-AFC4-6F175D3DCCD1}">
              <a14:hiddenFill xmlns:a14="http://schemas.microsoft.com/office/drawing/2010/main">
                <a:solidFill>
                  <a:srgbClr val="FFFFFF"/>
                </a:solidFill>
              </a14:hiddenFill>
            </a:ext>
          </a:extLst>
        </p:spPr>
      </p:pic>
      <p:pic>
        <p:nvPicPr>
          <p:cNvPr id="4109" name="Picture 13">
            <a:extLst>
              <a:ext uri="{FF2B5EF4-FFF2-40B4-BE49-F238E27FC236}">
                <a16:creationId xmlns:a16="http://schemas.microsoft.com/office/drawing/2014/main" id="{765B3EBB-5C5C-5D27-3353-C2E44DD4D1A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42875" cy="200025"/>
          </a:xfrm>
          <a:prstGeom prst="rect">
            <a:avLst/>
          </a:prstGeom>
          <a:noFill/>
          <a:extLst>
            <a:ext uri="{909E8E84-426E-40DD-AFC4-6F175D3DCCD1}">
              <a14:hiddenFill xmlns:a14="http://schemas.microsoft.com/office/drawing/2010/main">
                <a:solidFill>
                  <a:srgbClr val="FFFFFF"/>
                </a:solidFill>
              </a14:hiddenFill>
            </a:ext>
          </a:extLst>
        </p:spPr>
      </p:pic>
      <p:pic>
        <p:nvPicPr>
          <p:cNvPr id="4114" name="Picture 18">
            <a:extLst>
              <a:ext uri="{FF2B5EF4-FFF2-40B4-BE49-F238E27FC236}">
                <a16:creationId xmlns:a16="http://schemas.microsoft.com/office/drawing/2014/main" id="{65914256-B038-016E-AE11-217CA6DDB93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276225" cy="200025"/>
          </a:xfrm>
          <a:prstGeom prst="rect">
            <a:avLst/>
          </a:prstGeom>
          <a:noFill/>
          <a:extLst>
            <a:ext uri="{909E8E84-426E-40DD-AFC4-6F175D3DCCD1}">
              <a14:hiddenFill xmlns:a14="http://schemas.microsoft.com/office/drawing/2010/main">
                <a:solidFill>
                  <a:srgbClr val="FFFFFF"/>
                </a:solidFill>
              </a14:hiddenFill>
            </a:ext>
          </a:extLst>
        </p:spPr>
      </p:pic>
      <p:pic>
        <p:nvPicPr>
          <p:cNvPr id="4113" name="Picture 17">
            <a:extLst>
              <a:ext uri="{FF2B5EF4-FFF2-40B4-BE49-F238E27FC236}">
                <a16:creationId xmlns:a16="http://schemas.microsoft.com/office/drawing/2014/main" id="{057E10E6-EA9F-8F0D-5C1E-050E8BE466A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85825" cy="228600"/>
          </a:xfrm>
          <a:prstGeom prst="rect">
            <a:avLst/>
          </a:prstGeom>
          <a:noFill/>
          <a:extLst>
            <a:ext uri="{909E8E84-426E-40DD-AFC4-6F175D3DCCD1}">
              <a14:hiddenFill xmlns:a14="http://schemas.microsoft.com/office/drawing/2010/main">
                <a:solidFill>
                  <a:srgbClr val="FFFFFF"/>
                </a:solidFill>
              </a14:hiddenFill>
            </a:ext>
          </a:extLst>
        </p:spPr>
      </p:pic>
      <p:pic>
        <p:nvPicPr>
          <p:cNvPr id="4112" name="Picture 16">
            <a:extLst>
              <a:ext uri="{FF2B5EF4-FFF2-40B4-BE49-F238E27FC236}">
                <a16:creationId xmlns:a16="http://schemas.microsoft.com/office/drawing/2014/main" id="{E6DED6EC-3171-42D8-FF94-CA491683E7B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42875" cy="200025"/>
          </a:xfrm>
          <a:prstGeom prst="rect">
            <a:avLst/>
          </a:prstGeom>
          <a:noFill/>
          <a:extLst>
            <a:ext uri="{909E8E84-426E-40DD-AFC4-6F175D3DCCD1}">
              <a14:hiddenFill xmlns:a14="http://schemas.microsoft.com/office/drawing/2010/main">
                <a:solidFill>
                  <a:srgbClr val="FFFFFF"/>
                </a:solidFill>
              </a14:hiddenFill>
            </a:ext>
          </a:extLst>
        </p:spPr>
      </p:pic>
      <p:pic>
        <p:nvPicPr>
          <p:cNvPr id="4117" name="Picture 21">
            <a:extLst>
              <a:ext uri="{FF2B5EF4-FFF2-40B4-BE49-F238E27FC236}">
                <a16:creationId xmlns:a16="http://schemas.microsoft.com/office/drawing/2014/main" id="{DE91EC12-871B-A696-BE93-47E31D3ADB1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276225" cy="200025"/>
          </a:xfrm>
          <a:prstGeom prst="rect">
            <a:avLst/>
          </a:prstGeom>
          <a:noFill/>
          <a:extLst>
            <a:ext uri="{909E8E84-426E-40DD-AFC4-6F175D3DCCD1}">
              <a14:hiddenFill xmlns:a14="http://schemas.microsoft.com/office/drawing/2010/main">
                <a:solidFill>
                  <a:srgbClr val="FFFFFF"/>
                </a:solidFill>
              </a14:hiddenFill>
            </a:ext>
          </a:extLst>
        </p:spPr>
      </p:pic>
      <p:pic>
        <p:nvPicPr>
          <p:cNvPr id="4116" name="Picture 20">
            <a:extLst>
              <a:ext uri="{FF2B5EF4-FFF2-40B4-BE49-F238E27FC236}">
                <a16:creationId xmlns:a16="http://schemas.microsoft.com/office/drawing/2014/main" id="{DE294043-3B9B-E06E-CB8C-E93F770416E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85825" cy="228600"/>
          </a:xfrm>
          <a:prstGeom prst="rect">
            <a:avLst/>
          </a:prstGeom>
          <a:noFill/>
          <a:extLst>
            <a:ext uri="{909E8E84-426E-40DD-AFC4-6F175D3DCCD1}">
              <a14:hiddenFill xmlns:a14="http://schemas.microsoft.com/office/drawing/2010/main">
                <a:solidFill>
                  <a:srgbClr val="FFFFFF"/>
                </a:solidFill>
              </a14:hiddenFill>
            </a:ext>
          </a:extLst>
        </p:spPr>
      </p:pic>
      <p:pic>
        <p:nvPicPr>
          <p:cNvPr id="4115" name="Picture 19">
            <a:extLst>
              <a:ext uri="{FF2B5EF4-FFF2-40B4-BE49-F238E27FC236}">
                <a16:creationId xmlns:a16="http://schemas.microsoft.com/office/drawing/2014/main" id="{D7D98304-01A2-0A6D-3B02-B905A9727A0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42875" cy="200025"/>
          </a:xfrm>
          <a:prstGeom prst="rect">
            <a:avLst/>
          </a:prstGeom>
          <a:noFill/>
          <a:extLst>
            <a:ext uri="{909E8E84-426E-40DD-AFC4-6F175D3DCCD1}">
              <a14:hiddenFill xmlns:a14="http://schemas.microsoft.com/office/drawing/2010/main">
                <a:solidFill>
                  <a:srgbClr val="FFFFFF"/>
                </a:solidFill>
              </a14:hiddenFill>
            </a:ext>
          </a:extLst>
        </p:spPr>
      </p:pic>
      <p:pic>
        <p:nvPicPr>
          <p:cNvPr id="4121" name="Picture 25">
            <a:extLst>
              <a:ext uri="{FF2B5EF4-FFF2-40B4-BE49-F238E27FC236}">
                <a16:creationId xmlns:a16="http://schemas.microsoft.com/office/drawing/2014/main" id="{941E5A2E-1E74-062B-C30E-F1D681A6F40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276225" cy="200025"/>
          </a:xfrm>
          <a:prstGeom prst="rect">
            <a:avLst/>
          </a:prstGeom>
          <a:noFill/>
          <a:extLst>
            <a:ext uri="{909E8E84-426E-40DD-AFC4-6F175D3DCCD1}">
              <a14:hiddenFill xmlns:a14="http://schemas.microsoft.com/office/drawing/2010/main">
                <a:solidFill>
                  <a:srgbClr val="FFFFFF"/>
                </a:solidFill>
              </a14:hiddenFill>
            </a:ext>
          </a:extLst>
        </p:spPr>
      </p:pic>
      <p:pic>
        <p:nvPicPr>
          <p:cNvPr id="4120" name="Picture 24">
            <a:extLst>
              <a:ext uri="{FF2B5EF4-FFF2-40B4-BE49-F238E27FC236}">
                <a16:creationId xmlns:a16="http://schemas.microsoft.com/office/drawing/2014/main" id="{B7C56F5B-EBC6-D3B9-F42C-DC5172BB9B0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885825" cy="228600"/>
          </a:xfrm>
          <a:prstGeom prst="rect">
            <a:avLst/>
          </a:prstGeom>
          <a:noFill/>
          <a:extLst>
            <a:ext uri="{909E8E84-426E-40DD-AFC4-6F175D3DCCD1}">
              <a14:hiddenFill xmlns:a14="http://schemas.microsoft.com/office/drawing/2010/main">
                <a:solidFill>
                  <a:srgbClr val="FFFFFF"/>
                </a:solidFill>
              </a14:hiddenFill>
            </a:ext>
          </a:extLst>
        </p:spPr>
      </p:pic>
      <p:pic>
        <p:nvPicPr>
          <p:cNvPr id="4119" name="Picture 23">
            <a:extLst>
              <a:ext uri="{FF2B5EF4-FFF2-40B4-BE49-F238E27FC236}">
                <a16:creationId xmlns:a16="http://schemas.microsoft.com/office/drawing/2014/main" id="{D5F40B10-7518-88B5-2593-02DB013CF5F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42875" cy="200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050851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056"/>
                                        </p:tgtEl>
                                        <p:attrNameLst>
                                          <p:attrName>style.visibility</p:attrName>
                                        </p:attrNameLst>
                                      </p:cBhvr>
                                      <p:to>
                                        <p:strVal val="visible"/>
                                      </p:to>
                                    </p:set>
                                    <p:animEffect transition="in" filter="box(in)">
                                      <p:cBhvr>
                                        <p:cTn id="7" dur="500"/>
                                        <p:tgtEl>
                                          <p:spTgt spid="205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6"/>
                                        </p:tgtEl>
                                        <p:attrNameLst>
                                          <p:attrName>style.visibility</p:attrName>
                                        </p:attrNameLst>
                                      </p:cBhvr>
                                      <p:to>
                                        <p:strVal val="visible"/>
                                      </p:to>
                                    </p:set>
                                    <p:animEffect transition="in" filter="circle(in)">
                                      <p:cBhvr>
                                        <p:cTn id="12" dur="2000"/>
                                        <p:tgtEl>
                                          <p:spTgt spid="4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7"/>
                                        </p:tgtEl>
                                        <p:attrNameLst>
                                          <p:attrName>style.visibility</p:attrName>
                                        </p:attrNameLst>
                                      </p:cBhvr>
                                      <p:to>
                                        <p:strVal val="visible"/>
                                      </p:to>
                                    </p:set>
                                    <p:animEffect transition="in" filter="circle(in)">
                                      <p:cBhvr>
                                        <p:cTn id="17" dur="20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1264</TotalTime>
  <Words>2046</Words>
  <Application>Microsoft Office PowerPoint</Application>
  <PresentationFormat>Widescreen</PresentationFormat>
  <Paragraphs>198</Paragraphs>
  <Slides>26</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3</vt:i4>
      </vt:variant>
      <vt:variant>
        <vt:lpstr>Slide Titles</vt:lpstr>
      </vt:variant>
      <vt:variant>
        <vt:i4>26</vt:i4>
      </vt:variant>
    </vt:vector>
  </HeadingPairs>
  <TitlesOfParts>
    <vt:vector size="35" baseType="lpstr">
      <vt:lpstr>Arial</vt:lpstr>
      <vt:lpstr>Calibri</vt:lpstr>
      <vt:lpstr>Calibri Light</vt:lpstr>
      <vt:lpstr>Symbol</vt:lpstr>
      <vt:lpstr>Times New Roman</vt:lpstr>
      <vt:lpstr>Office Theme</vt:lpstr>
      <vt:lpstr>Equation</vt:lpstr>
      <vt:lpstr>CS ChemDraw Drawing</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Bài tập về nhà:</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VnTeach.Com</dc:title>
  <dc:creator>VnTeach.Com; Minh Hùng</dc:creator>
  <cp:keywords>VnTeach.Com</cp:keywords>
  <cp:lastModifiedBy>bui hung</cp:lastModifiedBy>
  <cp:revision>94</cp:revision>
  <dcterms:created xsi:type="dcterms:W3CDTF">2019-10-11T07:31:39Z</dcterms:created>
  <dcterms:modified xsi:type="dcterms:W3CDTF">2023-06-01T08:54:44Z</dcterms:modified>
</cp:coreProperties>
</file>