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media/media2.mp4"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87" r:id="rId2"/>
    <p:sldId id="302" r:id="rId3"/>
    <p:sldId id="305" r:id="rId4"/>
    <p:sldId id="323" r:id="rId5"/>
    <p:sldId id="324" r:id="rId6"/>
    <p:sldId id="362" r:id="rId7"/>
    <p:sldId id="353" r:id="rId8"/>
    <p:sldId id="354" r:id="rId9"/>
    <p:sldId id="355" r:id="rId10"/>
    <p:sldId id="356" r:id="rId11"/>
    <p:sldId id="333" r:id="rId12"/>
    <p:sldId id="334" r:id="rId13"/>
    <p:sldId id="336" r:id="rId14"/>
    <p:sldId id="335" r:id="rId15"/>
    <p:sldId id="339" r:id="rId16"/>
    <p:sldId id="347" r:id="rId17"/>
    <p:sldId id="348" r:id="rId18"/>
    <p:sldId id="350" r:id="rId19"/>
    <p:sldId id="351" r:id="rId20"/>
    <p:sldId id="352" r:id="rId21"/>
    <p:sldId id="357" r:id="rId22"/>
    <p:sldId id="308" r:id="rId23"/>
    <p:sldId id="325" r:id="rId24"/>
    <p:sldId id="313" r:id="rId25"/>
    <p:sldId id="321" r:id="rId26"/>
    <p:sldId id="359" r:id="rId27"/>
    <p:sldId id="360" r:id="rId28"/>
    <p:sldId id="361" r:id="rId29"/>
    <p:sldId id="358" r:id="rId30"/>
  </p:sldIdLst>
  <p:sldSz cx="9144000" cy="6858000" type="screen4x3"/>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04" y="-90"/>
      </p:cViewPr>
      <p:guideLst>
        <p:guide orient="horz" pos="2160"/>
        <p:guide pos="2880"/>
      </p:guideLst>
    </p:cSldViewPr>
  </p:slideViewPr>
  <p:notesTextViewPr>
    <p:cViewPr>
      <p:scale>
        <a:sx n="1" d="1"/>
        <a:sy n="1" d="1"/>
      </p:scale>
      <p:origin x="0" y="0"/>
    </p:cViewPr>
  </p:notesTextViewPr>
  <p:notesViewPr>
    <p:cSldViewPr snapToGrid="0">
      <p:cViewPr varScale="1">
        <p:scale>
          <a:sx n="52" d="100"/>
          <a:sy n="52" d="100"/>
        </p:scale>
        <p:origin x="-2676" y="-84"/>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invertIfNegative val="0"/>
          <c:dPt>
            <c:idx val="1"/>
            <c:invertIfNegative val="0"/>
            <c:bubble3D val="0"/>
            <c:spPr>
              <a:solidFill>
                <a:srgbClr val="FFC000"/>
              </a:solidFill>
            </c:spPr>
          </c:dPt>
          <c:dPt>
            <c:idx val="2"/>
            <c:invertIfNegative val="0"/>
            <c:bubble3D val="0"/>
            <c:spPr>
              <a:solidFill>
                <a:schemeClr val="accent2"/>
              </a:solidFill>
            </c:spPr>
          </c:dPt>
          <c:dPt>
            <c:idx val="3"/>
            <c:invertIfNegative val="0"/>
            <c:bubble3D val="0"/>
            <c:spPr>
              <a:solidFill>
                <a:srgbClr val="FF0000"/>
              </a:solidFill>
            </c:spPr>
          </c:dPt>
          <c:cat>
            <c:strRef>
              <c:f>Sheet1!$A$2:$A$5</c:f>
              <c:strCache>
                <c:ptCount val="4"/>
                <c:pt idx="0">
                  <c:v>Rất thích</c:v>
                </c:pt>
                <c:pt idx="1">
                  <c:v>Bình thường</c:v>
                </c:pt>
                <c:pt idx="2">
                  <c:v>Nhàm chán</c:v>
                </c:pt>
                <c:pt idx="3">
                  <c:v>Không thích</c:v>
                </c:pt>
              </c:strCache>
            </c:strRef>
          </c:cat>
          <c:val>
            <c:numRef>
              <c:f>Sheet1!$B$2:$B$5</c:f>
              <c:numCache>
                <c:formatCode>General</c:formatCode>
                <c:ptCount val="4"/>
                <c:pt idx="0">
                  <c:v>23</c:v>
                </c:pt>
                <c:pt idx="1">
                  <c:v>27</c:v>
                </c:pt>
                <c:pt idx="2">
                  <c:v>25</c:v>
                </c:pt>
                <c:pt idx="3">
                  <c:v>30</c:v>
                </c:pt>
              </c:numCache>
            </c:numRef>
          </c:val>
        </c:ser>
        <c:ser>
          <c:idx val="1"/>
          <c:order val="1"/>
          <c:tx>
            <c:strRef>
              <c:f>Sheet1!$C$1</c:f>
              <c:strCache>
                <c:ptCount val="1"/>
                <c:pt idx="0">
                  <c:v>Series 2</c:v>
                </c:pt>
              </c:strCache>
            </c:strRef>
          </c:tx>
          <c:invertIfNegative val="0"/>
          <c:cat>
            <c:strRef>
              <c:f>Sheet1!$A$2:$A$5</c:f>
              <c:strCache>
                <c:ptCount val="4"/>
                <c:pt idx="0">
                  <c:v>Rất thích</c:v>
                </c:pt>
                <c:pt idx="1">
                  <c:v>Bình thường</c:v>
                </c:pt>
                <c:pt idx="2">
                  <c:v>Nhàm chán</c:v>
                </c:pt>
                <c:pt idx="3">
                  <c:v>Không thích</c:v>
                </c:pt>
              </c:strCache>
            </c:strRef>
          </c:cat>
          <c:val>
            <c:numRef>
              <c:f>Sheet1!$C$2:$C$5</c:f>
              <c:numCache>
                <c:formatCode>General</c:formatCode>
                <c:ptCount val="4"/>
              </c:numCache>
            </c:numRef>
          </c:val>
        </c:ser>
        <c:ser>
          <c:idx val="2"/>
          <c:order val="2"/>
          <c:tx>
            <c:strRef>
              <c:f>Sheet1!$D$1</c:f>
              <c:strCache>
                <c:ptCount val="1"/>
                <c:pt idx="0">
                  <c:v>Series 3</c:v>
                </c:pt>
              </c:strCache>
            </c:strRef>
          </c:tx>
          <c:invertIfNegative val="0"/>
          <c:cat>
            <c:strRef>
              <c:f>Sheet1!$A$2:$A$5</c:f>
              <c:strCache>
                <c:ptCount val="4"/>
                <c:pt idx="0">
                  <c:v>Rất thích</c:v>
                </c:pt>
                <c:pt idx="1">
                  <c:v>Bình thường</c:v>
                </c:pt>
                <c:pt idx="2">
                  <c:v>Nhàm chán</c:v>
                </c:pt>
                <c:pt idx="3">
                  <c:v>Không thích</c:v>
                </c:pt>
              </c:strCache>
            </c:strRef>
          </c:cat>
          <c:val>
            <c:numRef>
              <c:f>Sheet1!$D$2:$D$5</c:f>
              <c:numCache>
                <c:formatCode>General</c:formatCode>
                <c:ptCount val="4"/>
              </c:numCache>
            </c:numRef>
          </c:val>
        </c:ser>
        <c:dLbls>
          <c:showLegendKey val="0"/>
          <c:showVal val="0"/>
          <c:showCatName val="0"/>
          <c:showSerName val="0"/>
          <c:showPercent val="0"/>
          <c:showBubbleSize val="0"/>
        </c:dLbls>
        <c:gapWidth val="150"/>
        <c:axId val="166702080"/>
        <c:axId val="166703872"/>
      </c:barChart>
      <c:catAx>
        <c:axId val="166702080"/>
        <c:scaling>
          <c:orientation val="minMax"/>
        </c:scaling>
        <c:delete val="0"/>
        <c:axPos val="b"/>
        <c:majorTickMark val="out"/>
        <c:minorTickMark val="none"/>
        <c:tickLblPos val="nextTo"/>
        <c:crossAx val="166703872"/>
        <c:crosses val="autoZero"/>
        <c:auto val="1"/>
        <c:lblAlgn val="ctr"/>
        <c:lblOffset val="100"/>
        <c:noMultiLvlLbl val="0"/>
      </c:catAx>
      <c:valAx>
        <c:axId val="166703872"/>
        <c:scaling>
          <c:orientation val="minMax"/>
        </c:scaling>
        <c:delete val="0"/>
        <c:axPos val="l"/>
        <c:majorGridlines/>
        <c:numFmt formatCode="General" sourceLinked="1"/>
        <c:majorTickMark val="out"/>
        <c:minorTickMark val="none"/>
        <c:tickLblPos val="nextTo"/>
        <c:crossAx val="1667020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Trước khi áp dụng</c:v>
                </c:pt>
              </c:strCache>
            </c:strRef>
          </c:tx>
          <c:invertIfNegative val="0"/>
          <c:cat>
            <c:strRef>
              <c:f>Sheet1!$A$2:$A$5</c:f>
              <c:strCache>
                <c:ptCount val="4"/>
                <c:pt idx="0">
                  <c:v>Rất thích</c:v>
                </c:pt>
                <c:pt idx="1">
                  <c:v>Bình thường</c:v>
                </c:pt>
                <c:pt idx="2">
                  <c:v>Nhàm chán</c:v>
                </c:pt>
                <c:pt idx="3">
                  <c:v>Không thích</c:v>
                </c:pt>
              </c:strCache>
            </c:strRef>
          </c:cat>
          <c:val>
            <c:numRef>
              <c:f>Sheet1!$B$2:$B$5</c:f>
              <c:numCache>
                <c:formatCode>General</c:formatCode>
                <c:ptCount val="4"/>
                <c:pt idx="0">
                  <c:v>23</c:v>
                </c:pt>
                <c:pt idx="1">
                  <c:v>27</c:v>
                </c:pt>
                <c:pt idx="2">
                  <c:v>25</c:v>
                </c:pt>
                <c:pt idx="3">
                  <c:v>30</c:v>
                </c:pt>
              </c:numCache>
            </c:numRef>
          </c:val>
        </c:ser>
        <c:ser>
          <c:idx val="1"/>
          <c:order val="1"/>
          <c:tx>
            <c:strRef>
              <c:f>Sheet1!$C$1</c:f>
              <c:strCache>
                <c:ptCount val="1"/>
                <c:pt idx="0">
                  <c:v>Sau khi áp dụng</c:v>
                </c:pt>
              </c:strCache>
            </c:strRef>
          </c:tx>
          <c:invertIfNegative val="0"/>
          <c:cat>
            <c:strRef>
              <c:f>Sheet1!$A$2:$A$5</c:f>
              <c:strCache>
                <c:ptCount val="4"/>
                <c:pt idx="0">
                  <c:v>Rất thích</c:v>
                </c:pt>
                <c:pt idx="1">
                  <c:v>Bình thường</c:v>
                </c:pt>
                <c:pt idx="2">
                  <c:v>Nhàm chán</c:v>
                </c:pt>
                <c:pt idx="3">
                  <c:v>Không thích</c:v>
                </c:pt>
              </c:strCache>
            </c:strRef>
          </c:cat>
          <c:val>
            <c:numRef>
              <c:f>Sheet1!$C$2:$C$5</c:f>
              <c:numCache>
                <c:formatCode>General</c:formatCode>
                <c:ptCount val="4"/>
                <c:pt idx="0">
                  <c:v>38</c:v>
                </c:pt>
                <c:pt idx="1">
                  <c:v>32</c:v>
                </c:pt>
                <c:pt idx="2">
                  <c:v>15</c:v>
                </c:pt>
                <c:pt idx="3">
                  <c:v>20</c:v>
                </c:pt>
              </c:numCache>
            </c:numRef>
          </c:val>
        </c:ser>
        <c:ser>
          <c:idx val="2"/>
          <c:order val="2"/>
          <c:tx>
            <c:strRef>
              <c:f>Sheet1!$D$1</c:f>
              <c:strCache>
                <c:ptCount val="1"/>
                <c:pt idx="0">
                  <c:v>Column1</c:v>
                </c:pt>
              </c:strCache>
            </c:strRef>
          </c:tx>
          <c:invertIfNegative val="0"/>
          <c:cat>
            <c:strRef>
              <c:f>Sheet1!$A$2:$A$5</c:f>
              <c:strCache>
                <c:ptCount val="4"/>
                <c:pt idx="0">
                  <c:v>Rất thích</c:v>
                </c:pt>
                <c:pt idx="1">
                  <c:v>Bình thường</c:v>
                </c:pt>
                <c:pt idx="2">
                  <c:v>Nhàm chán</c:v>
                </c:pt>
                <c:pt idx="3">
                  <c:v>Không thích</c:v>
                </c:pt>
              </c:strCache>
            </c:strRef>
          </c:cat>
          <c:val>
            <c:numRef>
              <c:f>Sheet1!$D$2:$D$5</c:f>
              <c:numCache>
                <c:formatCode>General</c:formatCode>
                <c:ptCount val="4"/>
              </c:numCache>
            </c:numRef>
          </c:val>
        </c:ser>
        <c:dLbls>
          <c:showLegendKey val="0"/>
          <c:showVal val="0"/>
          <c:showCatName val="0"/>
          <c:showSerName val="0"/>
          <c:showPercent val="0"/>
          <c:showBubbleSize val="0"/>
        </c:dLbls>
        <c:gapWidth val="150"/>
        <c:axId val="165836288"/>
        <c:axId val="165837824"/>
      </c:barChart>
      <c:catAx>
        <c:axId val="165836288"/>
        <c:scaling>
          <c:orientation val="minMax"/>
        </c:scaling>
        <c:delete val="0"/>
        <c:axPos val="b"/>
        <c:majorTickMark val="out"/>
        <c:minorTickMark val="none"/>
        <c:tickLblPos val="nextTo"/>
        <c:crossAx val="165837824"/>
        <c:crosses val="autoZero"/>
        <c:auto val="1"/>
        <c:lblAlgn val="ctr"/>
        <c:lblOffset val="100"/>
        <c:noMultiLvlLbl val="0"/>
      </c:catAx>
      <c:valAx>
        <c:axId val="165837824"/>
        <c:scaling>
          <c:orientation val="minMax"/>
        </c:scaling>
        <c:delete val="0"/>
        <c:axPos val="l"/>
        <c:majorGridlines/>
        <c:numFmt formatCode="General" sourceLinked="1"/>
        <c:majorTickMark val="out"/>
        <c:minorTickMark val="none"/>
        <c:tickLblPos val="nextTo"/>
        <c:crossAx val="165836288"/>
        <c:crosses val="autoZero"/>
        <c:crossBetween val="between"/>
      </c:valAx>
    </c:plotArea>
    <c:legend>
      <c:legendPos val="r"/>
      <c:legendEntry>
        <c:idx val="2"/>
        <c:delete val="1"/>
      </c:legendEntry>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9374188"/>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4188"/>
            <a:ext cx="2919412" cy="493712"/>
          </a:xfrm>
          <a:prstGeom prst="rect">
            <a:avLst/>
          </a:prstGeom>
        </p:spPr>
        <p:txBody>
          <a:bodyPr vert="horz" lIns="91440" tIns="45720" rIns="91440" bIns="45720" rtlCol="0" anchor="b"/>
          <a:lstStyle>
            <a:lvl1pPr algn="r">
              <a:defRPr sz="1200"/>
            </a:lvl1pPr>
          </a:lstStyle>
          <a:p>
            <a:fld id="{57309B25-2F03-4609-8BA4-F6008F9DD224}" type="slidenum">
              <a:rPr lang="en-US" smtClean="0"/>
              <a:t>‹#›</a:t>
            </a:fld>
            <a:endParaRPr lang="en-US"/>
          </a:p>
        </p:txBody>
      </p:sp>
    </p:spTree>
    <p:extLst>
      <p:ext uri="{BB962C8B-B14F-4D97-AF65-F5344CB8AC3E}">
        <p14:creationId xmlns:p14="http://schemas.microsoft.com/office/powerpoint/2010/main" val="3516641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1ED38494-A79E-488D-AFAC-3EF7898A831E}" type="datetimeFigureOut">
              <a:rPr lang="en-US" smtClean="0"/>
              <a:t>03/11/2020</a:t>
            </a:fld>
            <a:endParaRPr lang="en-US"/>
          </a:p>
        </p:txBody>
      </p:sp>
      <p:sp>
        <p:nvSpPr>
          <p:cNvPr id="4" name="Slide Image Placeholder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8007"/>
            <a:ext cx="5388610" cy="444127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EF160220-0423-4EE2-B134-4FBCF4D509E2}" type="slidenum">
              <a:rPr lang="en-US" smtClean="0"/>
              <a:t>‹#›</a:t>
            </a:fld>
            <a:endParaRPr lang="en-US"/>
          </a:p>
        </p:txBody>
      </p:sp>
    </p:spTree>
    <p:extLst>
      <p:ext uri="{BB962C8B-B14F-4D97-AF65-F5344CB8AC3E}">
        <p14:creationId xmlns:p14="http://schemas.microsoft.com/office/powerpoint/2010/main" val="54247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160220-0423-4EE2-B134-4FBCF4D509E2}" type="slidenum">
              <a:rPr lang="en-US" smtClean="0"/>
              <a:t>1</a:t>
            </a:fld>
            <a:endParaRPr lang="en-US"/>
          </a:p>
        </p:txBody>
      </p:sp>
    </p:spTree>
    <p:extLst>
      <p:ext uri="{BB962C8B-B14F-4D97-AF65-F5344CB8AC3E}">
        <p14:creationId xmlns:p14="http://schemas.microsoft.com/office/powerpoint/2010/main" val="63649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5229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EA7222-585D-4452-B379-7A53EF9E4918}" type="datetimeFigureOut">
              <a:rPr lang="en-US" smtClean="0"/>
              <a:t>03/11/2020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266051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EA7222-585D-4452-B379-7A53EF9E4918}" type="datetimeFigureOut">
              <a:rPr lang="en-US" smtClean="0"/>
              <a:t>03/11/2020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7683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EA7222-585D-4452-B379-7A53EF9E4918}" type="datetimeFigureOut">
              <a:rPr lang="en-US" smtClean="0"/>
              <a:t>03/11/2020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57820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EA7222-585D-4452-B379-7A53EF9E4918}" type="datetimeFigureOut">
              <a:rPr lang="en-US" smtClean="0"/>
              <a:t>03/11/2020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326178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A7222-585D-4452-B379-7A53EF9E4918}" type="datetimeFigureOut">
              <a:rPr lang="en-US" smtClean="0"/>
              <a:t>03/11/2020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46446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EA7222-585D-4452-B379-7A53EF9E4918}" type="datetimeFigureOut">
              <a:rPr lang="en-US" smtClean="0"/>
              <a:t>03/11/2020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3459557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EA7222-585D-4452-B379-7A53EF9E4918}" type="datetimeFigureOut">
              <a:rPr lang="en-US" smtClean="0"/>
              <a:t>03/11/2020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68620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EA7222-585D-4452-B379-7A53EF9E4918}" type="datetimeFigureOut">
              <a:rPr lang="en-US" smtClean="0"/>
              <a:t>03/11/2020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327292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A7222-585D-4452-B379-7A53EF9E4918}" type="datetimeFigureOut">
              <a:rPr lang="en-US" smtClean="0"/>
              <a:t>03/11/2020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1986549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A7222-585D-4452-B379-7A53EF9E4918}" type="datetimeFigureOut">
              <a:rPr lang="en-US" smtClean="0"/>
              <a:t>03/11/2020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75339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A7222-585D-4452-B379-7A53EF9E4918}" type="datetimeFigureOut">
              <a:rPr lang="en-US" smtClean="0"/>
              <a:t>03/11/2020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ECC490-A0E6-4109-AEA3-3C97D057AA99}" type="slidenum">
              <a:rPr lang="en-US" smtClean="0"/>
              <a:t>‹#›</a:t>
            </a:fld>
            <a:endParaRPr lang="en-US"/>
          </a:p>
        </p:txBody>
      </p:sp>
    </p:spTree>
    <p:extLst>
      <p:ext uri="{BB962C8B-B14F-4D97-AF65-F5344CB8AC3E}">
        <p14:creationId xmlns:p14="http://schemas.microsoft.com/office/powerpoint/2010/main" val="2308069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A7222-585D-4452-B379-7A53EF9E4918}" type="datetimeFigureOut">
              <a:rPr lang="en-US" smtClean="0"/>
              <a:t>03/11/2020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CC490-A0E6-4109-AEA3-3C97D057AA99}" type="slidenum">
              <a:rPr lang="en-US" smtClean="0"/>
              <a:t>‹#›</a:t>
            </a:fld>
            <a:endParaRPr lang="en-US"/>
          </a:p>
        </p:txBody>
      </p:sp>
    </p:spTree>
    <p:extLst>
      <p:ext uri="{BB962C8B-B14F-4D97-AF65-F5344CB8AC3E}">
        <p14:creationId xmlns:p14="http://schemas.microsoft.com/office/powerpoint/2010/main" val="356477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20.emf"/><Relationship Id="rId5" Type="http://schemas.openxmlformats.org/officeDocument/2006/relationships/image" Target="../media/image18.gif"/><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slide" Target="slide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audio" Target="../media/media2.mp4"/><Relationship Id="rId1" Type="http://schemas.microsoft.com/office/2007/relationships/media" Target="../media/media2.mp4"/><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2197" y="152405"/>
            <a:ext cx="5869494" cy="1477328"/>
          </a:xfrm>
          <a:prstGeom prst="rect">
            <a:avLst/>
          </a:prstGeom>
          <a:solidFill>
            <a:schemeClr val="bg1"/>
          </a:solidFill>
        </p:spPr>
        <p:txBody>
          <a:bodyPr wrap="square" lIns="91440" tIns="45720" rIns="91440" bIns="45720">
            <a:spAutoFit/>
          </a:bodyPr>
          <a:lstStyle/>
          <a:p>
            <a:pPr algn="ctr"/>
            <a:r>
              <a:rPr lang="en-US" sz="3000" b="1" spc="30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SỞ GD&amp;ĐT KHÁNH HÒA</a:t>
            </a:r>
          </a:p>
          <a:p>
            <a:pPr algn="ctr"/>
            <a:r>
              <a:rPr lang="en-US" sz="3000" b="1" spc="30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HỘI THI GIÁO VIÊN DẠY GIỎI CẤP THCS</a:t>
            </a:r>
            <a:endParaRPr lang="en-US" sz="3000" b="1" cap="none" spc="30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
        <p:nvSpPr>
          <p:cNvPr id="5" name="Rectangle 4"/>
          <p:cNvSpPr/>
          <p:nvPr/>
        </p:nvSpPr>
        <p:spPr>
          <a:xfrm>
            <a:off x="876543" y="1857902"/>
            <a:ext cx="7765011"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BÁO CÁO BIỆN PHÁP </a:t>
            </a:r>
          </a:p>
          <a:p>
            <a:pPr algn="ctr"/>
            <a:r>
              <a:rPr lang="en-US" sz="40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NÂNG CAO CHẤT LƯỢNG GIÁO DỤC</a:t>
            </a:r>
            <a:endParaRPr lang="en-US"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218" name="Picture 14" descr="blumen-pflanzen111[1]"/>
          <p:cNvPicPr>
            <a:picLocks noChangeAspect="1" noChangeArrowheads="1" noCrop="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10840" y="0"/>
            <a:ext cx="1856509" cy="169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blumen-pflanzen111[1]"/>
          <p:cNvPicPr>
            <a:picLocks noChangeAspect="1" noChangeArrowheads="1" noCrop="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7370621" y="-55326"/>
            <a:ext cx="1856509" cy="169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descr="nature%20(4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7036" y="4572000"/>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descr="nature%20(4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65028" y="4634345"/>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45669" y="5315680"/>
            <a:ext cx="558518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2400" b="1" cap="all" smtClean="0">
                <a:ln w="0"/>
                <a:solidFill>
                  <a:schemeClr val="accent5">
                    <a:lumMod val="75000"/>
                  </a:schemeClr>
                </a:solidFill>
                <a:effectLst>
                  <a:reflection blurRad="12700" stA="50000" endPos="50000" dist="5000" dir="5400000" sy="-100000" rotWithShape="0"/>
                </a:effectLst>
              </a:rPr>
              <a:t>Giáo viên: Nguyễn Thị hồng Thu</a:t>
            </a:r>
            <a:endParaRPr lang="en-US" sz="2400" b="1" cap="all" spc="0">
              <a:ln w="0"/>
              <a:solidFill>
                <a:schemeClr val="accent5">
                  <a:lumMod val="75000"/>
                </a:schemeClr>
              </a:solidFill>
              <a:effectLst>
                <a:reflection blurRad="12700" stA="50000" endPos="50000" dist="5000" dir="5400000" sy="-100000" rotWithShape="0"/>
              </a:effectLst>
            </a:endParaRPr>
          </a:p>
        </p:txBody>
      </p:sp>
      <p:sp>
        <p:nvSpPr>
          <p:cNvPr id="2" name="TextBox 1"/>
          <p:cNvSpPr txBox="1"/>
          <p:nvPr/>
        </p:nvSpPr>
        <p:spPr>
          <a:xfrm>
            <a:off x="689264" y="3617893"/>
            <a:ext cx="8097739" cy="954107"/>
          </a:xfrm>
          <a:prstGeom prst="rect">
            <a:avLst/>
          </a:prstGeom>
          <a:noFill/>
        </p:spPr>
        <p:txBody>
          <a:bodyPr wrap="square" rtlCol="0">
            <a:spAutoFit/>
          </a:bodyPr>
          <a:lstStyle/>
          <a:p>
            <a:r>
              <a:rPr lang="en-US" sz="2800" smtClean="0">
                <a:latin typeface="Times New Roman" pitchFamily="18" charset="0"/>
                <a:cs typeface="Times New Roman" pitchFamily="18" charset="0"/>
              </a:rPr>
              <a:t>Tên biện pháp: Biện pháp giúp học sinh phát huy tính tích cực thông qua các hoạt động trò chơi học tập.</a:t>
            </a:r>
            <a:endParaRPr lang="en-US" sz="2800">
              <a:latin typeface="Times New Roman" pitchFamily="18" charset="0"/>
              <a:cs typeface="Times New Roman" pitchFamily="18" charset="0"/>
            </a:endParaRPr>
          </a:p>
        </p:txBody>
      </p:sp>
      <p:sp>
        <p:nvSpPr>
          <p:cNvPr id="6" name="TextBox 5"/>
          <p:cNvSpPr txBox="1"/>
          <p:nvPr/>
        </p:nvSpPr>
        <p:spPr>
          <a:xfrm>
            <a:off x="1468582" y="6123704"/>
            <a:ext cx="6331527" cy="523220"/>
          </a:xfrm>
          <a:prstGeom prst="rect">
            <a:avLst/>
          </a:prstGeom>
          <a:noFill/>
        </p:spPr>
        <p:txBody>
          <a:bodyPr wrap="square" rtlCol="0">
            <a:spAutoFit/>
          </a:bodyPr>
          <a:lstStyle/>
          <a:p>
            <a:pPr algn="ctr"/>
            <a:r>
              <a:rPr lang="en-US" sz="2800" smtClean="0"/>
              <a:t>Trường THCS Lê Văn Tám , Khánh Vĩnh </a:t>
            </a:r>
            <a:endParaRPr lang="en-US" sz="2800"/>
          </a:p>
        </p:txBody>
      </p:sp>
    </p:spTree>
    <p:extLst>
      <p:ext uri="{BB962C8B-B14F-4D97-AF65-F5344CB8AC3E}">
        <p14:creationId xmlns:p14="http://schemas.microsoft.com/office/powerpoint/2010/main" val="1754805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672" y="290945"/>
            <a:ext cx="8451273" cy="523220"/>
          </a:xfrm>
          <a:prstGeom prst="rect">
            <a:avLst/>
          </a:prstGeom>
          <a:noFill/>
        </p:spPr>
        <p:txBody>
          <a:bodyPr wrap="square" rtlCol="0">
            <a:spAutoFit/>
          </a:bodyPr>
          <a:lstStyle/>
          <a:p>
            <a:r>
              <a:rPr lang="en-US" sz="2800" b="1" smtClean="0">
                <a:solidFill>
                  <a:schemeClr val="accent5">
                    <a:lumMod val="75000"/>
                  </a:schemeClr>
                </a:solidFill>
              </a:rPr>
              <a:t>Áp dụng trong bài “ Ôn tập học kì I</a:t>
            </a:r>
            <a:r>
              <a:rPr lang="en-US" sz="2800" b="1">
                <a:solidFill>
                  <a:schemeClr val="accent5">
                    <a:lumMod val="75000"/>
                  </a:schemeClr>
                </a:solidFill>
              </a:rPr>
              <a:t>” Toán </a:t>
            </a:r>
            <a:r>
              <a:rPr lang="en-US" sz="2800" b="1" smtClean="0">
                <a:solidFill>
                  <a:schemeClr val="accent5">
                    <a:lumMod val="75000"/>
                  </a:schemeClr>
                </a:solidFill>
              </a:rPr>
              <a:t>9.</a:t>
            </a:r>
          </a:p>
        </p:txBody>
      </p:sp>
      <mc:AlternateContent xmlns:mc="http://schemas.openxmlformats.org/markup-compatibility/2006" xmlns:a14="http://schemas.microsoft.com/office/drawing/2010/main">
        <mc:Choice Requires="a14">
          <p:sp>
            <p:nvSpPr>
              <p:cNvPr id="3" name="TextBox 2"/>
              <p:cNvSpPr txBox="1"/>
              <p:nvPr/>
            </p:nvSpPr>
            <p:spPr>
              <a:xfrm>
                <a:off x="221672" y="1238541"/>
                <a:ext cx="4003964" cy="4755789"/>
              </a:xfrm>
              <a:prstGeom prst="rect">
                <a:avLst/>
              </a:prstGeom>
              <a:noFill/>
            </p:spPr>
            <p:txBody>
              <a:bodyPr wrap="square" rtlCol="0">
                <a:spAutoFit/>
              </a:bodyPr>
              <a:lstStyle/>
              <a:p>
                <a:pPr>
                  <a:spcBef>
                    <a:spcPts val="400"/>
                  </a:spcBef>
                  <a:spcAft>
                    <a:spcPts val="400"/>
                  </a:spcAft>
                </a:pPr>
                <a:r>
                  <a:rPr lang="en-US" sz="2000" b="1" u="sng" smtClean="0">
                    <a:latin typeface="Arial" pitchFamily="34" charset="0"/>
                    <a:cs typeface="Arial" pitchFamily="34" charset="0"/>
                  </a:rPr>
                  <a:t>Câu </a:t>
                </a:r>
                <a:r>
                  <a:rPr lang="en-US" sz="2000" b="1" u="sng">
                    <a:latin typeface="Arial" pitchFamily="34" charset="0"/>
                    <a:cs typeface="Arial" pitchFamily="34" charset="0"/>
                  </a:rPr>
                  <a:t>1</a:t>
                </a:r>
                <a:r>
                  <a:rPr lang="en-US" sz="2000" b="1">
                    <a:latin typeface="Arial" pitchFamily="34" charset="0"/>
                    <a:cs typeface="Arial" pitchFamily="34" charset="0"/>
                  </a:rPr>
                  <a:t>: </a:t>
                </a:r>
                <a:r>
                  <a:rPr lang="nl-NL" sz="2000">
                    <a:latin typeface="Arial" pitchFamily="34" charset="0"/>
                    <a:cs typeface="Arial" pitchFamily="34" charset="0"/>
                  </a:rPr>
                  <a:t>Tính </a:t>
                </a:r>
                <a14:m>
                  <m:oMath xmlns:m="http://schemas.openxmlformats.org/officeDocument/2006/math">
                    <m:rad>
                      <m:radPr>
                        <m:degHide m:val="on"/>
                        <m:ctrlPr>
                          <a:rPr lang="nl-NL" sz="2000" i="1">
                            <a:latin typeface="Cambria Math"/>
                          </a:rPr>
                        </m:ctrlPr>
                      </m:radPr>
                      <m:deg/>
                      <m:e>
                        <m:r>
                          <a:rPr lang="en-US" sz="2000" i="1">
                            <a:latin typeface="Cambria Math"/>
                          </a:rPr>
                          <m:t>25</m:t>
                        </m:r>
                      </m:e>
                    </m:rad>
                  </m:oMath>
                </a14:m>
                <a:r>
                  <a:rPr lang="nl-NL" sz="2000">
                    <a:latin typeface="Arial" pitchFamily="34" charset="0"/>
                    <a:cs typeface="Arial" pitchFamily="34" charset="0"/>
                  </a:rPr>
                  <a:t>  ?</a:t>
                </a:r>
                <a:endParaRPr lang="en-US" sz="2000">
                  <a:latin typeface="Arial" pitchFamily="34" charset="0"/>
                  <a:cs typeface="Arial" pitchFamily="34" charset="0"/>
                </a:endParaRPr>
              </a:p>
              <a:p>
                <a:pPr>
                  <a:spcBef>
                    <a:spcPts val="400"/>
                  </a:spcBef>
                  <a:spcAft>
                    <a:spcPts val="400"/>
                  </a:spcAft>
                </a:pPr>
                <a:r>
                  <a:rPr lang="nl-NL" sz="2000" b="1" u="sng">
                    <a:latin typeface="Arial" pitchFamily="34" charset="0"/>
                    <a:cs typeface="Arial" pitchFamily="34" charset="0"/>
                  </a:rPr>
                  <a:t>Câu 2</a:t>
                </a:r>
                <a:r>
                  <a:rPr lang="nl-NL" sz="2000" b="1">
                    <a:latin typeface="Arial" pitchFamily="34" charset="0"/>
                    <a:cs typeface="Arial" pitchFamily="34" charset="0"/>
                  </a:rPr>
                  <a:t>: </a:t>
                </a:r>
                <a:r>
                  <a:rPr lang="nl-NL" sz="2000">
                    <a:latin typeface="Arial" pitchFamily="34" charset="0"/>
                    <a:cs typeface="Arial" pitchFamily="34" charset="0"/>
                  </a:rPr>
                  <a:t>Tìm điều kiện để căn thức </a:t>
                </a:r>
                <a14:m>
                  <m:oMath xmlns:m="http://schemas.openxmlformats.org/officeDocument/2006/math">
                    <m:rad>
                      <m:radPr>
                        <m:degHide m:val="on"/>
                        <m:ctrlPr>
                          <a:rPr lang="nl-NL" sz="2000" i="1">
                            <a:latin typeface="Cambria Math"/>
                          </a:rPr>
                        </m:ctrlPr>
                      </m:radPr>
                      <m:deg/>
                      <m:e>
                        <m:r>
                          <a:rPr lang="en-US" sz="2000" i="1">
                            <a:latin typeface="Cambria Math"/>
                          </a:rPr>
                          <m:t>4−</m:t>
                        </m:r>
                        <m:r>
                          <a:rPr lang="en-US" sz="2000" i="1">
                            <a:latin typeface="Cambria Math"/>
                          </a:rPr>
                          <m:t>𝑎</m:t>
                        </m:r>
                      </m:e>
                    </m:rad>
                  </m:oMath>
                </a14:m>
                <a:r>
                  <a:rPr lang="nl-NL" sz="2000">
                    <a:latin typeface="Arial" pitchFamily="34" charset="0"/>
                    <a:cs typeface="Arial" pitchFamily="34" charset="0"/>
                  </a:rPr>
                  <a:t>  có nghĩa?</a:t>
                </a:r>
                <a:endParaRPr lang="en-US" sz="2000">
                  <a:latin typeface="Arial" pitchFamily="34" charset="0"/>
                  <a:cs typeface="Arial" pitchFamily="34" charset="0"/>
                </a:endParaRPr>
              </a:p>
              <a:p>
                <a:pPr>
                  <a:spcBef>
                    <a:spcPts val="400"/>
                  </a:spcBef>
                  <a:spcAft>
                    <a:spcPts val="400"/>
                  </a:spcAft>
                </a:pPr>
                <a:r>
                  <a:rPr lang="nl-NL" sz="2000" b="1" u="sng">
                    <a:latin typeface="Arial" pitchFamily="34" charset="0"/>
                    <a:cs typeface="Arial" pitchFamily="34" charset="0"/>
                  </a:rPr>
                  <a:t>Câu 3</a:t>
                </a:r>
                <a:r>
                  <a:rPr lang="nl-NL" sz="2000" b="1">
                    <a:latin typeface="Arial" pitchFamily="34" charset="0"/>
                    <a:cs typeface="Arial" pitchFamily="34" charset="0"/>
                  </a:rPr>
                  <a:t>: </a:t>
                </a:r>
                <a:r>
                  <a:rPr lang="nl-NL" sz="2000">
                    <a:latin typeface="Arial" pitchFamily="34" charset="0"/>
                    <a:cs typeface="Arial" pitchFamily="34" charset="0"/>
                  </a:rPr>
                  <a:t>Rút gọn biểu thức </a:t>
                </a:r>
                <a14:m>
                  <m:oMath xmlns:m="http://schemas.openxmlformats.org/officeDocument/2006/math">
                    <m:rad>
                      <m:radPr>
                        <m:degHide m:val="on"/>
                        <m:ctrlPr>
                          <a:rPr lang="nl-NL" sz="2000" i="1">
                            <a:latin typeface="Cambria Math"/>
                          </a:rPr>
                        </m:ctrlPr>
                      </m:radPr>
                      <m:deg/>
                      <m:e>
                        <m:r>
                          <a:rPr lang="en-US" sz="2000" i="1">
                            <a:latin typeface="Cambria Math"/>
                          </a:rPr>
                          <m:t>(16</m:t>
                        </m:r>
                        <m:sSup>
                          <m:sSupPr>
                            <m:ctrlPr>
                              <a:rPr lang="en-US" sz="2000" i="1">
                                <a:latin typeface="Cambria Math"/>
                              </a:rPr>
                            </m:ctrlPr>
                          </m:sSupPr>
                          <m:e>
                            <m:r>
                              <a:rPr lang="en-US" sz="2000" i="1">
                                <a:latin typeface="Cambria Math"/>
                              </a:rPr>
                              <m:t>𝑎</m:t>
                            </m:r>
                          </m:e>
                          <m:sup>
                            <m:r>
                              <a:rPr lang="en-US" sz="2000" i="1">
                                <a:latin typeface="Cambria Math"/>
                              </a:rPr>
                              <m:t>2</m:t>
                            </m:r>
                          </m:sup>
                        </m:sSup>
                        <m:sSup>
                          <m:sSupPr>
                            <m:ctrlPr>
                              <a:rPr lang="en-US" sz="2000" i="1">
                                <a:latin typeface="Cambria Math"/>
                              </a:rPr>
                            </m:ctrlPr>
                          </m:sSupPr>
                          <m:e>
                            <m:r>
                              <a:rPr lang="en-US" sz="2000" i="1">
                                <a:latin typeface="Cambria Math"/>
                              </a:rPr>
                              <m:t>𝑏</m:t>
                            </m:r>
                          </m:e>
                          <m:sup>
                            <m:r>
                              <a:rPr lang="en-US" sz="2000" i="1">
                                <a:latin typeface="Cambria Math"/>
                              </a:rPr>
                              <m:t>4</m:t>
                            </m:r>
                          </m:sup>
                        </m:sSup>
                      </m:e>
                    </m:rad>
                    <m:r>
                      <a:rPr lang="en-US" sz="2000">
                        <a:latin typeface="Cambria Math"/>
                      </a:rPr>
                      <m:t> </m:t>
                    </m:r>
                  </m:oMath>
                </a14:m>
                <a:r>
                  <a:rPr lang="nl-NL" sz="2000">
                    <a:latin typeface="Arial" pitchFamily="34" charset="0"/>
                    <a:cs typeface="Arial" pitchFamily="34" charset="0"/>
                  </a:rPr>
                  <a:t>?</a:t>
                </a:r>
                <a:endParaRPr lang="en-US" sz="2000">
                  <a:latin typeface="Arial" pitchFamily="34" charset="0"/>
                  <a:cs typeface="Arial" pitchFamily="34" charset="0"/>
                </a:endParaRPr>
              </a:p>
              <a:p>
                <a:pPr>
                  <a:spcBef>
                    <a:spcPts val="400"/>
                  </a:spcBef>
                  <a:spcAft>
                    <a:spcPts val="400"/>
                  </a:spcAft>
                </a:pPr>
                <a:r>
                  <a:rPr lang="nl-NL" sz="2000" b="1" u="sng">
                    <a:latin typeface="Arial" pitchFamily="34" charset="0"/>
                    <a:cs typeface="Arial" pitchFamily="34" charset="0"/>
                  </a:rPr>
                  <a:t>Câu 4</a:t>
                </a:r>
                <a:r>
                  <a:rPr lang="nl-NL" sz="2000" b="1">
                    <a:latin typeface="Arial" pitchFamily="34" charset="0"/>
                    <a:cs typeface="Arial" pitchFamily="34" charset="0"/>
                  </a:rPr>
                  <a:t>: </a:t>
                </a:r>
                <a:r>
                  <a:rPr lang="nl-NL" sz="2000">
                    <a:latin typeface="Arial" pitchFamily="34" charset="0"/>
                    <a:cs typeface="Arial" pitchFamily="34" charset="0"/>
                  </a:rPr>
                  <a:t>Rút gọn biểu thức </a:t>
                </a:r>
                <a14:m>
                  <m:oMath xmlns:m="http://schemas.openxmlformats.org/officeDocument/2006/math">
                    <m:rad>
                      <m:radPr>
                        <m:degHide m:val="on"/>
                        <m:ctrlPr>
                          <a:rPr lang="nl-NL" sz="2000" i="1">
                            <a:latin typeface="Cambria Math"/>
                          </a:rPr>
                        </m:ctrlPr>
                      </m:radPr>
                      <m:deg/>
                      <m:e>
                        <m:sSup>
                          <m:sSupPr>
                            <m:ctrlPr>
                              <a:rPr lang="nl-NL" sz="2000" i="1">
                                <a:latin typeface="Cambria Math"/>
                              </a:rPr>
                            </m:ctrlPr>
                          </m:sSupPr>
                          <m:e>
                            <m:d>
                              <m:dPr>
                                <m:ctrlPr>
                                  <a:rPr lang="nl-NL" sz="2000" i="1">
                                    <a:latin typeface="Cambria Math"/>
                                  </a:rPr>
                                </m:ctrlPr>
                              </m:dPr>
                              <m:e>
                                <m:r>
                                  <a:rPr lang="en-US" sz="2000" i="1">
                                    <a:latin typeface="Cambria Math"/>
                                  </a:rPr>
                                  <m:t>1−</m:t>
                                </m:r>
                                <m:r>
                                  <a:rPr lang="en-US" sz="2000" i="1">
                                    <a:latin typeface="Cambria Math"/>
                                  </a:rPr>
                                  <m:t>𝑥</m:t>
                                </m:r>
                              </m:e>
                            </m:d>
                          </m:e>
                          <m:sup>
                            <m:r>
                              <a:rPr lang="en-US" sz="2000" i="1">
                                <a:latin typeface="Cambria Math"/>
                              </a:rPr>
                              <m:t>2</m:t>
                            </m:r>
                          </m:sup>
                        </m:sSup>
                      </m:e>
                    </m:rad>
                  </m:oMath>
                </a14:m>
                <a:r>
                  <a:rPr lang="nl-NL" sz="2000">
                    <a:latin typeface="Arial" pitchFamily="34" charset="0"/>
                    <a:cs typeface="Arial" pitchFamily="34" charset="0"/>
                  </a:rPr>
                  <a:t>  </a:t>
                </a:r>
                <a:r>
                  <a:rPr lang="nl-NL" sz="2000" smtClean="0">
                    <a:latin typeface="Arial" pitchFamily="34" charset="0"/>
                    <a:cs typeface="Arial" pitchFamily="34" charset="0"/>
                  </a:rPr>
                  <a:t>với </a:t>
                </a:r>
                <a:r>
                  <a:rPr lang="nl-NL" sz="2000">
                    <a:latin typeface="Arial" pitchFamily="34" charset="0"/>
                    <a:cs typeface="Arial" pitchFamily="34" charset="0"/>
                  </a:rPr>
                  <a:t>x&gt;1?</a:t>
                </a:r>
                <a:endParaRPr lang="en-US" sz="2000">
                  <a:latin typeface="Arial" pitchFamily="34" charset="0"/>
                  <a:cs typeface="Arial" pitchFamily="34" charset="0"/>
                </a:endParaRPr>
              </a:p>
              <a:p>
                <a:pPr>
                  <a:spcBef>
                    <a:spcPts val="400"/>
                  </a:spcBef>
                  <a:spcAft>
                    <a:spcPts val="400"/>
                  </a:spcAft>
                </a:pPr>
                <a:r>
                  <a:rPr lang="en-US" sz="2000" b="1" u="sng" smtClean="0">
                    <a:latin typeface="Arial" pitchFamily="34" charset="0"/>
                    <a:cs typeface="Arial" pitchFamily="34" charset="0"/>
                  </a:rPr>
                  <a:t>Câu 5</a:t>
                </a:r>
                <a:r>
                  <a:rPr lang="en-US" sz="2000" b="1" smtClean="0">
                    <a:latin typeface="Arial" pitchFamily="34" charset="0"/>
                    <a:cs typeface="Arial" pitchFamily="34" charset="0"/>
                  </a:rPr>
                  <a:t>:</a:t>
                </a:r>
                <a:r>
                  <a:rPr lang="en-US" sz="2000" smtClean="0">
                    <a:latin typeface="Arial" pitchFamily="34" charset="0"/>
                    <a:cs typeface="Arial" pitchFamily="34" charset="0"/>
                  </a:rPr>
                  <a:t> Căn bậc hai của 100 bằng bao nhiêu?</a:t>
                </a:r>
              </a:p>
              <a:p>
                <a:pPr>
                  <a:spcBef>
                    <a:spcPts val="400"/>
                  </a:spcBef>
                  <a:spcAft>
                    <a:spcPts val="400"/>
                  </a:spcAft>
                </a:pPr>
                <a:r>
                  <a:rPr lang="en-US" sz="2000" b="1" u="sng" smtClean="0">
                    <a:latin typeface="Arial" pitchFamily="34" charset="0"/>
                    <a:cs typeface="Arial" pitchFamily="34" charset="0"/>
                  </a:rPr>
                  <a:t>Câu 6: </a:t>
                </a:r>
                <a:r>
                  <a:rPr lang="en-US" sz="2000" smtClean="0">
                    <a:latin typeface="Arial" pitchFamily="34" charset="0"/>
                    <a:cs typeface="Arial" pitchFamily="34" charset="0"/>
                  </a:rPr>
                  <a:t>So sánh 2 và </a:t>
                </a:r>
                <a14:m>
                  <m:oMath xmlns:m="http://schemas.openxmlformats.org/officeDocument/2006/math">
                    <m:rad>
                      <m:radPr>
                        <m:degHide m:val="on"/>
                        <m:ctrlPr>
                          <a:rPr lang="en-US" sz="2000" i="1" smtClean="0">
                            <a:latin typeface="Cambria Math"/>
                            <a:cs typeface="Arial" pitchFamily="34" charset="0"/>
                          </a:rPr>
                        </m:ctrlPr>
                      </m:radPr>
                      <m:deg/>
                      <m:e>
                        <m:r>
                          <a:rPr lang="en-US" sz="2000" b="0" i="1" smtClean="0">
                            <a:latin typeface="Cambria Math"/>
                            <a:cs typeface="Arial" pitchFamily="34" charset="0"/>
                          </a:rPr>
                          <m:t>3</m:t>
                        </m:r>
                      </m:e>
                    </m:rad>
                  </m:oMath>
                </a14:m>
                <a:r>
                  <a:rPr lang="en-US" sz="2000" smtClean="0">
                    <a:latin typeface="Arial" pitchFamily="34" charset="0"/>
                    <a:cs typeface="Arial" pitchFamily="34" charset="0"/>
                  </a:rPr>
                  <a:t> ?</a:t>
                </a:r>
              </a:p>
              <a:p>
                <a:pPr>
                  <a:spcBef>
                    <a:spcPts val="400"/>
                  </a:spcBef>
                  <a:spcAft>
                    <a:spcPts val="400"/>
                  </a:spcAft>
                </a:pPr>
                <a:r>
                  <a:rPr lang="en-US" sz="2000" b="1" u="sng" smtClean="0">
                    <a:latin typeface="Arial" pitchFamily="34" charset="0"/>
                    <a:cs typeface="Arial" pitchFamily="34" charset="0"/>
                  </a:rPr>
                  <a:t>Câu 7: </a:t>
                </a:r>
                <a:r>
                  <a:rPr lang="en-US" sz="2000" smtClean="0">
                    <a:latin typeface="Arial" pitchFamily="34" charset="0"/>
                    <a:cs typeface="Arial" pitchFamily="34" charset="0"/>
                  </a:rPr>
                  <a:t>Tìm x, biết :  </a:t>
                </a:r>
                <a14:m>
                  <m:oMath xmlns:m="http://schemas.openxmlformats.org/officeDocument/2006/math">
                    <m:rad>
                      <m:radPr>
                        <m:degHide m:val="on"/>
                        <m:ctrlPr>
                          <a:rPr lang="en-US" sz="2000" i="1">
                            <a:latin typeface="Cambria Math"/>
                            <a:cs typeface="Arial" pitchFamily="34" charset="0"/>
                          </a:rPr>
                        </m:ctrlPr>
                      </m:radPr>
                      <m:deg/>
                      <m:e>
                        <m:r>
                          <a:rPr lang="en-US" sz="2000" b="0" i="1" smtClean="0">
                            <a:latin typeface="Cambria Math"/>
                            <a:cs typeface="Arial" pitchFamily="34" charset="0"/>
                          </a:rPr>
                          <m:t>𝑥</m:t>
                        </m:r>
                      </m:e>
                    </m:rad>
                    <m:r>
                      <a:rPr lang="en-US" sz="2000" b="0" i="1" smtClean="0">
                        <a:latin typeface="Cambria Math"/>
                        <a:cs typeface="Arial" pitchFamily="34" charset="0"/>
                      </a:rPr>
                      <m:t>=2</m:t>
                    </m:r>
                  </m:oMath>
                </a14:m>
                <a:r>
                  <a:rPr lang="en-US" sz="2000" smtClean="0">
                    <a:latin typeface="Arial" pitchFamily="34" charset="0"/>
                    <a:cs typeface="Arial" pitchFamily="34" charset="0"/>
                  </a:rPr>
                  <a:t>.</a:t>
                </a:r>
              </a:p>
              <a:p>
                <a:pPr>
                  <a:spcBef>
                    <a:spcPts val="400"/>
                  </a:spcBef>
                  <a:spcAft>
                    <a:spcPts val="400"/>
                  </a:spcAft>
                </a:pPr>
                <a:r>
                  <a:rPr lang="en-US" sz="2000" b="1" u="sng" smtClean="0">
                    <a:latin typeface="Arial" pitchFamily="34" charset="0"/>
                    <a:cs typeface="Arial" pitchFamily="34" charset="0"/>
                  </a:rPr>
                  <a:t>Câu 8: </a:t>
                </a:r>
                <a:r>
                  <a:rPr lang="en-US" sz="2000" smtClean="0">
                    <a:latin typeface="Arial" pitchFamily="34" charset="0"/>
                    <a:cs typeface="Arial" pitchFamily="34" charset="0"/>
                  </a:rPr>
                  <a:t>Tính </a:t>
                </a:r>
                <a14:m>
                  <m:oMath xmlns:m="http://schemas.openxmlformats.org/officeDocument/2006/math">
                    <m:rad>
                      <m:radPr>
                        <m:degHide m:val="on"/>
                        <m:ctrlPr>
                          <a:rPr lang="en-US" sz="2000" i="1">
                            <a:latin typeface="Cambria Math"/>
                            <a:cs typeface="Arial" pitchFamily="34" charset="0"/>
                          </a:rPr>
                        </m:ctrlPr>
                      </m:radPr>
                      <m:deg/>
                      <m:e>
                        <m:r>
                          <a:rPr lang="en-US" sz="2000" b="0" i="1" smtClean="0">
                            <a:latin typeface="Cambria Math"/>
                            <a:cs typeface="Arial" pitchFamily="34" charset="0"/>
                          </a:rPr>
                          <m:t>49</m:t>
                        </m:r>
                      </m:e>
                    </m:rad>
                    <m:r>
                      <a:rPr lang="en-US" sz="2000" b="0" i="1" smtClean="0">
                        <a:latin typeface="Cambria Math"/>
                        <a:cs typeface="Arial" pitchFamily="34" charset="0"/>
                      </a:rPr>
                      <m:t>−</m:t>
                    </m:r>
                    <m:rad>
                      <m:radPr>
                        <m:degHide m:val="on"/>
                        <m:ctrlPr>
                          <a:rPr lang="en-US" sz="2000" i="1">
                            <a:latin typeface="Cambria Math"/>
                            <a:cs typeface="Arial" pitchFamily="34" charset="0"/>
                          </a:rPr>
                        </m:ctrlPr>
                      </m:radPr>
                      <m:deg/>
                      <m:e>
                        <m:r>
                          <a:rPr lang="en-US" sz="2000" b="0" i="1" smtClean="0">
                            <a:latin typeface="Cambria Math"/>
                            <a:cs typeface="Arial" pitchFamily="34" charset="0"/>
                          </a:rPr>
                          <m:t>64</m:t>
                        </m:r>
                      </m:e>
                    </m:rad>
                  </m:oMath>
                </a14:m>
                <a:r>
                  <a:rPr lang="en-US" sz="2000" smtClean="0">
                    <a:latin typeface="Arial" pitchFamily="34" charset="0"/>
                    <a:cs typeface="Arial" pitchFamily="34" charset="0"/>
                  </a:rPr>
                  <a:t> ?</a:t>
                </a:r>
                <a:endParaRPr lang="en-US" sz="2000">
                  <a:latin typeface="Arial" pitchFamily="34" charset="0"/>
                  <a:cs typeface="Arial"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21672" y="1238541"/>
                <a:ext cx="4003964" cy="4755789"/>
              </a:xfrm>
              <a:prstGeom prst="rect">
                <a:avLst/>
              </a:prstGeom>
              <a:blipFill rotWithShape="1">
                <a:blip r:embed="rId2"/>
                <a:stretch>
                  <a:fillRect l="-1522" r="-3044" b="-1410"/>
                </a:stretch>
              </a:blipFill>
            </p:spPr>
            <p:txBody>
              <a:bodyPr/>
              <a:lstStyle/>
              <a:p>
                <a:r>
                  <a:rPr lang="en-US">
                    <a:noFill/>
                  </a:rPr>
                  <a:t> </a:t>
                </a:r>
              </a:p>
            </p:txBody>
          </p:sp>
        </mc:Fallback>
      </mc:AlternateContent>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635" y="1832831"/>
            <a:ext cx="4918365" cy="399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81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barn(inVertical)">
                                      <p:cBhvr>
                                        <p:cTn id="1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7013"/>
            <a:ext cx="91440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FF0000"/>
                </a:solidFill>
              </a:rPr>
              <a:t>PHẦN III. NỘI DUNG</a:t>
            </a:r>
            <a:endParaRPr lang="en-US" sz="2800" b="1">
              <a:solidFill>
                <a:srgbClr val="FF0000"/>
              </a:solidFill>
            </a:endParaRPr>
          </a:p>
        </p:txBody>
      </p:sp>
      <p:sp>
        <p:nvSpPr>
          <p:cNvPr id="9" name="TextBox 8"/>
          <p:cNvSpPr txBox="1"/>
          <p:nvPr/>
        </p:nvSpPr>
        <p:spPr>
          <a:xfrm>
            <a:off x="69272" y="504892"/>
            <a:ext cx="6428509" cy="523220"/>
          </a:xfrm>
          <a:prstGeom prst="rect">
            <a:avLst/>
          </a:prstGeom>
          <a:noFill/>
        </p:spPr>
        <p:txBody>
          <a:bodyPr wrap="square" rtlCol="0">
            <a:spAutoFit/>
          </a:bodyPr>
          <a:lstStyle/>
          <a:p>
            <a:r>
              <a:rPr lang="en-US" sz="2800" smtClean="0">
                <a:solidFill>
                  <a:srgbClr val="0070C0"/>
                </a:solidFill>
              </a:rPr>
              <a:t>1. Nguyên tắc  lựa chọn trò chơi:</a:t>
            </a:r>
          </a:p>
        </p:txBody>
      </p:sp>
      <p:sp>
        <p:nvSpPr>
          <p:cNvPr id="10" name="TextBox 9"/>
          <p:cNvSpPr txBox="1"/>
          <p:nvPr/>
        </p:nvSpPr>
        <p:spPr>
          <a:xfrm>
            <a:off x="69272" y="1051262"/>
            <a:ext cx="9074728" cy="461665"/>
          </a:xfrm>
          <a:prstGeom prst="rect">
            <a:avLst/>
          </a:prstGeom>
          <a:noFill/>
        </p:spPr>
        <p:txBody>
          <a:bodyPr wrap="square" rtlCol="0">
            <a:spAutoFit/>
          </a:bodyPr>
          <a:lstStyle/>
          <a:p>
            <a:r>
              <a:rPr lang="en-US" sz="2400" smtClean="0">
                <a:latin typeface="Arial" pitchFamily="34" charset="0"/>
                <a:cs typeface="Arial" pitchFamily="34" charset="0"/>
              </a:rPr>
              <a:t>- Trò chơi phải mang tính tập thể. </a:t>
            </a:r>
          </a:p>
        </p:txBody>
      </p:sp>
      <p:sp>
        <p:nvSpPr>
          <p:cNvPr id="11" name="TextBox 10"/>
          <p:cNvSpPr txBox="1"/>
          <p:nvPr/>
        </p:nvSpPr>
        <p:spPr>
          <a:xfrm>
            <a:off x="69272" y="1512927"/>
            <a:ext cx="9074728" cy="461665"/>
          </a:xfrm>
          <a:prstGeom prst="rect">
            <a:avLst/>
          </a:prstGeom>
          <a:noFill/>
        </p:spPr>
        <p:txBody>
          <a:bodyPr wrap="square" rtlCol="0">
            <a:spAutoFit/>
          </a:bodyPr>
          <a:lstStyle/>
          <a:p>
            <a:r>
              <a:rPr lang="en-US" sz="2400" smtClean="0">
                <a:latin typeface="Arial" pitchFamily="34" charset="0"/>
                <a:cs typeface="Arial" pitchFamily="34" charset="0"/>
              </a:rPr>
              <a:t>- Trò chơi phải phù hợp với cấu trúc, nội dung của từng bài học.</a:t>
            </a:r>
          </a:p>
        </p:txBody>
      </p:sp>
      <p:sp>
        <p:nvSpPr>
          <p:cNvPr id="2" name="TextBox 1"/>
          <p:cNvSpPr txBox="1"/>
          <p:nvPr/>
        </p:nvSpPr>
        <p:spPr>
          <a:xfrm>
            <a:off x="193964" y="1974592"/>
            <a:ext cx="7758546" cy="954107"/>
          </a:xfrm>
          <a:prstGeom prst="rect">
            <a:avLst/>
          </a:prstGeom>
          <a:noFill/>
        </p:spPr>
        <p:txBody>
          <a:bodyPr wrap="square" rtlCol="0">
            <a:spAutoFit/>
          </a:bodyPr>
          <a:lstStyle/>
          <a:p>
            <a:r>
              <a:rPr lang="en-US" sz="2800" smtClean="0"/>
              <a:t>Ví dụ: Bài “Nhân hai số nguyên khác dấu”</a:t>
            </a:r>
          </a:p>
          <a:p>
            <a:r>
              <a:rPr lang="en-US" sz="2800" smtClean="0"/>
              <a:t>Khởi động với trò chơi “Ném bóng”</a:t>
            </a:r>
          </a:p>
        </p:txBody>
      </p:sp>
      <p:grpSp>
        <p:nvGrpSpPr>
          <p:cNvPr id="16" name="Group 15"/>
          <p:cNvGrpSpPr/>
          <p:nvPr/>
        </p:nvGrpSpPr>
        <p:grpSpPr>
          <a:xfrm>
            <a:off x="6299159" y="3183915"/>
            <a:ext cx="2729351" cy="3279368"/>
            <a:chOff x="5001551" y="1011294"/>
            <a:chExt cx="3920836" cy="5073663"/>
          </a:xfrm>
        </p:grpSpPr>
        <p:sp>
          <p:nvSpPr>
            <p:cNvPr id="17" name="Isosceles Triangle 16"/>
            <p:cNvSpPr/>
            <p:nvPr/>
          </p:nvSpPr>
          <p:spPr>
            <a:xfrm>
              <a:off x="5001551" y="1122140"/>
              <a:ext cx="3920836" cy="439189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5278637" y="1108284"/>
              <a:ext cx="3352801" cy="375458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5569587" y="1011294"/>
              <a:ext cx="2770908" cy="303415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6179195" y="1080570"/>
              <a:ext cx="1551707" cy="157950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747239" y="1900393"/>
              <a:ext cx="477983" cy="646331"/>
            </a:xfrm>
            <a:prstGeom prst="rect">
              <a:avLst/>
            </a:prstGeom>
            <a:noFill/>
          </p:spPr>
          <p:txBody>
            <a:bodyPr wrap="square" rtlCol="0">
              <a:spAutoFit/>
            </a:bodyPr>
            <a:lstStyle/>
            <a:p>
              <a:r>
                <a:rPr lang="en-US" sz="3600" b="1" smtClean="0">
                  <a:solidFill>
                    <a:schemeClr val="bg1"/>
                  </a:solidFill>
                </a:rPr>
                <a:t>3</a:t>
              </a:r>
              <a:endParaRPr lang="en-US" sz="3600" b="1">
                <a:solidFill>
                  <a:schemeClr val="bg1"/>
                </a:solidFill>
              </a:endParaRPr>
            </a:p>
          </p:txBody>
        </p:sp>
        <p:sp>
          <p:nvSpPr>
            <p:cNvPr id="23" name="TextBox 22"/>
            <p:cNvSpPr txBox="1"/>
            <p:nvPr/>
          </p:nvSpPr>
          <p:spPr>
            <a:xfrm>
              <a:off x="6754148" y="3115077"/>
              <a:ext cx="477983" cy="646331"/>
            </a:xfrm>
            <a:prstGeom prst="rect">
              <a:avLst/>
            </a:prstGeom>
            <a:noFill/>
          </p:spPr>
          <p:txBody>
            <a:bodyPr wrap="square" rtlCol="0">
              <a:spAutoFit/>
            </a:bodyPr>
            <a:lstStyle/>
            <a:p>
              <a:r>
                <a:rPr lang="en-US" sz="3600" b="1">
                  <a:solidFill>
                    <a:schemeClr val="accent1">
                      <a:lumMod val="50000"/>
                    </a:schemeClr>
                  </a:solidFill>
                </a:rPr>
                <a:t>1</a:t>
              </a:r>
            </a:p>
          </p:txBody>
        </p:sp>
        <p:sp>
          <p:nvSpPr>
            <p:cNvPr id="24" name="TextBox 23"/>
            <p:cNvSpPr txBox="1"/>
            <p:nvPr/>
          </p:nvSpPr>
          <p:spPr>
            <a:xfrm>
              <a:off x="6733371" y="4174970"/>
              <a:ext cx="872836" cy="646331"/>
            </a:xfrm>
            <a:prstGeom prst="rect">
              <a:avLst/>
            </a:prstGeom>
            <a:noFill/>
          </p:spPr>
          <p:txBody>
            <a:bodyPr wrap="square" rtlCol="0">
              <a:spAutoFit/>
            </a:bodyPr>
            <a:lstStyle/>
            <a:p>
              <a:r>
                <a:rPr lang="en-US" sz="3600" b="1" smtClean="0">
                  <a:solidFill>
                    <a:schemeClr val="tx1">
                      <a:lumMod val="95000"/>
                      <a:lumOff val="5000"/>
                    </a:schemeClr>
                  </a:solidFill>
                </a:rPr>
                <a:t>0 </a:t>
              </a:r>
              <a:endParaRPr lang="en-US" sz="3600" b="1">
                <a:solidFill>
                  <a:schemeClr val="tx1">
                    <a:lumMod val="95000"/>
                    <a:lumOff val="5000"/>
                  </a:schemeClr>
                </a:solidFill>
              </a:endParaRPr>
            </a:p>
          </p:txBody>
        </p:sp>
        <p:sp>
          <p:nvSpPr>
            <p:cNvPr id="25" name="TextBox 24"/>
            <p:cNvSpPr txBox="1"/>
            <p:nvPr/>
          </p:nvSpPr>
          <p:spPr>
            <a:xfrm>
              <a:off x="6608674" y="4755687"/>
              <a:ext cx="1404874" cy="999969"/>
            </a:xfrm>
            <a:prstGeom prst="rect">
              <a:avLst/>
            </a:prstGeom>
            <a:noFill/>
          </p:spPr>
          <p:txBody>
            <a:bodyPr wrap="square" rtlCol="0">
              <a:spAutoFit/>
            </a:bodyPr>
            <a:lstStyle/>
            <a:p>
              <a:r>
                <a:rPr lang="en-US" sz="3600" b="1" smtClean="0">
                  <a:solidFill>
                    <a:schemeClr val="bg1"/>
                  </a:solidFill>
                </a:rPr>
                <a:t>- 3 </a:t>
              </a:r>
              <a:endParaRPr lang="en-US" sz="3600" b="1">
                <a:solidFill>
                  <a:schemeClr val="bg1"/>
                </a:solidFill>
              </a:endParaRPr>
            </a:p>
          </p:txBody>
        </p:sp>
        <p:sp>
          <p:nvSpPr>
            <p:cNvPr id="26" name="TextBox 25"/>
            <p:cNvSpPr txBox="1"/>
            <p:nvPr/>
          </p:nvSpPr>
          <p:spPr>
            <a:xfrm>
              <a:off x="6747239" y="5500182"/>
              <a:ext cx="914397" cy="584775"/>
            </a:xfrm>
            <a:prstGeom prst="rect">
              <a:avLst/>
            </a:prstGeom>
            <a:noFill/>
          </p:spPr>
          <p:txBody>
            <a:bodyPr wrap="square" rtlCol="0">
              <a:spAutoFit/>
            </a:bodyPr>
            <a:lstStyle/>
            <a:p>
              <a:r>
                <a:rPr lang="en-US" sz="3200" b="1" smtClean="0"/>
                <a:t>- 5 </a:t>
              </a:r>
              <a:endParaRPr lang="en-US" sz="3200" b="1"/>
            </a:p>
          </p:txBody>
        </p:sp>
      </p:grpSp>
      <p:sp>
        <p:nvSpPr>
          <p:cNvPr id="3" name="TextBox 2"/>
          <p:cNvSpPr txBox="1"/>
          <p:nvPr/>
        </p:nvSpPr>
        <p:spPr>
          <a:xfrm>
            <a:off x="193964" y="2928699"/>
            <a:ext cx="5195454" cy="523220"/>
          </a:xfrm>
          <a:prstGeom prst="rect">
            <a:avLst/>
          </a:prstGeom>
          <a:noFill/>
        </p:spPr>
        <p:txBody>
          <a:bodyPr wrap="square" rtlCol="0">
            <a:spAutoFit/>
          </a:bodyPr>
          <a:lstStyle/>
          <a:p>
            <a:r>
              <a:rPr lang="en-US" sz="2800" smtClean="0"/>
              <a:t>Bài tập 81/ 91 (sgk toán 6 tập 1)</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22363"/>
            <a:ext cx="6189997" cy="296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barn(inVertical)">
                                      <p:cBhvr>
                                        <p:cTn id="20" dur="5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414981" cy="33112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285" y="0"/>
            <a:ext cx="4414982" cy="331123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271" y="0"/>
            <a:ext cx="4414982" cy="33112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3311236"/>
            <a:ext cx="4387271" cy="35467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107" y="3311236"/>
            <a:ext cx="4588159" cy="3546764"/>
          </a:xfrm>
          <a:prstGeom prst="rect">
            <a:avLst/>
          </a:prstGeom>
        </p:spPr>
      </p:pic>
    </p:spTree>
    <p:extLst>
      <p:ext uri="{BB962C8B-B14F-4D97-AF65-F5344CB8AC3E}">
        <p14:creationId xmlns:p14="http://schemas.microsoft.com/office/powerpoint/2010/main" val="1502348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ộp quà may mắ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21096"/>
            <a:ext cx="4652887" cy="2791732"/>
          </a:xfrm>
          <a:prstGeom prst="rect">
            <a:avLst/>
          </a:prstGeom>
          <a:noFill/>
          <a:extLst>
            <a:ext uri="{909E8E84-426E-40DD-AFC4-6F175D3DCCD1}">
              <a14:hiddenFill xmlns:a14="http://schemas.microsoft.com/office/drawing/2010/main">
                <a:solidFill>
                  <a:srgbClr val="FFFFFF"/>
                </a:solidFill>
              </a14:hiddenFill>
            </a:ext>
          </a:extLst>
        </p:spPr>
      </p:pic>
      <p:pic>
        <p:nvPicPr>
          <p:cNvPr id="44" name="Hình ảnh 47">
            <a:extLst>
              <a:ext uri="{FF2B5EF4-FFF2-40B4-BE49-F238E27FC236}">
                <a16:creationId xmlns="" xmlns:a16="http://schemas.microsoft.com/office/drawing/2014/main" id="{D6EECB2E-41FB-4C5B-88CA-B954D608C5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674" y="5652985"/>
            <a:ext cx="2223852" cy="733473"/>
          </a:xfrm>
          <a:prstGeom prst="rect">
            <a:avLst/>
          </a:prstGeom>
        </p:spPr>
      </p:pic>
      <p:sp>
        <p:nvSpPr>
          <p:cNvPr id="46" name="Hexagon 45">
            <a:hlinkClick r:id="rId6" action="ppaction://hlinksldjump"/>
          </p:cNvPr>
          <p:cNvSpPr/>
          <p:nvPr/>
        </p:nvSpPr>
        <p:spPr>
          <a:xfrm>
            <a:off x="5090959" y="264435"/>
            <a:ext cx="908546" cy="745167"/>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1</a:t>
            </a:r>
          </a:p>
        </p:txBody>
      </p:sp>
      <p:sp>
        <p:nvSpPr>
          <p:cNvPr id="47" name="Hexagon 46">
            <a:hlinkClick r:id="rId7" action="ppaction://hlinksldjump"/>
          </p:cNvPr>
          <p:cNvSpPr/>
          <p:nvPr/>
        </p:nvSpPr>
        <p:spPr>
          <a:xfrm>
            <a:off x="6495772" y="264434"/>
            <a:ext cx="908546" cy="745167"/>
          </a:xfrm>
          <a:prstGeom prst="hexago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t>2</a:t>
            </a:r>
          </a:p>
        </p:txBody>
      </p:sp>
      <p:sp>
        <p:nvSpPr>
          <p:cNvPr id="50" name="Hexagon 49">
            <a:hlinkClick r:id="rId8" action="ppaction://hlinksldjump"/>
          </p:cNvPr>
          <p:cNvSpPr/>
          <p:nvPr/>
        </p:nvSpPr>
        <p:spPr>
          <a:xfrm>
            <a:off x="7762473" y="264433"/>
            <a:ext cx="908546" cy="745167"/>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t>3</a:t>
            </a:r>
          </a:p>
        </p:txBody>
      </p:sp>
      <p:pic>
        <p:nvPicPr>
          <p:cNvPr id="55" name="Picture 54">
            <a:hlinkClick r:id="rId9" action="ppaction://hlinksldjump"/>
          </p:cNvPr>
          <p:cNvPicPr>
            <a:picLocks noChangeAspect="1"/>
          </p:cNvPicPr>
          <p:nvPr/>
        </p:nvPicPr>
        <p:blipFill>
          <a:blip r:embed="rId10"/>
          <a:stretch>
            <a:fillRect/>
          </a:stretch>
        </p:blipFill>
        <p:spPr>
          <a:xfrm>
            <a:off x="402736" y="5628426"/>
            <a:ext cx="729782" cy="715103"/>
          </a:xfrm>
          <a:prstGeom prst="rect">
            <a:avLst/>
          </a:prstGeom>
        </p:spPr>
      </p:pic>
      <p:grpSp>
        <p:nvGrpSpPr>
          <p:cNvPr id="8" name="Group 7"/>
          <p:cNvGrpSpPr/>
          <p:nvPr/>
        </p:nvGrpSpPr>
        <p:grpSpPr>
          <a:xfrm>
            <a:off x="4263562" y="1475893"/>
            <a:ext cx="5185226" cy="5548350"/>
            <a:chOff x="4263562" y="1475893"/>
            <a:chExt cx="5185226" cy="5548350"/>
          </a:xfrm>
        </p:grpSpPr>
        <p:sp>
          <p:nvSpPr>
            <p:cNvPr id="118" name="Freeform 117"/>
            <p:cNvSpPr/>
            <p:nvPr/>
          </p:nvSpPr>
          <p:spPr>
            <a:xfrm rot="18889799">
              <a:off x="5886211" y="2247249"/>
              <a:ext cx="1770826" cy="1698165"/>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4263562" y="1475893"/>
              <a:ext cx="5185226" cy="5548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726567" y="1960968"/>
              <a:ext cx="4216993" cy="4546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6835063" y="1960968"/>
              <a:ext cx="21111" cy="4595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 idx="2"/>
              <a:endCxn id="3" idx="6"/>
            </p:cNvCxnSpPr>
            <p:nvPr/>
          </p:nvCxnSpPr>
          <p:spPr>
            <a:xfrm>
              <a:off x="4726567" y="4234141"/>
              <a:ext cx="421699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344131" y="2626766"/>
              <a:ext cx="3000199" cy="31746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 idx="3"/>
              <a:endCxn id="3" idx="7"/>
            </p:cNvCxnSpPr>
            <p:nvPr/>
          </p:nvCxnSpPr>
          <p:spPr>
            <a:xfrm flipV="1">
              <a:off x="5344131" y="2626766"/>
              <a:ext cx="2981864" cy="32147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9" name="Freeform 1028"/>
            <p:cNvSpPr/>
            <p:nvPr/>
          </p:nvSpPr>
          <p:spPr>
            <a:xfrm>
              <a:off x="6816803" y="1911352"/>
              <a:ext cx="1521731" cy="1845986"/>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rot="2588780">
              <a:off x="7541001" y="2890699"/>
              <a:ext cx="1521731" cy="1782684"/>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rot="5240918">
              <a:off x="7409237" y="4183455"/>
              <a:ext cx="1684390" cy="1631737"/>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rot="8001204">
              <a:off x="6445791" y="4963548"/>
              <a:ext cx="1770826" cy="1698165"/>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rot="10800000">
              <a:off x="5295536" y="4719222"/>
              <a:ext cx="1620883" cy="1855257"/>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rot="13440056">
              <a:off x="4592233" y="3783958"/>
              <a:ext cx="1620883" cy="1855257"/>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rot="16374504">
              <a:off x="4669924" y="2576185"/>
              <a:ext cx="1770826" cy="1698165"/>
            </a:xfrm>
            <a:custGeom>
              <a:avLst/>
              <a:gdLst>
                <a:gd name="connsiteX0" fmla="*/ 0 w 1149927"/>
                <a:gd name="connsiteY0" fmla="*/ 0 h 1233055"/>
                <a:gd name="connsiteX1" fmla="*/ 457200 w 1149927"/>
                <a:gd name="connsiteY1" fmla="*/ 83128 h 1233055"/>
                <a:gd name="connsiteX2" fmla="*/ 955963 w 1149927"/>
                <a:gd name="connsiteY2" fmla="*/ 318655 h 1233055"/>
                <a:gd name="connsiteX3" fmla="*/ 1149927 w 1149927"/>
                <a:gd name="connsiteY3" fmla="*/ 484909 h 1233055"/>
                <a:gd name="connsiteX4" fmla="*/ 387927 w 1149927"/>
                <a:gd name="connsiteY4" fmla="*/ 1233055 h 1233055"/>
                <a:gd name="connsiteX5" fmla="*/ 180109 w 1149927"/>
                <a:gd name="connsiteY5" fmla="*/ 1108364 h 1233055"/>
                <a:gd name="connsiteX6" fmla="*/ 41563 w 1149927"/>
                <a:gd name="connsiteY6" fmla="*/ 1108364 h 1233055"/>
                <a:gd name="connsiteX7" fmla="*/ 27709 w 1149927"/>
                <a:gd name="connsiteY7" fmla="*/ 1094509 h 1233055"/>
                <a:gd name="connsiteX8" fmla="*/ 0 w 1149927"/>
                <a:gd name="connsiteY8"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27" h="1233055">
                  <a:moveTo>
                    <a:pt x="0" y="0"/>
                  </a:moveTo>
                  <a:lnTo>
                    <a:pt x="457200" y="83128"/>
                  </a:lnTo>
                  <a:lnTo>
                    <a:pt x="955963" y="318655"/>
                  </a:lnTo>
                  <a:lnTo>
                    <a:pt x="1149927" y="484909"/>
                  </a:lnTo>
                  <a:lnTo>
                    <a:pt x="387927" y="1233055"/>
                  </a:lnTo>
                  <a:lnTo>
                    <a:pt x="180109" y="1108364"/>
                  </a:lnTo>
                  <a:lnTo>
                    <a:pt x="41563" y="1108364"/>
                  </a:lnTo>
                  <a:lnTo>
                    <a:pt x="27709" y="1094509"/>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p:cNvSpPr txBox="1"/>
            <p:nvPr/>
          </p:nvSpPr>
          <p:spPr>
            <a:xfrm rot="18300002">
              <a:off x="6635967" y="2448178"/>
              <a:ext cx="1864912" cy="646331"/>
            </a:xfrm>
            <a:prstGeom prst="rect">
              <a:avLst/>
            </a:prstGeom>
            <a:noFill/>
          </p:spPr>
          <p:txBody>
            <a:bodyPr wrap="square" rtlCol="0">
              <a:spAutoFit/>
            </a:bodyPr>
            <a:lstStyle/>
            <a:p>
              <a:r>
                <a:rPr lang="en-US" smtClean="0"/>
                <a:t>Chúc bạn may mắn lần sau</a:t>
              </a:r>
              <a:endParaRPr lang="en-US"/>
            </a:p>
          </p:txBody>
        </p:sp>
        <p:sp>
          <p:nvSpPr>
            <p:cNvPr id="1032" name="TextBox 1031"/>
            <p:cNvSpPr txBox="1"/>
            <p:nvPr/>
          </p:nvSpPr>
          <p:spPr>
            <a:xfrm>
              <a:off x="7662659" y="3382678"/>
              <a:ext cx="1561620" cy="646331"/>
            </a:xfrm>
            <a:prstGeom prst="rect">
              <a:avLst/>
            </a:prstGeom>
            <a:noFill/>
          </p:spPr>
          <p:txBody>
            <a:bodyPr wrap="square" rtlCol="0">
              <a:spAutoFit/>
            </a:bodyPr>
            <a:lstStyle/>
            <a:p>
              <a:r>
                <a:rPr lang="en-US" smtClean="0">
                  <a:solidFill>
                    <a:srgbClr val="FF0000"/>
                  </a:solidFill>
                </a:rPr>
                <a:t>1 CÂY BÚT MỰC</a:t>
              </a:r>
              <a:endParaRPr lang="en-US">
                <a:solidFill>
                  <a:srgbClr val="FF0000"/>
                </a:solidFill>
              </a:endParaRPr>
            </a:p>
          </p:txBody>
        </p:sp>
        <p:sp>
          <p:nvSpPr>
            <p:cNvPr id="123" name="TextBox 122"/>
            <p:cNvSpPr txBox="1"/>
            <p:nvPr/>
          </p:nvSpPr>
          <p:spPr>
            <a:xfrm>
              <a:off x="7762473" y="4423169"/>
              <a:ext cx="1561620" cy="646331"/>
            </a:xfrm>
            <a:prstGeom prst="rect">
              <a:avLst/>
            </a:prstGeom>
            <a:noFill/>
          </p:spPr>
          <p:txBody>
            <a:bodyPr wrap="square" rtlCol="0">
              <a:spAutoFit/>
            </a:bodyPr>
            <a:lstStyle/>
            <a:p>
              <a:r>
                <a:rPr lang="en-US" smtClean="0">
                  <a:solidFill>
                    <a:schemeClr val="bg1"/>
                  </a:solidFill>
                </a:rPr>
                <a:t>Cộng 1 </a:t>
              </a:r>
            </a:p>
            <a:p>
              <a:r>
                <a:rPr lang="en-US" smtClean="0">
                  <a:solidFill>
                    <a:schemeClr val="bg1"/>
                  </a:solidFill>
                </a:rPr>
                <a:t>điểm tốt</a:t>
              </a:r>
              <a:endParaRPr lang="en-US">
                <a:solidFill>
                  <a:schemeClr val="bg1"/>
                </a:solidFill>
              </a:endParaRPr>
            </a:p>
          </p:txBody>
        </p:sp>
        <p:sp>
          <p:nvSpPr>
            <p:cNvPr id="124" name="TextBox 123"/>
            <p:cNvSpPr txBox="1"/>
            <p:nvPr/>
          </p:nvSpPr>
          <p:spPr>
            <a:xfrm>
              <a:off x="4701780" y="3556559"/>
              <a:ext cx="1561620" cy="369332"/>
            </a:xfrm>
            <a:prstGeom prst="rect">
              <a:avLst/>
            </a:prstGeom>
            <a:noFill/>
          </p:spPr>
          <p:txBody>
            <a:bodyPr wrap="square" rtlCol="0">
              <a:spAutoFit/>
            </a:bodyPr>
            <a:lstStyle/>
            <a:p>
              <a:r>
                <a:rPr lang="en-US" smtClean="0">
                  <a:solidFill>
                    <a:schemeClr val="bg1"/>
                  </a:solidFill>
                </a:rPr>
                <a:t>1 QUYỂN VỞ</a:t>
              </a:r>
              <a:endParaRPr lang="en-US">
                <a:solidFill>
                  <a:schemeClr val="bg1"/>
                </a:solidFill>
              </a:endParaRPr>
            </a:p>
          </p:txBody>
        </p:sp>
        <p:sp>
          <p:nvSpPr>
            <p:cNvPr id="125" name="TextBox 124"/>
            <p:cNvSpPr txBox="1"/>
            <p:nvPr/>
          </p:nvSpPr>
          <p:spPr>
            <a:xfrm rot="16916990">
              <a:off x="5575614" y="5119952"/>
              <a:ext cx="1561620" cy="923330"/>
            </a:xfrm>
            <a:prstGeom prst="rect">
              <a:avLst/>
            </a:prstGeom>
            <a:noFill/>
          </p:spPr>
          <p:txBody>
            <a:bodyPr wrap="square" rtlCol="0">
              <a:spAutoFit/>
            </a:bodyPr>
            <a:lstStyle/>
            <a:p>
              <a:r>
                <a:rPr lang="en-US" smtClean="0">
                  <a:solidFill>
                    <a:schemeClr val="accent2">
                      <a:lumMod val="50000"/>
                    </a:schemeClr>
                  </a:solidFill>
                </a:rPr>
                <a:t>1 tràng</a:t>
              </a:r>
            </a:p>
            <a:p>
              <a:r>
                <a:rPr lang="en-US" smtClean="0">
                  <a:solidFill>
                    <a:schemeClr val="accent2">
                      <a:lumMod val="50000"/>
                    </a:schemeClr>
                  </a:solidFill>
                </a:rPr>
                <a:t> pháo tay</a:t>
              </a:r>
            </a:p>
            <a:p>
              <a:r>
                <a:rPr lang="en-US" smtClean="0">
                  <a:solidFill>
                    <a:schemeClr val="accent2">
                      <a:lumMod val="50000"/>
                    </a:schemeClr>
                  </a:solidFill>
                </a:rPr>
                <a:t> của lớp</a:t>
              </a:r>
              <a:endParaRPr lang="en-US">
                <a:solidFill>
                  <a:schemeClr val="accent2">
                    <a:lumMod val="50000"/>
                  </a:schemeClr>
                </a:solidFill>
              </a:endParaRPr>
            </a:p>
          </p:txBody>
        </p:sp>
        <p:sp>
          <p:nvSpPr>
            <p:cNvPr id="126" name="TextBox 125"/>
            <p:cNvSpPr txBox="1"/>
            <p:nvPr/>
          </p:nvSpPr>
          <p:spPr>
            <a:xfrm rot="15085601">
              <a:off x="6601744" y="5242885"/>
              <a:ext cx="1561620" cy="646331"/>
            </a:xfrm>
            <a:prstGeom prst="rect">
              <a:avLst/>
            </a:prstGeom>
            <a:noFill/>
          </p:spPr>
          <p:txBody>
            <a:bodyPr wrap="square" rtlCol="0">
              <a:spAutoFit/>
            </a:bodyPr>
            <a:lstStyle/>
            <a:p>
              <a:r>
                <a:rPr lang="en-US" smtClean="0">
                  <a:solidFill>
                    <a:schemeClr val="bg1"/>
                  </a:solidFill>
                </a:rPr>
                <a:t>Thêm lượt quay</a:t>
              </a:r>
              <a:endParaRPr lang="en-US">
                <a:solidFill>
                  <a:schemeClr val="bg1"/>
                </a:solidFill>
              </a:endParaRPr>
            </a:p>
          </p:txBody>
        </p:sp>
        <p:sp>
          <p:nvSpPr>
            <p:cNvPr id="127" name="TextBox 126"/>
            <p:cNvSpPr txBox="1"/>
            <p:nvPr/>
          </p:nvSpPr>
          <p:spPr>
            <a:xfrm>
              <a:off x="4880894" y="4674467"/>
              <a:ext cx="1561620" cy="369332"/>
            </a:xfrm>
            <a:prstGeom prst="rect">
              <a:avLst/>
            </a:prstGeom>
            <a:noFill/>
          </p:spPr>
          <p:txBody>
            <a:bodyPr wrap="square" rtlCol="0">
              <a:spAutoFit/>
            </a:bodyPr>
            <a:lstStyle/>
            <a:p>
              <a:r>
                <a:rPr lang="en-US" smtClean="0">
                  <a:solidFill>
                    <a:srgbClr val="FF0000"/>
                  </a:solidFill>
                </a:rPr>
                <a:t>Điểm 10</a:t>
              </a:r>
              <a:endParaRPr lang="en-US">
                <a:solidFill>
                  <a:srgbClr val="FF0000"/>
                </a:solidFill>
              </a:endParaRPr>
            </a:p>
          </p:txBody>
        </p:sp>
        <p:sp>
          <p:nvSpPr>
            <p:cNvPr id="41" name="TextBox 40"/>
            <p:cNvSpPr txBox="1"/>
            <p:nvPr/>
          </p:nvSpPr>
          <p:spPr>
            <a:xfrm rot="16469918">
              <a:off x="5465977" y="2450418"/>
              <a:ext cx="1864912" cy="369332"/>
            </a:xfrm>
            <a:prstGeom prst="rect">
              <a:avLst/>
            </a:prstGeom>
            <a:noFill/>
          </p:spPr>
          <p:txBody>
            <a:bodyPr wrap="square" rtlCol="0">
              <a:spAutoFit/>
            </a:bodyPr>
            <a:lstStyle/>
            <a:p>
              <a:r>
                <a:rPr lang="en-US" smtClean="0">
                  <a:solidFill>
                    <a:schemeClr val="bg1"/>
                  </a:solidFill>
                </a:rPr>
                <a:t>1 CÂY BÚT CHÌ</a:t>
              </a:r>
              <a:endParaRPr lang="en-US">
                <a:solidFill>
                  <a:schemeClr val="bg1"/>
                </a:solidFill>
              </a:endParaRPr>
            </a:p>
          </p:txBody>
        </p:sp>
      </p:grpSp>
      <p:pic>
        <p:nvPicPr>
          <p:cNvPr id="43" name="Picture 42"/>
          <p:cNvPicPr>
            <a:picLocks noChangeAspect="1"/>
          </p:cNvPicPr>
          <p:nvPr/>
        </p:nvPicPr>
        <p:blipFill>
          <a:blip r:embed="rId11"/>
          <a:stretch>
            <a:fillRect/>
          </a:stretch>
        </p:blipFill>
        <p:spPr>
          <a:xfrm rot="12401756">
            <a:off x="3472379" y="1804971"/>
            <a:ext cx="2189749" cy="1157223"/>
          </a:xfrm>
          <a:prstGeom prst="rect">
            <a:avLst/>
          </a:prstGeom>
        </p:spPr>
      </p:pic>
      <p:sp>
        <p:nvSpPr>
          <p:cNvPr id="1024" name="Oval 1023"/>
          <p:cNvSpPr/>
          <p:nvPr/>
        </p:nvSpPr>
        <p:spPr>
          <a:xfrm>
            <a:off x="6022847" y="3489380"/>
            <a:ext cx="1589822" cy="173418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0109" y="1911352"/>
            <a:ext cx="3422073" cy="472230"/>
          </a:xfrm>
          <a:prstGeom prst="rect">
            <a:avLst/>
          </a:prstGeom>
          <a:solidFill>
            <a:srgbClr val="83F5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VÒNG QUAY MAY MẮN</a:t>
            </a:r>
            <a:endParaRPr lang="en-US" b="1">
              <a:solidFill>
                <a:srgbClr val="FF0000"/>
              </a:solidFill>
            </a:endParaRPr>
          </a:p>
        </p:txBody>
      </p:sp>
    </p:spTree>
    <p:extLst>
      <p:ext uri="{BB962C8B-B14F-4D97-AF65-F5344CB8AC3E}">
        <p14:creationId xmlns:p14="http://schemas.microsoft.com/office/powerpoint/2010/main" val="42517169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ong quay.wav"/>
                                        </p:tgtEl>
                                      </p:cMediaNode>
                                    </p:audio>
                                  </p:subTnLst>
                                </p:cTn>
                              </p:par>
                            </p:childTnLst>
                          </p:cTn>
                        </p:par>
                      </p:childTnLst>
                    </p:cTn>
                  </p:par>
                </p:childTnLst>
              </p:cTn>
              <p:nextCondLst>
                <p:cond evt="onClick" delay="0">
                  <p:tgtEl>
                    <p:spTgt spid="43"/>
                  </p:tgtEl>
                </p:cond>
              </p:nextCondLst>
            </p:seq>
            <p:seq concurrent="1" nextAc="seek">
              <p:cTn id="11" restart="whenNotActive" fill="hold" evtFilter="cancelBubble" nodeType="interactiveSeq">
                <p:stCondLst>
                  <p:cond evt="onClick" delay="0">
                    <p:tgtEl>
                      <p:spTgt spid="46"/>
                    </p:tgtEl>
                  </p:cond>
                </p:stCondLst>
                <p:endSync evt="end" delay="0">
                  <p:rtn val="all"/>
                </p:endSync>
                <p:childTnLst>
                  <p:par>
                    <p:cTn id="12" fill="hold">
                      <p:stCondLst>
                        <p:cond delay="0"/>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46"/>
                                        </p:tgtEl>
                                      </p:cBhvr>
                                    </p:animEffect>
                                    <p:set>
                                      <p:cBhvr>
                                        <p:cTn id="1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3" restart="whenNotActive" fill="hold" evtFilter="cancelBubble" nodeType="interactiveSeq">
                <p:stCondLst>
                  <p:cond evt="onClick" delay="0">
                    <p:tgtEl>
                      <p:spTgt spid="47"/>
                    </p:tgtEl>
                  </p:cond>
                </p:stCondLst>
                <p:endSync evt="end" delay="0">
                  <p:rtn val="all"/>
                </p:endSync>
                <p:childTnLst>
                  <p:par>
                    <p:cTn id="24" fill="hold">
                      <p:stCondLst>
                        <p:cond delay="0"/>
                      </p:stCondLst>
                      <p:childTnLst>
                        <p:par>
                          <p:cTn id="25" fill="hold">
                            <p:stCondLst>
                              <p:cond delay="0"/>
                            </p:stCondLst>
                            <p:childTnLst>
                              <p:par>
                                <p:cTn id="26" presetID="16" presetClass="exit" presetSubtype="21" fill="hold" grpId="0" nodeType="clickEffect">
                                  <p:stCondLst>
                                    <p:cond delay="0"/>
                                  </p:stCondLst>
                                  <p:childTnLst>
                                    <p:animEffect transition="out" filter="barn(inVertical)">
                                      <p:cBhvr>
                                        <p:cTn id="27" dur="500"/>
                                        <p:tgtEl>
                                          <p:spTgt spid="47"/>
                                        </p:tgtEl>
                                      </p:cBhvr>
                                    </p:animEffect>
                                    <p:set>
                                      <p:cBhvr>
                                        <p:cTn id="2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6" grpId="0" animBg="1"/>
      <p:bldP spid="47"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27" y="-37013"/>
            <a:ext cx="9137073"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smtClean="0">
                <a:solidFill>
                  <a:srgbClr val="FF0000"/>
                </a:solidFill>
              </a:rPr>
              <a:t>PHẦN II. NỘI DUNG</a:t>
            </a:r>
            <a:endParaRPr lang="en-US" sz="2400" b="1">
              <a:solidFill>
                <a:srgbClr val="FF0000"/>
              </a:solidFill>
            </a:endParaRPr>
          </a:p>
        </p:txBody>
      </p:sp>
      <p:sp>
        <p:nvSpPr>
          <p:cNvPr id="9" name="TextBox 8"/>
          <p:cNvSpPr txBox="1"/>
          <p:nvPr/>
        </p:nvSpPr>
        <p:spPr>
          <a:xfrm>
            <a:off x="332510" y="383831"/>
            <a:ext cx="6428509" cy="461665"/>
          </a:xfrm>
          <a:prstGeom prst="rect">
            <a:avLst/>
          </a:prstGeom>
          <a:noFill/>
        </p:spPr>
        <p:txBody>
          <a:bodyPr wrap="square" rtlCol="0">
            <a:spAutoFit/>
          </a:bodyPr>
          <a:lstStyle/>
          <a:p>
            <a:r>
              <a:rPr lang="en-US" sz="2400" smtClean="0">
                <a:solidFill>
                  <a:srgbClr val="0070C0"/>
                </a:solidFill>
              </a:rPr>
              <a:t>1. Nguyên tắc  lựa chọn trò chơi:</a:t>
            </a:r>
          </a:p>
        </p:txBody>
      </p:sp>
      <p:sp>
        <p:nvSpPr>
          <p:cNvPr id="13" name="TextBox 12"/>
          <p:cNvSpPr txBox="1"/>
          <p:nvPr/>
        </p:nvSpPr>
        <p:spPr>
          <a:xfrm>
            <a:off x="-69275" y="817786"/>
            <a:ext cx="9365673" cy="830997"/>
          </a:xfrm>
          <a:prstGeom prst="rect">
            <a:avLst/>
          </a:prstGeom>
          <a:noFill/>
        </p:spPr>
        <p:txBody>
          <a:bodyPr wrap="square" rtlCol="0">
            <a:spAutoFit/>
          </a:bodyPr>
          <a:lstStyle/>
          <a:p>
            <a:r>
              <a:rPr lang="en-US" sz="2400" smtClean="0">
                <a:latin typeface="Arial" pitchFamily="34" charset="0"/>
                <a:cs typeface="Arial" pitchFamily="34" charset="0"/>
              </a:rPr>
              <a:t>- Các trò chơi phải mang ý nghĩa giáo dục, phải nhằm mục đích củng cố, khắc sâu kiến thức và giáo dục kĩ năng sống cho học sinh.</a:t>
            </a:r>
          </a:p>
        </p:txBody>
      </p:sp>
      <p:sp>
        <p:nvSpPr>
          <p:cNvPr id="2" name="TextBox 1"/>
          <p:cNvSpPr txBox="1"/>
          <p:nvPr/>
        </p:nvSpPr>
        <p:spPr>
          <a:xfrm>
            <a:off x="166250" y="1657733"/>
            <a:ext cx="8763000" cy="1200329"/>
          </a:xfrm>
          <a:prstGeom prst="rect">
            <a:avLst/>
          </a:prstGeom>
          <a:noFill/>
        </p:spPr>
        <p:txBody>
          <a:bodyPr wrap="square" rtlCol="0">
            <a:spAutoFit/>
          </a:bodyPr>
          <a:lstStyle/>
          <a:p>
            <a:r>
              <a:rPr lang="en-US" sz="2400" smtClean="0"/>
              <a:t>Ví dụ 1: Trò chơi “ Mảnh ghép kì diệu”</a:t>
            </a:r>
          </a:p>
          <a:p>
            <a:r>
              <a:rPr lang="en-US" sz="2400" smtClean="0"/>
              <a:t>Có thể áp dụng trong nhiều bài học như: Những hằng đẳng thức đáng nhớ, tỉ số lượng giác của góc nhọn,….</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2876828"/>
            <a:ext cx="4745178" cy="377335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815" y="2852696"/>
            <a:ext cx="4364185" cy="3797484"/>
          </a:xfrm>
          <a:prstGeom prst="rect">
            <a:avLst/>
          </a:prstGeom>
        </p:spPr>
      </p:pic>
    </p:spTree>
    <p:extLst>
      <p:ext uri="{BB962C8B-B14F-4D97-AF65-F5344CB8AC3E}">
        <p14:creationId xmlns:p14="http://schemas.microsoft.com/office/powerpoint/2010/main" val="18956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236" y="0"/>
            <a:ext cx="8465127" cy="830997"/>
          </a:xfrm>
          <a:prstGeom prst="rect">
            <a:avLst/>
          </a:prstGeom>
          <a:noFill/>
        </p:spPr>
        <p:txBody>
          <a:bodyPr wrap="square" rtlCol="0">
            <a:spAutoFit/>
          </a:bodyPr>
          <a:lstStyle/>
          <a:p>
            <a:pPr algn="just"/>
            <a:r>
              <a:rPr lang="en-US" sz="2400" smtClean="0">
                <a:latin typeface="Arial" pitchFamily="34" charset="0"/>
                <a:cs typeface="Arial" pitchFamily="34" charset="0"/>
              </a:rPr>
              <a:t>Lồng ghép giáo dục bảo vệ môi trường, giáo dục ATGT, tệ nạn xã hội,…</a:t>
            </a:r>
          </a:p>
        </p:txBody>
      </p:sp>
      <p:pic>
        <p:nvPicPr>
          <p:cNvPr id="308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64904"/>
            <a:ext cx="4495799" cy="299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842227334"/>
              </p:ext>
            </p:extLst>
          </p:nvPr>
        </p:nvGraphicFramePr>
        <p:xfrm>
          <a:off x="4495799" y="654678"/>
          <a:ext cx="4426531" cy="3106885"/>
        </p:xfrm>
        <a:graphic>
          <a:graphicData uri="http://schemas.openxmlformats.org/presentationml/2006/ole">
            <mc:AlternateContent xmlns:mc="http://schemas.openxmlformats.org/markup-compatibility/2006">
              <mc:Choice xmlns:v="urn:schemas-microsoft-com:vml" Requires="v">
                <p:oleObj spid="_x0000_s3207" name="Slide" r:id="rId4" imgW="4572049" imgH="3429015" progId="PowerPoint.Slide.8">
                  <p:embed/>
                </p:oleObj>
              </mc:Choice>
              <mc:Fallback>
                <p:oleObj name="Slide" r:id="rId4" imgW="4572049" imgH="3429015" progId="PowerPoint.Slide.8">
                  <p:embed/>
                  <p:pic>
                    <p:nvPicPr>
                      <p:cNvPr id="0" name=""/>
                      <p:cNvPicPr/>
                      <p:nvPr/>
                    </p:nvPicPr>
                    <p:blipFill>
                      <a:blip r:embed="rId5"/>
                      <a:stretch>
                        <a:fillRect/>
                      </a:stretch>
                    </p:blipFill>
                    <p:spPr>
                      <a:xfrm>
                        <a:off x="4495799" y="654678"/>
                        <a:ext cx="4426531" cy="3106885"/>
                      </a:xfrm>
                      <a:prstGeom prst="rect">
                        <a:avLst/>
                      </a:prstGeom>
                    </p:spPr>
                  </p:pic>
                </p:oleObj>
              </mc:Fallback>
            </mc:AlternateContent>
          </a:graphicData>
        </a:graphic>
      </p:graphicFrame>
      <p:pic>
        <p:nvPicPr>
          <p:cNvPr id="308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55" y="3761563"/>
            <a:ext cx="4382654" cy="309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8799" y="3761563"/>
            <a:ext cx="4595092" cy="309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56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barn(inVertical)">
                                      <p:cBhvr>
                                        <p:cTn id="7" dur="500"/>
                                        <p:tgtEl>
                                          <p:spTgt spid="30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86"/>
                                        </p:tgtEl>
                                        <p:attrNameLst>
                                          <p:attrName>style.visibility</p:attrName>
                                        </p:attrNameLst>
                                      </p:cBhvr>
                                      <p:to>
                                        <p:strVal val="visible"/>
                                      </p:to>
                                    </p:set>
                                    <p:animEffect transition="in" filter="barn(inVertical)">
                                      <p:cBhvr>
                                        <p:cTn id="17" dur="500"/>
                                        <p:tgtEl>
                                          <p:spTgt spid="308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88"/>
                                        </p:tgtEl>
                                        <p:attrNameLst>
                                          <p:attrName>style.visibility</p:attrName>
                                        </p:attrNameLst>
                                      </p:cBhvr>
                                      <p:to>
                                        <p:strVal val="visible"/>
                                      </p:to>
                                    </p:set>
                                    <p:animEffect transition="in" filter="barn(inVertical)">
                                      <p:cBhvr>
                                        <p:cTn id="22" dur="5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7013"/>
            <a:ext cx="91440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FF0000"/>
                </a:solidFill>
              </a:rPr>
              <a:t>PHẦN III. NỘI DUNG</a:t>
            </a:r>
            <a:endParaRPr lang="en-US" sz="2800" b="1">
              <a:solidFill>
                <a:srgbClr val="FF0000"/>
              </a:solidFill>
            </a:endParaRPr>
          </a:p>
        </p:txBody>
      </p:sp>
      <p:sp>
        <p:nvSpPr>
          <p:cNvPr id="10" name="TextBox 9"/>
          <p:cNvSpPr txBox="1"/>
          <p:nvPr/>
        </p:nvSpPr>
        <p:spPr>
          <a:xfrm>
            <a:off x="152401" y="657058"/>
            <a:ext cx="8617528" cy="3901837"/>
          </a:xfrm>
          <a:prstGeom prst="rect">
            <a:avLst/>
          </a:prstGeom>
          <a:noFill/>
        </p:spPr>
        <p:txBody>
          <a:bodyPr wrap="square" rtlCol="0">
            <a:spAutoFit/>
          </a:bodyPr>
          <a:lstStyle/>
          <a:p>
            <a:pPr>
              <a:lnSpc>
                <a:spcPct val="150000"/>
              </a:lnSpc>
            </a:pPr>
            <a:r>
              <a:rPr lang="vi-VN" sz="2400" b="1" i="1" smtClean="0"/>
              <a:t>Trò chơi </a:t>
            </a:r>
            <a:r>
              <a:rPr lang="en-US" sz="2400" b="1" i="1" smtClean="0">
                <a:latin typeface="Arial" pitchFamily="34" charset="0"/>
                <a:cs typeface="Arial" pitchFamily="34" charset="0"/>
              </a:rPr>
              <a:t>rèn kĩ sống cho học sinh</a:t>
            </a:r>
            <a:r>
              <a:rPr lang="vi-VN" sz="2400" b="1" i="1" smtClean="0">
                <a:latin typeface="Arial" pitchFamily="34" charset="0"/>
                <a:cs typeface="Arial" pitchFamily="34" charset="0"/>
              </a:rPr>
              <a:t>.</a:t>
            </a:r>
            <a:endParaRPr lang="en-US" sz="2400" b="1" i="1" smtClean="0">
              <a:latin typeface="Arial" pitchFamily="34" charset="0"/>
              <a:cs typeface="Arial" pitchFamily="34" charset="0"/>
            </a:endParaRPr>
          </a:p>
          <a:p>
            <a:pPr>
              <a:lnSpc>
                <a:spcPct val="150000"/>
              </a:lnSpc>
            </a:pPr>
            <a:r>
              <a:rPr lang="en-US" sz="2400" b="1" i="1" smtClean="0">
                <a:latin typeface="Arial" pitchFamily="34" charset="0"/>
                <a:cs typeface="Arial" pitchFamily="34" charset="0"/>
              </a:rPr>
              <a:t>Áp dụng một số bài tùy vào nội dung bài học.</a:t>
            </a:r>
          </a:p>
          <a:p>
            <a:pPr>
              <a:lnSpc>
                <a:spcPct val="150000"/>
              </a:lnSpc>
            </a:pPr>
            <a:r>
              <a:rPr lang="en-US" sz="2400" i="1" smtClean="0">
                <a:latin typeface="Arial" pitchFamily="34" charset="0"/>
                <a:cs typeface="Arial" pitchFamily="34" charset="0"/>
              </a:rPr>
              <a:t>Ví dụ: Trò chơi “ Cắt chữ”</a:t>
            </a:r>
          </a:p>
          <a:p>
            <a:pPr>
              <a:lnSpc>
                <a:spcPct val="150000"/>
              </a:lnSpc>
            </a:pPr>
            <a:r>
              <a:rPr lang="en-US" sz="2400" i="1" smtClean="0">
                <a:latin typeface="Arial" pitchFamily="34" charset="0"/>
                <a:cs typeface="Arial" pitchFamily="34" charset="0"/>
              </a:rPr>
              <a:t>Áp dụng bài “ Đối xứng trục” trong phân môn Hình học lớp 8.</a:t>
            </a:r>
          </a:p>
          <a:p>
            <a:pPr>
              <a:lnSpc>
                <a:spcPct val="150000"/>
              </a:lnSpc>
            </a:pPr>
            <a:r>
              <a:rPr lang="en-US" sz="2400" smtClean="0">
                <a:latin typeface="Arial" pitchFamily="34" charset="0"/>
                <a:cs typeface="Arial" pitchFamily="34" charset="0"/>
              </a:rPr>
              <a:t>Trò chơi :” Hộp quà yêu thương”</a:t>
            </a:r>
          </a:p>
          <a:p>
            <a:pPr>
              <a:lnSpc>
                <a:spcPct val="150000"/>
              </a:lnSpc>
            </a:pPr>
            <a:r>
              <a:rPr lang="en-US" sz="2400" smtClean="0">
                <a:latin typeface="Arial" pitchFamily="34" charset="0"/>
                <a:cs typeface="Arial" pitchFamily="34" charset="0"/>
              </a:rPr>
              <a:t>Áp dụng bài “Hình hộp chữ nhật” </a:t>
            </a:r>
            <a:r>
              <a:rPr lang="en-US" sz="2400" i="1" smtClean="0">
                <a:latin typeface="Arial" pitchFamily="34" charset="0"/>
                <a:cs typeface="Arial" pitchFamily="34" charset="0"/>
              </a:rPr>
              <a:t>trong phân môn Hình học lớp 8</a:t>
            </a:r>
            <a:endParaRPr lang="en-US" sz="2400" smtClean="0">
              <a:latin typeface="Arial" pitchFamily="34" charset="0"/>
              <a:cs typeface="Arial" pitchFamily="34" charset="0"/>
            </a:endParaRPr>
          </a:p>
        </p:txBody>
      </p:sp>
    </p:spTree>
    <p:extLst>
      <p:ext uri="{BB962C8B-B14F-4D97-AF65-F5344CB8AC3E}">
        <p14:creationId xmlns:p14="http://schemas.microsoft.com/office/powerpoint/2010/main" val="36953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325" y="3311236"/>
            <a:ext cx="4747676" cy="354317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11236"/>
            <a:ext cx="4396324" cy="35431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396324" cy="329379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6324" y="1"/>
            <a:ext cx="4747676" cy="3293798"/>
          </a:xfrm>
          <a:prstGeom prst="rect">
            <a:avLst/>
          </a:prstGeom>
        </p:spPr>
      </p:pic>
    </p:spTree>
    <p:extLst>
      <p:ext uri="{BB962C8B-B14F-4D97-AF65-F5344CB8AC3E}">
        <p14:creationId xmlns:p14="http://schemas.microsoft.com/office/powerpoint/2010/main" val="3522341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0833"/>
          </a:xfrm>
          <a:prstGeom prst="rect">
            <a:avLst/>
          </a:prstGeom>
        </p:spPr>
      </p:pic>
    </p:spTree>
    <p:extLst>
      <p:ext uri="{BB962C8B-B14F-4D97-AF65-F5344CB8AC3E}">
        <p14:creationId xmlns:p14="http://schemas.microsoft.com/office/powerpoint/2010/main" val="2694218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60179133232800997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542" y="928254"/>
            <a:ext cx="8035752" cy="4516582"/>
          </a:xfrm>
          <a:prstGeom prst="rect">
            <a:avLst/>
          </a:prstGeom>
        </p:spPr>
      </p:pic>
    </p:spTree>
    <p:extLst>
      <p:ext uri="{BB962C8B-B14F-4D97-AF65-F5344CB8AC3E}">
        <p14:creationId xmlns:p14="http://schemas.microsoft.com/office/powerpoint/2010/main" val="3411071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957" y="1089215"/>
            <a:ext cx="4100945" cy="1938992"/>
          </a:xfrm>
          <a:prstGeom prst="rect">
            <a:avLst/>
          </a:prstGeom>
          <a:noFill/>
        </p:spPr>
        <p:txBody>
          <a:bodyPr wrap="square" rtlCol="0">
            <a:spAutoFit/>
          </a:bodyPr>
          <a:lstStyle/>
          <a:p>
            <a:pPr algn="just"/>
            <a:r>
              <a:rPr lang="en-US" sz="2000" smtClean="0">
                <a:latin typeface="Arial" pitchFamily="34" charset="0"/>
                <a:cs typeface="Arial" pitchFamily="34" charset="0"/>
              </a:rPr>
              <a:t>- Trường </a:t>
            </a:r>
            <a:r>
              <a:rPr lang="en-US" sz="2000">
                <a:latin typeface="Arial" pitchFamily="34" charset="0"/>
                <a:cs typeface="Arial" pitchFamily="34" charset="0"/>
              </a:rPr>
              <a:t>THCS Lê Văn Tám nằm ở phía Tây của huyện miền núi Khánh </a:t>
            </a:r>
            <a:r>
              <a:rPr lang="en-US" sz="2000" smtClean="0">
                <a:latin typeface="Arial" pitchFamily="34" charset="0"/>
                <a:cs typeface="Arial" pitchFamily="34" charset="0"/>
              </a:rPr>
              <a:t>Vĩnh, với 96,3% học </a:t>
            </a:r>
            <a:r>
              <a:rPr lang="en-US" sz="2000">
                <a:latin typeface="Arial" pitchFamily="34" charset="0"/>
                <a:cs typeface="Arial" pitchFamily="34" charset="0"/>
              </a:rPr>
              <a:t>sinh của trường </a:t>
            </a:r>
            <a:r>
              <a:rPr lang="en-US" sz="2000" smtClean="0">
                <a:latin typeface="Arial" pitchFamily="34" charset="0"/>
                <a:cs typeface="Arial" pitchFamily="34" charset="0"/>
              </a:rPr>
              <a:t>là </a:t>
            </a:r>
            <a:r>
              <a:rPr lang="en-US" sz="2000">
                <a:latin typeface="Arial" pitchFamily="34" charset="0"/>
                <a:cs typeface="Arial" pitchFamily="34" charset="0"/>
              </a:rPr>
              <a:t>con em đồng bào dân tộc thiểu số, </a:t>
            </a:r>
            <a:r>
              <a:rPr lang="en-US" sz="2000" smtClean="0">
                <a:latin typeface="Arial" pitchFamily="34" charset="0"/>
                <a:cs typeface="Arial" pitchFamily="34" charset="0"/>
              </a:rPr>
              <a:t>điều </a:t>
            </a:r>
            <a:r>
              <a:rPr lang="en-US" sz="2000">
                <a:latin typeface="Arial" pitchFamily="34" charset="0"/>
                <a:cs typeface="Arial" pitchFamily="34" charset="0"/>
              </a:rPr>
              <a:t>kiện học tập còn nhiều thiếu thốn</a:t>
            </a:r>
            <a:r>
              <a:rPr lang="en-US" sz="2000" smtClean="0">
                <a:latin typeface="Arial" pitchFamily="34" charset="0"/>
                <a:cs typeface="Arial" pitchFamily="34" charset="0"/>
              </a:rPr>
              <a:t>.</a:t>
            </a:r>
            <a:endParaRPr lang="en-US" sz="2000">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4903" y="1089215"/>
            <a:ext cx="4849097" cy="4189367"/>
          </a:xfrm>
          <a:prstGeom prst="rect">
            <a:avLst/>
          </a:prstGeom>
        </p:spPr>
      </p:pic>
      <p:sp>
        <p:nvSpPr>
          <p:cNvPr id="15" name="TextBox 14"/>
          <p:cNvSpPr txBox="1"/>
          <p:nvPr/>
        </p:nvSpPr>
        <p:spPr>
          <a:xfrm>
            <a:off x="193958" y="3272010"/>
            <a:ext cx="3934690" cy="1938992"/>
          </a:xfrm>
          <a:prstGeom prst="rect">
            <a:avLst/>
          </a:prstGeom>
          <a:noFill/>
        </p:spPr>
        <p:txBody>
          <a:bodyPr wrap="square" rtlCol="0">
            <a:spAutoFit/>
          </a:bodyPr>
          <a:lstStyle/>
          <a:p>
            <a:pPr algn="just"/>
            <a:r>
              <a:rPr lang="en-US" sz="2000" smtClean="0">
                <a:latin typeface="Arial" pitchFamily="34" charset="0"/>
                <a:cs typeface="Arial" pitchFamily="34" charset="0"/>
              </a:rPr>
              <a:t>- Sự </a:t>
            </a:r>
            <a:r>
              <a:rPr lang="en-US" sz="2000">
                <a:latin typeface="Arial" pitchFamily="34" charset="0"/>
                <a:cs typeface="Arial" pitchFamily="34" charset="0"/>
              </a:rPr>
              <a:t>quan tâm của phụ huynh học sinh đến việc học của con em mình chưa được chú trọng. </a:t>
            </a:r>
            <a:r>
              <a:rPr lang="en-US" sz="2000" smtClean="0">
                <a:latin typeface="Arial" pitchFamily="34" charset="0"/>
                <a:cs typeface="Arial" pitchFamily="34" charset="0"/>
              </a:rPr>
              <a:t>Các em thường nghỉ học vào các ngày thu hoạch mía</a:t>
            </a:r>
            <a:r>
              <a:rPr lang="en-US" sz="2000">
                <a:latin typeface="Arial" pitchFamily="34" charset="0"/>
                <a:cs typeface="Arial" pitchFamily="34" charset="0"/>
              </a:rPr>
              <a:t>, keo, mì ….. </a:t>
            </a:r>
            <a:r>
              <a:rPr lang="en-US" sz="2000" smtClean="0">
                <a:latin typeface="Arial" pitchFamily="34" charset="0"/>
                <a:cs typeface="Arial" pitchFamily="34" charset="0"/>
              </a:rPr>
              <a:t>để </a:t>
            </a:r>
            <a:r>
              <a:rPr lang="en-US" sz="2000">
                <a:latin typeface="Arial" pitchFamily="34" charset="0"/>
                <a:cs typeface="Arial" pitchFamily="34" charset="0"/>
              </a:rPr>
              <a:t>phụ giúp gia đình. </a:t>
            </a:r>
          </a:p>
        </p:txBody>
      </p:sp>
      <p:sp>
        <p:nvSpPr>
          <p:cNvPr id="6" name="Rectangle 5"/>
          <p:cNvSpPr/>
          <p:nvPr/>
        </p:nvSpPr>
        <p:spPr>
          <a:xfrm>
            <a:off x="0" y="0"/>
            <a:ext cx="9143999" cy="51261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smtClean="0">
                <a:solidFill>
                  <a:srgbClr val="FF0000"/>
                </a:solidFill>
                <a:latin typeface="Arial" pitchFamily="34" charset="0"/>
                <a:cs typeface="Arial" pitchFamily="34" charset="0"/>
              </a:rPr>
              <a:t>Phần I. LÝ DO CHỌN BIỆN  PHÁP</a:t>
            </a:r>
            <a:endParaRPr lang="en-US" sz="28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6480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8" y="110840"/>
            <a:ext cx="8963891" cy="6715893"/>
          </a:xfrm>
          <a:prstGeom prst="rect">
            <a:avLst/>
          </a:prstGeom>
        </p:spPr>
      </p:pic>
    </p:spTree>
    <p:extLst>
      <p:ext uri="{BB962C8B-B14F-4D97-AF65-F5344CB8AC3E}">
        <p14:creationId xmlns:p14="http://schemas.microsoft.com/office/powerpoint/2010/main" val="2713291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7013"/>
            <a:ext cx="9130139"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FF0000"/>
                </a:solidFill>
              </a:rPr>
              <a:t>PHẦN III. NỘI DUNG</a:t>
            </a:r>
            <a:endParaRPr lang="en-US" sz="2800" b="1">
              <a:solidFill>
                <a:srgbClr val="FF0000"/>
              </a:solidFill>
            </a:endParaRPr>
          </a:p>
        </p:txBody>
      </p:sp>
      <p:sp>
        <p:nvSpPr>
          <p:cNvPr id="9" name="TextBox 8"/>
          <p:cNvSpPr txBox="1"/>
          <p:nvPr/>
        </p:nvSpPr>
        <p:spPr>
          <a:xfrm>
            <a:off x="69272" y="504892"/>
            <a:ext cx="6428509" cy="523220"/>
          </a:xfrm>
          <a:prstGeom prst="rect">
            <a:avLst/>
          </a:prstGeom>
          <a:noFill/>
        </p:spPr>
        <p:txBody>
          <a:bodyPr wrap="square" rtlCol="0">
            <a:spAutoFit/>
          </a:bodyPr>
          <a:lstStyle/>
          <a:p>
            <a:r>
              <a:rPr lang="en-US" sz="2800" smtClean="0">
                <a:solidFill>
                  <a:srgbClr val="0070C0"/>
                </a:solidFill>
              </a:rPr>
              <a:t>1. Nguyên tắc  lựa chọn trò chơi:</a:t>
            </a:r>
          </a:p>
        </p:txBody>
      </p:sp>
      <p:sp>
        <p:nvSpPr>
          <p:cNvPr id="10" name="TextBox 9"/>
          <p:cNvSpPr txBox="1"/>
          <p:nvPr/>
        </p:nvSpPr>
        <p:spPr>
          <a:xfrm>
            <a:off x="69272" y="1051262"/>
            <a:ext cx="9074728" cy="461665"/>
          </a:xfrm>
          <a:prstGeom prst="rect">
            <a:avLst/>
          </a:prstGeom>
          <a:noFill/>
        </p:spPr>
        <p:txBody>
          <a:bodyPr wrap="square" rtlCol="0">
            <a:spAutoFit/>
          </a:bodyPr>
          <a:lstStyle/>
          <a:p>
            <a:r>
              <a:rPr lang="en-US" sz="2400" smtClean="0">
                <a:latin typeface="Arial" pitchFamily="34" charset="0"/>
                <a:cs typeface="Arial" pitchFamily="34" charset="0"/>
              </a:rPr>
              <a:t>- Trò chơi phải mang tính tập thể. </a:t>
            </a:r>
          </a:p>
        </p:txBody>
      </p:sp>
      <p:sp>
        <p:nvSpPr>
          <p:cNvPr id="11" name="TextBox 10"/>
          <p:cNvSpPr txBox="1"/>
          <p:nvPr/>
        </p:nvSpPr>
        <p:spPr>
          <a:xfrm>
            <a:off x="69272" y="1512927"/>
            <a:ext cx="9074728" cy="461665"/>
          </a:xfrm>
          <a:prstGeom prst="rect">
            <a:avLst/>
          </a:prstGeom>
          <a:noFill/>
        </p:spPr>
        <p:txBody>
          <a:bodyPr wrap="square" rtlCol="0">
            <a:spAutoFit/>
          </a:bodyPr>
          <a:lstStyle/>
          <a:p>
            <a:r>
              <a:rPr lang="en-US" sz="2400" smtClean="0">
                <a:latin typeface="Arial" pitchFamily="34" charset="0"/>
                <a:cs typeface="Arial" pitchFamily="34" charset="0"/>
              </a:rPr>
              <a:t>- Trò chơi phải phù hợp với cấu trúc, nội dung của từng bài học.</a:t>
            </a:r>
          </a:p>
        </p:txBody>
      </p:sp>
      <p:sp>
        <p:nvSpPr>
          <p:cNvPr id="4" name="TextBox 3"/>
          <p:cNvSpPr txBox="1"/>
          <p:nvPr/>
        </p:nvSpPr>
        <p:spPr>
          <a:xfrm>
            <a:off x="0" y="3223553"/>
            <a:ext cx="9628910" cy="461665"/>
          </a:xfrm>
          <a:prstGeom prst="rect">
            <a:avLst/>
          </a:prstGeom>
          <a:noFill/>
        </p:spPr>
        <p:txBody>
          <a:bodyPr wrap="square" rtlCol="0">
            <a:spAutoFit/>
          </a:bodyPr>
          <a:lstStyle/>
          <a:p>
            <a:r>
              <a:rPr lang="en-US" sz="2400" smtClean="0">
                <a:latin typeface="Arial" pitchFamily="34" charset="0"/>
                <a:cs typeface="Arial" pitchFamily="34" charset="0"/>
              </a:rPr>
              <a:t>- Bộ câu hỏi trò chơi phải phân hóa được học sinh.</a:t>
            </a:r>
            <a:endParaRPr lang="en-US" sz="2400">
              <a:latin typeface="Arial" pitchFamily="34" charset="0"/>
              <a:cs typeface="Arial" pitchFamily="34" charset="0"/>
            </a:endParaRPr>
          </a:p>
        </p:txBody>
      </p:sp>
      <p:sp>
        <p:nvSpPr>
          <p:cNvPr id="27" name="TextBox 26"/>
          <p:cNvSpPr txBox="1"/>
          <p:nvPr/>
        </p:nvSpPr>
        <p:spPr>
          <a:xfrm>
            <a:off x="55411" y="3823762"/>
            <a:ext cx="9074728" cy="1200329"/>
          </a:xfrm>
          <a:prstGeom prst="rect">
            <a:avLst/>
          </a:prstGeom>
          <a:noFill/>
        </p:spPr>
        <p:txBody>
          <a:bodyPr wrap="square" rtlCol="0">
            <a:spAutoFit/>
          </a:bodyPr>
          <a:lstStyle/>
          <a:p>
            <a:r>
              <a:rPr lang="en-US" sz="2400" smtClean="0">
                <a:latin typeface="Arial" pitchFamily="34" charset="0"/>
                <a:cs typeface="Arial" pitchFamily="34" charset="0"/>
              </a:rPr>
              <a:t>- Trò chơi phù hợp với quỹ thời gian, có sức hấp dẫn, tạo không khí vui vẻ, không cầu kì, phức tạp, phù hợp với tâm sinh lí lứa tuổi.</a:t>
            </a:r>
            <a:endParaRPr lang="en-US" sz="2400">
              <a:latin typeface="Arial" pitchFamily="34" charset="0"/>
              <a:cs typeface="Arial" pitchFamily="34" charset="0"/>
            </a:endParaRPr>
          </a:p>
        </p:txBody>
      </p:sp>
      <p:sp>
        <p:nvSpPr>
          <p:cNvPr id="28" name="TextBox 27"/>
          <p:cNvSpPr txBox="1"/>
          <p:nvPr/>
        </p:nvSpPr>
        <p:spPr>
          <a:xfrm>
            <a:off x="69272" y="1974592"/>
            <a:ext cx="8783783" cy="1200329"/>
          </a:xfrm>
          <a:prstGeom prst="rect">
            <a:avLst/>
          </a:prstGeom>
          <a:noFill/>
        </p:spPr>
        <p:txBody>
          <a:bodyPr wrap="square" rtlCol="0">
            <a:spAutoFit/>
          </a:bodyPr>
          <a:lstStyle/>
          <a:p>
            <a:r>
              <a:rPr lang="en-US" sz="2400" smtClean="0">
                <a:latin typeface="Arial" pitchFamily="34" charset="0"/>
                <a:cs typeface="Arial" pitchFamily="34" charset="0"/>
              </a:rPr>
              <a:t>- Các trò chơi phải mang ý nghĩa giáo dục, phải nhằm mục đích củng cố, khắc sâu kiến thức và giáo dục kĩ năng sống cho học sinh.</a:t>
            </a:r>
          </a:p>
        </p:txBody>
      </p:sp>
      <p:sp>
        <p:nvSpPr>
          <p:cNvPr id="5" name="TextBox 4"/>
          <p:cNvSpPr txBox="1"/>
          <p:nvPr/>
        </p:nvSpPr>
        <p:spPr>
          <a:xfrm>
            <a:off x="69272" y="5223164"/>
            <a:ext cx="8783783" cy="1569660"/>
          </a:xfrm>
          <a:prstGeom prst="rect">
            <a:avLst/>
          </a:prstGeom>
          <a:noFill/>
        </p:spPr>
        <p:txBody>
          <a:bodyPr wrap="square" rtlCol="0">
            <a:spAutoFit/>
          </a:bodyPr>
          <a:lstStyle/>
          <a:p>
            <a:r>
              <a:rPr lang="en-US" sz="2400" smtClean="0">
                <a:latin typeface="Arial" pitchFamily="34" charset="0"/>
                <a:cs typeface="Arial" pitchFamily="34" charset="0"/>
              </a:rPr>
              <a:t>- Vật liệu thiết kế trò chơi làm từ </a:t>
            </a:r>
            <a:r>
              <a:rPr lang="en-US" sz="2400">
                <a:latin typeface="Arial" pitchFamily="34" charset="0"/>
                <a:cs typeface="Arial" pitchFamily="34" charset="0"/>
              </a:rPr>
              <a:t>những vật liệu gần gũi xung quanh, đảm bảo tính khoa học, tính giáo dục, tính thẩm mỹ nhưng ít tốn </a:t>
            </a:r>
            <a:r>
              <a:rPr lang="en-US" sz="2400" smtClean="0">
                <a:latin typeface="Arial" pitchFamily="34" charset="0"/>
                <a:cs typeface="Arial" pitchFamily="34" charset="0"/>
              </a:rPr>
              <a:t>kém, tận dụng những đồ dùng , phương tiện dạy học có sẵn.</a:t>
            </a:r>
            <a:endParaRPr lang="en-US" sz="2400">
              <a:latin typeface="Arial" pitchFamily="34" charset="0"/>
              <a:cs typeface="Arial" pitchFamily="34" charset="0"/>
            </a:endParaRPr>
          </a:p>
        </p:txBody>
      </p:sp>
    </p:spTree>
    <p:extLst>
      <p:ext uri="{BB962C8B-B14F-4D97-AF65-F5344CB8AC3E}">
        <p14:creationId xmlns:p14="http://schemas.microsoft.com/office/powerpoint/2010/main" val="390131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1" y="480816"/>
            <a:ext cx="6428509" cy="461665"/>
          </a:xfrm>
          <a:prstGeom prst="rect">
            <a:avLst/>
          </a:prstGeom>
          <a:noFill/>
        </p:spPr>
        <p:txBody>
          <a:bodyPr wrap="square" rtlCol="0">
            <a:spAutoFit/>
          </a:bodyPr>
          <a:lstStyle/>
          <a:p>
            <a:r>
              <a:rPr lang="en-US" sz="2400" smtClean="0">
                <a:solidFill>
                  <a:srgbClr val="0070C0"/>
                </a:solidFill>
              </a:rPr>
              <a:t>2. Quy trình tổ chức trò chơi:</a:t>
            </a:r>
          </a:p>
        </p:txBody>
      </p:sp>
      <p:sp>
        <p:nvSpPr>
          <p:cNvPr id="10" name="TextBox 9"/>
          <p:cNvSpPr txBox="1"/>
          <p:nvPr/>
        </p:nvSpPr>
        <p:spPr>
          <a:xfrm>
            <a:off x="457201" y="942481"/>
            <a:ext cx="8617528" cy="1015663"/>
          </a:xfrm>
          <a:prstGeom prst="rect">
            <a:avLst/>
          </a:prstGeom>
          <a:noFill/>
        </p:spPr>
        <p:txBody>
          <a:bodyPr wrap="square" rtlCol="0">
            <a:spAutoFit/>
          </a:bodyPr>
          <a:lstStyle/>
          <a:p>
            <a:r>
              <a:rPr lang="vi-VN" sz="2000" b="1" i="1" smtClean="0"/>
              <a:t>Bước 1: Đặt vấn đề</a:t>
            </a:r>
          </a:p>
          <a:p>
            <a:pPr marL="342900" indent="-342900">
              <a:buFontTx/>
              <a:buChar char="-"/>
            </a:pPr>
            <a:r>
              <a:rPr lang="vi-VN" sz="2000" smtClean="0"/>
              <a:t>Giới thiệu trò chơi.</a:t>
            </a:r>
          </a:p>
          <a:p>
            <a:pPr marL="342900" indent="-342900">
              <a:buFontTx/>
              <a:buChar char="-"/>
            </a:pPr>
            <a:r>
              <a:rPr lang="vi-VN" sz="2000" smtClean="0"/>
              <a:t>Nêu yêu cầu của trò chơi.</a:t>
            </a:r>
            <a:endParaRPr lang="en-US" sz="2000" smtClean="0"/>
          </a:p>
        </p:txBody>
      </p:sp>
      <p:sp>
        <p:nvSpPr>
          <p:cNvPr id="11" name="TextBox 10"/>
          <p:cNvSpPr txBox="1"/>
          <p:nvPr/>
        </p:nvSpPr>
        <p:spPr>
          <a:xfrm>
            <a:off x="387926" y="1930434"/>
            <a:ext cx="8756074" cy="1015663"/>
          </a:xfrm>
          <a:prstGeom prst="rect">
            <a:avLst/>
          </a:prstGeom>
          <a:noFill/>
        </p:spPr>
        <p:txBody>
          <a:bodyPr wrap="square" rtlCol="0">
            <a:spAutoFit/>
          </a:bodyPr>
          <a:lstStyle/>
          <a:p>
            <a:r>
              <a:rPr lang="vi-VN" sz="2000" b="1" i="1" smtClean="0"/>
              <a:t>Bước 2</a:t>
            </a:r>
            <a:r>
              <a:rPr lang="en-US" sz="2000" b="1" i="1" smtClean="0"/>
              <a:t>:</a:t>
            </a:r>
            <a:r>
              <a:rPr lang="vi-VN" sz="2000" b="1" i="1" smtClean="0"/>
              <a:t> Hướng dẫn trò chơi</a:t>
            </a:r>
          </a:p>
          <a:p>
            <a:r>
              <a:rPr lang="vi-VN" sz="2000" smtClean="0"/>
              <a:t>Giáo viên giải thích rõ ràng, mạch lạc nội dung chơi, luật chơi và chơi thử (nếu cần).</a:t>
            </a:r>
            <a:endParaRPr lang="en-US" sz="2000" smtClean="0"/>
          </a:p>
        </p:txBody>
      </p:sp>
      <p:sp>
        <p:nvSpPr>
          <p:cNvPr id="19" name="TextBox 18"/>
          <p:cNvSpPr txBox="1"/>
          <p:nvPr/>
        </p:nvSpPr>
        <p:spPr>
          <a:xfrm>
            <a:off x="277084" y="2924359"/>
            <a:ext cx="8866916" cy="1631216"/>
          </a:xfrm>
          <a:prstGeom prst="rect">
            <a:avLst/>
          </a:prstGeom>
          <a:noFill/>
        </p:spPr>
        <p:txBody>
          <a:bodyPr wrap="square" rtlCol="0">
            <a:spAutoFit/>
          </a:bodyPr>
          <a:lstStyle/>
          <a:p>
            <a:r>
              <a:rPr lang="vi-VN" sz="2000" b="1" i="1" smtClean="0"/>
              <a:t>Bước 3: Thực hiện chơi</a:t>
            </a:r>
          </a:p>
          <a:p>
            <a:r>
              <a:rPr lang="vi-VN" sz="2000" smtClean="0"/>
              <a:t>Giáo viên cho học sinh thực hiện trò chơi theo các hoạt động đã nêu. Giáo viên theo dõi quá trình thực hiện các hành động chơi của học sinh, theo dõi khả năng tư duy, ngôn ngữ của học sinh; động viên, khuyến khích học sinh tham gia trò chơi.</a:t>
            </a:r>
            <a:endParaRPr lang="en-US" sz="2000" smtClean="0"/>
          </a:p>
        </p:txBody>
      </p:sp>
      <p:sp>
        <p:nvSpPr>
          <p:cNvPr id="20" name="TextBox 19"/>
          <p:cNvSpPr txBox="1"/>
          <p:nvPr/>
        </p:nvSpPr>
        <p:spPr>
          <a:xfrm>
            <a:off x="277089" y="4458590"/>
            <a:ext cx="8797640" cy="400110"/>
          </a:xfrm>
          <a:prstGeom prst="rect">
            <a:avLst/>
          </a:prstGeom>
          <a:noFill/>
        </p:spPr>
        <p:txBody>
          <a:bodyPr wrap="square" rtlCol="0">
            <a:spAutoFit/>
          </a:bodyPr>
          <a:lstStyle/>
          <a:p>
            <a:r>
              <a:rPr lang="vi-VN" sz="2000" b="1" i="1" smtClean="0"/>
              <a:t>Bước </a:t>
            </a:r>
            <a:r>
              <a:rPr lang="vi-VN" sz="2000" b="1" i="1"/>
              <a:t>4: Nhận xét đánh giá sau khi chơi </a:t>
            </a:r>
            <a:endParaRPr lang="vi-VN" sz="2000">
              <a:effectLst/>
            </a:endParaRPr>
          </a:p>
        </p:txBody>
      </p:sp>
      <p:sp>
        <p:nvSpPr>
          <p:cNvPr id="12" name="TextBox 11"/>
          <p:cNvSpPr txBox="1"/>
          <p:nvPr/>
        </p:nvSpPr>
        <p:spPr>
          <a:xfrm>
            <a:off x="0" y="-37013"/>
            <a:ext cx="91440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FF0000"/>
                </a:solidFill>
              </a:rPr>
              <a:t>PHẦN III. NỘI DUNG</a:t>
            </a:r>
            <a:endParaRPr lang="en-US" sz="2800" b="1">
              <a:solidFill>
                <a:srgbClr val="FF0000"/>
              </a:solidFill>
            </a:endParaRPr>
          </a:p>
        </p:txBody>
      </p:sp>
    </p:spTree>
    <p:extLst>
      <p:ext uri="{BB962C8B-B14F-4D97-AF65-F5344CB8AC3E}">
        <p14:creationId xmlns:p14="http://schemas.microsoft.com/office/powerpoint/2010/main" val="331930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3956" y="480816"/>
            <a:ext cx="6428509" cy="461665"/>
          </a:xfrm>
          <a:prstGeom prst="rect">
            <a:avLst/>
          </a:prstGeom>
          <a:noFill/>
        </p:spPr>
        <p:txBody>
          <a:bodyPr wrap="square" rtlCol="0">
            <a:spAutoFit/>
          </a:bodyPr>
          <a:lstStyle/>
          <a:p>
            <a:r>
              <a:rPr lang="en-US" sz="2400" smtClean="0">
                <a:solidFill>
                  <a:srgbClr val="0070C0"/>
                </a:solidFill>
              </a:rPr>
              <a:t>3. Những lưu ý khi tổ chức trò chơi:</a:t>
            </a:r>
          </a:p>
        </p:txBody>
      </p:sp>
      <p:sp>
        <p:nvSpPr>
          <p:cNvPr id="20" name="TextBox 19"/>
          <p:cNvSpPr txBox="1"/>
          <p:nvPr/>
        </p:nvSpPr>
        <p:spPr>
          <a:xfrm>
            <a:off x="200881" y="1075380"/>
            <a:ext cx="8562112" cy="1938992"/>
          </a:xfrm>
          <a:prstGeom prst="rect">
            <a:avLst/>
          </a:prstGeom>
          <a:noFill/>
        </p:spPr>
        <p:txBody>
          <a:bodyPr wrap="square" rtlCol="0">
            <a:spAutoFit/>
          </a:bodyPr>
          <a:lstStyle/>
          <a:p>
            <a:pPr algn="just"/>
            <a:r>
              <a:rPr lang="en-US" sz="2400">
                <a:latin typeface="Arial" pitchFamily="34" charset="0"/>
                <a:cs typeface="Arial" pitchFamily="34" charset="0"/>
              </a:rPr>
              <a:t>- Thường là sau mỗi trò chơi phải có thưởng phạt phân minh. Tuy nhiên, đây là những trò chơi chủ yếu để phục vụ các em nắm bắt kiến thức của tiết dạy, cho nên giáo viên tránh xử phạt đối với đội thua, người thua. </a:t>
            </a:r>
            <a:r>
              <a:rPr lang="en-US" sz="2400" smtClean="0">
                <a:latin typeface="Arial" pitchFamily="34" charset="0"/>
                <a:cs typeface="Arial" pitchFamily="34" charset="0"/>
              </a:rPr>
              <a:t>Mà cần tuyên dương đội thắng, động viên và khích lệ tinh thần đội thua.</a:t>
            </a:r>
            <a:endParaRPr lang="vi-VN" sz="2400">
              <a:effectLst/>
              <a:latin typeface="Arial" pitchFamily="34" charset="0"/>
              <a:cs typeface="Arial" pitchFamily="34" charset="0"/>
            </a:endParaRPr>
          </a:p>
        </p:txBody>
      </p:sp>
      <p:sp>
        <p:nvSpPr>
          <p:cNvPr id="12" name="TextBox 11"/>
          <p:cNvSpPr txBox="1"/>
          <p:nvPr/>
        </p:nvSpPr>
        <p:spPr>
          <a:xfrm>
            <a:off x="0" y="-37013"/>
            <a:ext cx="91440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FF0000"/>
                </a:solidFill>
              </a:rPr>
              <a:t>PHẦN III. NỘI DUNG</a:t>
            </a:r>
            <a:endParaRPr lang="en-US" sz="2800" b="1">
              <a:solidFill>
                <a:srgbClr val="FF0000"/>
              </a:solidFill>
            </a:endParaRPr>
          </a:p>
        </p:txBody>
      </p:sp>
      <p:sp>
        <p:nvSpPr>
          <p:cNvPr id="3" name="TextBox 2"/>
          <p:cNvSpPr txBox="1"/>
          <p:nvPr/>
        </p:nvSpPr>
        <p:spPr>
          <a:xfrm>
            <a:off x="249374" y="3239741"/>
            <a:ext cx="8465125" cy="830997"/>
          </a:xfrm>
          <a:prstGeom prst="rect">
            <a:avLst/>
          </a:prstGeom>
          <a:noFill/>
        </p:spPr>
        <p:txBody>
          <a:bodyPr wrap="square" rtlCol="0">
            <a:spAutoFit/>
          </a:bodyPr>
          <a:lstStyle/>
          <a:p>
            <a:r>
              <a:rPr lang="en-US" sz="2400">
                <a:latin typeface="Arial" pitchFamily="34" charset="0"/>
                <a:cs typeface="Arial" pitchFamily="34" charset="0"/>
              </a:rPr>
              <a:t>- Tránh việc tổ chức trò chơi quá ồn ào, náo nhiệt gây ảnh hưởng không tốt đến các lớp học lân cận.</a:t>
            </a:r>
          </a:p>
        </p:txBody>
      </p:sp>
    </p:spTree>
    <p:extLst>
      <p:ext uri="{BB962C8B-B14F-4D97-AF65-F5344CB8AC3E}">
        <p14:creationId xmlns:p14="http://schemas.microsoft.com/office/powerpoint/2010/main" val="290437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4123496367"/>
              </p:ext>
            </p:extLst>
          </p:nvPr>
        </p:nvGraphicFramePr>
        <p:xfrm>
          <a:off x="665019" y="1798814"/>
          <a:ext cx="7689272"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02327" y="3066448"/>
            <a:ext cx="498764" cy="369332"/>
          </a:xfrm>
          <a:prstGeom prst="rect">
            <a:avLst/>
          </a:prstGeom>
          <a:noFill/>
        </p:spPr>
        <p:txBody>
          <a:bodyPr wrap="square" rtlCol="0">
            <a:spAutoFit/>
          </a:bodyPr>
          <a:lstStyle/>
          <a:p>
            <a:r>
              <a:rPr lang="en-US" smtClean="0"/>
              <a:t>23</a:t>
            </a:r>
            <a:endParaRPr lang="en-US"/>
          </a:p>
        </p:txBody>
      </p:sp>
      <p:sp>
        <p:nvSpPr>
          <p:cNvPr id="7" name="TextBox 6"/>
          <p:cNvSpPr txBox="1"/>
          <p:nvPr/>
        </p:nvSpPr>
        <p:spPr>
          <a:xfrm>
            <a:off x="1551709" y="1902669"/>
            <a:ext cx="498764" cy="369332"/>
          </a:xfrm>
          <a:prstGeom prst="rect">
            <a:avLst/>
          </a:prstGeom>
          <a:noFill/>
        </p:spPr>
        <p:txBody>
          <a:bodyPr wrap="square" rtlCol="0">
            <a:spAutoFit/>
          </a:bodyPr>
          <a:lstStyle/>
          <a:p>
            <a:r>
              <a:rPr lang="en-US" smtClean="0"/>
              <a:t>38</a:t>
            </a:r>
            <a:endParaRPr lang="en-US"/>
          </a:p>
        </p:txBody>
      </p:sp>
      <p:sp>
        <p:nvSpPr>
          <p:cNvPr id="9" name="TextBox 8"/>
          <p:cNvSpPr txBox="1"/>
          <p:nvPr/>
        </p:nvSpPr>
        <p:spPr>
          <a:xfrm>
            <a:off x="2479966" y="2724651"/>
            <a:ext cx="498764" cy="369332"/>
          </a:xfrm>
          <a:prstGeom prst="rect">
            <a:avLst/>
          </a:prstGeom>
          <a:noFill/>
        </p:spPr>
        <p:txBody>
          <a:bodyPr wrap="square" rtlCol="0">
            <a:spAutoFit/>
          </a:bodyPr>
          <a:lstStyle/>
          <a:p>
            <a:r>
              <a:rPr lang="en-US" smtClean="0"/>
              <a:t>27</a:t>
            </a:r>
            <a:endParaRPr lang="en-US"/>
          </a:p>
        </p:txBody>
      </p:sp>
      <p:sp>
        <p:nvSpPr>
          <p:cNvPr id="10" name="TextBox 9"/>
          <p:cNvSpPr txBox="1"/>
          <p:nvPr/>
        </p:nvSpPr>
        <p:spPr>
          <a:xfrm>
            <a:off x="2757058" y="2355131"/>
            <a:ext cx="498764" cy="369332"/>
          </a:xfrm>
          <a:prstGeom prst="rect">
            <a:avLst/>
          </a:prstGeom>
          <a:noFill/>
        </p:spPr>
        <p:txBody>
          <a:bodyPr wrap="square" rtlCol="0">
            <a:spAutoFit/>
          </a:bodyPr>
          <a:lstStyle/>
          <a:p>
            <a:r>
              <a:rPr lang="en-US" smtClean="0"/>
              <a:t>32</a:t>
            </a:r>
            <a:endParaRPr lang="en-US"/>
          </a:p>
        </p:txBody>
      </p:sp>
      <p:sp>
        <p:nvSpPr>
          <p:cNvPr id="11" name="TextBox 10"/>
          <p:cNvSpPr txBox="1"/>
          <p:nvPr/>
        </p:nvSpPr>
        <p:spPr>
          <a:xfrm>
            <a:off x="3706105" y="2816719"/>
            <a:ext cx="498764" cy="369332"/>
          </a:xfrm>
          <a:prstGeom prst="rect">
            <a:avLst/>
          </a:prstGeom>
          <a:noFill/>
        </p:spPr>
        <p:txBody>
          <a:bodyPr wrap="square" rtlCol="0">
            <a:spAutoFit/>
          </a:bodyPr>
          <a:lstStyle/>
          <a:p>
            <a:r>
              <a:rPr lang="en-US" smtClean="0"/>
              <a:t>25</a:t>
            </a:r>
            <a:endParaRPr lang="en-US"/>
          </a:p>
        </p:txBody>
      </p:sp>
      <p:sp>
        <p:nvSpPr>
          <p:cNvPr id="12" name="TextBox 11"/>
          <p:cNvSpPr txBox="1"/>
          <p:nvPr/>
        </p:nvSpPr>
        <p:spPr>
          <a:xfrm>
            <a:off x="3955487" y="3606428"/>
            <a:ext cx="498764" cy="369332"/>
          </a:xfrm>
          <a:prstGeom prst="rect">
            <a:avLst/>
          </a:prstGeom>
          <a:noFill/>
        </p:spPr>
        <p:txBody>
          <a:bodyPr wrap="square" rtlCol="0">
            <a:spAutoFit/>
          </a:bodyPr>
          <a:lstStyle/>
          <a:p>
            <a:r>
              <a:rPr lang="en-US"/>
              <a:t>1</a:t>
            </a:r>
            <a:r>
              <a:rPr lang="en-US" smtClean="0"/>
              <a:t>5</a:t>
            </a:r>
            <a:endParaRPr lang="en-US"/>
          </a:p>
        </p:txBody>
      </p:sp>
      <p:sp>
        <p:nvSpPr>
          <p:cNvPr id="13" name="TextBox 12"/>
          <p:cNvSpPr txBox="1"/>
          <p:nvPr/>
        </p:nvSpPr>
        <p:spPr>
          <a:xfrm>
            <a:off x="4828323" y="2447387"/>
            <a:ext cx="498764" cy="369332"/>
          </a:xfrm>
          <a:prstGeom prst="rect">
            <a:avLst/>
          </a:prstGeom>
          <a:noFill/>
        </p:spPr>
        <p:txBody>
          <a:bodyPr wrap="square" rtlCol="0">
            <a:spAutoFit/>
          </a:bodyPr>
          <a:lstStyle/>
          <a:p>
            <a:r>
              <a:rPr lang="en-US" smtClean="0"/>
              <a:t>30</a:t>
            </a:r>
            <a:endParaRPr lang="en-US"/>
          </a:p>
        </p:txBody>
      </p:sp>
      <p:sp>
        <p:nvSpPr>
          <p:cNvPr id="14" name="TextBox 13"/>
          <p:cNvSpPr txBox="1"/>
          <p:nvPr/>
        </p:nvSpPr>
        <p:spPr>
          <a:xfrm>
            <a:off x="5126211" y="3236917"/>
            <a:ext cx="498764" cy="369332"/>
          </a:xfrm>
          <a:prstGeom prst="rect">
            <a:avLst/>
          </a:prstGeom>
          <a:noFill/>
        </p:spPr>
        <p:txBody>
          <a:bodyPr wrap="square" rtlCol="0">
            <a:spAutoFit/>
          </a:bodyPr>
          <a:lstStyle/>
          <a:p>
            <a:r>
              <a:rPr lang="en-US" smtClean="0"/>
              <a:t>20</a:t>
            </a:r>
            <a:endParaRPr lang="en-US"/>
          </a:p>
        </p:txBody>
      </p:sp>
      <p:sp>
        <p:nvSpPr>
          <p:cNvPr id="6" name="TextBox 5"/>
          <p:cNvSpPr txBox="1"/>
          <p:nvPr/>
        </p:nvSpPr>
        <p:spPr>
          <a:xfrm>
            <a:off x="124704" y="580270"/>
            <a:ext cx="9130131" cy="769441"/>
          </a:xfrm>
          <a:prstGeom prst="rect">
            <a:avLst/>
          </a:prstGeom>
          <a:noFill/>
        </p:spPr>
        <p:txBody>
          <a:bodyPr wrap="square" rtlCol="0">
            <a:spAutoFit/>
          </a:bodyPr>
          <a:lstStyle/>
          <a:p>
            <a:r>
              <a:rPr lang="en-US" sz="2200" smtClean="0"/>
              <a:t>Biểu đồ thể hiện kết quả khảo sát 105 học sinh trước và sau khi áp dụng biện pháp phát huy tính tích cực của học sinh thông qua các trò chơi học tập.</a:t>
            </a:r>
            <a:endParaRPr lang="en-US" sz="2200"/>
          </a:p>
        </p:txBody>
      </p:sp>
      <p:sp>
        <p:nvSpPr>
          <p:cNvPr id="15" name="TextBox 14"/>
          <p:cNvSpPr txBox="1"/>
          <p:nvPr/>
        </p:nvSpPr>
        <p:spPr>
          <a:xfrm>
            <a:off x="124704" y="5786004"/>
            <a:ext cx="9019295" cy="769441"/>
          </a:xfrm>
          <a:prstGeom prst="rect">
            <a:avLst/>
          </a:prstGeom>
          <a:noFill/>
        </p:spPr>
        <p:txBody>
          <a:bodyPr wrap="square" rtlCol="0">
            <a:spAutoFit/>
          </a:bodyPr>
          <a:lstStyle/>
          <a:p>
            <a:r>
              <a:rPr lang="en-US" sz="2200" smtClean="0">
                <a:latin typeface="Arial" pitchFamily="34" charset="0"/>
                <a:cs typeface="Arial" pitchFamily="34" charset="0"/>
              </a:rPr>
              <a:t>Sau khi áp dụng biện pháp  số học sinh từ bình thường đến rất thích tăng </a:t>
            </a:r>
            <a:r>
              <a:rPr lang="en-US" sz="2200" smtClean="0">
                <a:solidFill>
                  <a:srgbClr val="FF0000"/>
                </a:solidFill>
                <a:latin typeface="Arial" pitchFamily="34" charset="0"/>
                <a:cs typeface="Arial" pitchFamily="34" charset="0"/>
              </a:rPr>
              <a:t>19,04</a:t>
            </a:r>
            <a:r>
              <a:rPr lang="en-US" sz="2200" smtClean="0">
                <a:latin typeface="Arial" pitchFamily="34" charset="0"/>
                <a:cs typeface="Arial" pitchFamily="34" charset="0"/>
              </a:rPr>
              <a:t>%. </a:t>
            </a:r>
            <a:endParaRPr lang="en-US" sz="2000">
              <a:latin typeface="Arial" pitchFamily="34" charset="0"/>
              <a:cs typeface="Arial" pitchFamily="34" charset="0"/>
            </a:endParaRPr>
          </a:p>
        </p:txBody>
      </p:sp>
      <p:sp>
        <p:nvSpPr>
          <p:cNvPr id="16" name="TextBox 15"/>
          <p:cNvSpPr txBox="1"/>
          <p:nvPr/>
        </p:nvSpPr>
        <p:spPr>
          <a:xfrm>
            <a:off x="0" y="-37013"/>
            <a:ext cx="91440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smtClean="0">
                <a:solidFill>
                  <a:srgbClr val="FF0000"/>
                </a:solidFill>
              </a:rPr>
              <a:t>PHẦN IV. HIỆU  QUẢ</a:t>
            </a:r>
            <a:endParaRPr lang="en-US" sz="2400" b="1">
              <a:solidFill>
                <a:srgbClr val="FF0000"/>
              </a:solidFill>
            </a:endParaRPr>
          </a:p>
        </p:txBody>
      </p:sp>
      <p:sp>
        <p:nvSpPr>
          <p:cNvPr id="2" name="TextBox 1"/>
          <p:cNvSpPr txBox="1"/>
          <p:nvPr/>
        </p:nvSpPr>
        <p:spPr>
          <a:xfrm>
            <a:off x="200888" y="1454722"/>
            <a:ext cx="1925785" cy="338554"/>
          </a:xfrm>
          <a:prstGeom prst="rect">
            <a:avLst/>
          </a:prstGeom>
          <a:noFill/>
        </p:spPr>
        <p:txBody>
          <a:bodyPr wrap="square" rtlCol="0">
            <a:spAutoFit/>
          </a:bodyPr>
          <a:lstStyle/>
          <a:p>
            <a:r>
              <a:rPr lang="en-US" sz="1600" smtClean="0"/>
              <a:t>Học sinh</a:t>
            </a:r>
            <a:endParaRPr lang="en-US" sz="1600"/>
          </a:p>
        </p:txBody>
      </p:sp>
      <p:cxnSp>
        <p:nvCxnSpPr>
          <p:cNvPr id="8" name="Straight Arrow Connector 7"/>
          <p:cNvCxnSpPr/>
          <p:nvPr/>
        </p:nvCxnSpPr>
        <p:spPr>
          <a:xfrm flipV="1">
            <a:off x="1177636" y="1459281"/>
            <a:ext cx="0" cy="37407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5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7" grpId="0"/>
      <p:bldP spid="9" grpId="0"/>
      <p:bldP spid="10" grpId="0"/>
      <p:bldP spid="11" grpId="0"/>
      <p:bldP spid="12" grpId="0"/>
      <p:bldP spid="13" grpId="0"/>
      <p:bldP spid="14" grpId="0"/>
      <p:bldP spid="6" grpId="0"/>
      <p:bldP spid="1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4" y="509125"/>
            <a:ext cx="9393388" cy="769441"/>
          </a:xfrm>
          <a:prstGeom prst="rect">
            <a:avLst/>
          </a:prstGeom>
          <a:noFill/>
        </p:spPr>
        <p:txBody>
          <a:bodyPr wrap="square" rtlCol="0">
            <a:spAutoFit/>
          </a:bodyPr>
          <a:lstStyle/>
          <a:p>
            <a:r>
              <a:rPr lang="en-US" sz="2200" smtClean="0"/>
              <a:t>Chất lượng bài kiểm tra học kì I và học kì II ở các lớp 9/1; 9/2; 8/1; 8/2 năm học 2019-2020</a:t>
            </a:r>
          </a:p>
        </p:txBody>
      </p:sp>
      <p:sp>
        <p:nvSpPr>
          <p:cNvPr id="3" name="TextBox 2"/>
          <p:cNvSpPr txBox="1"/>
          <p:nvPr/>
        </p:nvSpPr>
        <p:spPr>
          <a:xfrm>
            <a:off x="263236" y="5264728"/>
            <a:ext cx="8298873" cy="707886"/>
          </a:xfrm>
          <a:prstGeom prst="rect">
            <a:avLst/>
          </a:prstGeom>
          <a:noFill/>
        </p:spPr>
        <p:txBody>
          <a:bodyPr wrap="square" rtlCol="0">
            <a:spAutoFit/>
          </a:bodyPr>
          <a:lstStyle/>
          <a:p>
            <a:pPr algn="just"/>
            <a:r>
              <a:rPr lang="en-US" sz="2000">
                <a:latin typeface="Arial" pitchFamily="34" charset="0"/>
                <a:cs typeface="Arial" pitchFamily="34" charset="0"/>
              </a:rPr>
              <a:t>Sau khi áp dụng biện pháp, chất lượng bài kiểm tra ở học kì II tăng </a:t>
            </a:r>
            <a:r>
              <a:rPr lang="en-US" sz="2000" b="1">
                <a:solidFill>
                  <a:srgbClr val="FF0000"/>
                </a:solidFill>
                <a:latin typeface="Arial" pitchFamily="34" charset="0"/>
                <a:cs typeface="Arial" pitchFamily="34" charset="0"/>
              </a:rPr>
              <a:t>20,9% </a:t>
            </a:r>
            <a:r>
              <a:rPr lang="en-US" sz="2000">
                <a:latin typeface="Arial" pitchFamily="34" charset="0"/>
                <a:cs typeface="Arial" pitchFamily="34" charset="0"/>
              </a:rPr>
              <a:t>so với học kì I. </a:t>
            </a:r>
          </a:p>
        </p:txBody>
      </p:sp>
      <p:graphicFrame>
        <p:nvGraphicFramePr>
          <p:cNvPr id="25" name="Table 24"/>
          <p:cNvGraphicFramePr>
            <a:graphicFrameLocks noGrp="1"/>
          </p:cNvGraphicFramePr>
          <p:nvPr>
            <p:extLst>
              <p:ext uri="{D42A27DB-BD31-4B8C-83A1-F6EECF244321}">
                <p14:modId xmlns:p14="http://schemas.microsoft.com/office/powerpoint/2010/main" val="2565322413"/>
              </p:ext>
            </p:extLst>
          </p:nvPr>
        </p:nvGraphicFramePr>
        <p:xfrm>
          <a:off x="748147" y="1424937"/>
          <a:ext cx="7550726" cy="3715330"/>
        </p:xfrm>
        <a:graphic>
          <a:graphicData uri="http://schemas.openxmlformats.org/drawingml/2006/table">
            <a:tbl>
              <a:tblPr firstRow="1" bandRow="1">
                <a:tableStyleId>{7DF18680-E054-41AD-8BC1-D1AEF772440D}</a:tableStyleId>
              </a:tblPr>
              <a:tblGrid>
                <a:gridCol w="2452253"/>
                <a:gridCol w="2410691"/>
                <a:gridCol w="2687782"/>
              </a:tblGrid>
              <a:tr h="480885">
                <a:tc>
                  <a:txBody>
                    <a:bodyPr/>
                    <a:lstStyle/>
                    <a:p>
                      <a:endParaRPr lang="en-US"/>
                    </a:p>
                  </a:txBody>
                  <a:tcPr/>
                </a:tc>
                <a:tc>
                  <a:txBody>
                    <a:bodyPr/>
                    <a:lstStyle/>
                    <a:p>
                      <a:pPr algn="ctr"/>
                      <a:r>
                        <a:rPr lang="en-US" smtClean="0"/>
                        <a:t>Học</a:t>
                      </a:r>
                      <a:r>
                        <a:rPr lang="en-US" baseline="0" smtClean="0"/>
                        <a:t> kì I</a:t>
                      </a:r>
                      <a:endParaRPr lang="en-US"/>
                    </a:p>
                  </a:txBody>
                  <a:tcPr/>
                </a:tc>
                <a:tc>
                  <a:txBody>
                    <a:bodyPr/>
                    <a:lstStyle/>
                    <a:p>
                      <a:pPr algn="ctr"/>
                      <a:r>
                        <a:rPr lang="en-US" smtClean="0"/>
                        <a:t>Học</a:t>
                      </a:r>
                      <a:r>
                        <a:rPr lang="en-US" baseline="0" smtClean="0"/>
                        <a:t> kì II</a:t>
                      </a:r>
                      <a:endParaRPr lang="en-US"/>
                    </a:p>
                  </a:txBody>
                  <a:tcPr/>
                </a:tc>
              </a:tr>
              <a:tr h="480885">
                <a:tc>
                  <a:txBody>
                    <a:bodyPr/>
                    <a:lstStyle/>
                    <a:p>
                      <a:r>
                        <a:rPr lang="en-US" smtClean="0"/>
                        <a:t>Giỏi</a:t>
                      </a:r>
                      <a:endParaRPr lang="en-US"/>
                    </a:p>
                  </a:txBody>
                  <a:tcPr/>
                </a:tc>
                <a:tc>
                  <a:txBody>
                    <a:bodyPr/>
                    <a:lstStyle/>
                    <a:p>
                      <a:pPr algn="ctr"/>
                      <a:r>
                        <a:rPr lang="en-US" smtClean="0"/>
                        <a:t>0 (0%)</a:t>
                      </a:r>
                      <a:endParaRPr lang="en-US"/>
                    </a:p>
                  </a:txBody>
                  <a:tcPr/>
                </a:tc>
                <a:tc>
                  <a:txBody>
                    <a:bodyPr/>
                    <a:lstStyle/>
                    <a:p>
                      <a:pPr algn="ctr"/>
                      <a:r>
                        <a:rPr lang="en-US" smtClean="0">
                          <a:solidFill>
                            <a:srgbClr val="FF0000"/>
                          </a:solidFill>
                        </a:rPr>
                        <a:t>3 (2,9%)</a:t>
                      </a:r>
                      <a:endParaRPr lang="en-US">
                        <a:solidFill>
                          <a:srgbClr val="FF0000"/>
                        </a:solidFill>
                      </a:endParaRPr>
                    </a:p>
                  </a:txBody>
                  <a:tcPr/>
                </a:tc>
              </a:tr>
              <a:tr h="480885">
                <a:tc>
                  <a:txBody>
                    <a:bodyPr/>
                    <a:lstStyle/>
                    <a:p>
                      <a:r>
                        <a:rPr lang="en-US" smtClean="0"/>
                        <a:t>Khá</a:t>
                      </a:r>
                      <a:r>
                        <a:rPr lang="en-US" baseline="0" smtClean="0"/>
                        <a:t> </a:t>
                      </a:r>
                      <a:endParaRPr lang="en-US"/>
                    </a:p>
                  </a:txBody>
                  <a:tcPr/>
                </a:tc>
                <a:tc>
                  <a:txBody>
                    <a:bodyPr/>
                    <a:lstStyle/>
                    <a:p>
                      <a:pPr algn="ctr"/>
                      <a:r>
                        <a:rPr lang="en-US" smtClean="0"/>
                        <a:t>13 (12,4%)</a:t>
                      </a:r>
                      <a:endParaRPr lang="en-US"/>
                    </a:p>
                  </a:txBody>
                  <a:tcPr/>
                </a:tc>
                <a:tc>
                  <a:txBody>
                    <a:bodyPr/>
                    <a:lstStyle/>
                    <a:p>
                      <a:pPr algn="ctr"/>
                      <a:r>
                        <a:rPr lang="en-US" smtClean="0">
                          <a:solidFill>
                            <a:srgbClr val="FF0000"/>
                          </a:solidFill>
                        </a:rPr>
                        <a:t>26 (24,8%)</a:t>
                      </a:r>
                      <a:endParaRPr lang="en-US">
                        <a:solidFill>
                          <a:srgbClr val="FF0000"/>
                        </a:solidFill>
                      </a:endParaRPr>
                    </a:p>
                  </a:txBody>
                  <a:tcPr/>
                </a:tc>
              </a:tr>
              <a:tr h="480885">
                <a:tc>
                  <a:txBody>
                    <a:bodyPr/>
                    <a:lstStyle/>
                    <a:p>
                      <a:r>
                        <a:rPr lang="en-US" smtClean="0"/>
                        <a:t>Trung bình</a:t>
                      </a:r>
                      <a:endParaRPr lang="en-US"/>
                    </a:p>
                  </a:txBody>
                  <a:tcPr/>
                </a:tc>
                <a:tc>
                  <a:txBody>
                    <a:bodyPr/>
                    <a:lstStyle/>
                    <a:p>
                      <a:pPr algn="ctr"/>
                      <a:r>
                        <a:rPr lang="en-US" smtClean="0"/>
                        <a:t>44 (41,9%)</a:t>
                      </a:r>
                      <a:endParaRPr lang="en-US"/>
                    </a:p>
                  </a:txBody>
                  <a:tcPr/>
                </a:tc>
                <a:tc>
                  <a:txBody>
                    <a:bodyPr/>
                    <a:lstStyle/>
                    <a:p>
                      <a:pPr algn="ctr"/>
                      <a:r>
                        <a:rPr lang="en-US" smtClean="0">
                          <a:solidFill>
                            <a:srgbClr val="FF0000"/>
                          </a:solidFill>
                        </a:rPr>
                        <a:t>50 (47,6%)</a:t>
                      </a:r>
                      <a:endParaRPr lang="en-US">
                        <a:solidFill>
                          <a:srgbClr val="FF0000"/>
                        </a:solidFill>
                      </a:endParaRPr>
                    </a:p>
                  </a:txBody>
                  <a:tcPr/>
                </a:tc>
              </a:tr>
              <a:tr h="480885">
                <a:tc>
                  <a:txBody>
                    <a:bodyPr/>
                    <a:lstStyle/>
                    <a:p>
                      <a:r>
                        <a:rPr lang="en-US" smtClean="0"/>
                        <a:t>Yếu </a:t>
                      </a:r>
                      <a:endParaRPr lang="en-US"/>
                    </a:p>
                  </a:txBody>
                  <a:tcPr/>
                </a:tc>
                <a:tc>
                  <a:txBody>
                    <a:bodyPr/>
                    <a:lstStyle/>
                    <a:p>
                      <a:pPr algn="ctr"/>
                      <a:r>
                        <a:rPr lang="en-US" smtClean="0"/>
                        <a:t>30 (28,6%)</a:t>
                      </a:r>
                      <a:endParaRPr lang="en-US"/>
                    </a:p>
                  </a:txBody>
                  <a:tcPr/>
                </a:tc>
                <a:tc>
                  <a:txBody>
                    <a:bodyPr/>
                    <a:lstStyle/>
                    <a:p>
                      <a:pPr algn="ctr"/>
                      <a:r>
                        <a:rPr lang="en-US" smtClean="0">
                          <a:solidFill>
                            <a:srgbClr val="FF0000"/>
                          </a:solidFill>
                        </a:rPr>
                        <a:t>23 (21,9%)</a:t>
                      </a:r>
                      <a:endParaRPr lang="en-US">
                        <a:solidFill>
                          <a:srgbClr val="FF0000"/>
                        </a:solidFill>
                      </a:endParaRPr>
                    </a:p>
                  </a:txBody>
                  <a:tcPr/>
                </a:tc>
              </a:tr>
              <a:tr h="480885">
                <a:tc>
                  <a:txBody>
                    <a:bodyPr/>
                    <a:lstStyle/>
                    <a:p>
                      <a:r>
                        <a:rPr lang="en-US" smtClean="0"/>
                        <a:t>Kém</a:t>
                      </a:r>
                      <a:endParaRPr lang="en-US"/>
                    </a:p>
                  </a:txBody>
                  <a:tcPr/>
                </a:tc>
                <a:tc>
                  <a:txBody>
                    <a:bodyPr/>
                    <a:lstStyle/>
                    <a:p>
                      <a:pPr algn="ctr"/>
                      <a:r>
                        <a:rPr lang="en-US" smtClean="0"/>
                        <a:t>18 (17,1%)</a:t>
                      </a:r>
                      <a:endParaRPr lang="en-US"/>
                    </a:p>
                  </a:txBody>
                  <a:tcPr/>
                </a:tc>
                <a:tc>
                  <a:txBody>
                    <a:bodyPr/>
                    <a:lstStyle/>
                    <a:p>
                      <a:pPr algn="ctr"/>
                      <a:r>
                        <a:rPr lang="en-US" smtClean="0">
                          <a:solidFill>
                            <a:srgbClr val="FF0000"/>
                          </a:solidFill>
                        </a:rPr>
                        <a:t>3 (2,9%)</a:t>
                      </a:r>
                      <a:endParaRPr lang="en-US">
                        <a:solidFill>
                          <a:srgbClr val="FF0000"/>
                        </a:solidFill>
                      </a:endParaRPr>
                    </a:p>
                  </a:txBody>
                  <a:tcPr/>
                </a:tc>
              </a:tr>
              <a:tr h="830020">
                <a:tc>
                  <a:txBody>
                    <a:bodyPr/>
                    <a:lstStyle/>
                    <a:p>
                      <a:r>
                        <a:rPr lang="en-US" smtClean="0"/>
                        <a:t>Trung</a:t>
                      </a:r>
                      <a:r>
                        <a:rPr lang="en-US" baseline="0" smtClean="0"/>
                        <a:t> bình trở lên </a:t>
                      </a:r>
                      <a:endParaRPr lang="en-US"/>
                    </a:p>
                  </a:txBody>
                  <a:tcPr/>
                </a:tc>
                <a:tc>
                  <a:txBody>
                    <a:bodyPr/>
                    <a:lstStyle/>
                    <a:p>
                      <a:pPr algn="ctr"/>
                      <a:r>
                        <a:rPr lang="en-US" smtClean="0"/>
                        <a:t>57 (54,3%)</a:t>
                      </a:r>
                      <a:endParaRPr lang="en-US"/>
                    </a:p>
                  </a:txBody>
                  <a:tcPr/>
                </a:tc>
                <a:tc>
                  <a:txBody>
                    <a:bodyPr/>
                    <a:lstStyle/>
                    <a:p>
                      <a:pPr algn="ctr"/>
                      <a:r>
                        <a:rPr lang="en-US" smtClean="0">
                          <a:solidFill>
                            <a:srgbClr val="FF0000"/>
                          </a:solidFill>
                        </a:rPr>
                        <a:t>79  (75,2%)</a:t>
                      </a:r>
                      <a:endParaRPr lang="en-US">
                        <a:solidFill>
                          <a:srgbClr val="FF0000"/>
                        </a:solidFill>
                      </a:endParaRPr>
                    </a:p>
                  </a:txBody>
                  <a:tcPr/>
                </a:tc>
              </a:tr>
            </a:tbl>
          </a:graphicData>
        </a:graphic>
      </p:graphicFrame>
      <p:sp>
        <p:nvSpPr>
          <p:cNvPr id="7" name="TextBox 6"/>
          <p:cNvSpPr txBox="1"/>
          <p:nvPr/>
        </p:nvSpPr>
        <p:spPr>
          <a:xfrm>
            <a:off x="0" y="19756"/>
            <a:ext cx="91440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FF0000"/>
                </a:solidFill>
              </a:rPr>
              <a:t>PHẦN IV. HIỆU QUẢ</a:t>
            </a:r>
            <a:endParaRPr lang="en-US" sz="2800" b="1">
              <a:solidFill>
                <a:srgbClr val="FF0000"/>
              </a:solidFill>
            </a:endParaRPr>
          </a:p>
        </p:txBody>
      </p:sp>
    </p:spTree>
    <p:extLst>
      <p:ext uri="{BB962C8B-B14F-4D97-AF65-F5344CB8AC3E}">
        <p14:creationId xmlns:p14="http://schemas.microsoft.com/office/powerpoint/2010/main" val="35653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4502727" cy="32835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709" y="-1"/>
            <a:ext cx="4433455" cy="328352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274" y="3363128"/>
            <a:ext cx="4502726" cy="337704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380512"/>
            <a:ext cx="4502726" cy="3373516"/>
          </a:xfrm>
          <a:prstGeom prst="rect">
            <a:avLst/>
          </a:prstGeom>
        </p:spPr>
      </p:pic>
      <p:sp>
        <p:nvSpPr>
          <p:cNvPr id="9" name="Rectangle 8"/>
          <p:cNvSpPr/>
          <p:nvPr/>
        </p:nvSpPr>
        <p:spPr>
          <a:xfrm>
            <a:off x="3560618" y="0"/>
            <a:ext cx="1759527"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mtClean="0"/>
              <a:t>MÔN LỊCH SỬ</a:t>
            </a:r>
            <a:endParaRPr lang="en-US"/>
          </a:p>
        </p:txBody>
      </p:sp>
      <p:sp>
        <p:nvSpPr>
          <p:cNvPr id="10" name="Rectangle 9"/>
          <p:cNvSpPr/>
          <p:nvPr/>
        </p:nvSpPr>
        <p:spPr>
          <a:xfrm>
            <a:off x="3761510" y="3380512"/>
            <a:ext cx="1759527"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mtClean="0"/>
              <a:t>MÔN VẬT LÝ</a:t>
            </a:r>
            <a:endParaRPr lang="en-US"/>
          </a:p>
        </p:txBody>
      </p:sp>
    </p:spTree>
    <p:extLst>
      <p:ext uri="{BB962C8B-B14F-4D97-AF65-F5344CB8AC3E}">
        <p14:creationId xmlns:p14="http://schemas.microsoft.com/office/powerpoint/2010/main" val="2736178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83"/>
            <a:ext cx="4433310" cy="33215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164" y="0"/>
            <a:ext cx="4682836" cy="3325091"/>
          </a:xfrm>
          <a:prstGeom prst="rect">
            <a:avLst/>
          </a:prstGeom>
        </p:spPr>
      </p:pic>
      <p:sp>
        <p:nvSpPr>
          <p:cNvPr id="7" name="Rectangle 6"/>
          <p:cNvSpPr/>
          <p:nvPr/>
        </p:nvSpPr>
        <p:spPr>
          <a:xfrm>
            <a:off x="3754582" y="0"/>
            <a:ext cx="1731818" cy="36021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mtClean="0"/>
              <a:t>MÔN NGỮ VĂN</a:t>
            </a: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3310" y="3325091"/>
            <a:ext cx="4710690" cy="343582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25091"/>
            <a:ext cx="4433310" cy="3429000"/>
          </a:xfrm>
          <a:prstGeom prst="rect">
            <a:avLst/>
          </a:prstGeom>
        </p:spPr>
      </p:pic>
      <p:sp>
        <p:nvSpPr>
          <p:cNvPr id="10" name="Rectangle 9"/>
          <p:cNvSpPr/>
          <p:nvPr/>
        </p:nvSpPr>
        <p:spPr>
          <a:xfrm>
            <a:off x="3754582" y="3352797"/>
            <a:ext cx="1731818" cy="36021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mtClean="0"/>
              <a:t>MÔN ĐỊA LÍ</a:t>
            </a:r>
            <a:endParaRPr lang="en-US"/>
          </a:p>
        </p:txBody>
      </p:sp>
    </p:spTree>
    <p:extLst>
      <p:ext uri="{BB962C8B-B14F-4D97-AF65-F5344CB8AC3E}">
        <p14:creationId xmlns:p14="http://schemas.microsoft.com/office/powerpoint/2010/main" val="2833825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6472" y="235527"/>
            <a:ext cx="8465127" cy="461665"/>
          </a:xfrm>
          <a:prstGeom prst="rect">
            <a:avLst/>
          </a:prstGeom>
          <a:noFill/>
        </p:spPr>
        <p:txBody>
          <a:bodyPr wrap="square" rtlCol="0">
            <a:spAutoFit/>
          </a:bodyPr>
          <a:lstStyle/>
          <a:p>
            <a:r>
              <a:rPr lang="en-US" sz="2400" smtClean="0">
                <a:latin typeface="Arial" pitchFamily="34" charset="0"/>
                <a:cs typeface="Arial" pitchFamily="34" charset="0"/>
              </a:rPr>
              <a:t>Môn Hóa học lớp 9 bài : Tính chất hóa học của muối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7744"/>
            <a:ext cx="4789444" cy="4904509"/>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035" y="1357745"/>
            <a:ext cx="4384965" cy="490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98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29" y="-41564"/>
            <a:ext cx="6761018" cy="68995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709" y="12"/>
            <a:ext cx="6968838" cy="685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709" y="0"/>
            <a:ext cx="6968838"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709" y="0"/>
            <a:ext cx="6968838" cy="6858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709" y="0"/>
            <a:ext cx="6968838" cy="6858000"/>
          </a:xfrm>
          <a:prstGeom prst="rect">
            <a:avLst/>
          </a:prstGeom>
        </p:spPr>
      </p:pic>
      <p:pic>
        <p:nvPicPr>
          <p:cNvPr id="9" name="NguoiThayBeat-VA_47twx (3).mp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309" y="5659582"/>
            <a:ext cx="609600" cy="609600"/>
          </a:xfrm>
          <a:prstGeom prst="rect">
            <a:avLst/>
          </a:prstGeom>
        </p:spPr>
      </p:pic>
    </p:spTree>
    <p:extLst>
      <p:ext uri="{BB962C8B-B14F-4D97-AF65-F5344CB8AC3E}">
        <p14:creationId xmlns:p14="http://schemas.microsoft.com/office/powerpoint/2010/main" val="21816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2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847" y="5091549"/>
            <a:ext cx="8832272" cy="1569660"/>
          </a:xfrm>
          <a:prstGeom prst="rect">
            <a:avLst/>
          </a:prstGeom>
          <a:noFill/>
        </p:spPr>
        <p:txBody>
          <a:bodyPr wrap="square" rtlCol="0">
            <a:spAutoFit/>
          </a:bodyPr>
          <a:lstStyle/>
          <a:p>
            <a:pPr algn="just"/>
            <a:r>
              <a:rPr lang="en-US" sz="2400" smtClean="0"/>
              <a:t>- Học </a:t>
            </a:r>
            <a:r>
              <a:rPr lang="en-US" sz="2400"/>
              <a:t>sinh người đồng bào dân tộc thiểu số nên sự tiếp thu kiến thức chậm</a:t>
            </a:r>
            <a:r>
              <a:rPr lang="en-US" sz="2400" smtClean="0"/>
              <a:t>, khả năng tư duy yếu, thụ động, các em rất </a:t>
            </a:r>
            <a:r>
              <a:rPr lang="en-US" sz="2400"/>
              <a:t>ngại trao đổi khi gặp vấn đề chưa hiểu. Điều đó, phần nào ảnh hưởng đến chất lượng học tập của các 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50" y="773254"/>
            <a:ext cx="7356765" cy="4311364"/>
          </a:xfrm>
          <a:prstGeom prst="rect">
            <a:avLst/>
          </a:prstGeom>
        </p:spPr>
      </p:pic>
      <p:sp>
        <p:nvSpPr>
          <p:cNvPr id="5" name="Rectangle 4"/>
          <p:cNvSpPr/>
          <p:nvPr/>
        </p:nvSpPr>
        <p:spPr>
          <a:xfrm>
            <a:off x="0" y="0"/>
            <a:ext cx="9143999" cy="51261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smtClean="0">
                <a:solidFill>
                  <a:srgbClr val="FF0000"/>
                </a:solidFill>
                <a:latin typeface="Arial" pitchFamily="34" charset="0"/>
                <a:cs typeface="Arial" pitchFamily="34" charset="0"/>
              </a:rPr>
              <a:t>Phần I. LÝ DO CHỌN BIỆN  PHÁP</a:t>
            </a:r>
            <a:endParaRPr lang="en-US" sz="28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1478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4194" y="585991"/>
            <a:ext cx="8188037" cy="1569660"/>
          </a:xfrm>
          <a:prstGeom prst="rect">
            <a:avLst/>
          </a:prstGeom>
          <a:noFill/>
        </p:spPr>
        <p:txBody>
          <a:bodyPr wrap="square" rtlCol="0">
            <a:spAutoFit/>
          </a:bodyPr>
          <a:lstStyle/>
          <a:p>
            <a:pPr algn="just"/>
            <a:r>
              <a:rPr lang="en-US" sz="2400" smtClean="0"/>
              <a:t>- Qua </a:t>
            </a:r>
            <a:r>
              <a:rPr lang="en-US" sz="2400"/>
              <a:t>khảo sát bằng phiếu điều tra về mức độ hứng thú học môn Toán ở </a:t>
            </a:r>
            <a:r>
              <a:rPr lang="en-US" sz="2400" smtClean="0"/>
              <a:t> 105  học sinh các </a:t>
            </a:r>
            <a:r>
              <a:rPr lang="en-US" sz="2400"/>
              <a:t>lớp trực tiếp giảng dạy. Tôi nhận thấy, </a:t>
            </a:r>
            <a:r>
              <a:rPr lang="en-US" sz="2400" smtClean="0"/>
              <a:t>có 52,4% học sinh không </a:t>
            </a:r>
            <a:r>
              <a:rPr lang="en-US" sz="2400"/>
              <a:t>thích học bộ môn Toán vì nội dung khó hiểu và nhàm chán</a:t>
            </a:r>
            <a:r>
              <a:rPr lang="en-US" sz="2400" smtClean="0"/>
              <a:t>.</a:t>
            </a:r>
            <a:endParaRPr lang="en-US" sz="2400"/>
          </a:p>
        </p:txBody>
      </p:sp>
      <p:graphicFrame>
        <p:nvGraphicFramePr>
          <p:cNvPr id="6" name="Chart 5"/>
          <p:cNvGraphicFramePr/>
          <p:nvPr>
            <p:extLst>
              <p:ext uri="{D42A27DB-BD31-4B8C-83A1-F6EECF244321}">
                <p14:modId xmlns:p14="http://schemas.microsoft.com/office/powerpoint/2010/main" val="2692004697"/>
              </p:ext>
            </p:extLst>
          </p:nvPr>
        </p:nvGraphicFramePr>
        <p:xfrm>
          <a:off x="1468582" y="2253663"/>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154383" y="3332074"/>
            <a:ext cx="512619" cy="369332"/>
          </a:xfrm>
          <a:prstGeom prst="rect">
            <a:avLst/>
          </a:prstGeom>
          <a:noFill/>
        </p:spPr>
        <p:txBody>
          <a:bodyPr wrap="square" rtlCol="0">
            <a:spAutoFit/>
          </a:bodyPr>
          <a:lstStyle/>
          <a:p>
            <a:r>
              <a:rPr lang="en-US" smtClean="0"/>
              <a:t>23</a:t>
            </a:r>
            <a:endParaRPr lang="en-US"/>
          </a:p>
        </p:txBody>
      </p:sp>
      <p:sp>
        <p:nvSpPr>
          <p:cNvPr id="9" name="TextBox 8"/>
          <p:cNvSpPr txBox="1"/>
          <p:nvPr/>
        </p:nvSpPr>
        <p:spPr>
          <a:xfrm>
            <a:off x="3415146" y="2888917"/>
            <a:ext cx="512619" cy="369332"/>
          </a:xfrm>
          <a:prstGeom prst="rect">
            <a:avLst/>
          </a:prstGeom>
          <a:noFill/>
        </p:spPr>
        <p:txBody>
          <a:bodyPr wrap="square" rtlCol="0">
            <a:spAutoFit/>
          </a:bodyPr>
          <a:lstStyle/>
          <a:p>
            <a:r>
              <a:rPr lang="en-US" smtClean="0"/>
              <a:t>27</a:t>
            </a:r>
            <a:endParaRPr lang="en-US"/>
          </a:p>
        </p:txBody>
      </p:sp>
      <p:sp>
        <p:nvSpPr>
          <p:cNvPr id="10" name="TextBox 9"/>
          <p:cNvSpPr txBox="1"/>
          <p:nvPr/>
        </p:nvSpPr>
        <p:spPr>
          <a:xfrm>
            <a:off x="4842165" y="3106067"/>
            <a:ext cx="512619" cy="369332"/>
          </a:xfrm>
          <a:prstGeom prst="rect">
            <a:avLst/>
          </a:prstGeom>
          <a:noFill/>
        </p:spPr>
        <p:txBody>
          <a:bodyPr wrap="square" rtlCol="0">
            <a:spAutoFit/>
          </a:bodyPr>
          <a:lstStyle/>
          <a:p>
            <a:r>
              <a:rPr lang="en-US" smtClean="0"/>
              <a:t>25</a:t>
            </a:r>
            <a:endParaRPr lang="en-US"/>
          </a:p>
        </p:txBody>
      </p:sp>
      <p:sp>
        <p:nvSpPr>
          <p:cNvPr id="11" name="TextBox 10"/>
          <p:cNvSpPr txBox="1"/>
          <p:nvPr/>
        </p:nvSpPr>
        <p:spPr>
          <a:xfrm>
            <a:off x="6158346" y="2598536"/>
            <a:ext cx="512619" cy="369332"/>
          </a:xfrm>
          <a:prstGeom prst="rect">
            <a:avLst/>
          </a:prstGeom>
          <a:noFill/>
        </p:spPr>
        <p:txBody>
          <a:bodyPr wrap="square" rtlCol="0">
            <a:spAutoFit/>
          </a:bodyPr>
          <a:lstStyle/>
          <a:p>
            <a:r>
              <a:rPr lang="en-US" smtClean="0"/>
              <a:t>30</a:t>
            </a:r>
            <a:endParaRPr lang="en-US"/>
          </a:p>
        </p:txBody>
      </p:sp>
      <p:sp>
        <p:nvSpPr>
          <p:cNvPr id="12" name="Rectangle 11"/>
          <p:cNvSpPr/>
          <p:nvPr/>
        </p:nvSpPr>
        <p:spPr>
          <a:xfrm>
            <a:off x="0" y="0"/>
            <a:ext cx="9143999" cy="51261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smtClean="0">
                <a:solidFill>
                  <a:srgbClr val="FF0000"/>
                </a:solidFill>
                <a:latin typeface="Arial" pitchFamily="34" charset="0"/>
                <a:cs typeface="Arial" pitchFamily="34" charset="0"/>
              </a:rPr>
              <a:t>Phần I. LÝ DO CHỌN BIỆN  PHÁP</a:t>
            </a:r>
            <a:endParaRPr lang="en-US" sz="280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1393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P spid="7"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3999" cy="51261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smtClean="0">
                <a:solidFill>
                  <a:srgbClr val="FF0000"/>
                </a:solidFill>
                <a:latin typeface="Arial" pitchFamily="34" charset="0"/>
                <a:cs typeface="Arial" pitchFamily="34" charset="0"/>
              </a:rPr>
              <a:t>Phần I. LÝ DO CHỌN BIỆN  PHÁP</a:t>
            </a:r>
            <a:endParaRPr lang="en-US" sz="2800">
              <a:solidFill>
                <a:srgbClr val="FF0000"/>
              </a:solidFill>
              <a:latin typeface="Arial" pitchFamily="34" charset="0"/>
              <a:cs typeface="Arial" pitchFamily="34" charset="0"/>
            </a:endParaRPr>
          </a:p>
        </p:txBody>
      </p:sp>
      <p:sp>
        <p:nvSpPr>
          <p:cNvPr id="5" name="TextBox 4"/>
          <p:cNvSpPr txBox="1"/>
          <p:nvPr/>
        </p:nvSpPr>
        <p:spPr>
          <a:xfrm>
            <a:off x="1" y="4682837"/>
            <a:ext cx="8963898" cy="1569660"/>
          </a:xfrm>
          <a:prstGeom prst="rect">
            <a:avLst/>
          </a:prstGeom>
          <a:noFill/>
        </p:spPr>
        <p:txBody>
          <a:bodyPr wrap="square" rtlCol="0">
            <a:spAutoFit/>
          </a:bodyPr>
          <a:lstStyle/>
          <a:p>
            <a:pPr algn="just"/>
            <a:r>
              <a:rPr lang="en-US" sz="2400" smtClean="0"/>
              <a:t>- Là </a:t>
            </a:r>
            <a:r>
              <a:rPr lang="en-US" sz="2400"/>
              <a:t>giáo viên giảng dạy bộ môn Toán, tôi thiết nghĩ phải có những hướng đổi mới trong phương pháp giảng dạy để tạo hứng thú cho các em học sinh khi đến lớp, nâng cao tỉ lệ chuyên cần và chất lượng học tập của học sinh. </a:t>
            </a: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729" y="609598"/>
            <a:ext cx="5666508" cy="4031673"/>
          </a:xfrm>
          <a:prstGeom prst="rect">
            <a:avLst/>
          </a:prstGeom>
        </p:spPr>
      </p:pic>
    </p:spTree>
    <p:extLst>
      <p:ext uri="{BB962C8B-B14F-4D97-AF65-F5344CB8AC3E}">
        <p14:creationId xmlns:p14="http://schemas.microsoft.com/office/powerpoint/2010/main" val="295761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3999" cy="51261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smtClean="0">
                <a:solidFill>
                  <a:srgbClr val="FF0000"/>
                </a:solidFill>
              </a:rPr>
              <a:t>Phần II. MỤC TIÊU</a:t>
            </a:r>
            <a:endParaRPr lang="en-US" sz="280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236" y="919286"/>
            <a:ext cx="6872522" cy="5149005"/>
          </a:xfrm>
          <a:prstGeom prst="rect">
            <a:avLst/>
          </a:prstGeom>
        </p:spPr>
      </p:pic>
    </p:spTree>
    <p:extLst>
      <p:ext uri="{BB962C8B-B14F-4D97-AF65-F5344CB8AC3E}">
        <p14:creationId xmlns:p14="http://schemas.microsoft.com/office/powerpoint/2010/main" val="756364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710" y="2876"/>
            <a:ext cx="91440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smtClean="0">
                <a:solidFill>
                  <a:srgbClr val="FF0000"/>
                </a:solidFill>
              </a:rPr>
              <a:t>PHẦN III. NỘI DUNG</a:t>
            </a:r>
            <a:endParaRPr lang="en-US" sz="2800" b="1">
              <a:solidFill>
                <a:srgbClr val="FF0000"/>
              </a:solidFill>
            </a:endParaRPr>
          </a:p>
        </p:txBody>
      </p:sp>
      <p:sp>
        <p:nvSpPr>
          <p:cNvPr id="9" name="TextBox 8"/>
          <p:cNvSpPr txBox="1"/>
          <p:nvPr/>
        </p:nvSpPr>
        <p:spPr>
          <a:xfrm>
            <a:off x="69272" y="504892"/>
            <a:ext cx="6428509" cy="523220"/>
          </a:xfrm>
          <a:prstGeom prst="rect">
            <a:avLst/>
          </a:prstGeom>
          <a:noFill/>
        </p:spPr>
        <p:txBody>
          <a:bodyPr wrap="square" rtlCol="0">
            <a:spAutoFit/>
          </a:bodyPr>
          <a:lstStyle/>
          <a:p>
            <a:r>
              <a:rPr lang="en-US" sz="2800" smtClean="0">
                <a:solidFill>
                  <a:srgbClr val="0070C0"/>
                </a:solidFill>
              </a:rPr>
              <a:t>1. Nguyên tắc  lựa chọn trò chơi:</a:t>
            </a:r>
          </a:p>
        </p:txBody>
      </p:sp>
      <p:sp>
        <p:nvSpPr>
          <p:cNvPr id="10" name="TextBox 9"/>
          <p:cNvSpPr txBox="1"/>
          <p:nvPr/>
        </p:nvSpPr>
        <p:spPr>
          <a:xfrm>
            <a:off x="69272" y="1051262"/>
            <a:ext cx="9074728" cy="461665"/>
          </a:xfrm>
          <a:prstGeom prst="rect">
            <a:avLst/>
          </a:prstGeom>
          <a:noFill/>
        </p:spPr>
        <p:txBody>
          <a:bodyPr wrap="square" rtlCol="0">
            <a:spAutoFit/>
          </a:bodyPr>
          <a:lstStyle/>
          <a:p>
            <a:r>
              <a:rPr lang="en-US" sz="2400" smtClean="0">
                <a:latin typeface="Arial" pitchFamily="34" charset="0"/>
                <a:cs typeface="Arial" pitchFamily="34" charset="0"/>
              </a:rPr>
              <a:t>- Trò chơi phải mang tính tập thể. </a:t>
            </a:r>
          </a:p>
        </p:txBody>
      </p:sp>
      <p:sp>
        <p:nvSpPr>
          <p:cNvPr id="11" name="TextBox 10"/>
          <p:cNvSpPr txBox="1"/>
          <p:nvPr/>
        </p:nvSpPr>
        <p:spPr>
          <a:xfrm>
            <a:off x="69272" y="1512927"/>
            <a:ext cx="9074728" cy="4893647"/>
          </a:xfrm>
          <a:prstGeom prst="rect">
            <a:avLst/>
          </a:prstGeom>
          <a:noFill/>
        </p:spPr>
        <p:txBody>
          <a:bodyPr wrap="square" rtlCol="0">
            <a:spAutoFit/>
          </a:bodyPr>
          <a:lstStyle/>
          <a:p>
            <a:r>
              <a:rPr lang="en-US" sz="2400" smtClean="0">
                <a:solidFill>
                  <a:srgbClr val="FF0000"/>
                </a:solidFill>
                <a:latin typeface="Arial" pitchFamily="34" charset="0"/>
                <a:cs typeface="Arial" pitchFamily="34" charset="0"/>
              </a:rPr>
              <a:t>Ví dụ 1: Trò chơi “Giúp bạn”.</a:t>
            </a:r>
          </a:p>
          <a:p>
            <a:r>
              <a:rPr lang="en-US" sz="2400" smtClean="0">
                <a:latin typeface="Arial" pitchFamily="34" charset="0"/>
                <a:cs typeface="Arial" pitchFamily="34" charset="0"/>
              </a:rPr>
              <a:t>Toán 9  tập 1  bài “ Ôn tập chương I”</a:t>
            </a:r>
          </a:p>
          <a:p>
            <a:r>
              <a:rPr lang="en-US" sz="2400" smtClean="0">
                <a:latin typeface="Arial" pitchFamily="34" charset="0"/>
                <a:cs typeface="Arial" pitchFamily="34" charset="0"/>
              </a:rPr>
              <a:t>Có thể áp dụng nhiều bài học.</a:t>
            </a:r>
          </a:p>
          <a:p>
            <a:r>
              <a:rPr lang="en-US" sz="2400" smtClean="0">
                <a:latin typeface="Arial" pitchFamily="34" charset="0"/>
                <a:cs typeface="Arial" pitchFamily="34" charset="0"/>
              </a:rPr>
              <a:t>* </a:t>
            </a:r>
            <a:r>
              <a:rPr lang="en-US" sz="2400" smtClean="0">
                <a:solidFill>
                  <a:schemeClr val="accent5"/>
                </a:solidFill>
                <a:latin typeface="Arial" pitchFamily="34" charset="0"/>
                <a:cs typeface="Arial" pitchFamily="34" charset="0"/>
              </a:rPr>
              <a:t>Chuẩn bị: </a:t>
            </a:r>
            <a:r>
              <a:rPr lang="en-US" sz="2400" smtClean="0">
                <a:latin typeface="Arial" pitchFamily="34" charset="0"/>
                <a:cs typeface="Arial" pitchFamily="34" charset="0"/>
              </a:rPr>
              <a:t>Bảng nhóm, bút lông</a:t>
            </a:r>
          </a:p>
          <a:p>
            <a:r>
              <a:rPr lang="en-US" sz="2400" smtClean="0">
                <a:latin typeface="Arial" pitchFamily="34" charset="0"/>
                <a:cs typeface="Arial" pitchFamily="34" charset="0"/>
              </a:rPr>
              <a:t>* </a:t>
            </a:r>
            <a:r>
              <a:rPr lang="en-US" sz="2400" smtClean="0">
                <a:solidFill>
                  <a:schemeClr val="accent5"/>
                </a:solidFill>
                <a:latin typeface="Arial" pitchFamily="34" charset="0"/>
                <a:cs typeface="Arial" pitchFamily="34" charset="0"/>
              </a:rPr>
              <a:t>Cách chơi</a:t>
            </a:r>
            <a:r>
              <a:rPr lang="en-US" sz="2400" smtClean="0">
                <a:latin typeface="Arial" pitchFamily="34" charset="0"/>
                <a:cs typeface="Arial" pitchFamily="34" charset="0"/>
              </a:rPr>
              <a:t>: </a:t>
            </a:r>
          </a:p>
          <a:p>
            <a:r>
              <a:rPr lang="en-US" sz="2400">
                <a:latin typeface="Arial" pitchFamily="34" charset="0"/>
                <a:cs typeface="Arial" pitchFamily="34" charset="0"/>
              </a:rPr>
              <a:t>- Giáo viên đưa ra một số bài tập củng cố kiến thức vừa học, các đội hội ý, thảo luận trong 5 phút.</a:t>
            </a:r>
          </a:p>
          <a:p>
            <a:r>
              <a:rPr lang="en-US" sz="2400">
                <a:latin typeface="Arial" pitchFamily="34" charset="0"/>
                <a:cs typeface="Arial" pitchFamily="34" charset="0"/>
              </a:rPr>
              <a:t>- Những em học sinh khá giỏi có trách nhiệm diễn giải, chỉ </a:t>
            </a:r>
            <a:r>
              <a:rPr lang="en-US" sz="2400" smtClean="0">
                <a:latin typeface="Arial" pitchFamily="34" charset="0"/>
                <a:cs typeface="Arial" pitchFamily="34" charset="0"/>
              </a:rPr>
              <a:t>bài </a:t>
            </a:r>
            <a:r>
              <a:rPr lang="en-US" sz="2400">
                <a:latin typeface="Arial" pitchFamily="34" charset="0"/>
                <a:cs typeface="Arial" pitchFamily="34" charset="0"/>
              </a:rPr>
              <a:t>cho cả nhóm </a:t>
            </a:r>
            <a:r>
              <a:rPr lang="en-US" sz="2400" smtClean="0">
                <a:latin typeface="Arial" pitchFamily="34" charset="0"/>
                <a:cs typeface="Arial" pitchFamily="34" charset="0"/>
              </a:rPr>
              <a:t>đều </a:t>
            </a:r>
            <a:r>
              <a:rPr lang="en-US" sz="2400">
                <a:latin typeface="Arial" pitchFamily="34" charset="0"/>
                <a:cs typeface="Arial" pitchFamily="34" charset="0"/>
              </a:rPr>
              <a:t>hiểu nội dung mà giáo viên yêu cầu, sau đó cử những bạn học sinh yếu </a:t>
            </a:r>
            <a:r>
              <a:rPr lang="en-US" sz="2400" smtClean="0">
                <a:latin typeface="Arial" pitchFamily="34" charset="0"/>
                <a:cs typeface="Arial" pitchFamily="34" charset="0"/>
              </a:rPr>
              <a:t>kém </a:t>
            </a:r>
            <a:r>
              <a:rPr lang="en-US" sz="2400">
                <a:latin typeface="Arial" pitchFamily="34" charset="0"/>
                <a:cs typeface="Arial" pitchFamily="34" charset="0"/>
              </a:rPr>
              <a:t>lên bảng trình bày lại.</a:t>
            </a:r>
          </a:p>
          <a:p>
            <a:r>
              <a:rPr lang="en-US" sz="2400">
                <a:latin typeface="Arial" pitchFamily="34" charset="0"/>
                <a:cs typeface="Arial" pitchFamily="34" charset="0"/>
              </a:rPr>
              <a:t>- Giáo viên kiểm tra, sửa sai và tùy theo mức độ mà cho điểm những em học sinh này một cách hợp lí.</a:t>
            </a:r>
          </a:p>
          <a:p>
            <a:endParaRPr lang="en-US" sz="2400" smtClean="0">
              <a:latin typeface="Arial" pitchFamily="34" charset="0"/>
              <a:cs typeface="Arial" pitchFamily="34" charset="0"/>
            </a:endParaRPr>
          </a:p>
        </p:txBody>
      </p:sp>
    </p:spTree>
    <p:extLst>
      <p:ext uri="{BB962C8B-B14F-4D97-AF65-F5344CB8AC3E}">
        <p14:creationId xmlns:p14="http://schemas.microsoft.com/office/powerpoint/2010/main" val="417284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4401108" cy="33769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108" y="1"/>
            <a:ext cx="4632056" cy="33769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76992"/>
            <a:ext cx="4401108" cy="33840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1108" y="3449778"/>
            <a:ext cx="4632056" cy="3297382"/>
          </a:xfrm>
          <a:prstGeom prst="rect">
            <a:avLst/>
          </a:prstGeom>
        </p:spPr>
      </p:pic>
    </p:spTree>
    <p:extLst>
      <p:ext uri="{BB962C8B-B14F-4D97-AF65-F5344CB8AC3E}">
        <p14:creationId xmlns:p14="http://schemas.microsoft.com/office/powerpoint/2010/main" val="1359039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218" y="457200"/>
            <a:ext cx="8534400" cy="5024452"/>
          </a:xfrm>
          <a:prstGeom prst="rect">
            <a:avLst/>
          </a:prstGeom>
          <a:noFill/>
        </p:spPr>
        <p:txBody>
          <a:bodyPr wrap="square" rtlCol="0">
            <a:spAutoFit/>
          </a:bodyPr>
          <a:lstStyle/>
          <a:p>
            <a:r>
              <a:rPr lang="en-US" sz="2400" smtClean="0">
                <a:solidFill>
                  <a:srgbClr val="FF0000"/>
                </a:solidFill>
                <a:latin typeface="Arial" pitchFamily="34" charset="0"/>
                <a:cs typeface="Arial" pitchFamily="34" charset="0"/>
              </a:rPr>
              <a:t>Ví dụ 2: Trò chơi “BINGO</a:t>
            </a:r>
            <a:r>
              <a:rPr lang="en-US" sz="2400" smtClean="0">
                <a:latin typeface="Arial" pitchFamily="34" charset="0"/>
                <a:cs typeface="Arial" pitchFamily="34" charset="0"/>
              </a:rPr>
              <a:t>”</a:t>
            </a:r>
          </a:p>
          <a:p>
            <a:pPr algn="just">
              <a:spcBef>
                <a:spcPts val="300"/>
              </a:spcBef>
              <a:spcAft>
                <a:spcPts val="300"/>
              </a:spcAft>
            </a:pPr>
            <a:r>
              <a:rPr lang="en-US" sz="2400" smtClean="0">
                <a:latin typeface="Arial" pitchFamily="34" charset="0"/>
                <a:cs typeface="Arial" pitchFamily="34" charset="0"/>
              </a:rPr>
              <a:t>Trò chơi này có thể  áp dụng ở các bài ôn tập.</a:t>
            </a:r>
          </a:p>
          <a:p>
            <a:pPr algn="just">
              <a:spcBef>
                <a:spcPts val="300"/>
              </a:spcBef>
              <a:spcAft>
                <a:spcPts val="300"/>
              </a:spcAft>
            </a:pPr>
            <a:r>
              <a:rPr lang="en-US" sz="2400" smtClean="0">
                <a:latin typeface="Arial" pitchFamily="34" charset="0"/>
                <a:cs typeface="Arial" pitchFamily="34" charset="0"/>
              </a:rPr>
              <a:t>Chuẩn bị : GV chuẩn bị các phiếu đáp án cho học sinh.</a:t>
            </a:r>
          </a:p>
          <a:p>
            <a:pPr algn="just">
              <a:spcBef>
                <a:spcPts val="300"/>
              </a:spcBef>
              <a:spcAft>
                <a:spcPts val="300"/>
              </a:spcAft>
            </a:pPr>
            <a:r>
              <a:rPr lang="en-US" sz="2400" smtClean="0">
                <a:latin typeface="Arial" pitchFamily="34" charset="0"/>
                <a:cs typeface="Arial" pitchFamily="34" charset="0"/>
              </a:rPr>
              <a:t>Cách chơi: </a:t>
            </a:r>
          </a:p>
          <a:p>
            <a:pPr algn="just">
              <a:spcBef>
                <a:spcPts val="300"/>
              </a:spcBef>
              <a:spcAft>
                <a:spcPts val="300"/>
              </a:spcAft>
            </a:pPr>
            <a:r>
              <a:rPr lang="en-US" sz="2400" smtClean="0">
                <a:latin typeface="Arial" pitchFamily="34" charset="0"/>
                <a:cs typeface="Arial" pitchFamily="34" charset="0"/>
              </a:rPr>
              <a:t>- Gv phát các phiếu đáp án cho học sinh. Có thể chia nhóm 2HS/ nhóm hoặc hoạt động cá nhân tùy vào lớp học.  </a:t>
            </a:r>
          </a:p>
          <a:p>
            <a:pPr algn="just">
              <a:spcBef>
                <a:spcPts val="300"/>
              </a:spcBef>
              <a:spcAft>
                <a:spcPts val="300"/>
              </a:spcAft>
            </a:pPr>
            <a:r>
              <a:rPr lang="en-US" sz="2400" smtClean="0">
                <a:latin typeface="Arial" pitchFamily="34" charset="0"/>
                <a:cs typeface="Arial" pitchFamily="34" charset="0"/>
              </a:rPr>
              <a:t>- Gv chiếu lần lượt các câu hỏi và bài tập ngắn. Mỗi câu hỏi GV nêu ra sẽ có khoảng 30 – 60 giây để học sinh giải.</a:t>
            </a:r>
          </a:p>
          <a:p>
            <a:pPr algn="just">
              <a:spcBef>
                <a:spcPts val="300"/>
              </a:spcBef>
              <a:spcAft>
                <a:spcPts val="300"/>
              </a:spcAft>
            </a:pPr>
            <a:r>
              <a:rPr lang="en-US" sz="2400" smtClean="0">
                <a:latin typeface="Arial" pitchFamily="34" charset="0"/>
                <a:cs typeface="Arial" pitchFamily="34" charset="0"/>
              </a:rPr>
              <a:t>- Bạn nào có đáp án đúng 4 câu hàng dọc, hàng ngang, hoặc đường chéo thì bạn đó chiến thắng.</a:t>
            </a:r>
          </a:p>
          <a:p>
            <a:pPr algn="just">
              <a:spcBef>
                <a:spcPts val="300"/>
              </a:spcBef>
              <a:spcAft>
                <a:spcPts val="300"/>
              </a:spcAft>
            </a:pPr>
            <a:r>
              <a:rPr lang="en-US" sz="2400" smtClean="0">
                <a:latin typeface="Arial" pitchFamily="34" charset="0"/>
                <a:cs typeface="Arial" pitchFamily="34" charset="0"/>
              </a:rPr>
              <a:t>- Sau khi hết các câu hỏi bạn nào không đúng câu nào sẽ bị phạt.</a:t>
            </a:r>
            <a:endParaRPr lang="en-US" sz="2400">
              <a:latin typeface="Arial" pitchFamily="34" charset="0"/>
              <a:cs typeface="Arial" pitchFamily="34" charset="0"/>
            </a:endParaRPr>
          </a:p>
        </p:txBody>
      </p:sp>
    </p:spTree>
    <p:extLst>
      <p:ext uri="{BB962C8B-B14F-4D97-AF65-F5344CB8AC3E}">
        <p14:creationId xmlns:p14="http://schemas.microsoft.com/office/powerpoint/2010/main" val="4264286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3716</TotalTime>
  <Words>1695</Words>
  <Application>Microsoft Office PowerPoint</Application>
  <PresentationFormat>On-screen Show (4:3)</PresentationFormat>
  <Paragraphs>152</Paragraphs>
  <Slides>29</Slides>
  <Notes>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 Thu</cp:lastModifiedBy>
  <cp:revision>433</cp:revision>
  <cp:lastPrinted>2020-10-29T13:13:16Z</cp:lastPrinted>
  <dcterms:created xsi:type="dcterms:W3CDTF">2019-12-30T01:08:09Z</dcterms:created>
  <dcterms:modified xsi:type="dcterms:W3CDTF">2020-11-03T00:35:13Z</dcterms:modified>
</cp:coreProperties>
</file>