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337" r:id="rId2"/>
    <p:sldId id="256" r:id="rId3"/>
    <p:sldId id="302" r:id="rId4"/>
    <p:sldId id="331" r:id="rId5"/>
    <p:sldId id="333" r:id="rId6"/>
    <p:sldId id="334" r:id="rId7"/>
    <p:sldId id="332" r:id="rId8"/>
    <p:sldId id="298" r:id="rId9"/>
    <p:sldId id="327" r:id="rId10"/>
    <p:sldId id="325" r:id="rId11"/>
    <p:sldId id="314" r:id="rId12"/>
    <p:sldId id="335" r:id="rId13"/>
    <p:sldId id="33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LINH" initials="NL" lastIdx="2" clrIdx="0">
    <p:extLst>
      <p:ext uri="{19B8F6BF-5375-455C-9EA6-DF929625EA0E}">
        <p15:presenceInfo xmlns:p15="http://schemas.microsoft.com/office/powerpoint/2012/main" userId="a6fb245461e99c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FBD2D2"/>
    <a:srgbClr val="EF4B66"/>
    <a:srgbClr val="E0702A"/>
    <a:srgbClr val="F37D91"/>
    <a:srgbClr val="FBCDCD"/>
    <a:srgbClr val="F7A5A5"/>
    <a:srgbClr val="F26649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8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7386E3-2001-41C8-8416-521FFF961D0B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7C0E08DD-1B10-4A6C-961E-F8F0EDC81909}">
      <dgm:prSet phldrT="[Văn bản]" custT="1"/>
      <dgm:spPr/>
      <dgm:t>
        <a:bodyPr/>
        <a:lstStyle/>
        <a:p>
          <a:r>
            <a:rPr lang="en-US" sz="2600" dirty="0"/>
            <a:t>Choose a pollution problem and suggest </a:t>
          </a:r>
          <a:r>
            <a:rPr lang="en-US" sz="2600"/>
            <a:t>the </a:t>
          </a:r>
          <a:r>
            <a:rPr lang="en-US" sz="2600" smtClean="0"/>
            <a:t>solutions.</a:t>
          </a:r>
          <a:endParaRPr lang="vi-VN" sz="2600" dirty="0"/>
        </a:p>
      </dgm:t>
    </dgm:pt>
    <dgm:pt modelId="{BE17A0E2-618C-4E65-93D6-8209517C9750}" type="parTrans" cxnId="{4030A333-AC60-4250-A8D1-D13073CD23B9}">
      <dgm:prSet/>
      <dgm:spPr/>
      <dgm:t>
        <a:bodyPr/>
        <a:lstStyle/>
        <a:p>
          <a:endParaRPr lang="vi-VN" sz="2600"/>
        </a:p>
      </dgm:t>
    </dgm:pt>
    <dgm:pt modelId="{3436C11D-2853-4C47-9A88-DE0131ABD6A7}" type="sibTrans" cxnId="{4030A333-AC60-4250-A8D1-D13073CD23B9}">
      <dgm:prSet custT="1"/>
      <dgm:spPr/>
      <dgm:t>
        <a:bodyPr/>
        <a:lstStyle/>
        <a:p>
          <a:endParaRPr lang="vi-VN" sz="2600"/>
        </a:p>
      </dgm:t>
    </dgm:pt>
    <dgm:pt modelId="{11511586-D0F5-4753-9217-86E08EBA884B}">
      <dgm:prSet phldrT="[Văn bản]" custT="1"/>
      <dgm:spPr/>
      <dgm:t>
        <a:bodyPr/>
        <a:lstStyle/>
        <a:p>
          <a:r>
            <a:rPr lang="en-US" sz="2600" dirty="0"/>
            <a:t>Make a poster. Use pictures and illustration.</a:t>
          </a:r>
          <a:endParaRPr lang="vi-VN" sz="2600" dirty="0"/>
        </a:p>
      </dgm:t>
    </dgm:pt>
    <dgm:pt modelId="{2A64197E-9152-4B2F-BD3C-8487BD73F1E0}" type="parTrans" cxnId="{F6122E6A-3D7F-49C8-9C7C-6133E637744A}">
      <dgm:prSet/>
      <dgm:spPr/>
      <dgm:t>
        <a:bodyPr/>
        <a:lstStyle/>
        <a:p>
          <a:endParaRPr lang="vi-VN" sz="2600"/>
        </a:p>
      </dgm:t>
    </dgm:pt>
    <dgm:pt modelId="{5DDCC6E7-7ABB-4DA8-95F5-EE7611EECBE3}" type="sibTrans" cxnId="{F6122E6A-3D7F-49C8-9C7C-6133E637744A}">
      <dgm:prSet custT="1"/>
      <dgm:spPr/>
      <dgm:t>
        <a:bodyPr/>
        <a:lstStyle/>
        <a:p>
          <a:endParaRPr lang="vi-VN" sz="2600"/>
        </a:p>
      </dgm:t>
    </dgm:pt>
    <dgm:pt modelId="{E2F33C62-D1E6-47A3-A512-D5D46E1D8429}">
      <dgm:prSet phldrT="[Văn bản]" custT="1"/>
      <dgm:spPr/>
      <dgm:t>
        <a:bodyPr/>
        <a:lstStyle/>
        <a:p>
          <a:r>
            <a:rPr lang="en-US" sz="2600" dirty="0"/>
            <a:t>Present the poster to the class. </a:t>
          </a:r>
          <a:endParaRPr lang="vi-VN" sz="2600" dirty="0"/>
        </a:p>
      </dgm:t>
    </dgm:pt>
    <dgm:pt modelId="{199300E0-692D-4EB7-A528-3747016A0BB6}" type="parTrans" cxnId="{F85FDAD7-800E-4748-81EE-AA9BE781A700}">
      <dgm:prSet/>
      <dgm:spPr/>
      <dgm:t>
        <a:bodyPr/>
        <a:lstStyle/>
        <a:p>
          <a:endParaRPr lang="vi-VN" sz="2600"/>
        </a:p>
      </dgm:t>
    </dgm:pt>
    <dgm:pt modelId="{C830D3A2-1B6F-4251-AB0A-236D37B8BBE3}" type="sibTrans" cxnId="{F85FDAD7-800E-4748-81EE-AA9BE781A700}">
      <dgm:prSet/>
      <dgm:spPr/>
      <dgm:t>
        <a:bodyPr/>
        <a:lstStyle/>
        <a:p>
          <a:endParaRPr lang="vi-VN" sz="2600"/>
        </a:p>
      </dgm:t>
    </dgm:pt>
    <dgm:pt modelId="{BA63E9C8-9D9D-4048-B805-CC0F893E6923}" type="pres">
      <dgm:prSet presAssocID="{667386E3-2001-41C8-8416-521FFF961D0B}" presName="linearFlow" presStyleCnt="0">
        <dgm:presLayoutVars>
          <dgm:resizeHandles val="exact"/>
        </dgm:presLayoutVars>
      </dgm:prSet>
      <dgm:spPr/>
    </dgm:pt>
    <dgm:pt modelId="{CEAD7A3E-B1B2-4C41-9369-5F611C5026B9}" type="pres">
      <dgm:prSet presAssocID="{7C0E08DD-1B10-4A6C-961E-F8F0EDC8190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1D723D-BC2C-4443-A149-0F33E8995A32}" type="pres">
      <dgm:prSet presAssocID="{3436C11D-2853-4C47-9A88-DE0131ABD6A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6BC8DEE-2ACF-466C-AE4F-F602B0D86E5D}" type="pres">
      <dgm:prSet presAssocID="{3436C11D-2853-4C47-9A88-DE0131ABD6A7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A85031FD-EFD5-4F8C-8FD4-FC21300A638B}" type="pres">
      <dgm:prSet presAssocID="{11511586-D0F5-4753-9217-86E08EBA884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C9C110-4415-41F7-94C6-C102D54DE60B}" type="pres">
      <dgm:prSet presAssocID="{5DDCC6E7-7ABB-4DA8-95F5-EE7611EECBE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B34AE6A-64A5-4168-8BFC-0ECFC1ED8C57}" type="pres">
      <dgm:prSet presAssocID="{5DDCC6E7-7ABB-4DA8-95F5-EE7611EECBE3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ED7A94AE-F5DE-4980-86E8-B15469461033}" type="pres">
      <dgm:prSet presAssocID="{E2F33C62-D1E6-47A3-A512-D5D46E1D842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BD8E94-0F3D-46E7-A258-BB23F00CBC2F}" type="presOf" srcId="{3436C11D-2853-4C47-9A88-DE0131ABD6A7}" destId="{B6BC8DEE-2ACF-466C-AE4F-F602B0D86E5D}" srcOrd="1" destOrd="0" presId="urn:microsoft.com/office/officeart/2005/8/layout/process2"/>
    <dgm:cxn modelId="{4030A333-AC60-4250-A8D1-D13073CD23B9}" srcId="{667386E3-2001-41C8-8416-521FFF961D0B}" destId="{7C0E08DD-1B10-4A6C-961E-F8F0EDC81909}" srcOrd="0" destOrd="0" parTransId="{BE17A0E2-618C-4E65-93D6-8209517C9750}" sibTransId="{3436C11D-2853-4C47-9A88-DE0131ABD6A7}"/>
    <dgm:cxn modelId="{F6122E6A-3D7F-49C8-9C7C-6133E637744A}" srcId="{667386E3-2001-41C8-8416-521FFF961D0B}" destId="{11511586-D0F5-4753-9217-86E08EBA884B}" srcOrd="1" destOrd="0" parTransId="{2A64197E-9152-4B2F-BD3C-8487BD73F1E0}" sibTransId="{5DDCC6E7-7ABB-4DA8-95F5-EE7611EECBE3}"/>
    <dgm:cxn modelId="{FFD8355B-86A1-4571-AE61-852093214416}" type="presOf" srcId="{E2F33C62-D1E6-47A3-A512-D5D46E1D8429}" destId="{ED7A94AE-F5DE-4980-86E8-B15469461033}" srcOrd="0" destOrd="0" presId="urn:microsoft.com/office/officeart/2005/8/layout/process2"/>
    <dgm:cxn modelId="{0AB8E9A7-E38D-45BD-B9BB-E7BE2A9AD8F7}" type="presOf" srcId="{3436C11D-2853-4C47-9A88-DE0131ABD6A7}" destId="{361D723D-BC2C-4443-A149-0F33E8995A32}" srcOrd="0" destOrd="0" presId="urn:microsoft.com/office/officeart/2005/8/layout/process2"/>
    <dgm:cxn modelId="{755E6584-8D31-466E-8EDC-D8BE495A6308}" type="presOf" srcId="{11511586-D0F5-4753-9217-86E08EBA884B}" destId="{A85031FD-EFD5-4F8C-8FD4-FC21300A638B}" srcOrd="0" destOrd="0" presId="urn:microsoft.com/office/officeart/2005/8/layout/process2"/>
    <dgm:cxn modelId="{13883EE0-0E7F-4646-AE63-B25A910286CF}" type="presOf" srcId="{7C0E08DD-1B10-4A6C-961E-F8F0EDC81909}" destId="{CEAD7A3E-B1B2-4C41-9369-5F611C5026B9}" srcOrd="0" destOrd="0" presId="urn:microsoft.com/office/officeart/2005/8/layout/process2"/>
    <dgm:cxn modelId="{166F0C24-90DF-418E-83AC-F4393F42EEF8}" type="presOf" srcId="{5DDCC6E7-7ABB-4DA8-95F5-EE7611EECBE3}" destId="{2AC9C110-4415-41F7-94C6-C102D54DE60B}" srcOrd="0" destOrd="0" presId="urn:microsoft.com/office/officeart/2005/8/layout/process2"/>
    <dgm:cxn modelId="{F85FDAD7-800E-4748-81EE-AA9BE781A700}" srcId="{667386E3-2001-41C8-8416-521FFF961D0B}" destId="{E2F33C62-D1E6-47A3-A512-D5D46E1D8429}" srcOrd="2" destOrd="0" parTransId="{199300E0-692D-4EB7-A528-3747016A0BB6}" sibTransId="{C830D3A2-1B6F-4251-AB0A-236D37B8BBE3}"/>
    <dgm:cxn modelId="{A74FBAB3-D777-4FAE-B4DD-E59A173F552E}" type="presOf" srcId="{667386E3-2001-41C8-8416-521FFF961D0B}" destId="{BA63E9C8-9D9D-4048-B805-CC0F893E6923}" srcOrd="0" destOrd="0" presId="urn:microsoft.com/office/officeart/2005/8/layout/process2"/>
    <dgm:cxn modelId="{58B7CE7C-C9F3-4CCF-9E6F-BC0C9E73A4F6}" type="presOf" srcId="{5DDCC6E7-7ABB-4DA8-95F5-EE7611EECBE3}" destId="{7B34AE6A-64A5-4168-8BFC-0ECFC1ED8C57}" srcOrd="1" destOrd="0" presId="urn:microsoft.com/office/officeart/2005/8/layout/process2"/>
    <dgm:cxn modelId="{47461179-5942-467E-8275-60507D65F5D5}" type="presParOf" srcId="{BA63E9C8-9D9D-4048-B805-CC0F893E6923}" destId="{CEAD7A3E-B1B2-4C41-9369-5F611C5026B9}" srcOrd="0" destOrd="0" presId="urn:microsoft.com/office/officeart/2005/8/layout/process2"/>
    <dgm:cxn modelId="{876F2061-EA5C-4077-8551-1562C8EA87EB}" type="presParOf" srcId="{BA63E9C8-9D9D-4048-B805-CC0F893E6923}" destId="{361D723D-BC2C-4443-A149-0F33E8995A32}" srcOrd="1" destOrd="0" presId="urn:microsoft.com/office/officeart/2005/8/layout/process2"/>
    <dgm:cxn modelId="{C273F265-ABF2-45FE-93F7-01E88E510715}" type="presParOf" srcId="{361D723D-BC2C-4443-A149-0F33E8995A32}" destId="{B6BC8DEE-2ACF-466C-AE4F-F602B0D86E5D}" srcOrd="0" destOrd="0" presId="urn:microsoft.com/office/officeart/2005/8/layout/process2"/>
    <dgm:cxn modelId="{614450F7-6015-4980-B45E-987767524D1E}" type="presParOf" srcId="{BA63E9C8-9D9D-4048-B805-CC0F893E6923}" destId="{A85031FD-EFD5-4F8C-8FD4-FC21300A638B}" srcOrd="2" destOrd="0" presId="urn:microsoft.com/office/officeart/2005/8/layout/process2"/>
    <dgm:cxn modelId="{321EC9F4-B567-473A-A54E-47528B54C4EA}" type="presParOf" srcId="{BA63E9C8-9D9D-4048-B805-CC0F893E6923}" destId="{2AC9C110-4415-41F7-94C6-C102D54DE60B}" srcOrd="3" destOrd="0" presId="urn:microsoft.com/office/officeart/2005/8/layout/process2"/>
    <dgm:cxn modelId="{A18B90CB-4E7F-4E3E-AA8D-3B05DA3339C5}" type="presParOf" srcId="{2AC9C110-4415-41F7-94C6-C102D54DE60B}" destId="{7B34AE6A-64A5-4168-8BFC-0ECFC1ED8C57}" srcOrd="0" destOrd="0" presId="urn:microsoft.com/office/officeart/2005/8/layout/process2"/>
    <dgm:cxn modelId="{A6573013-ACC4-4F08-A97C-1EB6B3BE9C68}" type="presParOf" srcId="{BA63E9C8-9D9D-4048-B805-CC0F893E6923}" destId="{ED7A94AE-F5DE-4980-86E8-B1546946103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D7A3E-B1B2-4C41-9369-5F611C5026B9}">
      <dsp:nvSpPr>
        <dsp:cNvPr id="0" name=""/>
        <dsp:cNvSpPr/>
      </dsp:nvSpPr>
      <dsp:spPr>
        <a:xfrm>
          <a:off x="719023" y="0"/>
          <a:ext cx="3085232" cy="13944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Choose a pollution problem and suggest </a:t>
          </a:r>
          <a:r>
            <a:rPr lang="en-US" sz="2600" kern="1200"/>
            <a:t>the </a:t>
          </a:r>
          <a:r>
            <a:rPr lang="en-US" sz="2600" kern="1200" smtClean="0"/>
            <a:t>solutions.</a:t>
          </a:r>
          <a:endParaRPr lang="vi-VN" sz="2600" kern="1200" dirty="0"/>
        </a:p>
      </dsp:txBody>
      <dsp:txXfrm>
        <a:off x="759865" y="40842"/>
        <a:ext cx="3003548" cy="1312771"/>
      </dsp:txXfrm>
    </dsp:sp>
    <dsp:sp modelId="{361D723D-BC2C-4443-A149-0F33E8995A32}">
      <dsp:nvSpPr>
        <dsp:cNvPr id="0" name=""/>
        <dsp:cNvSpPr/>
      </dsp:nvSpPr>
      <dsp:spPr>
        <a:xfrm rot="5400000">
          <a:off x="2000179" y="1429316"/>
          <a:ext cx="522920" cy="6275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2600" kern="1200"/>
        </a:p>
      </dsp:txBody>
      <dsp:txXfrm rot="-5400000">
        <a:off x="2073388" y="1481608"/>
        <a:ext cx="376502" cy="366044"/>
      </dsp:txXfrm>
    </dsp:sp>
    <dsp:sp modelId="{A85031FD-EFD5-4F8C-8FD4-FC21300A638B}">
      <dsp:nvSpPr>
        <dsp:cNvPr id="0" name=""/>
        <dsp:cNvSpPr/>
      </dsp:nvSpPr>
      <dsp:spPr>
        <a:xfrm>
          <a:off x="719023" y="2091682"/>
          <a:ext cx="3085232" cy="1394455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Make a poster. Use pictures and illustration.</a:t>
          </a:r>
          <a:endParaRPr lang="vi-VN" sz="2600" kern="1200" dirty="0"/>
        </a:p>
      </dsp:txBody>
      <dsp:txXfrm>
        <a:off x="759865" y="2132524"/>
        <a:ext cx="3003548" cy="1312771"/>
      </dsp:txXfrm>
    </dsp:sp>
    <dsp:sp modelId="{2AC9C110-4415-41F7-94C6-C102D54DE60B}">
      <dsp:nvSpPr>
        <dsp:cNvPr id="0" name=""/>
        <dsp:cNvSpPr/>
      </dsp:nvSpPr>
      <dsp:spPr>
        <a:xfrm rot="5400000">
          <a:off x="2000179" y="3520999"/>
          <a:ext cx="522920" cy="6275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2600" kern="1200"/>
        </a:p>
      </dsp:txBody>
      <dsp:txXfrm rot="-5400000">
        <a:off x="2073388" y="3573291"/>
        <a:ext cx="376502" cy="366044"/>
      </dsp:txXfrm>
    </dsp:sp>
    <dsp:sp modelId="{ED7A94AE-F5DE-4980-86E8-B15469461033}">
      <dsp:nvSpPr>
        <dsp:cNvPr id="0" name=""/>
        <dsp:cNvSpPr/>
      </dsp:nvSpPr>
      <dsp:spPr>
        <a:xfrm>
          <a:off x="719023" y="4183365"/>
          <a:ext cx="3085232" cy="1394455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Present the poster to the class. </a:t>
          </a:r>
          <a:endParaRPr lang="vi-VN" sz="2600" kern="1200" dirty="0"/>
        </a:p>
      </dsp:txBody>
      <dsp:txXfrm>
        <a:off x="759865" y="4224207"/>
        <a:ext cx="3003548" cy="1312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31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07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16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49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1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3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A65B605E-DFC8-A983-9D9C-36041A0A47FD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graphicFrame>
        <p:nvGraphicFramePr>
          <p:cNvPr id="7" name="Sơ đồ 6">
            <a:extLst>
              <a:ext uri="{FF2B5EF4-FFF2-40B4-BE49-F238E27FC236}">
                <a16:creationId xmlns:a16="http://schemas.microsoft.com/office/drawing/2014/main" id="{8692B3A5-C9A1-1AE7-444D-B8AE9D7B5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6049271"/>
              </p:ext>
            </p:extLst>
          </p:nvPr>
        </p:nvGraphicFramePr>
        <p:xfrm>
          <a:off x="96484" y="1188331"/>
          <a:ext cx="4523279" cy="5577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Premium Vector | Cute student boy presentation">
            <a:extLst>
              <a:ext uri="{FF2B5EF4-FFF2-40B4-BE49-F238E27FC236}">
                <a16:creationId xmlns:a16="http://schemas.microsoft.com/office/drawing/2014/main" id="{EE470CBA-1283-9747-6548-1557C1B9E6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" t="3746" r="4675" b="1839"/>
          <a:stretch/>
        </p:blipFill>
        <p:spPr bwMode="auto">
          <a:xfrm>
            <a:off x="5084389" y="1448280"/>
            <a:ext cx="6367115" cy="521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0A0D98FB-C8FB-DD95-716D-EABBF20F5C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418" y="1643864"/>
            <a:ext cx="3846581" cy="301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91590" y="2346995"/>
            <a:ext cx="104141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review the vocabulary and grammar of Unit 7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apply what they have learnt (vocabulary and grammar) into practice through </a:t>
            </a:r>
            <a:r>
              <a:rPr lang="en-US" sz="3600"/>
              <a:t>a </a:t>
            </a:r>
            <a:r>
              <a:rPr lang="en-US" sz="3600" smtClean="0"/>
              <a:t>project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860" y="1358595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01" y="2149978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Do exercises in the workbook</a:t>
            </a:r>
            <a:r>
              <a:rPr lang="en-US" sz="3600" smtClean="0"/>
              <a:t>.</a:t>
            </a:r>
            <a:endParaRPr lang="en-US" sz="36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346" y="35112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6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743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4549033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305234" y="1849664"/>
            <a:ext cx="4736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26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ENVIRONMENTAL PROTECTION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FAAC4DA-BCE0-C66D-9E80-3269275731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348" y="2690207"/>
            <a:ext cx="3631058" cy="363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6" y="379976"/>
            <a:ext cx="4533008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963968" y="2135368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7"/>
            <a:ext cx="5740800" cy="48080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Revision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5998" y="1950403"/>
            <a:ext cx="5755112" cy="1276406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Choose the correct answer A, B, or C to complete each sentence.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Complete each of the sentences with a word or phrase from the box.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8" idx="0"/>
          </p:cNvCxnSpPr>
          <p:nvPr/>
        </p:nvCxnSpPr>
        <p:spPr>
          <a:xfrm>
            <a:off x="2505075" y="1409153"/>
            <a:ext cx="1376850" cy="72621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1"/>
            <a:endCxn id="12" idx="0"/>
          </p:cNvCxnSpPr>
          <p:nvPr/>
        </p:nvCxnSpPr>
        <p:spPr>
          <a:xfrm rot="10800000" flipV="1">
            <a:off x="2128638" y="2436092"/>
            <a:ext cx="835331" cy="114731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4444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70890" y="5882289"/>
            <a:ext cx="1971297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65998" y="5715749"/>
            <a:ext cx="5740800" cy="60415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12" name="Rounded Rectangle 17">
            <a:extLst>
              <a:ext uri="{FF2B5EF4-FFF2-40B4-BE49-F238E27FC236}">
                <a16:creationId xmlns:a16="http://schemas.microsoft.com/office/drawing/2014/main" id="{A83C4A68-EB73-5354-2F41-2D2269B0CBE7}"/>
              </a:ext>
            </a:extLst>
          </p:cNvPr>
          <p:cNvSpPr/>
          <p:nvPr/>
        </p:nvSpPr>
        <p:spPr>
          <a:xfrm>
            <a:off x="1210680" y="3583404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GRAMMAR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14" name="Curved Connector 25">
            <a:extLst>
              <a:ext uri="{FF2B5EF4-FFF2-40B4-BE49-F238E27FC236}">
                <a16:creationId xmlns:a16="http://schemas.microsoft.com/office/drawing/2014/main" id="{07778C8C-1321-B1E6-2B97-8268069FC8FA}"/>
              </a:ext>
            </a:extLst>
          </p:cNvPr>
          <p:cNvCxnSpPr>
            <a:cxnSpLocks/>
            <a:stCxn id="12" idx="3"/>
            <a:endCxn id="9" idx="0"/>
          </p:cNvCxnSpPr>
          <p:nvPr/>
        </p:nvCxnSpPr>
        <p:spPr>
          <a:xfrm>
            <a:off x="3046594" y="3884128"/>
            <a:ext cx="606727" cy="90413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Rectangle 21">
            <a:extLst>
              <a:ext uri="{FF2B5EF4-FFF2-40B4-BE49-F238E27FC236}">
                <a16:creationId xmlns:a16="http://schemas.microsoft.com/office/drawing/2014/main" id="{8F2A6C5B-D7AA-737A-4C14-9617164743CE}"/>
              </a:ext>
            </a:extLst>
          </p:cNvPr>
          <p:cNvSpPr/>
          <p:nvPr/>
        </p:nvSpPr>
        <p:spPr>
          <a:xfrm>
            <a:off x="5565998" y="3473678"/>
            <a:ext cx="5755112" cy="111662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3. Complete the sentences with suitable comparative forms of the adverbs from the box.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Underline the mistakes in the sentences and correct them </a:t>
            </a:r>
          </a:p>
        </p:txBody>
      </p:sp>
      <p:sp>
        <p:nvSpPr>
          <p:cNvPr id="9" name="Rounded Rectangle 26">
            <a:extLst>
              <a:ext uri="{FF2B5EF4-FFF2-40B4-BE49-F238E27FC236}">
                <a16:creationId xmlns:a16="http://schemas.microsoft.com/office/drawing/2014/main" id="{6421AC7D-243F-1951-41F0-89369D299CB9}"/>
              </a:ext>
            </a:extLst>
          </p:cNvPr>
          <p:cNvSpPr/>
          <p:nvPr/>
        </p:nvSpPr>
        <p:spPr>
          <a:xfrm>
            <a:off x="2667672" y="4788263"/>
            <a:ext cx="1971297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id="{457A7918-C571-2AA5-9383-3C5995947833}"/>
              </a:ext>
            </a:extLst>
          </p:cNvPr>
          <p:cNvSpPr/>
          <p:nvPr/>
        </p:nvSpPr>
        <p:spPr>
          <a:xfrm>
            <a:off x="5565998" y="4894564"/>
            <a:ext cx="5755112" cy="49785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serious pollution problem in my area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Curved Connector 25">
            <a:extLst>
              <a:ext uri="{FF2B5EF4-FFF2-40B4-BE49-F238E27FC236}">
                <a16:creationId xmlns:a16="http://schemas.microsoft.com/office/drawing/2014/main" id="{1BB5CC58-DA40-CEAA-148E-EEE5C7FD92EF}"/>
              </a:ext>
            </a:extLst>
          </p:cNvPr>
          <p:cNvCxnSpPr>
            <a:cxnSpLocks/>
            <a:stCxn id="9" idx="1"/>
            <a:endCxn id="27" idx="0"/>
          </p:cNvCxnSpPr>
          <p:nvPr/>
        </p:nvCxnSpPr>
        <p:spPr>
          <a:xfrm rot="10800000" flipV="1">
            <a:off x="1856540" y="5090339"/>
            <a:ext cx="811133" cy="79194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AE87A8EE-A241-5F34-E951-B0C5D1E1BEC9}"/>
              </a:ext>
            </a:extLst>
          </p:cNvPr>
          <p:cNvSpPr txBox="1"/>
          <p:nvPr/>
        </p:nvSpPr>
        <p:spPr>
          <a:xfrm>
            <a:off x="539852" y="11311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0" name="Google Shape;1881;p31">
            <a:extLst>
              <a:ext uri="{FF2B5EF4-FFF2-40B4-BE49-F238E27FC236}">
                <a16:creationId xmlns:a16="http://schemas.microsoft.com/office/drawing/2014/main" id="{4C4C347B-FD00-EA50-5E98-2C75CAD5C282}"/>
              </a:ext>
            </a:extLst>
          </p:cNvPr>
          <p:cNvSpPr txBox="1">
            <a:spLocks/>
          </p:cNvSpPr>
          <p:nvPr/>
        </p:nvSpPr>
        <p:spPr>
          <a:xfrm>
            <a:off x="-32558" y="1355704"/>
            <a:ext cx="3451818" cy="101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i="1" dirty="0">
                <a:solidFill>
                  <a:srgbClr val="C00000"/>
                </a:solidFill>
              </a:rPr>
              <a:t>Vocabulary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C00000"/>
                </a:solidFill>
              </a:rPr>
              <a:t>Environmental protection</a:t>
            </a:r>
          </a:p>
        </p:txBody>
      </p:sp>
      <p:cxnSp>
        <p:nvCxnSpPr>
          <p:cNvPr id="48" name="Đường nối Thẳng 47">
            <a:extLst>
              <a:ext uri="{FF2B5EF4-FFF2-40B4-BE49-F238E27FC236}">
                <a16:creationId xmlns:a16="http://schemas.microsoft.com/office/drawing/2014/main" id="{AC3D44D7-3AA1-F3B7-F12F-19790516EC74}"/>
              </a:ext>
            </a:extLst>
          </p:cNvPr>
          <p:cNvCxnSpPr>
            <a:cxnSpLocks/>
          </p:cNvCxnSpPr>
          <p:nvPr/>
        </p:nvCxnSpPr>
        <p:spPr>
          <a:xfrm>
            <a:off x="2845133" y="2457276"/>
            <a:ext cx="1093821" cy="60530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Google Shape;1881;p31">
            <a:extLst>
              <a:ext uri="{FF2B5EF4-FFF2-40B4-BE49-F238E27FC236}">
                <a16:creationId xmlns:a16="http://schemas.microsoft.com/office/drawing/2014/main" id="{5B51BD0A-386E-BF49-54FA-2E41B9E39D2B}"/>
              </a:ext>
            </a:extLst>
          </p:cNvPr>
          <p:cNvSpPr txBox="1">
            <a:spLocks/>
          </p:cNvSpPr>
          <p:nvPr/>
        </p:nvSpPr>
        <p:spPr>
          <a:xfrm>
            <a:off x="8077886" y="1422564"/>
            <a:ext cx="4243227" cy="1069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i="1" dirty="0">
                <a:solidFill>
                  <a:srgbClr val="00B050"/>
                </a:solidFill>
              </a:rPr>
              <a:t>Pronunciation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00B050"/>
                </a:solidFill>
              </a:rPr>
              <a:t>Sounds: /bl/ and /kl/</a:t>
            </a:r>
          </a:p>
        </p:txBody>
      </p:sp>
      <p:cxnSp>
        <p:nvCxnSpPr>
          <p:cNvPr id="56" name="Đường nối Thẳng 55">
            <a:extLst>
              <a:ext uri="{FF2B5EF4-FFF2-40B4-BE49-F238E27FC236}">
                <a16:creationId xmlns:a16="http://schemas.microsoft.com/office/drawing/2014/main" id="{8C6159B8-2D99-F707-E3D4-F6A6193F1F70}"/>
              </a:ext>
            </a:extLst>
          </p:cNvPr>
          <p:cNvCxnSpPr>
            <a:cxnSpLocks/>
          </p:cNvCxnSpPr>
          <p:nvPr/>
        </p:nvCxnSpPr>
        <p:spPr>
          <a:xfrm flipH="1">
            <a:off x="7482254" y="2013403"/>
            <a:ext cx="1202317" cy="67554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Google Shape;1881;p31">
            <a:extLst>
              <a:ext uri="{FF2B5EF4-FFF2-40B4-BE49-F238E27FC236}">
                <a16:creationId xmlns:a16="http://schemas.microsoft.com/office/drawing/2014/main" id="{BC792DD9-5A32-B05E-6B46-1352A75E3368}"/>
              </a:ext>
            </a:extLst>
          </p:cNvPr>
          <p:cNvSpPr txBox="1">
            <a:spLocks/>
          </p:cNvSpPr>
          <p:nvPr/>
        </p:nvSpPr>
        <p:spPr>
          <a:xfrm>
            <a:off x="-1905" y="4438409"/>
            <a:ext cx="4879593" cy="1941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i="1" dirty="0">
                <a:solidFill>
                  <a:srgbClr val="00B0F0"/>
                </a:solidFill>
              </a:rPr>
              <a:t>Grammar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00B0F0"/>
                </a:solidFill>
              </a:rPr>
              <a:t>Complex sentences with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00B0F0"/>
                </a:solidFill>
              </a:rPr>
              <a:t>adverb clauses of time</a:t>
            </a:r>
          </a:p>
        </p:txBody>
      </p:sp>
      <p:cxnSp>
        <p:nvCxnSpPr>
          <p:cNvPr id="60" name="Đường nối Thẳng 59">
            <a:extLst>
              <a:ext uri="{FF2B5EF4-FFF2-40B4-BE49-F238E27FC236}">
                <a16:creationId xmlns:a16="http://schemas.microsoft.com/office/drawing/2014/main" id="{F2700D0A-52BE-C6FE-0E34-4B7E7E28A12E}"/>
              </a:ext>
            </a:extLst>
          </p:cNvPr>
          <p:cNvCxnSpPr>
            <a:cxnSpLocks/>
          </p:cNvCxnSpPr>
          <p:nvPr/>
        </p:nvCxnSpPr>
        <p:spPr>
          <a:xfrm flipV="1">
            <a:off x="2437891" y="3824867"/>
            <a:ext cx="1733993" cy="8583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Google Shape;1881;p31">
            <a:extLst>
              <a:ext uri="{FF2B5EF4-FFF2-40B4-BE49-F238E27FC236}">
                <a16:creationId xmlns:a16="http://schemas.microsoft.com/office/drawing/2014/main" id="{A942A611-D765-C110-FC91-365494386D37}"/>
              </a:ext>
            </a:extLst>
          </p:cNvPr>
          <p:cNvSpPr txBox="1">
            <a:spLocks/>
          </p:cNvSpPr>
          <p:nvPr/>
        </p:nvSpPr>
        <p:spPr>
          <a:xfrm>
            <a:off x="4986184" y="3854039"/>
            <a:ext cx="7515092" cy="2791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i="1" dirty="0">
                <a:solidFill>
                  <a:srgbClr val="7030A0"/>
                </a:solidFill>
              </a:rPr>
              <a:t>Skills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7030A0"/>
                </a:solidFill>
              </a:rPr>
              <a:t>• Reading about Con Dao National Park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7030A0"/>
                </a:solidFill>
              </a:rPr>
              <a:t>• Talking about Vu Quang National Park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7030A0"/>
                </a:solidFill>
              </a:rPr>
              <a:t>• Listening about water pollution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7030A0"/>
                </a:solidFill>
              </a:rPr>
              <a:t>• Writing a notice</a:t>
            </a:r>
          </a:p>
        </p:txBody>
      </p:sp>
      <p:cxnSp>
        <p:nvCxnSpPr>
          <p:cNvPr id="62" name="Đường nối Thẳng 61">
            <a:extLst>
              <a:ext uri="{FF2B5EF4-FFF2-40B4-BE49-F238E27FC236}">
                <a16:creationId xmlns:a16="http://schemas.microsoft.com/office/drawing/2014/main" id="{B98244EA-EEC9-CBF7-5292-49AB9016F94C}"/>
              </a:ext>
            </a:extLst>
          </p:cNvPr>
          <p:cNvCxnSpPr>
            <a:cxnSpLocks/>
          </p:cNvCxnSpPr>
          <p:nvPr/>
        </p:nvCxnSpPr>
        <p:spPr>
          <a:xfrm>
            <a:off x="7461705" y="3496292"/>
            <a:ext cx="1297477" cy="55441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Environmental protection Vectors &amp; Illustrations for Free Download | Freepik">
            <a:extLst>
              <a:ext uri="{FF2B5EF4-FFF2-40B4-BE49-F238E27FC236}">
                <a16:creationId xmlns:a16="http://schemas.microsoft.com/office/drawing/2014/main" id="{9864DEED-3A26-B04B-CC3A-F2CBAF455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450" y="1567013"/>
            <a:ext cx="3434804" cy="275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12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5" grpId="0"/>
      <p:bldP spid="59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18022" y="1217094"/>
            <a:ext cx="935675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or C to complete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70618" y="1187343"/>
            <a:ext cx="460324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1076" y="1089753"/>
            <a:ext cx="33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F625B6DE-9629-EE24-C619-CB56E80102BE}"/>
              </a:ext>
            </a:extLst>
          </p:cNvPr>
          <p:cNvSpPr txBox="1"/>
          <p:nvPr/>
        </p:nvSpPr>
        <p:spPr>
          <a:xfrm>
            <a:off x="446833" y="135939"/>
            <a:ext cx="36731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2" name="Hộp Văn bản 2">
            <a:extLst>
              <a:ext uri="{FF2B5EF4-FFF2-40B4-BE49-F238E27FC236}">
                <a16:creationId xmlns:a16="http://schemas.microsoft.com/office/drawing/2014/main" id="{C7E22F98-66D5-FFE9-167E-1278287F7B1C}"/>
              </a:ext>
            </a:extLst>
          </p:cNvPr>
          <p:cNvSpPr txBox="1"/>
          <p:nvPr/>
        </p:nvSpPr>
        <p:spPr>
          <a:xfrm>
            <a:off x="571522" y="2011223"/>
            <a:ext cx="1102553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26548"/>
                </a:solidFill>
                <a:effectLst/>
              </a:rPr>
              <a:t>1</a:t>
            </a:r>
            <a:r>
              <a:rPr lang="en-US" sz="3200" b="1" i="0">
                <a:solidFill>
                  <a:srgbClr val="F26548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The panda’s natural ______ is </a:t>
            </a:r>
            <a:r>
              <a:rPr lang="en-US" sz="3200" smtClean="0">
                <a:solidFill>
                  <a:srgbClr val="242021"/>
                </a:solidFill>
              </a:rPr>
              <a:t>the bamboo </a:t>
            </a:r>
            <a:r>
              <a:rPr lang="en-US" sz="3200">
                <a:solidFill>
                  <a:srgbClr val="242021"/>
                </a:solidFill>
              </a:rPr>
              <a:t>forest.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 smtClean="0">
                <a:solidFill>
                  <a:srgbClr val="242021"/>
                </a:solidFill>
              </a:rPr>
              <a:t>habitat			</a:t>
            </a:r>
            <a:r>
              <a:rPr lang="en-US" sz="3200" b="0" i="0" smtClean="0">
                <a:solidFill>
                  <a:srgbClr val="1FB0E6"/>
                </a:solidFill>
                <a:effectLst/>
              </a:rPr>
              <a:t>B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 smtClean="0">
                <a:solidFill>
                  <a:srgbClr val="242021"/>
                </a:solidFill>
              </a:rPr>
              <a:t>ecosystem		</a:t>
            </a:r>
            <a:r>
              <a:rPr lang="en-US" sz="3200" b="0" i="0" smtClean="0">
                <a:solidFill>
                  <a:srgbClr val="1FB0E6"/>
                </a:solidFill>
                <a:effectLst/>
              </a:rPr>
              <a:t>C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area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2</a:t>
            </a:r>
            <a:r>
              <a:rPr lang="en-US" sz="3200" b="1" i="0">
                <a:solidFill>
                  <a:srgbClr val="F26548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This forest provides a habitat </a:t>
            </a:r>
            <a:r>
              <a:rPr lang="en-US" sz="3200" smtClean="0">
                <a:solidFill>
                  <a:srgbClr val="242021"/>
                </a:solidFill>
              </a:rPr>
              <a:t>for hundreds </a:t>
            </a:r>
            <a:r>
              <a:rPr lang="en-US" sz="3200">
                <a:solidFill>
                  <a:srgbClr val="242021"/>
                </a:solidFill>
              </a:rPr>
              <a:t>of ______ of plants</a:t>
            </a:r>
          </a:p>
          <a:p>
            <a:r>
              <a:rPr lang="en-US" sz="3200">
                <a:solidFill>
                  <a:srgbClr val="242021"/>
                </a:solidFill>
              </a:rPr>
              <a:t>and animals.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styles		</a:t>
            </a:r>
            <a:r>
              <a:rPr lang="en-US" sz="3200" smtClean="0">
                <a:solidFill>
                  <a:srgbClr val="242021"/>
                </a:solidFill>
              </a:rPr>
              <a:t>	</a:t>
            </a:r>
            <a:r>
              <a:rPr lang="en-US" sz="3200" b="0" i="0" smtClean="0">
                <a:solidFill>
                  <a:srgbClr val="1FB0E6"/>
                </a:solidFill>
                <a:effectLst/>
              </a:rPr>
              <a:t>B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classes			</a:t>
            </a:r>
            <a:r>
              <a:rPr lang="en-US" sz="3200" b="0" i="0" smtClean="0">
                <a:solidFill>
                  <a:srgbClr val="1FB0E6"/>
                </a:solidFill>
                <a:effectLst/>
              </a:rPr>
              <a:t>C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species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3</a:t>
            </a:r>
            <a:r>
              <a:rPr lang="en-US" sz="3200" b="1" i="0">
                <a:solidFill>
                  <a:srgbClr val="F26548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______ the environment must be </a:t>
            </a:r>
            <a:r>
              <a:rPr lang="en-US" sz="3200" smtClean="0">
                <a:solidFill>
                  <a:srgbClr val="242021"/>
                </a:solidFill>
              </a:rPr>
              <a:t>the job </a:t>
            </a:r>
            <a:r>
              <a:rPr lang="en-US" sz="3200">
                <a:solidFill>
                  <a:srgbClr val="242021"/>
                </a:solidFill>
              </a:rPr>
              <a:t>of everyone in the community.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Caring			</a:t>
            </a:r>
            <a:r>
              <a:rPr lang="en-US" sz="3200" b="0" i="0" smtClean="0">
                <a:solidFill>
                  <a:srgbClr val="1FB0E6"/>
                </a:solidFill>
                <a:effectLst/>
              </a:rPr>
              <a:t>B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Protecting		</a:t>
            </a:r>
            <a:r>
              <a:rPr lang="en-US" sz="3200" b="0" i="0" smtClean="0">
                <a:solidFill>
                  <a:srgbClr val="1FB0E6"/>
                </a:solidFill>
                <a:effectLst/>
              </a:rPr>
              <a:t>C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Keeping</a:t>
            </a:r>
            <a:endParaRPr lang="vi-VN" sz="3200" dirty="0"/>
          </a:p>
        </p:txBody>
      </p:sp>
      <p:sp>
        <p:nvSpPr>
          <p:cNvPr id="23" name="Hình Bầu dục 3">
            <a:extLst>
              <a:ext uri="{FF2B5EF4-FFF2-40B4-BE49-F238E27FC236}">
                <a16:creationId xmlns:a16="http://schemas.microsoft.com/office/drawing/2014/main" id="{8E212046-F13E-D9DF-9CE9-D64313D583D8}"/>
              </a:ext>
            </a:extLst>
          </p:cNvPr>
          <p:cNvSpPr/>
          <p:nvPr/>
        </p:nvSpPr>
        <p:spPr>
          <a:xfrm>
            <a:off x="515541" y="2556600"/>
            <a:ext cx="562905" cy="5241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ình Bầu dục 4">
            <a:extLst>
              <a:ext uri="{FF2B5EF4-FFF2-40B4-BE49-F238E27FC236}">
                <a16:creationId xmlns:a16="http://schemas.microsoft.com/office/drawing/2014/main" id="{E0736BE2-8A86-B0AB-A417-DCD20F3CFD18}"/>
              </a:ext>
            </a:extLst>
          </p:cNvPr>
          <p:cNvSpPr/>
          <p:nvPr/>
        </p:nvSpPr>
        <p:spPr>
          <a:xfrm>
            <a:off x="7850937" y="3958958"/>
            <a:ext cx="542709" cy="53197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Hình Bầu dục 5">
            <a:extLst>
              <a:ext uri="{FF2B5EF4-FFF2-40B4-BE49-F238E27FC236}">
                <a16:creationId xmlns:a16="http://schemas.microsoft.com/office/drawing/2014/main" id="{08F0C2B8-77E9-984E-7F97-4490EEE6BF5E}"/>
              </a:ext>
            </a:extLst>
          </p:cNvPr>
          <p:cNvSpPr/>
          <p:nvPr/>
        </p:nvSpPr>
        <p:spPr>
          <a:xfrm>
            <a:off x="4186814" y="5469097"/>
            <a:ext cx="552796" cy="5241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673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18022" y="1217094"/>
            <a:ext cx="935675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or C to complete each sentence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70618" y="1187343"/>
            <a:ext cx="460324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1076" y="1089753"/>
            <a:ext cx="33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F625B6DE-9629-EE24-C619-CB56E80102BE}"/>
              </a:ext>
            </a:extLst>
          </p:cNvPr>
          <p:cNvSpPr txBox="1"/>
          <p:nvPr/>
        </p:nvSpPr>
        <p:spPr>
          <a:xfrm>
            <a:off x="446833" y="135939"/>
            <a:ext cx="36731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2" name="Hộp Văn bản 2">
            <a:extLst>
              <a:ext uri="{FF2B5EF4-FFF2-40B4-BE49-F238E27FC236}">
                <a16:creationId xmlns:a16="http://schemas.microsoft.com/office/drawing/2014/main" id="{C7E22F98-66D5-FFE9-167E-1278287F7B1C}"/>
              </a:ext>
            </a:extLst>
          </p:cNvPr>
          <p:cNvSpPr txBox="1"/>
          <p:nvPr/>
        </p:nvSpPr>
        <p:spPr>
          <a:xfrm>
            <a:off x="571522" y="2459631"/>
            <a:ext cx="1066504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smtClean="0">
                <a:solidFill>
                  <a:srgbClr val="F26548"/>
                </a:solidFill>
                <a:effectLst/>
              </a:rPr>
              <a:t>4</a:t>
            </a:r>
            <a:r>
              <a:rPr lang="en-US" sz="3200" b="1" i="0">
                <a:solidFill>
                  <a:srgbClr val="F26548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We should ______ the consumption </a:t>
            </a:r>
            <a:r>
              <a:rPr lang="en-US" sz="3200" smtClean="0">
                <a:solidFill>
                  <a:srgbClr val="242021"/>
                </a:solidFill>
              </a:rPr>
              <a:t>of single-use </a:t>
            </a:r>
            <a:r>
              <a:rPr lang="en-US" sz="3200">
                <a:solidFill>
                  <a:srgbClr val="242021"/>
                </a:solidFill>
              </a:rPr>
              <a:t>products like plastic </a:t>
            </a:r>
            <a:r>
              <a:rPr lang="en-US" sz="3200" smtClean="0">
                <a:solidFill>
                  <a:srgbClr val="242021"/>
                </a:solidFill>
              </a:rPr>
              <a:t>bottles and </a:t>
            </a:r>
            <a:r>
              <a:rPr lang="en-US" sz="3200">
                <a:solidFill>
                  <a:srgbClr val="242021"/>
                </a:solidFill>
              </a:rPr>
              <a:t>bags.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reduce		</a:t>
            </a:r>
            <a:r>
              <a:rPr lang="en-US" sz="3200" smtClean="0">
                <a:solidFill>
                  <a:srgbClr val="242021"/>
                </a:solidFill>
              </a:rPr>
              <a:t>	</a:t>
            </a:r>
            <a:r>
              <a:rPr lang="en-US" sz="3200" b="0" i="0" smtClean="0">
                <a:solidFill>
                  <a:srgbClr val="1FB0E6"/>
                </a:solidFill>
                <a:effectLst/>
              </a:rPr>
              <a:t>B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encourage		</a:t>
            </a:r>
            <a:r>
              <a:rPr lang="en-US" sz="3200" b="0" i="0" smtClean="0">
                <a:solidFill>
                  <a:srgbClr val="1FB0E6"/>
                </a:solidFill>
                <a:effectLst/>
              </a:rPr>
              <a:t>C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raise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5</a:t>
            </a:r>
            <a:r>
              <a:rPr lang="en-US" sz="3200" b="1" i="0">
                <a:solidFill>
                  <a:srgbClr val="F26548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______ trees and burning forests </a:t>
            </a:r>
            <a:r>
              <a:rPr lang="en-US" sz="3200" smtClean="0">
                <a:solidFill>
                  <a:srgbClr val="242021"/>
                </a:solidFill>
              </a:rPr>
              <a:t>destroy a </a:t>
            </a:r>
            <a:r>
              <a:rPr lang="en-US" sz="3200">
                <a:solidFill>
                  <a:srgbClr val="242021"/>
                </a:solidFill>
              </a:rPr>
              <a:t>lot of wildlife habitats.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Watering		</a:t>
            </a:r>
            <a:r>
              <a:rPr lang="en-US" sz="3200" b="0" i="0" smtClean="0">
                <a:solidFill>
                  <a:srgbClr val="1FB0E6"/>
                </a:solidFill>
                <a:effectLst/>
              </a:rPr>
              <a:t>B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Cleaning up		</a:t>
            </a:r>
            <a:r>
              <a:rPr lang="en-US" sz="3200" b="0" i="0" smtClean="0">
                <a:solidFill>
                  <a:srgbClr val="1FB0E6"/>
                </a:solidFill>
                <a:effectLst/>
              </a:rPr>
              <a:t>C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Cutting down</a:t>
            </a:r>
            <a:r>
              <a:rPr lang="en-US" sz="3200" smtClean="0"/>
              <a:t> </a:t>
            </a:r>
            <a:endParaRPr lang="vi-VN" sz="3200" dirty="0"/>
          </a:p>
        </p:txBody>
      </p:sp>
      <p:sp>
        <p:nvSpPr>
          <p:cNvPr id="11" name="Hình Bầu dục 3">
            <a:extLst>
              <a:ext uri="{FF2B5EF4-FFF2-40B4-BE49-F238E27FC236}">
                <a16:creationId xmlns:a16="http://schemas.microsoft.com/office/drawing/2014/main" id="{8E212046-F13E-D9DF-9CE9-D64313D583D8}"/>
              </a:ext>
            </a:extLst>
          </p:cNvPr>
          <p:cNvSpPr/>
          <p:nvPr/>
        </p:nvSpPr>
        <p:spPr>
          <a:xfrm>
            <a:off x="515541" y="3506169"/>
            <a:ext cx="562905" cy="5241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4">
            <a:extLst>
              <a:ext uri="{FF2B5EF4-FFF2-40B4-BE49-F238E27FC236}">
                <a16:creationId xmlns:a16="http://schemas.microsoft.com/office/drawing/2014/main" id="{E0736BE2-8A86-B0AB-A417-DCD20F3CFD18}"/>
              </a:ext>
            </a:extLst>
          </p:cNvPr>
          <p:cNvSpPr/>
          <p:nvPr/>
        </p:nvSpPr>
        <p:spPr>
          <a:xfrm>
            <a:off x="7850937" y="4908527"/>
            <a:ext cx="542709" cy="53197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828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888683" y="106326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91289" y="1085214"/>
            <a:ext cx="888691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word or phrase from the box.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1704" y="96062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id="{F9151AB1-859A-F42C-92C5-14DD54A4EB49}"/>
              </a:ext>
            </a:extLst>
          </p:cNvPr>
          <p:cNvSpPr txBox="1"/>
          <p:nvPr/>
        </p:nvSpPr>
        <p:spPr>
          <a:xfrm>
            <a:off x="446833" y="135939"/>
            <a:ext cx="36731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2A4732-B9E1-4BC6-8A58-97A9179BF36B}"/>
              </a:ext>
            </a:extLst>
          </p:cNvPr>
          <p:cNvSpPr txBox="1"/>
          <p:nvPr/>
        </p:nvSpPr>
        <p:spPr>
          <a:xfrm>
            <a:off x="1247166" y="1669414"/>
            <a:ext cx="961130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latin typeface="ChronicaPro-Book"/>
              </a:rPr>
              <a:t>carbon </a:t>
            </a:r>
            <a:r>
              <a:rPr lang="en-US" sz="2400" smtClean="0">
                <a:latin typeface="ChronicaPro-Book"/>
              </a:rPr>
              <a:t>footprint		littering		     picking </a:t>
            </a:r>
            <a:r>
              <a:rPr lang="en-US" sz="2400">
                <a:latin typeface="ChronicaPro-Book"/>
              </a:rPr>
              <a:t>up rubbish </a:t>
            </a:r>
            <a:r>
              <a:rPr lang="en-US" sz="2400" smtClean="0">
                <a:latin typeface="ChronicaPro-Book"/>
              </a:rPr>
              <a:t>habitats			endangered </a:t>
            </a:r>
            <a:r>
              <a:rPr lang="en-US" sz="2400">
                <a:latin typeface="ChronicaPro-Book"/>
              </a:rPr>
              <a:t>species</a:t>
            </a:r>
            <a:endParaRPr lang="en-US" sz="2400" dirty="0">
              <a:latin typeface="ChronicaPro-Book"/>
            </a:endParaRPr>
          </a:p>
        </p:txBody>
      </p:sp>
      <p:sp>
        <p:nvSpPr>
          <p:cNvPr id="19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296993" y="2603959"/>
            <a:ext cx="1189500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1.</a:t>
            </a:r>
            <a:r>
              <a:rPr lang="en-US" sz="3200"/>
              <a:t> Do you know that </a:t>
            </a:r>
            <a:r>
              <a:rPr lang="en-US" sz="3200" smtClean="0"/>
              <a:t>_______ </a:t>
            </a:r>
            <a:r>
              <a:rPr lang="en-US" sz="3200"/>
              <a:t>can </a:t>
            </a:r>
            <a:r>
              <a:rPr lang="en-US" sz="3200" smtClean="0"/>
              <a:t>cause pollution</a:t>
            </a:r>
            <a:r>
              <a:rPr lang="en-US" sz="3200"/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2. </a:t>
            </a:r>
            <a:r>
              <a:rPr lang="en-US" sz="3200"/>
              <a:t>One eﬀective way to reduce your </a:t>
            </a:r>
            <a:r>
              <a:rPr lang="en-US" sz="3200" smtClean="0"/>
              <a:t>______________ is </a:t>
            </a:r>
            <a:r>
              <a:rPr lang="en-US" sz="3200"/>
              <a:t>to walk or cycle whenever you can.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3. </a:t>
            </a:r>
            <a:r>
              <a:rPr lang="en-US" sz="3200"/>
              <a:t>By planting trees and </a:t>
            </a:r>
            <a:r>
              <a:rPr lang="en-US" sz="3200" smtClean="0"/>
              <a:t>________________, </a:t>
            </a:r>
            <a:r>
              <a:rPr lang="en-US" sz="3200"/>
              <a:t>we </a:t>
            </a:r>
            <a:r>
              <a:rPr lang="en-US" sz="3200" smtClean="0"/>
              <a:t>can improve </a:t>
            </a:r>
            <a:r>
              <a:rPr lang="en-US" sz="3200"/>
              <a:t>our environment.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4.</a:t>
            </a:r>
            <a:r>
              <a:rPr lang="en-US" sz="3200"/>
              <a:t> Humans are harming the </a:t>
            </a:r>
            <a:r>
              <a:rPr lang="en-US" sz="3200" smtClean="0"/>
              <a:t>_______ of bees </a:t>
            </a:r>
            <a:r>
              <a:rPr lang="en-US" sz="3200"/>
              <a:t>throughout the world</a:t>
            </a:r>
            <a:r>
              <a:rPr lang="en-US" sz="320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smtClean="0">
                <a:solidFill>
                  <a:schemeClr val="accent2"/>
                </a:solidFill>
              </a:rPr>
              <a:t>5</a:t>
            </a:r>
            <a:r>
              <a:rPr lang="en-US" sz="3200" b="1">
                <a:solidFill>
                  <a:schemeClr val="accent2"/>
                </a:solidFill>
              </a:rPr>
              <a:t>.</a:t>
            </a:r>
            <a:r>
              <a:rPr lang="en-US" sz="3200"/>
              <a:t> Animals such as saolas and </a:t>
            </a:r>
            <a:r>
              <a:rPr lang="en-US" sz="3200" smtClean="0"/>
              <a:t>dugongs are _________________.</a:t>
            </a:r>
            <a:endParaRPr lang="vi-VN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3802059" y="2622946"/>
            <a:ext cx="1587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littering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44496" y="3246116"/>
            <a:ext cx="2961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carbon footprint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54196" y="4379359"/>
            <a:ext cx="3479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picking up rubbish 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25697" y="5512602"/>
            <a:ext cx="1598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habitats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43557" y="6154759"/>
            <a:ext cx="3723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endangered species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86579" y="116009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0825" y="1157377"/>
            <a:ext cx="902293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following sentences using a clause. Use your own ideas.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0510" y="105473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CD2F43A8-A3D6-5E2D-2CC0-727854194730}"/>
              </a:ext>
            </a:extLst>
          </p:cNvPr>
          <p:cNvSpPr txBox="1"/>
          <p:nvPr/>
        </p:nvSpPr>
        <p:spPr>
          <a:xfrm>
            <a:off x="446833" y="135939"/>
            <a:ext cx="31799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8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282133" y="2111589"/>
            <a:ext cx="11895007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1.</a:t>
            </a:r>
            <a:r>
              <a:rPr lang="en-US" sz="3200"/>
              <a:t> We should wait here until </a:t>
            </a:r>
            <a:r>
              <a:rPr lang="en-US" sz="3200" smtClean="0"/>
              <a:t>_____________________.</a:t>
            </a:r>
            <a:endParaRPr lang="en-US" sz="32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2. </a:t>
            </a:r>
            <a:r>
              <a:rPr lang="en-US" sz="3200"/>
              <a:t>As soon as I arrived, </a:t>
            </a:r>
            <a:r>
              <a:rPr lang="en-US" sz="3200" smtClean="0"/>
              <a:t>________________________________.</a:t>
            </a:r>
            <a:endParaRPr lang="en-US" sz="32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3. </a:t>
            </a:r>
            <a:r>
              <a:rPr lang="en-US" sz="3200"/>
              <a:t>Remember to lock the door </a:t>
            </a:r>
            <a:r>
              <a:rPr lang="en-US" sz="3200" smtClean="0"/>
              <a:t>before __________________.</a:t>
            </a:r>
            <a:endParaRPr lang="en-US" sz="32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4.</a:t>
            </a:r>
            <a:r>
              <a:rPr lang="en-US" sz="3200"/>
              <a:t> There were not many animals on </a:t>
            </a:r>
            <a:r>
              <a:rPr lang="en-US" sz="3200" smtClean="0"/>
              <a:t>the mountain </a:t>
            </a:r>
            <a:r>
              <a:rPr lang="en-US" sz="3200"/>
              <a:t>after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_______________________.</a:t>
            </a:r>
            <a:endParaRPr lang="en-US" sz="32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smtClean="0">
                <a:solidFill>
                  <a:schemeClr val="accent2"/>
                </a:solidFill>
              </a:rPr>
              <a:t>5</a:t>
            </a:r>
            <a:r>
              <a:rPr lang="en-US" sz="3200" b="1">
                <a:solidFill>
                  <a:schemeClr val="accent2"/>
                </a:solidFill>
              </a:rPr>
              <a:t>.</a:t>
            </a:r>
            <a:r>
              <a:rPr lang="en-US" sz="3200"/>
              <a:t> When we finished our picnic, </a:t>
            </a:r>
            <a:r>
              <a:rPr lang="en-US" sz="3200" smtClean="0"/>
              <a:t>______________________________.</a:t>
            </a:r>
            <a:endParaRPr lang="vi-VN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5149835" y="2111589"/>
            <a:ext cx="4451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the teacher comes back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97822" y="2752942"/>
            <a:ext cx="6707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all of my classmates had already there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68462" y="3404250"/>
            <a:ext cx="3630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you leave the house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0510" y="4539938"/>
            <a:ext cx="4867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they built the factory there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73532" y="5159881"/>
            <a:ext cx="6152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we need to clean up all the rubbish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130" r="3393"/>
          <a:stretch/>
        </p:blipFill>
        <p:spPr>
          <a:xfrm>
            <a:off x="324903" y="1955040"/>
            <a:ext cx="11687392" cy="456863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72249" y="1258445"/>
            <a:ext cx="101611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A, B, or C to identify the underlined part that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needs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correction.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6117" y="1217504"/>
            <a:ext cx="464002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2668" y="1114864"/>
            <a:ext cx="270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874FCBF8-17B6-FF8E-6DA4-56516C7D555F}"/>
              </a:ext>
            </a:extLst>
          </p:cNvPr>
          <p:cNvSpPr txBox="1"/>
          <p:nvPr/>
        </p:nvSpPr>
        <p:spPr>
          <a:xfrm>
            <a:off x="140043" y="135939"/>
            <a:ext cx="295247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FBE107CA-7F44-EBB6-4023-07731954D1ED}"/>
              </a:ext>
            </a:extLst>
          </p:cNvPr>
          <p:cNvSpPr/>
          <p:nvPr/>
        </p:nvSpPr>
        <p:spPr>
          <a:xfrm>
            <a:off x="1485346" y="2446357"/>
            <a:ext cx="462337" cy="4212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Hình Bầu dục 17">
            <a:extLst>
              <a:ext uri="{FF2B5EF4-FFF2-40B4-BE49-F238E27FC236}">
                <a16:creationId xmlns:a16="http://schemas.microsoft.com/office/drawing/2014/main" id="{FECE5683-E52C-CBD9-36C2-27E766E77B5B}"/>
              </a:ext>
            </a:extLst>
          </p:cNvPr>
          <p:cNvSpPr/>
          <p:nvPr/>
        </p:nvSpPr>
        <p:spPr>
          <a:xfrm>
            <a:off x="5161084" y="3367454"/>
            <a:ext cx="466031" cy="4212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id="{9216C43F-38E8-897A-1C07-D616B14906CD}"/>
              </a:ext>
            </a:extLst>
          </p:cNvPr>
          <p:cNvSpPr/>
          <p:nvPr/>
        </p:nvSpPr>
        <p:spPr>
          <a:xfrm>
            <a:off x="6400800" y="4303654"/>
            <a:ext cx="449205" cy="4212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Hình Bầu dục 28">
            <a:extLst>
              <a:ext uri="{FF2B5EF4-FFF2-40B4-BE49-F238E27FC236}">
                <a16:creationId xmlns:a16="http://schemas.microsoft.com/office/drawing/2014/main" id="{AFBABE2B-3FF5-99F0-A571-1116D6F52330}"/>
              </a:ext>
            </a:extLst>
          </p:cNvPr>
          <p:cNvSpPr/>
          <p:nvPr/>
        </p:nvSpPr>
        <p:spPr>
          <a:xfrm>
            <a:off x="7332784" y="5213484"/>
            <a:ext cx="438568" cy="4212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63EF9D2B-A08F-8277-BB72-8D7784764ACF}"/>
              </a:ext>
            </a:extLst>
          </p:cNvPr>
          <p:cNvSpPr/>
          <p:nvPr/>
        </p:nvSpPr>
        <p:spPr>
          <a:xfrm>
            <a:off x="3535732" y="6137606"/>
            <a:ext cx="462337" cy="4212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3788</TotalTime>
  <Words>482</Words>
  <Application>Microsoft Office PowerPoint</Application>
  <PresentationFormat>Widescreen</PresentationFormat>
  <Paragraphs>98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Adobe Gothic Std B</vt:lpstr>
      <vt:lpstr>ChronicaPro-Book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222</cp:revision>
  <dcterms:created xsi:type="dcterms:W3CDTF">2020-12-09T02:04:09Z</dcterms:created>
  <dcterms:modified xsi:type="dcterms:W3CDTF">2023-07-13T09:36:13Z</dcterms:modified>
</cp:coreProperties>
</file>