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30"/>
  </p:notesMasterIdLst>
  <p:sldIdLst>
    <p:sldId id="301" r:id="rId2"/>
    <p:sldId id="277" r:id="rId3"/>
    <p:sldId id="278" r:id="rId4"/>
    <p:sldId id="281" r:id="rId5"/>
    <p:sldId id="282" r:id="rId6"/>
    <p:sldId id="279" r:id="rId7"/>
    <p:sldId id="280" r:id="rId8"/>
    <p:sldId id="283" r:id="rId9"/>
    <p:sldId id="257" r:id="rId10"/>
    <p:sldId id="293" r:id="rId11"/>
    <p:sldId id="259" r:id="rId12"/>
    <p:sldId id="292" r:id="rId13"/>
    <p:sldId id="261" r:id="rId14"/>
    <p:sldId id="291" r:id="rId15"/>
    <p:sldId id="263" r:id="rId16"/>
    <p:sldId id="290" r:id="rId17"/>
    <p:sldId id="265" r:id="rId18"/>
    <p:sldId id="303" r:id="rId19"/>
    <p:sldId id="267" r:id="rId20"/>
    <p:sldId id="304" r:id="rId21"/>
    <p:sldId id="298" r:id="rId22"/>
    <p:sldId id="337" r:id="rId23"/>
    <p:sldId id="299" r:id="rId24"/>
    <p:sldId id="308" r:id="rId25"/>
    <p:sldId id="309" r:id="rId26"/>
    <p:sldId id="339" r:id="rId27"/>
    <p:sldId id="284" r:id="rId28"/>
    <p:sldId id="310" r:id="rId29"/>
  </p:sldIdLst>
  <p:sldSz cx="14630400" cy="8229600"/>
  <p:notesSz cx="6858000" cy="9144000"/>
  <p:defaultTextStyle>
    <a:defPPr>
      <a:defRPr lang="vi-VN"/>
    </a:defPPr>
    <a:lvl1pPr marL="0" lvl="0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3110" lvl="1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6220" lvl="2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9331" lvl="3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2441" lvl="4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265551" lvl="5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918661" lvl="6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571771" lvl="7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224882" lvl="8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0" userDrawn="1">
          <p15:clr>
            <a:srgbClr val="A4A3A4"/>
          </p15:clr>
        </p15:guide>
        <p15:guide id="2" pos="4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9099F"/>
    <a:srgbClr val="BAA2FC"/>
    <a:srgbClr val="F4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852" y="78"/>
      </p:cViewPr>
      <p:guideLst>
        <p:guide orient="horz" pos="2490"/>
        <p:guide pos="47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1: Nhận biết các hình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? Ngoài ra còn nhiều cách chia khác có thể tính được diên tích cần tìm, các em về nhà suy nghĩ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3: Bài toán thực tiễn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25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452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455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0173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fld id="{3B15F0DA-781C-4565-95EB-43B091673D64}" type="slidenum">
              <a:rPr lang="en-US" altLang="en-US" smtClean="0"/>
              <a:pPr defTabSz="1097280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5296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77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216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39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719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47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185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889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540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736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8.bin"/><Relationship Id="rId3" Type="http://schemas.openxmlformats.org/officeDocument/2006/relationships/image" Target="../media/image14.GI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7.wmf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5.png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3.jpeg"/><Relationship Id="rId7" Type="http://schemas.openxmlformats.org/officeDocument/2006/relationships/image" Target="../media/image25.e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28.wmf"/><Relationship Id="rId7" Type="http://schemas.openxmlformats.org/officeDocument/2006/relationships/image" Target="../media/image30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222836" y="3912870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vi-VN" altLang="en-US" sz="2160" dirty="0"/>
          </a:p>
        </p:txBody>
      </p:sp>
      <p:sp>
        <p:nvSpPr>
          <p:cNvPr id="7" name="TextBox 6"/>
          <p:cNvSpPr txBox="1"/>
          <p:nvPr/>
        </p:nvSpPr>
        <p:spPr>
          <a:xfrm>
            <a:off x="3772282" y="6351270"/>
            <a:ext cx="548259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x-none" sz="30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MỘT SỐ HÌNH PHẲNG TRONG THỰC TIỄN</a:t>
            </a:r>
          </a:p>
        </p:txBody>
      </p:sp>
      <p:pic>
        <p:nvPicPr>
          <p:cNvPr id="307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2420"/>
            <a:ext cx="2817496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86" y="312420"/>
            <a:ext cx="3455670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71" y="312420"/>
            <a:ext cx="3280410" cy="285178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710" y="3379470"/>
            <a:ext cx="2817496" cy="27222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4521" y="3585210"/>
            <a:ext cx="1520190" cy="251650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991" y="3657600"/>
            <a:ext cx="4872990" cy="20116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4550" y="6164580"/>
            <a:ext cx="2333626" cy="2065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0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4030981" y="3337560"/>
            <a:ext cx="2937510" cy="2766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3512820" y="4288155"/>
            <a:ext cx="51816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Text Box 7"/>
          <p:cNvSpPr txBox="1"/>
          <p:nvPr/>
        </p:nvSpPr>
        <p:spPr>
          <a:xfrm>
            <a:off x="7229476" y="4029076"/>
            <a:ext cx="328231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4 . 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8"/>
          <p:cNvSpPr txBox="1"/>
          <p:nvPr/>
        </p:nvSpPr>
        <p:spPr>
          <a:xfrm>
            <a:off x="4117468" y="2386203"/>
            <a:ext cx="302514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7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7420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7421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7422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3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4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5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7419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/>
          <p:nvPr/>
        </p:nvSpPr>
        <p:spPr>
          <a:xfrm>
            <a:off x="3339466" y="3078480"/>
            <a:ext cx="5703570" cy="1986916"/>
          </a:xfrm>
          <a:prstGeom prst="flowChartInputOutpu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4490086" y="3078480"/>
            <a:ext cx="0" cy="1986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4478656" y="4806316"/>
            <a:ext cx="259080" cy="25908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463416" y="3750945"/>
            <a:ext cx="60388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2" name="Arc 14"/>
          <p:cNvSpPr/>
          <p:nvPr/>
        </p:nvSpPr>
        <p:spPr>
          <a:xfrm flipV="1">
            <a:off x="3339466" y="5065396"/>
            <a:ext cx="4493894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/>
          <p:nvPr/>
        </p:nvSpPr>
        <p:spPr>
          <a:xfrm>
            <a:off x="5328286" y="5238750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4551046" y="2295525"/>
            <a:ext cx="39757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8957310" y="3682365"/>
            <a:ext cx="250507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/>
      <p:bldP spid="7184" grpId="0"/>
      <p:bldP spid="71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1" y="5930267"/>
            <a:ext cx="4743450" cy="2342949"/>
            <a:chOff x="0" y="4941888"/>
            <a:chExt cx="3952875" cy="1952457"/>
          </a:xfrm>
        </p:grpSpPr>
        <p:sp>
          <p:nvSpPr>
            <p:cNvPr id="19475" name="Rectangle 17"/>
            <p:cNvSpPr/>
            <p:nvPr/>
          </p:nvSpPr>
          <p:spPr>
            <a:xfrm>
              <a:off x="0" y="4941888"/>
              <a:ext cx="3952875" cy="18732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6" name="Group 7"/>
            <p:cNvGrpSpPr/>
            <p:nvPr/>
          </p:nvGrpSpPr>
          <p:grpSpPr>
            <a:xfrm>
              <a:off x="179388" y="4992688"/>
              <a:ext cx="3455987" cy="1901657"/>
              <a:chOff x="179512" y="4993357"/>
              <a:chExt cx="3456384" cy="1901657"/>
            </a:xfrm>
          </p:grpSpPr>
          <p:sp>
            <p:nvSpPr>
              <p:cNvPr id="19477" name="Text Box 21"/>
              <p:cNvSpPr txBox="1"/>
              <p:nvPr/>
            </p:nvSpPr>
            <p:spPr>
              <a:xfrm>
                <a:off x="469280" y="4993357"/>
                <a:ext cx="30226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bình h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à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9478" name="Group 5"/>
              <p:cNvGrpSpPr/>
              <p:nvPr/>
            </p:nvGrpSpPr>
            <p:grpSpPr>
              <a:xfrm>
                <a:off x="179512" y="5517232"/>
                <a:ext cx="1679575" cy="1377782"/>
                <a:chOff x="250825" y="5132388"/>
                <a:chExt cx="1679575" cy="1377782"/>
              </a:xfrm>
            </p:grpSpPr>
            <p:sp>
              <p:nvSpPr>
                <p:cNvPr id="19480" name="AutoShape 18"/>
                <p:cNvSpPr/>
                <p:nvPr/>
              </p:nvSpPr>
              <p:spPr>
                <a:xfrm>
                  <a:off x="250825" y="5132388"/>
                  <a:ext cx="1679575" cy="877887"/>
                </a:xfrm>
                <a:prstGeom prst="flowChartInputOutput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1" name="Line 19"/>
                <p:cNvSpPr/>
                <p:nvPr/>
              </p:nvSpPr>
              <p:spPr>
                <a:xfrm>
                  <a:off x="641350" y="5157788"/>
                  <a:ext cx="0" cy="881062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Rectangle 20"/>
                <p:cNvSpPr/>
                <p:nvPr/>
              </p:nvSpPr>
              <p:spPr>
                <a:xfrm>
                  <a:off x="650875" y="5661025"/>
                  <a:ext cx="104775" cy="107950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3" name="Text Box 22"/>
                <p:cNvSpPr txBox="1"/>
                <p:nvPr/>
              </p:nvSpPr>
              <p:spPr>
                <a:xfrm>
                  <a:off x="615950" y="515778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 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4" name="Arc 23"/>
                <p:cNvSpPr/>
                <p:nvPr/>
              </p:nvSpPr>
              <p:spPr>
                <a:xfrm flipV="1">
                  <a:off x="250825" y="6048375"/>
                  <a:ext cx="1363663" cy="117475"/>
                </a:xfrm>
                <a:custGeom>
                  <a:avLst/>
                  <a:gdLst/>
                  <a:ahLst/>
                  <a:cxnLst>
                    <a:cxn ang="0">
                      <a:pos x="0" y="9919106"/>
                    </a:cxn>
                    <a:cxn ang="0">
                      <a:pos x="2147483646" y="11162017"/>
                    </a:cxn>
                    <a:cxn ang="0">
                      <a:pos x="2147483646" y="10846650"/>
                    </a:cxn>
                  </a:cxnLst>
                  <a:rect l="0" t="0" r="0" b="0"/>
                  <a:pathLst>
                    <a:path w="43121" h="22228" fill="none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</a:path>
                    <a:path w="43121" h="22228" stroke="0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  <a:lnTo>
                        <a:pt x="21521" y="21600"/>
                      </a:lnTo>
                      <a:lnTo>
                        <a:pt x="0" y="19753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FF0000">
                      <a:alpha val="10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85" name="Text Box 24"/>
                <p:cNvSpPr txBox="1"/>
                <p:nvPr/>
              </p:nvSpPr>
              <p:spPr>
                <a:xfrm>
                  <a:off x="717550" y="600233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479" name="Text Box 25"/>
              <p:cNvSpPr txBox="1"/>
              <p:nvPr/>
            </p:nvSpPr>
            <p:spPr>
              <a:xfrm>
                <a:off x="1849959" y="5857453"/>
                <a:ext cx="1785937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2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3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5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7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9469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0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9471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2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3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4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8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AutoShape 12"/>
          <p:cNvSpPr/>
          <p:nvPr/>
        </p:nvSpPr>
        <p:spPr>
          <a:xfrm>
            <a:off x="3771900" y="4632961"/>
            <a:ext cx="4838700" cy="1901190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Line 13"/>
          <p:cNvSpPr/>
          <p:nvPr/>
        </p:nvSpPr>
        <p:spPr>
          <a:xfrm>
            <a:off x="6191250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>
            <a:off x="3771900" y="558355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Rectangle 15"/>
          <p:cNvSpPr/>
          <p:nvPr/>
        </p:nvSpPr>
        <p:spPr>
          <a:xfrm>
            <a:off x="6191250" y="5497830"/>
            <a:ext cx="173356" cy="8572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5" name="Line 19"/>
          <p:cNvSpPr/>
          <p:nvPr/>
        </p:nvSpPr>
        <p:spPr>
          <a:xfrm>
            <a:off x="3427096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6" name="Line 20"/>
          <p:cNvSpPr/>
          <p:nvPr/>
        </p:nvSpPr>
        <p:spPr>
          <a:xfrm flipV="1">
            <a:off x="3427096" y="4547236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Line 21"/>
          <p:cNvSpPr/>
          <p:nvPr/>
        </p:nvSpPr>
        <p:spPr>
          <a:xfrm>
            <a:off x="3427096" y="454723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>
            <a:off x="3427096" y="661987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flipV="1">
            <a:off x="385953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0" name="Line 24"/>
          <p:cNvSpPr/>
          <p:nvPr/>
        </p:nvSpPr>
        <p:spPr>
          <a:xfrm flipH="1" flipV="1">
            <a:off x="377190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Line 25"/>
          <p:cNvSpPr/>
          <p:nvPr/>
        </p:nvSpPr>
        <p:spPr>
          <a:xfrm>
            <a:off x="368617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>
            <a:off x="878395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3" name="Text Box 27"/>
          <p:cNvSpPr txBox="1"/>
          <p:nvPr/>
        </p:nvSpPr>
        <p:spPr>
          <a:xfrm>
            <a:off x="2908936" y="5238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/>
          <p:nvPr/>
        </p:nvSpPr>
        <p:spPr>
          <a:xfrm>
            <a:off x="5846446" y="6880860"/>
            <a:ext cx="120967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5" name="Text Box 29"/>
          <p:cNvSpPr txBox="1"/>
          <p:nvPr/>
        </p:nvSpPr>
        <p:spPr>
          <a:xfrm>
            <a:off x="3686176" y="3596640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6" name="Text Box 30"/>
          <p:cNvSpPr txBox="1"/>
          <p:nvPr/>
        </p:nvSpPr>
        <p:spPr>
          <a:xfrm>
            <a:off x="9475471" y="4629150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7" name="Text Box 31"/>
          <p:cNvSpPr txBox="1"/>
          <p:nvPr/>
        </p:nvSpPr>
        <p:spPr>
          <a:xfrm>
            <a:off x="10252710" y="4284345"/>
            <a:ext cx="15563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8" name="Line 32"/>
          <p:cNvSpPr/>
          <p:nvPr/>
        </p:nvSpPr>
        <p:spPr>
          <a:xfrm>
            <a:off x="10426066" y="4973956"/>
            <a:ext cx="146875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Text Box 33"/>
          <p:cNvSpPr txBox="1"/>
          <p:nvPr/>
        </p:nvSpPr>
        <p:spPr>
          <a:xfrm>
            <a:off x="10858501" y="488823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  <p:bldP spid="9244" grpId="0"/>
      <p:bldP spid="9245" grpId="0"/>
      <p:bldP spid="9246" grpId="0"/>
      <p:bldP spid="9247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09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154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5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155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55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1511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4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5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16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154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4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154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1517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151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152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152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152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152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153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3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4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152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152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152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152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AutoShape 23"/>
          <p:cNvSpPr/>
          <p:nvPr/>
        </p:nvSpPr>
        <p:spPr>
          <a:xfrm>
            <a:off x="6191251" y="3423286"/>
            <a:ext cx="2160270" cy="164211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AutoShape 24"/>
          <p:cNvSpPr/>
          <p:nvPr/>
        </p:nvSpPr>
        <p:spPr>
          <a:xfrm>
            <a:off x="2476500" y="3423286"/>
            <a:ext cx="3023236" cy="164211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AutoShape 25"/>
          <p:cNvSpPr/>
          <p:nvPr/>
        </p:nvSpPr>
        <p:spPr>
          <a:xfrm>
            <a:off x="8957311" y="3249930"/>
            <a:ext cx="3455670" cy="172974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0" name="AutoShape 26"/>
          <p:cNvSpPr/>
          <p:nvPr/>
        </p:nvSpPr>
        <p:spPr>
          <a:xfrm>
            <a:off x="8957310" y="3249930"/>
            <a:ext cx="1209676" cy="1729740"/>
          </a:xfrm>
          <a:prstGeom prst="rtTriangle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1" name="Line 27"/>
          <p:cNvSpPr/>
          <p:nvPr/>
        </p:nvSpPr>
        <p:spPr>
          <a:xfrm>
            <a:off x="3985260" y="3423286"/>
            <a:ext cx="0" cy="164211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Rectangle 28"/>
          <p:cNvSpPr/>
          <p:nvPr/>
        </p:nvSpPr>
        <p:spPr>
          <a:xfrm>
            <a:off x="3985260" y="4892041"/>
            <a:ext cx="173356" cy="171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Rectangle 29"/>
          <p:cNvSpPr/>
          <p:nvPr/>
        </p:nvSpPr>
        <p:spPr>
          <a:xfrm>
            <a:off x="6191250" y="4892040"/>
            <a:ext cx="173356" cy="1733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Rectangle 30"/>
          <p:cNvSpPr/>
          <p:nvPr/>
        </p:nvSpPr>
        <p:spPr>
          <a:xfrm>
            <a:off x="8957310" y="4806316"/>
            <a:ext cx="173356" cy="173354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Arc 31"/>
          <p:cNvSpPr/>
          <p:nvPr/>
        </p:nvSpPr>
        <p:spPr>
          <a:xfrm flipV="1">
            <a:off x="2476500" y="5065396"/>
            <a:ext cx="3023236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2"/>
          <p:cNvSpPr txBox="1"/>
          <p:nvPr/>
        </p:nvSpPr>
        <p:spPr>
          <a:xfrm>
            <a:off x="3771900" y="5324475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7" name="Text Box 33"/>
          <p:cNvSpPr txBox="1"/>
          <p:nvPr/>
        </p:nvSpPr>
        <p:spPr>
          <a:xfrm>
            <a:off x="3945256" y="4114800"/>
            <a:ext cx="34480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6137911" y="4029075"/>
            <a:ext cx="4305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6970396" y="5065395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10944226" y="497967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8957311" y="3941445"/>
            <a:ext cx="6896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5069206" y="2213610"/>
            <a:ext cx="475107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5240656" y="6101715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6278880" y="5812155"/>
            <a:ext cx="17278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6" name="Line 42"/>
          <p:cNvSpPr/>
          <p:nvPr/>
        </p:nvSpPr>
        <p:spPr>
          <a:xfrm>
            <a:off x="6278880" y="6448426"/>
            <a:ext cx="17278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7" name="Text Box 43"/>
          <p:cNvSpPr txBox="1"/>
          <p:nvPr/>
        </p:nvSpPr>
        <p:spPr>
          <a:xfrm>
            <a:off x="6882766" y="6360795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8" name="Line 44"/>
          <p:cNvSpPr/>
          <p:nvPr/>
        </p:nvSpPr>
        <p:spPr>
          <a:xfrm>
            <a:off x="8957310" y="3249930"/>
            <a:ext cx="0" cy="172974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309" name="Line 45"/>
          <p:cNvSpPr/>
          <p:nvPr/>
        </p:nvSpPr>
        <p:spPr>
          <a:xfrm>
            <a:off x="8957310" y="4979670"/>
            <a:ext cx="120967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aphicFrame>
        <p:nvGraphicFramePr>
          <p:cNvPr id="20507" name="Object 1"/>
          <p:cNvGraphicFramePr>
            <a:graphicFrameLocks noChangeAspect="1"/>
          </p:cNvGraphicFramePr>
          <p:nvPr/>
        </p:nvGraphicFramePr>
        <p:xfrm>
          <a:off x="5326380" y="6926580"/>
          <a:ext cx="250698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15645" imgH="163195" progId="Equation.DSMT4">
                  <p:embed/>
                </p:oleObj>
              </mc:Choice>
              <mc:Fallback>
                <p:oleObj r:id="rId2" imgW="715645" imgH="16319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26380" y="6926580"/>
                        <a:ext cx="2506980" cy="5695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02" grpId="0"/>
      <p:bldP spid="11303" grpId="0"/>
      <p:bldP spid="11304" grpId="0"/>
      <p:bldP spid="113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57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3623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24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3626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7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28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9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30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625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559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1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3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4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3617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18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3619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0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1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2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3565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6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3593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3595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96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3602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603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3604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5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6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07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8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9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0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1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2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3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4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5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16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3597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3598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9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600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601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594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3568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3569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3576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7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8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79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80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1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82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3588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89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3590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1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2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583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4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5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6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7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571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3572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3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4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5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8" name="AutoShape 26"/>
          <p:cNvSpPr/>
          <p:nvPr/>
        </p:nvSpPr>
        <p:spPr>
          <a:xfrm rot="10800000">
            <a:off x="2821306" y="3769996"/>
            <a:ext cx="4493894" cy="1986914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/>
          <p:nvPr/>
        </p:nvSpPr>
        <p:spPr>
          <a:xfrm>
            <a:off x="3945256" y="3769996"/>
            <a:ext cx="0" cy="1986914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340" name="Rectangle 28"/>
          <p:cNvSpPr/>
          <p:nvPr/>
        </p:nvSpPr>
        <p:spPr>
          <a:xfrm>
            <a:off x="3945256" y="5583556"/>
            <a:ext cx="259080" cy="17335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1" name="Text Box 29"/>
          <p:cNvSpPr txBox="1"/>
          <p:nvPr/>
        </p:nvSpPr>
        <p:spPr>
          <a:xfrm>
            <a:off x="4722496" y="3232785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2" name="Text Box 30"/>
          <p:cNvSpPr txBox="1"/>
          <p:nvPr/>
        </p:nvSpPr>
        <p:spPr>
          <a:xfrm>
            <a:off x="4808220" y="5930265"/>
            <a:ext cx="69151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/>
          <p:nvPr/>
        </p:nvSpPr>
        <p:spPr>
          <a:xfrm>
            <a:off x="3945256" y="437388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Arc 32"/>
          <p:cNvSpPr/>
          <p:nvPr/>
        </p:nvSpPr>
        <p:spPr>
          <a:xfrm flipV="1">
            <a:off x="2908936" y="5756910"/>
            <a:ext cx="4320540" cy="348616"/>
          </a:xfrm>
          <a:custGeom>
            <a:avLst/>
            <a:gdLst/>
            <a:ahLst/>
            <a:cxnLst>
              <a:cxn ang="0">
                <a:pos x="0" y="646367673"/>
              </a:cxn>
              <a:cxn ang="0">
                <a:pos x="2147483646" y="706807356"/>
              </a:cxn>
              <a:cxn ang="0">
                <a:pos x="2147483646" y="70680735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Text Box 33"/>
          <p:cNvSpPr txBox="1"/>
          <p:nvPr/>
        </p:nvSpPr>
        <p:spPr>
          <a:xfrm>
            <a:off x="4981576" y="2472690"/>
            <a:ext cx="45796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6" name="Text Box 34"/>
          <p:cNvSpPr txBox="1"/>
          <p:nvPr/>
        </p:nvSpPr>
        <p:spPr>
          <a:xfrm>
            <a:off x="7747636" y="4373880"/>
            <a:ext cx="129540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/>
          <p:nvPr/>
        </p:nvSpPr>
        <p:spPr>
          <a:xfrm>
            <a:off x="8783956" y="3941445"/>
            <a:ext cx="30232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+ b )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8" name="Line 36"/>
          <p:cNvSpPr/>
          <p:nvPr/>
        </p:nvSpPr>
        <p:spPr>
          <a:xfrm>
            <a:off x="8869680" y="4720590"/>
            <a:ext cx="26803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9" name="Text Box 37"/>
          <p:cNvSpPr txBox="1"/>
          <p:nvPr/>
        </p:nvSpPr>
        <p:spPr>
          <a:xfrm>
            <a:off x="9907906" y="4720590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5" grpId="0"/>
      <p:bldP spid="13346" grpId="0"/>
      <p:bldP spid="13347" grpId="0"/>
      <p:bldP spid="133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TextEdit="1"/>
          </p:cNvSpPr>
          <p:nvPr/>
        </p:nvSpPr>
        <p:spPr>
          <a:xfrm>
            <a:off x="2127504" y="3941446"/>
            <a:ext cx="10456546" cy="25069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84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TẬP CUỐI CHƯƠNG IV</a:t>
            </a:r>
          </a:p>
        </p:txBody>
      </p: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611630" y="1"/>
            <a:ext cx="10972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00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QÚY THẦY CÔ</a:t>
            </a:r>
            <a:r>
              <a:rPr lang="en-US" altLang="en-US" sz="6000" dirty="0">
                <a:solidFill>
                  <a:schemeClr val="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DỰ GIỜ TIẾT DẠY</a:t>
            </a:r>
            <a:endParaRPr lang="en-US" altLang="en-US" sz="6000" dirty="0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2240280" y="6179820"/>
            <a:ext cx="1014984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5280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Tiết:......................</a:t>
            </a:r>
            <a:endParaRPr lang="en-US" altLang="en-US" sz="336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8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4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600"/>
                            </p:stCondLst>
                            <p:childTnLst>
                              <p:par>
                                <p:cTn id="112" presetID="56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1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7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200"/>
                            </p:stCondLst>
                            <p:childTnLst>
                              <p:par>
                                <p:cTn id="131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799"/>
                            </p:stCondLst>
                            <p:childTnLst>
                              <p:par>
                                <p:cTn id="137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5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8399"/>
                            </p:stCondLst>
                            <p:childTnLst>
                              <p:par>
                                <p:cTn id="148" presetID="19" presetClass="entr" presetSubtype="10" repeatCount="indefinite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7" presetClass="entr" presetSubtype="8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7" presetClass="entr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0" presetClass="entr" presetSubtype="0" de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uiExpan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6" grpId="0" bldLvl="0" animBg="1"/>
      <p:bldP spid="6" grpId="1"/>
      <p:bldP spid="6" grpId="2" bldLvl="0" animBg="1"/>
      <p:bldP spid="6" grpId="3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05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568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9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569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9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9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5607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2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568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8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568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13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565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566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6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566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6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567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7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8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566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566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566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66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61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5634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5635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5642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3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4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5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6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7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48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5654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5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5656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7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8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49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0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1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2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3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36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37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5638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39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0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1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1" name="Group 74"/>
          <p:cNvGrpSpPr/>
          <p:nvPr/>
        </p:nvGrpSpPr>
        <p:grpSpPr>
          <a:xfrm>
            <a:off x="6534150" y="5977890"/>
            <a:ext cx="5501640" cy="2213609"/>
            <a:chOff x="3921234" y="4981493"/>
            <a:chExt cx="4584664" cy="1845097"/>
          </a:xfrm>
        </p:grpSpPr>
        <p:sp>
          <p:nvSpPr>
            <p:cNvPr id="25617" name="Rectangle 68"/>
            <p:cNvSpPr/>
            <p:nvPr/>
          </p:nvSpPr>
          <p:spPr>
            <a:xfrm>
              <a:off x="3921234" y="4981493"/>
              <a:ext cx="4408380" cy="184509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18" name="Group 81"/>
            <p:cNvGrpSpPr/>
            <p:nvPr/>
          </p:nvGrpSpPr>
          <p:grpSpPr>
            <a:xfrm>
              <a:off x="4197797" y="5085102"/>
              <a:ext cx="1600350" cy="1660076"/>
              <a:chOff x="4059857" y="5138028"/>
              <a:chExt cx="1600350" cy="1660076"/>
            </a:xfrm>
          </p:grpSpPr>
          <p:sp>
            <p:nvSpPr>
              <p:cNvPr id="25625" name="Text Box 73"/>
              <p:cNvSpPr txBox="1"/>
              <p:nvPr/>
            </p:nvSpPr>
            <p:spPr>
              <a:xfrm>
                <a:off x="4619691" y="6290156"/>
                <a:ext cx="456365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26" name="Group 89"/>
              <p:cNvGrpSpPr/>
              <p:nvPr/>
            </p:nvGrpSpPr>
            <p:grpSpPr>
              <a:xfrm>
                <a:off x="4059857" y="5138028"/>
                <a:ext cx="1600350" cy="1243300"/>
                <a:chOff x="4059857" y="5138028"/>
                <a:chExt cx="1600350" cy="1243300"/>
              </a:xfrm>
            </p:grpSpPr>
            <p:sp>
              <p:nvSpPr>
                <p:cNvPr id="25627" name="Text Box 74"/>
                <p:cNvSpPr txBox="1"/>
                <p:nvPr/>
              </p:nvSpPr>
              <p:spPr>
                <a:xfrm>
                  <a:off x="4562648" y="5138028"/>
                  <a:ext cx="684548" cy="5079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28" name="Group 91"/>
                <p:cNvGrpSpPr/>
                <p:nvPr/>
              </p:nvGrpSpPr>
              <p:grpSpPr>
                <a:xfrm>
                  <a:off x="4059857" y="5569307"/>
                  <a:ext cx="1600350" cy="812021"/>
                  <a:chOff x="4059857" y="5569307"/>
                  <a:chExt cx="1600350" cy="812021"/>
                </a:xfrm>
              </p:grpSpPr>
              <p:sp>
                <p:nvSpPr>
                  <p:cNvPr id="25629" name="AutoShape 69"/>
                  <p:cNvSpPr/>
                  <p:nvPr/>
                </p:nvSpPr>
                <p:spPr>
                  <a:xfrm rot="10800000">
                    <a:off x="4059857" y="5569307"/>
                    <a:ext cx="1592263" cy="678534"/>
                  </a:xfrm>
                  <a:custGeom>
                    <a:avLst/>
                    <a:gdLst>
                      <a:gd name="txL" fmla="*/ 4500 w 21600"/>
                      <a:gd name="txT" fmla="*/ 4500 h 21600"/>
                      <a:gd name="txR" fmla="*/ 17100 w 21600"/>
                      <a:gd name="txB" fmla="*/ 17100 h 21600"/>
                    </a:gdLst>
                    <a:ahLst/>
                    <a:cxnLst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0"/>
                      </a:cxn>
                    </a:cxnLst>
                    <a:rect l="txL" t="txT" r="txR" b="txB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>
                      <a:alpha val="100000"/>
                    </a:srgbClr>
                  </a:solidFill>
                  <a:ln w="9525" cap="flat" cmpd="sng">
                    <a:solidFill>
                      <a:schemeClr val="tx1">
                        <a:alpha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0" name="Line 70"/>
                  <p:cNvSpPr/>
                  <p:nvPr/>
                </p:nvSpPr>
                <p:spPr>
                  <a:xfrm>
                    <a:off x="4457873" y="5569307"/>
                    <a:ext cx="0" cy="680674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31" name="Rectangle 71"/>
                  <p:cNvSpPr/>
                  <p:nvPr/>
                </p:nvSpPr>
                <p:spPr>
                  <a:xfrm>
                    <a:off x="4457873" y="6001107"/>
                    <a:ext cx="225675" cy="98462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dash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Arc 72"/>
                  <p:cNvSpPr/>
                  <p:nvPr/>
                </p:nvSpPr>
                <p:spPr>
                  <a:xfrm flipV="1">
                    <a:off x="4067944" y="6278585"/>
                    <a:ext cx="1592263" cy="102743"/>
                  </a:xfrm>
                  <a:custGeom>
                    <a:avLst/>
                    <a:gdLst/>
                    <a:ahLst/>
                    <a:cxnLst>
                      <a:cxn ang="0">
                        <a:pos x="0" y="5562011"/>
                      </a:cxn>
                      <a:cxn ang="0">
                        <a:pos x="2147483646" y="6082100"/>
                      </a:cxn>
                      <a:cxn ang="0">
                        <a:pos x="2147483646" y="6082100"/>
                      </a:cxn>
                    </a:cxnLst>
                    <a:rect l="0" t="0" r="0" b="0"/>
                    <a:pathLst>
                      <a:path w="43121" h="21600" fill="none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</a:path>
                      <a:path w="43121" h="21600" stroke="0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  <a:lnTo>
                          <a:pt x="21521" y="21600"/>
                        </a:lnTo>
                        <a:lnTo>
                          <a:pt x="0" y="19753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0000">
                        <a:alpha val="100000"/>
                      </a:srgbClr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3" name="Text Box 75"/>
                  <p:cNvSpPr txBox="1"/>
                  <p:nvPr/>
                </p:nvSpPr>
                <p:spPr>
                  <a:xfrm>
                    <a:off x="4415011" y="5620107"/>
                    <a:ext cx="608184" cy="5079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r>
                      <a:rPr lang="vi-VN" altLang="en-US" sz="336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endPara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25619" name="Text Box 76"/>
            <p:cNvSpPr txBox="1"/>
            <p:nvPr/>
          </p:nvSpPr>
          <p:spPr>
            <a:xfrm>
              <a:off x="5773336" y="5066020"/>
              <a:ext cx="2161465" cy="5079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thang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20" name="Group 83"/>
            <p:cNvGrpSpPr/>
            <p:nvPr/>
          </p:nvGrpSpPr>
          <p:grpSpPr>
            <a:xfrm>
              <a:off x="5823024" y="5511410"/>
              <a:ext cx="2682874" cy="1006180"/>
              <a:chOff x="6126970" y="5861719"/>
              <a:chExt cx="2682874" cy="1006180"/>
            </a:xfrm>
          </p:grpSpPr>
          <p:sp>
            <p:nvSpPr>
              <p:cNvPr id="25621" name="Text Box 77"/>
              <p:cNvSpPr txBox="1"/>
              <p:nvPr/>
            </p:nvSpPr>
            <p:spPr>
              <a:xfrm>
                <a:off x="6126970" y="6048375"/>
                <a:ext cx="102306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2" name="Text Box 78"/>
              <p:cNvSpPr txBox="1"/>
              <p:nvPr/>
            </p:nvSpPr>
            <p:spPr>
              <a:xfrm>
                <a:off x="6611315" y="5861719"/>
                <a:ext cx="2198529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a + b) </a:t>
                </a: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3" name="Line 79"/>
              <p:cNvSpPr/>
              <p:nvPr/>
            </p:nvSpPr>
            <p:spPr>
              <a:xfrm>
                <a:off x="6854068" y="6338940"/>
                <a:ext cx="125124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24" name="Text Box 80"/>
              <p:cNvSpPr txBox="1"/>
              <p:nvPr/>
            </p:nvSpPr>
            <p:spPr>
              <a:xfrm>
                <a:off x="7199785" y="6359951"/>
                <a:ext cx="68204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/>
          <p:nvPr/>
        </p:nvSpPr>
        <p:spPr>
          <a:xfrm>
            <a:off x="1871472" y="89155"/>
            <a:ext cx="5402580" cy="678942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Text Box 89"/>
          <p:cNvSpPr txBox="1"/>
          <p:nvPr/>
        </p:nvSpPr>
        <p:spPr>
          <a:xfrm>
            <a:off x="1871472" y="1660780"/>
            <a:ext cx="2331720" cy="5355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4.28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8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4" name="Rectangle 25"/>
          <p:cNvSpPr/>
          <p:nvPr/>
        </p:nvSpPr>
        <p:spPr>
          <a:xfrm>
            <a:off x="138685" y="123444"/>
            <a:ext cx="8995410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nl-NL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1755" name="Line 87"/>
          <p:cNvSpPr/>
          <p:nvPr/>
        </p:nvSpPr>
        <p:spPr>
          <a:xfrm>
            <a:off x="7315201" y="2213611"/>
            <a:ext cx="28194" cy="591388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963293" y="2213610"/>
            <a:ext cx="5084446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đếm xem trong hình bên có bao nhiêu hình vuông, bao nhiêu hình chữ nhật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63853" y="901446"/>
            <a:ext cx="519084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1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Nhận biết các hình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4377690" y="3509773"/>
            <a:ext cx="2226564" cy="219075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435475" y="3614738"/>
          <a:ext cx="2078038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558800" imgH="552450" progId="Paint.Picture">
                  <p:embed/>
                </p:oleObj>
              </mc:Choice>
              <mc:Fallback>
                <p:oleObj r:id="rId5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35475" y="3614738"/>
                        <a:ext cx="2078038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3"/>
          </p:nvPr>
        </p:nvGraphicFramePr>
        <p:xfrm>
          <a:off x="4471988" y="4629150"/>
          <a:ext cx="104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558800" imgH="552450" progId="Paint.Picture">
                  <p:embed/>
                </p:oleObj>
              </mc:Choice>
              <mc:Fallback>
                <p:oleObj r:id="rId7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71988" y="4629150"/>
                        <a:ext cx="10414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4484370" y="3622548"/>
          <a:ext cx="1016508" cy="100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558800" imgH="552450" progId="Paint.Picture">
                  <p:embed/>
                </p:oleObj>
              </mc:Choice>
              <mc:Fallback>
                <p:oleObj r:id="rId8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84370" y="3622548"/>
                        <a:ext cx="1016508" cy="100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97069" y="4658869"/>
          <a:ext cx="1015746" cy="1043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558800" imgH="552450" progId="Paint.Picture">
                  <p:embed/>
                </p:oleObj>
              </mc:Choice>
              <mc:Fallback>
                <p:oleObj r:id="rId9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97069" y="4658869"/>
                        <a:ext cx="1015746" cy="1043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500878" y="3624073"/>
          <a:ext cx="1011936" cy="100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558800" imgH="552450" progId="Paint.Picture">
                  <p:embed/>
                </p:oleObj>
              </mc:Choice>
              <mc:Fallback>
                <p:oleObj r:id="rId10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00878" y="3624073"/>
                        <a:ext cx="1011936" cy="100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/>
          <p:nvPr/>
        </p:nvGraphicFramePr>
        <p:xfrm>
          <a:off x="4472178" y="3642360"/>
          <a:ext cx="1964436" cy="94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1" imgW="1104900" imgH="546100" progId="Paint.Picture">
                  <p:embed/>
                </p:oleObj>
              </mc:Choice>
              <mc:Fallback>
                <p:oleObj r:id="rId11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72178" y="3642360"/>
                        <a:ext cx="1964436" cy="940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/>
          <p:nvPr/>
        </p:nvGraphicFramePr>
        <p:xfrm>
          <a:off x="4467607" y="4572762"/>
          <a:ext cx="2029206" cy="10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3" imgW="1104900" imgH="546100" progId="Paint.Picture">
                  <p:embed/>
                </p:oleObj>
              </mc:Choice>
              <mc:Fallback>
                <p:oleObj r:id="rId13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67607" y="4572762"/>
                        <a:ext cx="2029206" cy="10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484370" y="3596640"/>
          <a:ext cx="1033272" cy="202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4" imgW="527050" imgH="939800" progId="Paint.Picture">
                  <p:embed/>
                </p:oleObj>
              </mc:Choice>
              <mc:Fallback>
                <p:oleObj r:id="rId14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484370" y="3596640"/>
                        <a:ext cx="1033272" cy="202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5497068" y="3618739"/>
          <a:ext cx="999744" cy="206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6" imgW="527050" imgH="939800" progId="Paint.Picture">
                  <p:embed/>
                </p:oleObj>
              </mc:Choice>
              <mc:Fallback>
                <p:oleObj r:id="rId16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97068" y="3618739"/>
                        <a:ext cx="999744" cy="2068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6"/>
          <p:cNvSpPr txBox="1"/>
          <p:nvPr/>
        </p:nvSpPr>
        <p:spPr>
          <a:xfrm>
            <a:off x="7488174" y="1661161"/>
            <a:ext cx="1580882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4.29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2880"/>
          </a:p>
        </p:txBody>
      </p:sp>
      <p:sp>
        <p:nvSpPr>
          <p:cNvPr id="28" name="Text Box 27"/>
          <p:cNvSpPr txBox="1"/>
          <p:nvPr/>
        </p:nvSpPr>
        <p:spPr>
          <a:xfrm>
            <a:off x="7315201" y="2300478"/>
            <a:ext cx="5270995" cy="13665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đếm số hình tam giác đều, số 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thang cân và số hình thoi trong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hình vẽ bên </a:t>
            </a:r>
            <a:endParaRPr lang="en-US" sz="276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54340" y="3671316"/>
            <a:ext cx="3640836" cy="324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54" grpId="0"/>
      <p:bldP spid="31754" grpId="1"/>
      <p:bldP spid="30" grpId="0"/>
      <p:bldP spid="30" grpId="1"/>
      <p:bldP spid="2" grpId="0"/>
      <p:bldP spid="2" grpId="1"/>
      <p:bldP spid="27" grpId="0"/>
      <p:bldP spid="27" grpId="1"/>
      <p:bldP spid="28" grpId="0"/>
      <p:bldP spid="2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02:00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01:59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01:58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01:57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01:56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01:55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01:54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01:53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01:52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01:51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01:50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01:49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01:48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01:47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01:46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01:45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01:44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01:42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01:41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01:40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01:38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01:37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01:36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01:35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01:34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01:33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01:32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01:31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01:30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01:29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01:28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01:27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01:26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01:25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01:24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01:23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01:21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01:20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01:19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01:18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01:17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01:15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01:14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01:13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01:12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01:11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01:10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01:09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01:07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01:06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01:05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01:04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01:03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01:02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01:01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01:00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00:57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00:56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00:55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00:54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00:53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00:52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00:51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00:49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00:48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00:47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00:46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00:44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00:43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00:42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00:41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 dirty="0"/>
              <a:t>00:01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/>
              <a:t>00:00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0" y="173736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 Phút</a:t>
            </a:r>
          </a:p>
        </p:txBody>
      </p:sp>
      <p:pic>
        <p:nvPicPr>
          <p:cNvPr id="124" name="Picture 2" descr="Káº¿t quáº£ hÃ¬nh áº£nh cho icon Äá»ng há»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2935"/>
            <a:ext cx="947233" cy="9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562607" y="398526"/>
            <a:ext cx="717882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2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Tính chu vi diện tích các hình</a:t>
            </a:r>
            <a:endParaRPr lang="en-US" sz="3360"/>
          </a:p>
        </p:txBody>
      </p:sp>
      <p:sp>
        <p:nvSpPr>
          <p:cNvPr id="5" name="Text Box 4"/>
          <p:cNvSpPr txBox="1"/>
          <p:nvPr/>
        </p:nvSpPr>
        <p:spPr>
          <a:xfrm>
            <a:off x="2562607" y="1262635"/>
            <a:ext cx="7386066" cy="37117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36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4.34: </a:t>
            </a:r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 mảnh vườn có dạng như </a:t>
            </a:r>
            <a:endParaRPr lang="en-US" sz="336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dưới đây.Tính diện tích mảnh vườn</a:t>
            </a:r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6"/>
          <a:stretch>
            <a:fillRect/>
          </a:stretch>
        </p:blipFill>
        <p:spPr>
          <a:xfrm>
            <a:off x="0" y="2473325"/>
            <a:ext cx="4922838" cy="25225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7"/>
          <a:stretch>
            <a:fillRect/>
          </a:stretch>
        </p:blipFill>
        <p:spPr>
          <a:xfrm>
            <a:off x="0" y="3694113"/>
            <a:ext cx="142875" cy="1090612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658362" y="3601213"/>
            <a:ext cx="280416" cy="234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21964" y="412470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S1</a:t>
            </a:r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673090" y="3336798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S2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6537198" y="255879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S3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10425685" y="2473452"/>
            <a:ext cx="2215671" cy="11264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 động </a:t>
            </a:r>
          </a:p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 bàn</a:t>
            </a:r>
            <a:endParaRPr lang="en-US" sz="336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605778" y="2058924"/>
            <a:ext cx="280416" cy="9357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120" y="2473453"/>
            <a:ext cx="143256" cy="10919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 Box 14"/>
          <p:cNvSpPr txBox="1"/>
          <p:nvPr/>
        </p:nvSpPr>
        <p:spPr>
          <a:xfrm>
            <a:off x="2217420" y="4805935"/>
            <a:ext cx="861133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8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endParaRPr lang="en-US" sz="288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389633" y="5358384"/>
            <a:ext cx="735650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Tổng diện tích S1, S2,S3 là: 13.7 = 91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476501" y="6102096"/>
            <a:ext cx="499367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S1 là: 6.3 = 18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2627376" y="6793230"/>
            <a:ext cx="4778872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S3 là: 2.2 = 4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562607" y="7571232"/>
            <a:ext cx="642195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S2 là: 91 - (18+4) = 69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475470" y="3854958"/>
            <a:ext cx="2601994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 Ngoài ra còn nhiều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 chia khác có thể tính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được diên tích cần tìm,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 em về nhà suy nghĩ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90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40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60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50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70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680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690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700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10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50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760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70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780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800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10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30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840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850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860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80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90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900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10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920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930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940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50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960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70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980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90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010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20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70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80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090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100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8" grpId="0" bldLvl="0" animBg="1"/>
      <p:bldP spid="129" grpId="0" bldLvl="0" animBg="1"/>
      <p:bldP spid="130" grpId="0" bldLvl="0" animBg="1"/>
      <p:bldP spid="131" grpId="0" bldLvl="0" animBg="1"/>
      <p:bldP spid="132" grpId="0" bldLvl="0" animBg="1"/>
      <p:bldP spid="133" grpId="0" bldLvl="0" animBg="1"/>
      <p:bldP spid="134" grpId="0" bldLvl="0" animBg="1"/>
      <p:bldP spid="135" grpId="0" bldLvl="0" animBg="1"/>
      <p:bldP spid="136" grpId="0" bldLvl="0" animBg="1"/>
      <p:bldP spid="137" grpId="0" bldLvl="0" animBg="1"/>
      <p:bldP spid="138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  <p:bldP spid="144" grpId="0" bldLvl="0" animBg="1"/>
      <p:bldP spid="145" grpId="0" bldLvl="0" animBg="1"/>
      <p:bldP spid="146" grpId="0" bldLvl="0" animBg="1"/>
      <p:bldP spid="147" grpId="0" bldLvl="0" animBg="1"/>
      <p:bldP spid="148" grpId="0" bldLvl="0" animBg="1"/>
      <p:bldP spid="149" grpId="0" bldLvl="0" animBg="1"/>
      <p:bldP spid="150" grpId="0" bldLvl="0" animBg="1"/>
      <p:bldP spid="151" grpId="0" bldLvl="0" animBg="1"/>
      <p:bldP spid="152" grpId="0" bldLvl="0" animBg="1"/>
      <p:bldP spid="153" grpId="0" bldLvl="0" animBg="1"/>
      <p:bldP spid="154" grpId="0" bldLvl="0" animBg="1"/>
      <p:bldP spid="155" grpId="0" bldLvl="0" animBg="1"/>
      <p:bldP spid="156" grpId="0" bldLvl="0" animBg="1"/>
      <p:bldP spid="157" grpId="0" bldLvl="0" animBg="1"/>
      <p:bldP spid="158" grpId="0" bldLvl="0" animBg="1"/>
      <p:bldP spid="159" grpId="0" bldLvl="0" animBg="1"/>
      <p:bldP spid="160" grpId="0" bldLvl="0" animBg="1"/>
      <p:bldP spid="161" grpId="0" bldLvl="0" animBg="1"/>
      <p:bldP spid="162" grpId="0" bldLvl="0" animBg="1"/>
      <p:bldP spid="163" grpId="0" bldLvl="0" animBg="1"/>
      <p:bldP spid="164" grpId="0" bldLvl="0" animBg="1"/>
      <p:bldP spid="165" grpId="0" bldLvl="0" animBg="1"/>
      <p:bldP spid="166" grpId="0" bldLvl="0" animBg="1"/>
      <p:bldP spid="167" grpId="0" bldLvl="0" animBg="1"/>
      <p:bldP spid="168" grpId="0" bldLvl="0" animBg="1"/>
      <p:bldP spid="169" grpId="0" bldLvl="0" animBg="1"/>
      <p:bldP spid="170" grpId="0" bldLvl="0" animBg="1"/>
      <p:bldP spid="171" grpId="0" bldLvl="0" animBg="1"/>
      <p:bldP spid="172" grpId="0" bldLvl="0" animBg="1"/>
      <p:bldP spid="173" grpId="0" bldLvl="0" animBg="1"/>
      <p:bldP spid="174" grpId="0" bldLvl="0" animBg="1"/>
      <p:bldP spid="175" grpId="0" bldLvl="0" animBg="1"/>
      <p:bldP spid="176" grpId="0" bldLvl="0" animBg="1"/>
      <p:bldP spid="177" grpId="0" bldLvl="0" animBg="1"/>
      <p:bldP spid="178" grpId="0" bldLvl="0" animBg="1"/>
      <p:bldP spid="179" grpId="0" bldLvl="0" animBg="1"/>
      <p:bldP spid="180" grpId="0" bldLvl="0" animBg="1"/>
      <p:bldP spid="181" grpId="0" bldLvl="0" animBg="1"/>
      <p:bldP spid="182" grpId="0" bldLvl="0" animBg="1"/>
      <p:bldP spid="183" grpId="0" bldLvl="0" animBg="1"/>
      <p:bldP spid="184" grpId="0" bldLvl="0" animBg="1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  <p:bldP spid="190" grpId="0" bldLvl="0" animBg="1"/>
      <p:bldP spid="191" grpId="0" bldLvl="0" animBg="1"/>
      <p:bldP spid="192" grpId="0" bldLvl="0" animBg="1"/>
      <p:bldP spid="193" grpId="0" bldLvl="0" animBg="1"/>
      <p:bldP spid="194" grpId="0" bldLvl="0" animBg="1"/>
      <p:bldP spid="195" grpId="0" bldLvl="0" animBg="1"/>
      <p:bldP spid="196" grpId="0" bldLvl="0" animBg="1"/>
      <p:bldP spid="197" grpId="0" bldLvl="0" animBg="1"/>
      <p:bldP spid="198" grpId="0" bldLvl="0" animBg="1"/>
      <p:bldP spid="199" grpId="0" bldLvl="0" animBg="1"/>
      <p:bldP spid="200" grpId="0" bldLvl="0" animBg="1"/>
      <p:bldP spid="201" grpId="0" bldLvl="0" animBg="1"/>
      <p:bldP spid="202" grpId="0" bldLvl="0" animBg="1"/>
      <p:bldP spid="203" grpId="0" bldLvl="0" animBg="1"/>
      <p:bldP spid="204" grpId="0" bldLvl="0" animBg="1"/>
      <p:bldP spid="205" grpId="0" bldLvl="0" animBg="1"/>
      <p:bldP spid="206" grpId="0" bldLvl="0" animBg="1"/>
      <p:bldP spid="207" grpId="0" bldLvl="0" animBg="1"/>
      <p:bldP spid="208" grpId="0" bldLvl="0" animBg="1"/>
      <p:bldP spid="209" grpId="0" bldLvl="0" animBg="1"/>
      <p:bldP spid="210" grpId="0" bldLvl="0" animBg="1"/>
      <p:bldP spid="211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221" grpId="0" bldLvl="0" animBg="1"/>
      <p:bldP spid="222" grpId="0" bldLvl="0" animBg="1"/>
      <p:bldP spid="223" grpId="0" bldLvl="0" animBg="1"/>
      <p:bldP spid="224" grpId="0" bldLvl="0" animBg="1"/>
      <p:bldP spid="225" grpId="0" bldLvl="0" animBg="1"/>
      <p:bldP spid="226" grpId="0" bldLvl="0" animBg="1"/>
      <p:bldP spid="227" grpId="0" bldLvl="0" animBg="1"/>
      <p:bldP spid="228" grpId="0" bldLvl="0" animBg="1"/>
      <p:bldP spid="229" grpId="0" bldLvl="0" animBg="1"/>
      <p:bldP spid="230" grpId="0" bldLvl="0" animBg="1"/>
      <p:bldP spid="231" grpId="0" bldLvl="0" animBg="1"/>
      <p:bldP spid="232" grpId="0" bldLvl="0" animBg="1"/>
      <p:bldP spid="233" grpId="0" bldLvl="0" animBg="1"/>
      <p:bldP spid="234" grpId="0" bldLvl="0" animBg="1"/>
      <p:bldP spid="235" grpId="0" bldLvl="0" animBg="1"/>
      <p:bldP spid="236" grpId="0" bldLvl="0" animBg="1"/>
      <p:bldP spid="237" grpId="0" bldLvl="0" animBg="1"/>
      <p:bldP spid="238" grpId="0" bldLvl="0" animBg="1"/>
      <p:bldP spid="239" grpId="0" bldLvl="0" animBg="1"/>
      <p:bldP spid="240" grpId="0" bldLvl="0" animBg="1"/>
      <p:bldP spid="241" grpId="0" bldLvl="0" animBg="1"/>
      <p:bldP spid="242" grpId="0" bldLvl="0" animBg="1"/>
      <p:bldP spid="243" grpId="0" bldLvl="0" animBg="1"/>
      <p:bldP spid="244" grpId="0" bldLvl="0" animBg="1"/>
      <p:bldP spid="245" grpId="0" bldLvl="0" animBg="1"/>
      <p:bldP spid="246" grpId="0" bldLvl="0" animBg="1"/>
      <p:bldP spid="247" grpId="0" bldLvl="0" animBg="1"/>
      <p:bldP spid="248" grpId="0" bldLvl="0" animBg="1"/>
      <p:bldP spid="2" grpId="0"/>
      <p:bldP spid="2" grpId="1"/>
      <p:bldP spid="3" grpId="0"/>
      <p:bldP spid="3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3" name="Text Box 89"/>
          <p:cNvSpPr txBox="1"/>
          <p:nvPr/>
        </p:nvSpPr>
        <p:spPr>
          <a:xfrm>
            <a:off x="1957578" y="98183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5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884427" y="1720216"/>
            <a:ext cx="11144250" cy="5503544"/>
            <a:chOff x="-34925" y="2271713"/>
            <a:chExt cx="9287445" cy="4586287"/>
          </a:xfrm>
        </p:grpSpPr>
        <p:sp>
          <p:nvSpPr>
            <p:cNvPr id="32779" name="Rectangle 1"/>
            <p:cNvSpPr/>
            <p:nvPr/>
          </p:nvSpPr>
          <p:spPr>
            <a:xfrm>
              <a:off x="-34925" y="2271713"/>
              <a:ext cx="9287445" cy="13696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thiết kế một mái hiên công ty được biểu thị ở hình sau. Nếu 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mỗi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108000 đồng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thì chi phí của cả mái hiên công ty sẽ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nhiêu?</a:t>
              </a:r>
              <a:endPara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2780" name="Picture 2" descr="ban thiet k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218" y="4267374"/>
              <a:ext cx="4195564" cy="259062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Text Box 2"/>
          <p:cNvSpPr txBox="1"/>
          <p:nvPr/>
        </p:nvSpPr>
        <p:spPr>
          <a:xfrm>
            <a:off x="2217420" y="314706"/>
            <a:ext cx="5020926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3: Bài toán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89"/>
          <p:cNvSpPr txBox="1"/>
          <p:nvPr/>
        </p:nvSpPr>
        <p:spPr>
          <a:xfrm>
            <a:off x="2216658" y="39890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7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816091" y="134302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03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Rectangle 1"/>
          <p:cNvSpPr/>
          <p:nvPr/>
        </p:nvSpPr>
        <p:spPr>
          <a:xfrm>
            <a:off x="1957579" y="1349122"/>
            <a:ext cx="4956810" cy="37117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thiết kế một mái hiên công ty được biểu thị ở hình sau. Nếu chi phí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mỗi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  <a:r>
              <a:rPr lang="vi-VN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336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hiên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108000 đồng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chi phí của cả mái hiên công ty sẽ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5" name="Picture 2" descr="ban thiet k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449" y="5304283"/>
            <a:ext cx="4738878" cy="292531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86" name="Group 10"/>
          <p:cNvGrpSpPr/>
          <p:nvPr/>
        </p:nvGrpSpPr>
        <p:grpSpPr>
          <a:xfrm>
            <a:off x="6743700" y="2110741"/>
            <a:ext cx="6057900" cy="5730023"/>
            <a:chOff x="4096380" y="1758827"/>
            <a:chExt cx="5047620" cy="4774846"/>
          </a:xfrm>
        </p:grpSpPr>
        <p:sp>
          <p:nvSpPr>
            <p:cNvPr id="33808" name="Rectangle 6"/>
            <p:cNvSpPr/>
            <p:nvPr/>
          </p:nvSpPr>
          <p:spPr>
            <a:xfrm>
              <a:off x="4377839" y="1758827"/>
              <a:ext cx="4052090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Diện tích 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09" name="Rectangle 8"/>
            <p:cNvSpPr/>
            <p:nvPr/>
          </p:nvSpPr>
          <p:spPr>
            <a:xfrm>
              <a:off x="4181736" y="3135189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một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10" name="Rectangle 13"/>
            <p:cNvSpPr/>
            <p:nvPr/>
          </p:nvSpPr>
          <p:spPr>
            <a:xfrm>
              <a:off x="4096380" y="4868925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cả mái hiên công ty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graphicFrame>
          <p:nvGraphicFramePr>
            <p:cNvPr id="33811" name="Object 1"/>
            <p:cNvGraphicFramePr>
              <a:graphicFrameLocks noChangeAspect="1"/>
            </p:cNvGraphicFramePr>
            <p:nvPr/>
          </p:nvGraphicFramePr>
          <p:xfrm>
            <a:off x="4363961" y="6024421"/>
            <a:ext cx="4502858" cy="509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1930400" imgH="203200" progId="Equation.DSMT4">
                    <p:embed/>
                  </p:oleObj>
                </mc:Choice>
                <mc:Fallback>
                  <p:oleObj r:id="rId4" imgW="1930400" imgH="203200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363961" y="6024421"/>
                          <a:ext cx="4502858" cy="509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12" name="Group 9"/>
            <p:cNvGrpSpPr/>
            <p:nvPr/>
          </p:nvGrpSpPr>
          <p:grpSpPr>
            <a:xfrm>
              <a:off x="4377839" y="4345940"/>
              <a:ext cx="4189122" cy="510114"/>
              <a:chOff x="4377839" y="4195172"/>
              <a:chExt cx="4189122" cy="510114"/>
            </a:xfrm>
          </p:grpSpPr>
          <p:graphicFrame>
            <p:nvGraphicFramePr>
              <p:cNvPr id="33813" name="Object 6"/>
              <p:cNvGraphicFramePr>
                <a:graphicFrameLocks noChangeAspect="1"/>
              </p:cNvGraphicFramePr>
              <p:nvPr/>
            </p:nvGraphicFramePr>
            <p:xfrm>
              <a:off x="4377839" y="4266735"/>
              <a:ext cx="3158336" cy="4385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6" imgW="1306830" imgH="182880" progId="Equation.DSMT4">
                      <p:embed/>
                    </p:oleObj>
                  </mc:Choice>
                  <mc:Fallback>
                    <p:oleObj r:id="rId6" imgW="1306830" imgH="182880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4377839" y="4266735"/>
                            <a:ext cx="3158336" cy="43855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Rectangle 8"/>
              <p:cNvSpPr/>
              <p:nvPr/>
            </p:nvSpPr>
            <p:spPr>
              <a:xfrm>
                <a:off x="7456753" y="4195172"/>
                <a:ext cx="1110208" cy="507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(đồng)</a:t>
                </a:r>
                <a:endParaRPr lang="en-US" altLang="en-US" sz="3360" dirty="0"/>
              </a:p>
            </p:txBody>
          </p:sp>
        </p:grpSp>
      </p:grpSp>
      <p:graphicFrame>
        <p:nvGraphicFramePr>
          <p:cNvPr id="2" name="Content Placeholder 1"/>
          <p:cNvGraphicFramePr>
            <a:graphicFrameLocks noGrp="1"/>
          </p:cNvGraphicFramePr>
          <p:nvPr>
            <p:ph/>
          </p:nvPr>
        </p:nvGraphicFramePr>
        <p:xfrm>
          <a:off x="7794625" y="2921000"/>
          <a:ext cx="38941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1880870" imgH="389890" progId="Equation.DSMT4">
                  <p:embed/>
                </p:oleObj>
              </mc:Choice>
              <mc:Fallback>
                <p:oleObj r:id="rId8" imgW="1880870" imgH="38989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94625" y="2921000"/>
                        <a:ext cx="3894138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1828801" y="1"/>
            <a:ext cx="5872734" cy="898398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93" name="Text Box 89"/>
          <p:cNvSpPr txBox="1"/>
          <p:nvPr/>
        </p:nvSpPr>
        <p:spPr>
          <a:xfrm>
            <a:off x="1871472" y="1090041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1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2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3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25"/>
          <p:cNvSpPr/>
          <p:nvPr/>
        </p:nvSpPr>
        <p:spPr>
          <a:xfrm>
            <a:off x="2217421" y="139446"/>
            <a:ext cx="5302758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058925" y="1954531"/>
            <a:ext cx="1045692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một con diều, bạn Nam lấy một tờ giấy hình chữ nhật có chiều d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chiều rộng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để cắt th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 một hình thoi như hình bên dưới. Hãy tính: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của tờ giấy hình chữ nhật.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con diều</a:t>
            </a:r>
            <a:endParaRPr lang="en-US" sz="3360"/>
          </a:p>
        </p:txBody>
      </p:sp>
      <p:pic>
        <p:nvPicPr>
          <p:cNvPr id="30732" name="Picture 2" descr="con dieu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031743" y="4805934"/>
            <a:ext cx="4994910" cy="30632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4825" grpId="0"/>
      <p:bldP spid="34825" grpId="1"/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703513" y="4348163"/>
          <a:ext cx="25177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517775" imgH="577215" progId="Equation.DSMT4">
                  <p:embed/>
                </p:oleObj>
              </mc:Choice>
              <mc:Fallback>
                <p:oleObj r:id="rId2" imgW="2517775" imgH="57721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03513" y="4348163"/>
                        <a:ext cx="2517775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8235950" y="2628900"/>
          <a:ext cx="31861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434590" imgH="921385" progId="Equation.DSMT4">
                  <p:embed/>
                </p:oleObj>
              </mc:Choice>
              <mc:Fallback>
                <p:oleObj r:id="rId4" imgW="2434590" imgH="92138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35950" y="2628900"/>
                        <a:ext cx="3186113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3"/>
          </p:nvPr>
        </p:nvGraphicFramePr>
        <p:xfrm>
          <a:off x="7634288" y="6965950"/>
          <a:ext cx="45339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794635" imgH="568325" progId="Equation.DSMT4">
                  <p:embed/>
                </p:oleObj>
              </mc:Choice>
              <mc:Fallback>
                <p:oleObj r:id="rId6" imgW="2794635" imgH="56832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34288" y="6965950"/>
                        <a:ext cx="4533900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89"/>
          <p:cNvSpPr txBox="1"/>
          <p:nvPr/>
        </p:nvSpPr>
        <p:spPr>
          <a:xfrm>
            <a:off x="1957578" y="13982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451093" y="100393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730883" y="1090422"/>
            <a:ext cx="5084446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một con diều, bạn Nam lấy một tờ giấy hình chữ nhật có chiều d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chiều rộng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cắt th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một hình thoi như hình bên dưới. Hãy tính: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tờ giấy hình chữ nhật.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diện tích giấy còn lại sau khi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con diều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7" name="Picture 2" descr="con dieu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02764" y="5065015"/>
            <a:ext cx="3666744" cy="2769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5" name="Rectangle 6"/>
          <p:cNvSpPr/>
          <p:nvPr/>
        </p:nvSpPr>
        <p:spPr>
          <a:xfrm>
            <a:off x="6743700" y="2114550"/>
            <a:ext cx="6057900" cy="128163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tờ giấy hình chữ nhật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31761" name="Rectangle 8"/>
          <p:cNvSpPr/>
          <p:nvPr/>
        </p:nvSpPr>
        <p:spPr>
          <a:xfrm>
            <a:off x="6743701" y="3682746"/>
            <a:ext cx="5398770" cy="6869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4003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thoi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560338" y="5425441"/>
            <a:ext cx="6330900" cy="139704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</a:t>
            </a:r>
          </a:p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 diều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36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  <p:bldP spid="21605" grpId="1"/>
      <p:bldP spid="31765" grpId="0"/>
      <p:bldP spid="31765" grpId="1"/>
      <p:bldP spid="31761" grpId="0"/>
      <p:bldP spid="31761" grpId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91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8" name="Rectangle 92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9" name="Rectangle 93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70" name="Picture 103" descr="home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630" y="139446"/>
            <a:ext cx="2766060" cy="1645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1" name="Text Box 104"/>
          <p:cNvSpPr txBox="1"/>
          <p:nvPr/>
        </p:nvSpPr>
        <p:spPr>
          <a:xfrm>
            <a:off x="8265796" y="3769996"/>
            <a:ext cx="779144" cy="4247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873" name="Text Box 105"/>
          <p:cNvSpPr txBox="1"/>
          <p:nvPr/>
        </p:nvSpPr>
        <p:spPr>
          <a:xfrm>
            <a:off x="2175510" y="1867663"/>
            <a:ext cx="10584180" cy="4228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nh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em học thuộc các công thức tính chu vi v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các hình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đã chữa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4.30; 4.31; 4.32;4.33 </a:t>
            </a:r>
            <a:r>
              <a:rPr lang="en-US" alt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Toán 6 tập 1 trang 97</a:t>
            </a:r>
            <a:endParaRPr lang="vi-VN" altLang="en-US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Chuẩn bị tốt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5–“ Tính đối xứng hình phẳng trong tự nhiên”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84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76" name="Text Box 4"/>
          <p:cNvSpPr txBox="1"/>
          <p:nvPr/>
        </p:nvSpPr>
        <p:spPr>
          <a:xfrm>
            <a:off x="4551426" y="398526"/>
            <a:ext cx="4873752" cy="60939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Hướng dẫn về nh</a:t>
            </a: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D7709-2CD6-24D5-2FF3-39128B82A2B6}"/>
              </a:ext>
            </a:extLst>
          </p:cNvPr>
          <p:cNvSpPr txBox="1"/>
          <p:nvPr/>
        </p:nvSpPr>
        <p:spPr>
          <a:xfrm>
            <a:off x="2711899" y="6308741"/>
            <a:ext cx="7315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anchor="ctr" anchorCtr="0"/>
          <a:lstStyle/>
          <a:p>
            <a:pPr eaLnBrk="1" hangingPunct="1"/>
            <a:endParaRPr lang="vi-V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109728" tIns="54864" rIns="109728" bIns="54864" anchor="t" anchorCtr="0"/>
          <a:lstStyle/>
          <a:p>
            <a:pPr eaLnBrk="1" hangingPunct="1"/>
            <a:endParaRPr lang="vi-VN" altLang="en-US" dirty="0"/>
          </a:p>
        </p:txBody>
      </p:sp>
      <p:pic>
        <p:nvPicPr>
          <p:cNvPr id="37892" name="Picture 4" descr="Hoa (12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16230"/>
            <a:ext cx="10972800" cy="75971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WordArt 5"/>
          <p:cNvSpPr>
            <a:spLocks noTextEdit="1"/>
          </p:cNvSpPr>
          <p:nvPr/>
        </p:nvSpPr>
        <p:spPr>
          <a:xfrm>
            <a:off x="2377440" y="2004060"/>
            <a:ext cx="10058400" cy="422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Kính chúc quý thầy cô mạnh khoẻ,</a:t>
            </a:r>
          </a:p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607" name="AutoShape 7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chúng ta cùng khởi động nhé!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4" y="1738536"/>
            <a:ext cx="4608512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4030981" y="1263016"/>
            <a:ext cx="5703570" cy="181356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8679" name="Picture 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75470" y="4979670"/>
            <a:ext cx="2893696" cy="2905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Rectangle 2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AutoShape 4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AutoShape 6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góc vuông, có hai cặp cạnh đối diện song song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7" name="Picture 7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AutoShape 8"/>
          <p:cNvSpPr/>
          <p:nvPr/>
        </p:nvSpPr>
        <p:spPr>
          <a:xfrm rot="-8705541">
            <a:off x="5975986" y="4760596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chữ nhật.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30" name="Picture 10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0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0247" grpId="0" animBg="1"/>
      <p:bldP spid="30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AutoShape 5"/>
          <p:cNvSpPr/>
          <p:nvPr/>
        </p:nvSpPr>
        <p:spPr>
          <a:xfrm>
            <a:off x="5715000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ba cạnh, ba góc, ba đỉnh,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giác.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11270" grpId="0" animBg="1"/>
      <p:bldP spid="266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AutoShape 5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một cặp cạnh đối diện song song nhưng không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4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7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12294" grpId="0" animBg="1"/>
      <p:bldP spid="276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AutoShape 5"/>
          <p:cNvSpPr/>
          <p:nvPr/>
        </p:nvSpPr>
        <p:spPr>
          <a:xfrm>
            <a:off x="5499736" y="1609726"/>
            <a:ext cx="7086600" cy="1640204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cạnh bằng nhau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bốn góc vuông,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2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13318" grpId="0" animBg="1"/>
      <p:bldP spid="317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1828800" y="0"/>
            <a:ext cx="10898124" cy="101346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3512820" y="3769996"/>
            <a:ext cx="3975736" cy="189928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67301" y="549402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2994660" y="4373880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7747636" y="3855721"/>
            <a:ext cx="397383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3427096" y="2990850"/>
            <a:ext cx="362902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7" name="Text Box 15"/>
          <p:cNvSpPr txBox="1"/>
          <p:nvPr/>
        </p:nvSpPr>
        <p:spPr>
          <a:xfrm>
            <a:off x="1828800" y="1512571"/>
            <a:ext cx="10498456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về 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một số hình </a:t>
            </a:r>
            <a:endParaRPr lang="vi-VN" altLang="en-US" sz="4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8" name="Picture 16" descr="Vitdocs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020" y="2270760"/>
            <a:ext cx="2743200" cy="1836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Rectangle 10"/>
          <p:cNvSpPr/>
          <p:nvPr/>
        </p:nvSpPr>
        <p:spPr>
          <a:xfrm>
            <a:off x="3167634" y="226314"/>
            <a:ext cx="8849868" cy="14219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840" b="1" dirty="0">
                <a:solidFill>
                  <a:srgbClr val="D6009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THÀNH KIẾN THỨC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7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1316</Words>
  <Application>Microsoft Office PowerPoint</Application>
  <PresentationFormat>Custom</PresentationFormat>
  <Paragraphs>367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Default Design</vt:lpstr>
      <vt:lpstr>MathType 7.0 Equation</vt:lpstr>
      <vt:lpstr>Paint.Picture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2013-04-16T07:49:00Z</dcterms:created>
  <dcterms:modified xsi:type="dcterms:W3CDTF">2023-08-28T04:10:01Z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8B0BD37625D2402EBA3B62319622F807</vt:lpwstr>
  </property>
  <property fmtid="{D5CDD505-2E9C-101B-9397-08002B2CF9AE}" pid="3" name="KSOProductBuildVer">
    <vt:lpwstr>1033-11.2.0.10258</vt:lpwstr>
  </property>
</Properties>
</file>