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7" r:id="rId11"/>
    <p:sldId id="258" r:id="rId12"/>
    <p:sldId id="268" r:id="rId13"/>
    <p:sldId id="269" r:id="rId14"/>
    <p:sldId id="270"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CC"/>
    <a:srgbClr val="66FF99"/>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2800" cap="all">
                <a:solidFill>
                  <a:schemeClr val="accent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ormAutofit/>
          </a:bodyPr>
          <a:lstStyle>
            <a:lvl1pPr>
              <a:defRPr sz="3200" b="1">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normAutofit/>
          </a:bodyPr>
          <a:lstStyle>
            <a:lvl1pPr>
              <a:defRPr sz="3200" b="1">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5/12/2021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5/12/2021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750617"/>
          </a:xfrm>
        </p:spPr>
        <p:txBody>
          <a:bodyPr>
            <a:normAutofit fontScale="90000"/>
          </a:bodyPr>
          <a:lstStyle/>
          <a:p>
            <a:pPr algn="ctr"/>
            <a:r>
              <a:rPr lang="en-US" sz="3200" dirty="0" smtClean="0"/>
              <a:t>BÀI 2: CÁC </a:t>
            </a:r>
            <a:r>
              <a:rPr lang="en-US" sz="3200" dirty="0"/>
              <a:t>LĨNH VỰC CHỦ YẾU CỦA KHOA HỌC TỰ NHIÊN</a:t>
            </a:r>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963" y="3445845"/>
            <a:ext cx="3575439" cy="2678128"/>
          </a:xfrm>
          <a:prstGeom prst="rect">
            <a:avLst/>
          </a:prstGeom>
        </p:spPr>
      </p:pic>
    </p:spTree>
    <p:extLst>
      <p:ext uri="{BB962C8B-B14F-4D97-AF65-F5344CB8AC3E}">
        <p14:creationId xmlns:p14="http://schemas.microsoft.com/office/powerpoint/2010/main" val="2933571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46347901"/>
              </p:ext>
            </p:extLst>
          </p:nvPr>
        </p:nvGraphicFramePr>
        <p:xfrm>
          <a:off x="394636" y="1405288"/>
          <a:ext cx="11550315" cy="5361031"/>
        </p:xfrm>
        <a:graphic>
          <a:graphicData uri="http://schemas.openxmlformats.org/drawingml/2006/table">
            <a:tbl>
              <a:tblPr firstRow="1" firstCol="1" bandRow="1">
                <a:tableStyleId>{5C22544A-7EE6-4342-B048-85BDC9FD1C3A}</a:tableStyleId>
              </a:tblPr>
              <a:tblGrid>
                <a:gridCol w="635268">
                  <a:extLst>
                    <a:ext uri="{9D8B030D-6E8A-4147-A177-3AD203B41FA5}">
                      <a16:colId xmlns:a16="http://schemas.microsoft.com/office/drawing/2014/main" val="3314041451"/>
                    </a:ext>
                  </a:extLst>
                </a:gridCol>
                <a:gridCol w="1463040">
                  <a:extLst>
                    <a:ext uri="{9D8B030D-6E8A-4147-A177-3AD203B41FA5}">
                      <a16:colId xmlns:a16="http://schemas.microsoft.com/office/drawing/2014/main" val="4091376147"/>
                    </a:ext>
                  </a:extLst>
                </a:gridCol>
                <a:gridCol w="1078029">
                  <a:extLst>
                    <a:ext uri="{9D8B030D-6E8A-4147-A177-3AD203B41FA5}">
                      <a16:colId xmlns:a16="http://schemas.microsoft.com/office/drawing/2014/main" val="1775302289"/>
                    </a:ext>
                  </a:extLst>
                </a:gridCol>
                <a:gridCol w="1232034">
                  <a:extLst>
                    <a:ext uri="{9D8B030D-6E8A-4147-A177-3AD203B41FA5}">
                      <a16:colId xmlns:a16="http://schemas.microsoft.com/office/drawing/2014/main" val="1054715991"/>
                    </a:ext>
                  </a:extLst>
                </a:gridCol>
                <a:gridCol w="1376412">
                  <a:extLst>
                    <a:ext uri="{9D8B030D-6E8A-4147-A177-3AD203B41FA5}">
                      <a16:colId xmlns:a16="http://schemas.microsoft.com/office/drawing/2014/main" val="3945230086"/>
                    </a:ext>
                  </a:extLst>
                </a:gridCol>
                <a:gridCol w="1694047">
                  <a:extLst>
                    <a:ext uri="{9D8B030D-6E8A-4147-A177-3AD203B41FA5}">
                      <a16:colId xmlns:a16="http://schemas.microsoft.com/office/drawing/2014/main" val="2203904879"/>
                    </a:ext>
                  </a:extLst>
                </a:gridCol>
                <a:gridCol w="1636294">
                  <a:extLst>
                    <a:ext uri="{9D8B030D-6E8A-4147-A177-3AD203B41FA5}">
                      <a16:colId xmlns:a16="http://schemas.microsoft.com/office/drawing/2014/main" val="2021094569"/>
                    </a:ext>
                  </a:extLst>
                </a:gridCol>
                <a:gridCol w="1039529">
                  <a:extLst>
                    <a:ext uri="{9D8B030D-6E8A-4147-A177-3AD203B41FA5}">
                      <a16:colId xmlns:a16="http://schemas.microsoft.com/office/drawing/2014/main" val="94425956"/>
                    </a:ext>
                  </a:extLst>
                </a:gridCol>
                <a:gridCol w="1395662">
                  <a:extLst>
                    <a:ext uri="{9D8B030D-6E8A-4147-A177-3AD203B41FA5}">
                      <a16:colId xmlns:a16="http://schemas.microsoft.com/office/drawing/2014/main" val="2779435086"/>
                    </a:ext>
                  </a:extLst>
                </a:gridCol>
              </a:tblGrid>
              <a:tr h="442762">
                <a:tc rowSpan="2">
                  <a:txBody>
                    <a:bodyPr/>
                    <a:lstStyle/>
                    <a:p>
                      <a:pPr algn="ctr">
                        <a:spcBef>
                          <a:spcPts val="600"/>
                        </a:spcBef>
                        <a:spcAft>
                          <a:spcPts val="0"/>
                        </a:spcAft>
                      </a:pPr>
                      <a:r>
                        <a:rPr lang="en-US" sz="2000" dirty="0">
                          <a:effectLst/>
                          <a:latin typeface="Arial" panose="020B0604020202020204" pitchFamily="34" charset="0"/>
                          <a:cs typeface="Arial" panose="020B0604020202020204" pitchFamily="34" charset="0"/>
                        </a:rPr>
                        <a:t>TT</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tc>
                <a:tc row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Vật</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Lớn</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lên</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Sinh</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sản</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000" dirty="0">
                          <a:effectLst/>
                          <a:latin typeface="Arial" panose="020B0604020202020204" pitchFamily="34" charset="0"/>
                          <a:cs typeface="Arial" panose="020B0604020202020204" pitchFamily="34" charset="0"/>
                        </a:rPr>
                        <a:t>Di </a:t>
                      </a:r>
                      <a:r>
                        <a:rPr lang="en-US" sz="2000" dirty="0" err="1">
                          <a:effectLst/>
                          <a:latin typeface="Arial" panose="020B0604020202020204" pitchFamily="34" charset="0"/>
                          <a:cs typeface="Arial" panose="020B0604020202020204" pitchFamily="34" charset="0"/>
                        </a:rPr>
                        <a:t>chuyển</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Lấy</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các</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chất</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cần</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thiết</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Loại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bỏ</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các</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chất</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thải</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grid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Xếp</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loại</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tc>
                <a:tc hMerge="1">
                  <a:txBody>
                    <a:bodyPr/>
                    <a:lstStyle/>
                    <a:p>
                      <a:endParaRPr lang="en-US"/>
                    </a:p>
                  </a:txBody>
                  <a:tcPr/>
                </a:tc>
                <a:extLst>
                  <a:ext uri="{0D108BD9-81ED-4DB2-BD59-A6C34878D82A}">
                    <a16:rowId xmlns:a16="http://schemas.microsoft.com/office/drawing/2014/main" val="2003478116"/>
                  </a:ext>
                </a:extLst>
              </a:tr>
              <a:tr h="65331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Bef>
                          <a:spcPts val="600"/>
                        </a:spcBef>
                        <a:spcAft>
                          <a:spcPts val="0"/>
                        </a:spcAft>
                      </a:pPr>
                      <a:r>
                        <a:rPr lang="en-US" sz="2000" dirty="0" err="1">
                          <a:solidFill>
                            <a:schemeClr val="bg1"/>
                          </a:solidFill>
                          <a:effectLst/>
                          <a:latin typeface="Arial" panose="020B0604020202020204" pitchFamily="34" charset="0"/>
                          <a:cs typeface="Arial" panose="020B0604020202020204" pitchFamily="34" charset="0"/>
                        </a:rPr>
                        <a:t>Vật</a:t>
                      </a:r>
                      <a:r>
                        <a:rPr lang="en-US" sz="2000" dirty="0">
                          <a:solidFill>
                            <a:schemeClr val="bg1"/>
                          </a:solidFill>
                          <a:effectLst/>
                          <a:latin typeface="Arial" panose="020B0604020202020204" pitchFamily="34" charset="0"/>
                          <a:cs typeface="Arial" panose="020B0604020202020204" pitchFamily="34" charset="0"/>
                        </a:rPr>
                        <a:t> </a:t>
                      </a:r>
                      <a:r>
                        <a:rPr lang="en-US" sz="2000" dirty="0" err="1">
                          <a:solidFill>
                            <a:schemeClr val="bg1"/>
                          </a:solidFill>
                          <a:effectLst/>
                          <a:latin typeface="Arial" panose="020B0604020202020204" pitchFamily="34" charset="0"/>
                          <a:cs typeface="Arial" panose="020B0604020202020204" pitchFamily="34" charset="0"/>
                        </a:rPr>
                        <a:t>sống</a:t>
                      </a:r>
                      <a:endPar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spcBef>
                          <a:spcPts val="600"/>
                        </a:spcBef>
                        <a:spcAft>
                          <a:spcPts val="0"/>
                        </a:spcAft>
                      </a:pPr>
                      <a:r>
                        <a:rPr lang="en-US" sz="2000" dirty="0" err="1">
                          <a:solidFill>
                            <a:schemeClr val="bg1"/>
                          </a:solidFill>
                          <a:effectLst/>
                          <a:latin typeface="Arial" panose="020B0604020202020204" pitchFamily="34" charset="0"/>
                          <a:cs typeface="Arial" panose="020B0604020202020204" pitchFamily="34" charset="0"/>
                        </a:rPr>
                        <a:t>Vật</a:t>
                      </a:r>
                      <a:r>
                        <a:rPr lang="en-US" sz="2000" dirty="0">
                          <a:solidFill>
                            <a:schemeClr val="bg1"/>
                          </a:solidFill>
                          <a:effectLst/>
                          <a:latin typeface="Arial" panose="020B0604020202020204" pitchFamily="34" charset="0"/>
                          <a:cs typeface="Arial" panose="020B0604020202020204" pitchFamily="34" charset="0"/>
                        </a:rPr>
                        <a:t> </a:t>
                      </a:r>
                      <a:r>
                        <a:rPr lang="en-US" sz="2000" dirty="0" err="1">
                          <a:solidFill>
                            <a:schemeClr val="bg1"/>
                          </a:solidFill>
                          <a:effectLst/>
                          <a:latin typeface="Arial" panose="020B0604020202020204" pitchFamily="34" charset="0"/>
                          <a:cs typeface="Arial" panose="020B0604020202020204" pitchFamily="34" charset="0"/>
                        </a:rPr>
                        <a:t>không</a:t>
                      </a:r>
                      <a:r>
                        <a:rPr lang="en-US" sz="2000" dirty="0">
                          <a:solidFill>
                            <a:schemeClr val="bg1"/>
                          </a:solidFill>
                          <a:effectLst/>
                          <a:latin typeface="Arial" panose="020B0604020202020204" pitchFamily="34" charset="0"/>
                          <a:cs typeface="Arial" panose="020B0604020202020204" pitchFamily="34" charset="0"/>
                        </a:rPr>
                        <a:t> </a:t>
                      </a:r>
                      <a:r>
                        <a:rPr lang="en-US" sz="2000" dirty="0" err="1">
                          <a:solidFill>
                            <a:schemeClr val="bg1"/>
                          </a:solidFill>
                          <a:effectLst/>
                          <a:latin typeface="Arial" panose="020B0604020202020204" pitchFamily="34" charset="0"/>
                          <a:cs typeface="Arial" panose="020B0604020202020204" pitchFamily="34" charset="0"/>
                        </a:rPr>
                        <a:t>sống</a:t>
                      </a:r>
                      <a:endPar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644541992"/>
                  </a:ext>
                </a:extLst>
              </a:tr>
              <a:tr h="1066239">
                <a:tc>
                  <a:txBody>
                    <a:bodyPr/>
                    <a:lstStyle/>
                    <a:p>
                      <a:pPr marL="342900" lvl="0" indent="-342900" algn="ctr">
                        <a:spcBef>
                          <a:spcPts val="600"/>
                        </a:spcBef>
                        <a:spcAft>
                          <a:spcPts val="0"/>
                        </a:spcAft>
                        <a:buFont typeface="+mj-lt"/>
                        <a:buAutoNum type="arabicPeriod"/>
                      </a:pP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dirty="0" err="1">
                          <a:effectLst/>
                          <a:latin typeface="Arial" panose="020B0604020202020204" pitchFamily="34" charset="0"/>
                          <a:cs typeface="Arial" panose="020B0604020202020204" pitchFamily="34" charset="0"/>
                        </a:rPr>
                        <a:t>Tấm</a:t>
                      </a:r>
                      <a:r>
                        <a:rPr lang="en-US" sz="2000" dirty="0">
                          <a:effectLst/>
                          <a:latin typeface="Arial" panose="020B0604020202020204" pitchFamily="34" charset="0"/>
                          <a:cs typeface="Arial" panose="020B0604020202020204" pitchFamily="34" charset="0"/>
                        </a:rPr>
                        <a:t> pin </a:t>
                      </a:r>
                      <a:r>
                        <a:rPr lang="en-US" sz="2000" dirty="0" err="1">
                          <a:effectLst/>
                          <a:latin typeface="Arial" panose="020B0604020202020204" pitchFamily="34" charset="0"/>
                          <a:cs typeface="Arial" panose="020B0604020202020204" pitchFamily="34" charset="0"/>
                        </a:rPr>
                        <a:t>năng</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lượng</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mặt</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trời</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6665988"/>
                  </a:ext>
                </a:extLst>
              </a:tr>
              <a:tr h="355413">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2.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Đất chua</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871742"/>
                  </a:ext>
                </a:extLst>
              </a:tr>
              <a:tr h="355413">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3.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Vôi bột</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9944981"/>
                  </a:ext>
                </a:extLst>
              </a:tr>
              <a:tr h="710825">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4.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Áp thấp nhiệt đới</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8788384"/>
                  </a:ext>
                </a:extLst>
              </a:tr>
              <a:tr h="710825">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5.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Kính thiên văn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6311829"/>
                  </a:ext>
                </a:extLst>
              </a:tr>
              <a:tr h="355413">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6.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Ngôi sao</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2593919"/>
                  </a:ext>
                </a:extLst>
              </a:tr>
              <a:tr h="355413">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7.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Cây rau</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5053340"/>
                  </a:ext>
                </a:extLst>
              </a:tr>
              <a:tr h="355413">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8.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Con bò sữa</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41762361"/>
                  </a:ext>
                </a:extLst>
              </a:tr>
            </a:tbl>
          </a:graphicData>
        </a:graphic>
      </p:graphicFrame>
      <p:sp>
        <p:nvSpPr>
          <p:cNvPr id="4" name="TextBox 3"/>
          <p:cNvSpPr txBox="1"/>
          <p:nvPr/>
        </p:nvSpPr>
        <p:spPr>
          <a:xfrm>
            <a:off x="4889633" y="520344"/>
            <a:ext cx="2336922" cy="769441"/>
          </a:xfrm>
          <a:prstGeom prst="rect">
            <a:avLst/>
          </a:prstGeom>
          <a:noFill/>
        </p:spPr>
        <p:txBody>
          <a:bodyPr wrap="none" rtlCol="0">
            <a:spAutoFit/>
          </a:bodyPr>
          <a:lstStyle/>
          <a:p>
            <a:r>
              <a:rPr lang="en-US" sz="4400" b="1" dirty="0" smtClean="0">
                <a:solidFill>
                  <a:schemeClr val="accent1"/>
                </a:solidFill>
                <a:latin typeface="Arial" panose="020B0604020202020204" pitchFamily="34" charset="0"/>
                <a:cs typeface="Arial" panose="020B0604020202020204" pitchFamily="34" charset="0"/>
              </a:rPr>
              <a:t>ĐÁP ÁN</a:t>
            </a:r>
            <a:endParaRPr lang="en-US" sz="44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962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PHÂN BIỆT VẬT SỐNG VÀ VẬT KHÔNG SỐNG</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421602800"/>
              </p:ext>
            </p:extLst>
          </p:nvPr>
        </p:nvGraphicFramePr>
        <p:xfrm>
          <a:off x="524276" y="3370104"/>
          <a:ext cx="11143448" cy="2560320"/>
        </p:xfrm>
        <a:graphic>
          <a:graphicData uri="http://schemas.openxmlformats.org/drawingml/2006/table">
            <a:tbl>
              <a:tblPr firstRow="1" bandRow="1">
                <a:tableStyleId>{17292A2E-F333-43FB-9621-5CBBE7FDCDCB}</a:tableStyleId>
              </a:tblPr>
              <a:tblGrid>
                <a:gridCol w="5331928">
                  <a:extLst>
                    <a:ext uri="{9D8B030D-6E8A-4147-A177-3AD203B41FA5}">
                      <a16:colId xmlns:a16="http://schemas.microsoft.com/office/drawing/2014/main" val="3502004399"/>
                    </a:ext>
                  </a:extLst>
                </a:gridCol>
                <a:gridCol w="2056128">
                  <a:extLst>
                    <a:ext uri="{9D8B030D-6E8A-4147-A177-3AD203B41FA5}">
                      <a16:colId xmlns:a16="http://schemas.microsoft.com/office/drawing/2014/main" val="296295478"/>
                    </a:ext>
                  </a:extLst>
                </a:gridCol>
                <a:gridCol w="3755392">
                  <a:extLst>
                    <a:ext uri="{9D8B030D-6E8A-4147-A177-3AD203B41FA5}">
                      <a16:colId xmlns:a16="http://schemas.microsoft.com/office/drawing/2014/main" val="1609987327"/>
                    </a:ext>
                  </a:extLst>
                </a:gridCol>
              </a:tblGrid>
              <a:tr h="204470">
                <a:tc>
                  <a:txBody>
                    <a:bodyPr/>
                    <a:lstStyle/>
                    <a:p>
                      <a:pPr>
                        <a:lnSpc>
                          <a:spcPct val="150000"/>
                        </a:lnSpc>
                      </a:pPr>
                      <a:endParaRPr lang="en-US" sz="2800" dirty="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600"/>
                        </a:spcBef>
                        <a:spcAft>
                          <a:spcPts val="0"/>
                        </a:spcAft>
                      </a:pPr>
                      <a:r>
                        <a:rPr lang="en-US" sz="2800">
                          <a:effectLst/>
                          <a:latin typeface="Arial" panose="020B0604020202020204" pitchFamily="34" charset="0"/>
                          <a:cs typeface="Arial" panose="020B0604020202020204" pitchFamily="34" charset="0"/>
                        </a:rPr>
                        <a:t>VẬT SỐNG</a:t>
                      </a:r>
                      <a:endPar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600"/>
                        </a:spcBef>
                        <a:spcAft>
                          <a:spcPts val="0"/>
                        </a:spcAft>
                      </a:pPr>
                      <a:r>
                        <a:rPr lang="en-US" sz="2800" dirty="0">
                          <a:effectLst/>
                          <a:latin typeface="Arial" panose="020B0604020202020204" pitchFamily="34" charset="0"/>
                          <a:cs typeface="Arial" panose="020B0604020202020204" pitchFamily="34" charset="0"/>
                        </a:rPr>
                        <a:t>VẬT </a:t>
                      </a:r>
                      <a:r>
                        <a:rPr lang="en-US" sz="2800" dirty="0">
                          <a:solidFill>
                            <a:srgbClr val="002060"/>
                          </a:solidFill>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SỐNG</a:t>
                      </a:r>
                      <a:endPar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349869"/>
                  </a:ext>
                </a:extLst>
              </a:tr>
              <a:tr h="181610">
                <a:tc>
                  <a:txBody>
                    <a:bodyPr/>
                    <a:lstStyle/>
                    <a:p>
                      <a:pPr>
                        <a:lnSpc>
                          <a:spcPct val="150000"/>
                        </a:lnSpc>
                        <a:spcBef>
                          <a:spcPts val="600"/>
                        </a:spcBef>
                        <a:spcAft>
                          <a:spcPts val="0"/>
                        </a:spcAft>
                      </a:pPr>
                      <a:r>
                        <a:rPr lang="en-US" sz="2800">
                          <a:effectLst/>
                          <a:latin typeface="Arial" panose="020B0604020202020204" pitchFamily="34" charset="0"/>
                          <a:cs typeface="Arial" panose="020B0604020202020204" pitchFamily="34" charset="0"/>
                        </a:rPr>
                        <a:t>Sự trao đổi chất với môi trường</a:t>
                      </a:r>
                      <a:endPar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B050"/>
                          </a:solidFill>
                          <a:effectLst/>
                          <a:latin typeface="Arial" panose="020B0604020202020204" pitchFamily="34" charset="0"/>
                          <a:cs typeface="Arial" panose="020B0604020202020204" pitchFamily="34" charset="0"/>
                        </a:rPr>
                        <a:t>CÓ</a:t>
                      </a:r>
                      <a:endPar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2060"/>
                          </a:solidFill>
                          <a:effectLst/>
                          <a:latin typeface="Arial" panose="020B0604020202020204" pitchFamily="34" charset="0"/>
                          <a:cs typeface="Arial" panose="020B0604020202020204" pitchFamily="34" charset="0"/>
                        </a:rPr>
                        <a:t>KHÔNG</a:t>
                      </a:r>
                      <a:endPar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3223796"/>
                  </a:ext>
                </a:extLst>
              </a:tr>
              <a:tr h="164465">
                <a:tc>
                  <a:txBody>
                    <a:bodyPr/>
                    <a:lstStyle/>
                    <a:p>
                      <a:pPr>
                        <a:lnSpc>
                          <a:spcPct val="150000"/>
                        </a:lnSpc>
                        <a:spcBef>
                          <a:spcPts val="600"/>
                        </a:spcBef>
                        <a:spcAft>
                          <a:spcPts val="0"/>
                        </a:spcAft>
                      </a:pPr>
                      <a:r>
                        <a:rPr lang="en-US" sz="2800" dirty="0" err="1">
                          <a:effectLst/>
                          <a:latin typeface="Arial" panose="020B0604020202020204" pitchFamily="34" charset="0"/>
                          <a:cs typeface="Arial" panose="020B0604020202020204" pitchFamily="34" charset="0"/>
                        </a:rPr>
                        <a:t>Khả</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năng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sinh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trưởng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phát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triển</a:t>
                      </a:r>
                      <a:endPar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B050"/>
                          </a:solidFill>
                          <a:effectLst/>
                          <a:latin typeface="Arial" panose="020B0604020202020204" pitchFamily="34" charset="0"/>
                          <a:cs typeface="Arial" panose="020B0604020202020204" pitchFamily="34" charset="0"/>
                        </a:rPr>
                        <a:t>CÓ</a:t>
                      </a:r>
                      <a:endPar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2060"/>
                          </a:solidFill>
                          <a:effectLst/>
                          <a:latin typeface="Arial" panose="020B0604020202020204" pitchFamily="34" charset="0"/>
                          <a:cs typeface="Arial" panose="020B0604020202020204" pitchFamily="34" charset="0"/>
                        </a:rPr>
                        <a:t>KHÔNG</a:t>
                      </a:r>
                      <a:endPar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6982286"/>
                  </a:ext>
                </a:extLst>
              </a:tr>
              <a:tr h="141605">
                <a:tc>
                  <a:txBody>
                    <a:bodyPr/>
                    <a:lstStyle/>
                    <a:p>
                      <a:pPr>
                        <a:lnSpc>
                          <a:spcPct val="150000"/>
                        </a:lnSpc>
                        <a:spcBef>
                          <a:spcPts val="600"/>
                        </a:spcBef>
                        <a:spcAft>
                          <a:spcPts val="0"/>
                        </a:spcAft>
                      </a:pPr>
                      <a:r>
                        <a:rPr lang="en-US" sz="2800">
                          <a:effectLst/>
                          <a:latin typeface="Arial" panose="020B0604020202020204" pitchFamily="34" charset="0"/>
                          <a:cs typeface="Arial" panose="020B0604020202020204" pitchFamily="34" charset="0"/>
                        </a:rPr>
                        <a:t>Khả năng sinh sản</a:t>
                      </a:r>
                      <a:endPar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B050"/>
                          </a:solidFill>
                          <a:effectLst/>
                          <a:latin typeface="Arial" panose="020B0604020202020204" pitchFamily="34" charset="0"/>
                          <a:cs typeface="Arial" panose="020B0604020202020204" pitchFamily="34" charset="0"/>
                        </a:rPr>
                        <a:t>CÓ</a:t>
                      </a:r>
                      <a:endPar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2060"/>
                          </a:solidFill>
                          <a:effectLst/>
                          <a:latin typeface="Arial" panose="020B0604020202020204" pitchFamily="34" charset="0"/>
                          <a:cs typeface="Arial" panose="020B0604020202020204" pitchFamily="34" charset="0"/>
                        </a:rPr>
                        <a:t>KHÔNG</a:t>
                      </a:r>
                      <a:endPar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437642"/>
                  </a:ext>
                </a:extLst>
              </a:tr>
            </a:tbl>
          </a:graphicData>
        </a:graphic>
      </p:graphicFrame>
    </p:spTree>
    <p:extLst>
      <p:ext uri="{BB962C8B-B14F-4D97-AF65-F5344CB8AC3E}">
        <p14:creationId xmlns:p14="http://schemas.microsoft.com/office/powerpoint/2010/main" val="1659994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Luyện</a:t>
            </a:r>
            <a:r>
              <a:rPr lang="en-US" dirty="0" smtClean="0"/>
              <a:t> </a:t>
            </a:r>
            <a:r>
              <a:rPr lang="en-US" dirty="0" err="1" smtClean="0"/>
              <a:t>tập</a:t>
            </a:r>
            <a:endParaRPr lang="en-US" dirty="0"/>
          </a:p>
        </p:txBody>
      </p:sp>
      <p:sp>
        <p:nvSpPr>
          <p:cNvPr id="3" name="Content Placeholder 2"/>
          <p:cNvSpPr>
            <a:spLocks noGrp="1"/>
          </p:cNvSpPr>
          <p:nvPr>
            <p:ph idx="1"/>
          </p:nvPr>
        </p:nvSpPr>
        <p:spPr/>
        <p:txBody>
          <a:bodyPr/>
          <a:lstStyle/>
          <a:p>
            <a:r>
              <a:rPr lang="en-US" dirty="0"/>
              <a:t>C1. </a:t>
            </a:r>
            <a:r>
              <a:rPr lang="en-US" dirty="0" err="1"/>
              <a:t>Lĩnh</a:t>
            </a:r>
            <a:r>
              <a:rPr lang="en-US" dirty="0"/>
              <a:t> </a:t>
            </a:r>
            <a:r>
              <a:rPr lang="en-US" dirty="0" err="1"/>
              <a:t>vực</a:t>
            </a:r>
            <a:r>
              <a:rPr lang="en-US" dirty="0"/>
              <a:t> </a:t>
            </a:r>
            <a:r>
              <a:rPr lang="en-US" dirty="0" err="1"/>
              <a:t>khoa</a:t>
            </a:r>
            <a:r>
              <a:rPr lang="en-US" dirty="0"/>
              <a:t> </a:t>
            </a:r>
            <a:r>
              <a:rPr lang="en-US" dirty="0" err="1"/>
              <a:t>học</a:t>
            </a:r>
            <a:r>
              <a:rPr lang="en-US" dirty="0"/>
              <a:t> </a:t>
            </a:r>
            <a:r>
              <a:rPr lang="en-US" dirty="0" err="1"/>
              <a:t>tự</a:t>
            </a:r>
            <a:r>
              <a:rPr lang="en-US" dirty="0"/>
              <a:t> </a:t>
            </a:r>
            <a:r>
              <a:rPr lang="en-US" dirty="0" err="1"/>
              <a:t>nhiên</a:t>
            </a:r>
            <a:r>
              <a:rPr lang="en-US" dirty="0"/>
              <a:t> </a:t>
            </a:r>
            <a:r>
              <a:rPr lang="en-US" dirty="0" err="1"/>
              <a:t>nào</a:t>
            </a:r>
            <a:r>
              <a:rPr lang="en-US" dirty="0"/>
              <a:t> </a:t>
            </a:r>
            <a:r>
              <a:rPr lang="en-US" dirty="0" err="1"/>
              <a:t>nghiên</a:t>
            </a:r>
            <a:r>
              <a:rPr lang="en-US" dirty="0"/>
              <a:t> </a:t>
            </a:r>
            <a:r>
              <a:rPr lang="en-US" dirty="0" err="1"/>
              <a:t>cứu</a:t>
            </a:r>
            <a:r>
              <a:rPr lang="en-US" dirty="0"/>
              <a:t> </a:t>
            </a:r>
            <a:r>
              <a:rPr lang="en-US" dirty="0" err="1"/>
              <a:t>về</a:t>
            </a:r>
            <a:r>
              <a:rPr lang="en-US" dirty="0"/>
              <a:t> </a:t>
            </a:r>
            <a:r>
              <a:rPr lang="en-US" dirty="0" err="1"/>
              <a:t>các</a:t>
            </a:r>
            <a:r>
              <a:rPr lang="en-US" dirty="0"/>
              <a:t> </a:t>
            </a:r>
            <a:r>
              <a:rPr lang="en-US" dirty="0" err="1"/>
              <a:t>vật</a:t>
            </a:r>
            <a:r>
              <a:rPr lang="en-US" dirty="0"/>
              <a:t> </a:t>
            </a:r>
            <a:r>
              <a:rPr lang="en-US" dirty="0" err="1"/>
              <a:t>sống</a:t>
            </a:r>
            <a:r>
              <a:rPr lang="en-US" dirty="0"/>
              <a:t>?</a:t>
            </a:r>
          </a:p>
          <a:p>
            <a:r>
              <a:rPr lang="en-US" dirty="0"/>
              <a:t>C2. </a:t>
            </a:r>
            <a:r>
              <a:rPr lang="en-US" dirty="0" err="1"/>
              <a:t>Em</a:t>
            </a:r>
            <a:r>
              <a:rPr lang="en-US" dirty="0"/>
              <a:t> </a:t>
            </a:r>
            <a:r>
              <a:rPr lang="en-US" dirty="0" err="1"/>
              <a:t>có</a:t>
            </a:r>
            <a:r>
              <a:rPr lang="en-US" dirty="0"/>
              <a:t> </a:t>
            </a:r>
            <a:r>
              <a:rPr lang="en-US" dirty="0" err="1"/>
              <a:t>thể</a:t>
            </a:r>
            <a:r>
              <a:rPr lang="en-US" dirty="0"/>
              <a:t> </a:t>
            </a:r>
            <a:r>
              <a:rPr lang="en-US" dirty="0" err="1"/>
              <a:t>phân</a:t>
            </a:r>
            <a:r>
              <a:rPr lang="en-US" dirty="0"/>
              <a:t> </a:t>
            </a:r>
            <a:r>
              <a:rPr lang="en-US" dirty="0" err="1"/>
              <a:t>biệt</a:t>
            </a:r>
            <a:r>
              <a:rPr lang="en-US" dirty="0"/>
              <a:t> </a:t>
            </a:r>
            <a:r>
              <a:rPr lang="en-US" dirty="0" err="1"/>
              <a:t>khoa</a:t>
            </a:r>
            <a:r>
              <a:rPr lang="en-US" dirty="0"/>
              <a:t> </a:t>
            </a:r>
            <a:r>
              <a:rPr lang="en-US" dirty="0" err="1"/>
              <a:t>học</a:t>
            </a:r>
            <a:r>
              <a:rPr lang="en-US" dirty="0"/>
              <a:t> </a:t>
            </a:r>
            <a:r>
              <a:rPr lang="en-US" dirty="0" err="1"/>
              <a:t>về</a:t>
            </a:r>
            <a:r>
              <a:rPr lang="en-US" dirty="0"/>
              <a:t> </a:t>
            </a:r>
            <a:r>
              <a:rPr lang="en-US" dirty="0" err="1"/>
              <a:t>vật</a:t>
            </a:r>
            <a:r>
              <a:rPr lang="en-US" dirty="0"/>
              <a:t> </a:t>
            </a:r>
            <a:r>
              <a:rPr lang="en-US" dirty="0" err="1"/>
              <a:t>chất</a:t>
            </a:r>
            <a:r>
              <a:rPr lang="en-US" dirty="0"/>
              <a:t> (</a:t>
            </a:r>
            <a:r>
              <a:rPr lang="en-US" dirty="0" err="1"/>
              <a:t>vật</a:t>
            </a:r>
            <a:r>
              <a:rPr lang="en-US" dirty="0"/>
              <a:t> </a:t>
            </a:r>
            <a:r>
              <a:rPr lang="en-US" dirty="0" err="1"/>
              <a:t>lí</a:t>
            </a:r>
            <a:r>
              <a:rPr lang="en-US" dirty="0"/>
              <a:t>, </a:t>
            </a:r>
            <a:r>
              <a:rPr lang="en-US" dirty="0" err="1"/>
              <a:t>hóa</a:t>
            </a:r>
            <a:r>
              <a:rPr lang="en-US" dirty="0"/>
              <a:t> </a:t>
            </a:r>
            <a:r>
              <a:rPr lang="en-US" dirty="0" err="1"/>
              <a:t>học</a:t>
            </a:r>
            <a:r>
              <a:rPr lang="en-US" dirty="0"/>
              <a:t>…) </a:t>
            </a:r>
            <a:r>
              <a:rPr lang="en-US" dirty="0" err="1"/>
              <a:t>và</a:t>
            </a:r>
            <a:r>
              <a:rPr lang="en-US" dirty="0"/>
              <a:t> </a:t>
            </a:r>
            <a:r>
              <a:rPr lang="en-US" dirty="0" err="1"/>
              <a:t>khoa</a:t>
            </a:r>
            <a:r>
              <a:rPr lang="en-US" dirty="0"/>
              <a:t> </a:t>
            </a:r>
            <a:r>
              <a:rPr lang="en-US" dirty="0" err="1"/>
              <a:t>học</a:t>
            </a:r>
            <a:r>
              <a:rPr lang="en-US" dirty="0"/>
              <a:t> </a:t>
            </a:r>
            <a:r>
              <a:rPr lang="en-US" dirty="0" err="1"/>
              <a:t>về</a:t>
            </a:r>
            <a:r>
              <a:rPr lang="en-US" dirty="0"/>
              <a:t> </a:t>
            </a:r>
            <a:r>
              <a:rPr lang="en-US" dirty="0" err="1"/>
              <a:t>sự</a:t>
            </a:r>
            <a:r>
              <a:rPr lang="en-US" dirty="0"/>
              <a:t> </a:t>
            </a:r>
            <a:r>
              <a:rPr lang="en-US" dirty="0" err="1"/>
              <a:t>sống</a:t>
            </a:r>
            <a:r>
              <a:rPr lang="en-US" dirty="0"/>
              <a:t> (</a:t>
            </a:r>
            <a:r>
              <a:rPr lang="en-US" dirty="0" err="1"/>
              <a:t>sinh</a:t>
            </a:r>
            <a:r>
              <a:rPr lang="en-US" dirty="0"/>
              <a:t> </a:t>
            </a:r>
            <a:r>
              <a:rPr lang="en-US" dirty="0" err="1"/>
              <a:t>học</a:t>
            </a:r>
            <a:r>
              <a:rPr lang="en-US" dirty="0"/>
              <a:t>) </a:t>
            </a:r>
            <a:r>
              <a:rPr lang="en-US" dirty="0" err="1"/>
              <a:t>dựa</a:t>
            </a:r>
            <a:r>
              <a:rPr lang="en-US" dirty="0"/>
              <a:t> </a:t>
            </a:r>
            <a:r>
              <a:rPr lang="en-US" dirty="0" err="1"/>
              <a:t>vào</a:t>
            </a:r>
            <a:r>
              <a:rPr lang="en-US" dirty="0"/>
              <a:t> </a:t>
            </a:r>
            <a:r>
              <a:rPr lang="en-US" dirty="0" err="1"/>
              <a:t>sự</a:t>
            </a:r>
            <a:r>
              <a:rPr lang="en-US" dirty="0"/>
              <a:t> </a:t>
            </a:r>
            <a:r>
              <a:rPr lang="en-US" dirty="0" err="1"/>
              <a:t>khác</a:t>
            </a:r>
            <a:r>
              <a:rPr lang="en-US" dirty="0"/>
              <a:t> </a:t>
            </a:r>
            <a:r>
              <a:rPr lang="en-US" dirty="0" err="1"/>
              <a:t>biệt</a:t>
            </a:r>
            <a:r>
              <a:rPr lang="en-US" dirty="0"/>
              <a:t> </a:t>
            </a:r>
            <a:r>
              <a:rPr lang="en-US" dirty="0" err="1"/>
              <a:t>nào</a:t>
            </a:r>
            <a:r>
              <a:rPr lang="en-US" dirty="0"/>
              <a:t>?</a:t>
            </a:r>
          </a:p>
          <a:p>
            <a:pPr marL="0" indent="0">
              <a:buNone/>
            </a:pPr>
            <a:endParaRPr lang="en-US" dirty="0"/>
          </a:p>
        </p:txBody>
      </p:sp>
    </p:spTree>
    <p:extLst>
      <p:ext uri="{BB962C8B-B14F-4D97-AF65-F5344CB8AC3E}">
        <p14:creationId xmlns:p14="http://schemas.microsoft.com/office/powerpoint/2010/main" val="2645568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3182486" y="735602"/>
            <a:ext cx="5562600" cy="838200"/>
          </a:xfrm>
          <a:prstGeom prst="rect">
            <a:avLst/>
          </a:prstGeom>
        </p:spPr>
        <p:txBody>
          <a:bodyPr wrap="none" fromWordArt="1">
            <a:prstTxWarp prst="textPlain">
              <a:avLst>
                <a:gd name="adj" fmla="val 50000"/>
              </a:avLst>
            </a:prstTxWarp>
          </a:bodyPr>
          <a:lstStyle/>
          <a:p>
            <a:r>
              <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pic>
        <p:nvPicPr>
          <p:cNvPr id="12291" name="Picture 23" descr="grade school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981693" y="1922905"/>
            <a:ext cx="548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smtClean="0">
                <a:solidFill>
                  <a:srgbClr val="002060"/>
                </a:solidFill>
                <a:latin typeface="Times New Roman" panose="02020603050405020304" pitchFamily="18" charset="0"/>
                <a:cs typeface="Times New Roman" panose="02020603050405020304" pitchFamily="18" charset="0"/>
              </a:rPr>
              <a:t>2 </a:t>
            </a:r>
            <a:r>
              <a:rPr lang="en-US" altLang="en-US" sz="2800" b="1" dirty="0" err="1">
                <a:solidFill>
                  <a:srgbClr val="002060"/>
                </a:solidFill>
                <a:latin typeface="Times New Roman" panose="02020603050405020304" pitchFamily="18" charset="0"/>
                <a:cs typeface="Times New Roman" panose="02020603050405020304" pitchFamily="18" charset="0"/>
              </a:rPr>
              <a:t>phút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800" b="1" dirty="0">
                <a:solidFill>
                  <a:srgbClr val="002060"/>
                </a:solidFill>
                <a:latin typeface="Times New Roman" panose="02020603050405020304" pitchFamily="18" charset="0"/>
                <a:cs typeface="Times New Roman" panose="02020603050405020304" pitchFamily="18" charset="0"/>
              </a:rPr>
              <a:t>(</a:t>
            </a:r>
            <a:r>
              <a:rPr lang="en-US" altLang="en-US" sz="2800" b="1" dirty="0" err="1">
                <a:solidFill>
                  <a:srgbClr val="002060"/>
                </a:solidFill>
                <a:latin typeface="Times New Roman" panose="02020603050405020304" pitchFamily="18" charset="0"/>
                <a:cs typeface="Times New Roman" panose="02020603050405020304" pitchFamily="18" charset="0"/>
              </a:rPr>
              <a:t>Lớp</a:t>
            </a:r>
            <a:r>
              <a:rPr lang="en-US" altLang="en-US" sz="2800" b="1" dirty="0">
                <a:solidFill>
                  <a:srgbClr val="002060"/>
                </a:solidFill>
                <a:latin typeface="Times New Roman" panose="02020603050405020304" pitchFamily="18" charset="0"/>
                <a:cs typeface="Times New Roman" panose="02020603050405020304" pitchFamily="18" charset="0"/>
              </a:rPr>
              <a:t> chia </a:t>
            </a:r>
            <a:r>
              <a:rPr lang="en-US" altLang="en-US" sz="2800" b="1" dirty="0" smtClean="0">
                <a:solidFill>
                  <a:srgbClr val="002060"/>
                </a:solidFill>
                <a:latin typeface="Times New Roman" panose="02020603050405020304" pitchFamily="18" charset="0"/>
                <a:cs typeface="Times New Roman" panose="02020603050405020304" pitchFamily="18" charset="0"/>
              </a:rPr>
              <a:t>4 </a:t>
            </a:r>
            <a:r>
              <a:rPr lang="en-US" altLang="en-US" sz="2800" b="1" dirty="0" err="1" smtClean="0">
                <a:solidFill>
                  <a:srgbClr val="002060"/>
                </a:solidFill>
                <a:latin typeface="Times New Roman" panose="02020603050405020304" pitchFamily="18" charset="0"/>
                <a:cs typeface="Times New Roman" panose="02020603050405020304" pitchFamily="18" charset="0"/>
              </a:rPr>
              <a:t>nhóm</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146785" y="3184879"/>
            <a:ext cx="8321308" cy="197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en-US" sz="3600" b="1" i="1" dirty="0" err="1">
                <a:solidFill>
                  <a:srgbClr val="002060"/>
                </a:solidFill>
                <a:latin typeface="Times New Roman" panose="02020603050405020304" pitchFamily="18" charset="0"/>
                <a:cs typeface="Times New Roman" panose="02020603050405020304" pitchFamily="18" charset="0"/>
              </a:rPr>
              <a:t>Yêu</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cầu</a:t>
            </a:r>
            <a:r>
              <a:rPr lang="en-US" altLang="en-US" sz="3600" b="1" i="1" dirty="0">
                <a:solidFill>
                  <a:srgbClr val="002060"/>
                </a:solidFill>
                <a:latin typeface="Times New Roman" panose="02020603050405020304" pitchFamily="18" charset="0"/>
                <a:cs typeface="Times New Roman" panose="02020603050405020304" pitchFamily="18" charset="0"/>
              </a:rPr>
              <a:t>: </a:t>
            </a:r>
          </a:p>
          <a:p>
            <a:pPr algn="just">
              <a:lnSpc>
                <a:spcPct val="130000"/>
              </a:lnSpc>
            </a:pPr>
            <a:r>
              <a:rPr lang="en-US" altLang="en-US" sz="2900" b="1" dirty="0" err="1">
                <a:solidFill>
                  <a:srgbClr val="002060"/>
                </a:solidFill>
              </a:rPr>
              <a:t>Kể</a:t>
            </a:r>
            <a:r>
              <a:rPr lang="en-US" altLang="en-US" sz="2900" b="1" dirty="0">
                <a:solidFill>
                  <a:srgbClr val="002060"/>
                </a:solidFill>
              </a:rPr>
              <a:t> </a:t>
            </a:r>
            <a:r>
              <a:rPr lang="en-US" altLang="en-US" sz="2900" b="1" dirty="0" err="1">
                <a:solidFill>
                  <a:srgbClr val="002060"/>
                </a:solidFill>
              </a:rPr>
              <a:t>tên</a:t>
            </a:r>
            <a:r>
              <a:rPr lang="en-US" altLang="en-US" sz="2900" b="1" dirty="0">
                <a:solidFill>
                  <a:srgbClr val="002060"/>
                </a:solidFill>
              </a:rPr>
              <a:t> </a:t>
            </a:r>
            <a:r>
              <a:rPr lang="en-US" altLang="en-US" sz="2900" b="1" dirty="0" err="1">
                <a:solidFill>
                  <a:srgbClr val="002060"/>
                </a:solidFill>
              </a:rPr>
              <a:t>một</a:t>
            </a:r>
            <a:r>
              <a:rPr lang="en-US" altLang="en-US" sz="2900" b="1" dirty="0">
                <a:solidFill>
                  <a:srgbClr val="002060"/>
                </a:solidFill>
              </a:rPr>
              <a:t> </a:t>
            </a:r>
            <a:r>
              <a:rPr lang="en-US" altLang="en-US" sz="2900" b="1" dirty="0" err="1">
                <a:solidFill>
                  <a:srgbClr val="002060"/>
                </a:solidFill>
              </a:rPr>
              <a:t>số</a:t>
            </a:r>
            <a:r>
              <a:rPr lang="en-US" altLang="en-US" sz="2900" b="1" dirty="0">
                <a:solidFill>
                  <a:srgbClr val="002060"/>
                </a:solidFill>
              </a:rPr>
              <a:t> </a:t>
            </a:r>
            <a:r>
              <a:rPr lang="en-US" altLang="en-US" sz="2900" b="1" dirty="0" err="1">
                <a:solidFill>
                  <a:srgbClr val="002060"/>
                </a:solidFill>
              </a:rPr>
              <a:t>hoạt</a:t>
            </a:r>
            <a:r>
              <a:rPr lang="en-US" altLang="en-US" sz="2900" b="1" dirty="0">
                <a:solidFill>
                  <a:srgbClr val="002060"/>
                </a:solidFill>
              </a:rPr>
              <a:t> </a:t>
            </a:r>
            <a:r>
              <a:rPr lang="en-US" altLang="en-US" sz="2900" b="1" dirty="0" err="1">
                <a:solidFill>
                  <a:srgbClr val="002060"/>
                </a:solidFill>
              </a:rPr>
              <a:t>động</a:t>
            </a:r>
            <a:r>
              <a:rPr lang="en-US" altLang="en-US" sz="2900" b="1" dirty="0">
                <a:solidFill>
                  <a:srgbClr val="002060"/>
                </a:solidFill>
              </a:rPr>
              <a:t> </a:t>
            </a:r>
            <a:r>
              <a:rPr lang="en-US" altLang="en-US" sz="2900" b="1" dirty="0" err="1">
                <a:solidFill>
                  <a:srgbClr val="002060"/>
                </a:solidFill>
              </a:rPr>
              <a:t>trong</a:t>
            </a:r>
            <a:r>
              <a:rPr lang="en-US" altLang="en-US" sz="2900" b="1" dirty="0">
                <a:solidFill>
                  <a:srgbClr val="002060"/>
                </a:solidFill>
              </a:rPr>
              <a:t> </a:t>
            </a:r>
            <a:r>
              <a:rPr lang="en-US" altLang="en-US" sz="2900" b="1" dirty="0" err="1">
                <a:solidFill>
                  <a:srgbClr val="002060"/>
                </a:solidFill>
              </a:rPr>
              <a:t>thực</a:t>
            </a:r>
            <a:r>
              <a:rPr lang="en-US" altLang="en-US" sz="2900" b="1" dirty="0">
                <a:solidFill>
                  <a:srgbClr val="002060"/>
                </a:solidFill>
              </a:rPr>
              <a:t> </a:t>
            </a:r>
            <a:r>
              <a:rPr lang="en-US" altLang="en-US" sz="2900" b="1" dirty="0" err="1">
                <a:solidFill>
                  <a:srgbClr val="002060"/>
                </a:solidFill>
              </a:rPr>
              <a:t>tế</a:t>
            </a:r>
            <a:r>
              <a:rPr lang="en-US" altLang="en-US" sz="2900" b="1" dirty="0">
                <a:solidFill>
                  <a:srgbClr val="002060"/>
                </a:solidFill>
              </a:rPr>
              <a:t> </a:t>
            </a:r>
            <a:r>
              <a:rPr lang="en-US" altLang="en-US" sz="2900" b="1" dirty="0" err="1">
                <a:solidFill>
                  <a:srgbClr val="002060"/>
                </a:solidFill>
              </a:rPr>
              <a:t>liên</a:t>
            </a:r>
            <a:r>
              <a:rPr lang="en-US" altLang="en-US" sz="2900" b="1" dirty="0">
                <a:solidFill>
                  <a:srgbClr val="002060"/>
                </a:solidFill>
              </a:rPr>
              <a:t> </a:t>
            </a:r>
            <a:r>
              <a:rPr lang="en-US" altLang="en-US" sz="2900" b="1" dirty="0" err="1">
                <a:solidFill>
                  <a:srgbClr val="002060"/>
                </a:solidFill>
              </a:rPr>
              <a:t>quan</a:t>
            </a:r>
            <a:r>
              <a:rPr lang="en-US" altLang="en-US" sz="2900" b="1" dirty="0">
                <a:solidFill>
                  <a:srgbClr val="002060"/>
                </a:solidFill>
              </a:rPr>
              <a:t> </a:t>
            </a:r>
            <a:r>
              <a:rPr lang="en-US" altLang="en-US" sz="2900" b="1" dirty="0" err="1">
                <a:solidFill>
                  <a:srgbClr val="002060"/>
                </a:solidFill>
              </a:rPr>
              <a:t>chủ</a:t>
            </a:r>
            <a:r>
              <a:rPr lang="en-US" altLang="en-US" sz="2900" b="1" dirty="0">
                <a:solidFill>
                  <a:srgbClr val="002060"/>
                </a:solidFill>
              </a:rPr>
              <a:t> </a:t>
            </a:r>
            <a:r>
              <a:rPr lang="en-US" altLang="en-US" sz="2900" b="1" dirty="0" err="1">
                <a:solidFill>
                  <a:srgbClr val="002060"/>
                </a:solidFill>
              </a:rPr>
              <a:t>yếu</a:t>
            </a:r>
            <a:r>
              <a:rPr lang="en-US" altLang="en-US" sz="2900" b="1" dirty="0">
                <a:solidFill>
                  <a:srgbClr val="002060"/>
                </a:solidFill>
              </a:rPr>
              <a:t> </a:t>
            </a:r>
            <a:r>
              <a:rPr lang="en-US" altLang="en-US" sz="2900" b="1" dirty="0" err="1">
                <a:solidFill>
                  <a:srgbClr val="002060"/>
                </a:solidFill>
              </a:rPr>
              <a:t>đến</a:t>
            </a:r>
            <a:r>
              <a:rPr lang="en-US" altLang="en-US" sz="2900" b="1" dirty="0">
                <a:solidFill>
                  <a:srgbClr val="002060"/>
                </a:solidFill>
              </a:rPr>
              <a:t> </a:t>
            </a:r>
            <a:r>
              <a:rPr lang="en-US" altLang="en-US" sz="2900" b="1" dirty="0" err="1">
                <a:solidFill>
                  <a:srgbClr val="002060"/>
                </a:solidFill>
              </a:rPr>
              <a:t>lĩnh</a:t>
            </a:r>
            <a:r>
              <a:rPr lang="en-US" altLang="en-US" sz="2900" b="1" dirty="0">
                <a:solidFill>
                  <a:srgbClr val="002060"/>
                </a:solidFill>
              </a:rPr>
              <a:t> </a:t>
            </a:r>
            <a:r>
              <a:rPr lang="en-US" altLang="en-US" sz="2900" b="1" dirty="0" err="1" smtClean="0">
                <a:solidFill>
                  <a:srgbClr val="002060"/>
                </a:solidFill>
              </a:rPr>
              <a:t>vực</a:t>
            </a:r>
            <a:r>
              <a:rPr lang="en-US" altLang="en-US" sz="2900" b="1" dirty="0" smtClean="0">
                <a:solidFill>
                  <a:srgbClr val="002060"/>
                </a:solidFill>
              </a:rPr>
              <a:t>:</a:t>
            </a:r>
            <a:endParaRPr lang="en-US" altLang="en-US" sz="2900" b="1" dirty="0">
              <a:solidFill>
                <a:srgbClr val="00206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71607781"/>
              </p:ext>
            </p:extLst>
          </p:nvPr>
        </p:nvGraphicFramePr>
        <p:xfrm>
          <a:off x="146785" y="5249713"/>
          <a:ext cx="8128000" cy="1036320"/>
        </p:xfrm>
        <a:graphic>
          <a:graphicData uri="http://schemas.openxmlformats.org/drawingml/2006/table">
            <a:tbl>
              <a:tblPr firstRow="1" bandRow="1">
                <a:tableStyleId>{D27102A9-8310-4765-A935-A1911B00CA55}</a:tableStyleId>
              </a:tblPr>
              <a:tblGrid>
                <a:gridCol w="3012975">
                  <a:extLst>
                    <a:ext uri="{9D8B030D-6E8A-4147-A177-3AD203B41FA5}">
                      <a16:colId xmlns:a16="http://schemas.microsoft.com/office/drawing/2014/main" val="3233143598"/>
                    </a:ext>
                  </a:extLst>
                </a:gridCol>
                <a:gridCol w="5115025">
                  <a:extLst>
                    <a:ext uri="{9D8B030D-6E8A-4147-A177-3AD203B41FA5}">
                      <a16:colId xmlns:a16="http://schemas.microsoft.com/office/drawing/2014/main" val="2756156733"/>
                    </a:ext>
                  </a:extLst>
                </a:gridCol>
              </a:tblGrid>
              <a:tr h="370840">
                <a:tc>
                  <a:txBody>
                    <a:bodyPr/>
                    <a:lstStyle/>
                    <a:p>
                      <a:pPr algn="ctr"/>
                      <a:r>
                        <a:rPr lang="en-US" sz="2800" b="1" dirty="0" err="1" smtClean="0">
                          <a:latin typeface="Arial" panose="020B0604020202020204" pitchFamily="34" charset="0"/>
                          <a:cs typeface="Arial" panose="020B0604020202020204" pitchFamily="34" charset="0"/>
                        </a:rPr>
                        <a:t>Vật</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lí</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smtClean="0">
                          <a:latin typeface="Arial" panose="020B0604020202020204" pitchFamily="34" charset="0"/>
                          <a:cs typeface="Arial" panose="020B0604020202020204" pitchFamily="34" charset="0"/>
                        </a:rPr>
                        <a:t>Sinh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học</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0920195"/>
                  </a:ext>
                </a:extLst>
              </a:tr>
              <a:tr h="370840">
                <a:tc>
                  <a:txBody>
                    <a:bodyPr/>
                    <a:lstStyle/>
                    <a:p>
                      <a:pPr algn="ctr"/>
                      <a:r>
                        <a:rPr lang="en-US" sz="2800" b="1" dirty="0" err="1" smtClean="0">
                          <a:latin typeface="Arial" panose="020B0604020202020204" pitchFamily="34" charset="0"/>
                          <a:cs typeface="Arial" panose="020B0604020202020204" pitchFamily="34" charset="0"/>
                        </a:rPr>
                        <a:t>Hóa</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học</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smtClean="0">
                          <a:latin typeface="Arial" panose="020B0604020202020204" pitchFamily="34" charset="0"/>
                          <a:cs typeface="Arial" panose="020B0604020202020204" pitchFamily="34" charset="0"/>
                        </a:rPr>
                        <a:t>Khoa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học</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trái</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đất</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và</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bầu</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trời</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5651568"/>
                  </a:ext>
                </a:extLst>
              </a:tr>
            </a:tbl>
          </a:graphicData>
        </a:graphic>
      </p:graphicFrame>
      <p:pic>
        <p:nvPicPr>
          <p:cNvPr id="11" name="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94288" y="0"/>
            <a:ext cx="2697712" cy="1517463"/>
          </a:xfrm>
          <a:prstGeom prst="rect">
            <a:avLst/>
          </a:prstGeom>
        </p:spPr>
      </p:pic>
    </p:spTree>
    <p:extLst>
      <p:ext uri="{BB962C8B-B14F-4D97-AF65-F5344CB8AC3E}">
        <p14:creationId xmlns:p14="http://schemas.microsoft.com/office/powerpoint/2010/main" val="1928205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58" presetClass="entr" presetSubtype="0" accel="10000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strVal val="#ppt_w*2.5"/>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0.01"/>
                                          </p:val>
                                        </p:tav>
                                        <p:tav tm="100000">
                                          <p:val>
                                            <p:strVal val="#ppt_h"/>
                                          </p:val>
                                        </p:tav>
                                      </p:tavLst>
                                    </p:anim>
                                    <p:anim calcmode="lin" valueType="num">
                                      <p:cBhvr>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h+1"/>
                                          </p:val>
                                        </p:tav>
                                        <p:tav tm="100000">
                                          <p:val>
                                            <p:strVal val="#ppt_y"/>
                                          </p:val>
                                        </p:tav>
                                      </p:tavLst>
                                    </p:anim>
                                    <p:animEffect transition="in" filter="fade">
                                      <p:cBhvr>
                                        <p:cTn id="16" dur="500"/>
                                        <p:tgtEl>
                                          <p:spTgt spid="9">
                                            <p:txEl>
                                              <p:pRg st="0" end="0"/>
                                            </p:txEl>
                                          </p:spTgt>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linds(horizontal)">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fill="hold" display="0">
                  <p:stCondLst>
                    <p:cond delay="indefinite"/>
                  </p:stCondLst>
                </p:cTn>
                <p:tgtEl>
                  <p:spTgt spid="11"/>
                </p:tgtEl>
              </p:cMediaNode>
            </p:vide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TIỂU SỬ, THÀNH TỰU</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4567" y="3823656"/>
            <a:ext cx="2734056" cy="24688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328" y="3823657"/>
            <a:ext cx="2468879" cy="24688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 r="-226" b="11734"/>
          <a:stretch/>
        </p:blipFill>
        <p:spPr>
          <a:xfrm>
            <a:off x="6519036" y="2332293"/>
            <a:ext cx="2097894" cy="249666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022" y="2336799"/>
            <a:ext cx="2183132" cy="2492160"/>
          </a:xfrm>
          <a:prstGeom prst="rect">
            <a:avLst/>
          </a:prstGeom>
        </p:spPr>
      </p:pic>
      <p:sp>
        <p:nvSpPr>
          <p:cNvPr id="9" name="Rectangle 8"/>
          <p:cNvSpPr/>
          <p:nvPr/>
        </p:nvSpPr>
        <p:spPr>
          <a:xfrm>
            <a:off x="51538" y="4873430"/>
            <a:ext cx="2800767" cy="523220"/>
          </a:xfrm>
          <a:prstGeom prst="rect">
            <a:avLst/>
          </a:prstGeom>
        </p:spPr>
        <p:txBody>
          <a:bodyPr wrap="none">
            <a:spAutoFit/>
          </a:bodyPr>
          <a:lstStyle/>
          <a:p>
            <a:r>
              <a:rPr lang="en-US" sz="2800" b="1">
                <a:latin typeface="Arial" panose="020B0604020202020204" pitchFamily="34" charset="0"/>
                <a:ea typeface="Calibri" panose="020F0502020204030204" pitchFamily="34" charset="0"/>
                <a:cs typeface="Arial" panose="020B0604020202020204" pitchFamily="34" charset="0"/>
              </a:rPr>
              <a:t>Charles Darwin</a:t>
            </a:r>
            <a:endParaRPr lang="en-US" sz="2800" b="1">
              <a:latin typeface="Arial" panose="020B0604020202020204" pitchFamily="34" charset="0"/>
              <a:cs typeface="Arial" panose="020B0604020202020204" pitchFamily="34" charset="0"/>
            </a:endParaRPr>
          </a:p>
        </p:txBody>
      </p:sp>
      <p:sp>
        <p:nvSpPr>
          <p:cNvPr id="11" name="Rectangle 10"/>
          <p:cNvSpPr/>
          <p:nvPr/>
        </p:nvSpPr>
        <p:spPr>
          <a:xfrm>
            <a:off x="3268421" y="6383774"/>
            <a:ext cx="2544927" cy="523220"/>
          </a:xfrm>
          <a:prstGeom prst="rect">
            <a:avLst/>
          </a:prstGeom>
        </p:spPr>
        <p:txBody>
          <a:bodyPr wrap="none">
            <a:spAutoFit/>
          </a:bodyPr>
          <a:lstStyle/>
          <a:p>
            <a:r>
              <a:rPr lang="en-US" sz="2800" b="1" spc="40" dirty="0">
                <a:latin typeface="Arial" panose="020B0604020202020204" pitchFamily="34" charset="0"/>
                <a:ea typeface="Calibri" panose="020F0502020204030204" pitchFamily="34" charset="0"/>
                <a:cs typeface="Arial" panose="020B0604020202020204" pitchFamily="34" charset="0"/>
              </a:rPr>
              <a:t>Isaac Newton</a:t>
            </a:r>
            <a:endParaRPr lang="en-US" sz="2800" b="1" dirty="0">
              <a:latin typeface="Arial" panose="020B0604020202020204" pitchFamily="34" charset="0"/>
              <a:cs typeface="Arial" panose="020B0604020202020204" pitchFamily="34" charset="0"/>
            </a:endParaRPr>
          </a:p>
        </p:txBody>
      </p:sp>
      <p:sp>
        <p:nvSpPr>
          <p:cNvPr id="13" name="Rectangle 12"/>
          <p:cNvSpPr/>
          <p:nvPr/>
        </p:nvSpPr>
        <p:spPr>
          <a:xfrm>
            <a:off x="6075796" y="4873430"/>
            <a:ext cx="3079689" cy="954107"/>
          </a:xfrm>
          <a:prstGeom prst="rect">
            <a:avLst/>
          </a:prstGeom>
        </p:spPr>
        <p:txBody>
          <a:bodyPr wrap="none">
            <a:spAutoFit/>
          </a:bodyPr>
          <a:lstStyle/>
          <a:p>
            <a:pPr algn="ctr"/>
            <a:r>
              <a:rPr lang="en-US" sz="2800" b="1" dirty="0">
                <a:latin typeface="Arial" panose="020B0604020202020204" pitchFamily="34" charset="0"/>
                <a:ea typeface="Calibri" panose="020F0502020204030204" pitchFamily="34" charset="0"/>
                <a:cs typeface="Arial" panose="020B0604020202020204" pitchFamily="34" charset="0"/>
              </a:rPr>
              <a:t>Dmitri </a:t>
            </a:r>
            <a:r>
              <a:rPr lang="en-US" sz="2800" b="1" dirty="0" err="1">
                <a:latin typeface="Arial" panose="020B0604020202020204" pitchFamily="34" charset="0"/>
                <a:ea typeface="Calibri" panose="020F0502020204030204" pitchFamily="34" charset="0"/>
                <a:cs typeface="Arial" panose="020B0604020202020204" pitchFamily="34" charset="0"/>
              </a:rPr>
              <a:t>Ivanovich</a:t>
            </a:r>
            <a:r>
              <a:rPr lang="en-US" sz="2800" b="1" dirty="0">
                <a:latin typeface="Arial" panose="020B0604020202020204" pitchFamily="34" charset="0"/>
                <a:ea typeface="Calibri" panose="020F0502020204030204" pitchFamily="34" charset="0"/>
                <a:cs typeface="Arial" panose="020B0604020202020204" pitchFamily="34" charset="0"/>
              </a:rPr>
              <a:t> </a:t>
            </a:r>
            <a:endParaRPr lang="en-US" sz="2800" b="1" dirty="0" smtClean="0">
              <a:latin typeface="Arial" panose="020B0604020202020204" pitchFamily="34" charset="0"/>
              <a:ea typeface="Calibri" panose="020F0502020204030204" pitchFamily="34" charset="0"/>
              <a:cs typeface="Arial" panose="020B0604020202020204" pitchFamily="34" charset="0"/>
            </a:endParaRPr>
          </a:p>
          <a:p>
            <a:pPr algn="ctr"/>
            <a:r>
              <a:rPr lang="en-US" sz="2800" b="1" dirty="0" smtClean="0">
                <a:latin typeface="Arial" panose="020B0604020202020204" pitchFamily="34" charset="0"/>
                <a:ea typeface="Calibri" panose="020F0502020204030204" pitchFamily="34" charset="0"/>
                <a:cs typeface="Arial" panose="020B0604020202020204" pitchFamily="34" charset="0"/>
              </a:rPr>
              <a:t>Mendeleev</a:t>
            </a:r>
            <a:endParaRPr lang="en-US" sz="2800" b="1" dirty="0">
              <a:latin typeface="Arial" panose="020B0604020202020204" pitchFamily="34" charset="0"/>
              <a:cs typeface="Arial" panose="020B0604020202020204" pitchFamily="34" charset="0"/>
            </a:endParaRPr>
          </a:p>
        </p:txBody>
      </p:sp>
      <p:sp>
        <p:nvSpPr>
          <p:cNvPr id="15" name="Rectangle 14"/>
          <p:cNvSpPr/>
          <p:nvPr/>
        </p:nvSpPr>
        <p:spPr>
          <a:xfrm>
            <a:off x="9240633" y="6383774"/>
            <a:ext cx="2626247" cy="523220"/>
          </a:xfrm>
          <a:prstGeom prst="rect">
            <a:avLst/>
          </a:prstGeom>
        </p:spPr>
        <p:txBody>
          <a:bodyPr wrap="square">
            <a:spAutoFit/>
          </a:bodyPr>
          <a:lstStyle/>
          <a:p>
            <a:r>
              <a:rPr lang="en-US" sz="2800" b="1" dirty="0">
                <a:latin typeface="Arial" panose="020B0604020202020204" pitchFamily="34" charset="0"/>
                <a:ea typeface="Calibri" panose="020F0502020204030204" pitchFamily="34" charset="0"/>
                <a:cs typeface="Arial" panose="020B0604020202020204" pitchFamily="34" charset="0"/>
              </a:rPr>
              <a:t>Galileo </a:t>
            </a:r>
            <a:r>
              <a:rPr lang="en-US" sz="2800" b="1" dirty="0" smtClean="0">
                <a:latin typeface="Arial" panose="020B0604020202020204" pitchFamily="34" charset="0"/>
                <a:ea typeface="Calibri" panose="020F0502020204030204" pitchFamily="34" charset="0"/>
                <a:cs typeface="Arial" panose="020B0604020202020204" pitchFamily="34" charset="0"/>
              </a:rPr>
              <a:t>Galilei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73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Bài</a:t>
            </a:r>
            <a:r>
              <a:rPr lang="en-US" dirty="0" smtClean="0"/>
              <a:t> </a:t>
            </a:r>
            <a:r>
              <a:rPr lang="en-US" dirty="0" err="1" smtClean="0"/>
              <a:t>tập</a:t>
            </a:r>
            <a:r>
              <a:rPr lang="en-US" dirty="0" smtClean="0"/>
              <a:t> </a:t>
            </a:r>
            <a:r>
              <a:rPr lang="en-US" dirty="0" err="1" smtClean="0"/>
              <a:t>về</a:t>
            </a:r>
            <a:r>
              <a:rPr lang="en-US" dirty="0" smtClean="0"/>
              <a:t> </a:t>
            </a:r>
            <a:r>
              <a:rPr lang="en-US" dirty="0" err="1" smtClean="0"/>
              <a:t>nhà</a:t>
            </a:r>
            <a:endParaRPr lang="en-US" dirty="0"/>
          </a:p>
        </p:txBody>
      </p:sp>
      <p:sp>
        <p:nvSpPr>
          <p:cNvPr id="3" name="Content Placeholder 2"/>
          <p:cNvSpPr>
            <a:spLocks noGrp="1"/>
          </p:cNvSpPr>
          <p:nvPr>
            <p:ph idx="1"/>
          </p:nvPr>
        </p:nvSpPr>
        <p:spPr>
          <a:xfrm>
            <a:off x="456065" y="2199747"/>
            <a:ext cx="6599253" cy="3678303"/>
          </a:xfrm>
          <a:ln>
            <a:solidFill>
              <a:schemeClr val="accent1"/>
            </a:solidFill>
          </a:ln>
        </p:spPr>
        <p:txBody>
          <a:bodyPr/>
          <a:lstStyle/>
          <a:p>
            <a:pPr algn="just"/>
            <a:r>
              <a:rPr lang="vi-VN" dirty="0"/>
              <a:t>Sophia là một robot mang hình dạng giống con người, được thiết kế để suy nghĩ và cử động sao cho giống với con người nhất thông qua trí tuệ thông minh nhân tạo. Đây là robot đầu tiên được cấp quyền công dân như con người. Theo em, Sophia là vật sống hay vật không sống? Vì sao?</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465" y="2413885"/>
            <a:ext cx="3892015" cy="3049256"/>
          </a:xfrm>
          <a:prstGeom prst="rect">
            <a:avLst/>
          </a:prstGeom>
        </p:spPr>
      </p:pic>
    </p:spTree>
    <p:extLst>
      <p:ext uri="{BB962C8B-B14F-4D97-AF65-F5344CB8AC3E}">
        <p14:creationId xmlns:p14="http://schemas.microsoft.com/office/powerpoint/2010/main" val="14798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Kể</a:t>
            </a:r>
            <a:r>
              <a:rPr lang="en-US" dirty="0"/>
              <a:t> </a:t>
            </a:r>
            <a:r>
              <a:rPr lang="en-US" dirty="0" err="1"/>
              <a:t>tên</a:t>
            </a:r>
            <a:r>
              <a:rPr lang="en-US" dirty="0"/>
              <a:t> </a:t>
            </a:r>
            <a:r>
              <a:rPr lang="en-US" dirty="0" err="1"/>
              <a:t>các</a:t>
            </a:r>
            <a:r>
              <a:rPr lang="en-US" dirty="0"/>
              <a:t> </a:t>
            </a:r>
            <a:r>
              <a:rPr lang="en-US" dirty="0" err="1"/>
              <a:t>lĩnh</a:t>
            </a:r>
            <a:r>
              <a:rPr lang="en-US" dirty="0"/>
              <a:t> </a:t>
            </a:r>
            <a:r>
              <a:rPr lang="en-US" dirty="0" err="1"/>
              <a:t>vực</a:t>
            </a:r>
            <a:r>
              <a:rPr lang="en-US" dirty="0"/>
              <a:t> </a:t>
            </a:r>
            <a:r>
              <a:rPr lang="en-US" dirty="0" err="1"/>
              <a:t>khoa</a:t>
            </a:r>
            <a:r>
              <a:rPr lang="en-US" dirty="0"/>
              <a:t> </a:t>
            </a:r>
            <a:r>
              <a:rPr lang="en-US" dirty="0" err="1"/>
              <a:t>học</a:t>
            </a:r>
            <a:r>
              <a:rPr lang="en-US" dirty="0"/>
              <a:t> </a:t>
            </a:r>
            <a:r>
              <a:rPr lang="en-US" dirty="0" err="1"/>
              <a:t>tự</a:t>
            </a:r>
            <a:r>
              <a:rPr lang="en-US" dirty="0"/>
              <a:t> </a:t>
            </a:r>
            <a:r>
              <a:rPr lang="en-US" dirty="0" err="1"/>
              <a:t>nhiên</a:t>
            </a:r>
            <a:r>
              <a:rPr lang="en-US" dirty="0"/>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596" y="4838850"/>
            <a:ext cx="2806071" cy="18692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52" y="2001341"/>
            <a:ext cx="2435192" cy="24351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032" y="2711190"/>
            <a:ext cx="2935955" cy="2216946"/>
          </a:xfrm>
          <a:prstGeom prst="rect">
            <a:avLst/>
          </a:prstGeom>
        </p:spPr>
      </p:pic>
      <p:sp>
        <p:nvSpPr>
          <p:cNvPr id="10" name="TextBox 9"/>
          <p:cNvSpPr txBox="1"/>
          <p:nvPr/>
        </p:nvSpPr>
        <p:spPr>
          <a:xfrm>
            <a:off x="5273749" y="2207181"/>
            <a:ext cx="2784520" cy="523220"/>
          </a:xfrm>
          <a:prstGeom prst="rect">
            <a:avLst/>
          </a:prstGeom>
          <a:noFill/>
        </p:spPr>
        <p:txBody>
          <a:bodyPr wrap="square" rtlCol="0">
            <a:spAutoFit/>
          </a:bodyPr>
          <a:lstStyle/>
          <a:p>
            <a:pPr algn="ctr"/>
            <a:r>
              <a:rPr lang="en-US" sz="2800" b="1" dirty="0" smtClean="0">
                <a:solidFill>
                  <a:srgbClr val="002060"/>
                </a:solidFill>
              </a:rPr>
              <a:t>Biology</a:t>
            </a:r>
            <a:endParaRPr lang="en-US" sz="2800" b="1" dirty="0">
              <a:solidFill>
                <a:srgbClr val="002060"/>
              </a:solidFill>
            </a:endParaRPr>
          </a:p>
        </p:txBody>
      </p:sp>
      <p:pic>
        <p:nvPicPr>
          <p:cNvPr id="11" name="Picture 5" descr="F:\Dropbox\nen PP\hinh dong\science_questionin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633" y="2252812"/>
            <a:ext cx="35258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3870" y="4721919"/>
            <a:ext cx="3109927" cy="1986206"/>
          </a:xfrm>
          <a:prstGeom prst="rect">
            <a:avLst/>
          </a:prstGeom>
        </p:spPr>
      </p:pic>
    </p:spTree>
    <p:extLst>
      <p:ext uri="{BB962C8B-B14F-4D97-AF65-F5344CB8AC3E}">
        <p14:creationId xmlns:p14="http://schemas.microsoft.com/office/powerpoint/2010/main" val="3827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3182486" y="735602"/>
            <a:ext cx="5562600" cy="838200"/>
          </a:xfrm>
          <a:prstGeom prst="rect">
            <a:avLst/>
          </a:prstGeom>
        </p:spPr>
        <p:txBody>
          <a:bodyPr wrap="none" fromWordArt="1">
            <a:prstTxWarp prst="textPlain">
              <a:avLst>
                <a:gd name="adj" fmla="val 50000"/>
              </a:avLst>
            </a:prstTxWarp>
          </a:bodyPr>
          <a:lstStyle/>
          <a:p>
            <a:r>
              <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pic>
        <p:nvPicPr>
          <p:cNvPr id="12291" name="Picture 23" descr="grade school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981693" y="1922905"/>
            <a:ext cx="548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smtClean="0">
                <a:solidFill>
                  <a:srgbClr val="002060"/>
                </a:solidFill>
                <a:latin typeface="Times New Roman" panose="02020603050405020304" pitchFamily="18" charset="0"/>
                <a:cs typeface="Times New Roman" panose="02020603050405020304" pitchFamily="18" charset="0"/>
              </a:rPr>
              <a:t>5 </a:t>
            </a:r>
            <a:r>
              <a:rPr lang="en-US" altLang="en-US" sz="2800" b="1" dirty="0" err="1">
                <a:solidFill>
                  <a:srgbClr val="002060"/>
                </a:solidFill>
                <a:latin typeface="Times New Roman" panose="02020603050405020304" pitchFamily="18" charset="0"/>
                <a:cs typeface="Times New Roman" panose="02020603050405020304" pitchFamily="18" charset="0"/>
              </a:rPr>
              <a:t>phút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800" b="1" dirty="0">
                <a:solidFill>
                  <a:srgbClr val="002060"/>
                </a:solidFill>
                <a:latin typeface="Times New Roman" panose="02020603050405020304" pitchFamily="18" charset="0"/>
                <a:cs typeface="Times New Roman" panose="02020603050405020304" pitchFamily="18" charset="0"/>
              </a:rPr>
              <a:t>(</a:t>
            </a:r>
            <a:r>
              <a:rPr lang="en-US" altLang="en-US" sz="2800" b="1" dirty="0" err="1">
                <a:solidFill>
                  <a:srgbClr val="002060"/>
                </a:solidFill>
                <a:latin typeface="Times New Roman" panose="02020603050405020304" pitchFamily="18" charset="0"/>
                <a:cs typeface="Times New Roman" panose="02020603050405020304" pitchFamily="18" charset="0"/>
              </a:rPr>
              <a:t>Lớp</a:t>
            </a:r>
            <a:r>
              <a:rPr lang="en-US" altLang="en-US" sz="2800" b="1" dirty="0">
                <a:solidFill>
                  <a:srgbClr val="002060"/>
                </a:solidFill>
                <a:latin typeface="Times New Roman" panose="02020603050405020304" pitchFamily="18" charset="0"/>
                <a:cs typeface="Times New Roman" panose="02020603050405020304" pitchFamily="18" charset="0"/>
              </a:rPr>
              <a:t> chia </a:t>
            </a:r>
            <a:r>
              <a:rPr lang="en-US" altLang="en-US" sz="2800" b="1" dirty="0" smtClean="0">
                <a:solidFill>
                  <a:srgbClr val="002060"/>
                </a:solidFill>
                <a:latin typeface="Times New Roman" panose="02020603050405020304" pitchFamily="18" charset="0"/>
                <a:cs typeface="Times New Roman" panose="02020603050405020304" pitchFamily="18" charset="0"/>
              </a:rPr>
              <a:t>4 </a:t>
            </a:r>
            <a:r>
              <a:rPr lang="en-US" altLang="en-US" sz="2800" b="1" dirty="0" err="1" smtClean="0">
                <a:solidFill>
                  <a:srgbClr val="002060"/>
                </a:solidFill>
                <a:latin typeface="Times New Roman" panose="02020603050405020304" pitchFamily="18" charset="0"/>
                <a:cs typeface="Times New Roman" panose="02020603050405020304" pitchFamily="18" charset="0"/>
              </a:rPr>
              <a:t>nhóm</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146785" y="3184879"/>
            <a:ext cx="8915400" cy="313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en-US" sz="3600" b="1" i="1" dirty="0" err="1">
                <a:solidFill>
                  <a:srgbClr val="002060"/>
                </a:solidFill>
                <a:latin typeface="Times New Roman" panose="02020603050405020304" pitchFamily="18" charset="0"/>
                <a:cs typeface="Times New Roman" panose="02020603050405020304" pitchFamily="18" charset="0"/>
              </a:rPr>
              <a:t>Yêu</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cầu</a:t>
            </a:r>
            <a:r>
              <a:rPr lang="en-US" altLang="en-US" sz="3600" b="1" i="1" dirty="0">
                <a:solidFill>
                  <a:srgbClr val="002060"/>
                </a:solidFill>
                <a:latin typeface="Times New Roman" panose="02020603050405020304" pitchFamily="18" charset="0"/>
                <a:cs typeface="Times New Roman" panose="02020603050405020304" pitchFamily="18" charset="0"/>
              </a:rPr>
              <a:t>: </a:t>
            </a:r>
          </a:p>
          <a:p>
            <a:pPr algn="just">
              <a:lnSpc>
                <a:spcPct val="130000"/>
              </a:lnSpc>
            </a:pPr>
            <a:r>
              <a:rPr lang="en-US" altLang="en-US" sz="2900" b="1" dirty="0" err="1">
                <a:solidFill>
                  <a:srgbClr val="002060"/>
                </a:solidFill>
              </a:rPr>
              <a:t>Với</a:t>
            </a:r>
            <a:r>
              <a:rPr lang="en-US" altLang="en-US" sz="2900" b="1" dirty="0">
                <a:solidFill>
                  <a:srgbClr val="002060"/>
                </a:solidFill>
              </a:rPr>
              <a:t> </a:t>
            </a:r>
            <a:r>
              <a:rPr lang="en-US" altLang="en-US" sz="2900" b="1" dirty="0" err="1">
                <a:solidFill>
                  <a:srgbClr val="002060"/>
                </a:solidFill>
              </a:rPr>
              <a:t>các</a:t>
            </a:r>
            <a:r>
              <a:rPr lang="en-US" altLang="en-US" sz="2900" b="1" dirty="0">
                <a:solidFill>
                  <a:srgbClr val="002060"/>
                </a:solidFill>
              </a:rPr>
              <a:t> </a:t>
            </a:r>
            <a:r>
              <a:rPr lang="en-US" altLang="en-US" sz="2900" b="1" dirty="0" err="1">
                <a:solidFill>
                  <a:srgbClr val="002060"/>
                </a:solidFill>
              </a:rPr>
              <a:t>dụng</a:t>
            </a:r>
            <a:r>
              <a:rPr lang="en-US" altLang="en-US" sz="2900" b="1" dirty="0">
                <a:solidFill>
                  <a:srgbClr val="002060"/>
                </a:solidFill>
              </a:rPr>
              <a:t> </a:t>
            </a:r>
            <a:r>
              <a:rPr lang="en-US" altLang="en-US" sz="2900" b="1" dirty="0" err="1" smtClean="0">
                <a:solidFill>
                  <a:srgbClr val="002060"/>
                </a:solidFill>
              </a:rPr>
              <a:t>cụ</a:t>
            </a:r>
            <a:r>
              <a:rPr lang="en-US" altLang="en-US" sz="2900" b="1" dirty="0" smtClean="0">
                <a:solidFill>
                  <a:srgbClr val="002060"/>
                </a:solidFill>
              </a:rPr>
              <a:t>, </a:t>
            </a:r>
            <a:r>
              <a:rPr lang="en-US" altLang="en-US" sz="2900" b="1" dirty="0" err="1" smtClean="0">
                <a:solidFill>
                  <a:srgbClr val="002060"/>
                </a:solidFill>
              </a:rPr>
              <a:t>hóa</a:t>
            </a:r>
            <a:r>
              <a:rPr lang="en-US" altLang="en-US" sz="2900" b="1" dirty="0" smtClean="0">
                <a:solidFill>
                  <a:srgbClr val="002060"/>
                </a:solidFill>
              </a:rPr>
              <a:t> </a:t>
            </a:r>
            <a:r>
              <a:rPr lang="en-US" altLang="en-US" sz="2900" b="1" dirty="0" err="1" smtClean="0">
                <a:solidFill>
                  <a:srgbClr val="002060"/>
                </a:solidFill>
              </a:rPr>
              <a:t>chất</a:t>
            </a:r>
            <a:r>
              <a:rPr lang="en-US" altLang="en-US" sz="2900" b="1" dirty="0" smtClean="0">
                <a:solidFill>
                  <a:srgbClr val="002060"/>
                </a:solidFill>
              </a:rPr>
              <a:t>, </a:t>
            </a:r>
            <a:r>
              <a:rPr lang="en-US" altLang="en-US" sz="2900" b="1" dirty="0" err="1" smtClean="0">
                <a:solidFill>
                  <a:srgbClr val="002060"/>
                </a:solidFill>
              </a:rPr>
              <a:t>vật</a:t>
            </a:r>
            <a:r>
              <a:rPr lang="en-US" altLang="en-US" sz="2900" b="1" dirty="0" smtClean="0">
                <a:solidFill>
                  <a:srgbClr val="002060"/>
                </a:solidFill>
              </a:rPr>
              <a:t> </a:t>
            </a:r>
            <a:r>
              <a:rPr lang="en-US" altLang="en-US" sz="2900" b="1" dirty="0" err="1" smtClean="0">
                <a:solidFill>
                  <a:srgbClr val="002060"/>
                </a:solidFill>
              </a:rPr>
              <a:t>liệu</a:t>
            </a:r>
            <a:r>
              <a:rPr lang="en-US" altLang="en-US" sz="2900" b="1" dirty="0" smtClean="0">
                <a:solidFill>
                  <a:srgbClr val="002060"/>
                </a:solidFill>
              </a:rPr>
              <a:t>, </a:t>
            </a:r>
            <a:r>
              <a:rPr lang="en-US" altLang="en-US" sz="2900" b="1" dirty="0" err="1" smtClean="0">
                <a:solidFill>
                  <a:srgbClr val="002060"/>
                </a:solidFill>
              </a:rPr>
              <a:t>vật</a:t>
            </a:r>
            <a:r>
              <a:rPr lang="en-US" altLang="en-US" sz="2900" b="1" dirty="0" smtClean="0">
                <a:solidFill>
                  <a:srgbClr val="002060"/>
                </a:solidFill>
              </a:rPr>
              <a:t> </a:t>
            </a:r>
            <a:r>
              <a:rPr lang="en-US" altLang="en-US" sz="2900" b="1" dirty="0" err="1" smtClean="0">
                <a:solidFill>
                  <a:srgbClr val="002060"/>
                </a:solidFill>
              </a:rPr>
              <a:t>thể</a:t>
            </a:r>
            <a:r>
              <a:rPr lang="en-US" altLang="en-US" sz="2900" b="1" dirty="0" smtClean="0">
                <a:solidFill>
                  <a:srgbClr val="002060"/>
                </a:solidFill>
              </a:rPr>
              <a:t> </a:t>
            </a:r>
            <a:r>
              <a:rPr lang="en-US" altLang="en-US" sz="2900" b="1" dirty="0" err="1">
                <a:solidFill>
                  <a:srgbClr val="002060"/>
                </a:solidFill>
              </a:rPr>
              <a:t>cho</a:t>
            </a:r>
            <a:r>
              <a:rPr lang="en-US" altLang="en-US" sz="2900" b="1" dirty="0">
                <a:solidFill>
                  <a:srgbClr val="002060"/>
                </a:solidFill>
              </a:rPr>
              <a:t> </a:t>
            </a:r>
            <a:r>
              <a:rPr lang="en-US" altLang="en-US" sz="2900" b="1" dirty="0" err="1">
                <a:solidFill>
                  <a:srgbClr val="002060"/>
                </a:solidFill>
              </a:rPr>
              <a:t>sẵn</a:t>
            </a:r>
            <a:r>
              <a:rPr lang="en-US" altLang="en-US" sz="2900" b="1" dirty="0">
                <a:solidFill>
                  <a:srgbClr val="002060"/>
                </a:solidFill>
              </a:rPr>
              <a:t>, </a:t>
            </a:r>
            <a:r>
              <a:rPr lang="en-US" altLang="en-US" sz="2900" b="1" dirty="0" err="1">
                <a:solidFill>
                  <a:srgbClr val="002060"/>
                </a:solidFill>
              </a:rPr>
              <a:t>hãy</a:t>
            </a:r>
            <a:r>
              <a:rPr lang="en-US" altLang="en-US" sz="2900" b="1" dirty="0">
                <a:solidFill>
                  <a:srgbClr val="002060"/>
                </a:solidFill>
              </a:rPr>
              <a:t> </a:t>
            </a:r>
            <a:r>
              <a:rPr lang="en-US" altLang="en-US" sz="2900" b="1" dirty="0" err="1">
                <a:solidFill>
                  <a:srgbClr val="002060"/>
                </a:solidFill>
              </a:rPr>
              <a:t>thảo</a:t>
            </a:r>
            <a:r>
              <a:rPr lang="en-US" altLang="en-US" sz="2900" b="1" dirty="0">
                <a:solidFill>
                  <a:srgbClr val="002060"/>
                </a:solidFill>
              </a:rPr>
              <a:t> </a:t>
            </a:r>
            <a:r>
              <a:rPr lang="en-US" altLang="en-US" sz="2900" b="1" dirty="0" err="1">
                <a:solidFill>
                  <a:srgbClr val="002060"/>
                </a:solidFill>
              </a:rPr>
              <a:t>luận</a:t>
            </a:r>
            <a:r>
              <a:rPr lang="en-US" altLang="en-US" sz="2900" b="1" dirty="0">
                <a:solidFill>
                  <a:srgbClr val="002060"/>
                </a:solidFill>
              </a:rPr>
              <a:t>, </a:t>
            </a:r>
            <a:r>
              <a:rPr lang="en-US" altLang="en-US" sz="2900" b="1" dirty="0" err="1">
                <a:solidFill>
                  <a:srgbClr val="002060"/>
                </a:solidFill>
              </a:rPr>
              <a:t>đề</a:t>
            </a:r>
            <a:r>
              <a:rPr lang="en-US" altLang="en-US" sz="2900" b="1" dirty="0">
                <a:solidFill>
                  <a:srgbClr val="002060"/>
                </a:solidFill>
              </a:rPr>
              <a:t> </a:t>
            </a:r>
            <a:r>
              <a:rPr lang="en-US" altLang="en-US" sz="2900" b="1" dirty="0" err="1">
                <a:solidFill>
                  <a:srgbClr val="002060"/>
                </a:solidFill>
              </a:rPr>
              <a:t>xuất</a:t>
            </a:r>
            <a:r>
              <a:rPr lang="en-US" altLang="en-US" sz="2900" b="1" dirty="0">
                <a:solidFill>
                  <a:srgbClr val="002060"/>
                </a:solidFill>
              </a:rPr>
              <a:t> </a:t>
            </a:r>
            <a:r>
              <a:rPr lang="en-US" altLang="en-US" sz="2900" b="1" dirty="0" err="1">
                <a:solidFill>
                  <a:srgbClr val="002060"/>
                </a:solidFill>
              </a:rPr>
              <a:t>một</a:t>
            </a:r>
            <a:r>
              <a:rPr lang="en-US" altLang="en-US" sz="2900" b="1" dirty="0">
                <a:solidFill>
                  <a:srgbClr val="002060"/>
                </a:solidFill>
              </a:rPr>
              <a:t> </a:t>
            </a:r>
            <a:r>
              <a:rPr lang="en-US" altLang="en-US" sz="2900" b="1" dirty="0" err="1">
                <a:solidFill>
                  <a:srgbClr val="002060"/>
                </a:solidFill>
              </a:rPr>
              <a:t>thí</a:t>
            </a:r>
            <a:r>
              <a:rPr lang="en-US" altLang="en-US" sz="2900" b="1" dirty="0">
                <a:solidFill>
                  <a:srgbClr val="002060"/>
                </a:solidFill>
              </a:rPr>
              <a:t> </a:t>
            </a:r>
            <a:r>
              <a:rPr lang="en-US" altLang="en-US" sz="2900" b="1" dirty="0" err="1">
                <a:solidFill>
                  <a:srgbClr val="002060"/>
                </a:solidFill>
              </a:rPr>
              <a:t>nghiệm</a:t>
            </a:r>
            <a:r>
              <a:rPr lang="en-US" altLang="en-US" sz="2900" b="1" dirty="0">
                <a:solidFill>
                  <a:srgbClr val="002060"/>
                </a:solidFill>
              </a:rPr>
              <a:t> </a:t>
            </a:r>
            <a:r>
              <a:rPr lang="en-US" altLang="en-US" sz="2900" b="1" dirty="0" err="1">
                <a:solidFill>
                  <a:srgbClr val="002060"/>
                </a:solidFill>
              </a:rPr>
              <a:t>nghiên</a:t>
            </a:r>
            <a:r>
              <a:rPr lang="en-US" altLang="en-US" sz="2900" b="1" dirty="0">
                <a:solidFill>
                  <a:srgbClr val="002060"/>
                </a:solidFill>
              </a:rPr>
              <a:t> </a:t>
            </a:r>
            <a:r>
              <a:rPr lang="en-US" altLang="en-US" sz="2900" b="1" dirty="0" err="1">
                <a:solidFill>
                  <a:srgbClr val="002060"/>
                </a:solidFill>
              </a:rPr>
              <a:t>cứu</a:t>
            </a:r>
            <a:r>
              <a:rPr lang="en-US" altLang="en-US" sz="2900" b="1" dirty="0">
                <a:solidFill>
                  <a:srgbClr val="002060"/>
                </a:solidFill>
              </a:rPr>
              <a:t> </a:t>
            </a:r>
            <a:r>
              <a:rPr lang="en-US" altLang="en-US" sz="2900" b="1" dirty="0" err="1">
                <a:solidFill>
                  <a:srgbClr val="002060"/>
                </a:solidFill>
              </a:rPr>
              <a:t>điển</a:t>
            </a:r>
            <a:r>
              <a:rPr lang="en-US" altLang="en-US" sz="2900" b="1" dirty="0">
                <a:solidFill>
                  <a:srgbClr val="002060"/>
                </a:solidFill>
              </a:rPr>
              <a:t> </a:t>
            </a:r>
            <a:r>
              <a:rPr lang="en-US" altLang="en-US" sz="2900" b="1" dirty="0" err="1">
                <a:solidFill>
                  <a:srgbClr val="002060"/>
                </a:solidFill>
              </a:rPr>
              <a:t>hình</a:t>
            </a:r>
            <a:r>
              <a:rPr lang="en-US" altLang="en-US" sz="2900" b="1" dirty="0">
                <a:solidFill>
                  <a:srgbClr val="002060"/>
                </a:solidFill>
              </a:rPr>
              <a:t> </a:t>
            </a:r>
            <a:r>
              <a:rPr lang="en-US" altLang="en-US" sz="2900" b="1" dirty="0" err="1">
                <a:solidFill>
                  <a:srgbClr val="002060"/>
                </a:solidFill>
              </a:rPr>
              <a:t>cho</a:t>
            </a:r>
            <a:r>
              <a:rPr lang="en-US" altLang="en-US" sz="2900" b="1" dirty="0">
                <a:solidFill>
                  <a:srgbClr val="002060"/>
                </a:solidFill>
              </a:rPr>
              <a:t> </a:t>
            </a:r>
            <a:r>
              <a:rPr lang="en-US" altLang="en-US" sz="2900" b="1" dirty="0" err="1">
                <a:solidFill>
                  <a:srgbClr val="002060"/>
                </a:solidFill>
              </a:rPr>
              <a:t>một</a:t>
            </a:r>
            <a:r>
              <a:rPr lang="en-US" altLang="en-US" sz="2900" b="1" dirty="0">
                <a:solidFill>
                  <a:srgbClr val="002060"/>
                </a:solidFill>
              </a:rPr>
              <a:t> </a:t>
            </a:r>
            <a:r>
              <a:rPr lang="en-US" altLang="en-US" sz="2900" b="1" dirty="0" err="1">
                <a:solidFill>
                  <a:srgbClr val="002060"/>
                </a:solidFill>
              </a:rPr>
              <a:t>lĩnh</a:t>
            </a:r>
            <a:r>
              <a:rPr lang="en-US" altLang="en-US" sz="2900" b="1" dirty="0">
                <a:solidFill>
                  <a:srgbClr val="002060"/>
                </a:solidFill>
              </a:rPr>
              <a:t> </a:t>
            </a:r>
            <a:r>
              <a:rPr lang="en-US" altLang="en-US" sz="2900" b="1" dirty="0" err="1">
                <a:solidFill>
                  <a:srgbClr val="002060"/>
                </a:solidFill>
              </a:rPr>
              <a:t>vực</a:t>
            </a:r>
            <a:r>
              <a:rPr lang="en-US" altLang="en-US" sz="2900" b="1" dirty="0">
                <a:solidFill>
                  <a:srgbClr val="002060"/>
                </a:solidFill>
              </a:rPr>
              <a:t> </a:t>
            </a:r>
            <a:r>
              <a:rPr lang="en-US" altLang="en-US" sz="2900" b="1" dirty="0" err="1">
                <a:solidFill>
                  <a:srgbClr val="002060"/>
                </a:solidFill>
              </a:rPr>
              <a:t>của</a:t>
            </a:r>
            <a:r>
              <a:rPr lang="en-US" altLang="en-US" sz="2900" b="1" dirty="0">
                <a:solidFill>
                  <a:srgbClr val="002060"/>
                </a:solidFill>
              </a:rPr>
              <a:t> </a:t>
            </a:r>
            <a:r>
              <a:rPr lang="en-US" altLang="en-US" sz="2900" b="1" dirty="0" err="1">
                <a:solidFill>
                  <a:srgbClr val="002060"/>
                </a:solidFill>
              </a:rPr>
              <a:t>khoa</a:t>
            </a:r>
            <a:r>
              <a:rPr lang="en-US" altLang="en-US" sz="2900" b="1" dirty="0">
                <a:solidFill>
                  <a:srgbClr val="002060"/>
                </a:solidFill>
              </a:rPr>
              <a:t> </a:t>
            </a:r>
            <a:r>
              <a:rPr lang="en-US" altLang="en-US" sz="2900" b="1" dirty="0" err="1">
                <a:solidFill>
                  <a:srgbClr val="002060"/>
                </a:solidFill>
              </a:rPr>
              <a:t>học</a:t>
            </a:r>
            <a:r>
              <a:rPr lang="en-US" altLang="en-US" sz="2900" b="1" dirty="0">
                <a:solidFill>
                  <a:srgbClr val="002060"/>
                </a:solidFill>
              </a:rPr>
              <a:t> </a:t>
            </a:r>
            <a:r>
              <a:rPr lang="en-US" altLang="en-US" sz="2900" b="1" dirty="0" err="1">
                <a:solidFill>
                  <a:srgbClr val="002060"/>
                </a:solidFill>
              </a:rPr>
              <a:t>tự</a:t>
            </a:r>
            <a:r>
              <a:rPr lang="en-US" altLang="en-US" sz="2900" b="1" dirty="0">
                <a:solidFill>
                  <a:srgbClr val="002060"/>
                </a:solidFill>
              </a:rPr>
              <a:t> </a:t>
            </a:r>
            <a:r>
              <a:rPr lang="en-US" altLang="en-US" sz="2900" b="1" dirty="0" err="1" smtClean="0">
                <a:solidFill>
                  <a:srgbClr val="002060"/>
                </a:solidFill>
              </a:rPr>
              <a:t>nhiên</a:t>
            </a:r>
            <a:r>
              <a:rPr lang="en-US" altLang="en-US" sz="2900" b="1" dirty="0" smtClean="0">
                <a:solidFill>
                  <a:srgbClr val="002060"/>
                </a:solidFill>
              </a:rPr>
              <a:t>, </a:t>
            </a:r>
            <a:r>
              <a:rPr lang="en-US" altLang="en-US" sz="2900" b="1" dirty="0" err="1" smtClean="0">
                <a:solidFill>
                  <a:srgbClr val="002060"/>
                </a:solidFill>
              </a:rPr>
              <a:t>ghi</a:t>
            </a:r>
            <a:r>
              <a:rPr lang="en-US" altLang="en-US" sz="2900" b="1" dirty="0" smtClean="0">
                <a:solidFill>
                  <a:srgbClr val="002060"/>
                </a:solidFill>
              </a:rPr>
              <a:t> </a:t>
            </a:r>
            <a:r>
              <a:rPr lang="en-US" altLang="en-US" sz="2900" b="1" dirty="0" err="1" smtClean="0">
                <a:solidFill>
                  <a:srgbClr val="002060"/>
                </a:solidFill>
              </a:rPr>
              <a:t>kết</a:t>
            </a:r>
            <a:r>
              <a:rPr lang="en-US" altLang="en-US" sz="2900" b="1" dirty="0" smtClean="0">
                <a:solidFill>
                  <a:srgbClr val="002060"/>
                </a:solidFill>
              </a:rPr>
              <a:t> </a:t>
            </a:r>
            <a:r>
              <a:rPr lang="en-US" altLang="en-US" sz="2900" b="1" dirty="0" err="1" smtClean="0">
                <a:solidFill>
                  <a:srgbClr val="002060"/>
                </a:solidFill>
              </a:rPr>
              <a:t>quả</a:t>
            </a:r>
            <a:r>
              <a:rPr lang="en-US" altLang="en-US" sz="2900" b="1" dirty="0" smtClean="0">
                <a:solidFill>
                  <a:srgbClr val="002060"/>
                </a:solidFill>
              </a:rPr>
              <a:t> </a:t>
            </a:r>
            <a:r>
              <a:rPr lang="en-US" altLang="en-US" sz="2900" b="1" dirty="0" err="1" smtClean="0">
                <a:solidFill>
                  <a:srgbClr val="002060"/>
                </a:solidFill>
              </a:rPr>
              <a:t>vào</a:t>
            </a:r>
            <a:r>
              <a:rPr lang="en-US" altLang="en-US" sz="2900" b="1" dirty="0" smtClean="0">
                <a:solidFill>
                  <a:srgbClr val="002060"/>
                </a:solidFill>
              </a:rPr>
              <a:t> </a:t>
            </a:r>
            <a:r>
              <a:rPr lang="en-US" altLang="en-US" sz="2900" b="1" dirty="0" err="1" smtClean="0">
                <a:solidFill>
                  <a:srgbClr val="002060"/>
                </a:solidFill>
              </a:rPr>
              <a:t>cột</a:t>
            </a:r>
            <a:r>
              <a:rPr lang="en-US" altLang="en-US" sz="2900" b="1" dirty="0" smtClean="0">
                <a:solidFill>
                  <a:srgbClr val="002060"/>
                </a:solidFill>
              </a:rPr>
              <a:t> 1, 2 </a:t>
            </a:r>
            <a:r>
              <a:rPr lang="en-US" altLang="en-US" sz="2900" b="1" dirty="0" err="1" smtClean="0">
                <a:solidFill>
                  <a:srgbClr val="002060"/>
                </a:solidFill>
              </a:rPr>
              <a:t>trong</a:t>
            </a:r>
            <a:r>
              <a:rPr lang="en-US" altLang="en-US" sz="2900" b="1" dirty="0" smtClean="0">
                <a:solidFill>
                  <a:srgbClr val="002060"/>
                </a:solidFill>
              </a:rPr>
              <a:t> </a:t>
            </a:r>
            <a:r>
              <a:rPr lang="en-US" altLang="en-US" sz="2900" b="1" dirty="0" err="1" smtClean="0">
                <a:solidFill>
                  <a:srgbClr val="002060"/>
                </a:solidFill>
              </a:rPr>
              <a:t>bảng</a:t>
            </a:r>
            <a:r>
              <a:rPr lang="en-US" altLang="en-US" sz="2900" b="1" dirty="0" smtClean="0">
                <a:solidFill>
                  <a:srgbClr val="002060"/>
                </a:solidFill>
              </a:rPr>
              <a:t>.</a:t>
            </a:r>
            <a:endParaRPr lang="en-US" altLang="en-US" sz="2900" b="1" dirty="0">
              <a:solidFill>
                <a:srgbClr val="00206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400686296"/>
              </p:ext>
            </p:extLst>
          </p:nvPr>
        </p:nvGraphicFramePr>
        <p:xfrm>
          <a:off x="9283566" y="2507899"/>
          <a:ext cx="2674754" cy="2194560"/>
        </p:xfrm>
        <a:graphic>
          <a:graphicData uri="http://schemas.openxmlformats.org/drawingml/2006/table">
            <a:tbl>
              <a:tblPr firstRow="1" bandRow="1">
                <a:tableStyleId>{0E3FDE45-AF77-4B5C-9715-49D594BDF05E}</a:tableStyleId>
              </a:tblPr>
              <a:tblGrid>
                <a:gridCol w="2674754">
                  <a:extLst>
                    <a:ext uri="{9D8B030D-6E8A-4147-A177-3AD203B41FA5}">
                      <a16:colId xmlns:a16="http://schemas.microsoft.com/office/drawing/2014/main" val="3022449456"/>
                    </a:ext>
                  </a:extLst>
                </a:gridCol>
              </a:tblGrid>
              <a:tr h="370840">
                <a:tc>
                  <a:txBody>
                    <a:bodyPr/>
                    <a:lstStyle/>
                    <a:p>
                      <a:pPr algn="ctr"/>
                      <a:r>
                        <a:rPr lang="en-US" sz="2400" dirty="0" err="1" smtClean="0">
                          <a:latin typeface="Arial" panose="020B0604020202020204" pitchFamily="34" charset="0"/>
                          <a:cs typeface="Arial" panose="020B0604020202020204" pitchFamily="34" charset="0"/>
                        </a:rPr>
                        <a:t>Vật</a:t>
                      </a:r>
                      <a:r>
                        <a:rPr lang="en-US" sz="2400" baseline="0" dirty="0" smtClean="0">
                          <a:latin typeface="Arial" panose="020B0604020202020204" pitchFamily="34" charset="0"/>
                          <a:cs typeface="Arial" panose="020B0604020202020204" pitchFamily="34" charset="0"/>
                        </a:rPr>
                        <a:t> </a:t>
                      </a:r>
                      <a:r>
                        <a:rPr lang="en-US" sz="2400" baseline="0" dirty="0" err="1" smtClean="0">
                          <a:latin typeface="Arial" panose="020B0604020202020204" pitchFamily="34" charset="0"/>
                          <a:cs typeface="Arial" panose="020B0604020202020204" pitchFamily="34" charset="0"/>
                        </a:rPr>
                        <a:t>lí</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8763417"/>
                  </a:ext>
                </a:extLst>
              </a:tr>
              <a:tr h="370840">
                <a:tc>
                  <a:txBody>
                    <a:bodyPr/>
                    <a:lstStyle/>
                    <a:p>
                      <a:pPr algn="ctr"/>
                      <a:r>
                        <a:rPr lang="en-US" sz="2400" b="1" dirty="0" err="1" smtClean="0">
                          <a:latin typeface="Arial" panose="020B0604020202020204" pitchFamily="34" charset="0"/>
                          <a:cs typeface="Arial" panose="020B0604020202020204" pitchFamily="34" charset="0"/>
                        </a:rPr>
                        <a:t>Hóa</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học</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779995"/>
                  </a:ext>
                </a:extLst>
              </a:tr>
              <a:tr h="370840">
                <a:tc>
                  <a:txBody>
                    <a:bodyPr/>
                    <a:lstStyle/>
                    <a:p>
                      <a:pPr algn="ctr"/>
                      <a:r>
                        <a:rPr lang="en-US" sz="2400" b="1" dirty="0" err="1" smtClean="0">
                          <a:latin typeface="Arial" panose="020B0604020202020204" pitchFamily="34" charset="0"/>
                          <a:cs typeface="Arial" panose="020B0604020202020204" pitchFamily="34" charset="0"/>
                        </a:rPr>
                        <a:t>Sinh</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học</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5406871"/>
                  </a:ext>
                </a:extLst>
              </a:tr>
              <a:tr h="370840">
                <a:tc>
                  <a:txBody>
                    <a:bodyPr/>
                    <a:lstStyle/>
                    <a:p>
                      <a:pPr algn="ctr"/>
                      <a:r>
                        <a:rPr lang="en-US" sz="2400" b="1" dirty="0" err="1" smtClean="0">
                          <a:latin typeface="Arial" panose="020B0604020202020204" pitchFamily="34" charset="0"/>
                          <a:cs typeface="Arial" panose="020B0604020202020204" pitchFamily="34" charset="0"/>
                        </a:rPr>
                        <a:t>Khoa</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học</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Trái</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đất</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và</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bầu</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trời</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3881879"/>
                  </a:ext>
                </a:extLst>
              </a:tr>
            </a:tbl>
          </a:graphicData>
        </a:graphic>
      </p:graphicFrame>
      <p:pic>
        <p:nvPicPr>
          <p:cNvPr id="12"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91165" y="26097"/>
            <a:ext cx="2200835" cy="1237969"/>
          </a:xfrm>
          <a:prstGeom prst="rect">
            <a:avLst/>
          </a:prstGeom>
        </p:spPr>
      </p:pic>
    </p:spTree>
    <p:extLst>
      <p:ext uri="{BB962C8B-B14F-4D97-AF65-F5344CB8AC3E}">
        <p14:creationId xmlns:p14="http://schemas.microsoft.com/office/powerpoint/2010/main" val="278097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58" presetClass="entr" presetSubtype="0" accel="10000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strVal val="#ppt_w*2.5"/>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0.01"/>
                                          </p:val>
                                        </p:tav>
                                        <p:tav tm="100000">
                                          <p:val>
                                            <p:strVal val="#ppt_h"/>
                                          </p:val>
                                        </p:tav>
                                      </p:tavLst>
                                    </p:anim>
                                    <p:anim calcmode="lin" valueType="num">
                                      <p:cBhvr>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h+1"/>
                                          </p:val>
                                        </p:tav>
                                        <p:tav tm="100000">
                                          <p:val>
                                            <p:strVal val="#ppt_y"/>
                                          </p:val>
                                        </p:tav>
                                      </p:tavLst>
                                    </p:anim>
                                    <p:animEffect transition="in" filter="fade">
                                      <p:cBhvr>
                                        <p:cTn id="16" dur="500"/>
                                        <p:tgtEl>
                                          <p:spTgt spid="9">
                                            <p:txEl>
                                              <p:pRg st="0" end="0"/>
                                            </p:txEl>
                                          </p:spTgt>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linds(horizontal)">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2"/>
                                        </p:tgtEl>
                                      </p:cBhvr>
                                    </p:cmd>
                                  </p:childTnLst>
                                </p:cTn>
                              </p:par>
                            </p:childTnLst>
                          </p:cTn>
                        </p:par>
                      </p:childTnLst>
                    </p:cTn>
                  </p:par>
                </p:childTnLst>
              </p:cTn>
              <p:nextCondLst>
                <p:cond evt="onClick" delay="0">
                  <p:tgtEl>
                    <p:spTgt spid="12"/>
                  </p:tgtEl>
                </p:cond>
              </p:nextCondLst>
            </p:seq>
            <p:video>
              <p:cMediaNode vol="80000">
                <p:cTn id="26" fill="hold" display="0">
                  <p:stCondLst>
                    <p:cond delay="indefinite"/>
                  </p:stCondLst>
                </p:cTn>
                <p:tgtEl>
                  <p:spTgt spid="12"/>
                </p:tgtEl>
              </p:cMediaNode>
            </p:vide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786751"/>
            <a:ext cx="10993549" cy="1475013"/>
          </a:xfrm>
        </p:spPr>
        <p:txBody>
          <a:bodyPr/>
          <a:lstStyle/>
          <a:p>
            <a:pPr algn="ctr"/>
            <a:r>
              <a:rPr lang="en-US" dirty="0" smtClean="0">
                <a:solidFill>
                  <a:schemeClr val="accent3">
                    <a:lumMod val="50000"/>
                  </a:schemeClr>
                </a:solidFill>
              </a:rPr>
              <a:t>BÁO CÁO KẾT QUẢ HOẠT ĐỘNG NHÓM </a:t>
            </a:r>
            <a:endParaRPr lang="en-US" dirty="0">
              <a:solidFill>
                <a:schemeClr val="accent3">
                  <a:lumMod val="50000"/>
                </a:schemeClr>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60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3182486" y="735602"/>
            <a:ext cx="5562600" cy="838200"/>
          </a:xfrm>
          <a:prstGeom prst="rect">
            <a:avLst/>
          </a:prstGeom>
        </p:spPr>
        <p:txBody>
          <a:bodyPr wrap="none" fromWordArt="1">
            <a:prstTxWarp prst="textPlain">
              <a:avLst>
                <a:gd name="adj" fmla="val 50000"/>
              </a:avLst>
            </a:prstTxWarp>
          </a:bodyPr>
          <a:lstStyle/>
          <a:p>
            <a:r>
              <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pic>
        <p:nvPicPr>
          <p:cNvPr id="12291" name="Picture 23" descr="grade school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981693" y="1922905"/>
            <a:ext cx="548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smtClean="0">
                <a:solidFill>
                  <a:srgbClr val="002060"/>
                </a:solidFill>
                <a:latin typeface="Times New Roman" panose="02020603050405020304" pitchFamily="18" charset="0"/>
                <a:cs typeface="Times New Roman" panose="02020603050405020304" pitchFamily="18" charset="0"/>
              </a:rPr>
              <a:t>5 </a:t>
            </a:r>
            <a:r>
              <a:rPr lang="en-US" altLang="en-US" sz="2800" b="1" dirty="0" err="1">
                <a:solidFill>
                  <a:srgbClr val="002060"/>
                </a:solidFill>
                <a:latin typeface="Times New Roman" panose="02020603050405020304" pitchFamily="18" charset="0"/>
                <a:cs typeface="Times New Roman" panose="02020603050405020304" pitchFamily="18" charset="0"/>
              </a:rPr>
              <a:t>phút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800" b="1" dirty="0">
                <a:solidFill>
                  <a:srgbClr val="002060"/>
                </a:solidFill>
                <a:latin typeface="Times New Roman" panose="02020603050405020304" pitchFamily="18" charset="0"/>
                <a:cs typeface="Times New Roman" panose="02020603050405020304" pitchFamily="18" charset="0"/>
              </a:rPr>
              <a:t>(</a:t>
            </a:r>
            <a:r>
              <a:rPr lang="en-US" altLang="en-US" sz="2800" b="1" dirty="0" err="1">
                <a:solidFill>
                  <a:srgbClr val="002060"/>
                </a:solidFill>
                <a:latin typeface="Times New Roman" panose="02020603050405020304" pitchFamily="18" charset="0"/>
                <a:cs typeface="Times New Roman" panose="02020603050405020304" pitchFamily="18" charset="0"/>
              </a:rPr>
              <a:t>Lớp</a:t>
            </a:r>
            <a:r>
              <a:rPr lang="en-US" altLang="en-US" sz="2800" b="1" dirty="0">
                <a:solidFill>
                  <a:srgbClr val="002060"/>
                </a:solidFill>
                <a:latin typeface="Times New Roman" panose="02020603050405020304" pitchFamily="18" charset="0"/>
                <a:cs typeface="Times New Roman" panose="02020603050405020304" pitchFamily="18" charset="0"/>
              </a:rPr>
              <a:t> chia </a:t>
            </a:r>
            <a:r>
              <a:rPr lang="en-US" altLang="en-US" sz="2800" b="1" dirty="0" smtClean="0">
                <a:solidFill>
                  <a:srgbClr val="002060"/>
                </a:solidFill>
                <a:latin typeface="Times New Roman" panose="02020603050405020304" pitchFamily="18" charset="0"/>
                <a:cs typeface="Times New Roman" panose="02020603050405020304" pitchFamily="18" charset="0"/>
              </a:rPr>
              <a:t>4 </a:t>
            </a:r>
            <a:r>
              <a:rPr lang="en-US" altLang="en-US" sz="2800" b="1" dirty="0" err="1" smtClean="0">
                <a:solidFill>
                  <a:srgbClr val="002060"/>
                </a:solidFill>
                <a:latin typeface="Times New Roman" panose="02020603050405020304" pitchFamily="18" charset="0"/>
                <a:cs typeface="Times New Roman" panose="02020603050405020304" pitchFamily="18" charset="0"/>
              </a:rPr>
              <a:t>nhóm</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146785" y="3184879"/>
            <a:ext cx="8321308" cy="197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en-US" sz="3600" b="1" i="1" dirty="0" err="1">
                <a:solidFill>
                  <a:srgbClr val="002060"/>
                </a:solidFill>
                <a:latin typeface="Times New Roman" panose="02020603050405020304" pitchFamily="18" charset="0"/>
                <a:cs typeface="Times New Roman" panose="02020603050405020304" pitchFamily="18" charset="0"/>
              </a:rPr>
              <a:t>Yêu</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cầu</a:t>
            </a:r>
            <a:r>
              <a:rPr lang="en-US" altLang="en-US" sz="3600" b="1" i="1" dirty="0">
                <a:solidFill>
                  <a:srgbClr val="002060"/>
                </a:solidFill>
                <a:latin typeface="Times New Roman" panose="02020603050405020304" pitchFamily="18" charset="0"/>
                <a:cs typeface="Times New Roman" panose="02020603050405020304" pitchFamily="18" charset="0"/>
              </a:rPr>
              <a:t>: </a:t>
            </a:r>
          </a:p>
          <a:p>
            <a:pPr algn="just">
              <a:lnSpc>
                <a:spcPct val="130000"/>
              </a:lnSpc>
            </a:pPr>
            <a:r>
              <a:rPr lang="en-US" altLang="en-US" sz="2900" b="1" dirty="0" err="1" smtClean="0">
                <a:solidFill>
                  <a:srgbClr val="002060"/>
                </a:solidFill>
              </a:rPr>
              <a:t>Tiến</a:t>
            </a:r>
            <a:r>
              <a:rPr lang="en-US" altLang="en-US" sz="2900" b="1" dirty="0" smtClean="0">
                <a:solidFill>
                  <a:srgbClr val="002060"/>
                </a:solidFill>
              </a:rPr>
              <a:t> </a:t>
            </a:r>
            <a:r>
              <a:rPr lang="en-US" altLang="en-US" sz="2900" b="1" dirty="0" err="1" smtClean="0">
                <a:solidFill>
                  <a:srgbClr val="002060"/>
                </a:solidFill>
              </a:rPr>
              <a:t>hành</a:t>
            </a:r>
            <a:r>
              <a:rPr lang="en-US" altLang="en-US" sz="2900" b="1" dirty="0" smtClean="0">
                <a:solidFill>
                  <a:srgbClr val="002060"/>
                </a:solidFill>
              </a:rPr>
              <a:t>, </a:t>
            </a:r>
            <a:r>
              <a:rPr lang="en-US" altLang="en-US" sz="2900" b="1" dirty="0" err="1" smtClean="0">
                <a:solidFill>
                  <a:srgbClr val="002060"/>
                </a:solidFill>
              </a:rPr>
              <a:t>quan</a:t>
            </a:r>
            <a:r>
              <a:rPr lang="en-US" altLang="en-US" sz="2900" b="1" dirty="0" smtClean="0">
                <a:solidFill>
                  <a:srgbClr val="002060"/>
                </a:solidFill>
              </a:rPr>
              <a:t> </a:t>
            </a:r>
            <a:r>
              <a:rPr lang="en-US" altLang="en-US" sz="2900" b="1" dirty="0" err="1" smtClean="0">
                <a:solidFill>
                  <a:srgbClr val="002060"/>
                </a:solidFill>
              </a:rPr>
              <a:t>sát</a:t>
            </a:r>
            <a:r>
              <a:rPr lang="en-US" altLang="en-US" sz="2900" b="1" dirty="0" smtClean="0">
                <a:solidFill>
                  <a:srgbClr val="002060"/>
                </a:solidFill>
              </a:rPr>
              <a:t> </a:t>
            </a:r>
            <a:r>
              <a:rPr lang="en-US" altLang="en-US" sz="2900" b="1" dirty="0" err="1" smtClean="0">
                <a:solidFill>
                  <a:srgbClr val="002060"/>
                </a:solidFill>
              </a:rPr>
              <a:t>thí</a:t>
            </a:r>
            <a:r>
              <a:rPr lang="en-US" altLang="en-US" sz="2900" b="1" dirty="0" smtClean="0">
                <a:solidFill>
                  <a:srgbClr val="002060"/>
                </a:solidFill>
              </a:rPr>
              <a:t> </a:t>
            </a:r>
            <a:r>
              <a:rPr lang="en-US" altLang="en-US" sz="2900" b="1" dirty="0" err="1">
                <a:solidFill>
                  <a:srgbClr val="002060"/>
                </a:solidFill>
              </a:rPr>
              <a:t>nghiệm</a:t>
            </a:r>
            <a:r>
              <a:rPr lang="en-US" altLang="en-US" sz="2900" b="1" dirty="0">
                <a:solidFill>
                  <a:srgbClr val="002060"/>
                </a:solidFill>
              </a:rPr>
              <a:t> </a:t>
            </a:r>
            <a:r>
              <a:rPr lang="en-US" altLang="en-US" sz="2900" b="1" dirty="0" err="1" smtClean="0">
                <a:solidFill>
                  <a:srgbClr val="002060"/>
                </a:solidFill>
              </a:rPr>
              <a:t>đã</a:t>
            </a:r>
            <a:r>
              <a:rPr lang="en-US" altLang="en-US" sz="2900" b="1" dirty="0" smtClean="0">
                <a:solidFill>
                  <a:srgbClr val="002060"/>
                </a:solidFill>
              </a:rPr>
              <a:t> </a:t>
            </a:r>
            <a:r>
              <a:rPr lang="en-US" altLang="en-US" sz="2900" b="1" dirty="0" err="1" smtClean="0">
                <a:solidFill>
                  <a:srgbClr val="002060"/>
                </a:solidFill>
              </a:rPr>
              <a:t>đề</a:t>
            </a:r>
            <a:r>
              <a:rPr lang="en-US" altLang="en-US" sz="2900" b="1" dirty="0" smtClean="0">
                <a:solidFill>
                  <a:srgbClr val="002060"/>
                </a:solidFill>
              </a:rPr>
              <a:t> </a:t>
            </a:r>
            <a:r>
              <a:rPr lang="en-US" altLang="en-US" sz="2900" b="1" dirty="0" err="1" smtClean="0">
                <a:solidFill>
                  <a:srgbClr val="002060"/>
                </a:solidFill>
              </a:rPr>
              <a:t>xuất</a:t>
            </a:r>
            <a:r>
              <a:rPr lang="en-US" altLang="en-US" sz="2900" b="1" dirty="0" smtClean="0">
                <a:solidFill>
                  <a:srgbClr val="002060"/>
                </a:solidFill>
              </a:rPr>
              <a:t>, </a:t>
            </a:r>
            <a:r>
              <a:rPr lang="en-US" altLang="en-US" sz="2900" b="1" dirty="0" err="1" smtClean="0">
                <a:solidFill>
                  <a:srgbClr val="002060"/>
                </a:solidFill>
              </a:rPr>
              <a:t>thảo</a:t>
            </a:r>
            <a:r>
              <a:rPr lang="en-US" altLang="en-US" sz="2900" b="1" dirty="0" smtClean="0">
                <a:solidFill>
                  <a:srgbClr val="002060"/>
                </a:solidFill>
              </a:rPr>
              <a:t> </a:t>
            </a:r>
            <a:r>
              <a:rPr lang="en-US" altLang="en-US" sz="2900" b="1" dirty="0" err="1" smtClean="0">
                <a:solidFill>
                  <a:srgbClr val="002060"/>
                </a:solidFill>
              </a:rPr>
              <a:t>luận</a:t>
            </a:r>
            <a:r>
              <a:rPr lang="en-US" altLang="en-US" sz="2900" b="1" dirty="0" smtClean="0">
                <a:solidFill>
                  <a:srgbClr val="002060"/>
                </a:solidFill>
              </a:rPr>
              <a:t> </a:t>
            </a:r>
            <a:r>
              <a:rPr lang="en-US" altLang="en-US" sz="2900" b="1" dirty="0" err="1" smtClean="0">
                <a:solidFill>
                  <a:srgbClr val="002060"/>
                </a:solidFill>
              </a:rPr>
              <a:t>ghi</a:t>
            </a:r>
            <a:r>
              <a:rPr lang="en-US" altLang="en-US" sz="2900" b="1" dirty="0" smtClean="0">
                <a:solidFill>
                  <a:srgbClr val="002060"/>
                </a:solidFill>
              </a:rPr>
              <a:t> </a:t>
            </a:r>
            <a:r>
              <a:rPr lang="en-US" altLang="en-US" sz="2900" b="1" dirty="0" err="1" smtClean="0">
                <a:solidFill>
                  <a:srgbClr val="002060"/>
                </a:solidFill>
              </a:rPr>
              <a:t>kết</a:t>
            </a:r>
            <a:r>
              <a:rPr lang="en-US" altLang="en-US" sz="2900" b="1" dirty="0" smtClean="0">
                <a:solidFill>
                  <a:srgbClr val="002060"/>
                </a:solidFill>
              </a:rPr>
              <a:t> </a:t>
            </a:r>
            <a:r>
              <a:rPr lang="en-US" altLang="en-US" sz="2900" b="1" dirty="0" err="1" smtClean="0">
                <a:solidFill>
                  <a:srgbClr val="002060"/>
                </a:solidFill>
              </a:rPr>
              <a:t>quả</a:t>
            </a:r>
            <a:r>
              <a:rPr lang="en-US" altLang="en-US" sz="2900" b="1" dirty="0" smtClean="0">
                <a:solidFill>
                  <a:srgbClr val="002060"/>
                </a:solidFill>
              </a:rPr>
              <a:t> </a:t>
            </a:r>
            <a:r>
              <a:rPr lang="en-US" altLang="en-US" sz="2900" b="1" dirty="0" err="1" smtClean="0">
                <a:solidFill>
                  <a:srgbClr val="002060"/>
                </a:solidFill>
              </a:rPr>
              <a:t>vào</a:t>
            </a:r>
            <a:r>
              <a:rPr lang="en-US" altLang="en-US" sz="2900" b="1" dirty="0" smtClean="0">
                <a:solidFill>
                  <a:srgbClr val="002060"/>
                </a:solidFill>
              </a:rPr>
              <a:t> </a:t>
            </a:r>
            <a:r>
              <a:rPr lang="en-US" altLang="en-US" sz="2900" b="1" dirty="0" err="1" smtClean="0">
                <a:solidFill>
                  <a:srgbClr val="002060"/>
                </a:solidFill>
              </a:rPr>
              <a:t>cột</a:t>
            </a:r>
            <a:r>
              <a:rPr lang="en-US" altLang="en-US" sz="2900" b="1" dirty="0" smtClean="0">
                <a:solidFill>
                  <a:srgbClr val="002060"/>
                </a:solidFill>
              </a:rPr>
              <a:t> 3, 4 </a:t>
            </a:r>
            <a:r>
              <a:rPr lang="en-US" altLang="en-US" sz="2900" b="1" dirty="0" err="1" smtClean="0">
                <a:solidFill>
                  <a:srgbClr val="002060"/>
                </a:solidFill>
              </a:rPr>
              <a:t>trong</a:t>
            </a:r>
            <a:r>
              <a:rPr lang="en-US" altLang="en-US" sz="2900" b="1" dirty="0" smtClean="0">
                <a:solidFill>
                  <a:srgbClr val="002060"/>
                </a:solidFill>
              </a:rPr>
              <a:t> </a:t>
            </a:r>
            <a:r>
              <a:rPr lang="en-US" altLang="en-US" sz="2900" b="1" dirty="0" err="1" smtClean="0">
                <a:solidFill>
                  <a:srgbClr val="002060"/>
                </a:solidFill>
              </a:rPr>
              <a:t>bảng</a:t>
            </a:r>
            <a:r>
              <a:rPr lang="en-US" altLang="en-US" sz="2900" b="1" dirty="0" smtClean="0">
                <a:solidFill>
                  <a:srgbClr val="002060"/>
                </a:solidFill>
              </a:rPr>
              <a:t>.</a:t>
            </a:r>
            <a:endParaRPr lang="en-US" altLang="en-US" sz="2900" b="1" dirty="0">
              <a:solidFill>
                <a:srgbClr val="00206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958128654"/>
              </p:ext>
            </p:extLst>
          </p:nvPr>
        </p:nvGraphicFramePr>
        <p:xfrm>
          <a:off x="9283566" y="2507899"/>
          <a:ext cx="2674754" cy="2194560"/>
        </p:xfrm>
        <a:graphic>
          <a:graphicData uri="http://schemas.openxmlformats.org/drawingml/2006/table">
            <a:tbl>
              <a:tblPr firstRow="1" bandRow="1">
                <a:tableStyleId>{0E3FDE45-AF77-4B5C-9715-49D594BDF05E}</a:tableStyleId>
              </a:tblPr>
              <a:tblGrid>
                <a:gridCol w="2674754">
                  <a:extLst>
                    <a:ext uri="{9D8B030D-6E8A-4147-A177-3AD203B41FA5}">
                      <a16:colId xmlns:a16="http://schemas.microsoft.com/office/drawing/2014/main" val="3022449456"/>
                    </a:ext>
                  </a:extLst>
                </a:gridCol>
              </a:tblGrid>
              <a:tr h="370840">
                <a:tc>
                  <a:txBody>
                    <a:bodyPr/>
                    <a:lstStyle/>
                    <a:p>
                      <a:pPr algn="ctr"/>
                      <a:r>
                        <a:rPr lang="en-US" sz="2400" dirty="0" err="1" smtClean="0">
                          <a:latin typeface="Arial" panose="020B0604020202020204" pitchFamily="34" charset="0"/>
                          <a:cs typeface="Arial" panose="020B0604020202020204" pitchFamily="34" charset="0"/>
                        </a:rPr>
                        <a:t>Vật</a:t>
                      </a:r>
                      <a:r>
                        <a:rPr lang="en-US" sz="2400" baseline="0" dirty="0" smtClean="0">
                          <a:latin typeface="Arial" panose="020B0604020202020204" pitchFamily="34" charset="0"/>
                          <a:cs typeface="Arial" panose="020B0604020202020204" pitchFamily="34" charset="0"/>
                        </a:rPr>
                        <a:t> </a:t>
                      </a:r>
                      <a:r>
                        <a:rPr lang="en-US" sz="2400" baseline="0" dirty="0" err="1" smtClean="0">
                          <a:latin typeface="Arial" panose="020B0604020202020204" pitchFamily="34" charset="0"/>
                          <a:cs typeface="Arial" panose="020B0604020202020204" pitchFamily="34" charset="0"/>
                        </a:rPr>
                        <a:t>lí</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8763417"/>
                  </a:ext>
                </a:extLst>
              </a:tr>
              <a:tr h="370840">
                <a:tc>
                  <a:txBody>
                    <a:bodyPr/>
                    <a:lstStyle/>
                    <a:p>
                      <a:pPr algn="ctr"/>
                      <a:r>
                        <a:rPr lang="en-US" sz="2400" b="1" dirty="0" err="1" smtClean="0">
                          <a:latin typeface="Arial" panose="020B0604020202020204" pitchFamily="34" charset="0"/>
                          <a:cs typeface="Arial" panose="020B0604020202020204" pitchFamily="34" charset="0"/>
                        </a:rPr>
                        <a:t>Hóa</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học</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779995"/>
                  </a:ext>
                </a:extLst>
              </a:tr>
              <a:tr h="370840">
                <a:tc>
                  <a:txBody>
                    <a:bodyPr/>
                    <a:lstStyle/>
                    <a:p>
                      <a:pPr algn="ctr"/>
                      <a:r>
                        <a:rPr lang="en-US" sz="2400" b="1" dirty="0" err="1" smtClean="0">
                          <a:latin typeface="Arial" panose="020B0604020202020204" pitchFamily="34" charset="0"/>
                          <a:cs typeface="Arial" panose="020B0604020202020204" pitchFamily="34" charset="0"/>
                        </a:rPr>
                        <a:t>Sinh</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học</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5406871"/>
                  </a:ext>
                </a:extLst>
              </a:tr>
              <a:tr h="370840">
                <a:tc>
                  <a:txBody>
                    <a:bodyPr/>
                    <a:lstStyle/>
                    <a:p>
                      <a:pPr algn="ctr"/>
                      <a:r>
                        <a:rPr lang="en-US" sz="2400" b="1" dirty="0" err="1" smtClean="0">
                          <a:latin typeface="Arial" panose="020B0604020202020204" pitchFamily="34" charset="0"/>
                          <a:cs typeface="Arial" panose="020B0604020202020204" pitchFamily="34" charset="0"/>
                        </a:rPr>
                        <a:t>Khoa</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học</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Trái</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đất</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và</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bầu</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trời</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3881879"/>
                  </a:ext>
                </a:extLst>
              </a:tr>
            </a:tbl>
          </a:graphicData>
        </a:graphic>
      </p:graphicFrame>
      <p:pic>
        <p:nvPicPr>
          <p:cNvPr id="12"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91165" y="26097"/>
            <a:ext cx="2200835" cy="1237969"/>
          </a:xfrm>
          <a:prstGeom prst="rect">
            <a:avLst/>
          </a:prstGeom>
        </p:spPr>
      </p:pic>
    </p:spTree>
    <p:extLst>
      <p:ext uri="{BB962C8B-B14F-4D97-AF65-F5344CB8AC3E}">
        <p14:creationId xmlns:p14="http://schemas.microsoft.com/office/powerpoint/2010/main" val="3183339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58" presetClass="entr" presetSubtype="0" accel="10000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strVal val="#ppt_w*2.5"/>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0.01"/>
                                          </p:val>
                                        </p:tav>
                                        <p:tav tm="100000">
                                          <p:val>
                                            <p:strVal val="#ppt_h"/>
                                          </p:val>
                                        </p:tav>
                                      </p:tavLst>
                                    </p:anim>
                                    <p:anim calcmode="lin" valueType="num">
                                      <p:cBhvr>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h+1"/>
                                          </p:val>
                                        </p:tav>
                                        <p:tav tm="100000">
                                          <p:val>
                                            <p:strVal val="#ppt_y"/>
                                          </p:val>
                                        </p:tav>
                                      </p:tavLst>
                                    </p:anim>
                                    <p:animEffect transition="in" filter="fade">
                                      <p:cBhvr>
                                        <p:cTn id="16" dur="500"/>
                                        <p:tgtEl>
                                          <p:spTgt spid="9">
                                            <p:txEl>
                                              <p:pRg st="0" end="0"/>
                                            </p:txEl>
                                          </p:spTgt>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linds(horizontal)">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2"/>
                                        </p:tgtEl>
                                      </p:cBhvr>
                                    </p:cmd>
                                  </p:childTnLst>
                                </p:cTn>
                              </p:par>
                            </p:childTnLst>
                          </p:cTn>
                        </p:par>
                      </p:childTnLst>
                    </p:cTn>
                  </p:par>
                </p:childTnLst>
              </p:cTn>
              <p:nextCondLst>
                <p:cond evt="onClick" delay="0">
                  <p:tgtEl>
                    <p:spTgt spid="12"/>
                  </p:tgtEl>
                </p:cond>
              </p:nextCondLst>
            </p:seq>
            <p:video>
              <p:cMediaNode vol="80000">
                <p:cTn id="26" fill="hold" display="0">
                  <p:stCondLst>
                    <p:cond delay="indefinite"/>
                  </p:stCondLst>
                </p:cTn>
                <p:tgtEl>
                  <p:spTgt spid="12"/>
                </p:tgtEl>
              </p:cMediaNode>
            </p:vide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786751"/>
            <a:ext cx="10993549" cy="1475013"/>
          </a:xfrm>
        </p:spPr>
        <p:txBody>
          <a:bodyPr/>
          <a:lstStyle/>
          <a:p>
            <a:pPr algn="ctr"/>
            <a:r>
              <a:rPr lang="en-US" dirty="0" smtClean="0">
                <a:solidFill>
                  <a:schemeClr val="accent3">
                    <a:lumMod val="50000"/>
                  </a:schemeClr>
                </a:solidFill>
              </a:rPr>
              <a:t>BÁO CÁO KẾT QUẢ HOẠT ĐỘNG NHÓM </a:t>
            </a:r>
            <a:endParaRPr lang="en-US" dirty="0">
              <a:solidFill>
                <a:schemeClr val="accent3">
                  <a:lumMod val="50000"/>
                </a:schemeClr>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1146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2723" y="0"/>
            <a:ext cx="11206547" cy="578003"/>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solidFill>
                  <a:schemeClr val="accent3">
                    <a:lumMod val="50000"/>
                  </a:schemeClr>
                </a:solidFill>
                <a:latin typeface="Arial" panose="020B0604020202020204" pitchFamily="34" charset="0"/>
                <a:cs typeface="Arial" panose="020B0604020202020204" pitchFamily="34" charset="0"/>
              </a:rPr>
              <a:t>RUBRICS ĐÁNH GIÁ NĂNG LỰC TÌM HIỂU KHOA HỌC TỰ NHIÊN</a:t>
            </a:r>
            <a:endParaRPr lang="en-US" b="1" dirty="0">
              <a:solidFill>
                <a:schemeClr val="accent3">
                  <a:lumMod val="50000"/>
                </a:schemeClr>
              </a:solidFill>
              <a:latin typeface="Arial" panose="020B0604020202020204" pitchFamily="34" charset="0"/>
              <a:cs typeface="Arial" panose="020B0604020202020204" pitchFamily="34" charset="0"/>
            </a:endParaRPr>
          </a:p>
        </p:txBody>
      </p:sp>
      <p:graphicFrame>
        <p:nvGraphicFramePr>
          <p:cNvPr id="3" name="Content Placeholder 4"/>
          <p:cNvGraphicFramePr>
            <a:graphicFrameLocks/>
          </p:cNvGraphicFramePr>
          <p:nvPr>
            <p:extLst>
              <p:ext uri="{D42A27DB-BD31-4B8C-83A1-F6EECF244321}">
                <p14:modId xmlns:p14="http://schemas.microsoft.com/office/powerpoint/2010/main" val="522355955"/>
              </p:ext>
            </p:extLst>
          </p:nvPr>
        </p:nvGraphicFramePr>
        <p:xfrm>
          <a:off x="-4" y="788406"/>
          <a:ext cx="12192000" cy="6168400"/>
        </p:xfrm>
        <a:graphic>
          <a:graphicData uri="http://schemas.openxmlformats.org/drawingml/2006/table">
            <a:tbl>
              <a:tblPr firstRow="1" firstCol="1" bandRow="1">
                <a:tableStyleId>{5C22544A-7EE6-4342-B048-85BDC9FD1C3A}</a:tableStyleId>
              </a:tblPr>
              <a:tblGrid>
                <a:gridCol w="1178559">
                  <a:extLst>
                    <a:ext uri="{9D8B030D-6E8A-4147-A177-3AD203B41FA5}">
                      <a16:colId xmlns:a16="http://schemas.microsoft.com/office/drawing/2014/main" val="2285090622"/>
                    </a:ext>
                  </a:extLst>
                </a:gridCol>
                <a:gridCol w="1838960">
                  <a:extLst>
                    <a:ext uri="{9D8B030D-6E8A-4147-A177-3AD203B41FA5}">
                      <a16:colId xmlns:a16="http://schemas.microsoft.com/office/drawing/2014/main" val="2128546816"/>
                    </a:ext>
                  </a:extLst>
                </a:gridCol>
                <a:gridCol w="2672085">
                  <a:extLst>
                    <a:ext uri="{9D8B030D-6E8A-4147-A177-3AD203B41FA5}">
                      <a16:colId xmlns:a16="http://schemas.microsoft.com/office/drawing/2014/main" val="1209673055"/>
                    </a:ext>
                  </a:extLst>
                </a:gridCol>
                <a:gridCol w="2997195">
                  <a:extLst>
                    <a:ext uri="{9D8B030D-6E8A-4147-A177-3AD203B41FA5}">
                      <a16:colId xmlns:a16="http://schemas.microsoft.com/office/drawing/2014/main" val="3970928146"/>
                    </a:ext>
                  </a:extLst>
                </a:gridCol>
                <a:gridCol w="3505201">
                  <a:extLst>
                    <a:ext uri="{9D8B030D-6E8A-4147-A177-3AD203B41FA5}">
                      <a16:colId xmlns:a16="http://schemas.microsoft.com/office/drawing/2014/main" val="801361572"/>
                    </a:ext>
                  </a:extLst>
                </a:gridCol>
              </a:tblGrid>
              <a:tr h="129397">
                <a:tc gridSpan="2">
                  <a:txBody>
                    <a:bodyPr/>
                    <a:lstStyle/>
                    <a:p>
                      <a:pPr marL="180340" indent="-180340" algn="ctr">
                        <a:lnSpc>
                          <a:spcPct val="120000"/>
                        </a:lnSpc>
                        <a:spcBef>
                          <a:spcPts val="600"/>
                        </a:spcBef>
                        <a:spcAft>
                          <a:spcPts val="600"/>
                        </a:spcAft>
                      </a:pPr>
                      <a:r>
                        <a:rPr lang="en-US" sz="2400" dirty="0" err="1">
                          <a:effectLst/>
                          <a:latin typeface="Arial" panose="020B0604020202020204" pitchFamily="34" charset="0"/>
                          <a:cs typeface="Arial" panose="020B0604020202020204" pitchFamily="34" charset="0"/>
                        </a:rPr>
                        <a:t>Nội</a:t>
                      </a:r>
                      <a:r>
                        <a:rPr lang="en-US" sz="2400" dirty="0">
                          <a:effectLst/>
                          <a:latin typeface="Arial" panose="020B0604020202020204" pitchFamily="34" charset="0"/>
                          <a:cs typeface="Arial" panose="020B0604020202020204" pitchFamily="34" charset="0"/>
                        </a:rPr>
                        <a:t> dung </a:t>
                      </a:r>
                      <a:r>
                        <a:rPr lang="en-US" sz="2400" dirty="0" err="1">
                          <a:effectLst/>
                          <a:latin typeface="Arial" panose="020B0604020202020204" pitchFamily="34" charset="0"/>
                          <a:cs typeface="Arial" panose="020B0604020202020204" pitchFamily="34" charset="0"/>
                        </a:rPr>
                        <a:t>đánh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giá</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R w="12700" cap="flat" cmpd="sng" algn="ctr">
                      <a:solidFill>
                        <a:schemeClr val="tx1"/>
                      </a:solidFill>
                      <a:prstDash val="solid"/>
                      <a:round/>
                      <a:headEnd type="none" w="med" len="med"/>
                      <a:tailEnd type="none" w="med" len="med"/>
                    </a:lnR>
                  </a:tcPr>
                </a:tc>
                <a:tc hMerge="1">
                  <a:txBody>
                    <a:bodyPr/>
                    <a:lstStyle/>
                    <a:p>
                      <a:endParaRPr lang="en-US"/>
                    </a:p>
                  </a:txBody>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3</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2</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marR="17145"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1</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492855680"/>
                  </a:ext>
                </a:extLst>
              </a:tr>
              <a:tr h="507460">
                <a:tc gridSpan="2">
                  <a:txBody>
                    <a:bodyPr/>
                    <a:lstStyle/>
                    <a:p>
                      <a:pPr marL="180340" indent="-180340" algn="ctr">
                        <a:lnSpc>
                          <a:spcPct val="120000"/>
                        </a:lnSpc>
                        <a:spcBef>
                          <a:spcPts val="600"/>
                        </a:spcBef>
                        <a:spcAft>
                          <a:spcPts val="600"/>
                        </a:spcAft>
                      </a:pPr>
                      <a:r>
                        <a:rPr lang="en-US" sz="2400" dirty="0" err="1">
                          <a:effectLst/>
                          <a:latin typeface="Arial" panose="020B0604020202020204" pitchFamily="34" charset="0"/>
                          <a:cs typeface="Arial" panose="020B0604020202020204" pitchFamily="34" charset="0"/>
                        </a:rPr>
                        <a:t>Lập</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kế</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hoạch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thí</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nghiệm</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R w="12700" cap="flat" cmpd="sng" algn="ctr">
                      <a:solidFill>
                        <a:schemeClr val="tx1"/>
                      </a:solidFill>
                      <a:prstDash val="solid"/>
                      <a:round/>
                      <a:headEnd type="none" w="med" len="med"/>
                      <a:tailEnd type="none" w="med" len="med"/>
                    </a:lnR>
                    <a:solidFill>
                      <a:schemeClr val="accent2">
                        <a:lumMod val="50000"/>
                      </a:schemeClr>
                    </a:solidFill>
                  </a:tcPr>
                </a:tc>
                <a:tc hMerge="1">
                  <a:txBody>
                    <a:bodyPr/>
                    <a:lstStyle/>
                    <a:p>
                      <a:endParaRPr lang="en-US"/>
                    </a:p>
                  </a:txBody>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bước</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mô</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tả</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rõ</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Chưa</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mô</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tả</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rõ</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marR="17145" indent="-180340"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Không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đề</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xuất</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hoạch</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4140379822"/>
                  </a:ext>
                </a:extLst>
              </a:tr>
              <a:tr h="759502">
                <a:tc rowSpan="3">
                  <a:txBody>
                    <a:bodyPr/>
                    <a:lstStyle/>
                    <a:p>
                      <a:pPr marL="180340" indent="-180340" algn="ctr">
                        <a:spcAft>
                          <a:spcPts val="0"/>
                        </a:spcAft>
                      </a:pPr>
                      <a:r>
                        <a:rPr lang="en-US" sz="2400">
                          <a:effectLst/>
                          <a:latin typeface="Arial" panose="020B0604020202020204" pitchFamily="34" charset="0"/>
                          <a:cs typeface="Arial" panose="020B0604020202020204" pitchFamily="34" charset="0"/>
                        </a:rPr>
                        <a:t>Thao tác thực hành</a:t>
                      </a:r>
                      <a:endPar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solidFill>
                      <a:schemeClr val="accent2">
                        <a:lumMod val="50000"/>
                      </a:schemeClr>
                    </a:solidFill>
                  </a:tcPr>
                </a:tc>
                <a:tc>
                  <a:txBody>
                    <a:bodyPr/>
                    <a:lstStyle/>
                    <a:p>
                      <a:pPr marL="180340" indent="-180340" algn="ctr">
                        <a:lnSpc>
                          <a:spcPct val="120000"/>
                        </a:lnSpc>
                        <a:spcBef>
                          <a:spcPts val="600"/>
                        </a:spcBef>
                        <a:spcAft>
                          <a:spcPts val="600"/>
                        </a:spcAft>
                      </a:pPr>
                      <a:r>
                        <a:rPr lang="en-US" sz="2400" dirty="0">
                          <a:solidFill>
                            <a:schemeClr val="bg1"/>
                          </a:solidFill>
                          <a:effectLst/>
                          <a:latin typeface="Arial" panose="020B0604020202020204" pitchFamily="34" charset="0"/>
                          <a:cs typeface="Arial" panose="020B0604020202020204" pitchFamily="34" charset="0"/>
                        </a:rPr>
                        <a:t>Thao </a:t>
                      </a:r>
                      <a:r>
                        <a:rPr lang="en-US" sz="2400" dirty="0" err="1">
                          <a:solidFill>
                            <a:schemeClr val="bg1"/>
                          </a:solidFill>
                          <a:effectLst/>
                          <a:latin typeface="Arial" panose="020B0604020202020204" pitchFamily="34" charset="0"/>
                          <a:cs typeface="Arial" panose="020B0604020202020204" pitchFamily="34" charset="0"/>
                        </a:rPr>
                        <a:t>tác</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626" marR="5626" marT="5626" marB="0" anchor="ctr">
                    <a:lnR w="12700" cap="flat" cmpd="sng" algn="ctr">
                      <a:solidFill>
                        <a:schemeClr val="tx1"/>
                      </a:solidFill>
                      <a:prstDash val="solid"/>
                      <a:round/>
                      <a:headEnd type="none" w="med" len="med"/>
                      <a:tailEnd type="none" w="med" len="med"/>
                    </a:lnR>
                    <a:solidFill>
                      <a:schemeClr val="accent2">
                        <a:lumMod val="50000"/>
                      </a:schemeClr>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Thực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thành</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smtClean="0">
                          <a:solidFill>
                            <a:schemeClr val="tx1"/>
                          </a:solidFill>
                          <a:effectLst/>
                          <a:latin typeface="Arial" panose="020B0604020202020204" pitchFamily="34" charset="0"/>
                          <a:cs typeface="Arial" panose="020B0604020202020204" pitchFamily="34" charset="0"/>
                        </a:rPr>
                        <a:t>thạo</a:t>
                      </a:r>
                      <a:endParaRPr lang="en-US"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Thực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còn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lúng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smtClean="0">
                          <a:solidFill>
                            <a:schemeClr val="tx1"/>
                          </a:solidFill>
                          <a:effectLst/>
                          <a:latin typeface="Arial" panose="020B0604020202020204" pitchFamily="34" charset="0"/>
                          <a:cs typeface="Arial" panose="020B0604020202020204" pitchFamily="34" charset="0"/>
                        </a:rPr>
                        <a:t>túng</a:t>
                      </a:r>
                      <a:endParaRPr lang="en-US"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Thực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chưa</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đúng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kĩ</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thuật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hỗ</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trợ</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GV</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81851103"/>
                  </a:ext>
                </a:extLst>
              </a:tr>
              <a:tr h="633481">
                <a:tc vMerge="1">
                  <a:txBody>
                    <a:bodyPr/>
                    <a:lstStyle/>
                    <a:p>
                      <a:endParaRPr lang="en-US"/>
                    </a:p>
                  </a:txBody>
                  <a:tcPr/>
                </a:tc>
                <a:tc>
                  <a:txBody>
                    <a:bodyPr/>
                    <a:lstStyle/>
                    <a:p>
                      <a:pPr marL="180340" indent="-180340" algn="ctr">
                        <a:lnSpc>
                          <a:spcPct val="120000"/>
                        </a:lnSpc>
                        <a:spcBef>
                          <a:spcPts val="600"/>
                        </a:spcBef>
                        <a:spcAft>
                          <a:spcPts val="600"/>
                        </a:spcAft>
                      </a:pPr>
                      <a:r>
                        <a:rPr lang="en-US" sz="2400" dirty="0">
                          <a:solidFill>
                            <a:schemeClr val="bg1"/>
                          </a:solidFill>
                          <a:effectLst/>
                          <a:latin typeface="Arial" panose="020B0604020202020204" pitchFamily="34" charset="0"/>
                          <a:cs typeface="Arial" panose="020B0604020202020204" pitchFamily="34" charset="0"/>
                        </a:rPr>
                        <a:t>An </a:t>
                      </a:r>
                      <a:r>
                        <a:rPr lang="en-US" sz="2400" dirty="0" err="1">
                          <a:solidFill>
                            <a:schemeClr val="bg1"/>
                          </a:solidFill>
                          <a:effectLst/>
                          <a:latin typeface="Arial" panose="020B0604020202020204" pitchFamily="34" charset="0"/>
                          <a:cs typeface="Arial" panose="020B0604020202020204" pitchFamily="34" charset="0"/>
                        </a:rPr>
                        <a:t>toàn</a:t>
                      </a:r>
                      <a:r>
                        <a:rPr lang="en-US" sz="2400" dirty="0">
                          <a:solidFill>
                            <a:schemeClr val="bg1"/>
                          </a:solidFill>
                          <a:effectLst/>
                          <a:latin typeface="Arial" panose="020B0604020202020204" pitchFamily="34" charset="0"/>
                          <a:cs typeface="Arial" panose="020B0604020202020204" pitchFamily="34" charset="0"/>
                        </a:rPr>
                        <a:t> TN</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626" marR="5626" marT="5626" marB="0" anchor="ctr">
                    <a:lnR w="12700" cap="flat" cmpd="sng" algn="ctr">
                      <a:solidFill>
                        <a:schemeClr val="tx1"/>
                      </a:solidFill>
                      <a:prstDash val="solid"/>
                      <a:round/>
                      <a:headEnd type="none" w="med" len="med"/>
                      <a:tailEnd type="none" w="med" len="med"/>
                    </a:lnR>
                    <a:solidFill>
                      <a:schemeClr val="accent2">
                        <a:lumMod val="50000"/>
                      </a:schemeClr>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chú</a:t>
                      </a:r>
                      <a:r>
                        <a:rPr lang="en-US" sz="2400" dirty="0">
                          <a:solidFill>
                            <a:schemeClr val="tx1"/>
                          </a:solidFill>
                          <a:effectLst/>
                          <a:latin typeface="Arial" panose="020B0604020202020204" pitchFamily="34" charset="0"/>
                          <a:cs typeface="Arial" panose="020B0604020202020204" pitchFamily="34" charset="0"/>
                        </a:rPr>
                        <a:t> ý </a:t>
                      </a:r>
                      <a:r>
                        <a:rPr lang="en-US" sz="2400" b="1" dirty="0" err="1">
                          <a:solidFill>
                            <a:schemeClr val="tx1"/>
                          </a:solidFill>
                          <a:effectLst/>
                          <a:latin typeface="Arial" panose="020B0604020202020204" pitchFamily="34" charset="0"/>
                          <a:cs typeface="Arial" panose="020B0604020202020204" pitchFamily="34" charset="0"/>
                        </a:rPr>
                        <a:t>đầy</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đủ</a:t>
                      </a:r>
                      <a:r>
                        <a:rPr lang="en-US" sz="2400" b="1" dirty="0">
                          <a:solidFill>
                            <a:schemeClr val="tx1"/>
                          </a:solidFill>
                          <a:effectLst/>
                          <a:latin typeface="Arial" panose="020B0604020202020204" pitchFamily="34" charset="0"/>
                          <a:cs typeface="Arial" panose="020B0604020202020204" pitchFamily="34" charset="0"/>
                        </a:rPr>
                        <a:t> </a:t>
                      </a:r>
                      <a:r>
                        <a:rPr lang="en-US" sz="2400" dirty="0">
                          <a:solidFill>
                            <a:schemeClr val="tx1"/>
                          </a:solidFill>
                          <a:effectLst/>
                          <a:latin typeface="Arial" panose="020B0604020202020204" pitchFamily="34" charset="0"/>
                          <a:cs typeface="Arial" panose="020B0604020202020204" pitchFamily="34" charset="0"/>
                        </a:rPr>
                        <a:t>an </a:t>
                      </a:r>
                      <a:r>
                        <a:rPr lang="en-US" sz="2400" dirty="0" err="1">
                          <a:solidFill>
                            <a:schemeClr val="tx1"/>
                          </a:solidFill>
                          <a:effectLst/>
                          <a:latin typeface="Arial" panose="020B0604020202020204" pitchFamily="34" charset="0"/>
                          <a:cs typeface="Arial" panose="020B0604020202020204" pitchFamily="34" charset="0"/>
                        </a:rPr>
                        <a:t>toàn</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để</a:t>
                      </a:r>
                      <a:r>
                        <a:rPr lang="en-US" sz="2400" b="1" dirty="0">
                          <a:solidFill>
                            <a:schemeClr val="tx1"/>
                          </a:solidFill>
                          <a:effectLst/>
                          <a:latin typeface="Arial" panose="020B0604020202020204" pitchFamily="34" charset="0"/>
                          <a:cs typeface="Arial" panose="020B0604020202020204" pitchFamily="34" charset="0"/>
                        </a:rPr>
                        <a:t> GV </a:t>
                      </a:r>
                      <a:r>
                        <a:rPr lang="en-US" sz="2400" b="1" dirty="0" err="1">
                          <a:solidFill>
                            <a:schemeClr val="tx1"/>
                          </a:solidFill>
                          <a:effectLst/>
                          <a:latin typeface="Arial" panose="020B0604020202020204" pitchFamily="34" charset="0"/>
                          <a:cs typeface="Arial" panose="020B0604020202020204" pitchFamily="34" charset="0"/>
                        </a:rPr>
                        <a:t>nhắc</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smtClean="0">
                          <a:solidFill>
                            <a:schemeClr val="tx1"/>
                          </a:solidFill>
                          <a:effectLst/>
                          <a:latin typeface="Arial" panose="020B0604020202020204" pitchFamily="34" charset="0"/>
                          <a:cs typeface="Arial" panose="020B0604020202020204" pitchFamily="34" charset="0"/>
                        </a:rPr>
                        <a:t>nhở</a:t>
                      </a:r>
                      <a:r>
                        <a:rPr lang="en-US" sz="2400" b="1" dirty="0" smtClean="0">
                          <a:solidFill>
                            <a:schemeClr val="tx1"/>
                          </a:solidFill>
                          <a:effectLst/>
                          <a:latin typeface="Arial" panose="020B0604020202020204" pitchFamily="34" charset="0"/>
                          <a:cs typeface="Arial" panose="020B0604020202020204" pitchFamily="34" charset="0"/>
                        </a:rPr>
                        <a:t> </a:t>
                      </a:r>
                      <a:r>
                        <a:rPr lang="en-US" sz="2400" dirty="0" err="1" smtClean="0">
                          <a:solidFill>
                            <a:schemeClr val="tx1"/>
                          </a:solidFill>
                          <a:effectLst/>
                          <a:latin typeface="Arial" panose="020B0604020202020204" pitchFamily="34" charset="0"/>
                          <a:cs typeface="Arial" panose="020B0604020202020204" pitchFamily="34" charset="0"/>
                        </a:rPr>
                        <a:t>về</a:t>
                      </a:r>
                      <a:r>
                        <a:rPr lang="en-US" sz="2400" baseline="0" dirty="0" smtClean="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an </a:t>
                      </a:r>
                      <a:r>
                        <a:rPr lang="en-US" sz="2400" dirty="0" err="1">
                          <a:solidFill>
                            <a:schemeClr val="tx1"/>
                          </a:solidFill>
                          <a:effectLst/>
                          <a:latin typeface="Arial" panose="020B0604020202020204" pitchFamily="34" charset="0"/>
                          <a:cs typeface="Arial" panose="020B0604020202020204" pitchFamily="34" charset="0"/>
                        </a:rPr>
                        <a:t>toàn</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để</a:t>
                      </a:r>
                      <a:r>
                        <a:rPr lang="en-US" sz="2400" b="1" dirty="0">
                          <a:solidFill>
                            <a:schemeClr val="tx1"/>
                          </a:solidFill>
                          <a:effectLst/>
                          <a:latin typeface="Arial" panose="020B0604020202020204" pitchFamily="34" charset="0"/>
                          <a:cs typeface="Arial" panose="020B0604020202020204" pitchFamily="34" charset="0"/>
                        </a:rPr>
                        <a:t> GV </a:t>
                      </a:r>
                      <a:r>
                        <a:rPr lang="en-US" sz="2400" b="1" dirty="0" err="1">
                          <a:solidFill>
                            <a:schemeClr val="tx1"/>
                          </a:solidFill>
                          <a:effectLst/>
                          <a:latin typeface="Arial" panose="020B0604020202020204" pitchFamily="34" charset="0"/>
                          <a:cs typeface="Arial" panose="020B0604020202020204" pitchFamily="34" charset="0"/>
                        </a:rPr>
                        <a:t>nhắc</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nhở</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smtClean="0">
                          <a:solidFill>
                            <a:schemeClr val="tx1"/>
                          </a:solidFill>
                          <a:effectLst/>
                          <a:latin typeface="Arial" panose="020B0604020202020204" pitchFamily="34" charset="0"/>
                          <a:cs typeface="Arial" panose="020B0604020202020204" pitchFamily="34" charset="0"/>
                        </a:rPr>
                        <a:t>về</a:t>
                      </a:r>
                      <a:r>
                        <a:rPr lang="en-US" sz="2400" baseline="0" dirty="0" smtClean="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an </a:t>
                      </a:r>
                      <a:r>
                        <a:rPr lang="en-US" sz="2400" dirty="0" err="1">
                          <a:solidFill>
                            <a:schemeClr val="tx1"/>
                          </a:solidFill>
                          <a:effectLst/>
                          <a:latin typeface="Arial" panose="020B0604020202020204" pitchFamily="34" charset="0"/>
                          <a:cs typeface="Arial" panose="020B0604020202020204" pitchFamily="34" charset="0"/>
                        </a:rPr>
                        <a:t>toàn</a:t>
                      </a:r>
                      <a:r>
                        <a:rPr lang="en-US" sz="2400" dirty="0">
                          <a:solidFill>
                            <a:schemeClr val="tx1"/>
                          </a:solidFill>
                          <a:effectLst/>
                          <a:latin typeface="Arial" panose="020B0604020202020204" pitchFamily="34" charset="0"/>
                          <a:cs typeface="Arial" panose="020B0604020202020204" pitchFamily="34" charset="0"/>
                        </a:rPr>
                        <a:t> TN </a:t>
                      </a:r>
                      <a:r>
                        <a:rPr lang="en-US" sz="2400" b="1" dirty="0" err="1">
                          <a:solidFill>
                            <a:schemeClr val="tx1"/>
                          </a:solidFill>
                          <a:effectLst/>
                          <a:latin typeface="Arial" panose="020B0604020202020204" pitchFamily="34" charset="0"/>
                          <a:cs typeface="Arial" panose="020B0604020202020204" pitchFamily="34" charset="0"/>
                        </a:rPr>
                        <a:t>nhiều</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smtClean="0">
                          <a:solidFill>
                            <a:schemeClr val="tx1"/>
                          </a:solidFill>
                          <a:effectLst/>
                          <a:latin typeface="Arial" panose="020B0604020202020204" pitchFamily="34" charset="0"/>
                          <a:cs typeface="Arial" panose="020B0604020202020204" pitchFamily="34" charset="0"/>
                        </a:rPr>
                        <a:t>lần</a:t>
                      </a:r>
                      <a:endParaRPr lang="en-US"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207672259"/>
                  </a:ext>
                </a:extLst>
              </a:tr>
              <a:tr h="633481">
                <a:tc vMerge="1">
                  <a:txBody>
                    <a:bodyPr/>
                    <a:lstStyle/>
                    <a:p>
                      <a:endParaRPr lang="en-US"/>
                    </a:p>
                  </a:txBody>
                  <a:tcPr/>
                </a:tc>
                <a:tc>
                  <a:txBody>
                    <a:bodyPr/>
                    <a:lstStyle/>
                    <a:p>
                      <a:pPr marL="180340" indent="-180340" algn="ctr">
                        <a:lnSpc>
                          <a:spcPct val="120000"/>
                        </a:lnSpc>
                        <a:spcBef>
                          <a:spcPts val="600"/>
                        </a:spcBef>
                        <a:spcAft>
                          <a:spcPts val="600"/>
                        </a:spcAft>
                      </a:pPr>
                      <a:r>
                        <a:rPr lang="en-US" sz="2400" dirty="0" err="1">
                          <a:solidFill>
                            <a:schemeClr val="bg1"/>
                          </a:solidFill>
                          <a:effectLst/>
                          <a:latin typeface="Arial" panose="020B0604020202020204" pitchFamily="34" charset="0"/>
                          <a:cs typeface="Arial" panose="020B0604020202020204" pitchFamily="34" charset="0"/>
                        </a:rPr>
                        <a:t>Thời</a:t>
                      </a:r>
                      <a:r>
                        <a:rPr lang="en-US" sz="2400" dirty="0">
                          <a:solidFill>
                            <a:schemeClr val="bg1"/>
                          </a:solidFill>
                          <a:effectLst/>
                          <a:latin typeface="Arial" panose="020B0604020202020204" pitchFamily="34" charset="0"/>
                          <a:cs typeface="Arial" panose="020B0604020202020204" pitchFamily="34" charset="0"/>
                        </a:rPr>
                        <a:t> </a:t>
                      </a:r>
                      <a:r>
                        <a:rPr lang="en-US" sz="2400" dirty="0" err="1">
                          <a:solidFill>
                            <a:schemeClr val="bg1"/>
                          </a:solidFill>
                          <a:effectLst/>
                          <a:latin typeface="Arial" panose="020B0604020202020204" pitchFamily="34" charset="0"/>
                          <a:cs typeface="Arial" panose="020B0604020202020204" pitchFamily="34" charset="0"/>
                        </a:rPr>
                        <a:t>gian</a:t>
                      </a:r>
                      <a:r>
                        <a:rPr lang="en-US" sz="2400" dirty="0">
                          <a:solidFill>
                            <a:schemeClr val="bg1"/>
                          </a:solidFill>
                          <a:effectLst/>
                          <a:latin typeface="Arial" panose="020B0604020202020204" pitchFamily="34" charset="0"/>
                          <a:cs typeface="Arial" panose="020B0604020202020204" pitchFamily="34" charset="0"/>
                        </a:rPr>
                        <a:t> TN</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626" marR="5626" marT="5626" marB="0" anchor="ctr">
                    <a:lnR w="12700" cap="flat" cmpd="sng" algn="ctr">
                      <a:solidFill>
                        <a:schemeClr val="tx1"/>
                      </a:solidFill>
                      <a:prstDash val="solid"/>
                      <a:round/>
                      <a:headEnd type="none" w="med" len="med"/>
                      <a:tailEnd type="none" w="med" len="med"/>
                    </a:lnR>
                    <a:solidFill>
                      <a:schemeClr val="accent2">
                        <a:lumMod val="50000"/>
                      </a:schemeClr>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Xong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trước</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quy</a:t>
                      </a:r>
                      <a:r>
                        <a:rPr lang="en-US" sz="2400" dirty="0">
                          <a:solidFill>
                            <a:schemeClr val="tx1"/>
                          </a:solidFill>
                          <a:effectLst/>
                          <a:latin typeface="Arial" panose="020B0604020202020204" pitchFamily="34" charset="0"/>
                          <a:cs typeface="Arial" panose="020B0604020202020204" pitchFamily="34" charset="0"/>
                        </a:rPr>
                        <a:t> </a:t>
                      </a:r>
                      <a:r>
                        <a:rPr lang="en-US" sz="2400" dirty="0" err="1" smtClean="0">
                          <a:solidFill>
                            <a:schemeClr val="tx1"/>
                          </a:solidFill>
                          <a:effectLst/>
                          <a:latin typeface="Arial" panose="020B0604020202020204" pitchFamily="34" charset="0"/>
                          <a:cs typeface="Arial" panose="020B0604020202020204" pitchFamily="34" charset="0"/>
                        </a:rPr>
                        <a:t>định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quy</a:t>
                      </a:r>
                      <a:r>
                        <a:rPr lang="en-US" sz="2400" dirty="0">
                          <a:solidFill>
                            <a:schemeClr val="tx1"/>
                          </a:solidFill>
                          <a:effectLst/>
                          <a:latin typeface="Arial" panose="020B0604020202020204" pitchFamily="34" charset="0"/>
                          <a:cs typeface="Arial" panose="020B0604020202020204" pitchFamily="34" charset="0"/>
                        </a:rPr>
                        <a:t> </a:t>
                      </a:r>
                      <a:r>
                        <a:rPr lang="en-US" sz="2400" dirty="0" err="1" smtClean="0">
                          <a:solidFill>
                            <a:schemeClr val="tx1"/>
                          </a:solidFill>
                          <a:effectLst/>
                          <a:latin typeface="Arial" panose="020B0604020202020204" pitchFamily="34" charset="0"/>
                          <a:cs typeface="Arial" panose="020B0604020202020204" pitchFamily="34" charset="0"/>
                        </a:rPr>
                        <a:t>định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indent="-180340"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Chưa</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hoàn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TN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quy</a:t>
                      </a:r>
                      <a:r>
                        <a:rPr lang="en-US" sz="2400" dirty="0">
                          <a:solidFill>
                            <a:schemeClr val="tx1"/>
                          </a:solidFill>
                          <a:effectLst/>
                          <a:latin typeface="Arial" panose="020B0604020202020204" pitchFamily="34" charset="0"/>
                          <a:cs typeface="Arial" panose="020B0604020202020204" pitchFamily="34" charset="0"/>
                        </a:rPr>
                        <a:t> </a:t>
                      </a:r>
                      <a:r>
                        <a:rPr lang="en-US" sz="2400" dirty="0" err="1" smtClean="0">
                          <a:solidFill>
                            <a:schemeClr val="tx1"/>
                          </a:solidFill>
                          <a:effectLst/>
                          <a:latin typeface="Arial" panose="020B0604020202020204" pitchFamily="34" charset="0"/>
                          <a:cs typeface="Arial" panose="020B0604020202020204" pitchFamily="34" charset="0"/>
                        </a:rPr>
                        <a:t>định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344745212"/>
                  </a:ext>
                </a:extLst>
              </a:tr>
              <a:tr h="507460">
                <a:tc gridSpan="2">
                  <a:txBody>
                    <a:bodyPr/>
                    <a:lstStyle/>
                    <a:p>
                      <a:pPr marL="180340" indent="-180340" algn="ctr">
                        <a:lnSpc>
                          <a:spcPct val="120000"/>
                        </a:lnSpc>
                        <a:spcBef>
                          <a:spcPts val="600"/>
                        </a:spcBef>
                        <a:spcAft>
                          <a:spcPts val="600"/>
                        </a:spcAft>
                      </a:pPr>
                      <a:r>
                        <a:rPr lang="en-US" sz="2400" dirty="0" err="1">
                          <a:effectLst/>
                          <a:latin typeface="Arial" panose="020B0604020202020204" pitchFamily="34" charset="0"/>
                          <a:cs typeface="Arial" panose="020B0604020202020204" pitchFamily="34" charset="0"/>
                        </a:rPr>
                        <a:t>Quan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sát</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chỉ</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ra</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hiện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tượng</a:t>
                      </a:r>
                      <a:r>
                        <a:rPr lang="en-US" sz="2400" dirty="0">
                          <a:effectLst/>
                          <a:latin typeface="Arial" panose="020B0604020202020204" pitchFamily="34" charset="0"/>
                          <a:cs typeface="Arial" panose="020B0604020202020204" pitchFamily="34" charset="0"/>
                        </a:rPr>
                        <a:t> </a:t>
                      </a:r>
                      <a:r>
                        <a:rPr lang="en-US" sz="2400" dirty="0" smtClean="0">
                          <a:effectLst/>
                          <a:latin typeface="Arial" panose="020B0604020202020204" pitchFamily="34" charset="0"/>
                          <a:cs typeface="Arial" panose="020B0604020202020204" pitchFamily="34" charset="0"/>
                        </a:rPr>
                        <a:t>TN</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R w="12700" cap="flat" cmpd="sng" algn="ctr">
                      <a:solidFill>
                        <a:schemeClr val="tx1"/>
                      </a:solidFill>
                      <a:prstDash val="solid"/>
                      <a:round/>
                      <a:headEnd type="none" w="med" len="med"/>
                      <a:tailEnd type="none" w="med" len="med"/>
                    </a:lnR>
                    <a:solidFill>
                      <a:schemeClr val="accent2">
                        <a:lumMod val="50000"/>
                      </a:schemeClr>
                    </a:solidFill>
                  </a:tcPr>
                </a:tc>
                <a:tc hMerge="1">
                  <a:txBody>
                    <a:bodyPr/>
                    <a:lstStyle/>
                    <a:p>
                      <a:endParaRPr lang="en-US"/>
                    </a:p>
                  </a:txBody>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ra</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đầy</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đủ</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tượng</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ra</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tượng</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indent="-180340"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tượng</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140864209"/>
                  </a:ext>
                </a:extLst>
              </a:tr>
              <a:tr h="507460">
                <a:tc gridSpan="2">
                  <a:txBody>
                    <a:bodyPr/>
                    <a:lstStyle/>
                    <a:p>
                      <a:pPr marL="180340" indent="-180340" algn="ctr">
                        <a:lnSpc>
                          <a:spcPct val="120000"/>
                        </a:lnSpc>
                        <a:spcBef>
                          <a:spcPts val="600"/>
                        </a:spcBef>
                        <a:spcAft>
                          <a:spcPts val="600"/>
                        </a:spcAft>
                      </a:pPr>
                      <a:r>
                        <a:rPr lang="en-US" sz="2400" dirty="0" err="1">
                          <a:effectLst/>
                          <a:latin typeface="Arial" panose="020B0604020202020204" pitchFamily="34" charset="0"/>
                          <a:cs typeface="Arial" panose="020B0604020202020204" pitchFamily="34" charset="0"/>
                        </a:rPr>
                        <a:t>Nêu</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được</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mục</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đích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của</a:t>
                      </a:r>
                      <a:r>
                        <a:rPr lang="en-US" sz="2400" dirty="0">
                          <a:effectLst/>
                          <a:latin typeface="Arial" panose="020B0604020202020204" pitchFamily="34" charset="0"/>
                          <a:cs typeface="Arial" panose="020B0604020202020204" pitchFamily="34" charset="0"/>
                        </a:rPr>
                        <a:t> </a:t>
                      </a:r>
                      <a:r>
                        <a:rPr lang="en-US" sz="2400" dirty="0" smtClean="0">
                          <a:effectLst/>
                          <a:latin typeface="Arial" panose="020B0604020202020204" pitchFamily="34" charset="0"/>
                          <a:cs typeface="Arial" panose="020B0604020202020204" pitchFamily="34" charset="0"/>
                        </a:rPr>
                        <a:t>TN</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R w="12700" cap="flat" cmpd="sng" algn="ctr">
                      <a:solidFill>
                        <a:schemeClr val="tx1"/>
                      </a:solidFill>
                      <a:prstDash val="solid"/>
                      <a:round/>
                      <a:headEnd type="none" w="med" len="med"/>
                      <a:tailEnd type="none" w="med" len="med"/>
                    </a:lnR>
                    <a:solidFill>
                      <a:schemeClr val="accent2">
                        <a:lumMod val="50000"/>
                      </a:schemeClr>
                    </a:solidFill>
                  </a:tcPr>
                </a:tc>
                <a:tc hMerge="1">
                  <a:txBody>
                    <a:bodyPr/>
                    <a:lstStyle/>
                    <a:p>
                      <a:endParaRPr lang="en-US"/>
                    </a:p>
                  </a:txBody>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Nêu</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chính</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xác</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mục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đích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nêu</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chính</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xác</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mục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đích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mục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đích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161591784"/>
                  </a:ext>
                </a:extLst>
              </a:tr>
            </a:tbl>
          </a:graphicData>
        </a:graphic>
      </p:graphicFrame>
    </p:spTree>
    <p:extLst>
      <p:ext uri="{BB962C8B-B14F-4D97-AF65-F5344CB8AC3E}">
        <p14:creationId xmlns:p14="http://schemas.microsoft.com/office/powerpoint/2010/main" val="3596236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25568" t="-382" r="23427" b="3429"/>
          <a:stretch/>
        </p:blipFill>
        <p:spPr>
          <a:xfrm>
            <a:off x="0" y="635267"/>
            <a:ext cx="4575209" cy="6132017"/>
          </a:xfrm>
          <a:prstGeom prst="rect">
            <a:avLst/>
          </a:prstGeom>
        </p:spPr>
      </p:pic>
      <p:pic>
        <p:nvPicPr>
          <p:cNvPr id="3" name="Picture 2"/>
          <p:cNvPicPr/>
          <p:nvPr/>
        </p:nvPicPr>
        <p:blipFill rotWithShape="1">
          <a:blip r:embed="rId3"/>
          <a:srcRect l="34414" t="31059" r="44584" b="24392"/>
          <a:stretch/>
        </p:blipFill>
        <p:spPr bwMode="auto">
          <a:xfrm>
            <a:off x="8085221" y="635267"/>
            <a:ext cx="3720699" cy="4932413"/>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8188960" y="5566955"/>
            <a:ext cx="3654392" cy="1200329"/>
          </a:xfrm>
          <a:prstGeom prst="rect">
            <a:avLst/>
          </a:prstGeom>
        </p:spPr>
        <p:txBody>
          <a:bodyPr wrap="square">
            <a:spAutoFit/>
          </a:bodyPr>
          <a:lstStyle/>
          <a:p>
            <a:pPr algn="just"/>
            <a:r>
              <a:rPr lang="en-US" sz="2400" b="1" dirty="0" err="1">
                <a:latin typeface="Times New Roman" panose="02020603050405020304" pitchFamily="18" charset="0"/>
                <a:ea typeface="Calibri" panose="020F0502020204030204" pitchFamily="34" charset="0"/>
              </a:rPr>
              <a:t>Các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ứng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dụng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trong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hình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liên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quan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đến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những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lĩnh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vực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nào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của</a:t>
            </a:r>
            <a:r>
              <a:rPr lang="en-US" sz="2400" b="1" dirty="0">
                <a:latin typeface="Times New Roman" panose="02020603050405020304" pitchFamily="18" charset="0"/>
                <a:ea typeface="Calibri" panose="020F0502020204030204" pitchFamily="34" charset="0"/>
              </a:rPr>
              <a:t> </a:t>
            </a:r>
            <a:r>
              <a:rPr lang="en-US" sz="2400" b="1" dirty="0" smtClean="0">
                <a:latin typeface="Times New Roman" panose="02020603050405020304" pitchFamily="18" charset="0"/>
                <a:ea typeface="Calibri" panose="020F0502020204030204" pitchFamily="34" charset="0"/>
              </a:rPr>
              <a:t>KHTN?</a:t>
            </a:r>
            <a:endParaRPr lang="en-US" sz="2400" b="1" dirty="0"/>
          </a:p>
        </p:txBody>
      </p:sp>
      <p:pic>
        <p:nvPicPr>
          <p:cNvPr id="6" name="Picture 5"/>
          <p:cNvPicPr/>
          <p:nvPr/>
        </p:nvPicPr>
        <p:blipFill rotWithShape="1">
          <a:blip r:embed="rId4" cstate="print">
            <a:extLst>
              <a:ext uri="{28A0092B-C50C-407E-A947-70E740481C1C}">
                <a14:useLocalDpi xmlns:a14="http://schemas.microsoft.com/office/drawing/2010/main" val="0"/>
              </a:ext>
            </a:extLst>
          </a:blip>
          <a:srcRect l="23811" t="1238"/>
          <a:stretch/>
        </p:blipFill>
        <p:spPr>
          <a:xfrm>
            <a:off x="111760" y="635267"/>
            <a:ext cx="7071360" cy="6222733"/>
          </a:xfrm>
          <a:prstGeom prst="rect">
            <a:avLst/>
          </a:prstGeom>
        </p:spPr>
      </p:pic>
    </p:spTree>
    <p:extLst>
      <p:ext uri="{BB962C8B-B14F-4D97-AF65-F5344CB8AC3E}">
        <p14:creationId xmlns:p14="http://schemas.microsoft.com/office/powerpoint/2010/main" val="207772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26" presetClass="emph" presetSubtype="0" repeatCount="indefinite" fill="hold" grpId="2" nodeType="afterEffect">
                                  <p:stCondLst>
                                    <p:cond delay="0"/>
                                  </p:stCondLst>
                                  <p:endCondLst>
                                    <p:cond evt="onNext" delay="0">
                                      <p:tgtEl>
                                        <p:sldTgt/>
                                      </p:tgtEl>
                                    </p:cond>
                                  </p:endCondLst>
                                  <p:childTnLst>
                                    <p:animEffect transition="out" filter="fade">
                                      <p:cBhvr>
                                        <p:cTn id="18" dur="5000" tmFilter="0, 0; .2, .5; .8, .5; 1, 0"/>
                                        <p:tgtEl>
                                          <p:spTgt spid="5"/>
                                        </p:tgtEl>
                                      </p:cBhvr>
                                    </p:animEffect>
                                    <p:animScale>
                                      <p:cBhvr>
                                        <p:cTn id="19" dur="2500" autoRev="1" fill="hold"/>
                                        <p:tgtEl>
                                          <p:spTgt spid="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2570480" y="817162"/>
            <a:ext cx="7688446" cy="838200"/>
          </a:xfrm>
          <a:prstGeom prst="rect">
            <a:avLst/>
          </a:prstGeom>
        </p:spPr>
        <p:txBody>
          <a:bodyPr wrap="none" fromWordArt="1">
            <a:prstTxWarp prst="textPlain">
              <a:avLst>
                <a:gd name="adj" fmla="val 50000"/>
              </a:avLst>
            </a:prstTxWarp>
          </a:bodyPr>
          <a:lstStyle/>
          <a:p>
            <a:r>
              <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a:t>
            </a:r>
            <a:r>
              <a:rPr lang="en-US" sz="3600" b="1" kern="10" dirty="0" smtClean="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CẶP ĐÔI</a:t>
            </a:r>
            <a:endPar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pic>
        <p:nvPicPr>
          <p:cNvPr id="12291" name="Picture 23" descr="grade school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3075" y="5117179"/>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981693" y="1922905"/>
            <a:ext cx="548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smtClean="0">
                <a:solidFill>
                  <a:srgbClr val="002060"/>
                </a:solidFill>
                <a:latin typeface="Times New Roman" panose="02020603050405020304" pitchFamily="18" charset="0"/>
                <a:cs typeface="Times New Roman" panose="02020603050405020304" pitchFamily="18" charset="0"/>
              </a:rPr>
              <a:t>3 </a:t>
            </a:r>
            <a:r>
              <a:rPr lang="en-US" altLang="en-US" sz="2800" b="1" dirty="0" err="1" smtClean="0">
                <a:solidFill>
                  <a:srgbClr val="002060"/>
                </a:solidFill>
                <a:latin typeface="Times New Roman" panose="02020603050405020304" pitchFamily="18" charset="0"/>
                <a:cs typeface="Times New Roman" panose="02020603050405020304" pitchFamily="18" charset="0"/>
              </a:rPr>
              <a:t>phút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2067025" y="2795228"/>
            <a:ext cx="8321308" cy="197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en-US" sz="3600" b="1" i="1" dirty="0" err="1">
                <a:solidFill>
                  <a:srgbClr val="002060"/>
                </a:solidFill>
                <a:latin typeface="Times New Roman" panose="02020603050405020304" pitchFamily="18" charset="0"/>
                <a:cs typeface="Times New Roman" panose="02020603050405020304" pitchFamily="18" charset="0"/>
              </a:rPr>
              <a:t>Yêu</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cầu</a:t>
            </a:r>
            <a:r>
              <a:rPr lang="en-US" altLang="en-US" sz="3600" b="1" i="1" dirty="0">
                <a:solidFill>
                  <a:srgbClr val="002060"/>
                </a:solidFill>
                <a:latin typeface="Times New Roman" panose="02020603050405020304" pitchFamily="18" charset="0"/>
                <a:cs typeface="Times New Roman" panose="02020603050405020304" pitchFamily="18" charset="0"/>
              </a:rPr>
              <a:t>: </a:t>
            </a:r>
          </a:p>
          <a:p>
            <a:pPr marL="457200" indent="-457200" algn="just">
              <a:lnSpc>
                <a:spcPct val="130000"/>
              </a:lnSpc>
              <a:buFontTx/>
              <a:buChar char="-"/>
            </a:pPr>
            <a:r>
              <a:rPr lang="en-US" altLang="en-US" sz="2900" b="1" dirty="0" err="1" smtClean="0">
                <a:solidFill>
                  <a:srgbClr val="002060"/>
                </a:solidFill>
              </a:rPr>
              <a:t>Quan</a:t>
            </a:r>
            <a:r>
              <a:rPr lang="en-US" altLang="en-US" sz="2900" b="1" dirty="0" smtClean="0">
                <a:solidFill>
                  <a:srgbClr val="002060"/>
                </a:solidFill>
              </a:rPr>
              <a:t> </a:t>
            </a:r>
            <a:r>
              <a:rPr lang="en-US" altLang="en-US" sz="2900" b="1" dirty="0" err="1" smtClean="0">
                <a:solidFill>
                  <a:srgbClr val="002060"/>
                </a:solidFill>
              </a:rPr>
              <a:t>sát</a:t>
            </a:r>
            <a:r>
              <a:rPr lang="en-US" altLang="en-US" sz="2900" b="1" dirty="0">
                <a:solidFill>
                  <a:srgbClr val="002060"/>
                </a:solidFill>
              </a:rPr>
              <a:t> </a:t>
            </a:r>
            <a:r>
              <a:rPr lang="en-US" altLang="en-US" sz="2900" b="1" dirty="0" err="1" smtClean="0">
                <a:solidFill>
                  <a:srgbClr val="002060"/>
                </a:solidFill>
              </a:rPr>
              <a:t>hình</a:t>
            </a:r>
            <a:r>
              <a:rPr lang="en-US" altLang="en-US" sz="2900" b="1" dirty="0" smtClean="0">
                <a:solidFill>
                  <a:srgbClr val="002060"/>
                </a:solidFill>
              </a:rPr>
              <a:t> </a:t>
            </a:r>
            <a:r>
              <a:rPr lang="en-US" altLang="en-US" sz="2900" b="1" dirty="0" err="1" smtClean="0">
                <a:solidFill>
                  <a:srgbClr val="002060"/>
                </a:solidFill>
              </a:rPr>
              <a:t>ảnh</a:t>
            </a:r>
            <a:r>
              <a:rPr lang="en-US" altLang="en-US" sz="2900" b="1" dirty="0" smtClean="0">
                <a:solidFill>
                  <a:srgbClr val="002060"/>
                </a:solidFill>
              </a:rPr>
              <a:t> </a:t>
            </a:r>
            <a:r>
              <a:rPr lang="en-US" altLang="en-US" sz="2900" b="1" dirty="0" err="1" smtClean="0">
                <a:solidFill>
                  <a:srgbClr val="002060"/>
                </a:solidFill>
              </a:rPr>
              <a:t>về</a:t>
            </a:r>
            <a:r>
              <a:rPr lang="en-US" altLang="en-US" sz="2900" b="1" dirty="0" smtClean="0">
                <a:solidFill>
                  <a:srgbClr val="002060"/>
                </a:solidFill>
              </a:rPr>
              <a:t> </a:t>
            </a:r>
            <a:r>
              <a:rPr lang="en-US" altLang="en-US" sz="2900" b="1" dirty="0" err="1" smtClean="0">
                <a:solidFill>
                  <a:srgbClr val="002060"/>
                </a:solidFill>
              </a:rPr>
              <a:t>các</a:t>
            </a:r>
            <a:r>
              <a:rPr lang="en-US" altLang="en-US" sz="2900" b="1" dirty="0" smtClean="0">
                <a:solidFill>
                  <a:srgbClr val="002060"/>
                </a:solidFill>
              </a:rPr>
              <a:t> </a:t>
            </a:r>
            <a:r>
              <a:rPr lang="en-US" altLang="en-US" sz="2900" b="1" dirty="0" err="1" smtClean="0">
                <a:solidFill>
                  <a:srgbClr val="002060"/>
                </a:solidFill>
              </a:rPr>
              <a:t>vật</a:t>
            </a:r>
            <a:r>
              <a:rPr lang="en-US" altLang="en-US" sz="2900" b="1" dirty="0" smtClean="0">
                <a:solidFill>
                  <a:srgbClr val="002060"/>
                </a:solidFill>
              </a:rPr>
              <a:t> </a:t>
            </a:r>
            <a:r>
              <a:rPr lang="en-US" altLang="en-US" sz="2900" b="1" dirty="0" err="1" smtClean="0">
                <a:solidFill>
                  <a:srgbClr val="002060"/>
                </a:solidFill>
              </a:rPr>
              <a:t>trên</a:t>
            </a:r>
            <a:r>
              <a:rPr lang="en-US" altLang="en-US" sz="2900" b="1" dirty="0" smtClean="0">
                <a:solidFill>
                  <a:srgbClr val="002060"/>
                </a:solidFill>
              </a:rPr>
              <a:t> </a:t>
            </a:r>
            <a:r>
              <a:rPr lang="en-US" altLang="en-US" sz="2900" b="1" dirty="0" err="1" smtClean="0">
                <a:solidFill>
                  <a:srgbClr val="002060"/>
                </a:solidFill>
              </a:rPr>
              <a:t>bảng</a:t>
            </a:r>
            <a:r>
              <a:rPr lang="en-US" altLang="en-US" sz="2900" b="1" dirty="0" smtClean="0">
                <a:solidFill>
                  <a:srgbClr val="002060"/>
                </a:solidFill>
              </a:rPr>
              <a:t>.</a:t>
            </a:r>
          </a:p>
          <a:p>
            <a:pPr marL="457200" indent="-457200" algn="just">
              <a:lnSpc>
                <a:spcPct val="130000"/>
              </a:lnSpc>
              <a:buFontTx/>
              <a:buChar char="-"/>
            </a:pPr>
            <a:r>
              <a:rPr lang="en-US" altLang="en-US" sz="2900" b="1" dirty="0" err="1" smtClean="0">
                <a:solidFill>
                  <a:srgbClr val="002060"/>
                </a:solidFill>
              </a:rPr>
              <a:t>Thảo</a:t>
            </a:r>
            <a:r>
              <a:rPr lang="en-US" altLang="en-US" sz="2900" b="1" dirty="0" smtClean="0">
                <a:solidFill>
                  <a:srgbClr val="002060"/>
                </a:solidFill>
              </a:rPr>
              <a:t> </a:t>
            </a:r>
            <a:r>
              <a:rPr lang="en-US" altLang="en-US" sz="2900" b="1" dirty="0" err="1" smtClean="0">
                <a:solidFill>
                  <a:srgbClr val="002060"/>
                </a:solidFill>
              </a:rPr>
              <a:t>luận</a:t>
            </a:r>
            <a:r>
              <a:rPr lang="en-US" altLang="en-US" sz="2900" b="1" dirty="0" smtClean="0">
                <a:solidFill>
                  <a:srgbClr val="002060"/>
                </a:solidFill>
              </a:rPr>
              <a:t>, </a:t>
            </a:r>
            <a:r>
              <a:rPr lang="en-US" altLang="en-US" sz="2900" b="1" dirty="0" err="1" smtClean="0">
                <a:solidFill>
                  <a:srgbClr val="002060"/>
                </a:solidFill>
              </a:rPr>
              <a:t>hoàn</a:t>
            </a:r>
            <a:r>
              <a:rPr lang="en-US" altLang="en-US" sz="2900" b="1" dirty="0" smtClean="0">
                <a:solidFill>
                  <a:srgbClr val="002060"/>
                </a:solidFill>
              </a:rPr>
              <a:t> </a:t>
            </a:r>
            <a:r>
              <a:rPr lang="en-US" altLang="en-US" sz="2900" b="1" dirty="0" err="1" smtClean="0">
                <a:solidFill>
                  <a:srgbClr val="002060"/>
                </a:solidFill>
              </a:rPr>
              <a:t>thành</a:t>
            </a:r>
            <a:r>
              <a:rPr lang="en-US" altLang="en-US" sz="2900" b="1" dirty="0" smtClean="0">
                <a:solidFill>
                  <a:srgbClr val="002060"/>
                </a:solidFill>
              </a:rPr>
              <a:t> PHT </a:t>
            </a:r>
            <a:r>
              <a:rPr lang="en-US" altLang="en-US" sz="2900" b="1" dirty="0" err="1" smtClean="0">
                <a:solidFill>
                  <a:srgbClr val="002060"/>
                </a:solidFill>
              </a:rPr>
              <a:t>số</a:t>
            </a:r>
            <a:r>
              <a:rPr lang="en-US" altLang="en-US" sz="2900" b="1" dirty="0" smtClean="0">
                <a:solidFill>
                  <a:srgbClr val="002060"/>
                </a:solidFill>
              </a:rPr>
              <a:t> 2</a:t>
            </a:r>
            <a:endParaRPr lang="en-US" altLang="en-US" sz="2900" b="1" dirty="0">
              <a:solidFill>
                <a:srgbClr val="002060"/>
              </a:solidFill>
            </a:endParaRPr>
          </a:p>
        </p:txBody>
      </p:sp>
      <p:pic>
        <p:nvPicPr>
          <p:cNvPr id="8" name="3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454719"/>
            <a:ext cx="2496671" cy="1403281"/>
          </a:xfrm>
          <a:prstGeom prst="rect">
            <a:avLst/>
          </a:prstGeom>
        </p:spPr>
      </p:pic>
    </p:spTree>
    <p:extLst>
      <p:ext uri="{BB962C8B-B14F-4D97-AF65-F5344CB8AC3E}">
        <p14:creationId xmlns:p14="http://schemas.microsoft.com/office/powerpoint/2010/main" val="21674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58" presetClass="entr" presetSubtype="0" accel="10000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strVal val="#ppt_w*2.5"/>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0.01"/>
                                          </p:val>
                                        </p:tav>
                                        <p:tav tm="100000">
                                          <p:val>
                                            <p:strVal val="#ppt_h"/>
                                          </p:val>
                                        </p:tav>
                                      </p:tavLst>
                                    </p:anim>
                                    <p:anim calcmode="lin" valueType="num">
                                      <p:cBhvr>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h+1"/>
                                          </p:val>
                                        </p:tav>
                                        <p:tav tm="100000">
                                          <p:val>
                                            <p:strVal val="#ppt_y"/>
                                          </p:val>
                                        </p:tav>
                                      </p:tavLst>
                                    </p:anim>
                                    <p:animEffect transition="in" filter="fade">
                                      <p:cBhvr>
                                        <p:cTn id="16" dur="500"/>
                                        <p:tgtEl>
                                          <p:spTgt spid="9">
                                            <p:txEl>
                                              <p:pRg st="0" end="0"/>
                                            </p:txEl>
                                          </p:spTgt>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linds(horizontal)">
                                      <p:cBhvr>
                                        <p:cTn id="20" dur="500"/>
                                        <p:tgtEl>
                                          <p:spTgt spid="9">
                                            <p:txEl>
                                              <p:pRg st="1" end="1"/>
                                            </p:txEl>
                                          </p:spTgt>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blinds(horizontal)">
                                      <p:cBhvr>
                                        <p:cTn id="2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8"/>
                                        </p:tgtEl>
                                      </p:cBhvr>
                                    </p:cmd>
                                  </p:childTnLst>
                                </p:cTn>
                              </p:par>
                            </p:childTnLst>
                          </p:cTn>
                        </p:par>
                      </p:childTnLst>
                    </p:cTn>
                  </p:par>
                </p:childTnLst>
              </p:cTn>
              <p:nextCondLst>
                <p:cond evt="onClick" delay="0">
                  <p:tgtEl>
                    <p:spTgt spid="8"/>
                  </p:tgtEl>
                </p:cond>
              </p:nextCondLst>
            </p:seq>
            <p:video>
              <p:cMediaNode vol="80000">
                <p:cTn id="30" fill="hold" display="0">
                  <p:stCondLst>
                    <p:cond delay="indefinite"/>
                  </p:stCondLst>
                </p:cTn>
                <p:tgtEl>
                  <p:spTgt spid="8"/>
                </p:tgtEl>
              </p:cMediaNode>
            </p:video>
          </p:childTnLst>
        </p:cTn>
      </p:par>
    </p:tnLst>
    <p:bldLst>
      <p:bldP spid="7"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80</TotalTime>
  <Words>753</Words>
  <PresentationFormat>Widescreen</PresentationFormat>
  <Paragraphs>174</Paragraphs>
  <Slides>15</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Gill Sans MT</vt:lpstr>
      <vt:lpstr>Times New Roman</vt:lpstr>
      <vt:lpstr>Wingdings 2</vt:lpstr>
      <vt:lpstr>Dividend</vt:lpstr>
      <vt:lpstr>BÀI 2: CÁC LĨNH VỰC CHỦ YẾU CỦA KHOA HỌC TỰ NHIÊN</vt:lpstr>
      <vt:lpstr>Kể tên các lĩnh vực khoa học tự nhiên.</vt:lpstr>
      <vt:lpstr>PowerPoint Presentation</vt:lpstr>
      <vt:lpstr>BÁO CÁO KẾT QUẢ HOẠT ĐỘNG NHÓM </vt:lpstr>
      <vt:lpstr>PowerPoint Presentation</vt:lpstr>
      <vt:lpstr>BÁO CÁO KẾT QUẢ HOẠT ĐỘNG NHÓM </vt:lpstr>
      <vt:lpstr>PowerPoint Presentation</vt:lpstr>
      <vt:lpstr>PowerPoint Presentation</vt:lpstr>
      <vt:lpstr>PowerPoint Presentation</vt:lpstr>
      <vt:lpstr>PowerPoint Presentation</vt:lpstr>
      <vt:lpstr>PHÂN BIỆT VẬT SỐNG VÀ VẬT KHÔNG SỐNG</vt:lpstr>
      <vt:lpstr>Luyện tập</vt:lpstr>
      <vt:lpstr>PowerPoint Presentation</vt:lpstr>
      <vt:lpstr>TIỂU SỬ, THÀNH TỰU</vt:lpstr>
      <vt:lpstr>Bài tập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2021-05-12T04:29:52Z</dcterms:created>
  <dcterms:modified xsi:type="dcterms:W3CDTF">2021-05-12T05:58:38Z</dcterms:modified>
</cp:coreProperties>
</file>