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 showGuides="1">
      <p:cViewPr>
        <p:scale>
          <a:sx n="85" d="100"/>
          <a:sy n="85" d="100"/>
        </p:scale>
        <p:origin x="48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8AD80-13B4-4D85-80D8-E33522B00FDB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3347" y="264681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2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5" Type="http://schemas.microsoft.com/office/2007/relationships/media" Target="../media/media33.mp3"/><Relationship Id="rId4" Type="http://schemas.openxmlformats.org/officeDocument/2006/relationships/audio" Target="../media/media32.mp3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5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5" Type="http://schemas.microsoft.com/office/2007/relationships/media" Target="../media/media36.mp3"/><Relationship Id="rId4" Type="http://schemas.openxmlformats.org/officeDocument/2006/relationships/audio" Target="../media/media35.mp3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5.png"/><Relationship Id="rId5" Type="http://schemas.microsoft.com/office/2007/relationships/media" Target="../media/media7.mp3"/><Relationship Id="rId10" Type="http://schemas.openxmlformats.org/officeDocument/2006/relationships/image" Target="../media/image4.jpe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3" Type="http://schemas.microsoft.com/office/2007/relationships/media" Target="../media/media10.mp3"/><Relationship Id="rId7" Type="http://schemas.microsoft.com/office/2007/relationships/media" Target="../media/media12.mp3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5.png"/><Relationship Id="rId5" Type="http://schemas.microsoft.com/office/2007/relationships/media" Target="../media/media11.mp3"/><Relationship Id="rId10" Type="http://schemas.openxmlformats.org/officeDocument/2006/relationships/image" Target="../media/image4.jpe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3" Type="http://schemas.microsoft.com/office/2007/relationships/media" Target="../media/media14.mp3"/><Relationship Id="rId7" Type="http://schemas.microsoft.com/office/2007/relationships/media" Target="../media/media16.mp3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5.png"/><Relationship Id="rId5" Type="http://schemas.microsoft.com/office/2007/relationships/media" Target="../media/media15.mp3"/><Relationship Id="rId10" Type="http://schemas.openxmlformats.org/officeDocument/2006/relationships/image" Target="../media/image4.jpeg"/><Relationship Id="rId4" Type="http://schemas.openxmlformats.org/officeDocument/2006/relationships/audio" Target="../media/media14.mp3"/><Relationship Id="rId9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3" Type="http://schemas.microsoft.com/office/2007/relationships/media" Target="../media/media18.mp3"/><Relationship Id="rId7" Type="http://schemas.microsoft.com/office/2007/relationships/media" Target="../media/media20.mp3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5.png"/><Relationship Id="rId5" Type="http://schemas.microsoft.com/office/2007/relationships/media" Target="../media/media19.mp3"/><Relationship Id="rId10" Type="http://schemas.openxmlformats.org/officeDocument/2006/relationships/image" Target="../media/image4.jpeg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3" Type="http://schemas.microsoft.com/office/2007/relationships/media" Target="../media/media22.mp3"/><Relationship Id="rId7" Type="http://schemas.microsoft.com/office/2007/relationships/media" Target="../media/media24.mp3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../media/image5.png"/><Relationship Id="rId5" Type="http://schemas.microsoft.com/office/2007/relationships/media" Target="../media/media23.mp3"/><Relationship Id="rId10" Type="http://schemas.openxmlformats.org/officeDocument/2006/relationships/image" Target="../media/image4.jpeg"/><Relationship Id="rId4" Type="http://schemas.openxmlformats.org/officeDocument/2006/relationships/audio" Target="../media/media22.mp3"/><Relationship Id="rId9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6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5" Type="http://schemas.microsoft.com/office/2007/relationships/media" Target="../media/media27.mp3"/><Relationship Id="rId4" Type="http://schemas.openxmlformats.org/officeDocument/2006/relationships/audio" Target="../media/media26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9.mp3"/><Relationship Id="rId7" Type="http://schemas.openxmlformats.org/officeDocument/2006/relationships/slideLayout" Target="../slideLayouts/slideLayout5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5" Type="http://schemas.microsoft.com/office/2007/relationships/media" Target="../media/media30.mp3"/><Relationship Id="rId4" Type="http://schemas.openxmlformats.org/officeDocument/2006/relationships/audio" Target="../media/media29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TÊN TIẾNG ANH NGUYÊN TỐ HÓA HỌC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Copper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kɒpə</a:t>
            </a:r>
            <a:r>
              <a:rPr lang="en-US" dirty="0">
                <a:solidFill>
                  <a:schemeClr val="tx1"/>
                </a:solidFill>
              </a:rPr>
              <a:t>(r)/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Cu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Silver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sɪlvə</a:t>
            </a:r>
            <a:r>
              <a:rPr lang="en-US" dirty="0">
                <a:solidFill>
                  <a:schemeClr val="tx1"/>
                </a:solidFill>
              </a:rPr>
              <a:t>(r)/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Ag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Gold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ɡəʊld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Au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opper--_gb_1">
            <a:hlinkClick r:id="" action="ppaction://media"/>
            <a:extLst>
              <a:ext uri="{FF2B5EF4-FFF2-40B4-BE49-F238E27FC236}">
                <a16:creationId xmlns:a16="http://schemas.microsoft.com/office/drawing/2014/main" id="{FC754EA2-4B7F-4A34-8F25-A0F466836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2973670"/>
            <a:ext cx="304800" cy="304800"/>
          </a:xfrm>
          <a:prstGeom prst="rect">
            <a:avLst/>
          </a:prstGeom>
        </p:spPr>
      </p:pic>
      <p:pic>
        <p:nvPicPr>
          <p:cNvPr id="3" name="silver--_gb_1">
            <a:hlinkClick r:id="" action="ppaction://media"/>
            <a:extLst>
              <a:ext uri="{FF2B5EF4-FFF2-40B4-BE49-F238E27FC236}">
                <a16:creationId xmlns:a16="http://schemas.microsoft.com/office/drawing/2014/main" id="{F74ED614-9B30-4AED-B3F5-EC8C4D7554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520851"/>
            <a:ext cx="304800" cy="304800"/>
          </a:xfrm>
          <a:prstGeom prst="rect">
            <a:avLst/>
          </a:prstGeom>
        </p:spPr>
      </p:pic>
      <p:pic>
        <p:nvPicPr>
          <p:cNvPr id="5" name="gold--_gb_1">
            <a:hlinkClick r:id="" action="ppaction://media"/>
            <a:extLst>
              <a:ext uri="{FF2B5EF4-FFF2-40B4-BE49-F238E27FC236}">
                <a16:creationId xmlns:a16="http://schemas.microsoft.com/office/drawing/2014/main" id="{0D8665D7-2EE8-4CC7-A3DA-CD7B78A756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40619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12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Zinc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zɪŋk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Zn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Cadmium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kædmiəm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Cd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Mercury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mɜːkjəri</a:t>
            </a:r>
            <a:r>
              <a:rPr lang="en-US" dirty="0">
                <a:solidFill>
                  <a:schemeClr val="tx1"/>
                </a:solidFill>
              </a:rPr>
              <a:t>/ 	</a:t>
            </a:r>
            <a:r>
              <a:rPr lang="en-US" b="1" dirty="0">
                <a:solidFill>
                  <a:srgbClr val="FF0000"/>
                </a:solidFill>
              </a:rPr>
              <a:t>Hg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inc--_gb_1">
            <a:hlinkClick r:id="" action="ppaction://media"/>
            <a:extLst>
              <a:ext uri="{FF2B5EF4-FFF2-40B4-BE49-F238E27FC236}">
                <a16:creationId xmlns:a16="http://schemas.microsoft.com/office/drawing/2014/main" id="{E215BBD7-3210-431B-AF24-B9784EBD9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673" y="2990499"/>
            <a:ext cx="304800" cy="304800"/>
          </a:xfrm>
          <a:prstGeom prst="rect">
            <a:avLst/>
          </a:prstGeom>
        </p:spPr>
      </p:pic>
      <p:pic>
        <p:nvPicPr>
          <p:cNvPr id="7" name="cadmium--_gb_1">
            <a:hlinkClick r:id="" action="ppaction://media"/>
            <a:extLst>
              <a:ext uri="{FF2B5EF4-FFF2-40B4-BE49-F238E27FC236}">
                <a16:creationId xmlns:a16="http://schemas.microsoft.com/office/drawing/2014/main" id="{7FAF9CE3-4058-41EF-8DAE-6C8EDAA9D9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531" y="3562702"/>
            <a:ext cx="304800" cy="304800"/>
          </a:xfrm>
          <a:prstGeom prst="rect">
            <a:avLst/>
          </a:prstGeom>
        </p:spPr>
      </p:pic>
      <p:pic>
        <p:nvPicPr>
          <p:cNvPr id="8" name="mercury--_gb_1">
            <a:hlinkClick r:id="" action="ppaction://media"/>
            <a:extLst>
              <a:ext uri="{FF2B5EF4-FFF2-40B4-BE49-F238E27FC236}">
                <a16:creationId xmlns:a16="http://schemas.microsoft.com/office/drawing/2014/main" id="{05CA9B38-8A9A-4894-A536-71084AF5331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958" y="4134905"/>
            <a:ext cx="27394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IIIB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Scandium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skændiəm</a:t>
            </a:r>
            <a:r>
              <a:rPr lang="en-US" dirty="0">
                <a:solidFill>
                  <a:schemeClr val="tx1"/>
                </a:solidFill>
              </a:rPr>
              <a:t>/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Sc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Yttrium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ɪtriəm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Lanthanum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læn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 err="1">
                <a:solidFill>
                  <a:schemeClr val="tx1"/>
                </a:solidFill>
              </a:rPr>
              <a:t>ənəm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La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Actinium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ækˈtɪniəm</a:t>
            </a:r>
            <a:r>
              <a:rPr lang="en-US" dirty="0">
                <a:solidFill>
                  <a:schemeClr val="tx1"/>
                </a:solidFill>
              </a:rPr>
              <a:t>/	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Ac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candium--_gb_1">
            <a:hlinkClick r:id="" action="ppaction://media"/>
            <a:extLst>
              <a:ext uri="{FF2B5EF4-FFF2-40B4-BE49-F238E27FC236}">
                <a16:creationId xmlns:a16="http://schemas.microsoft.com/office/drawing/2014/main" id="{E0549A92-5DA6-455B-8F0E-8A88CF75B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96109"/>
            <a:ext cx="304800" cy="304800"/>
          </a:xfrm>
          <a:prstGeom prst="rect">
            <a:avLst/>
          </a:prstGeom>
        </p:spPr>
      </p:pic>
      <p:pic>
        <p:nvPicPr>
          <p:cNvPr id="5" name="yttrium--_gb_1">
            <a:hlinkClick r:id="" action="ppaction://media"/>
            <a:extLst>
              <a:ext uri="{FF2B5EF4-FFF2-40B4-BE49-F238E27FC236}">
                <a16:creationId xmlns:a16="http://schemas.microsoft.com/office/drawing/2014/main" id="{BAD39C0E-E3D7-4CFF-A50A-94718C7C89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52885"/>
            <a:ext cx="304800" cy="304800"/>
          </a:xfrm>
          <a:prstGeom prst="rect">
            <a:avLst/>
          </a:prstGeom>
        </p:spPr>
      </p:pic>
      <p:pic>
        <p:nvPicPr>
          <p:cNvPr id="6" name="lanthanum--_gb_1">
            <a:hlinkClick r:id="" action="ppaction://media"/>
            <a:extLst>
              <a:ext uri="{FF2B5EF4-FFF2-40B4-BE49-F238E27FC236}">
                <a16:creationId xmlns:a16="http://schemas.microsoft.com/office/drawing/2014/main" id="{3CEA510F-054A-41CE-9E8A-D4BFE5708F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109661"/>
            <a:ext cx="304800" cy="304800"/>
          </a:xfrm>
          <a:prstGeom prst="rect">
            <a:avLst/>
          </a:prstGeom>
        </p:spPr>
      </p:pic>
      <p:pic>
        <p:nvPicPr>
          <p:cNvPr id="7" name="actinium--_gb_1">
            <a:hlinkClick r:id="" action="ppaction://media"/>
            <a:extLst>
              <a:ext uri="{FF2B5EF4-FFF2-40B4-BE49-F238E27FC236}">
                <a16:creationId xmlns:a16="http://schemas.microsoft.com/office/drawing/2014/main" id="{51C31A87-9225-4C4E-BBC3-BF674F6BD0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6664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172484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IVB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Titanium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tɪˈteɪniəm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  </a:t>
            </a:r>
            <a:r>
              <a:rPr lang="en-US" b="1" dirty="0" err="1">
                <a:solidFill>
                  <a:srgbClr val="FF0000"/>
                </a:solidFill>
              </a:rPr>
              <a:t>Ti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Zirconium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zɜ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n-US" dirty="0" err="1">
                <a:solidFill>
                  <a:schemeClr val="tx1"/>
                </a:solidFill>
              </a:rPr>
              <a:t>kəʊniəm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  </a:t>
            </a:r>
            <a:r>
              <a:rPr lang="en-US" b="1" dirty="0">
                <a:solidFill>
                  <a:srgbClr val="FF0000"/>
                </a:solidFill>
              </a:rPr>
              <a:t>Zr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Hafnium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hæfniəm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  </a:t>
            </a:r>
            <a:r>
              <a:rPr lang="en-US" b="1" dirty="0">
                <a:solidFill>
                  <a:srgbClr val="FF0000"/>
                </a:solidFill>
              </a:rPr>
              <a:t>Hf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Rutherfordium </a:t>
            </a:r>
            <a:r>
              <a:rPr lang="en-US" dirty="0">
                <a:solidFill>
                  <a:schemeClr val="tx1"/>
                </a:solidFill>
              </a:rPr>
              <a:t>/ˌ</a:t>
            </a:r>
            <a:r>
              <a:rPr lang="en-US" dirty="0" err="1">
                <a:solidFill>
                  <a:schemeClr val="tx1"/>
                </a:solidFill>
              </a:rPr>
              <a:t>rʌðəˈfɔːdiəm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b="1" dirty="0">
                <a:solidFill>
                  <a:srgbClr val="FF0000"/>
                </a:solidFill>
              </a:rPr>
              <a:t>Rf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itanium--_gb_1">
            <a:hlinkClick r:id="" action="ppaction://media"/>
            <a:extLst>
              <a:ext uri="{FF2B5EF4-FFF2-40B4-BE49-F238E27FC236}">
                <a16:creationId xmlns:a16="http://schemas.microsoft.com/office/drawing/2014/main" id="{3F1D875B-1412-4350-83DF-3CFAE6900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001719"/>
            <a:ext cx="304800" cy="304800"/>
          </a:xfrm>
          <a:prstGeom prst="rect">
            <a:avLst/>
          </a:prstGeom>
        </p:spPr>
      </p:pic>
      <p:pic>
        <p:nvPicPr>
          <p:cNvPr id="10" name="zirconium--_gb_1">
            <a:hlinkClick r:id="" action="ppaction://media"/>
            <a:extLst>
              <a:ext uri="{FF2B5EF4-FFF2-40B4-BE49-F238E27FC236}">
                <a16:creationId xmlns:a16="http://schemas.microsoft.com/office/drawing/2014/main" id="{C0F03CB8-989C-40E5-9833-FE90DD5DC6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51482"/>
            <a:ext cx="304800" cy="304800"/>
          </a:xfrm>
          <a:prstGeom prst="rect">
            <a:avLst/>
          </a:prstGeom>
        </p:spPr>
      </p:pic>
      <p:pic>
        <p:nvPicPr>
          <p:cNvPr id="11" name="hafnium--_gb_1">
            <a:hlinkClick r:id="" action="ppaction://media"/>
            <a:extLst>
              <a:ext uri="{FF2B5EF4-FFF2-40B4-BE49-F238E27FC236}">
                <a16:creationId xmlns:a16="http://schemas.microsoft.com/office/drawing/2014/main" id="{469FA139-CD05-4F53-A193-ED8FDCD67F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101245"/>
            <a:ext cx="304800" cy="304800"/>
          </a:xfrm>
          <a:prstGeom prst="rect">
            <a:avLst/>
          </a:prstGeom>
        </p:spPr>
      </p:pic>
      <p:pic>
        <p:nvPicPr>
          <p:cNvPr id="12" name="rutherfordium--_gb_1">
            <a:hlinkClick r:id="" action="ppaction://media"/>
            <a:extLst>
              <a:ext uri="{FF2B5EF4-FFF2-40B4-BE49-F238E27FC236}">
                <a16:creationId xmlns:a16="http://schemas.microsoft.com/office/drawing/2014/main" id="{5C1820B7-919D-40EE-B787-6C32200D3C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651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Vanadium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vəˈneɪdiəm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V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Niobium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naɪˈəʊbiəm</a:t>
            </a:r>
            <a:r>
              <a:rPr lang="en-US" dirty="0">
                <a:solidFill>
                  <a:schemeClr val="tx1"/>
                </a:solidFill>
              </a:rPr>
              <a:t>/	</a:t>
            </a:r>
            <a:r>
              <a:rPr lang="en-US" dirty="0"/>
              <a:t>	</a:t>
            </a:r>
            <a:r>
              <a:rPr lang="en-US" b="1" dirty="0" err="1">
                <a:solidFill>
                  <a:srgbClr val="FF0000"/>
                </a:solidFill>
              </a:rPr>
              <a:t>Nb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Tantalum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tæntələm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Ta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Dubnium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dʌbniəm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Db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vanadium--_gb_1">
            <a:hlinkClick r:id="" action="ppaction://media"/>
            <a:extLst>
              <a:ext uri="{FF2B5EF4-FFF2-40B4-BE49-F238E27FC236}">
                <a16:creationId xmlns:a16="http://schemas.microsoft.com/office/drawing/2014/main" id="{B7608CCC-40C7-4F31-821E-8D77CE965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73670"/>
            <a:ext cx="304800" cy="304800"/>
          </a:xfrm>
          <a:prstGeom prst="rect">
            <a:avLst/>
          </a:prstGeom>
        </p:spPr>
      </p:pic>
      <p:pic>
        <p:nvPicPr>
          <p:cNvPr id="3" name="niobium--_gb_1">
            <a:hlinkClick r:id="" action="ppaction://media"/>
            <a:extLst>
              <a:ext uri="{FF2B5EF4-FFF2-40B4-BE49-F238E27FC236}">
                <a16:creationId xmlns:a16="http://schemas.microsoft.com/office/drawing/2014/main" id="{DAADD185-19CF-4086-B775-C7F9E6A856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06602"/>
            <a:ext cx="304800" cy="304800"/>
          </a:xfrm>
          <a:prstGeom prst="rect">
            <a:avLst/>
          </a:prstGeom>
        </p:spPr>
      </p:pic>
      <p:pic>
        <p:nvPicPr>
          <p:cNvPr id="5" name="tantalum--_gb_1">
            <a:hlinkClick r:id="" action="ppaction://media"/>
            <a:extLst>
              <a:ext uri="{FF2B5EF4-FFF2-40B4-BE49-F238E27FC236}">
                <a16:creationId xmlns:a16="http://schemas.microsoft.com/office/drawing/2014/main" id="{BBE1411E-22D0-4A01-94E5-6FDA277F86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039534"/>
            <a:ext cx="304800" cy="304800"/>
          </a:xfrm>
          <a:prstGeom prst="rect">
            <a:avLst/>
          </a:prstGeom>
        </p:spPr>
      </p:pic>
      <p:pic>
        <p:nvPicPr>
          <p:cNvPr id="6" name="dubnium--_gb_1">
            <a:hlinkClick r:id="" action="ppaction://media"/>
            <a:extLst>
              <a:ext uri="{FF2B5EF4-FFF2-40B4-BE49-F238E27FC236}">
                <a16:creationId xmlns:a16="http://schemas.microsoft.com/office/drawing/2014/main" id="{19B35931-9424-4C2C-A825-AC8D2C6DC2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271" y="45724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Chromium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krəʊmiəm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Cr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Molybdenum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məˈlɪbdənəm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Mo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Tungsten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tʌŋstən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b="1" dirty="0"/>
              <a:t>		</a:t>
            </a:r>
            <a:r>
              <a:rPr lang="en-US" b="1" dirty="0">
                <a:solidFill>
                  <a:srgbClr val="FF0000"/>
                </a:solidFill>
              </a:rPr>
              <a:t>W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Seaborgium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si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n-US" dirty="0" err="1">
                <a:solidFill>
                  <a:schemeClr val="tx1"/>
                </a:solidFill>
              </a:rPr>
              <a:t>bɔːɡiəm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Sg</a:t>
            </a:r>
            <a:r>
              <a:rPr lang="en-US" dirty="0"/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hromium--_gb_1">
            <a:hlinkClick r:id="" action="ppaction://media"/>
            <a:extLst>
              <a:ext uri="{FF2B5EF4-FFF2-40B4-BE49-F238E27FC236}">
                <a16:creationId xmlns:a16="http://schemas.microsoft.com/office/drawing/2014/main" id="{9A68F932-A8EA-48E2-83AD-04E3C2975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84890"/>
            <a:ext cx="304800" cy="304800"/>
          </a:xfrm>
          <a:prstGeom prst="rect">
            <a:avLst/>
          </a:prstGeom>
        </p:spPr>
      </p:pic>
      <p:pic>
        <p:nvPicPr>
          <p:cNvPr id="9" name="molybdenum--_gb_1">
            <a:hlinkClick r:id="" action="ppaction://media"/>
            <a:extLst>
              <a:ext uri="{FF2B5EF4-FFF2-40B4-BE49-F238E27FC236}">
                <a16:creationId xmlns:a16="http://schemas.microsoft.com/office/drawing/2014/main" id="{B1BAD642-518D-44E9-81E0-9230DF8091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15017"/>
            <a:ext cx="304800" cy="304800"/>
          </a:xfrm>
          <a:prstGeom prst="rect">
            <a:avLst/>
          </a:prstGeom>
        </p:spPr>
      </p:pic>
      <p:pic>
        <p:nvPicPr>
          <p:cNvPr id="10" name="tungsten--_gb_1">
            <a:hlinkClick r:id="" action="ppaction://media"/>
            <a:extLst>
              <a:ext uri="{FF2B5EF4-FFF2-40B4-BE49-F238E27FC236}">
                <a16:creationId xmlns:a16="http://schemas.microsoft.com/office/drawing/2014/main" id="{FC966441-63B2-4894-9387-95789815FE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069800"/>
            <a:ext cx="304800" cy="304800"/>
          </a:xfrm>
          <a:prstGeom prst="rect">
            <a:avLst/>
          </a:prstGeom>
        </p:spPr>
      </p:pic>
      <p:pic>
        <p:nvPicPr>
          <p:cNvPr id="11" name="seaborgium--_gb_1">
            <a:hlinkClick r:id="" action="ppaction://media"/>
            <a:extLst>
              <a:ext uri="{FF2B5EF4-FFF2-40B4-BE49-F238E27FC236}">
                <a16:creationId xmlns:a16="http://schemas.microsoft.com/office/drawing/2014/main" id="{A86B29A0-3022-48A7-9DC1-75FA91DA69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62458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30151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Manganese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mæŋɡəniːz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Mn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Technetium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tekˈniːʃiəm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Tc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Rhenium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riːniəm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Re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Bohrium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bɔːriəm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Bh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manganese--_gb_1">
            <a:hlinkClick r:id="" action="ppaction://media"/>
            <a:extLst>
              <a:ext uri="{FF2B5EF4-FFF2-40B4-BE49-F238E27FC236}">
                <a16:creationId xmlns:a16="http://schemas.microsoft.com/office/drawing/2014/main" id="{602539F8-3C37-43A0-ACB3-83F03B0A7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2979280"/>
            <a:ext cx="304800" cy="304800"/>
          </a:xfrm>
          <a:prstGeom prst="rect">
            <a:avLst/>
          </a:prstGeom>
        </p:spPr>
      </p:pic>
      <p:pic>
        <p:nvPicPr>
          <p:cNvPr id="3" name="technetium--_gb_1">
            <a:hlinkClick r:id="" action="ppaction://media"/>
            <a:extLst>
              <a:ext uri="{FF2B5EF4-FFF2-40B4-BE49-F238E27FC236}">
                <a16:creationId xmlns:a16="http://schemas.microsoft.com/office/drawing/2014/main" id="{48F3253E-0641-4526-82E8-6EF7FDEF39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3512212"/>
            <a:ext cx="304800" cy="304800"/>
          </a:xfrm>
          <a:prstGeom prst="rect">
            <a:avLst/>
          </a:prstGeom>
        </p:spPr>
      </p:pic>
      <p:pic>
        <p:nvPicPr>
          <p:cNvPr id="5" name="rhenium--_gb_1">
            <a:hlinkClick r:id="" action="ppaction://media"/>
            <a:extLst>
              <a:ext uri="{FF2B5EF4-FFF2-40B4-BE49-F238E27FC236}">
                <a16:creationId xmlns:a16="http://schemas.microsoft.com/office/drawing/2014/main" id="{69918030-4EB1-4CE0-AF90-F706358BA97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091650"/>
            <a:ext cx="304800" cy="304800"/>
          </a:xfrm>
          <a:prstGeom prst="rect">
            <a:avLst/>
          </a:prstGeom>
        </p:spPr>
      </p:pic>
      <p:pic>
        <p:nvPicPr>
          <p:cNvPr id="6" name="bohrium--_gb_1">
            <a:hlinkClick r:id="" action="ppaction://media"/>
            <a:extLst>
              <a:ext uri="{FF2B5EF4-FFF2-40B4-BE49-F238E27FC236}">
                <a16:creationId xmlns:a16="http://schemas.microsoft.com/office/drawing/2014/main" id="{DD4A4479-56EA-4BC2-9BC8-1D7C2C74A0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" y="45866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5318339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Iron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aɪən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	</a:t>
            </a:r>
            <a:r>
              <a:rPr lang="en-US" b="1" dirty="0">
                <a:solidFill>
                  <a:srgbClr val="FF0000"/>
                </a:solidFill>
              </a:rPr>
              <a:t>Fe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Ruthenium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 err="1">
                <a:solidFill>
                  <a:schemeClr val="tx1"/>
                </a:solidFill>
              </a:rPr>
              <a:t>iːniəm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Rh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Osmium</a:t>
            </a:r>
            <a:r>
              <a:rPr lang="en-US" b="1" dirty="0"/>
              <a:t>	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ɒzmiəm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Hassium	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hæsiəm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Hs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ron--_gb_1">
            <a:hlinkClick r:id="" action="ppaction://media"/>
            <a:extLst>
              <a:ext uri="{FF2B5EF4-FFF2-40B4-BE49-F238E27FC236}">
                <a16:creationId xmlns:a16="http://schemas.microsoft.com/office/drawing/2014/main" id="{E842BCCB-DF13-4745-B3C9-573829A6E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3001719"/>
            <a:ext cx="304800" cy="304800"/>
          </a:xfrm>
          <a:prstGeom prst="rect">
            <a:avLst/>
          </a:prstGeom>
        </p:spPr>
      </p:pic>
      <p:pic>
        <p:nvPicPr>
          <p:cNvPr id="9" name="ruthenium--_gb_1">
            <a:hlinkClick r:id="" action="ppaction://media"/>
            <a:extLst>
              <a:ext uri="{FF2B5EF4-FFF2-40B4-BE49-F238E27FC236}">
                <a16:creationId xmlns:a16="http://schemas.microsoft.com/office/drawing/2014/main" id="{D56BA8EE-58BE-4042-87DE-356693352E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3551482"/>
            <a:ext cx="304800" cy="304800"/>
          </a:xfrm>
          <a:prstGeom prst="rect">
            <a:avLst/>
          </a:prstGeom>
        </p:spPr>
      </p:pic>
      <p:pic>
        <p:nvPicPr>
          <p:cNvPr id="10" name="osmium--_gb_1">
            <a:hlinkClick r:id="" action="ppaction://media"/>
            <a:extLst>
              <a:ext uri="{FF2B5EF4-FFF2-40B4-BE49-F238E27FC236}">
                <a16:creationId xmlns:a16="http://schemas.microsoft.com/office/drawing/2014/main" id="{ECF78AC5-4754-4B73-BFE2-DFB91F2443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4101245"/>
            <a:ext cx="304800" cy="304800"/>
          </a:xfrm>
          <a:prstGeom prst="rect">
            <a:avLst/>
          </a:prstGeom>
        </p:spPr>
      </p:pic>
      <p:pic>
        <p:nvPicPr>
          <p:cNvPr id="11" name="hassium--_gb_1">
            <a:hlinkClick r:id="" action="ppaction://media"/>
            <a:extLst>
              <a:ext uri="{FF2B5EF4-FFF2-40B4-BE49-F238E27FC236}">
                <a16:creationId xmlns:a16="http://schemas.microsoft.com/office/drawing/2014/main" id="{7E8557F7-351A-456A-95B8-A9010C1F97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899" y="4651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Cobalt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kəʊbɔːlt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Co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Rhodium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rəʊdiəm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Rh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Iridium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ɪˈrɪdiəm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Ir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cobalt--_gb_1">
            <a:hlinkClick r:id="" action="ppaction://media"/>
            <a:extLst>
              <a:ext uri="{FF2B5EF4-FFF2-40B4-BE49-F238E27FC236}">
                <a16:creationId xmlns:a16="http://schemas.microsoft.com/office/drawing/2014/main" id="{B20A45E6-CF4E-47A0-AA11-4709740F8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2979279"/>
            <a:ext cx="304800" cy="304800"/>
          </a:xfrm>
          <a:prstGeom prst="rect">
            <a:avLst/>
          </a:prstGeom>
        </p:spPr>
      </p:pic>
      <p:pic>
        <p:nvPicPr>
          <p:cNvPr id="3" name="rhodium--_gb_1">
            <a:hlinkClick r:id="" action="ppaction://media"/>
            <a:extLst>
              <a:ext uri="{FF2B5EF4-FFF2-40B4-BE49-F238E27FC236}">
                <a16:creationId xmlns:a16="http://schemas.microsoft.com/office/drawing/2014/main" id="{BB74BDCD-99B5-4396-8DAA-7E956E42DE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512212"/>
            <a:ext cx="304800" cy="304800"/>
          </a:xfrm>
          <a:prstGeom prst="rect">
            <a:avLst/>
          </a:prstGeom>
        </p:spPr>
      </p:pic>
      <p:pic>
        <p:nvPicPr>
          <p:cNvPr id="5" name="iridium--_gb_1">
            <a:hlinkClick r:id="" action="ppaction://media"/>
            <a:extLst>
              <a:ext uri="{FF2B5EF4-FFF2-40B4-BE49-F238E27FC236}">
                <a16:creationId xmlns:a16="http://schemas.microsoft.com/office/drawing/2014/main" id="{ADB2859D-22BA-45D2-B1A3-D7C92C8B06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40451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D62763-AA7A-4E9C-9BF8-D4F93E08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/>
              <a:t>PHÁT ÂM TÊN TIẾNG ANH CÁC NGUYÊN TỐ HÓA HỌC (NHÓM B)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6FCB4C-0E37-4F3B-BE35-82257C4A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5238750" cy="4571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NHÓM </a:t>
            </a:r>
            <a:r>
              <a:rPr lang="en-US" dirty="0">
                <a:solidFill>
                  <a:srgbClr val="FF0000"/>
                </a:solidFill>
              </a:rPr>
              <a:t>VIIIB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)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Nickel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nɪkl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	</a:t>
            </a:r>
            <a:r>
              <a:rPr lang="en-US" b="1" dirty="0">
                <a:solidFill>
                  <a:srgbClr val="FF0000"/>
                </a:solidFill>
              </a:rPr>
              <a:t>Ni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Palladium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pəˈleɪdiəm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Pd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Platinum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plætɪnəm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/>
              <a:t>		</a:t>
            </a:r>
            <a:r>
              <a:rPr lang="en-US" b="1" dirty="0">
                <a:solidFill>
                  <a:srgbClr val="FF0000"/>
                </a:solidFill>
              </a:rPr>
              <a:t>Pt </a:t>
            </a:r>
            <a:r>
              <a:rPr lang="en-US" dirty="0"/>
              <a:t>	</a:t>
            </a:r>
          </a:p>
        </p:txBody>
      </p:sp>
      <p:pic>
        <p:nvPicPr>
          <p:cNvPr id="14" name="Content Placeholder 13" descr="A picture containing measure&#10;&#10;Description automatically generated">
            <a:extLst>
              <a:ext uri="{FF2B5EF4-FFF2-40B4-BE49-F238E27FC236}">
                <a16:creationId xmlns:a16="http://schemas.microsoft.com/office/drawing/2014/main" id="{33E1E4F4-9FE2-4124-ABA3-784E58F38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00200"/>
            <a:ext cx="4571999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nickel--_gb_1">
            <a:hlinkClick r:id="" action="ppaction://media"/>
            <a:extLst>
              <a:ext uri="{FF2B5EF4-FFF2-40B4-BE49-F238E27FC236}">
                <a16:creationId xmlns:a16="http://schemas.microsoft.com/office/drawing/2014/main" id="{97462AD0-223E-4EC6-876F-FC02221F5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007329"/>
            <a:ext cx="304800" cy="304800"/>
          </a:xfrm>
          <a:prstGeom prst="rect">
            <a:avLst/>
          </a:prstGeom>
        </p:spPr>
      </p:pic>
      <p:pic>
        <p:nvPicPr>
          <p:cNvPr id="3" name="palladium--_gb_1">
            <a:hlinkClick r:id="" action="ppaction://media"/>
            <a:extLst>
              <a:ext uri="{FF2B5EF4-FFF2-40B4-BE49-F238E27FC236}">
                <a16:creationId xmlns:a16="http://schemas.microsoft.com/office/drawing/2014/main" id="{47F87913-827C-40B6-85B7-84FA843726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3545872"/>
            <a:ext cx="304800" cy="304800"/>
          </a:xfrm>
          <a:prstGeom prst="rect">
            <a:avLst/>
          </a:prstGeom>
        </p:spPr>
      </p:pic>
      <p:pic>
        <p:nvPicPr>
          <p:cNvPr id="5" name="platinum--_gb_1">
            <a:hlinkClick r:id="" action="ppaction://media"/>
            <a:extLst>
              <a:ext uri="{FF2B5EF4-FFF2-40B4-BE49-F238E27FC236}">
                <a16:creationId xmlns:a16="http://schemas.microsoft.com/office/drawing/2014/main" id="{E76C7EEF-B6C9-4615-9709-9B7DCE2021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900" y="408441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A09E7D-DEA3-4E75-9EA4-3D20650F0A2D}"/>
</file>

<file path=customXml/itemProps3.xml><?xml version="1.0" encoding="utf-8"?>
<ds:datastoreItem xmlns:ds="http://schemas.openxmlformats.org/officeDocument/2006/customXml" ds:itemID="{AA0B1ACF-0274-4B74-AFFF-074D66F6EE84}"/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542</Words>
  <Application>Microsoft Office PowerPoint</Application>
  <PresentationFormat>Widescreen</PresentationFormat>
  <Paragraphs>71</Paragraphs>
  <Slides>11</Slides>
  <Notes>1</Notes>
  <HiddenSlides>0</HiddenSlides>
  <MMClips>36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Candara</vt:lpstr>
      <vt:lpstr>Euphemia</vt:lpstr>
      <vt:lpstr>Wingdings</vt:lpstr>
      <vt:lpstr>Academic Literature 16x9</vt:lpstr>
      <vt:lpstr>DANH PHÁP HÓA HỌC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  <vt:lpstr>PHÁT ÂM TÊN TIẾNG ANH CÁC NGUYÊN TỐ HÓA HỌC (NHÓM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PHÁP HÓA HỌC</dc:title>
  <dc:creator>PGS.TS. Đặng Xuân Thư</dc:creator>
  <cp:keywords>PGS.TS. Đặng Xuân Thư</cp:keywords>
  <cp:lastModifiedBy>Hung Nguyen</cp:lastModifiedBy>
  <cp:revision>52</cp:revision>
  <dcterms:created xsi:type="dcterms:W3CDTF">2020-04-28T11:44:54Z</dcterms:created>
  <dcterms:modified xsi:type="dcterms:W3CDTF">2020-05-09T15:17:36Z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</Properties>
</file>