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2" r:id="rId5"/>
    <p:sldId id="273" r:id="rId6"/>
    <p:sldId id="274" r:id="rId7"/>
    <p:sldId id="279" r:id="rId8"/>
    <p:sldId id="277" r:id="rId9"/>
    <p:sldId id="275" r:id="rId10"/>
    <p:sldId id="284" r:id="rId11"/>
    <p:sldId id="285" r:id="rId12"/>
    <p:sldId id="286" r:id="rId13"/>
    <p:sldId id="287" r:id="rId14"/>
    <p:sldId id="281" r:id="rId15"/>
    <p:sldId id="283" r:id="rId16"/>
    <p:sldId id="282" r:id="rId17"/>
    <p:sldId id="271"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15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8" Type="http://schemas.openxmlformats.org/officeDocument/2006/relationships/image" Target="../media/image17.png"/><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 Id="rId27" Type="http://schemas.openxmlformats.org/officeDocument/2006/relationships/image" Target="../media/image260.svg"/></Relationships>
</file>

<file path=ppt/slides/_rels/slide16.xml.rels><?xml version="1.0" encoding="UTF-8" standalone="yes"?>
<Relationships xmlns="http://schemas.openxmlformats.org/package/2006/relationships"><Relationship Id="rId39" Type="http://schemas.openxmlformats.org/officeDocument/2006/relationships/image" Target="NULL"/><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19" Type="http://schemas.openxmlformats.org/officeDocument/2006/relationships/image" Target="../media/image171.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 Id="rId27" Type="http://schemas.openxmlformats.org/officeDocument/2006/relationships/image" Target="../media/image26.svg"/></Relationships>
</file>

<file path=ppt/slides/_rels/slide7.xml.rels><?xml version="1.0" encoding="UTF-8" standalone="yes"?>
<Relationships xmlns="http://schemas.openxmlformats.org/package/2006/relationships"><Relationship Id="rId18" Type="http://schemas.openxmlformats.org/officeDocument/2006/relationships/image" Target="../media/image17.png"/><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 Id="rId27" Type="http://schemas.openxmlformats.org/officeDocument/2006/relationships/image" Target="../media/image260.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19" Type="http://schemas.openxmlformats.org/officeDocument/2006/relationships/image" Target="../media/image170.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7324" y="483734"/>
            <a:ext cx="3757094" cy="2356723"/>
          </a:xfrm>
          <a:prstGeom prst="rect">
            <a:avLst/>
          </a:prstGeom>
        </p:spPr>
      </p:pic>
      <p:sp>
        <p:nvSpPr>
          <p:cNvPr id="13" name="TextBox 12"/>
          <p:cNvSpPr txBox="1"/>
          <p:nvPr/>
        </p:nvSpPr>
        <p:spPr>
          <a:xfrm>
            <a:off x="414376" y="600372"/>
            <a:ext cx="12191458" cy="3970318"/>
          </a:xfrm>
          <a:prstGeom prst="rect">
            <a:avLst/>
          </a:prstGeom>
          <a:noFill/>
        </p:spPr>
        <p:txBody>
          <a:bodyPr wrap="square" rtlCol="0">
            <a:spAutoFit/>
          </a:bodyPr>
          <a:lstStyle/>
          <a:p>
            <a:pPr algn="ctr">
              <a:lnSpc>
                <a:spcPct val="150000"/>
              </a:lnSpc>
            </a:pPr>
            <a:r>
              <a:rPr lang="en-US" sz="8400" b="1" dirty="0" smtClean="0">
                <a:latin typeface="Arial" panose="020B0604020202020204" pitchFamily="34" charset="0"/>
                <a:cs typeface="Arial" panose="020B0604020202020204" pitchFamily="34" charset="0"/>
              </a:rPr>
              <a:t>CHÀO MỪNG CÁC EM ĐẾN VỚI BÀI HỌC MỚI</a:t>
            </a:r>
            <a:endParaRPr lang="en-US" sz="84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339023"/>
            <a:ext cx="14644256" cy="2752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1: </a:t>
            </a:r>
            <a:r>
              <a:rPr lang="vi-VN" sz="4400" noProof="1" smtClean="0">
                <a:solidFill>
                  <a:schemeClr val="tx1"/>
                </a:solidFill>
                <a:latin typeface="Arial" panose="020B0604020202020204" pitchFamily="34" charset="0"/>
                <a:cs typeface="Arial" panose="020B0604020202020204" pitchFamily="34" charset="0"/>
              </a:rPr>
              <a:t>Hành vi, việc làm nên thực hiện khi đến thăm cảnh quan thiên nhiên.</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745672"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Vứt rác đúng nơi quy định</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745672"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Trêu, đùa động vật</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87345"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Bẻ cành, hái hoa</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587344"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Giẫm lên cỏ, bồn hoa</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28423" y="5989401"/>
            <a:ext cx="1321266"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94861" y="5955722"/>
            <a:ext cx="1316737"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94861" y="8430487"/>
            <a:ext cx="1316737"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32951" y="8430487"/>
            <a:ext cx="1316737"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6862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2: </a:t>
            </a:r>
            <a:r>
              <a:rPr lang="vi-VN" sz="4400" noProof="1" smtClean="0">
                <a:solidFill>
                  <a:schemeClr val="tx1"/>
                </a:solidFill>
                <a:latin typeface="Arial" panose="020B0604020202020204" pitchFamily="34" charset="0"/>
                <a:cs typeface="Arial" panose="020B0604020202020204" pitchFamily="34" charset="0"/>
              </a:rPr>
              <a:t>Hành vi, việc làm không nên thực hiện khi đến thăm cảnh quan thiên nhiên</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669475" y="7067548"/>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Viết, vẽ bậy lên vách đá, lên tường</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69472" y="4615297"/>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Giữ trật tự, không chen lấn</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11145" y="4615297"/>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Đi vệ sinh đúng nơi quy định</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511144" y="7067548"/>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Không làm hại động vật</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14092" y="7508202"/>
            <a:ext cx="133559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80577" y="5022272"/>
            <a:ext cx="140722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80577" y="7497037"/>
            <a:ext cx="140722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18670" y="5022272"/>
            <a:ext cx="1331021"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461079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3: </a:t>
            </a:r>
            <a:r>
              <a:rPr lang="vi-VN" sz="4400" noProof="1" smtClean="0">
                <a:solidFill>
                  <a:schemeClr val="tx1"/>
                </a:solidFill>
                <a:latin typeface="Arial" panose="020B0604020202020204" pitchFamily="34" charset="0"/>
                <a:cs typeface="Arial" panose="020B0604020202020204" pitchFamily="34" charset="0"/>
              </a:rPr>
              <a:t>Đâu là cảnh quan thiên nhiên của quê hương, đất nước?</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Vịnh Hạ Long</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Dân ca quan họ</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Cồng chiêng Tây Nguyên</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Cố đô Huế</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54074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530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rgbClr val="FF0000"/>
                </a:solidFill>
                <a:latin typeface="Arial" panose="020B0604020202020204" pitchFamily="34" charset="0"/>
                <a:cs typeface="Arial" panose="020B0604020202020204" pitchFamily="34" charset="0"/>
              </a:rPr>
              <a:t>Câu hỏi </a:t>
            </a:r>
            <a:r>
              <a:rPr lang="vi-VN" sz="4400" b="1" noProof="1" smtClean="0">
                <a:solidFill>
                  <a:srgbClr val="FF0000"/>
                </a:solidFill>
                <a:latin typeface="Arial" panose="020B0604020202020204" pitchFamily="34" charset="0"/>
                <a:cs typeface="Arial" panose="020B0604020202020204" pitchFamily="34" charset="0"/>
              </a:rPr>
              <a:t>4: </a:t>
            </a:r>
            <a:r>
              <a:rPr lang="vi-VN" sz="4400" noProof="1" smtClean="0">
                <a:solidFill>
                  <a:schemeClr val="tx1"/>
                </a:solidFill>
                <a:latin typeface="Arial" panose="020B0604020202020204" pitchFamily="34" charset="0"/>
                <a:cs typeface="Arial" panose="020B0604020202020204" pitchFamily="34" charset="0"/>
              </a:rPr>
              <a:t>Đâu là cảnh quan thiên nhiên của nước ta?</a:t>
            </a:r>
            <a:endParaRPr lang="vi-VN" sz="4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Rừng Tràm Chim</a:t>
            </a:r>
            <a:endParaRPr lang="vi-VN" sz="4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Núi Phú Sĩ</a:t>
            </a:r>
            <a:endParaRPr lang="vi-VN" sz="4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Tháp Efel</a:t>
            </a:r>
            <a:endParaRPr lang="vi-VN" sz="4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Tượng nữ thần tự do</a:t>
            </a:r>
            <a:endParaRPr lang="vi-VN" sz="4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05674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838200" y="571500"/>
            <a:ext cx="16459200" cy="914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36313" y="101375"/>
            <a:ext cx="2766080" cy="2755707"/>
          </a:xfrm>
          <a:prstGeom prst="rect">
            <a:avLst/>
          </a:prstGeom>
        </p:spPr>
      </p:pic>
      <p:sp>
        <p:nvSpPr>
          <p:cNvPr id="7" name="Rectangle 6"/>
          <p:cNvSpPr/>
          <p:nvPr/>
        </p:nvSpPr>
        <p:spPr>
          <a:xfrm>
            <a:off x="6688325" y="664280"/>
            <a:ext cx="4564071" cy="1387175"/>
          </a:xfrm>
          <a:prstGeom prst="rect">
            <a:avLst/>
          </a:prstGeom>
        </p:spPr>
        <p:txBody>
          <a:bodyPr wrap="none">
            <a:spAutoFit/>
          </a:bodyPr>
          <a:lstStyle/>
          <a:p>
            <a:pPr algn="ctr">
              <a:lnSpc>
                <a:spcPct val="150000"/>
              </a:lnSpc>
            </a:pPr>
            <a:r>
              <a:rPr lang="en-US" sz="6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843958" y="2011153"/>
            <a:ext cx="14249400" cy="2171428"/>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3. Thực hiện các quy định về bảo vệ cảnh quan thiên nhiên, di tích, danh lam thắng cảnh.</a:t>
            </a:r>
            <a:endParaRPr lang="en-US" sz="4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Cloud 20"/>
          <p:cNvSpPr/>
          <p:nvPr/>
        </p:nvSpPr>
        <p:spPr>
          <a:xfrm>
            <a:off x="5732076" y="4333207"/>
            <a:ext cx="11040639" cy="556260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9115" y="5019008"/>
            <a:ext cx="8368936" cy="4324261"/>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Tự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giác thực hiện những hành vi, việc làm theo quy định để bảo vệ cảnh quan thiên nhiên ở địa phương.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Vận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động, nhắc nhở mọi người cùng thực hiện.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65923" y="4593297"/>
            <a:ext cx="4419600" cy="5829208"/>
          </a:xfrm>
          <a:prstGeom prst="rect">
            <a:avLst/>
          </a:prstGeom>
        </p:spPr>
      </p:pic>
    </p:spTree>
    <p:extLst>
      <p:ext uri="{BB962C8B-B14F-4D97-AF65-F5344CB8AC3E}">
        <p14:creationId xmlns:p14="http://schemas.microsoft.com/office/powerpoint/2010/main" val="2369314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595299" y="5709314"/>
            <a:ext cx="2941243" cy="3907448"/>
          </a:xfrm>
          <a:prstGeom prst="rect">
            <a:avLst/>
          </a:prstGeom>
        </p:spPr>
      </p:pic>
      <p:sp>
        <p:nvSpPr>
          <p:cNvPr id="11" name="Rectangle 10"/>
          <p:cNvSpPr/>
          <p:nvPr/>
        </p:nvSpPr>
        <p:spPr>
          <a:xfrm>
            <a:off x="7356779" y="1616399"/>
            <a:ext cx="4336444" cy="1387175"/>
          </a:xfrm>
          <a:prstGeom prst="rect">
            <a:avLst/>
          </a:prstGeom>
        </p:spPr>
        <p:txBody>
          <a:bodyPr wrap="none">
            <a:spAutoFit/>
          </a:bodyPr>
          <a:lstStyle/>
          <a:p>
            <a:pPr algn="ctr">
              <a:lnSpc>
                <a:spcPct val="150000"/>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439051" y="3113187"/>
            <a:ext cx="10156248" cy="5078313"/>
          </a:xfrm>
          <a:prstGeom prst="rect">
            <a:avLst/>
          </a:prstGeom>
        </p:spPr>
        <p:txBody>
          <a:bodyPr wrap="square">
            <a:spAutoFit/>
          </a:bodyPr>
          <a:lstStyle/>
          <a:p>
            <a:pPr algn="just">
              <a:lnSpc>
                <a:spcPct val="150000"/>
              </a:lnSpc>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Chúng ta rất yêu quý và tự hào về những cảnh quan thiên nhiên tươi đẹp của địa phương. Càng yêu quý, tự hào, chúng ta càng cẩn phải tự giác thực hiện những hành vị, việc làm cần thiết dể giữ gìn, bảo vệ cảnh quan thiên nhiên và nhắc nhớ mọi người xung quanh cùng thực hiện.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sp>
        <p:nvSpPr>
          <p:cNvPr id="15" name="Google Shape;2902;p52"/>
          <p:cNvSpPr txBox="1">
            <a:spLocks/>
          </p:cNvSpPr>
          <p:nvPr/>
        </p:nvSpPr>
        <p:spPr>
          <a:xfrm>
            <a:off x="2605977" y="1318513"/>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latin typeface="Arial" panose="020B0604020202020204" pitchFamily="34" charset="0"/>
                <a:cs typeface="Arial" panose="020B0604020202020204" pitchFamily="34" charset="0"/>
              </a:rPr>
              <a:t>HƯỚNG DẪN VỀ NHÀ</a:t>
            </a:r>
            <a:endParaRPr lang="vi-VN" sz="6400" b="1" dirty="0">
              <a:latin typeface="Arial" panose="020B0604020202020204" pitchFamily="34" charset="0"/>
              <a:cs typeface="Arial" panose="020B0604020202020204" pitchFamily="34" charset="0"/>
            </a:endParaRPr>
          </a:p>
        </p:txBody>
      </p:sp>
      <p:grpSp>
        <p:nvGrpSpPr>
          <p:cNvPr id="16" name="Google Shape;2907;p52"/>
          <p:cNvGrpSpPr/>
          <p:nvPr/>
        </p:nvGrpSpPr>
        <p:grpSpPr>
          <a:xfrm>
            <a:off x="3493146" y="4445450"/>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8" name="Google Shape;2918;p52"/>
          <p:cNvGrpSpPr/>
          <p:nvPr/>
        </p:nvGrpSpPr>
        <p:grpSpPr>
          <a:xfrm>
            <a:off x="8456102" y="4461799"/>
            <a:ext cx="999873" cy="911306"/>
            <a:chOff x="5812588" y="2708991"/>
            <a:chExt cx="612637" cy="597721"/>
          </a:xfrm>
        </p:grpSpPr>
        <p:sp>
          <p:nvSpPr>
            <p:cNvPr id="29"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0" name="Google Shape;2920;p52"/>
            <p:cNvGrpSpPr/>
            <p:nvPr/>
          </p:nvGrpSpPr>
          <p:grpSpPr>
            <a:xfrm>
              <a:off x="5812588" y="2708991"/>
              <a:ext cx="612637" cy="597721"/>
              <a:chOff x="5802038" y="2708991"/>
              <a:chExt cx="612637" cy="597721"/>
            </a:xfrm>
          </p:grpSpPr>
          <p:sp>
            <p:nvSpPr>
              <p:cNvPr id="31"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0" name="Google Shape;3053;p54"/>
          <p:cNvGrpSpPr/>
          <p:nvPr/>
        </p:nvGrpSpPr>
        <p:grpSpPr>
          <a:xfrm>
            <a:off x="13792200" y="4446258"/>
            <a:ext cx="999868" cy="934073"/>
            <a:chOff x="3508282" y="3810341"/>
            <a:chExt cx="351644" cy="351959"/>
          </a:xfrm>
        </p:grpSpPr>
        <p:sp>
          <p:nvSpPr>
            <p:cNvPr id="41"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4" name="Rectangle 53"/>
          <p:cNvSpPr/>
          <p:nvPr/>
        </p:nvSpPr>
        <p:spPr>
          <a:xfrm>
            <a:off x="1695206" y="58429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6988402" y="58321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56" name="Rectangle 55"/>
          <p:cNvSpPr/>
          <p:nvPr/>
        </p:nvSpPr>
        <p:spPr>
          <a:xfrm>
            <a:off x="11683335" y="5871508"/>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pic>
        <p:nvPicPr>
          <p:cNvPr id="57"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228600" y="7262223"/>
            <a:ext cx="4455274" cy="3013386"/>
          </a:xfrm>
          <a:prstGeom prst="rect">
            <a:avLst/>
          </a:prstGeom>
        </p:spPr>
      </p:pic>
      <p:sp>
        <p:nvSpPr>
          <p:cNvPr id="58" name="TextBox 57"/>
          <p:cNvSpPr txBox="1"/>
          <p:nvPr/>
        </p:nvSpPr>
        <p:spPr>
          <a:xfrm>
            <a:off x="3057414" y="2767772"/>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59" name="TextBox 58"/>
          <p:cNvSpPr txBox="1"/>
          <p:nvPr/>
        </p:nvSpPr>
        <p:spPr>
          <a:xfrm>
            <a:off x="8170805" y="2820228"/>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60" name="TextBox 59"/>
          <p:cNvSpPr txBox="1"/>
          <p:nvPr/>
        </p:nvSpPr>
        <p:spPr>
          <a:xfrm>
            <a:off x="13443590" y="2805980"/>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235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 grpId="0"/>
      <p:bldP spid="55"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7324" y="483734"/>
            <a:ext cx="3757094" cy="2356723"/>
          </a:xfrm>
          <a:prstGeom prst="rect">
            <a:avLst/>
          </a:prstGeom>
        </p:spPr>
      </p:pic>
      <p:sp>
        <p:nvSpPr>
          <p:cNvPr id="13" name="TextBox 12"/>
          <p:cNvSpPr txBox="1"/>
          <p:nvPr/>
        </p:nvSpPr>
        <p:spPr>
          <a:xfrm>
            <a:off x="377432" y="633908"/>
            <a:ext cx="12191458" cy="3730765"/>
          </a:xfrm>
          <a:prstGeom prst="rect">
            <a:avLst/>
          </a:prstGeom>
          <a:noFill/>
        </p:spPr>
        <p:txBody>
          <a:bodyPr wrap="square" rtlCol="0">
            <a:spAutoFit/>
          </a:bodyPr>
          <a:lstStyle/>
          <a:p>
            <a:pPr algn="ctr">
              <a:lnSpc>
                <a:spcPct val="150000"/>
              </a:lnSpc>
            </a:pPr>
            <a:r>
              <a:rPr lang="en-US" sz="8400" b="1" dirty="0" smtClean="0">
                <a:latin typeface="Arial" panose="020B0604020202020204" pitchFamily="34" charset="0"/>
                <a:cs typeface="Arial" panose="020B0604020202020204" pitchFamily="34" charset="0"/>
              </a:rPr>
              <a:t>CẢM ƠN CÁC EM </a:t>
            </a:r>
          </a:p>
          <a:p>
            <a:pPr algn="ctr">
              <a:lnSpc>
                <a:spcPct val="150000"/>
              </a:lnSpc>
            </a:pPr>
            <a:r>
              <a:rPr lang="en-US" sz="8400" b="1" dirty="0" smtClean="0">
                <a:latin typeface="Arial" panose="020B0604020202020204" pitchFamily="34" charset="0"/>
                <a:cs typeface="Arial" panose="020B0604020202020204" pitchFamily="34" charset="0"/>
              </a:rPr>
              <a:t>ĐÃ CHÚ Ý LẮNG NGHE</a:t>
            </a:r>
            <a:endParaRPr lang="en-US" sz="8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52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95907" y="7239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6155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05632" y="928485"/>
            <a:ext cx="2747334" cy="1723328"/>
          </a:xfrm>
          <a:prstGeom prst="rect">
            <a:avLst/>
          </a:prstGeom>
        </p:spPr>
      </p:pic>
      <p:pic>
        <p:nvPicPr>
          <p:cNvPr id="6" name="Picture 6"/>
          <p:cNvPicPr>
            <a:picLocks noChangeAspect="1"/>
          </p:cNvPicPr>
          <p:nvPr/>
        </p:nvPicPr>
        <p:blipFill>
          <a:blip r:embed="rId4"/>
          <a:srcRect/>
          <a:stretch>
            <a:fillRect/>
          </a:stretch>
        </p:blipFill>
        <p:spPr>
          <a:xfrm>
            <a:off x="16232945" y="61551"/>
            <a:ext cx="1957842" cy="1950500"/>
          </a:xfrm>
          <a:prstGeom prst="rect">
            <a:avLst/>
          </a:prstGeom>
        </p:spPr>
      </p:pic>
      <p:sp>
        <p:nvSpPr>
          <p:cNvPr id="21" name="TextBox 20"/>
          <p:cNvSpPr txBox="1"/>
          <p:nvPr/>
        </p:nvSpPr>
        <p:spPr>
          <a:xfrm>
            <a:off x="4961679" y="1001911"/>
            <a:ext cx="7848600" cy="1077218"/>
          </a:xfrm>
          <a:prstGeom prst="rect">
            <a:avLst/>
          </a:prstGeom>
          <a:noFill/>
        </p:spPr>
        <p:txBody>
          <a:bodyPr wrap="square" rtlCol="0">
            <a:spAutoFit/>
          </a:bodyPr>
          <a:lstStyle/>
          <a:p>
            <a:pPr algn="ctr"/>
            <a:r>
              <a:rPr lang="en-US" sz="6400" b="1" dirty="0" smtClean="0">
                <a:solidFill>
                  <a:srgbClr val="0070C0"/>
                </a:solidFill>
                <a:latin typeface="Arial" panose="020B0604020202020204" pitchFamily="34" charset="0"/>
                <a:cs typeface="Arial" panose="020B0604020202020204" pitchFamily="34" charset="0"/>
              </a:rPr>
              <a:t>KHỞI ĐỘNG</a:t>
            </a:r>
            <a:endParaRPr lang="en-US" sz="6400" b="1"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912766" y="2154724"/>
            <a:ext cx="13946425" cy="1998176"/>
          </a:xfrm>
          <a:prstGeom prst="rect">
            <a:avLst/>
          </a:prstGeom>
        </p:spPr>
        <p:txBody>
          <a:bodyPr wrap="square">
            <a:spAutoFit/>
          </a:bodyPr>
          <a:lstStyle/>
          <a:p>
            <a:pPr algn="ctr">
              <a:lnSpc>
                <a:spcPct val="150000"/>
              </a:lnSpc>
              <a:spcBef>
                <a:spcPts val="600"/>
              </a:spcBef>
              <a:spcAft>
                <a:spcPts val="0"/>
              </a:spcAft>
            </a:pPr>
            <a:r>
              <a:rPr lang="vi-VN" sz="4400" dirty="0" smtClean="0">
                <a:latin typeface="Arial" panose="020B0604020202020204" pitchFamily="34" charset="0"/>
                <a:ea typeface="Calibri" panose="020F0502020204030204" pitchFamily="34" charset="0"/>
                <a:cs typeface="Arial" panose="020B0604020202020204" pitchFamily="34" charset="0"/>
              </a:rPr>
              <a:t>T</a:t>
            </a:r>
            <a:r>
              <a:rPr lang="en-US" sz="4400" dirty="0" err="1" smtClean="0">
                <a:latin typeface="Arial" panose="020B0604020202020204" pitchFamily="34" charset="0"/>
                <a:ea typeface="Calibri" panose="020F0502020204030204" pitchFamily="34" charset="0"/>
                <a:cs typeface="Arial" panose="020B0604020202020204" pitchFamily="34" charset="0"/>
              </a:rPr>
              <a:t>rò</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chơi</a:t>
            </a:r>
            <a:r>
              <a:rPr lang="en-US" sz="4400" dirty="0">
                <a:latin typeface="Arial" panose="020B0604020202020204" pitchFamily="34" charset="0"/>
                <a:ea typeface="Calibri" panose="020F0502020204030204" pitchFamily="34" charset="0"/>
                <a:cs typeface="Arial" panose="020B0604020202020204" pitchFamily="34" charset="0"/>
              </a:rPr>
              <a:t> </a:t>
            </a:r>
            <a:r>
              <a:rPr lang="vi-VN" sz="4400" b="1" i="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 KỂ TÊN CÁC CẢNH ĐẸP THIÊN NHIÊN CỦA QUÊ HƯƠNG, ĐẤT NƯỚC”</a:t>
            </a:r>
            <a:endParaRPr lang="en-US" sz="44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304078" y="4191908"/>
            <a:ext cx="15163800" cy="3785652"/>
          </a:xfrm>
          <a:prstGeom prst="rect">
            <a:avLst/>
          </a:prstGeom>
        </p:spPr>
        <p:txBody>
          <a:bodyPr wrap="square">
            <a:spAutoFit/>
          </a:bodyPr>
          <a:lstStyle/>
          <a:p>
            <a:pPr algn="just">
              <a:lnSpc>
                <a:spcPct val="150000"/>
              </a:lnSpc>
              <a:spcAft>
                <a:spcPts val="600"/>
              </a:spcAft>
            </a:pPr>
            <a:r>
              <a:rPr lang="vi-VN"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L</a:t>
            </a: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uật</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Theo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quản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thay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thua</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915550" y="7939378"/>
            <a:ext cx="10248514" cy="22333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781383" y="7821773"/>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24485" y="-19130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55862" y="1014311"/>
            <a:ext cx="2747334" cy="1723328"/>
          </a:xfrm>
          <a:prstGeom prst="rect">
            <a:avLst/>
          </a:prstGeom>
        </p:spPr>
      </p:pic>
      <p:pic>
        <p:nvPicPr>
          <p:cNvPr id="6" name="Picture 6"/>
          <p:cNvPicPr>
            <a:picLocks noChangeAspect="1"/>
          </p:cNvPicPr>
          <p:nvPr/>
        </p:nvPicPr>
        <p:blipFill>
          <a:blip r:embed="rId4"/>
          <a:srcRect/>
          <a:stretch>
            <a:fillRect/>
          </a:stretch>
        </p:blipFill>
        <p:spPr>
          <a:xfrm>
            <a:off x="16220435" y="-43184"/>
            <a:ext cx="2069228" cy="206146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4662" y="483734"/>
            <a:ext cx="3757094" cy="23567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98224" y="7916239"/>
            <a:ext cx="2239878" cy="204847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9980">
            <a:off x="4085931" y="6800981"/>
            <a:ext cx="2628878" cy="24329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55137" y="7240865"/>
            <a:ext cx="3351889" cy="2078171"/>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03180">
            <a:off x="11707075" y="7175232"/>
            <a:ext cx="2900920" cy="2742688"/>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25004">
            <a:off x="15491130" y="8111394"/>
            <a:ext cx="2129465" cy="1974595"/>
          </a:xfrm>
          <a:prstGeom prst="rect">
            <a:avLst/>
          </a:prstGeom>
        </p:spPr>
      </p:pic>
      <p:sp>
        <p:nvSpPr>
          <p:cNvPr id="20" name="Rectangle 19"/>
          <p:cNvSpPr/>
          <p:nvPr/>
        </p:nvSpPr>
        <p:spPr>
          <a:xfrm>
            <a:off x="745323" y="907968"/>
            <a:ext cx="16251062" cy="3785652"/>
          </a:xfrm>
          <a:prstGeom prst="rect">
            <a:avLst/>
          </a:prstGeom>
        </p:spPr>
        <p:txBody>
          <a:bodyPr wrap="square">
            <a:spAutoFit/>
          </a:bodyPr>
          <a:lstStyle/>
          <a:p>
            <a:pPr algn="ctr">
              <a:lnSpc>
                <a:spcPct val="150000"/>
              </a:lnSpc>
              <a:spcBef>
                <a:spcPts val="300"/>
              </a:spcBef>
              <a:spcAft>
                <a:spcPts val="300"/>
              </a:spcAft>
            </a:pPr>
            <a:r>
              <a:rPr lang="vi-VN" sz="8000" b="1" kern="0" dirty="0" smtClean="0">
                <a:latin typeface="Arial" panose="020B0604020202020204" pitchFamily="34" charset="0"/>
                <a:ea typeface="Times New Roman" panose="02020603050405020304" pitchFamily="18" charset="0"/>
                <a:cs typeface="Arial" panose="020B0604020202020204" pitchFamily="34" charset="0"/>
              </a:rPr>
              <a:t>CHỦ ĐỀ 7: EM VỚI THIÊN NHIÊN VÀ MÔI TRƯỜNG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403254" y="4305300"/>
            <a:ext cx="14935200" cy="3139321"/>
          </a:xfrm>
          <a:prstGeom prst="rect">
            <a:avLst/>
          </a:prstGeom>
        </p:spPr>
        <p:txBody>
          <a:bodyPr wrap="square">
            <a:spAutoFit/>
          </a:bodyPr>
          <a:lstStyle/>
          <a:p>
            <a:pPr algn="ctr">
              <a:lnSpc>
                <a:spcPct val="150000"/>
              </a:lnSpc>
              <a:spcBef>
                <a:spcPts val="600"/>
              </a:spcBef>
              <a:spcAft>
                <a:spcPts val="0"/>
              </a:spcAft>
            </a:pP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Tuần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24+25 </a:t>
            </a:r>
            <a:r>
              <a:rPr lang="en-US"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vi-VN"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Cảnh</a:t>
            </a:r>
            <a:r>
              <a:rPr lang="en-US" sz="66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quan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quê</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hương</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tôi</a:t>
            </a:r>
            <a:endParaRPr lang="en-US" sz="6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09600" y="1190445"/>
            <a:ext cx="13487400" cy="79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645" y="23456"/>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9200" y="795433"/>
            <a:ext cx="2747334" cy="1723328"/>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54000" y="2666447"/>
            <a:ext cx="5486400" cy="7887254"/>
          </a:xfrm>
          <a:prstGeom prst="rect">
            <a:avLst/>
          </a:prstGeom>
        </p:spPr>
      </p:pic>
      <p:sp>
        <p:nvSpPr>
          <p:cNvPr id="2" name="TextBox 1"/>
          <p:cNvSpPr txBox="1"/>
          <p:nvPr/>
        </p:nvSpPr>
        <p:spPr>
          <a:xfrm>
            <a:off x="3048000" y="1627882"/>
            <a:ext cx="9144000"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3" name="TextBox 2"/>
          <p:cNvSpPr txBox="1"/>
          <p:nvPr/>
        </p:nvSpPr>
        <p:spPr>
          <a:xfrm>
            <a:off x="1066800" y="3013785"/>
            <a:ext cx="1143000"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01</a:t>
            </a:r>
            <a:endParaRPr lang="en-US" sz="6000" b="1" dirty="0">
              <a:solidFill>
                <a:srgbClr val="00B050"/>
              </a:solidFill>
              <a:latin typeface="Arial" panose="020B0604020202020204" pitchFamily="34" charset="0"/>
              <a:cs typeface="Arial" panose="020B0604020202020204" pitchFamily="34" charset="0"/>
            </a:endParaRPr>
          </a:p>
        </p:txBody>
      </p:sp>
      <p:sp>
        <p:nvSpPr>
          <p:cNvPr id="9" name="TextBox 8"/>
          <p:cNvSpPr txBox="1"/>
          <p:nvPr/>
        </p:nvSpPr>
        <p:spPr>
          <a:xfrm>
            <a:off x="1071665" y="4942674"/>
            <a:ext cx="1143000" cy="1306255"/>
          </a:xfrm>
          <a:prstGeom prst="rect">
            <a:avLst/>
          </a:prstGeom>
          <a:noFill/>
        </p:spPr>
        <p:txBody>
          <a:bodyPr wrap="square" rtlCol="0">
            <a:spAutoFit/>
          </a:bodyPr>
          <a:lstStyle/>
          <a:p>
            <a:pPr algn="ctr">
              <a:lnSpc>
                <a:spcPct val="150000"/>
              </a:lnSpc>
            </a:pPr>
            <a:r>
              <a:rPr lang="en-US" sz="6000" b="1" dirty="0" smtClean="0">
                <a:solidFill>
                  <a:srgbClr val="0070C0"/>
                </a:solidFill>
                <a:latin typeface="Arial" panose="020B0604020202020204" pitchFamily="34" charset="0"/>
                <a:cs typeface="Arial" panose="020B0604020202020204" pitchFamily="34" charset="0"/>
              </a:rPr>
              <a:t>02</a:t>
            </a:r>
            <a:endParaRPr lang="en-US" sz="6000" b="1"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444029" y="2843563"/>
            <a:ext cx="10951073" cy="1938992"/>
          </a:xfrm>
          <a:prstGeom prst="rect">
            <a:avLst/>
          </a:prstGeom>
        </p:spPr>
        <p:txBody>
          <a:bodyPr wrap="square">
            <a:spAutoFit/>
          </a:bodyPr>
          <a:lstStyle/>
          <a:p>
            <a:pPr algn="just">
              <a:lnSpc>
                <a:spcPct val="150000"/>
              </a:lnSpc>
            </a:pP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Chia sẻ thu hoạch của bản thân sau khi đi tham quan cảnh quan thiên nhiên ở địa phương</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2444028" y="4770716"/>
            <a:ext cx="10951073" cy="1938992"/>
          </a:xfrm>
          <a:prstGeom prst="rect">
            <a:avLst/>
          </a:prstGeom>
        </p:spPr>
        <p:txBody>
          <a:bodyPr wrap="square">
            <a:spAutoFit/>
          </a:bodyPr>
          <a:lstStyle/>
          <a:p>
            <a:pPr algn="just">
              <a:lnSpc>
                <a:spcPct val="150000"/>
              </a:lnSpc>
            </a:pP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2444028" y="6709708"/>
            <a:ext cx="10951073"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các quy định về bảo vệ cảnh quan thiên nhiên, di tích, danh lam thắng cảnh.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066800" y="6871563"/>
            <a:ext cx="1143000" cy="1306255"/>
          </a:xfrm>
          <a:prstGeom prst="rect">
            <a:avLst/>
          </a:prstGeom>
          <a:noFill/>
        </p:spPr>
        <p:txBody>
          <a:bodyPr wrap="square" rtlCol="0">
            <a:spAutoFit/>
          </a:bodyPr>
          <a:lstStyle/>
          <a:p>
            <a:pPr algn="ctr">
              <a:lnSpc>
                <a:spcPct val="150000"/>
              </a:lnSpc>
            </a:pPr>
            <a:r>
              <a:rPr lang="vi-VN" sz="6000" b="1" smtClean="0">
                <a:solidFill>
                  <a:schemeClr val="accent2">
                    <a:lumMod val="75000"/>
                  </a:schemeClr>
                </a:solidFill>
                <a:latin typeface="Arial" panose="020B0604020202020204" pitchFamily="34" charset="0"/>
                <a:cs typeface="Arial" panose="020B0604020202020204" pitchFamily="34" charset="0"/>
              </a:rPr>
              <a:t>03</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72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50496" y="630057"/>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14649"/>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14333" y="1181100"/>
            <a:ext cx="2747334" cy="1723328"/>
          </a:xfrm>
          <a:prstGeom prst="rect">
            <a:avLst/>
          </a:prstGeom>
        </p:spPr>
      </p:pic>
      <p:pic>
        <p:nvPicPr>
          <p:cNvPr id="6" name="Picture 6"/>
          <p:cNvPicPr>
            <a:picLocks noChangeAspect="1"/>
          </p:cNvPicPr>
          <p:nvPr/>
        </p:nvPicPr>
        <p:blipFill>
          <a:blip r:embed="rId4"/>
          <a:srcRect/>
          <a:stretch>
            <a:fillRect/>
          </a:stretch>
        </p:blipFill>
        <p:spPr>
          <a:xfrm>
            <a:off x="16382999" y="277800"/>
            <a:ext cx="2024416" cy="2016825"/>
          </a:xfrm>
          <a:prstGeom prst="rect">
            <a:avLst/>
          </a:prstGeom>
        </p:spPr>
      </p:pic>
      <p:sp>
        <p:nvSpPr>
          <p:cNvPr id="3" name="Rectangle 2"/>
          <p:cNvSpPr/>
          <p:nvPr/>
        </p:nvSpPr>
        <p:spPr>
          <a:xfrm>
            <a:off x="1143000" y="962442"/>
            <a:ext cx="15163800" cy="2123658"/>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4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 Chia sẻ thu hoạch của bản thân sau khi đi tham quan cảnh quan thiên nhiên ở địa phương.</a:t>
            </a:r>
            <a:endParaRPr lang="en-US" sz="44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ular Callout 16"/>
          <p:cNvSpPr/>
          <p:nvPr/>
        </p:nvSpPr>
        <p:spPr>
          <a:xfrm>
            <a:off x="7239000" y="3352617"/>
            <a:ext cx="8839200" cy="5905683"/>
          </a:xfrm>
          <a:prstGeom prst="wedgeRoundRectCallout">
            <a:avLst>
              <a:gd name="adj1" fmla="val -63884"/>
              <a:gd name="adj2" fmla="val -26895"/>
              <a:gd name="adj3" fmla="val 16667"/>
            </a:avLst>
          </a:prstGeom>
          <a:solidFill>
            <a:schemeClr val="accent6">
              <a:lumMod val="40000"/>
              <a:lumOff val="60000"/>
            </a:schemeClr>
          </a:solidFill>
          <a:ln w="5715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45803" y="3531091"/>
            <a:ext cx="7875197"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Hãy chia sẻ những hiểu biết, cảm xúc của bản thân về cảnh quan thiên nhiên địa phương mà em đã đến thăm và những hành vi, việc làm em đã thực hiện để bảo vệ cảnh quan thiên nhiên nơi 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4652" y="3276417"/>
            <a:ext cx="3886200" cy="6293441"/>
          </a:xfrm>
          <a:prstGeom prst="rect">
            <a:avLst/>
          </a:prstGeom>
        </p:spPr>
      </p:pic>
    </p:spTree>
    <p:extLst>
      <p:ext uri="{BB962C8B-B14F-4D97-AF65-F5344CB8AC3E}">
        <p14:creationId xmlns:p14="http://schemas.microsoft.com/office/powerpoint/2010/main" val="632068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2590800" y="1300555"/>
            <a:ext cx="12801600" cy="76529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1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616377" y="2955178"/>
            <a:ext cx="4160808" cy="7331822"/>
          </a:xfrm>
          <a:prstGeom prst="rect">
            <a:avLst/>
          </a:prstGeom>
        </p:spPr>
      </p:pic>
      <p:sp>
        <p:nvSpPr>
          <p:cNvPr id="7" name="Rectangle 6"/>
          <p:cNvSpPr/>
          <p:nvPr/>
        </p:nvSpPr>
        <p:spPr>
          <a:xfrm>
            <a:off x="4495800" y="1841513"/>
            <a:ext cx="10044846" cy="6571030"/>
          </a:xfrm>
          <a:prstGeom prst="rect">
            <a:avLst/>
          </a:prstGeom>
        </p:spPr>
        <p:txBody>
          <a:bodyPr wrap="square">
            <a:spAutoFit/>
          </a:bodyPr>
          <a:lstStyle/>
          <a:p>
            <a:pPr algn="just">
              <a:lnSpc>
                <a:spcPct val="150000"/>
              </a:lnSpc>
              <a:spcAft>
                <a:spcPts val="1000"/>
              </a:spcAft>
            </a:pP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hành</a:t>
            </a:r>
            <a:r>
              <a:rPr lang="en-US" sz="4400" dirty="0">
                <a:latin typeface="Arial" panose="020B0604020202020204" pitchFamily="34" charset="0"/>
                <a:ea typeface="Calibri" panose="020F0502020204030204" pitchFamily="34" charset="0"/>
                <a:cs typeface="Arial" panose="020B0604020202020204" pitchFamily="34" charset="0"/>
              </a:rPr>
              <a:t> vi, </a:t>
            </a:r>
            <a:r>
              <a:rPr lang="en-US" sz="4400" dirty="0" err="1">
                <a:latin typeface="Arial" panose="020B0604020202020204" pitchFamily="34" charset="0"/>
                <a:ea typeface="Calibri" panose="020F0502020204030204" pitchFamily="34" charset="0"/>
                <a:cs typeface="Arial" panose="020B0604020202020204" pitchFamily="34" charset="0"/>
              </a:rPr>
              <a:t>việc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làm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để</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bảo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vệ</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cảnh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quan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nhiên</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Bỏ</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đúng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Không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giẫm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cỏ</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smtClean="0">
                <a:latin typeface="Arial" panose="020B0604020202020204" pitchFamily="34" charset="0"/>
                <a:ea typeface="Calibri" panose="020F0502020204030204" pitchFamily="34" charset="0"/>
                <a:cs typeface="Arial" panose="020B0604020202020204" pitchFamily="34" charset="0"/>
              </a:rPr>
              <a:t>Không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vẽ</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tường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di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5203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595299" y="5709314"/>
            <a:ext cx="2941243" cy="3907448"/>
          </a:xfrm>
          <a:prstGeom prst="rect">
            <a:avLst/>
          </a:prstGeom>
        </p:spPr>
      </p:pic>
      <p:sp>
        <p:nvSpPr>
          <p:cNvPr id="11" name="Rectangle 10"/>
          <p:cNvSpPr/>
          <p:nvPr/>
        </p:nvSpPr>
        <p:spPr>
          <a:xfrm>
            <a:off x="7356779" y="1701399"/>
            <a:ext cx="4336444" cy="1387175"/>
          </a:xfrm>
          <a:prstGeom prst="rect">
            <a:avLst/>
          </a:prstGeom>
        </p:spPr>
        <p:txBody>
          <a:bodyPr wrap="none">
            <a:spAutoFit/>
          </a:bodyPr>
          <a:lstStyle/>
          <a:p>
            <a:pPr algn="ctr">
              <a:lnSpc>
                <a:spcPct val="150000"/>
              </a:lnSpc>
            </a:pPr>
            <a:r>
              <a:rPr lang="vi-VN" sz="6400" b="1"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4419600" y="3276037"/>
            <a:ext cx="10210800" cy="470898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Địa phương chúng ta có rất nhiều cảnh quan thiên nhiên đẹp. Yêu quý, tự hào về những cảnh quan thiên nhiên quê hương, mỗi chúng ta cẩn phải tham gia bảo vệ chúng bằng những hành vi, việc làm cụ thể.</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56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533422" y="201865"/>
            <a:ext cx="2766080" cy="2755707"/>
          </a:xfrm>
          <a:prstGeom prst="rect">
            <a:avLst/>
          </a:prstGeom>
        </p:spPr>
      </p:pic>
      <p:sp>
        <p:nvSpPr>
          <p:cNvPr id="3" name="Rectangle 2"/>
          <p:cNvSpPr/>
          <p:nvPr/>
        </p:nvSpPr>
        <p:spPr>
          <a:xfrm>
            <a:off x="2112802" y="2206428"/>
            <a:ext cx="13986195" cy="2171428"/>
          </a:xfrm>
          <a:prstGeom prst="rect">
            <a:avLst/>
          </a:prstGeom>
        </p:spPr>
        <p:txBody>
          <a:bodyPr wrap="square">
            <a:spAutoFit/>
          </a:bodyPr>
          <a:lstStyle/>
          <a:p>
            <a:pPr algn="ctr">
              <a:lnSpc>
                <a:spcPct val="150000"/>
              </a:lnSpc>
            </a:pPr>
            <a:r>
              <a:rPr lang="en-US" sz="48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8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a:stretch>
            <a:fillRect/>
          </a:stretch>
        </p:blipFill>
        <p:spPr>
          <a:xfrm>
            <a:off x="2157095" y="4748072"/>
            <a:ext cx="6458069" cy="4815028"/>
          </a:xfrm>
          <a:prstGeom prst="rect">
            <a:avLst/>
          </a:prstGeom>
        </p:spPr>
      </p:pic>
      <p:pic>
        <p:nvPicPr>
          <p:cNvPr id="7" name="Picture 6"/>
          <p:cNvPicPr>
            <a:picLocks noChangeAspect="1"/>
          </p:cNvPicPr>
          <p:nvPr/>
        </p:nvPicPr>
        <p:blipFill>
          <a:blip r:embed="rId6"/>
          <a:stretch>
            <a:fillRect/>
          </a:stretch>
        </p:blipFill>
        <p:spPr>
          <a:xfrm>
            <a:off x="9829800" y="4745915"/>
            <a:ext cx="5943600" cy="4815028"/>
          </a:xfrm>
          <a:prstGeom prst="rect">
            <a:avLst/>
          </a:prstGeom>
        </p:spPr>
      </p:pic>
      <p:sp>
        <p:nvSpPr>
          <p:cNvPr id="37" name="Rectangle 36"/>
          <p:cNvSpPr/>
          <p:nvPr/>
        </p:nvSpPr>
        <p:spPr>
          <a:xfrm>
            <a:off x="6724107" y="811705"/>
            <a:ext cx="4839786"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356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90290" y="41097"/>
            <a:ext cx="2766080" cy="2755707"/>
          </a:xfrm>
          <a:prstGeom prst="rect">
            <a:avLst/>
          </a:prstGeom>
        </p:spPr>
      </p:pic>
      <p:pic>
        <p:nvPicPr>
          <p:cNvPr id="7"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6800" y="3025319"/>
            <a:ext cx="3962400" cy="6814263"/>
          </a:xfrm>
          <a:prstGeom prst="rect">
            <a:avLst/>
          </a:prstGeom>
        </p:spPr>
      </p:pic>
      <p:sp>
        <p:nvSpPr>
          <p:cNvPr id="10" name="Rectangle 9"/>
          <p:cNvSpPr/>
          <p:nvPr/>
        </p:nvSpPr>
        <p:spPr>
          <a:xfrm>
            <a:off x="5582604" y="1219108"/>
            <a:ext cx="9622890" cy="806374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Hình thức sản phẩm: tranh vẽ, ảnh chụp, bài viết, bài thuyết trình, bài thơ, bài hát, bản nhạc, video clip, áp phích, .....</a:t>
            </a:r>
          </a:p>
          <a:p>
            <a:pPr marL="571500" indent="-571500" algn="just">
              <a:lnSpc>
                <a:spcPct val="150000"/>
              </a:lnSpc>
              <a:spcBef>
                <a:spcPts val="300"/>
              </a:spcBef>
              <a:spcAft>
                <a:spcPts val="300"/>
              </a:spcAft>
              <a:buFont typeface="Arial" panose="020B0604020202020204" pitchFamily="34" charset="0"/>
              <a:buChar char="•"/>
            </a:pPr>
            <a:r>
              <a:rPr lang="vi-VN"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Nội dung sản phẩm: Giới thiệu vẻ đẹp của cảnh quan, danh lam thắng cảnh nơi tham quan: thể hiện cảm xúc yêu quý,tự hào, xúc động, ....trước danh lam thắng cảnh đó: vận động mọi người bảo vệ cảnh quan thiên nhiên.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068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787</Words>
  <PresentationFormat>Custom</PresentationFormat>
  <Paragraphs>61</Paragraphs>
  <Slides>17</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2022-11-16T15:14:42Z</dcterms:modified>
  <dc:identifier>DAFOVXQ4W80</dc:identifier>
</cp:coreProperties>
</file>