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16" r:id="rId6"/>
    <p:sldId id="318" r:id="rId7"/>
    <p:sldId id="317" r:id="rId8"/>
    <p:sldId id="319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24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477625" y="2164810"/>
              <a:ext cx="12025128" cy="24000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gần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§13.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xu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thế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§14.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tán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583035" y="2428363"/>
              <a:ext cx="11831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SỐ ĐẶC TRƯNG CỦA MẪU SỐ LIỆU KHÔNG GHÉP NHÓM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B0FD56-71AB-4BF4-88BA-F10BCB83A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15576"/>
              </p:ext>
            </p:extLst>
          </p:nvPr>
        </p:nvGraphicFramePr>
        <p:xfrm>
          <a:off x="381000" y="2133600"/>
          <a:ext cx="23164800" cy="312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0">
                  <a:extLst>
                    <a:ext uri="{9D8B030D-6E8A-4147-A177-3AD203B41FA5}">
                      <a16:colId xmlns:a16="http://schemas.microsoft.com/office/drawing/2014/main" val="104773545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một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lẻ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chẵn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0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17C1C7-EA06-4B5E-AD25-7AFDDC426BDF}"/>
              </a:ext>
            </a:extLst>
          </p:cNvPr>
          <p:cNvSpPr txBox="1"/>
          <p:nvPr/>
        </p:nvSpPr>
        <p:spPr>
          <a:xfrm>
            <a:off x="1814754" y="5735818"/>
            <a:ext cx="218694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Ví dụ 2</a:t>
            </a:r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HĐ3.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360218" y="5735818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F8703B4-E86F-4A0E-A03E-5AA6C4A0CAFA}"/>
              </a:ext>
            </a:extLst>
          </p:cNvPr>
          <p:cNvSpPr txBox="1"/>
          <p:nvPr/>
        </p:nvSpPr>
        <p:spPr>
          <a:xfrm>
            <a:off x="325582" y="7504752"/>
            <a:ext cx="22686818" cy="3738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B0F138-0CEB-4FD8-AFB1-CD70D734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036" y="9373950"/>
            <a:ext cx="11772660" cy="1675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348286-61FB-40CA-A770-359F811185E7}"/>
              </a:ext>
            </a:extLst>
          </p:cNvPr>
          <p:cNvSpPr txBox="1"/>
          <p:nvPr/>
        </p:nvSpPr>
        <p:spPr>
          <a:xfrm>
            <a:off x="467590" y="10917094"/>
            <a:ext cx="23078209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05102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45224-6AE5-438F-9ED8-E5BAFE05A405}"/>
              </a:ext>
            </a:extLst>
          </p:cNvPr>
          <p:cNvSpPr txBox="1"/>
          <p:nvPr/>
        </p:nvSpPr>
        <p:spPr>
          <a:xfrm>
            <a:off x="304800" y="2514600"/>
            <a:ext cx="23164800" cy="318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chia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sắp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xếp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giảm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ở vị trí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chính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giữa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49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424631-4A94-4FBA-8C28-4384AEBDAB06}"/>
              </a:ext>
            </a:extLst>
          </p:cNvPr>
          <p:cNvSpPr txBox="1"/>
          <p:nvPr/>
        </p:nvSpPr>
        <p:spPr>
          <a:xfrm>
            <a:off x="1905000" y="2286000"/>
            <a:ext cx="21836995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feet)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E7C3AB-4D3A-4B43-B8F5-285629BD4467}"/>
              </a:ext>
            </a:extLst>
          </p:cNvPr>
          <p:cNvGrpSpPr/>
          <p:nvPr/>
        </p:nvGrpSpPr>
        <p:grpSpPr>
          <a:xfrm>
            <a:off x="350507" y="2286000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E4C6D4-A1E6-4601-8E52-77FD59997FD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96927614-26D0-4D7C-AB54-A584A55BD74B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9BC7787-B2C7-4F94-8203-32D938B3B21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DFD882C7-BAB0-42A9-92EA-9A40B581EF81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21D1F173-7D08-4B9C-899D-5D1DA1432C1B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12D541-3E0D-4548-AF02-2BFD686D9E84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BFA37-6D89-418D-A554-291F03DEFF81}"/>
                  </a:ext>
                </a:extLst>
              </p:cNvPr>
              <p:cNvSpPr txBox="1"/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        53        51        31        53        112        52.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BFA37-6D89-418D-A554-291F03DEF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blipFill>
                <a:blip r:embed="rId2"/>
                <a:stretch>
                  <a:fillRect r="-2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853CA8A-C83E-4258-A1D8-52D35EFB4D45}"/>
              </a:ext>
            </a:extLst>
          </p:cNvPr>
          <p:cNvSpPr txBox="1"/>
          <p:nvPr/>
        </p:nvSpPr>
        <p:spPr>
          <a:xfrm>
            <a:off x="527641" y="4590808"/>
            <a:ext cx="231648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39642-1B74-413A-B14F-275EAEAE4EC8}"/>
                  </a:ext>
                </a:extLst>
              </p:cNvPr>
              <p:cNvSpPr txBox="1"/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48+53+51+31+53+112+52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≈57,14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(feet).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dãy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diện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chiều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dài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cá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trưởng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thành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này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39642-1B74-413A-B14F-275EAEAE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blipFill>
                <a:blip r:embed="rId3"/>
                <a:stretch>
                  <a:fillRect l="-1184" t="-2689" r="-2053" b="-4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5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9E8E4-66ED-4693-B09D-5C82A03BA523}"/>
              </a:ext>
            </a:extLst>
          </p:cNvPr>
          <p:cNvSpPr txBox="1"/>
          <p:nvPr/>
        </p:nvSpPr>
        <p:spPr>
          <a:xfrm>
            <a:off x="533400" y="1905000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 PHÂN 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68DAC-2F78-4295-B621-5B36784CA00C}"/>
              </a:ext>
            </a:extLst>
          </p:cNvPr>
          <p:cNvGrpSpPr/>
          <p:nvPr/>
        </p:nvGrpSpPr>
        <p:grpSpPr>
          <a:xfrm>
            <a:off x="505691" y="30480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EBC4E0-561E-4B1B-A25F-CC140D98F92F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A656BA62-CA44-4D05-A23F-DBDA16F4F56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D30D1776-5AD8-4BA5-98BD-EB62402421A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9EADDF6F-F596-47B4-9800-CFAA98F58BB6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6A835D2D-1567-41E5-BC6E-76839FF926A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62A26E-4AED-47B7-BD52-865AF85B41C5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A8CA62-E828-405C-B0AF-DD8C8119DB59}"/>
              </a:ext>
            </a:extLst>
          </p:cNvPr>
          <p:cNvSpPr txBox="1"/>
          <p:nvPr/>
        </p:nvSpPr>
        <p:spPr>
          <a:xfrm>
            <a:off x="2208312" y="2998915"/>
            <a:ext cx="20672136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(thang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0A87EC-3D0C-4751-A523-022C7E73D9D1}"/>
                  </a:ext>
                </a:extLst>
              </p:cNvPr>
              <p:cNvSpPr txBox="1"/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        74        92        81        97        88        </m:t>
                      </m:r>
                    </m:oMath>
                  </m:oMathPara>
                </a14:m>
                <a:endParaRPr lang="en-US" sz="48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0">
                          <a:latin typeface="Cambria Math" panose="02040503050406030204" pitchFamily="18" charset="0"/>
                        </a:rPr>
                        <m:t>75        69        87        69        75        77.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0A87EC-3D0C-4751-A523-022C7E73D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blipFill>
                <a:blip r:embed="rId2"/>
                <a:stretch>
                  <a:fillRect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49C062-9D4A-4083-905A-4D89EECFAD57}"/>
                  </a:ext>
                </a:extLst>
              </p:cNvPr>
              <p:cNvSpPr txBox="1"/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giúp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49C062-9D4A-4083-905A-4D89EECF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blipFill>
                <a:blip r:embed="rId3"/>
                <a:stretch>
                  <a:fillRect l="-1192" t="-6616" r="-2040" b="-1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4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94E7CE-A6E7-48B2-9424-A1EB1E923405}"/>
                  </a:ext>
                </a:extLst>
              </p:cNvPr>
              <p:cNvSpPr txBox="1"/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58    69   69   </m:t>
                      </m:r>
                      <m:r>
                        <a:rPr lang="en-US" sz="4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4    75    75     77    81    87    88    92    97.</m:t>
                      </m:r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94E7CE-A6E7-48B2-9424-A1EB1E923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blipFill>
                <a:blip r:embed="rId2"/>
                <a:stretch>
                  <a:fillRect l="-1154" t="-263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7F73-A306-48DD-B47C-912230CC9D18}"/>
                  </a:ext>
                </a:extLst>
              </p:cNvPr>
              <p:cNvSpPr txBox="1"/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20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7F73-A306-48DD-B47C-912230CC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blipFill>
                <a:blip r:embed="rId2"/>
                <a:stretch>
                  <a:fillRect l="-1257" t="-1831" r="-2033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5864290-5B18-48E8-BB75-8AE2196A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3733799"/>
            <a:ext cx="11282772" cy="2844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E3A26-3EB5-48FB-836A-0ADD13D54D0F}"/>
                  </a:ext>
                </a:extLst>
              </p:cNvPr>
              <p:cNvSpPr txBox="1"/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E3A26-3EB5-48FB-836A-0ADD13D54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blipFill>
                <a:blip r:embed="rId4"/>
                <a:stretch>
                  <a:fillRect l="-1216" t="-9924" r="-2081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994F4-F0BD-48D9-BE77-AAEFE53EA074}"/>
                  </a:ext>
                </a:extLst>
              </p:cNvPr>
              <p:cNvSpPr txBox="1"/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bốn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994F4-F0BD-48D9-BE77-AAEFE53E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blipFill>
                <a:blip r:embed="rId2"/>
                <a:stretch>
                  <a:fillRect l="-1223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1F6672-5D16-4528-9C49-227DA2CD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540768"/>
            <a:ext cx="15391812" cy="2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40024D-F471-4503-AC68-F2D60F9C4ADF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0B5C00-33EE-47D2-A535-52238321FE3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7DE59BA1-56F2-4C38-9E76-4741E2717556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AC1565CE-67CD-4C72-B2F8-FB5E2D6A6212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019225E3-A0BB-4255-A5D2-7C5D5FC190D5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3A791692-6ED7-4C93-BCF4-A3FC505E6C93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BB1742-26FF-418C-96C3-C0486DF49CF9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79E03-65DA-4592-B2C7-A4C12FE49566}"/>
                  </a:ext>
                </a:extLst>
              </p:cNvPr>
              <p:cNvSpPr txBox="1"/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Ví dụ 3</a:t>
                </a:r>
                <a:r>
                  <a:rPr lang="vi-VN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Natri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miligam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79E03-65DA-4592-B2C7-A4C12FE4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blipFill>
                <a:blip r:embed="rId2"/>
                <a:stretch>
                  <a:fillRect l="-1277" t="-930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403C2E0-BF1F-4E81-809C-7FD32CAB6F1B}"/>
              </a:ext>
            </a:extLst>
          </p:cNvPr>
          <p:cNvSpPr txBox="1"/>
          <p:nvPr/>
        </p:nvSpPr>
        <p:spPr>
          <a:xfrm>
            <a:off x="812610" y="6858000"/>
            <a:ext cx="176784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4D73C6-6917-429F-9811-7B8DB428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12" y="4496295"/>
            <a:ext cx="2129813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04A2CD-C28C-4133-B794-898BC037939D}"/>
              </a:ext>
            </a:extLst>
          </p:cNvPr>
          <p:cNvSpPr txBox="1"/>
          <p:nvPr/>
        </p:nvSpPr>
        <p:spPr>
          <a:xfrm>
            <a:off x="685800" y="1524000"/>
            <a:ext cx="17449800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49F8C-3453-47EA-99EA-FC4F4331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81" y="2610686"/>
            <a:ext cx="21499438" cy="1732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695F4-BEDE-45D9-BEDD-3CD8EF177380}"/>
                  </a:ext>
                </a:extLst>
              </p:cNvPr>
              <p:cNvSpPr txBox="1"/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180+180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:2=180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0  50  70  100 </m:t>
                    </m:r>
                    <m:limLow>
                      <m:limLow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130 140</m:t>
                            </m:r>
                          </m:e>
                        </m:groupChr>
                      </m:e>
                      <m:lim/>
                    </m:limLow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140 150  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60  180</m:t>
                    </m:r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5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130+140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:2=135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limLow>
                      <m:limLow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200</m:t>
                            </m:r>
                            <m:r>
                              <a:rPr lang="en-US" sz="45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    </m:t>
                            </m:r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210</m:t>
                            </m:r>
                          </m:e>
                        </m:groupChr>
                        <m:r>
                          <a:rPr lang="en-US" sz="45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</m:e>
                      <m:lim/>
                    </m:limLow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210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200+210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:2=205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695F4-BEDE-45D9-BEDD-3CD8EF17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blipFill>
                <a:blip r:embed="rId3"/>
                <a:stretch>
                  <a:fillRect l="-1147" b="-1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70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07F78-2B6B-49D3-B6A8-1DC21F58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80" y="2743200"/>
            <a:ext cx="15256329" cy="155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5CD60-458A-434E-BBCA-6ED2BB83CC4B}"/>
                  </a:ext>
                </a:extLst>
              </p:cNvPr>
              <p:cNvSpPr txBox="1"/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45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(H.5.4).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5CD60-458A-434E-BBCA-6ED2BB83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blipFill>
                <a:blip r:embed="rId3"/>
                <a:stretch>
                  <a:fillRect l="-1235" t="-6599" r="-1208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435010-2A0E-47EA-A7A9-C0CDB84A6F0E}"/>
              </a:ext>
            </a:extLst>
          </p:cNvPr>
          <p:cNvSpPr txBox="1"/>
          <p:nvPr/>
        </p:nvSpPr>
        <p:spPr>
          <a:xfrm>
            <a:off x="3334244" y="4302241"/>
            <a:ext cx="147066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5.4.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78961" y="1507105"/>
            <a:ext cx="22854965" cy="12074719"/>
            <a:chOff x="1400962" y="1396677"/>
            <a:chExt cx="22854965" cy="120747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00962" y="1396677"/>
              <a:ext cx="22854965" cy="12074719"/>
              <a:chOff x="1400962" y="1396677"/>
              <a:chExt cx="22854965" cy="1207471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797127"/>
                <a:ext cx="22808128" cy="11674269"/>
                <a:chOff x="-3667029" y="3448230"/>
                <a:chExt cx="22808128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448230"/>
                  <a:ext cx="22808128" cy="11674269"/>
                  <a:chOff x="-3667029" y="3448230"/>
                  <a:chExt cx="22808128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592713"/>
                    <a:ext cx="22808128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5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908407" y="1433823"/>
                <a:ext cx="16191223" cy="1545939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814210" y="1396677"/>
                <a:ext cx="1440497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SỐ ĐẶC TRƯNG CỦA MẪU SỐ LIỆU KHÔNG GHÉP NHÓM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511839" y="7151110"/>
                <a:ext cx="11069900" cy="839599"/>
                <a:chOff x="7523709" y="8973279"/>
                <a:chExt cx="11071165" cy="83969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01087" y="8981882"/>
                  <a:ext cx="959378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TRUNG BÌNH VÀ TRUNG VỊ</a:t>
                  </a: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3709" y="8973279"/>
                  <a:ext cx="1383018" cy="831093"/>
                  <a:chOff x="7523182" y="9430479"/>
                  <a:chExt cx="1371600" cy="831093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3222" y="91460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00154" y="9430479"/>
                    <a:ext cx="507514" cy="831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00962" y="8483102"/>
                <a:ext cx="5395942" cy="839307"/>
                <a:chOff x="7412831" y="8193529"/>
                <a:chExt cx="5396569" cy="8394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0522" y="8193529"/>
                  <a:ext cx="3698878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 PHÂN VỊ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12831" y="8198205"/>
                  <a:ext cx="1383018" cy="834728"/>
                  <a:chOff x="7413217" y="7217510"/>
                  <a:chExt cx="1371600" cy="834728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33257" y="689747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70240" y="7221146"/>
                    <a:ext cx="572702" cy="8310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18171" y="1127014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27922" y="64861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793168" y="76882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195"/>
                <a:ext cx="3129205" cy="1012597"/>
                <a:chOff x="7459670" y="8524495"/>
                <a:chExt cx="4045805" cy="1012714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8665822"/>
                  <a:ext cx="1975555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MỐT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1012714"/>
                  <a:chOff x="7459669" y="7543800"/>
                  <a:chExt cx="1785466" cy="101271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871388"/>
                    <a:chOff x="7469189" y="7685126"/>
                    <a:chExt cx="1775946" cy="87138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4" y="7725421"/>
                      <a:ext cx="740370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18177" y="1240277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26767" y="3253158"/>
              <a:ext cx="621780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48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603806" y="4873464"/>
              <a:ext cx="1338290" cy="1189320"/>
              <a:chOff x="5064782" y="3895493"/>
              <a:chExt cx="1338290" cy="118932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64782" y="3918394"/>
                <a:ext cx="1175009" cy="1166419"/>
                <a:chOff x="5064782" y="3918393"/>
                <a:chExt cx="1175009" cy="11664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64782" y="3918393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134007" y="3963373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5086803" y="3895493"/>
                <a:ext cx="1316269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119529" y="4713671"/>
            <a:ext cx="16191223" cy="1882880"/>
            <a:chOff x="71819" y="148683"/>
            <a:chExt cx="6445708" cy="128747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Isosceles Triangle 44">
            <a:extLst>
              <a:ext uri="{FF2B5EF4-FFF2-40B4-BE49-F238E27FC236}">
                <a16:creationId xmlns:a16="http://schemas.microsoft.com/office/drawing/2014/main" id="{A94E7FD5-249A-4CDD-AA63-97034047938A}"/>
              </a:ext>
            </a:extLst>
          </p:cNvPr>
          <p:cNvSpPr/>
          <p:nvPr/>
        </p:nvSpPr>
        <p:spPr>
          <a:xfrm rot="16200000">
            <a:off x="798886" y="8854207"/>
            <a:ext cx="143672" cy="165569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Isosceles Triangle 44">
            <a:extLst>
              <a:ext uri="{FF2B5EF4-FFF2-40B4-BE49-F238E27FC236}">
                <a16:creationId xmlns:a16="http://schemas.microsoft.com/office/drawing/2014/main" id="{734DD7D0-3C3E-4599-BE32-4C0F896A7BBB}"/>
              </a:ext>
            </a:extLst>
          </p:cNvPr>
          <p:cNvSpPr/>
          <p:nvPr/>
        </p:nvSpPr>
        <p:spPr>
          <a:xfrm rot="16200000">
            <a:off x="770691" y="7143183"/>
            <a:ext cx="157732" cy="20790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E02486-98EF-4E9C-8201-3D66E930921B}"/>
              </a:ext>
            </a:extLst>
          </p:cNvPr>
          <p:cNvSpPr txBox="1"/>
          <p:nvPr/>
        </p:nvSpPr>
        <p:spPr>
          <a:xfrm>
            <a:off x="2236340" y="2314205"/>
            <a:ext cx="21335049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Luyện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tập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85D86A-47AE-44E6-ABC1-3B6003D2D708}"/>
              </a:ext>
            </a:extLst>
          </p:cNvPr>
          <p:cNvSpPr txBox="1"/>
          <p:nvPr/>
        </p:nvSpPr>
        <p:spPr>
          <a:xfrm>
            <a:off x="677228" y="6851073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DD23A-AC2C-435B-AF57-4BD460198AB9}"/>
                  </a:ext>
                </a:extLst>
              </p:cNvPr>
              <p:cNvSpPr txBox="1"/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DD23A-AC2C-435B-AF57-4BD460198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blipFill>
                <a:blip r:embed="rId2"/>
                <a:stretch>
                  <a:fillRect l="-1270" t="-382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6AF859-7C21-4C13-BD96-B928B2BB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63" y="4138928"/>
            <a:ext cx="22250400" cy="27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2744386" cy="1160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3</a:t>
            </a:r>
            <a:r>
              <a:rPr lang="vi-VN" b="1"/>
              <a:t>. </a:t>
            </a:r>
            <a:r>
              <a:rPr lang="en-US" b="1"/>
              <a:t>MỐT</a:t>
            </a:r>
            <a:endParaRPr lang="en-US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24928" y="3429000"/>
            <a:ext cx="11215207" cy="9990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b="1" dirty="0"/>
              <a:t>HĐ</a:t>
            </a:r>
            <a:r>
              <a:rPr lang="en-US" b="1" dirty="0"/>
              <a:t>5</a:t>
            </a:r>
            <a:r>
              <a:rPr lang="vi-VN" b="1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hàng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a)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lvl="0" indent="0">
              <a:buNone/>
            </a:pPr>
            <a:r>
              <a:rPr lang="en-US" dirty="0"/>
              <a:t>b)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thống</a:t>
                </a:r>
                <a:r>
                  <a:rPr lang="en-US" dirty="0"/>
                  <a:t> </a:t>
                </a:r>
                <a:r>
                  <a:rPr lang="en-US" dirty="0" err="1"/>
                  <a:t>kê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khách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vi-VN" dirty="0"/>
                  <a:t>Cỡ giày trung bình là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38⋅3+39⋅9+40⋅2+41⋅1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=39,067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ý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39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blipFill>
                <a:blip r:embed="rId3"/>
                <a:stretch>
                  <a:fillRect l="-2356" t="-2309" b="-10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>
            <a:extLst>
              <a:ext uri="{FF2B5EF4-FFF2-40B4-BE49-F238E27FC236}">
                <a16:creationId xmlns:a16="http://schemas.microsoft.com/office/drawing/2014/main" id="{BD255DE9-A7E5-4D26-8DFE-87BBB50D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1414" y="80010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5CFDF-3A67-4BCA-A0BF-82789625131D}"/>
              </a:ext>
            </a:extLst>
          </p:cNvPr>
          <p:cNvGrpSpPr/>
          <p:nvPr/>
        </p:nvGrpSpPr>
        <p:grpSpPr>
          <a:xfrm>
            <a:off x="-801414" y="8056277"/>
            <a:ext cx="433096" cy="140199"/>
            <a:chOff x="0" y="92326"/>
            <a:chExt cx="575416" cy="1976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B14BE2-60F2-4D6A-88A7-F848F0373D75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65D14AA6-F834-47C0-9251-F5C628C12BF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D53ADCC8-9EB4-4109-A466-318E3ADDFEF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56D69F26-7E39-4758-8C95-359E2CFF2E6D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B3BD190A-AF1C-47AE-8CD7-B804B9802D0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447F6-1B8F-4074-98B2-D7F61A644B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E044DE9C-E420-4A99-B68B-6F301997AD34}"/>
              </a:ext>
            </a:extLst>
          </p:cNvPr>
          <p:cNvGraphicFramePr>
            <a:graphicFrameLocks noGrp="1"/>
          </p:cNvGraphicFramePr>
          <p:nvPr/>
        </p:nvGraphicFramePr>
        <p:xfrm>
          <a:off x="1211498" y="5793521"/>
          <a:ext cx="10642065" cy="11231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9471">
                  <a:extLst>
                    <a:ext uri="{9D8B030D-6E8A-4147-A177-3AD203B41FA5}">
                      <a16:colId xmlns:a16="http://schemas.microsoft.com/office/drawing/2014/main" val="4111019033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429446082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006573200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57481502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585470549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66947938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293929716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131465456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460226092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46004793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4064085348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245696258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73679073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936426495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452962954"/>
                    </a:ext>
                  </a:extLst>
                </a:gridCol>
              </a:tblGrid>
              <a:tr h="1123199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0521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1158D8-D13B-434A-8D09-B58F561C04B5}"/>
              </a:ext>
            </a:extLst>
          </p:cNvPr>
          <p:cNvGraphicFramePr>
            <a:graphicFrameLocks noGrp="1"/>
          </p:cNvGraphicFramePr>
          <p:nvPr/>
        </p:nvGraphicFramePr>
        <p:xfrm>
          <a:off x="12877800" y="5636560"/>
          <a:ext cx="9675410" cy="1280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082">
                  <a:extLst>
                    <a:ext uri="{9D8B030D-6E8A-4147-A177-3AD203B41FA5}">
                      <a16:colId xmlns:a16="http://schemas.microsoft.com/office/drawing/2014/main" val="1561738541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621532858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1342274067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778555016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427514230"/>
                    </a:ext>
                  </a:extLst>
                </a:gridCol>
              </a:tblGrid>
              <a:tr h="167899">
                <a:tc>
                  <a:txBody>
                    <a:bodyPr/>
                    <a:lstStyle/>
                    <a:p>
                      <a:r>
                        <a:rPr lang="en-US" dirty="0" err="1"/>
                        <a:t>Cỡ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giày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lượng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5218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91AE6-2941-4AC3-92D5-65BDB0B7026B}"/>
              </a:ext>
            </a:extLst>
          </p:cNvPr>
          <p:cNvGrpSpPr/>
          <p:nvPr/>
        </p:nvGrpSpPr>
        <p:grpSpPr>
          <a:xfrm>
            <a:off x="167174" y="3333150"/>
            <a:ext cx="1112520" cy="1123199"/>
            <a:chOff x="0" y="92326"/>
            <a:chExt cx="575416" cy="1976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3E042D-A379-4729-8249-291A59C1917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02BDE42E-9835-4551-8D26-D5B42D7E602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E8AF279F-57B7-480E-92E4-B7E5F2CBC63B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3F52C0EC-2E61-4C3A-BED5-851A09E4D80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1F5BF2A2-C6A4-482B-9FB2-427D1DC075A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6DC983-56EB-47D2-A16C-EABFEF4F617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735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0">
            <a:extLst>
              <a:ext uri="{FF2B5EF4-FFF2-40B4-BE49-F238E27FC236}">
                <a16:creationId xmlns:a16="http://schemas.microsoft.com/office/drawing/2014/main" id="{E7BFEE55-F0F2-4595-B450-715BD6B421CB}"/>
              </a:ext>
            </a:extLst>
          </p:cNvPr>
          <p:cNvSpPr/>
          <p:nvPr/>
        </p:nvSpPr>
        <p:spPr>
          <a:xfrm>
            <a:off x="2781300" y="1905000"/>
            <a:ext cx="18821400" cy="1447800"/>
          </a:xfrm>
          <a:prstGeom prst="roundRect">
            <a:avLst/>
          </a:prstGeom>
          <a:solidFill>
            <a:srgbClr val="0070C0">
              <a:alpha val="68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en-US" sz="52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mẫu số liệu là giá trị xuất hiện với tần số lớn nhất.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6D99B-21A0-4083-960B-6AD5F16F857D}"/>
              </a:ext>
            </a:extLst>
          </p:cNvPr>
          <p:cNvSpPr txBox="1"/>
          <p:nvPr/>
        </p:nvSpPr>
        <p:spPr>
          <a:xfrm>
            <a:off x="609600" y="3834819"/>
            <a:ext cx="22402800" cy="172778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5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31AA9-C143-446F-86D3-9B02A184616B}"/>
              </a:ext>
            </a:extLst>
          </p:cNvPr>
          <p:cNvSpPr txBox="1"/>
          <p:nvPr/>
        </p:nvSpPr>
        <p:spPr>
          <a:xfrm>
            <a:off x="2411285" y="5958530"/>
            <a:ext cx="20774598" cy="2686633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</a:t>
            </a:r>
            <a:r>
              <a:rPr lang="vi-VN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một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0" y="6044619"/>
            <a:ext cx="2251268" cy="1189301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A3CD8F-18AD-4AD0-A7C6-7D72DCE950DF}"/>
              </a:ext>
            </a:extLst>
          </p:cNvPr>
          <p:cNvGraphicFramePr>
            <a:graphicFrameLocks noGrp="1"/>
          </p:cNvGraphicFramePr>
          <p:nvPr/>
        </p:nvGraphicFramePr>
        <p:xfrm>
          <a:off x="3524249" y="8680051"/>
          <a:ext cx="17335501" cy="118938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75499">
                  <a:extLst>
                    <a:ext uri="{9D8B030D-6E8A-4147-A177-3AD203B41FA5}">
                      <a16:colId xmlns:a16="http://schemas.microsoft.com/office/drawing/2014/main" val="3795413051"/>
                    </a:ext>
                  </a:extLst>
                </a:gridCol>
                <a:gridCol w="1762570">
                  <a:extLst>
                    <a:ext uri="{9D8B030D-6E8A-4147-A177-3AD203B41FA5}">
                      <a16:colId xmlns:a16="http://schemas.microsoft.com/office/drawing/2014/main" val="3099757654"/>
                    </a:ext>
                  </a:extLst>
                </a:gridCol>
                <a:gridCol w="1847009">
                  <a:extLst>
                    <a:ext uri="{9D8B030D-6E8A-4147-A177-3AD203B41FA5}">
                      <a16:colId xmlns:a16="http://schemas.microsoft.com/office/drawing/2014/main" val="1641655604"/>
                    </a:ext>
                  </a:extLst>
                </a:gridCol>
                <a:gridCol w="1693972">
                  <a:extLst>
                    <a:ext uri="{9D8B030D-6E8A-4147-A177-3AD203B41FA5}">
                      <a16:colId xmlns:a16="http://schemas.microsoft.com/office/drawing/2014/main" val="3897608366"/>
                    </a:ext>
                  </a:extLst>
                </a:gridCol>
                <a:gridCol w="1662307">
                  <a:extLst>
                    <a:ext uri="{9D8B030D-6E8A-4147-A177-3AD203B41FA5}">
                      <a16:colId xmlns:a16="http://schemas.microsoft.com/office/drawing/2014/main" val="4161492375"/>
                    </a:ext>
                  </a:extLst>
                </a:gridCol>
                <a:gridCol w="1862841">
                  <a:extLst>
                    <a:ext uri="{9D8B030D-6E8A-4147-A177-3AD203B41FA5}">
                      <a16:colId xmlns:a16="http://schemas.microsoft.com/office/drawing/2014/main" val="4038712925"/>
                    </a:ext>
                  </a:extLst>
                </a:gridCol>
                <a:gridCol w="1709806">
                  <a:extLst>
                    <a:ext uri="{9D8B030D-6E8A-4147-A177-3AD203B41FA5}">
                      <a16:colId xmlns:a16="http://schemas.microsoft.com/office/drawing/2014/main" val="719924640"/>
                    </a:ext>
                  </a:extLst>
                </a:gridCol>
                <a:gridCol w="1543576">
                  <a:extLst>
                    <a:ext uri="{9D8B030D-6E8A-4147-A177-3AD203B41FA5}">
                      <a16:colId xmlns:a16="http://schemas.microsoft.com/office/drawing/2014/main" val="3632860154"/>
                    </a:ext>
                  </a:extLst>
                </a:gridCol>
                <a:gridCol w="1865478">
                  <a:extLst>
                    <a:ext uri="{9D8B030D-6E8A-4147-A177-3AD203B41FA5}">
                      <a16:colId xmlns:a16="http://schemas.microsoft.com/office/drawing/2014/main" val="3189055703"/>
                    </a:ext>
                  </a:extLst>
                </a:gridCol>
                <a:gridCol w="1712443">
                  <a:extLst>
                    <a:ext uri="{9D8B030D-6E8A-4147-A177-3AD203B41FA5}">
                      <a16:colId xmlns:a16="http://schemas.microsoft.com/office/drawing/2014/main" val="697547569"/>
                    </a:ext>
                  </a:extLst>
                </a:gridCol>
              </a:tblGrid>
              <a:tr h="11893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 0                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3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6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89103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D33DF71-4229-4DAA-BB74-30738281E524}"/>
              </a:ext>
            </a:extLst>
          </p:cNvPr>
          <p:cNvSpPr txBox="1"/>
          <p:nvPr/>
        </p:nvSpPr>
        <p:spPr>
          <a:xfrm>
            <a:off x="355357" y="10000466"/>
            <a:ext cx="23673286" cy="2584041"/>
          </a:xfrm>
          <a:prstGeom prst="rect">
            <a:avLst/>
          </a:prstGeom>
          <a:solidFill>
            <a:srgbClr val="3333FF">
              <a:alpha val="76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18484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D7D2AC-3BB5-4883-A3CD-0220AC5C30A6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4598482"/>
          <a:ext cx="13868397" cy="10577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137">
                  <a:extLst>
                    <a:ext uri="{9D8B030D-6E8A-4147-A177-3AD203B41FA5}">
                      <a16:colId xmlns:a16="http://schemas.microsoft.com/office/drawing/2014/main" val="335192771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213655315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1029017582"/>
                    </a:ext>
                  </a:extLst>
                </a:gridCol>
                <a:gridCol w="1703137">
                  <a:extLst>
                    <a:ext uri="{9D8B030D-6E8A-4147-A177-3AD203B41FA5}">
                      <a16:colId xmlns:a16="http://schemas.microsoft.com/office/drawing/2014/main" val="161034585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527938537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232147565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93623731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3102325064"/>
                    </a:ext>
                  </a:extLst>
                </a:gridCol>
                <a:gridCol w="1703137">
                  <a:extLst>
                    <a:ext uri="{9D8B030D-6E8A-4147-A177-3AD203B41FA5}">
                      <a16:colId xmlns:a16="http://schemas.microsoft.com/office/drawing/2014/main" val="3305596062"/>
                    </a:ext>
                  </a:extLst>
                </a:gridCol>
              </a:tblGrid>
              <a:tr h="765015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9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8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9782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609600" y="3048951"/>
            <a:ext cx="19505544" cy="112954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0D5A5-F47C-4C04-A850-9A6B2E8A9718}"/>
                  </a:ext>
                </a:extLst>
              </p:cNvPr>
              <p:cNvSpPr txBox="1"/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solidFill>
                <a:srgbClr val="0070C0">
                  <a:alpha val="6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4572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0D5A5-F47C-4C04-A850-9A6B2E8A9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blipFill>
                <a:blip r:embed="rId2"/>
                <a:stretch>
                  <a:fillRect t="-10247" b="-19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091BCF0-1928-49EE-9AFC-87C2C27C565A}"/>
              </a:ext>
            </a:extLst>
          </p:cNvPr>
          <p:cNvSpPr txBox="1"/>
          <p:nvPr/>
        </p:nvSpPr>
        <p:spPr>
          <a:xfrm>
            <a:off x="622852" y="8673619"/>
            <a:ext cx="22631400" cy="172778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5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342899" y="2628960"/>
            <a:ext cx="23698200" cy="489364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 Theo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VFF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dắt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tuyển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Nam?”.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27-4-2021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0D5A5-F47C-4C04-A850-9A6B2E8A9718}"/>
              </a:ext>
            </a:extLst>
          </p:cNvPr>
          <p:cNvSpPr txBox="1"/>
          <p:nvPr/>
        </p:nvSpPr>
        <p:spPr>
          <a:xfrm>
            <a:off x="1409700" y="11261959"/>
            <a:ext cx="21564599" cy="169277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50EBB2-78BD-4C4E-B817-6D6639B28509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7748524"/>
          <a:ext cx="18745202" cy="33004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41987">
                  <a:extLst>
                    <a:ext uri="{9D8B030D-6E8A-4147-A177-3AD203B41FA5}">
                      <a16:colId xmlns:a16="http://schemas.microsoft.com/office/drawing/2014/main" val="832739804"/>
                    </a:ext>
                  </a:extLst>
                </a:gridCol>
                <a:gridCol w="5166813">
                  <a:extLst>
                    <a:ext uri="{9D8B030D-6E8A-4147-A177-3AD203B41FA5}">
                      <a16:colId xmlns:a16="http://schemas.microsoft.com/office/drawing/2014/main" val="233391940"/>
                    </a:ext>
                  </a:extLst>
                </a:gridCol>
                <a:gridCol w="5580159">
                  <a:extLst>
                    <a:ext uri="{9D8B030D-6E8A-4147-A177-3AD203B41FA5}">
                      <a16:colId xmlns:a16="http://schemas.microsoft.com/office/drawing/2014/main" val="1270535166"/>
                    </a:ext>
                  </a:extLst>
                </a:gridCol>
                <a:gridCol w="3256243">
                  <a:extLst>
                    <a:ext uri="{9D8B030D-6E8A-4147-A177-3AD203B41FA5}">
                      <a16:colId xmlns:a16="http://schemas.microsoft.com/office/drawing/2014/main" val="2941485603"/>
                    </a:ext>
                  </a:extLst>
                </a:gridCol>
              </a:tblGrid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Lựa chọn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nội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ngoại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Ý </a:t>
                      </a:r>
                      <a:r>
                        <a:rPr lang="en-US" sz="5200" dirty="0" err="1">
                          <a:effectLst/>
                        </a:rPr>
                        <a:t>kiến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khác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599399"/>
                  </a:ext>
                </a:extLst>
              </a:tr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Số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lượt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bình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chọn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1 897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3 781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747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2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2233445555566777777888999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		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blipFill>
                <a:blip r:embed="rId2"/>
                <a:stretch>
                  <a:fillRect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334455556666667777777889910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blipFill>
                <a:blip r:embed="rId2"/>
                <a:stretch>
                  <a:fillRect l="-135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3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80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9436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5AF5C1-CA57-4B53-B898-DA2FB45E3174}"/>
                  </a:ext>
                </a:extLst>
              </p:cNvPr>
              <p:cNvSpPr txBox="1"/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solidFill>
                <a:schemeClr val="accent2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350300650300450500300250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36​​​38333432303435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5AF5C1-CA57-4B53-B898-DA2FB45E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blipFill>
                <a:blip r:embed="rId2"/>
                <a:stretch>
                  <a:fillRect l="-1370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6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499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4864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A6CDC-A52B-48A5-AE16-701FE2E8A55E}"/>
                  </a:ext>
                </a:extLst>
              </p:cNvPr>
              <p:cNvSpPr txBox="1"/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solidFill>
                <a:schemeClr val="accent1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8.2+9+15+20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8891520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=17.5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A6CDC-A52B-48A5-AE16-701FE2E8A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blipFill>
                <a:blip r:embed="rId2"/>
                <a:stretch>
                  <a:fillRect b="-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73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8288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đây:b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350300650300450500300250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0A8C6-5B17-40FF-A08A-6145804020FA}"/>
                  </a:ext>
                </a:extLst>
              </p:cNvPr>
              <p:cNvSpPr txBox="1"/>
              <p:nvPr/>
            </p:nvSpPr>
            <p:spPr>
              <a:xfrm>
                <a:off x="914400" y="6351148"/>
                <a:ext cx="22479000" cy="6872779"/>
              </a:xfrm>
              <a:prstGeom prst="rect">
                <a:avLst/>
              </a:prstGeom>
              <a:solidFill>
                <a:srgbClr val="0070C0">
                  <a:alpha val="66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250+300.3+350+450+500+650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=387.5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250300300300350450500650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=300;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=325;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=475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0A8C6-5B17-40FF-A08A-614580402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51148"/>
                <a:ext cx="22479000" cy="6872779"/>
              </a:xfrm>
              <a:prstGeom prst="rect">
                <a:avLst/>
              </a:prstGeom>
              <a:blipFill>
                <a:blip r:embed="rId3"/>
                <a:stretch>
                  <a:fillRect r="-380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2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72390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077200" y="4784724"/>
            <a:ext cx="158980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KIẾN THỨC, KĨ NĂNG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xu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mốt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  <a:p>
            <a:r>
              <a:rPr lang="vi-VN" dirty="0"/>
              <a:t>Rút ra kết luận từ ý nghĩa của các số đặc trưng đo xu thế trung tâm.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005E7-6AC4-4467-8FD5-23EA7EE3D4AB}"/>
              </a:ext>
            </a:extLst>
          </p:cNvPr>
          <p:cNvSpPr txBox="1"/>
          <p:nvPr/>
        </p:nvSpPr>
        <p:spPr>
          <a:xfrm>
            <a:off x="1409700" y="4737246"/>
            <a:ext cx="5829300" cy="516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05739C-FAEA-4338-BEDA-4E149AAB4F9A}"/>
              </a:ext>
            </a:extLst>
          </p:cNvPr>
          <p:cNvGrpSpPr/>
          <p:nvPr/>
        </p:nvGrpSpPr>
        <p:grpSpPr>
          <a:xfrm>
            <a:off x="3352800" y="2017338"/>
            <a:ext cx="16191223" cy="1882880"/>
            <a:chOff x="71819" y="148683"/>
            <a:chExt cx="6445708" cy="12874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3A3FA0-E221-4C14-B481-4842E44F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411B80D4-1322-4897-B1DE-FB6039D983DD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21">
              <a:extLst>
                <a:ext uri="{FF2B5EF4-FFF2-40B4-BE49-F238E27FC236}">
                  <a16:creationId xmlns:a16="http://schemas.microsoft.com/office/drawing/2014/main" id="{B92A5FC1-BD9A-47EF-BC28-D5029C550976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36​​​38333432303435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r="-2055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AB5FE-812A-4D37-A883-D363EBC29DDD}"/>
                  </a:ext>
                </a:extLst>
              </p:cNvPr>
              <p:cNvSpPr txBox="1"/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solidFill>
                <a:srgbClr val="0070C0">
                  <a:alpha val="76000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Số trung bình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30+32+33+34.2+35+36+38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=34</m:t>
                    </m:r>
                  </m:oMath>
                </a14:m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30323334343536​​​38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=32.5;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=34;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=35.5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AB5FE-812A-4D37-A883-D363EBC2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blipFill>
                <a:blip r:embed="rId3"/>
                <a:stretch>
                  <a:fillRect l="-1397" t="-197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58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60515"/>
            <a:ext cx="22250400" cy="5345309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685800" indent="-4000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5.8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chọn số đặc trưng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 xu thế trung tâm của mỗi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liệu sau. Giải thích và tính giá trị của số đặc trưng đó.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B82EDA-566B-4623-8CAE-75D32A2B5432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8686800"/>
          <a:ext cx="23164800" cy="29944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126976">
                  <a:extLst>
                    <a:ext uri="{9D8B030D-6E8A-4147-A177-3AD203B41FA5}">
                      <a16:colId xmlns:a16="http://schemas.microsoft.com/office/drawing/2014/main" val="2754776376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1902886683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3738646665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1294762326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1750634212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4001160022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3100206117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886572476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2464890466"/>
                    </a:ext>
                  </a:extLst>
                </a:gridCol>
              </a:tblGrid>
              <a:tr h="207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Hành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Thuỷ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Kim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Trái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Đất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Hoả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Mộc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Thổ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Thiên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Hải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303558"/>
                  </a:ext>
                </a:extLst>
              </a:tr>
              <a:tr h="92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Số mặt trăng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63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34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27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12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3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77D709-06E1-44AE-BDB6-42D1782C71B1}"/>
                  </a:ext>
                </a:extLst>
              </p:cNvPr>
              <p:cNvSpPr txBox="1"/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solidFill>
                <a:srgbClr val="0070C0">
                  <a:alpha val="64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tứ phân vị, vì các số liệu không đồng đều nhau, nhiều số liệu trong mẫu chênh lệch lớn so với trung vị.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001213273463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77D709-06E1-44AE-BDB6-42D1782C7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blipFill>
                <a:blip r:embed="rId2"/>
                <a:stretch>
                  <a:fillRect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0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6055312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3224201423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60726383687490867480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1015181514134215121442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6055312"/>
              </a:xfrm>
              <a:prstGeom prst="rect">
                <a:avLst/>
              </a:prstGeom>
              <a:blipFill>
                <a:blip r:embed="rId2"/>
                <a:stretch>
                  <a:fillRect l="-82" t="-2918" r="-2329" b="-4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69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3224201423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blipFill>
                <a:blip r:embed="rId2"/>
                <a:stretch>
                  <a:fillRect l="-82" t="-4252" r="-2329" b="-7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18E0-087E-47CB-907F-FD45744A2968}"/>
                  </a:ext>
                </a:extLst>
              </p:cNvPr>
              <p:cNvSpPr txBox="1"/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solidFill>
                <a:srgbClr val="0070C0">
                  <a:alpha val="7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số trung bình, các giá trị không lặp lại.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18E0-087E-47CB-907F-FD45744A2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blipFill>
                <a:blip r:embed="rId3"/>
                <a:stretch>
                  <a:fillRect t="-7009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1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3552063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60726383687490867480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1015181514134215121442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3552063"/>
              </a:xfrm>
              <a:prstGeom prst="rect">
                <a:avLst/>
              </a:prstGeom>
              <a:blipFill>
                <a:blip r:embed="rId2"/>
                <a:stretch>
                  <a:fillRect l="-82" t="-4974" b="-8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DE445-55E6-4C51-9764-FBED42751CD5}"/>
                  </a:ext>
                </a:extLst>
              </p:cNvPr>
              <p:cNvSpPr txBox="1"/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solidFill>
                <a:srgbClr val="00B0F0">
                  <a:alpha val="71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trung bình, vì các số liệu gần nhau.Số trung bình là: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60+63+68+72+74.2+80+83+86+90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=75</m:t>
                    </m:r>
                  </m:oMath>
                </a14:m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42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DE445-55E6-4C51-9764-FBED4275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blipFill>
                <a:blip r:embed="rId3"/>
                <a:stretch>
                  <a:fillRect t="-4292" r="-1204" b="-7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5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2329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/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solidFill>
                <a:srgbClr val="00B0F0">
                  <a:alpha val="4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0.7+4+6+10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00000004610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blipFill>
                <a:blip r:embed="rId3"/>
                <a:stretch>
                  <a:fillRect l="-14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3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1370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/>
              <p:nvPr/>
            </p:nvSpPr>
            <p:spPr>
              <a:xfrm>
                <a:off x="1028700" y="6175310"/>
                <a:ext cx="21793200" cy="6854890"/>
              </a:xfrm>
              <a:prstGeom prst="rect">
                <a:avLst/>
              </a:prstGeom>
              <a:solidFill>
                <a:srgbClr val="00B0F0">
                  <a:alpha val="4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00000004610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175310"/>
                <a:ext cx="21793200" cy="6854890"/>
              </a:xfrm>
              <a:prstGeom prst="rect">
                <a:avLst/>
              </a:prstGeom>
              <a:blipFill>
                <a:blip r:embed="rId3"/>
                <a:stretch>
                  <a:fillRect l="-14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9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2329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03A7D3-605E-4F57-984E-C07F49CA4134}"/>
              </a:ext>
            </a:extLst>
          </p:cNvPr>
          <p:cNvSpPr txBox="1"/>
          <p:nvPr/>
        </p:nvSpPr>
        <p:spPr>
          <a:xfrm>
            <a:off x="1066800" y="6553200"/>
            <a:ext cx="22250400" cy="2971800"/>
          </a:xfrm>
          <a:prstGeom prst="rect">
            <a:avLst/>
          </a:prstGeom>
          <a:solidFill>
            <a:srgbClr val="00B0F0">
              <a:alpha val="48000"/>
            </a:srgbClr>
          </a:solidFill>
        </p:spPr>
        <p:txBody>
          <a:bodyPr wrap="square">
            <a:spAutoFit/>
          </a:bodyPr>
          <a:lstStyle/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09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928767"/>
            <a:ext cx="22250400" cy="258404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514350" indent="-6858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A973B3-0A14-440E-A448-6FDB338214BA}"/>
              </a:ext>
            </a:extLst>
          </p:cNvPr>
          <p:cNvGraphicFramePr>
            <a:graphicFrameLocks noGrp="1"/>
          </p:cNvGraphicFramePr>
          <p:nvPr/>
        </p:nvGraphicFramePr>
        <p:xfrm>
          <a:off x="1200151" y="5867400"/>
          <a:ext cx="21983698" cy="29914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429998">
                  <a:extLst>
                    <a:ext uri="{9D8B030D-6E8A-4147-A177-3AD203B41FA5}">
                      <a16:colId xmlns:a16="http://schemas.microsoft.com/office/drawing/2014/main" val="487006059"/>
                    </a:ext>
                  </a:extLst>
                </a:gridCol>
                <a:gridCol w="2961993">
                  <a:extLst>
                    <a:ext uri="{9D8B030D-6E8A-4147-A177-3AD203B41FA5}">
                      <a16:colId xmlns:a16="http://schemas.microsoft.com/office/drawing/2014/main" val="4254740383"/>
                    </a:ext>
                  </a:extLst>
                </a:gridCol>
                <a:gridCol w="4068844">
                  <a:extLst>
                    <a:ext uri="{9D8B030D-6E8A-4147-A177-3AD203B41FA5}">
                      <a16:colId xmlns:a16="http://schemas.microsoft.com/office/drawing/2014/main" val="2222358040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1714926269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182965347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402084081"/>
                    </a:ext>
                  </a:extLst>
                </a:gridCol>
              </a:tblGrid>
              <a:tr h="2009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dirty="0" err="1">
                          <a:effectLst/>
                        </a:rPr>
                        <a:t>Sân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vận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động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Cẩm phả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Thiên Trường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Hàng Đẫy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Thanh Hoá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Mỹ Đình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6272473"/>
                  </a:ext>
                </a:extLst>
              </a:tr>
              <a:tr h="981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Chỗ ngồi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21 315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23 405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 dirty="0">
                          <a:effectLst/>
                        </a:rPr>
                        <a:t>37 546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7554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46B430-7386-480C-8897-BC14698AA8ED}"/>
              </a:ext>
            </a:extLst>
          </p:cNvPr>
          <p:cNvSpPr txBox="1"/>
          <p:nvPr/>
        </p:nvSpPr>
        <p:spPr>
          <a:xfrm>
            <a:off x="1066800" y="9124367"/>
            <a:ext cx="22117049" cy="2686633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</a:t>
            </a:r>
            <a:r>
              <a:rPr lang="en-US" sz="5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vov.vn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096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966020-4192-477D-BC58-2CEBBD7E0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35259"/>
              </p:ext>
            </p:extLst>
          </p:nvPr>
        </p:nvGraphicFramePr>
        <p:xfrm>
          <a:off x="1219200" y="2470377"/>
          <a:ext cx="13812983" cy="384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2983">
                  <a:extLst>
                    <a:ext uri="{9D8B030D-6E8A-4147-A177-3AD203B41FA5}">
                      <a16:colId xmlns:a16="http://schemas.microsoft.com/office/drawing/2014/main" val="903725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Sau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(thang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10)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9915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4BB448-E566-4239-B703-018C9F3DA6BA}"/>
              </a:ext>
            </a:extLst>
          </p:cNvPr>
          <p:cNvSpPr txBox="1"/>
          <p:nvPr/>
        </p:nvSpPr>
        <p:spPr>
          <a:xfrm>
            <a:off x="1018309" y="6857999"/>
            <a:ext cx="22555200" cy="40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200" b="1" dirty="0" err="1"/>
                  <a:t>Giải</a:t>
                </a:r>
                <a:endParaRPr lang="en-US" sz="5200" b="1" dirty="0"/>
              </a:p>
              <a:p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20120+21315+23405+20120+37546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=24501.2</m:t>
                    </m:r>
                  </m:oMath>
                </a14:m>
                <a:r>
                  <a:rPr lang="en-US" sz="5200" dirty="0"/>
                  <a:t> 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2012020120213152340537546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21315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endParaRPr lang="en-US" sz="5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737" t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endParaRPr lang="en-US" sz="5200" dirty="0"/>
              </a:p>
              <a:p>
                <a:pPr marL="0" indent="0">
                  <a:buNone/>
                </a:pP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20120+21315+23405+20120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=21240</m:t>
                    </m:r>
                  </m:oMath>
                </a14:m>
                <a:r>
                  <a:rPr lang="en-US" sz="5200" dirty="0"/>
                  <a:t> .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20120201202131523405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20717.5</m:t>
                    </m:r>
                  </m:oMath>
                </a14:m>
                <a:r>
                  <a:rPr lang="en-US" sz="5200" dirty="0"/>
                  <a:t>. </a:t>
                </a:r>
              </a:p>
              <a:p>
                <a:r>
                  <a:rPr lang="en-US" sz="5200" dirty="0" err="1"/>
                  <a:t>Vậy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thì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giữ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nguyên</a:t>
                </a:r>
                <a:r>
                  <a:rPr lang="en-US" sz="5200" dirty="0"/>
                  <a:t>,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và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sẽ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thay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đổi</a:t>
                </a:r>
                <a:r>
                  <a:rPr lang="en-US" sz="52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568" t="-1974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3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FFB6A2-81E7-4192-A110-8CC9BAB33C9C}"/>
              </a:ext>
            </a:extLst>
          </p:cNvPr>
          <p:cNvSpPr txBox="1"/>
          <p:nvPr/>
        </p:nvSpPr>
        <p:spPr>
          <a:xfrm>
            <a:off x="914399" y="2075729"/>
            <a:ext cx="15392401" cy="1124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biết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algn="just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Graunt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(1620 –1674)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buôn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1662,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đổi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48 000.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384 000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Ảnh 1">
            <a:extLst>
              <a:ext uri="{FF2B5EF4-FFF2-40B4-BE49-F238E27FC236}">
                <a16:creationId xmlns:a16="http://schemas.microsoft.com/office/drawing/2014/main" id="{1F388AA2-146F-4AF8-AA02-A694CAF3D6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3124200"/>
            <a:ext cx="7162799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8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9A818-1AAD-4F25-AFE0-91CABCC8B6A1}"/>
              </a:ext>
            </a:extLst>
          </p:cNvPr>
          <p:cNvSpPr txBox="1"/>
          <p:nvPr/>
        </p:nvSpPr>
        <p:spPr>
          <a:xfrm>
            <a:off x="1123950" y="3159009"/>
            <a:ext cx="5676900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bình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F7905-BFA1-4576-A93C-AA1B101CD44F}"/>
              </a:ext>
            </a:extLst>
          </p:cNvPr>
          <p:cNvSpPr txBox="1"/>
          <p:nvPr/>
        </p:nvSpPr>
        <p:spPr>
          <a:xfrm>
            <a:off x="1409700" y="2133600"/>
            <a:ext cx="107823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1. </a:t>
            </a:r>
            <a:r>
              <a:rPr lang="en-US" sz="4400" b="1" dirty="0">
                <a:solidFill>
                  <a:srgbClr val="FF0000"/>
                </a:solidFill>
              </a:rPr>
              <a:t>SỐ TRUNG BÌNH VÀ TRUNG VỊ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02952-4139-489F-9D70-F2DDBDDF01E6}"/>
              </a:ext>
            </a:extLst>
          </p:cNvPr>
          <p:cNvSpPr txBox="1"/>
          <p:nvPr/>
        </p:nvSpPr>
        <p:spPr>
          <a:xfrm>
            <a:off x="1409700" y="4576761"/>
            <a:ext cx="1866900" cy="121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94702C-D4E6-4C08-A191-52724551FC72}"/>
              </a:ext>
            </a:extLst>
          </p:cNvPr>
          <p:cNvGrpSpPr/>
          <p:nvPr/>
        </p:nvGrpSpPr>
        <p:grpSpPr>
          <a:xfrm>
            <a:off x="1430482" y="4548882"/>
            <a:ext cx="1454536" cy="751840"/>
            <a:chOff x="0" y="92326"/>
            <a:chExt cx="575416" cy="1976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85B281-6E85-4565-BA8B-36A710968BE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00C9E7CC-E644-485C-821B-9D8EB4DE96E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DF1840ED-3BD7-4F8F-A136-39ABA324F55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8C32CA7B-2CD7-4D73-BEA0-E5EC25C638F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7A990684-B90B-4944-B669-00EF8155CA78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90A6B2-7D9F-40F8-869D-D7D93A39FED6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98DF68-8776-4D7A-8035-EE21DF21A030}"/>
              </a:ext>
            </a:extLst>
          </p:cNvPr>
          <p:cNvSpPr txBox="1"/>
          <p:nvPr/>
        </p:nvSpPr>
        <p:spPr>
          <a:xfrm>
            <a:off x="3007669" y="4399150"/>
            <a:ext cx="12112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9813D-66C9-4159-BCB9-737241DF4D7E}"/>
                  </a:ext>
                </a:extLst>
              </p:cNvPr>
              <p:cNvSpPr txBox="1"/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=5,92</m:t>
                    </m:r>
                  </m:oMath>
                </a14:m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=6,28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9813D-66C9-4159-BCB9-737241DF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blipFill>
                <a:blip r:embed="rId5"/>
                <a:stretch>
                  <a:fillRect l="-124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DBF5DCE-5E04-417F-8102-A47318ADF0A5}"/>
              </a:ext>
            </a:extLst>
          </p:cNvPr>
          <p:cNvGrpSpPr/>
          <p:nvPr/>
        </p:nvGrpSpPr>
        <p:grpSpPr>
          <a:xfrm>
            <a:off x="1471738" y="8852153"/>
            <a:ext cx="1454536" cy="751840"/>
            <a:chOff x="0" y="92326"/>
            <a:chExt cx="575416" cy="1976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02251B-ACDA-427A-ACB5-F1BCADB0454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47" name="Arrow: Pentagon 46">
                <a:extLst>
                  <a:ext uri="{FF2B5EF4-FFF2-40B4-BE49-F238E27FC236}">
                    <a16:creationId xmlns:a16="http://schemas.microsoft.com/office/drawing/2014/main" id="{4AE85663-88CA-43EE-91E0-0E5C06D8BD9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:a16="http://schemas.microsoft.com/office/drawing/2014/main" id="{5F8B64E1-150D-47F6-8B05-65CAEF51E4B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Arrow: Chevron 48">
                <a:extLst>
                  <a:ext uri="{FF2B5EF4-FFF2-40B4-BE49-F238E27FC236}">
                    <a16:creationId xmlns:a16="http://schemas.microsoft.com/office/drawing/2014/main" id="{37590421-E802-4962-B98A-0F077C4FA65C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lowchart: Terminator 44">
              <a:extLst>
                <a:ext uri="{FF2B5EF4-FFF2-40B4-BE49-F238E27FC236}">
                  <a16:creationId xmlns:a16="http://schemas.microsoft.com/office/drawing/2014/main" id="{FD410494-FCA8-4847-9699-0713427E49A1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7D98BF-F4E3-4FE8-BBBF-D40BDA38FF3D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9F3AB3A-E96E-43F0-A14F-35267CAB0D28}"/>
              </a:ext>
            </a:extLst>
          </p:cNvPr>
          <p:cNvSpPr txBox="1"/>
          <p:nvPr/>
        </p:nvSpPr>
        <p:spPr>
          <a:xfrm>
            <a:off x="2971467" y="8852153"/>
            <a:ext cx="2055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quả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3D22-87EE-48C2-86A3-61A0DC927639}"/>
                  </a:ext>
                </a:extLst>
              </p:cNvPr>
              <p:cNvSpPr txBox="1"/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3D22-87EE-48C2-86A3-61A0DC92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blipFill>
                <a:blip r:embed="rId6"/>
                <a:stretch>
                  <a:fillRect l="-126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3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/>
      <p:bldP spid="9" grpId="0"/>
      <p:bldP spid="2" grpId="0"/>
      <p:bldP spid="3" grpId="0"/>
      <p:bldP spid="29" grpId="0"/>
      <p:bldP spid="10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759527"/>
            <a:ext cx="23164800" cy="11430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6000"/>
                            </a:lnSpc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(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cộng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̄"/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</a:p>
                        <a:p>
                          <a:pPr algn="ctr">
                            <a:lnSpc>
                              <a:spcPct val="106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̄"/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acc>
                                <m:r>
                                  <a:rPr lang="vi-VN" sz="4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+...+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7" t="-4796" r="-135" b="-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7BB12-EB9D-4510-991F-DF5694C93E43}"/>
                  </a:ext>
                </a:extLst>
              </p:cNvPr>
              <p:cNvSpPr txBox="1"/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7BB12-EB9D-4510-991F-DF5694C9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blipFill>
                <a:blip r:embed="rId4"/>
                <a:stretch>
                  <a:fillRect l="-1239" t="-3421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52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7E5F8E-568F-4C09-8821-B3240CED4818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A7C0D7-4E47-4230-AE58-37187B9A34D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5930CD37-7AAB-42B3-A017-0F628A9B1BA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31928315-A0C2-4769-93C8-D19A3D87BAB3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40A41EAD-7346-4B6A-8310-035BB87AA81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560451AD-3BB7-4D04-9AEB-9545A062DB46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A60348-2FE3-4290-BFAB-07A66D94F9DF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8A6E00-0452-4DB1-BDFB-C77F082C3928}"/>
              </a:ext>
            </a:extLst>
          </p:cNvPr>
          <p:cNvSpPr txBox="1"/>
          <p:nvPr/>
        </p:nvSpPr>
        <p:spPr>
          <a:xfrm>
            <a:off x="2603543" y="2301489"/>
            <a:ext cx="1179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F7D5B1-D3C2-4C1E-AB64-5FEC3C7C4FD4}"/>
                  </a:ext>
                </a:extLst>
              </p:cNvPr>
              <p:cNvSpPr txBox="1"/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=3+5+15+10+7=40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2021,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1+5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2+15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3+10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4+7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=3,325</m:t>
                    </m:r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F7D5B1-D3C2-4C1E-AB64-5FEC3C7C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blipFill>
                <a:blip r:embed="rId2"/>
                <a:stretch>
                  <a:fillRect l="-1329" t="-4407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4D64E7-AA02-46D9-965D-59DC9AAA5F58}"/>
              </a:ext>
            </a:extLst>
          </p:cNvPr>
          <p:cNvSpPr txBox="1"/>
          <p:nvPr/>
        </p:nvSpPr>
        <p:spPr>
          <a:xfrm>
            <a:off x="2445136" y="10515600"/>
            <a:ext cx="19881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B7D2D-C239-4785-93E2-D9AADCD0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65" y="2554037"/>
            <a:ext cx="10364355" cy="23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DDFE50-2A59-41C3-8DF5-74B5C84006A4}"/>
                  </a:ext>
                </a:extLst>
              </p:cNvPr>
              <p:cNvSpPr txBox="1"/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1.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DDFE50-2A59-41C3-8DF5-74B5C840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blipFill>
                <a:blip r:embed="rId2"/>
                <a:stretch>
                  <a:fillRect l="-133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B78059D-964A-4612-B524-3DAABB58379B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9AD925-EB48-4B9A-BAF9-A7DCBE1EE81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F7E8832F-59D7-495B-B619-10D12FB7B804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8D3C7173-AD43-4150-BF19-4CB81A4244D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C02D75C1-FC00-486B-AEAF-CEC4B100B109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F4005362-B8EF-4F5B-90F8-9C8D9451416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A962C3-33DF-4A08-8DFF-CC3926E825D1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16DB5-B273-4000-A51A-A91E084584BF}"/>
                  </a:ext>
                </a:extLst>
              </p:cNvPr>
              <p:cNvSpPr txBox="1"/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16DB5-B273-4000-A51A-A91E0845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blipFill>
                <a:blip r:embed="rId3"/>
                <a:stretch>
                  <a:fillRect l="-1235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281BC9-83DD-4318-A234-725A16D3D9DB}"/>
                  </a:ext>
                </a:extLst>
              </p:cNvPr>
              <p:cNvSpPr txBox="1"/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7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10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16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14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281BC9-83DD-4318-A234-725A16D3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blipFill>
                <a:blip r:embed="rId4"/>
                <a:stretch>
                  <a:fillRect l="-1246" t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08EFFA3-234B-401C-B1CF-65A90321B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939" y="4025814"/>
            <a:ext cx="21903383" cy="24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7B546-2C5B-43CF-B1AC-B0F5B1AF150F}"/>
              </a:ext>
            </a:extLst>
          </p:cNvPr>
          <p:cNvSpPr txBox="1"/>
          <p:nvPr/>
        </p:nvSpPr>
        <p:spPr>
          <a:xfrm>
            <a:off x="533400" y="175836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6A5C34-A743-47D2-B1A2-6CCF930AFA27}"/>
              </a:ext>
            </a:extLst>
          </p:cNvPr>
          <p:cNvGrpSpPr/>
          <p:nvPr/>
        </p:nvGrpSpPr>
        <p:grpSpPr>
          <a:xfrm>
            <a:off x="661003" y="28194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EA2D93-D254-45C1-BD5A-0D30FA7E2B98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5AED9E88-21A5-4F6C-A63F-1963DFF3B5B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5BB5944D-00AB-4ED1-AA88-A0EA2D9F645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B9068707-A5B7-4D30-A785-2FDBEB93D29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7CE2713B-FE5C-44F9-991D-6F0907678CC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A02305-B42A-4104-A30B-317365B372B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FD5535-6296-4834-9653-CA028E131262}"/>
              </a:ext>
            </a:extLst>
          </p:cNvPr>
          <p:cNvSpPr txBox="1"/>
          <p:nvPr/>
        </p:nvSpPr>
        <p:spPr>
          <a:xfrm>
            <a:off x="521002" y="2819400"/>
            <a:ext cx="23341996" cy="30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ty.</a:t>
            </a: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Thu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E94E-36A7-4217-9D1B-1956830F7B2D}"/>
                  </a:ext>
                </a:extLst>
              </p:cNvPr>
              <p:cNvSpPr txBox="1"/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67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E94E-36A7-4217-9D1B-1956830F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blipFill>
                <a:blip r:embed="rId2"/>
                <a:stretch>
                  <a:fillRect l="-1195" t="-2261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24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3573</TotalTime>
  <Words>4013</Words>
  <PresentationFormat>Custom</PresentationFormat>
  <Paragraphs>366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2022-04-26T02:27:33Z</dcterms:modified>
</cp:coreProperties>
</file>