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34"/>
  </p:notesMasterIdLst>
  <p:sldIdLst>
    <p:sldId id="310" r:id="rId3"/>
    <p:sldId id="510" r:id="rId4"/>
    <p:sldId id="511" r:id="rId5"/>
    <p:sldId id="512" r:id="rId6"/>
    <p:sldId id="509" r:id="rId7"/>
    <p:sldId id="555" r:id="rId8"/>
    <p:sldId id="556" r:id="rId9"/>
    <p:sldId id="557" r:id="rId10"/>
    <p:sldId id="561" r:id="rId11"/>
    <p:sldId id="558" r:id="rId12"/>
    <p:sldId id="560" r:id="rId13"/>
    <p:sldId id="559" r:id="rId14"/>
    <p:sldId id="537" r:id="rId15"/>
    <p:sldId id="280" r:id="rId16"/>
    <p:sldId id="495" r:id="rId17"/>
    <p:sldId id="417" r:id="rId18"/>
    <p:sldId id="562" r:id="rId19"/>
    <p:sldId id="563" r:id="rId20"/>
    <p:sldId id="536" r:id="rId21"/>
    <p:sldId id="500" r:id="rId22"/>
    <p:sldId id="538" r:id="rId23"/>
    <p:sldId id="541" r:id="rId24"/>
    <p:sldId id="549" r:id="rId25"/>
    <p:sldId id="545" r:id="rId26"/>
    <p:sldId id="535" r:id="rId27"/>
    <p:sldId id="420" r:id="rId28"/>
    <p:sldId id="565" r:id="rId29"/>
    <p:sldId id="564" r:id="rId30"/>
    <p:sldId id="554" r:id="rId31"/>
    <p:sldId id="425" r:id="rId32"/>
    <p:sldId id="261" r:id="rId33"/>
  </p:sldIdLst>
  <p:sldSz cx="9144000" cy="5143500" type="screen16x9"/>
  <p:notesSz cx="6858000" cy="9144000"/>
  <p:embeddedFontLst>
    <p:embeddedFont>
      <p:font typeface="Calibri Light" charset="0"/>
      <p:regular r:id="rId35"/>
      <p:italic r:id="rId36"/>
    </p:embeddedFont>
    <p:embeddedFont>
      <p:font typeface="Quicksand Medium" charset="0"/>
      <p:regular r:id="rId37"/>
    </p:embeddedFont>
    <p:embeddedFont>
      <p:font typeface="HP001 4 hàng" pitchFamily="34" charset="0"/>
      <p:regular r:id="rId38"/>
      <p:bold r:id="rId39"/>
    </p:embeddedFont>
    <p:embeddedFont>
      <p:font typeface="Lato" charset="0"/>
      <p:regular r:id="rId40"/>
      <p:bold r:id="rId41"/>
      <p:italic r:id="rId42"/>
      <p:boldItalic r:id="rId43"/>
    </p:embeddedFont>
    <p:embeddedFont>
      <p:font typeface="Arial-Rounded" charset="0"/>
      <p:regular r:id="rId44"/>
      <p:bold r:id="rId45"/>
    </p:embeddedFont>
    <p:embeddedFont>
      <p:font typeface="Calibri"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8" autoAdjust="0"/>
    <p:restoredTop sz="95552" autoAdjust="0"/>
  </p:normalViewPr>
  <p:slideViewPr>
    <p:cSldViewPr snapToGrid="0">
      <p:cViewPr>
        <p:scale>
          <a:sx n="90" d="100"/>
          <a:sy n="90" d="100"/>
        </p:scale>
        <p:origin x="-672" y="-1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2CE36C-F021-405D-8C3C-1E95F4F3AA7F}"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3A46-3231-402E-9E47-2803A5EA40B5}" type="slidenum">
              <a:rPr lang="en-US" smtClean="0"/>
              <a:t>‹#›</a:t>
            </a:fld>
            <a:endParaRPr lang="en-US"/>
          </a:p>
        </p:txBody>
      </p:sp>
    </p:spTree>
    <p:extLst>
      <p:ext uri="{BB962C8B-B14F-4D97-AF65-F5344CB8AC3E}">
        <p14:creationId xmlns:p14="http://schemas.microsoft.com/office/powerpoint/2010/main" val="73994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4/9/2021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vuonchimviet.com/chim-co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vi.wikipedia.org/wiki/Linh_tr%C6%B0%E1%BB%9F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wikipedia.org/wiki/H%E1%BB%8D_S%C3%A1o" TargetMode="Externa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vi.wikipedia.org/wiki/%C4%90%C3%B4ng_Nam_%C3%81" TargetMode="External"/><Relationship Id="rId4" Type="http://schemas.openxmlformats.org/officeDocument/2006/relationships/hyperlink" Target="https://vi.wikipedia.org/wiki/Nam_%C3%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6939" y="676945"/>
            <a:ext cx="4572000" cy="3077766"/>
          </a:xfrm>
          <a:prstGeom prst="rect">
            <a:avLst/>
          </a:prstGeom>
        </p:spPr>
        <p:txBody>
          <a:bodyPr>
            <a:spAutoFit/>
          </a:bodyPr>
          <a:lstStyle/>
          <a:p>
            <a:r>
              <a:rPr lang="en-US" sz="1800" smtClean="0"/>
              <a:t>   </a:t>
            </a:r>
            <a:r>
              <a:rPr lang="vi-VN" sz="3200" smtClean="0">
                <a:solidFill>
                  <a:srgbClr val="FF0000"/>
                </a:solidFill>
              </a:rPr>
              <a:t>Mèo </a:t>
            </a:r>
            <a:r>
              <a:rPr lang="vi-VN" sz="3200">
                <a:solidFill>
                  <a:srgbClr val="FF0000"/>
                </a:solidFill>
              </a:rPr>
              <a:t>rừng </a:t>
            </a:r>
            <a:r>
              <a:rPr lang="vi-VN" sz="1800"/>
              <a:t>có hình dáng và thể trạng tương tự như một con mèo đã được thuần hóa, tuy nhiên màu sắc lông của những con mèo hoang dã này có màu vàng nhạt, sọc nâu đen hoặc có đốm, phần bên dưới của nó màu xám hoặc đôi khi là màu đen tuyền. </a:t>
            </a:r>
            <a:endParaRPr lang="en-US" sz="1800" smtClean="0"/>
          </a:p>
          <a:p>
            <a:r>
              <a:rPr lang="vi-VN" sz="1800" smtClean="0"/>
              <a:t>Mèo </a:t>
            </a:r>
            <a:r>
              <a:rPr lang="vi-VN" sz="1800"/>
              <a:t>rừng Việt Nam đang phải đứng trước nguy cơ bị suy giảm về số </a:t>
            </a:r>
            <a:r>
              <a:rPr lang="vi-VN" sz="1800" smtClean="0"/>
              <a:t>lượng</a:t>
            </a:r>
            <a:r>
              <a:rPr lang="en-US" sz="1800" smtClean="0"/>
              <a:t> nên được liệt vào sách đỏ, cần được bảo vệ.</a:t>
            </a:r>
            <a:endParaRPr lang="vi-VN" sz="180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31" y="846071"/>
            <a:ext cx="4092095" cy="27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840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885713"/>
            <a:ext cx="47339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33506" y="1754456"/>
            <a:ext cx="4210493" cy="1631216"/>
          </a:xfrm>
          <a:prstGeom prst="rect">
            <a:avLst/>
          </a:prstGeom>
        </p:spPr>
        <p:txBody>
          <a:bodyPr wrap="square">
            <a:spAutoFit/>
          </a:bodyPr>
          <a:lstStyle/>
          <a:p>
            <a:r>
              <a:rPr lang="vi-VN" sz="2800">
                <a:solidFill>
                  <a:srgbClr val="FF0000"/>
                </a:solidFill>
                <a:hlinkClick r:id="rId4"/>
              </a:rPr>
              <a:t>Chim công</a:t>
            </a:r>
            <a:r>
              <a:rPr lang="vi-VN" sz="1800"/>
              <a:t> là loài chim quý hiếm và đẹp bởi chúng sở hữu bộ lông mượt mà và cái đuôi dài khi xòe ra trông như một chiếc váy lộng lẫy nhiều sắc màu đan xen rất rực rỡ.</a:t>
            </a:r>
            <a:endParaRPr lang="en-US" sz="1800"/>
          </a:p>
        </p:txBody>
      </p:sp>
    </p:spTree>
    <p:extLst>
      <p:ext uri="{BB962C8B-B14F-4D97-AF65-F5344CB8AC3E}">
        <p14:creationId xmlns:p14="http://schemas.microsoft.com/office/powerpoint/2010/main" val="1460522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7" y="585788"/>
            <a:ext cx="25908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96093" y="1320333"/>
            <a:ext cx="5560828" cy="1138773"/>
          </a:xfrm>
          <a:prstGeom prst="rect">
            <a:avLst/>
          </a:prstGeom>
        </p:spPr>
        <p:txBody>
          <a:bodyPr wrap="square">
            <a:spAutoFit/>
          </a:bodyPr>
          <a:lstStyle/>
          <a:p>
            <a:r>
              <a:rPr lang="vi-VN" sz="2800">
                <a:solidFill>
                  <a:srgbClr val="FF0000"/>
                </a:solidFill>
              </a:rPr>
              <a:t>Chim gõ kiến</a:t>
            </a:r>
            <a:r>
              <a:rPr lang="vi-VN" sz="2000"/>
              <a:t>, loài chim có chiếc mỏ vô cùng đặc biệt. Chiếc mỏ có khả năng xuyên thủng thân cây gỗ tuổi đời hàng trăm năm. </a:t>
            </a:r>
            <a:endParaRPr lang="en-US"/>
          </a:p>
        </p:txBody>
      </p:sp>
      <p:sp>
        <p:nvSpPr>
          <p:cNvPr id="3" name="Rectangle 2"/>
          <p:cNvSpPr/>
          <p:nvPr/>
        </p:nvSpPr>
        <p:spPr>
          <a:xfrm>
            <a:off x="3296093" y="2469336"/>
            <a:ext cx="5560828" cy="1323439"/>
          </a:xfrm>
          <a:prstGeom prst="rect">
            <a:avLst/>
          </a:prstGeom>
        </p:spPr>
        <p:txBody>
          <a:bodyPr wrap="square">
            <a:spAutoFit/>
          </a:bodyPr>
          <a:lstStyle/>
          <a:p>
            <a:r>
              <a:rPr lang="vi-VN" sz="2000"/>
              <a:t> Chim gõ kiến có thể gõ vào bề mặt cứng đến 20 lần một giâу với lực gấp 1.200 lần trọng lực mà không chịu bất kì chấn động nào, não bộ và võng mạc không bị thương. </a:t>
            </a:r>
            <a:endParaRPr lang="en-US" sz="2000"/>
          </a:p>
        </p:txBody>
      </p:sp>
    </p:spTree>
    <p:extLst>
      <p:ext uri="{BB962C8B-B14F-4D97-AF65-F5344CB8AC3E}">
        <p14:creationId xmlns:p14="http://schemas.microsoft.com/office/powerpoint/2010/main" val="2792218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664570" y="0"/>
            <a:ext cx="5819885" cy="460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0776" y="3946980"/>
            <a:ext cx="8567472" cy="1015663"/>
          </a:xfrm>
          <a:prstGeom prst="rect">
            <a:avLst/>
          </a:prstGeom>
          <a:solidFill>
            <a:srgbClr val="007434"/>
          </a:solidFill>
        </p:spPr>
        <p:txBody>
          <a:bodyPr wrap="square">
            <a:spAutoFit/>
          </a:bodyPr>
          <a:lstStyle/>
          <a:p>
            <a:r>
              <a:rPr lang="vi-VN" sz="2000">
                <a:solidFill>
                  <a:schemeClr val="bg1"/>
                </a:solidFill>
              </a:rPr>
              <a:t>Rừng xanh là nơi tụ hội của rất nhiều con vật . Mỗi con vật có đặc tính và tài năng riêng , rất đặc biệt . Chúng ta sẽ </a:t>
            </a:r>
            <a:r>
              <a:rPr lang="vi-VN" sz="2000" smtClean="0">
                <a:solidFill>
                  <a:schemeClr val="bg1"/>
                </a:solidFill>
              </a:rPr>
              <a:t>c</a:t>
            </a:r>
            <a:r>
              <a:rPr lang="en-US" sz="2000">
                <a:solidFill>
                  <a:schemeClr val="bg1"/>
                </a:solidFill>
              </a:rPr>
              <a:t>ù</a:t>
            </a:r>
            <a:r>
              <a:rPr lang="vi-VN" sz="2000" smtClean="0">
                <a:solidFill>
                  <a:schemeClr val="bg1"/>
                </a:solidFill>
              </a:rPr>
              <a:t>ng </a:t>
            </a:r>
            <a:r>
              <a:rPr lang="vi-VN" sz="2000">
                <a:solidFill>
                  <a:schemeClr val="bg1"/>
                </a:solidFill>
              </a:rPr>
              <a:t>đọc VB Cuộc thi tài năng rừng xanh để khám phá tài năng của các con vật</a:t>
            </a:r>
            <a:endParaRPr lang="en-US" sz="2000">
              <a:solidFill>
                <a:schemeClr val="bg1"/>
              </a:solidFill>
            </a:endParaRPr>
          </a:p>
        </p:txBody>
      </p:sp>
    </p:spTree>
    <p:extLst>
      <p:ext uri="{BB962C8B-B14F-4D97-AF65-F5344CB8AC3E}">
        <p14:creationId xmlns:p14="http://schemas.microsoft.com/office/powerpoint/2010/main" val="263137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 xmlns:a16="http://schemas.microsoft.com/office/drawing/2014/main"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009242"/>
          </a:solidFill>
          <a:ln w="1333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smtClean="0"/>
              <a:t>         THIÊN NHIÊN KÌ THÚ</a:t>
            </a:r>
            <a:endParaRPr lang="en-US" sz="4400" b="1"/>
          </a:p>
        </p:txBody>
      </p:sp>
      <p:sp>
        <p:nvSpPr>
          <p:cNvPr id="5" name="Oval 4"/>
          <p:cNvSpPr/>
          <p:nvPr/>
        </p:nvSpPr>
        <p:spPr>
          <a:xfrm>
            <a:off x="-225781" y="-180975"/>
            <a:ext cx="1575559" cy="1290584"/>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00B050"/>
                </a:solidFill>
              </a:rPr>
              <a:t>6</a:t>
            </a:r>
            <a:endParaRPr lang="en-US" sz="6000" b="1">
              <a:solidFill>
                <a:srgbClr val="00B050"/>
              </a:solidFill>
            </a:endParaRPr>
          </a:p>
        </p:txBody>
      </p:sp>
      <p:grpSp>
        <p:nvGrpSpPr>
          <p:cNvPr id="3" name="Group 2"/>
          <p:cNvGrpSpPr/>
          <p:nvPr/>
        </p:nvGrpSpPr>
        <p:grpSpPr>
          <a:xfrm>
            <a:off x="1992985" y="1961910"/>
            <a:ext cx="7151013" cy="1035576"/>
            <a:chOff x="1992986" y="1961910"/>
            <a:chExt cx="6789696" cy="1035576"/>
          </a:xfrm>
        </p:grpSpPr>
        <p:sp>
          <p:nvSpPr>
            <p:cNvPr id="16"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924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1992986" y="1961910"/>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355239" y="2145456"/>
            <a:ext cx="5916891" cy="584763"/>
          </a:xfrm>
          <a:prstGeom prst="rect">
            <a:avLst/>
          </a:prstGeom>
          <a:noFill/>
        </p:spPr>
        <p:txBody>
          <a:bodyPr wrap="square" lIns="91428" tIns="45714" rIns="91428" bIns="45714" rtlCol="0">
            <a:spAutoFit/>
          </a:bodyPr>
          <a:lstStyle/>
          <a:p>
            <a:pPr algn="ctr"/>
            <a:r>
              <a:rPr lang="en-US" sz="3200" b="1" smtClean="0">
                <a:solidFill>
                  <a:srgbClr val="00B050"/>
                </a:solidFill>
                <a:latin typeface="Arial" pitchFamily="34" charset="0"/>
                <a:ea typeface="Arial-Rounded" pitchFamily="34" charset="0"/>
                <a:cs typeface="Arial" pitchFamily="34" charset="0"/>
              </a:rPr>
              <a:t>Cuộc thi tài năng rừng xanh</a:t>
            </a:r>
            <a:endParaRPr lang="en-US" sz="3200" b="1">
              <a:solidFill>
                <a:srgbClr val="00B050"/>
              </a:solidFill>
              <a:latin typeface="Arial" pitchFamily="34" charset="0"/>
              <a:ea typeface="Arial-Rounded" pitchFamily="34" charset="0"/>
              <a:cs typeface="Arial" pitchFamily="34" charset="0"/>
            </a:endParaRPr>
          </a:p>
        </p:txBody>
      </p:sp>
      <p:sp>
        <p:nvSpPr>
          <p:cNvPr id="4" name="Oval 3"/>
          <p:cNvSpPr/>
          <p:nvPr/>
        </p:nvSpPr>
        <p:spPr>
          <a:xfrm>
            <a:off x="1300162" y="1937790"/>
            <a:ext cx="1055077" cy="1028015"/>
          </a:xfrm>
          <a:prstGeom prst="ellipse">
            <a:avLst/>
          </a:prstGeom>
          <a:solidFill>
            <a:srgbClr val="0092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smtClean="0">
                <a:solidFill>
                  <a:schemeClr val="bg1"/>
                </a:solidFill>
                <a:latin typeface="+mn-lt"/>
                <a:ea typeface="Arial-Rounded" pitchFamily="34" charset="0"/>
                <a:cs typeface="Arial-Rounded" pitchFamily="34" charset="0"/>
              </a:rPr>
              <a:t>Bài</a:t>
            </a:r>
          </a:p>
          <a:p>
            <a:pPr algn="ctr"/>
            <a:r>
              <a:rPr lang="en-US" sz="3600" b="1" smtClean="0">
                <a:solidFill>
                  <a:schemeClr val="bg1"/>
                </a:solidFill>
                <a:latin typeface="+mn-lt"/>
                <a:ea typeface="Arial-Rounded" pitchFamily="34" charset="0"/>
                <a:cs typeface="Times New Roman" pitchFamily="18" charset="0"/>
              </a:rPr>
              <a:t>4</a:t>
            </a:r>
            <a:endParaRPr lang="en-US" sz="3600" b="1">
              <a:solidFill>
                <a:schemeClr val="bg1"/>
              </a:solidFill>
              <a:latin typeface="+mn-lt"/>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bg1"/>
                </a:solidFill>
                <a:latin typeface="Arial" pitchFamily="34" charset="0"/>
                <a:cs typeface="Arial" pitchFamily="34" charset="0"/>
              </a:rPr>
              <a:t>Đọc</a:t>
            </a:r>
            <a:endParaRPr lang="en-US" sz="5400" b="1">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Arial" pitchFamily="34" charset="0"/>
                <a:cs typeface="Arial" pitchFamily="34" charset="0"/>
              </a:rPr>
              <a:t>2</a:t>
            </a: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smtClean="0">
                <a:latin typeface="+mn-lt"/>
              </a:rPr>
              <a:t>   </a:t>
            </a:r>
            <a:r>
              <a:rPr lang="en-US" sz="2500" smtClean="0">
                <a:latin typeface="+mn-lt"/>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500000000000000" pitchFamily="34" charset="0"/>
              </a:rPr>
              <a:t> </a:t>
            </a:r>
            <a:r>
              <a:rPr lang="en-US" sz="2500" smtClean="0">
                <a:latin typeface="+mn-lt"/>
                <a:cs typeface="Arial-Rounded" panose="020B0500000000000000" pitchFamily="34" charset="0"/>
              </a:rPr>
              <a:t>     Các con vật đều xứng đáng nhận phần thưởng.</a:t>
            </a:r>
            <a:endParaRPr lang="en-US" sz="2500" smtClean="0">
              <a:latin typeface="+mn-lt"/>
            </a:endParaRPr>
          </a:p>
          <a:p>
            <a:pPr lvl="1" algn="r"/>
            <a:r>
              <a:rPr lang="en-US" sz="2400" smtClean="0">
                <a:latin typeface="+mn-lt"/>
              </a:rPr>
              <a:t>(</a:t>
            </a:r>
            <a:r>
              <a:rPr lang="en-US" sz="2400" smtClean="0">
                <a:latin typeface="+mn-lt"/>
                <a:ea typeface="Arial-Rounded" panose="020B0500000000000000" pitchFamily="34" charset="0"/>
                <a:cs typeface="Arial-Rounded" panose="020B0500000000000000" pitchFamily="34" charset="0"/>
              </a:rPr>
              <a:t>Lâm Anh</a:t>
            </a:r>
            <a:r>
              <a:rPr lang="en-US" sz="2400" smtClean="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smtClean="0">
                <a:solidFill>
                  <a:schemeClr val="tx1"/>
                </a:solidFill>
              </a:rPr>
              <a:t>Đọc mẫu</a:t>
            </a:r>
            <a:endParaRPr lang="en-US" sz="2000">
              <a:solidFill>
                <a:schemeClr val="tx1"/>
              </a:solidFill>
            </a:endParaRP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smtClean="0">
                <a:solidFill>
                  <a:srgbClr val="FF0000"/>
                </a:solidFill>
                <a:latin typeface="+mn-lt"/>
                <a:ea typeface="Arial-Rounded" pitchFamily="34" charset="0"/>
                <a:cs typeface="Arial-Rounded" pitchFamily="34" charset="0"/>
              </a:rPr>
              <a:t>Cuộc thi tài năng rừng xanh</a:t>
            </a:r>
            <a:endParaRPr lang="en-US" sz="2800" b="1" dirty="0">
              <a:solidFill>
                <a:srgbClr val="FF0000"/>
              </a:solidFill>
              <a:latin typeface="+mn-lt"/>
              <a:ea typeface="Arial-Rounded" pitchFamily="34" charset="0"/>
              <a:cs typeface="Arial-Rounded" pitchFamily="34" charset="0"/>
            </a:endParaRPr>
          </a:p>
        </p:txBody>
      </p:sp>
    </p:spTree>
    <p:extLst>
      <p:ext uri="{BB962C8B-B14F-4D97-AF65-F5344CB8AC3E}">
        <p14:creationId xmlns:p14="http://schemas.microsoft.com/office/powerpoint/2010/main" val="3207664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smtClean="0">
                <a:latin typeface="+mn-lt"/>
              </a:rPr>
              <a:t>   </a:t>
            </a:r>
            <a:r>
              <a:rPr lang="en-US" sz="2500" smtClean="0">
                <a:latin typeface="+mn-lt"/>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500000000000000" pitchFamily="34" charset="0"/>
              </a:rPr>
              <a:t> </a:t>
            </a:r>
            <a:r>
              <a:rPr lang="en-US" sz="2500" smtClean="0">
                <a:latin typeface="+mn-lt"/>
                <a:cs typeface="Arial-Rounded" panose="020B0500000000000000" pitchFamily="34" charset="0"/>
              </a:rPr>
              <a:t>     Các con vật đều xứng đáng nhận phần thưởng.</a:t>
            </a:r>
            <a:endParaRPr lang="en-US" sz="2500" smtClean="0">
              <a:latin typeface="+mn-lt"/>
            </a:endParaRPr>
          </a:p>
          <a:p>
            <a:pPr lvl="1" algn="r"/>
            <a:r>
              <a:rPr lang="en-US" sz="2400" smtClean="0">
                <a:latin typeface="+mn-lt"/>
              </a:rPr>
              <a:t>(</a:t>
            </a:r>
            <a:r>
              <a:rPr lang="en-US" sz="2400" smtClean="0">
                <a:latin typeface="+mn-lt"/>
                <a:ea typeface="Arial-Rounded" panose="020B0500000000000000" pitchFamily="34" charset="0"/>
                <a:cs typeface="Arial-Rounded" panose="020B0500000000000000" pitchFamily="34" charset="0"/>
              </a:rPr>
              <a:t>Lâm Anh</a:t>
            </a:r>
            <a:r>
              <a:rPr lang="en-US" sz="2400" smtClean="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smtClean="0">
                <a:solidFill>
                  <a:schemeClr val="tx1"/>
                </a:solidFill>
              </a:rPr>
              <a:t>Luyện đọc vần</a:t>
            </a:r>
            <a:endParaRPr lang="en-US" sz="2000">
              <a:solidFill>
                <a:schemeClr val="tx1"/>
              </a:solidFill>
            </a:endParaRP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smtClean="0">
                <a:solidFill>
                  <a:srgbClr val="FF0000"/>
                </a:solidFill>
                <a:latin typeface="+mn-lt"/>
                <a:ea typeface="Arial-Rounded" pitchFamily="34" charset="0"/>
                <a:cs typeface="Arial-Rounded" pitchFamily="34" charset="0"/>
              </a:rPr>
              <a:t>Cuộc thi tài năng rừng xanh</a:t>
            </a:r>
            <a:endParaRPr lang="en-US" sz="2800" b="1" dirty="0">
              <a:solidFill>
                <a:srgbClr val="FF0000"/>
              </a:solidFill>
              <a:latin typeface="+mn-lt"/>
              <a:ea typeface="Arial-Rounded" pitchFamily="34" charset="0"/>
              <a:cs typeface="Arial-Rounded" pitchFamily="34" charset="0"/>
            </a:endParaRPr>
          </a:p>
        </p:txBody>
      </p:sp>
      <p:sp>
        <p:nvSpPr>
          <p:cNvPr id="2" name="TextBox 1"/>
          <p:cNvSpPr txBox="1"/>
          <p:nvPr/>
        </p:nvSpPr>
        <p:spPr>
          <a:xfrm>
            <a:off x="6407409" y="922912"/>
            <a:ext cx="612668" cy="477054"/>
          </a:xfrm>
          <a:prstGeom prst="rect">
            <a:avLst/>
          </a:prstGeom>
          <a:noFill/>
        </p:spPr>
        <p:txBody>
          <a:bodyPr wrap="none" rtlCol="0">
            <a:spAutoFit/>
          </a:bodyPr>
          <a:lstStyle/>
          <a:p>
            <a:r>
              <a:rPr lang="en-US" sz="2500" smtClean="0">
                <a:solidFill>
                  <a:srgbClr val="FF0000"/>
                </a:solidFill>
              </a:rPr>
              <a:t>yêt</a:t>
            </a:r>
            <a:endParaRPr lang="en-US" sz="2500">
              <a:solidFill>
                <a:srgbClr val="FF0000"/>
              </a:solidFill>
            </a:endParaRPr>
          </a:p>
        </p:txBody>
      </p:sp>
      <p:sp>
        <p:nvSpPr>
          <p:cNvPr id="7" name="TextBox 6"/>
          <p:cNvSpPr txBox="1"/>
          <p:nvPr/>
        </p:nvSpPr>
        <p:spPr>
          <a:xfrm>
            <a:off x="4370090" y="1299322"/>
            <a:ext cx="878767" cy="477054"/>
          </a:xfrm>
          <a:prstGeom prst="rect">
            <a:avLst/>
          </a:prstGeom>
          <a:noFill/>
        </p:spPr>
        <p:txBody>
          <a:bodyPr wrap="none" rtlCol="0">
            <a:spAutoFit/>
          </a:bodyPr>
          <a:lstStyle/>
          <a:p>
            <a:r>
              <a:rPr lang="en-US" sz="2500" smtClean="0">
                <a:solidFill>
                  <a:srgbClr val="FF0000"/>
                </a:solidFill>
              </a:rPr>
              <a:t>yêng</a:t>
            </a:r>
            <a:endParaRPr lang="en-US" sz="2500">
              <a:solidFill>
                <a:srgbClr val="FF0000"/>
              </a:solidFill>
            </a:endParaRPr>
          </a:p>
        </p:txBody>
      </p:sp>
      <p:sp>
        <p:nvSpPr>
          <p:cNvPr id="8" name="TextBox 7"/>
          <p:cNvSpPr txBox="1"/>
          <p:nvPr/>
        </p:nvSpPr>
        <p:spPr>
          <a:xfrm>
            <a:off x="6454992" y="1306422"/>
            <a:ext cx="718466" cy="477054"/>
          </a:xfrm>
          <a:prstGeom prst="rect">
            <a:avLst/>
          </a:prstGeom>
          <a:noFill/>
        </p:spPr>
        <p:txBody>
          <a:bodyPr wrap="none" rtlCol="0">
            <a:spAutoFit/>
          </a:bodyPr>
          <a:lstStyle/>
          <a:p>
            <a:r>
              <a:rPr lang="en-US" sz="2500" smtClean="0">
                <a:solidFill>
                  <a:srgbClr val="FF0000"/>
                </a:solidFill>
              </a:rPr>
              <a:t>oen</a:t>
            </a:r>
            <a:endParaRPr lang="en-US" sz="2500">
              <a:solidFill>
                <a:srgbClr val="FF0000"/>
              </a:solidFill>
            </a:endParaRPr>
          </a:p>
        </p:txBody>
      </p:sp>
      <p:sp>
        <p:nvSpPr>
          <p:cNvPr id="10" name="TextBox 9"/>
          <p:cNvSpPr txBox="1"/>
          <p:nvPr/>
        </p:nvSpPr>
        <p:spPr>
          <a:xfrm>
            <a:off x="756019" y="2059178"/>
            <a:ext cx="718466" cy="477054"/>
          </a:xfrm>
          <a:prstGeom prst="rect">
            <a:avLst/>
          </a:prstGeom>
          <a:noFill/>
        </p:spPr>
        <p:txBody>
          <a:bodyPr wrap="none" rtlCol="0">
            <a:spAutoFit/>
          </a:bodyPr>
          <a:lstStyle/>
          <a:p>
            <a:r>
              <a:rPr lang="en-US" sz="2500" smtClean="0">
                <a:solidFill>
                  <a:srgbClr val="FF0000"/>
                </a:solidFill>
              </a:rPr>
              <a:t>oao</a:t>
            </a:r>
            <a:endParaRPr lang="en-US" sz="2500">
              <a:solidFill>
                <a:srgbClr val="FF0000"/>
              </a:solidFill>
            </a:endParaRPr>
          </a:p>
        </p:txBody>
      </p:sp>
      <p:sp>
        <p:nvSpPr>
          <p:cNvPr id="11" name="TextBox 10"/>
          <p:cNvSpPr txBox="1"/>
          <p:nvPr/>
        </p:nvSpPr>
        <p:spPr>
          <a:xfrm>
            <a:off x="1104619" y="2437863"/>
            <a:ext cx="630301" cy="477054"/>
          </a:xfrm>
          <a:prstGeom prst="rect">
            <a:avLst/>
          </a:prstGeom>
          <a:noFill/>
        </p:spPr>
        <p:txBody>
          <a:bodyPr wrap="none" rtlCol="0">
            <a:spAutoFit/>
          </a:bodyPr>
          <a:lstStyle/>
          <a:p>
            <a:r>
              <a:rPr lang="en-US" sz="2500" smtClean="0">
                <a:solidFill>
                  <a:srgbClr val="FF0000"/>
                </a:solidFill>
              </a:rPr>
              <a:t>oet</a:t>
            </a:r>
            <a:endParaRPr lang="en-US" sz="2500">
              <a:solidFill>
                <a:srgbClr val="FF0000"/>
              </a:solidFill>
            </a:endParaRPr>
          </a:p>
        </p:txBody>
      </p:sp>
      <p:sp>
        <p:nvSpPr>
          <p:cNvPr id="12" name="TextBox 11"/>
          <p:cNvSpPr txBox="1"/>
          <p:nvPr/>
        </p:nvSpPr>
        <p:spPr>
          <a:xfrm>
            <a:off x="1883981" y="2824747"/>
            <a:ext cx="896399" cy="477054"/>
          </a:xfrm>
          <a:prstGeom prst="rect">
            <a:avLst/>
          </a:prstGeom>
          <a:noFill/>
        </p:spPr>
        <p:txBody>
          <a:bodyPr wrap="none" rtlCol="0">
            <a:spAutoFit/>
          </a:bodyPr>
          <a:lstStyle/>
          <a:p>
            <a:r>
              <a:rPr lang="en-US" sz="2500" smtClean="0">
                <a:solidFill>
                  <a:srgbClr val="FF0000"/>
                </a:solidFill>
              </a:rPr>
              <a:t>uênh</a:t>
            </a:r>
            <a:endParaRPr lang="en-US" sz="2500">
              <a:solidFill>
                <a:srgbClr val="FF0000"/>
              </a:solidFill>
            </a:endParaRPr>
          </a:p>
        </p:txBody>
      </p:sp>
      <p:sp>
        <p:nvSpPr>
          <p:cNvPr id="13" name="TextBox 12"/>
          <p:cNvSpPr txBox="1"/>
          <p:nvPr/>
        </p:nvSpPr>
        <p:spPr>
          <a:xfrm>
            <a:off x="7466074" y="2819823"/>
            <a:ext cx="700833" cy="477054"/>
          </a:xfrm>
          <a:prstGeom prst="rect">
            <a:avLst/>
          </a:prstGeom>
          <a:noFill/>
        </p:spPr>
        <p:txBody>
          <a:bodyPr wrap="none" rtlCol="0">
            <a:spAutoFit/>
          </a:bodyPr>
          <a:lstStyle/>
          <a:p>
            <a:r>
              <a:rPr lang="en-US" sz="2500" smtClean="0">
                <a:solidFill>
                  <a:srgbClr val="FF0000"/>
                </a:solidFill>
              </a:rPr>
              <a:t>ooc</a:t>
            </a:r>
            <a:endParaRPr lang="en-US" sz="2500">
              <a:solidFill>
                <a:srgbClr val="FF0000"/>
              </a:solidFill>
            </a:endParaRPr>
          </a:p>
        </p:txBody>
      </p:sp>
    </p:spTree>
    <p:extLst>
      <p:ext uri="{BB962C8B-B14F-4D97-AF65-F5344CB8AC3E}">
        <p14:creationId xmlns:p14="http://schemas.microsoft.com/office/powerpoint/2010/main" val="120068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4158" y="45720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bg1"/>
                </a:solidFill>
              </a:rPr>
              <a:t>yêt</a:t>
            </a:r>
            <a:endParaRPr lang="en-US" sz="4000">
              <a:solidFill>
                <a:schemeClr val="bg1"/>
              </a:solidFill>
            </a:endParaRPr>
          </a:p>
        </p:txBody>
      </p:sp>
      <p:sp>
        <p:nvSpPr>
          <p:cNvPr id="5" name="TextBox 4"/>
          <p:cNvSpPr txBox="1"/>
          <p:nvPr/>
        </p:nvSpPr>
        <p:spPr>
          <a:xfrm>
            <a:off x="723014" y="1254642"/>
            <a:ext cx="1704313" cy="523220"/>
          </a:xfrm>
          <a:prstGeom prst="rect">
            <a:avLst/>
          </a:prstGeom>
          <a:noFill/>
        </p:spPr>
        <p:txBody>
          <a:bodyPr wrap="none" rtlCol="0">
            <a:spAutoFit/>
          </a:bodyPr>
          <a:lstStyle/>
          <a:p>
            <a:r>
              <a:rPr lang="en-US" sz="2800" smtClean="0"/>
              <a:t>(nêm yết)</a:t>
            </a:r>
            <a:endParaRPr lang="en-US" sz="2800"/>
          </a:p>
        </p:txBody>
      </p:sp>
      <p:sp>
        <p:nvSpPr>
          <p:cNvPr id="6" name="Rounded Rectangle 5"/>
          <p:cNvSpPr/>
          <p:nvPr/>
        </p:nvSpPr>
        <p:spPr>
          <a:xfrm>
            <a:off x="2721934"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bg1"/>
                </a:solidFill>
              </a:rPr>
              <a:t>yêng</a:t>
            </a:r>
            <a:endParaRPr lang="en-US" sz="4000">
              <a:solidFill>
                <a:schemeClr val="bg1"/>
              </a:solidFill>
            </a:endParaRPr>
          </a:p>
        </p:txBody>
      </p:sp>
      <p:sp>
        <p:nvSpPr>
          <p:cNvPr id="7" name="TextBox 6"/>
          <p:cNvSpPr txBox="1"/>
          <p:nvPr/>
        </p:nvSpPr>
        <p:spPr>
          <a:xfrm>
            <a:off x="2996230" y="1254641"/>
            <a:ext cx="1205779" cy="523220"/>
          </a:xfrm>
          <a:prstGeom prst="rect">
            <a:avLst/>
          </a:prstGeom>
          <a:noFill/>
        </p:spPr>
        <p:txBody>
          <a:bodyPr wrap="none" rtlCol="0">
            <a:spAutoFit/>
          </a:bodyPr>
          <a:lstStyle/>
          <a:p>
            <a:r>
              <a:rPr lang="en-US" sz="2800" smtClean="0"/>
              <a:t>(yểng)</a:t>
            </a:r>
            <a:endParaRPr lang="en-US" sz="2800"/>
          </a:p>
        </p:txBody>
      </p:sp>
      <p:sp>
        <p:nvSpPr>
          <p:cNvPr id="8" name="Rounded Rectangle 7"/>
          <p:cNvSpPr/>
          <p:nvPr/>
        </p:nvSpPr>
        <p:spPr>
          <a:xfrm>
            <a:off x="4837813"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bg1"/>
                </a:solidFill>
              </a:rPr>
              <a:t>oen</a:t>
            </a:r>
            <a:endParaRPr lang="en-US" sz="4000">
              <a:solidFill>
                <a:schemeClr val="bg1"/>
              </a:solidFill>
            </a:endParaRPr>
          </a:p>
        </p:txBody>
      </p:sp>
      <p:sp>
        <p:nvSpPr>
          <p:cNvPr id="9" name="TextBox 8"/>
          <p:cNvSpPr txBox="1"/>
          <p:nvPr/>
        </p:nvSpPr>
        <p:spPr>
          <a:xfrm>
            <a:off x="5112109" y="1254641"/>
            <a:ext cx="1426994" cy="523220"/>
          </a:xfrm>
          <a:prstGeom prst="rect">
            <a:avLst/>
          </a:prstGeom>
          <a:noFill/>
        </p:spPr>
        <p:txBody>
          <a:bodyPr wrap="none" rtlCol="0">
            <a:spAutoFit/>
          </a:bodyPr>
          <a:lstStyle/>
          <a:p>
            <a:r>
              <a:rPr lang="en-US" sz="2800" smtClean="0"/>
              <a:t>(nhoẻn)</a:t>
            </a:r>
            <a:endParaRPr lang="en-US" sz="2800"/>
          </a:p>
        </p:txBody>
      </p:sp>
      <p:sp>
        <p:nvSpPr>
          <p:cNvPr id="10" name="Rounded Rectangle 9"/>
          <p:cNvSpPr/>
          <p:nvPr/>
        </p:nvSpPr>
        <p:spPr>
          <a:xfrm>
            <a:off x="6847367"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bg1"/>
                </a:solidFill>
              </a:rPr>
              <a:t>oao</a:t>
            </a:r>
            <a:endParaRPr lang="en-US" sz="4000">
              <a:solidFill>
                <a:schemeClr val="bg1"/>
              </a:solidFill>
            </a:endParaRPr>
          </a:p>
        </p:txBody>
      </p:sp>
      <p:sp>
        <p:nvSpPr>
          <p:cNvPr id="11" name="TextBox 10"/>
          <p:cNvSpPr txBox="1"/>
          <p:nvPr/>
        </p:nvSpPr>
        <p:spPr>
          <a:xfrm>
            <a:off x="6615744" y="1254642"/>
            <a:ext cx="2528256" cy="523220"/>
          </a:xfrm>
          <a:prstGeom prst="rect">
            <a:avLst/>
          </a:prstGeom>
          <a:noFill/>
        </p:spPr>
        <p:txBody>
          <a:bodyPr wrap="none" rtlCol="0">
            <a:spAutoFit/>
          </a:bodyPr>
          <a:lstStyle/>
          <a:p>
            <a:r>
              <a:rPr lang="en-US" sz="2800" smtClean="0"/>
              <a:t>(ngoao ngoao)</a:t>
            </a:r>
            <a:endParaRPr lang="en-US" sz="2800"/>
          </a:p>
        </p:txBody>
      </p:sp>
      <p:sp>
        <p:nvSpPr>
          <p:cNvPr id="12" name="Rounded Rectangle 11"/>
          <p:cNvSpPr/>
          <p:nvPr/>
        </p:nvSpPr>
        <p:spPr>
          <a:xfrm>
            <a:off x="418839" y="2413591"/>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bg1"/>
                </a:solidFill>
              </a:rPr>
              <a:t>oet</a:t>
            </a:r>
            <a:endParaRPr lang="en-US" sz="4000">
              <a:solidFill>
                <a:schemeClr val="bg1"/>
              </a:solidFill>
            </a:endParaRPr>
          </a:p>
        </p:txBody>
      </p:sp>
      <p:sp>
        <p:nvSpPr>
          <p:cNvPr id="13" name="TextBox 12"/>
          <p:cNvSpPr txBox="1"/>
          <p:nvPr/>
        </p:nvSpPr>
        <p:spPr>
          <a:xfrm>
            <a:off x="567695" y="3211033"/>
            <a:ext cx="1305165" cy="523220"/>
          </a:xfrm>
          <a:prstGeom prst="rect">
            <a:avLst/>
          </a:prstGeom>
          <a:noFill/>
        </p:spPr>
        <p:txBody>
          <a:bodyPr wrap="none" rtlCol="0">
            <a:spAutoFit/>
          </a:bodyPr>
          <a:lstStyle/>
          <a:p>
            <a:r>
              <a:rPr lang="en-US" sz="2800" smtClean="0"/>
              <a:t>(khoét)</a:t>
            </a:r>
            <a:endParaRPr lang="en-US" sz="2800"/>
          </a:p>
        </p:txBody>
      </p:sp>
      <p:sp>
        <p:nvSpPr>
          <p:cNvPr id="14" name="Rounded Rectangle 13"/>
          <p:cNvSpPr/>
          <p:nvPr/>
        </p:nvSpPr>
        <p:spPr>
          <a:xfrm>
            <a:off x="3599120" y="241358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bg1"/>
                </a:solidFill>
              </a:rPr>
              <a:t>uênh</a:t>
            </a:r>
            <a:endParaRPr lang="en-US" sz="4000">
              <a:solidFill>
                <a:schemeClr val="bg1"/>
              </a:solidFill>
            </a:endParaRPr>
          </a:p>
        </p:txBody>
      </p:sp>
      <p:sp>
        <p:nvSpPr>
          <p:cNvPr id="15" name="TextBox 14"/>
          <p:cNvSpPr txBox="1"/>
          <p:nvPr/>
        </p:nvSpPr>
        <p:spPr>
          <a:xfrm>
            <a:off x="3125969" y="3189768"/>
            <a:ext cx="2887329" cy="523220"/>
          </a:xfrm>
          <a:prstGeom prst="rect">
            <a:avLst/>
          </a:prstGeom>
          <a:noFill/>
        </p:spPr>
        <p:txBody>
          <a:bodyPr wrap="none" rtlCol="0">
            <a:spAutoFit/>
          </a:bodyPr>
          <a:lstStyle/>
          <a:p>
            <a:r>
              <a:rPr lang="en-US" sz="2800" smtClean="0"/>
              <a:t>(chuếnh choáng)</a:t>
            </a:r>
            <a:endParaRPr lang="en-US" sz="2800"/>
          </a:p>
        </p:txBody>
      </p:sp>
      <p:sp>
        <p:nvSpPr>
          <p:cNvPr id="18" name="Rounded Rectangle 17"/>
          <p:cNvSpPr/>
          <p:nvPr/>
        </p:nvSpPr>
        <p:spPr>
          <a:xfrm>
            <a:off x="6692048" y="241359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bg1"/>
                </a:solidFill>
              </a:rPr>
              <a:t>ooc</a:t>
            </a:r>
            <a:endParaRPr lang="en-US" sz="4000">
              <a:solidFill>
                <a:schemeClr val="bg1"/>
              </a:solidFill>
            </a:endParaRPr>
          </a:p>
        </p:txBody>
      </p:sp>
      <p:sp>
        <p:nvSpPr>
          <p:cNvPr id="19" name="TextBox 18"/>
          <p:cNvSpPr txBox="1"/>
          <p:nvPr/>
        </p:nvSpPr>
        <p:spPr>
          <a:xfrm>
            <a:off x="6976764" y="3211033"/>
            <a:ext cx="1184940" cy="523220"/>
          </a:xfrm>
          <a:prstGeom prst="rect">
            <a:avLst/>
          </a:prstGeom>
          <a:noFill/>
        </p:spPr>
        <p:txBody>
          <a:bodyPr wrap="none" rtlCol="0">
            <a:spAutoFit/>
          </a:bodyPr>
          <a:lstStyle/>
          <a:p>
            <a:r>
              <a:rPr lang="en-US" sz="2800" smtClean="0"/>
              <a:t>(voọc)</a:t>
            </a:r>
            <a:endParaRPr lang="en-US" sz="2800"/>
          </a:p>
        </p:txBody>
      </p:sp>
    </p:spTree>
    <p:extLst>
      <p:ext uri="{BB962C8B-B14F-4D97-AF65-F5344CB8AC3E}">
        <p14:creationId xmlns:p14="http://schemas.microsoft.com/office/powerpoint/2010/main" val="19837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smtClean="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5" name="TextBox 4"/>
          <p:cNvSpPr txBox="1"/>
          <p:nvPr/>
        </p:nvSpPr>
        <p:spPr>
          <a:xfrm>
            <a:off x="0" y="0"/>
            <a:ext cx="1539204" cy="400110"/>
          </a:xfrm>
          <a:prstGeom prst="rect">
            <a:avLst/>
          </a:prstGeom>
          <a:solidFill>
            <a:srgbClr val="92D050"/>
          </a:solidFill>
        </p:spPr>
        <p:txBody>
          <a:bodyPr wrap="none" rtlCol="0">
            <a:spAutoFit/>
          </a:bodyPr>
          <a:lstStyle/>
          <a:p>
            <a:r>
              <a:rPr lang="en-US" sz="2000" smtClean="0">
                <a:solidFill>
                  <a:schemeClr val="tx1"/>
                </a:solidFill>
              </a:rPr>
              <a:t>Đọc NT câu</a:t>
            </a:r>
            <a:endParaRPr lang="en-US" sz="2000">
              <a:solidFill>
                <a:schemeClr val="tx1"/>
              </a:solidFill>
            </a:endParaRPr>
          </a:p>
        </p:txBody>
      </p:sp>
      <p:cxnSp>
        <p:nvCxnSpPr>
          <p:cNvPr id="7" name="Straight Connector 6"/>
          <p:cNvCxnSpPr/>
          <p:nvPr/>
        </p:nvCxnSpPr>
        <p:spPr>
          <a:xfrm flipH="1">
            <a:off x="1647464" y="9961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280182" y="134692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55737" y="1720386"/>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61398" y="215431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43171" y="249664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7251" y="2837087"/>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653733" y="3265634"/>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983" y="4368960"/>
            <a:ext cx="7354970" cy="461665"/>
          </a:xfrm>
          <a:prstGeom prst="rect">
            <a:avLst/>
          </a:prstGeom>
          <a:noFill/>
        </p:spPr>
        <p:txBody>
          <a:bodyPr wrap="square" rtlCol="0">
            <a:spAutoFit/>
          </a:bodyPr>
          <a:lstStyle/>
          <a:p>
            <a:r>
              <a:rPr lang="en-US" sz="2400" smtClean="0"/>
              <a:t>Từ khó: </a:t>
            </a:r>
            <a:r>
              <a:rPr lang="en-US" sz="2400" smtClean="0">
                <a:solidFill>
                  <a:srgbClr val="FF0000"/>
                </a:solidFill>
              </a:rPr>
              <a:t>xinh xắn,nháy mắt, điệu múa, điêu luyện.. </a:t>
            </a:r>
            <a:endParaRPr lang="en-US" sz="2400">
              <a:solidFill>
                <a:srgbClr val="FF0000"/>
              </a:solidFill>
            </a:endParaRPr>
          </a:p>
        </p:txBody>
      </p:sp>
      <p:cxnSp>
        <p:nvCxnSpPr>
          <p:cNvPr id="20" name="Straight Connector 19"/>
          <p:cNvCxnSpPr/>
          <p:nvPr/>
        </p:nvCxnSpPr>
        <p:spPr>
          <a:xfrm flipH="1">
            <a:off x="7696803" y="360577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51"/>
            <a:ext cx="9144000" cy="5143500"/>
          </a:xfrm>
          <a:prstGeom prst="rect">
            <a:avLst/>
          </a:prstGeom>
          <a:solidFill>
            <a:srgbClr val="009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5" b="98673" l="0" r="100000">
                        <a14:foregroundMark x1="40517" y1="18142" x2="40517" y2="18142"/>
                        <a14:foregroundMark x1="31897" y1="22124" x2="31897" y2="22124"/>
                        <a14:foregroundMark x1="50431" y1="23009" x2="50431" y2="23009"/>
                        <a14:foregroundMark x1="62069" y1="19027" x2="62069" y2="19027"/>
                        <a14:foregroundMark x1="62069" y1="26106" x2="62069" y2="26106"/>
                        <a14:foregroundMark x1="46552" y1="23894" x2="46552" y2="23894"/>
                        <a14:foregroundMark x1="34052" y1="24336" x2="34052" y2="24336"/>
                        <a14:foregroundMark x1="28017" y1="23894" x2="28017" y2="23894"/>
                        <a14:foregroundMark x1="37500" y1="51327" x2="37500" y2="51327"/>
                        <a14:foregroundMark x1="43103" y1="51327" x2="43103" y2="51327"/>
                        <a14:foregroundMark x1="52586" y1="50000" x2="52586" y2="50000"/>
                        <a14:foregroundMark x1="61207" y1="50000" x2="61207" y2="50000"/>
                        <a14:foregroundMark x1="63362" y1="51327" x2="63362" y2="51327"/>
                        <a14:foregroundMark x1="54310" y1="53540" x2="54310" y2="53540"/>
                        <a14:foregroundMark x1="59483" y1="53540" x2="59483" y2="53540"/>
                        <a14:foregroundMark x1="25000" y1="50885" x2="25000" y2="50885"/>
                        <a14:foregroundMark x1="25431" y1="52655" x2="25431" y2="52655"/>
                        <a14:foregroundMark x1="63362" y1="15929" x2="63362" y2="15929"/>
                        <a14:foregroundMark x1="69397" y1="84513" x2="69397" y2="84513"/>
                        <a14:foregroundMark x1="63793" y1="73451" x2="63793" y2="73451"/>
                        <a14:foregroundMark x1="32759" y1="69912" x2="32759" y2="69912"/>
                        <a14:foregroundMark x1="29310" y1="80088" x2="29310" y2="8008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4825" y="2046478"/>
            <a:ext cx="2505075" cy="244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960551" y="1575227"/>
            <a:ext cx="6048375" cy="1162050"/>
          </a:xfrm>
          <a:prstGeom prst="roundRect">
            <a:avLst/>
          </a:prstGeom>
          <a:solidFill>
            <a:srgbClr val="92D05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6" name="Rounded Rectangle 5"/>
          <p:cNvSpPr/>
          <p:nvPr/>
        </p:nvSpPr>
        <p:spPr>
          <a:xfrm>
            <a:off x="3065326" y="1651426"/>
            <a:ext cx="5808526" cy="981075"/>
          </a:xfrm>
          <a:prstGeom prst="roundRect">
            <a:avLst/>
          </a:prstGeom>
          <a:solidFill>
            <a:srgbClr val="00743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00"/>
              </a:solidFill>
            </a:endParaRPr>
          </a:p>
        </p:txBody>
      </p:sp>
      <p:sp>
        <p:nvSpPr>
          <p:cNvPr id="3" name="TextBox 2"/>
          <p:cNvSpPr txBox="1"/>
          <p:nvPr/>
        </p:nvSpPr>
        <p:spPr>
          <a:xfrm>
            <a:off x="3371849" y="1802309"/>
            <a:ext cx="5339256" cy="707886"/>
          </a:xfrm>
          <a:prstGeom prst="rect">
            <a:avLst/>
          </a:prstGeom>
          <a:noFill/>
        </p:spPr>
        <p:txBody>
          <a:bodyPr wrap="square" rtlCol="0">
            <a:spAutoFit/>
          </a:bodyPr>
          <a:lstStyle/>
          <a:p>
            <a:r>
              <a:rPr lang="en-US" sz="4000" b="1" smtClean="0">
                <a:solidFill>
                  <a:schemeClr val="bg1"/>
                </a:solidFill>
              </a:rPr>
              <a:t>Em trả lời nhanh nhé</a:t>
            </a:r>
            <a:endParaRPr lang="en-US" sz="4000" b="1">
              <a:solidFill>
                <a:schemeClr val="bg1"/>
              </a:solidFill>
            </a:endParaRPr>
          </a:p>
        </p:txBody>
      </p:sp>
    </p:spTree>
    <p:extLst>
      <p:ext uri="{BB962C8B-B14F-4D97-AF65-F5344CB8AC3E}">
        <p14:creationId xmlns:p14="http://schemas.microsoft.com/office/powerpoint/2010/main" val="1069475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055" y="995455"/>
            <a:ext cx="8144539" cy="1077218"/>
          </a:xfrm>
          <a:prstGeom prst="rect">
            <a:avLst/>
          </a:prstGeom>
        </p:spPr>
        <p:txBody>
          <a:bodyPr wrap="square">
            <a:spAutoFit/>
          </a:bodyPr>
          <a:lstStyle/>
          <a:p>
            <a:pPr lvl="1" algn="just"/>
            <a:r>
              <a:rPr lang="en-US" sz="3200" smtClean="0">
                <a:solidFill>
                  <a:srgbClr val="0070C0"/>
                </a:solidFill>
              </a:rPr>
              <a:t> </a:t>
            </a:r>
            <a:r>
              <a:rPr lang="en-US" sz="3200">
                <a:solidFill>
                  <a:srgbClr val="0070C0"/>
                </a:solidFill>
                <a:ea typeface="Arial-Rounded" panose="020B0500000000000000" pitchFamily="34" charset="0"/>
                <a:cs typeface="Arial-Rounded" panose="020B0500000000000000" pitchFamily="34" charset="0"/>
              </a:rPr>
              <a:t>Đúng như chương trình đã niêm yết, cuộc thi mở đầu bằng tiết mục của chim yểng.</a:t>
            </a:r>
            <a:endParaRPr lang="en-US" sz="3200">
              <a:solidFill>
                <a:srgbClr val="0070C0"/>
              </a:solidFill>
            </a:endParaRPr>
          </a:p>
        </p:txBody>
      </p:sp>
      <p:sp>
        <p:nvSpPr>
          <p:cNvPr id="3" name="TextBox 2"/>
          <p:cNvSpPr txBox="1"/>
          <p:nvPr/>
        </p:nvSpPr>
        <p:spPr>
          <a:xfrm>
            <a:off x="2516671" y="297528"/>
            <a:ext cx="3160229" cy="523220"/>
          </a:xfrm>
          <a:prstGeom prst="rect">
            <a:avLst/>
          </a:prstGeom>
          <a:noFill/>
        </p:spPr>
        <p:txBody>
          <a:bodyPr wrap="square" rtlCol="0">
            <a:spAutoFit/>
          </a:bodyPr>
          <a:lstStyle/>
          <a:p>
            <a:r>
              <a:rPr lang="en-US" sz="2800" smtClean="0"/>
              <a:t>Luyện đọc câu dài</a:t>
            </a:r>
            <a:endParaRPr lang="en-US" sz="2800">
              <a:solidFill>
                <a:srgbClr val="FF0000"/>
              </a:solidFill>
            </a:endParaRPr>
          </a:p>
        </p:txBody>
      </p:sp>
      <p:grpSp>
        <p:nvGrpSpPr>
          <p:cNvPr id="5" name="Group 4"/>
          <p:cNvGrpSpPr/>
          <p:nvPr/>
        </p:nvGrpSpPr>
        <p:grpSpPr>
          <a:xfrm>
            <a:off x="8024443" y="1495688"/>
            <a:ext cx="205971" cy="486785"/>
            <a:chOff x="4036634" y="3613350"/>
            <a:chExt cx="189104" cy="296494"/>
          </a:xfrm>
        </p:grpSpPr>
        <p:cxnSp>
          <p:nvCxnSpPr>
            <p:cNvPr id="6" name="Straight Connector 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H="1">
            <a:off x="7646065" y="104473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86626" y="2292627"/>
            <a:ext cx="8144539" cy="1815882"/>
          </a:xfrm>
          <a:prstGeom prst="rect">
            <a:avLst/>
          </a:prstGeom>
        </p:spPr>
        <p:txBody>
          <a:bodyPr wrap="square">
            <a:spAutoFit/>
          </a:bodyPr>
          <a:lstStyle/>
          <a:p>
            <a:pPr lvl="1" algn="just"/>
            <a:r>
              <a:rPr lang="en-US" sz="2800" smtClean="0">
                <a:solidFill>
                  <a:srgbClr val="0070C0"/>
                </a:solidFill>
                <a:ea typeface="Arial-Rounded" panose="020B0500000000000000" pitchFamily="34" charset="0"/>
                <a:cs typeface="Arial-Rounded" panose="020B0500000000000000" pitchFamily="34" charset="0"/>
              </a:rPr>
              <a:t>Chim </a:t>
            </a:r>
            <a:r>
              <a:rPr lang="en-US" sz="2800">
                <a:solidFill>
                  <a:srgbClr val="0070C0"/>
                </a:solidFill>
                <a:ea typeface="Arial-Rounded" panose="020B0500000000000000" pitchFamily="34" charset="0"/>
                <a:cs typeface="Arial-Rounded" panose="020B0500000000000000" pitchFamily="34" charset="0"/>
              </a:rPr>
              <a:t>công khiến khán giả say mê, chuếnh choáng vì điệu múa tuyệt đẹp. Voọc xám với tiết mục đu cây điêu luyện làm tất cả trầm trồ thích thú.</a:t>
            </a:r>
          </a:p>
        </p:txBody>
      </p:sp>
      <p:cxnSp>
        <p:nvCxnSpPr>
          <p:cNvPr id="23" name="Straight Connector 22"/>
          <p:cNvCxnSpPr/>
          <p:nvPr/>
        </p:nvCxnSpPr>
        <p:spPr>
          <a:xfrm flipH="1">
            <a:off x="2627047" y="1481427"/>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27047" y="230144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535644" y="224466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42656" y="1497229"/>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896927" y="269561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631179" y="2659789"/>
            <a:ext cx="205971" cy="486785"/>
            <a:chOff x="4036634" y="3613350"/>
            <a:chExt cx="189104" cy="296494"/>
          </a:xfrm>
        </p:grpSpPr>
        <p:cxnSp>
          <p:nvCxnSpPr>
            <p:cNvPr id="26" name="Straight Connector 2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7364444" y="2695618"/>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488655" y="3146572"/>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4993" y="3562773"/>
            <a:ext cx="205971" cy="486785"/>
            <a:chOff x="4036634" y="3613350"/>
            <a:chExt cx="189104" cy="296494"/>
          </a:xfrm>
        </p:grpSpPr>
        <p:cxnSp>
          <p:nvCxnSpPr>
            <p:cNvPr id="35" name="Straight Connector 3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8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smtClean="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9" name="TextBox 18"/>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9" name="TextBox 8"/>
          <p:cNvSpPr txBox="1"/>
          <p:nvPr/>
        </p:nvSpPr>
        <p:spPr>
          <a:xfrm>
            <a:off x="0" y="0"/>
            <a:ext cx="2135521" cy="400110"/>
          </a:xfrm>
          <a:prstGeom prst="rect">
            <a:avLst/>
          </a:prstGeom>
          <a:solidFill>
            <a:srgbClr val="92D050"/>
          </a:solidFill>
        </p:spPr>
        <p:txBody>
          <a:bodyPr wrap="none" rtlCol="0">
            <a:spAutoFit/>
          </a:bodyPr>
          <a:lstStyle/>
          <a:p>
            <a:r>
              <a:rPr lang="en-US" sz="2000" smtClean="0">
                <a:solidFill>
                  <a:schemeClr val="tx1"/>
                </a:solidFill>
              </a:rPr>
              <a:t>Đọc nt theo đoạn</a:t>
            </a:r>
            <a:endParaRPr lang="en-US" sz="2000">
              <a:solidFill>
                <a:schemeClr val="tx1"/>
              </a:solidFill>
            </a:endParaRPr>
          </a:p>
        </p:txBody>
      </p:sp>
      <p:grpSp>
        <p:nvGrpSpPr>
          <p:cNvPr id="5" name="Group 4"/>
          <p:cNvGrpSpPr/>
          <p:nvPr/>
        </p:nvGrpSpPr>
        <p:grpSpPr>
          <a:xfrm>
            <a:off x="8667795" y="3192128"/>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1</a:t>
            </a:r>
            <a:endParaRPr lang="en-US" sz="2400" b="1"/>
          </a:p>
        </p:txBody>
      </p:sp>
      <p:grpSp>
        <p:nvGrpSpPr>
          <p:cNvPr id="11" name="Group 10"/>
          <p:cNvGrpSpPr/>
          <p:nvPr/>
        </p:nvGrpSpPr>
        <p:grpSpPr>
          <a:xfrm>
            <a:off x="7671164" y="3569403"/>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15621"/>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2</a:t>
            </a:r>
            <a:endParaRPr lang="en-US" sz="2400" b="1"/>
          </a:p>
        </p:txBody>
      </p:sp>
      <p:sp>
        <p:nvSpPr>
          <p:cNvPr id="15" name="TextBox 14"/>
          <p:cNvSpPr txBox="1"/>
          <p:nvPr/>
        </p:nvSpPr>
        <p:spPr>
          <a:xfrm>
            <a:off x="61379" y="4412244"/>
            <a:ext cx="7019905" cy="400110"/>
          </a:xfrm>
          <a:prstGeom prst="rect">
            <a:avLst/>
          </a:prstGeom>
          <a:noFill/>
        </p:spPr>
        <p:txBody>
          <a:bodyPr wrap="square" rtlCol="0">
            <a:spAutoFit/>
          </a:bodyPr>
          <a:lstStyle/>
          <a:p>
            <a:r>
              <a:rPr lang="en-US" sz="2000" smtClean="0"/>
              <a:t>Giải nghĩa : </a:t>
            </a:r>
            <a:r>
              <a:rPr lang="en-US" sz="2000" smtClean="0">
                <a:solidFill>
                  <a:srgbClr val="E80888"/>
                </a:solidFill>
              </a:rPr>
              <a:t>niêm yết, chuếnh choáng, trầm trồ, điêu luyện</a:t>
            </a:r>
            <a:endParaRPr lang="en-US" sz="2000">
              <a:solidFill>
                <a:srgbClr val="E80888"/>
              </a:solidFill>
            </a:endParaRPr>
          </a:p>
        </p:txBody>
      </p:sp>
    </p:spTree>
    <p:extLst>
      <p:ext uri="{BB962C8B-B14F-4D97-AF65-F5344CB8AC3E}">
        <p14:creationId xmlns:p14="http://schemas.microsoft.com/office/powerpoint/2010/main" val="26103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0963" y="170121"/>
            <a:ext cx="3051544" cy="21477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Flowchart: Document 4"/>
          <p:cNvSpPr/>
          <p:nvPr/>
        </p:nvSpPr>
        <p:spPr>
          <a:xfrm>
            <a:off x="567266" y="170121"/>
            <a:ext cx="1814106" cy="927449"/>
          </a:xfrm>
          <a:prstGeom prst="flowChartDocumen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niêm yết</a:t>
            </a:r>
            <a:endParaRPr lang="en-US" sz="2800" b="1"/>
          </a:p>
        </p:txBody>
      </p:sp>
      <p:sp>
        <p:nvSpPr>
          <p:cNvPr id="7" name="TextBox 6"/>
          <p:cNvSpPr txBox="1"/>
          <p:nvPr/>
        </p:nvSpPr>
        <p:spPr>
          <a:xfrm>
            <a:off x="567267" y="1010092"/>
            <a:ext cx="3209790" cy="1200329"/>
          </a:xfrm>
          <a:prstGeom prst="rect">
            <a:avLst/>
          </a:prstGeom>
          <a:noFill/>
        </p:spPr>
        <p:txBody>
          <a:bodyPr wrap="square" rtlCol="0">
            <a:spAutoFit/>
          </a:bodyPr>
          <a:lstStyle/>
          <a:p>
            <a:r>
              <a:rPr lang="en-US" sz="2400" smtClean="0"/>
              <a:t>dán giấy </a:t>
            </a:r>
            <a:r>
              <a:rPr lang="vi-VN" sz="2400" smtClean="0"/>
              <a:t>công </a:t>
            </a:r>
            <a:r>
              <a:rPr lang="vi-VN" sz="2400"/>
              <a:t>bố chương trình cuộc thi để mọi người biết </a:t>
            </a:r>
            <a:endParaRPr lang="en-US" sz="2400"/>
          </a:p>
        </p:txBody>
      </p:sp>
      <p:sp>
        <p:nvSpPr>
          <p:cNvPr id="8" name="Rounded Rectangle 7"/>
          <p:cNvSpPr/>
          <p:nvPr/>
        </p:nvSpPr>
        <p:spPr>
          <a:xfrm>
            <a:off x="4763386" y="170121"/>
            <a:ext cx="3860212" cy="234979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Flowchart: Document 8"/>
          <p:cNvSpPr/>
          <p:nvPr/>
        </p:nvSpPr>
        <p:spPr>
          <a:xfrm>
            <a:off x="4849689" y="170121"/>
            <a:ext cx="2710060" cy="927449"/>
          </a:xfrm>
          <a:prstGeom prst="flowChartDocument">
            <a:avLst/>
          </a:prstGeom>
          <a:solidFill>
            <a:srgbClr val="D50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chuếnh choáng </a:t>
            </a:r>
            <a:endParaRPr lang="en-US" sz="2800" b="1"/>
          </a:p>
        </p:txBody>
      </p:sp>
      <p:sp>
        <p:nvSpPr>
          <p:cNvPr id="10" name="TextBox 9"/>
          <p:cNvSpPr txBox="1"/>
          <p:nvPr/>
        </p:nvSpPr>
        <p:spPr>
          <a:xfrm>
            <a:off x="4849690" y="1010092"/>
            <a:ext cx="4060394" cy="1569660"/>
          </a:xfrm>
          <a:prstGeom prst="rect">
            <a:avLst/>
          </a:prstGeom>
          <a:noFill/>
        </p:spPr>
        <p:txBody>
          <a:bodyPr wrap="square" rtlCol="0">
            <a:spAutoFit/>
          </a:bodyPr>
          <a:lstStyle/>
          <a:p>
            <a:r>
              <a:rPr lang="vi-VN" sz="2400"/>
              <a:t>cảm giác không còn tỉnh táo giống như khi say của khán giả trước điệu múa tuyệt đẹp của chim công </a:t>
            </a:r>
            <a:endParaRPr lang="en-US" sz="2400"/>
          </a:p>
        </p:txBody>
      </p:sp>
      <p:sp>
        <p:nvSpPr>
          <p:cNvPr id="11" name="Rounded Rectangle 10"/>
          <p:cNvSpPr/>
          <p:nvPr/>
        </p:nvSpPr>
        <p:spPr>
          <a:xfrm>
            <a:off x="646390" y="2519916"/>
            <a:ext cx="3051544" cy="21477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lowchart: Document 11"/>
          <p:cNvSpPr/>
          <p:nvPr/>
        </p:nvSpPr>
        <p:spPr>
          <a:xfrm>
            <a:off x="732693" y="2519916"/>
            <a:ext cx="1814106" cy="927449"/>
          </a:xfrm>
          <a:prstGeom prst="flowChartDocumen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trầm trồ</a:t>
            </a:r>
            <a:endParaRPr lang="en-US" sz="2800" b="1"/>
          </a:p>
        </p:txBody>
      </p:sp>
      <p:sp>
        <p:nvSpPr>
          <p:cNvPr id="13" name="TextBox 12"/>
          <p:cNvSpPr txBox="1"/>
          <p:nvPr/>
        </p:nvSpPr>
        <p:spPr>
          <a:xfrm>
            <a:off x="732694" y="3359887"/>
            <a:ext cx="3209790" cy="1200329"/>
          </a:xfrm>
          <a:prstGeom prst="rect">
            <a:avLst/>
          </a:prstGeom>
          <a:noFill/>
        </p:spPr>
        <p:txBody>
          <a:bodyPr wrap="square" rtlCol="0">
            <a:spAutoFit/>
          </a:bodyPr>
          <a:lstStyle/>
          <a:p>
            <a:r>
              <a:rPr lang="vi-VN" sz="2400"/>
              <a:t>thốt ra lời khen ngợi với vẻ ngạc nhiên thán phục</a:t>
            </a:r>
            <a:endParaRPr lang="en-US" sz="2400"/>
          </a:p>
        </p:txBody>
      </p:sp>
      <p:sp>
        <p:nvSpPr>
          <p:cNvPr id="14" name="Rounded Rectangle 13"/>
          <p:cNvSpPr/>
          <p:nvPr/>
        </p:nvSpPr>
        <p:spPr>
          <a:xfrm>
            <a:off x="5167720" y="2658139"/>
            <a:ext cx="3455878" cy="214777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Flowchart: Document 14"/>
          <p:cNvSpPr/>
          <p:nvPr/>
        </p:nvSpPr>
        <p:spPr>
          <a:xfrm>
            <a:off x="5254022" y="2658139"/>
            <a:ext cx="2210033" cy="927449"/>
          </a:xfrm>
          <a:prstGeom prst="flowChartDocument">
            <a:avLst/>
          </a:prstGeom>
          <a:solidFill>
            <a:srgbClr val="041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a:t>
            </a:r>
            <a:r>
              <a:rPr lang="en-US" sz="2800" b="1" smtClean="0"/>
              <a:t>iêu luyện</a:t>
            </a:r>
            <a:endParaRPr lang="en-US" sz="2800" b="1"/>
          </a:p>
        </p:txBody>
      </p:sp>
      <p:sp>
        <p:nvSpPr>
          <p:cNvPr id="16" name="TextBox 15"/>
          <p:cNvSpPr txBox="1"/>
          <p:nvPr/>
        </p:nvSpPr>
        <p:spPr>
          <a:xfrm>
            <a:off x="5254024" y="3498110"/>
            <a:ext cx="3209790" cy="1200329"/>
          </a:xfrm>
          <a:prstGeom prst="rect">
            <a:avLst/>
          </a:prstGeom>
          <a:noFill/>
        </p:spPr>
        <p:txBody>
          <a:bodyPr wrap="square" rtlCol="0">
            <a:spAutoFit/>
          </a:bodyPr>
          <a:lstStyle/>
          <a:p>
            <a:r>
              <a:rPr lang="vi-VN" sz="2400"/>
              <a:t>đạt đến trình độ cao do trau dồi , luyện tập nhiều </a:t>
            </a:r>
            <a:endParaRPr lang="en-US" sz="2400"/>
          </a:p>
        </p:txBody>
      </p:sp>
      <p:pic>
        <p:nvPicPr>
          <p:cNvPr id="1027" name="Picture 3" descr="E:\QUYNH\anh tai ve poiwer oint\hoa đẹ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222" y1="58667" x2="62222" y2="58667"/>
                        <a14:foregroundMark x1="68000" y1="61333" x2="68000" y2="61333"/>
                        <a14:foregroundMark x1="17333" y1="64000" x2="17333" y2="64000"/>
                        <a14:foregroundMark x1="20444" y1="65778" x2="20444" y2="6577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81262" y="2927756"/>
            <a:ext cx="2341035" cy="2341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QUYNH\anh tai ve poiwer oint\hoa đẹp.jp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1778" b="55556" l="32000" r="64000"/>
                    </a14:imgEffect>
                    <a14:imgEffect>
                      <a14:sharpenSoften amount="25000"/>
                    </a14:imgEffect>
                  </a14:imgLayer>
                </a14:imgProps>
              </a:ext>
              <a:ext uri="{28A0092B-C50C-407E-A947-70E740481C1C}">
                <a14:useLocalDpi xmlns:a14="http://schemas.microsoft.com/office/drawing/2010/main" val="0"/>
              </a:ext>
            </a:extLst>
          </a:blip>
          <a:srcRect l="30155" r="31644" b="42000"/>
          <a:stretch/>
        </p:blipFill>
        <p:spPr bwMode="auto">
          <a:xfrm>
            <a:off x="0" y="0"/>
            <a:ext cx="818707"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animBg="1"/>
      <p:bldP spid="9" grpId="0" animBg="1"/>
      <p:bldP spid="10" grpId="0"/>
      <p:bldP spid="11" grpId="0" animBg="1"/>
      <p:bldP spid="12" grpId="0" animBg="1"/>
      <p:bldP spid="13" grpId="0"/>
      <p:bldP spid="14" grpId="0" animBg="1"/>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smtClean="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
        <p:nvSpPr>
          <p:cNvPr id="9" name="TextBox 8"/>
          <p:cNvSpPr txBox="1"/>
          <p:nvPr/>
        </p:nvSpPr>
        <p:spPr>
          <a:xfrm>
            <a:off x="0" y="0"/>
            <a:ext cx="2326278" cy="369332"/>
          </a:xfrm>
          <a:prstGeom prst="rect">
            <a:avLst/>
          </a:prstGeom>
          <a:solidFill>
            <a:srgbClr val="92D050"/>
          </a:solidFill>
        </p:spPr>
        <p:txBody>
          <a:bodyPr wrap="none" rtlCol="0">
            <a:spAutoFit/>
          </a:bodyPr>
          <a:lstStyle/>
          <a:p>
            <a:r>
              <a:rPr lang="en-US" sz="1800" smtClean="0">
                <a:solidFill>
                  <a:schemeClr val="tx1"/>
                </a:solidFill>
              </a:rPr>
              <a:t>Đọc đoạn theo nhóm</a:t>
            </a:r>
            <a:endParaRPr lang="en-US" sz="1800">
              <a:solidFill>
                <a:schemeClr val="tx1"/>
              </a:solidFill>
            </a:endParaRPr>
          </a:p>
        </p:txBody>
      </p:sp>
      <p:grpSp>
        <p:nvGrpSpPr>
          <p:cNvPr id="5" name="Group 4"/>
          <p:cNvGrpSpPr/>
          <p:nvPr/>
        </p:nvGrpSpPr>
        <p:grpSpPr>
          <a:xfrm>
            <a:off x="8693480" y="3176712"/>
            <a:ext cx="205971" cy="377275"/>
            <a:chOff x="4036634" y="3613350"/>
            <a:chExt cx="189104" cy="296494"/>
          </a:xfrm>
        </p:grpSpPr>
        <p:cxnSp>
          <p:nvCxnSpPr>
            <p:cNvPr id="7" name="Straight Connector 6"/>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313506" y="618525"/>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1</a:t>
            </a:r>
            <a:endParaRPr lang="en-US" sz="2400" b="1"/>
          </a:p>
        </p:txBody>
      </p:sp>
      <p:grpSp>
        <p:nvGrpSpPr>
          <p:cNvPr id="11" name="Group 10"/>
          <p:cNvGrpSpPr/>
          <p:nvPr/>
        </p:nvGrpSpPr>
        <p:grpSpPr>
          <a:xfrm>
            <a:off x="7681796" y="3616811"/>
            <a:ext cx="205971" cy="377275"/>
            <a:chOff x="4036634" y="3613350"/>
            <a:chExt cx="189104" cy="296494"/>
          </a:xfrm>
        </p:grpSpPr>
        <p:cxnSp>
          <p:nvCxnSpPr>
            <p:cNvPr id="12" name="Straight Connector 11"/>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80510" y="3639920"/>
            <a:ext cx="334009" cy="331057"/>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2</a:t>
            </a:r>
            <a:endParaRPr lang="en-US" sz="2400" b="1"/>
          </a:p>
        </p:txBody>
      </p:sp>
    </p:spTree>
    <p:extLst>
      <p:ext uri="{BB962C8B-B14F-4D97-AF65-F5344CB8AC3E}">
        <p14:creationId xmlns:p14="http://schemas.microsoft.com/office/powerpoint/2010/main" val="1930211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624163" cy="400110"/>
          </a:xfrm>
          <a:prstGeom prst="rect">
            <a:avLst/>
          </a:prstGeom>
          <a:solidFill>
            <a:srgbClr val="92D050"/>
          </a:solidFill>
        </p:spPr>
        <p:txBody>
          <a:bodyPr wrap="none" rtlCol="0">
            <a:spAutoFit/>
          </a:bodyPr>
          <a:lstStyle/>
          <a:p>
            <a:r>
              <a:rPr lang="en-US" sz="2000" smtClean="0">
                <a:solidFill>
                  <a:schemeClr val="tx1"/>
                </a:solidFill>
              </a:rPr>
              <a:t>Đọc toàn bài</a:t>
            </a:r>
            <a:endParaRPr lang="en-US" sz="2000">
              <a:solidFill>
                <a:schemeClr val="tx1"/>
              </a:solidFill>
            </a:endParaRPr>
          </a:p>
        </p:txBody>
      </p:sp>
      <p:sp>
        <p:nvSpPr>
          <p:cNvPr id="6" name="TextBox 5"/>
          <p:cNvSpPr txBox="1"/>
          <p:nvPr/>
        </p:nvSpPr>
        <p:spPr>
          <a:xfrm>
            <a:off x="285116" y="542261"/>
            <a:ext cx="8614335" cy="3939540"/>
          </a:xfrm>
          <a:prstGeom prst="rect">
            <a:avLst/>
          </a:prstGeom>
          <a:solidFill>
            <a:schemeClr val="bg1"/>
          </a:solidFill>
        </p:spPr>
        <p:txBody>
          <a:bodyPr wrap="square" rtlCol="0">
            <a:spAutoFit/>
          </a:bodyPr>
          <a:lstStyle/>
          <a:p>
            <a:pPr lvl="1" algn="just"/>
            <a:r>
              <a:rPr lang="en-US" sz="2500">
                <a:latin typeface="+mn-lt"/>
              </a:rPr>
              <a:t> </a:t>
            </a:r>
            <a:r>
              <a:rPr lang="en-US" sz="2500" smtClean="0">
                <a:latin typeface="+mn-lt"/>
              </a:rPr>
              <a:t>   </a:t>
            </a:r>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500000000000000" pitchFamily="34" charset="0"/>
              </a:rPr>
              <a:t>      Các con vật đều xứng đáng nhận phần thưởng.</a:t>
            </a:r>
            <a:endParaRPr lang="en-US" sz="2500"/>
          </a:p>
          <a:p>
            <a:pPr lvl="1" algn="r"/>
            <a:r>
              <a:rPr lang="en-US" sz="2500"/>
              <a:t>(</a:t>
            </a:r>
            <a:r>
              <a:rPr lang="en-US" sz="2500">
                <a:ea typeface="Arial-Rounded" panose="020B0500000000000000" pitchFamily="34" charset="0"/>
                <a:cs typeface="Arial-Rounded" panose="020B0500000000000000" pitchFamily="34" charset="0"/>
              </a:rPr>
              <a:t>Lâm Anh</a:t>
            </a:r>
            <a:r>
              <a:rPr lang="en-US" sz="2500"/>
              <a:t>)</a:t>
            </a:r>
          </a:p>
        </p:txBody>
      </p:sp>
      <p:sp>
        <p:nvSpPr>
          <p:cNvPr id="8" name="TextBox 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itchFamily="34" charset="0"/>
                <a:cs typeface="Arial-Rounded" pitchFamily="34" charset="0"/>
              </a:rPr>
              <a:t>Cuộc thi tài năng rừng xanh</a:t>
            </a:r>
            <a:endParaRPr lang="en-US" sz="2800" b="1" dirty="0">
              <a:solidFill>
                <a:srgbClr val="FF0000"/>
              </a:solidFill>
              <a:ea typeface="Arial-Rounded" pitchFamily="34" charset="0"/>
              <a:cs typeface="Arial-Rounded" pitchFamily="34" charset="0"/>
            </a:endParaRPr>
          </a:p>
        </p:txBody>
      </p:sp>
    </p:spTree>
    <p:extLst>
      <p:ext uri="{BB962C8B-B14F-4D97-AF65-F5344CB8AC3E}">
        <p14:creationId xmlns:p14="http://schemas.microsoft.com/office/powerpoint/2010/main" val="219488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bg1"/>
                </a:solidFill>
                <a:latin typeface="Arial" pitchFamily="34" charset="0"/>
                <a:cs typeface="Arial" pitchFamily="34" charset="0"/>
              </a:rPr>
              <a:t>Tiết 2</a:t>
            </a:r>
            <a:endParaRPr lang="en-US" sz="5400" b="1">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Arial" pitchFamily="34" charset="0"/>
                <a:cs typeface="Arial" pitchFamily="34" charset="0"/>
              </a:rPr>
              <a:t>3</a:t>
            </a: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892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smtClean="0"/>
              <a:t>Đọc đoạn 1</a:t>
            </a:r>
            <a:endParaRPr lang="en-US" sz="1800"/>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smtClean="0"/>
              <a:t>a. Cuộc thi có những con vật nào tham gia </a:t>
            </a:r>
            <a:r>
              <a:rPr lang="vi-VN" sz="2800" smtClean="0"/>
              <a:t>? </a:t>
            </a:r>
            <a:endParaRPr lang="en-US" sz="2800"/>
          </a:p>
        </p:txBody>
      </p:sp>
      <p:cxnSp>
        <p:nvCxnSpPr>
          <p:cNvPr id="11" name="Straight Connector 10"/>
          <p:cNvCxnSpPr/>
          <p:nvPr/>
        </p:nvCxnSpPr>
        <p:spPr>
          <a:xfrm>
            <a:off x="3211033" y="1989799"/>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cxnSp>
        <p:nvCxnSpPr>
          <p:cNvPr id="10" name="Straight Connector 9"/>
          <p:cNvCxnSpPr/>
          <p:nvPr/>
        </p:nvCxnSpPr>
        <p:spPr>
          <a:xfrm>
            <a:off x="2169042" y="2744710"/>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5824" y="2744710"/>
            <a:ext cx="10100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95824" y="3148748"/>
            <a:ext cx="1531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11433" y="3531520"/>
            <a:ext cx="13503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smtClean="0"/>
              <a:t>Đọc đoạn 1</a:t>
            </a:r>
            <a:endParaRPr lang="en-US" sz="1800"/>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smtClean="0"/>
              <a:t>b. Mỗi con vật biểu diễn tiết mục gì</a:t>
            </a:r>
            <a:r>
              <a:rPr lang="vi-VN" sz="2800" smtClean="0"/>
              <a:t>? </a:t>
            </a:r>
            <a:endParaRPr lang="en-US" sz="2800"/>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cxnSp>
        <p:nvCxnSpPr>
          <p:cNvPr id="16" name="Straight Connector 15"/>
          <p:cNvCxnSpPr/>
          <p:nvPr/>
        </p:nvCxnSpPr>
        <p:spPr>
          <a:xfrm>
            <a:off x="5018567" y="1989799"/>
            <a:ext cx="746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7483" y="2393836"/>
            <a:ext cx="41865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41042" y="2393836"/>
            <a:ext cx="2205396"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5372" y="2787240"/>
            <a:ext cx="3124637"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53293" y="2787240"/>
            <a:ext cx="5193145" cy="1510"/>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6899" y="3171522"/>
            <a:ext cx="3063110" cy="0"/>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60267" y="3153277"/>
            <a:ext cx="153155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38276" y="3514784"/>
            <a:ext cx="213291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49865" y="3514784"/>
            <a:ext cx="259657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7483" y="3931761"/>
            <a:ext cx="310821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2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smtClean="0"/>
              <a:t>Đọc đoạn 1</a:t>
            </a:r>
            <a:endParaRPr lang="en-US" sz="1800"/>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smtClean="0"/>
              <a:t>c. Em thích nhất tiết mục nào trong cuộc thi ?</a:t>
            </a:r>
            <a:endParaRPr lang="en-US" sz="2800"/>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spTree>
    <p:extLst>
      <p:ext uri="{BB962C8B-B14F-4D97-AF65-F5344CB8AC3E}">
        <p14:creationId xmlns:p14="http://schemas.microsoft.com/office/powerpoint/2010/main" val="1962251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60348" y="361310"/>
            <a:ext cx="3009157" cy="646331"/>
          </a:xfrm>
          <a:prstGeom prst="rect">
            <a:avLst/>
          </a:prstGeom>
          <a:noFill/>
        </p:spPr>
        <p:txBody>
          <a:bodyPr wrap="none" rtlCol="0">
            <a:spAutoFit/>
          </a:bodyPr>
          <a:lstStyle/>
          <a:p>
            <a:r>
              <a:rPr lang="en-US" sz="3600" smtClean="0">
                <a:latin typeface="Arial-Rounded" panose="020B0500000000000000" pitchFamily="34" charset="0"/>
                <a:ea typeface="Arial-Rounded" panose="020B0500000000000000" pitchFamily="34" charset="0"/>
                <a:cs typeface="Arial-Rounded" panose="020B0500000000000000" pitchFamily="34" charset="0"/>
              </a:rPr>
              <a:t>1. </a:t>
            </a:r>
            <a:r>
              <a:rPr lang="en-US" sz="3600" dirty="0" err="1" smtClean="0">
                <a:latin typeface="Arial-Rounded" panose="020B0500000000000000" pitchFamily="34" charset="0"/>
                <a:ea typeface="Arial-Rounded" panose="020B0500000000000000" pitchFamily="34" charset="0"/>
                <a:cs typeface="Arial-Rounded" panose="020B0500000000000000" pitchFamily="34" charset="0"/>
              </a:rPr>
              <a:t>Viết</a:t>
            </a:r>
            <a:r>
              <a:rPr lang="en-US" sz="36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ea typeface="Arial-Rounded" panose="020B0500000000000000" pitchFamily="34" charset="0"/>
                <a:cs typeface="Arial-Rounded" panose="020B0500000000000000" pitchFamily="34" charset="0"/>
              </a:rPr>
              <a:t>từ</a:t>
            </a:r>
            <a:r>
              <a:rPr lang="en-US" sz="36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ea typeface="Arial-Rounded" panose="020B0500000000000000" pitchFamily="34" charset="0"/>
                <a:cs typeface="Arial-Rounded" panose="020B0500000000000000" pitchFamily="34" charset="0"/>
              </a:rPr>
              <a:t>ngữ</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918086" y="1479504"/>
            <a:ext cx="7422038" cy="2124344"/>
            <a:chOff x="918086" y="1253081"/>
            <a:chExt cx="7422038" cy="2124344"/>
          </a:xfrm>
        </p:grpSpPr>
        <p:grpSp>
          <p:nvGrpSpPr>
            <p:cNvPr id="2" name="Group 1"/>
            <p:cNvGrpSpPr/>
            <p:nvPr/>
          </p:nvGrpSpPr>
          <p:grpSpPr>
            <a:xfrm>
              <a:off x="918086" y="1253081"/>
              <a:ext cx="7422038" cy="2124344"/>
              <a:chOff x="918086" y="1253081"/>
              <a:chExt cx="7422038" cy="2124344"/>
            </a:xfrm>
          </p:grpSpPr>
          <p:grpSp>
            <p:nvGrpSpPr>
              <p:cNvPr id="6" name="Group 5"/>
              <p:cNvGrpSpPr/>
              <p:nvPr/>
            </p:nvGrpSpPr>
            <p:grpSpPr>
              <a:xfrm>
                <a:off x="918086" y="1253081"/>
                <a:ext cx="7422038" cy="1075462"/>
                <a:chOff x="1173267" y="1319645"/>
                <a:chExt cx="7422038" cy="1075462"/>
              </a:xfrm>
            </p:grpSpPr>
            <p:pic>
              <p:nvPicPr>
                <p:cNvPr id="3" name="Picture 2"/>
                <p:cNvPicPr>
                  <a:picLocks noChangeAspect="1"/>
                </p:cNvPicPr>
                <p:nvPr/>
              </p:nvPicPr>
              <p:blipFill>
                <a:blip r:embed="rId2"/>
                <a:stretch>
                  <a:fillRect/>
                </a:stretch>
              </p:blipFill>
              <p:spPr>
                <a:xfrm>
                  <a:off x="1240413" y="1319645"/>
                  <a:ext cx="7354892" cy="606985"/>
                </a:xfrm>
                <a:prstGeom prst="rect">
                  <a:avLst/>
                </a:prstGeom>
              </p:spPr>
            </p:pic>
            <p:sp>
              <p:nvSpPr>
                <p:cNvPr id="5" name="TextBox 4"/>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5" name="Picture 24"/>
                <p:cNvPicPr>
                  <a:picLocks noChangeAspect="1"/>
                </p:cNvPicPr>
                <p:nvPr/>
              </p:nvPicPr>
              <p:blipFill>
                <a:blip r:embed="rId2"/>
                <a:stretch>
                  <a:fillRect/>
                </a:stretch>
              </p:blipFill>
              <p:spPr>
                <a:xfrm>
                  <a:off x="1240413" y="1788122"/>
                  <a:ext cx="7354892" cy="606985"/>
                </a:xfrm>
                <a:prstGeom prst="rect">
                  <a:avLst/>
                </a:prstGeom>
              </p:spPr>
            </p:pic>
          </p:grpSp>
          <p:grpSp>
            <p:nvGrpSpPr>
              <p:cNvPr id="17" name="Group 16"/>
              <p:cNvGrpSpPr/>
              <p:nvPr/>
            </p:nvGrpSpPr>
            <p:grpSpPr>
              <a:xfrm>
                <a:off x="918086" y="2301963"/>
                <a:ext cx="7422038" cy="1075462"/>
                <a:chOff x="1173267" y="1319645"/>
                <a:chExt cx="7422038" cy="1075462"/>
              </a:xfrm>
            </p:grpSpPr>
            <p:pic>
              <p:nvPicPr>
                <p:cNvPr id="18" name="Picture 17"/>
                <p:cNvPicPr>
                  <a:picLocks noChangeAspect="1"/>
                </p:cNvPicPr>
                <p:nvPr/>
              </p:nvPicPr>
              <p:blipFill>
                <a:blip r:embed="rId2"/>
                <a:stretch>
                  <a:fillRect/>
                </a:stretch>
              </p:blipFill>
              <p:spPr>
                <a:xfrm>
                  <a:off x="1240413" y="1319645"/>
                  <a:ext cx="7354892" cy="606985"/>
                </a:xfrm>
                <a:prstGeom prst="rect">
                  <a:avLst/>
                </a:prstGeom>
              </p:spPr>
            </p:pic>
            <p:sp>
              <p:nvSpPr>
                <p:cNvPr id="19" name="TextBox 18"/>
                <p:cNvSpPr txBox="1"/>
                <p:nvPr/>
              </p:nvSpPr>
              <p:spPr>
                <a:xfrm flipH="1">
                  <a:off x="1173267" y="1433619"/>
                  <a:ext cx="936088" cy="800219"/>
                </a:xfrm>
                <a:prstGeom prst="rect">
                  <a:avLst/>
                </a:prstGeom>
                <a:noFill/>
              </p:spPr>
              <p:txBody>
                <a:bodyPr wrap="square" rtlCol="0">
                  <a:spAutoFit/>
                </a:bodyPr>
                <a:lstStyle/>
                <a:p>
                  <a:endParaRPr lang="en-US" sz="4600" b="1" dirty="0">
                    <a:latin typeface="HP001 4 hàng" panose="020B0603050302020204" pitchFamily="34" charset="0"/>
                  </a:endParaRPr>
                </a:p>
              </p:txBody>
            </p:sp>
            <p:pic>
              <p:nvPicPr>
                <p:cNvPr id="20" name="Picture 19"/>
                <p:cNvPicPr>
                  <a:picLocks noChangeAspect="1"/>
                </p:cNvPicPr>
                <p:nvPr/>
              </p:nvPicPr>
              <p:blipFill>
                <a:blip r:embed="rId2"/>
                <a:stretch>
                  <a:fillRect/>
                </a:stretch>
              </p:blipFill>
              <p:spPr>
                <a:xfrm>
                  <a:off x="1240413" y="1788122"/>
                  <a:ext cx="7354892" cy="606985"/>
                </a:xfrm>
                <a:prstGeom prst="rect">
                  <a:avLst/>
                </a:prstGeom>
              </p:spPr>
            </p:pic>
          </p:grpSp>
          <p:sp>
            <p:nvSpPr>
              <p:cNvPr id="21" name="TextBox 20"/>
              <p:cNvSpPr txBox="1"/>
              <p:nvPr/>
            </p:nvSpPr>
            <p:spPr>
              <a:xfrm flipH="1">
                <a:off x="1013508" y="1585810"/>
                <a:ext cx="1642009" cy="461665"/>
              </a:xfrm>
              <a:prstGeom prst="rect">
                <a:avLst/>
              </a:prstGeom>
              <a:noFill/>
            </p:spPr>
            <p:txBody>
              <a:bodyPr wrap="square" rtlCol="0">
                <a:spAutoFit/>
              </a:bodyPr>
              <a:lstStyle/>
              <a:p>
                <a:r>
                  <a:rPr lang="en-US" sz="2400" b="1" smtClean="0">
                    <a:solidFill>
                      <a:schemeClr val="tx1"/>
                    </a:solidFill>
                    <a:latin typeface="HP001 4 hàng" panose="020B0603050302020204" pitchFamily="34" charset="0"/>
                  </a:rPr>
                  <a:t>cuộc thi</a:t>
                </a:r>
                <a:endParaRPr lang="en-US" sz="2400" b="1" dirty="0">
                  <a:solidFill>
                    <a:schemeClr val="tx1"/>
                  </a:solidFill>
                  <a:latin typeface="HP001 4 hàng" panose="020B0603050302020204" pitchFamily="34" charset="0"/>
                </a:endParaRPr>
              </a:p>
            </p:txBody>
          </p:sp>
        </p:grpSp>
        <p:sp>
          <p:nvSpPr>
            <p:cNvPr id="24" name="TextBox 23"/>
            <p:cNvSpPr txBox="1"/>
            <p:nvPr/>
          </p:nvSpPr>
          <p:spPr>
            <a:xfrm flipH="1">
              <a:off x="3544277" y="1574078"/>
              <a:ext cx="1686871"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cuộc thi</a:t>
              </a:r>
              <a:endParaRPr lang="en-US" sz="2400" b="1" dirty="0">
                <a:solidFill>
                  <a:srgbClr val="0418AC"/>
                </a:solidFill>
                <a:latin typeface="HP001 4 hàng" panose="020B0603050302020204" pitchFamily="34" charset="0"/>
              </a:endParaRPr>
            </a:p>
          </p:txBody>
        </p:sp>
        <p:sp>
          <p:nvSpPr>
            <p:cNvPr id="31" name="TextBox 30"/>
            <p:cNvSpPr txBox="1"/>
            <p:nvPr/>
          </p:nvSpPr>
          <p:spPr>
            <a:xfrm flipH="1">
              <a:off x="6097872" y="1573708"/>
              <a:ext cx="1705808"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cuộc thi</a:t>
              </a:r>
              <a:endParaRPr lang="en-US" sz="2400" b="1" dirty="0">
                <a:solidFill>
                  <a:srgbClr val="0418AC"/>
                </a:solidFill>
                <a:latin typeface="HP001 4 hàng" panose="020B0603050302020204" pitchFamily="34" charset="0"/>
              </a:endParaRPr>
            </a:p>
          </p:txBody>
        </p:sp>
        <p:sp>
          <p:nvSpPr>
            <p:cNvPr id="32" name="TextBox 31"/>
            <p:cNvSpPr txBox="1"/>
            <p:nvPr/>
          </p:nvSpPr>
          <p:spPr>
            <a:xfrm flipH="1">
              <a:off x="931253" y="2627795"/>
              <a:ext cx="1801672" cy="461665"/>
            </a:xfrm>
            <a:prstGeom prst="rect">
              <a:avLst/>
            </a:prstGeom>
            <a:noFill/>
          </p:spPr>
          <p:txBody>
            <a:bodyPr wrap="square" rtlCol="0">
              <a:spAutoFit/>
            </a:bodyPr>
            <a:lstStyle/>
            <a:p>
              <a:r>
                <a:rPr lang="en-US" sz="2400" b="1" smtClean="0">
                  <a:solidFill>
                    <a:schemeClr val="tx1"/>
                  </a:solidFill>
                  <a:latin typeface="HP001 4 hàng" panose="020B0603050302020204" pitchFamily="34" charset="0"/>
                </a:rPr>
                <a:t>tiết mục</a:t>
              </a:r>
              <a:endParaRPr lang="en-US" sz="2400" b="1" dirty="0">
                <a:solidFill>
                  <a:schemeClr val="tx1"/>
                </a:solidFill>
                <a:latin typeface="HP001 4 hàng" panose="020B0603050302020204" pitchFamily="34" charset="0"/>
              </a:endParaRPr>
            </a:p>
          </p:txBody>
        </p:sp>
        <p:sp>
          <p:nvSpPr>
            <p:cNvPr id="33" name="TextBox 32"/>
            <p:cNvSpPr txBox="1"/>
            <p:nvPr/>
          </p:nvSpPr>
          <p:spPr>
            <a:xfrm flipH="1">
              <a:off x="3544560" y="2627795"/>
              <a:ext cx="1788296"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tiết mục</a:t>
              </a:r>
              <a:endParaRPr lang="en-US" sz="2400" b="1" dirty="0">
                <a:solidFill>
                  <a:srgbClr val="0418AC"/>
                </a:solidFill>
                <a:latin typeface="HP001 4 hàng" panose="020B0603050302020204" pitchFamily="34" charset="0"/>
              </a:endParaRPr>
            </a:p>
          </p:txBody>
        </p:sp>
        <p:sp>
          <p:nvSpPr>
            <p:cNvPr id="34" name="TextBox 33"/>
            <p:cNvSpPr txBox="1"/>
            <p:nvPr/>
          </p:nvSpPr>
          <p:spPr>
            <a:xfrm flipH="1">
              <a:off x="6107395" y="2629969"/>
              <a:ext cx="1998914" cy="461665"/>
            </a:xfrm>
            <a:prstGeom prst="rect">
              <a:avLst/>
            </a:prstGeom>
            <a:noFill/>
          </p:spPr>
          <p:txBody>
            <a:bodyPr wrap="square" rtlCol="0">
              <a:spAutoFit/>
            </a:bodyPr>
            <a:lstStyle/>
            <a:p>
              <a:r>
                <a:rPr lang="en-US" sz="2400" b="1">
                  <a:solidFill>
                    <a:srgbClr val="0418AC"/>
                  </a:solidFill>
                  <a:latin typeface="HP001 4 hàng" panose="020B0603050302020204" pitchFamily="34" charset="0"/>
                </a:rPr>
                <a:t>tiết mục</a:t>
              </a:r>
              <a:endParaRPr lang="en-US" sz="2400" b="1" dirty="0">
                <a:solidFill>
                  <a:srgbClr val="0418AC"/>
                </a:solidFill>
                <a:latin typeface="HP001 4 hàng" panose="020B0603050302020204" pitchFamily="34" charset="0"/>
              </a:endParaRPr>
            </a:p>
          </p:txBody>
        </p:sp>
      </p:grpSp>
    </p:spTree>
    <p:extLst>
      <p:ext uri="{BB962C8B-B14F-4D97-AF65-F5344CB8AC3E}">
        <p14:creationId xmlns:p14="http://schemas.microsoft.com/office/powerpoint/2010/main" val="417122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0650" y="544859"/>
            <a:ext cx="6315075" cy="1446550"/>
          </a:xfrm>
          <a:prstGeom prst="rect">
            <a:avLst/>
          </a:prstGeom>
          <a:noFill/>
        </p:spPr>
        <p:txBody>
          <a:bodyPr wrap="square" rtlCol="0">
            <a:spAutoFit/>
          </a:bodyPr>
          <a:lstStyle/>
          <a:p>
            <a:pPr algn="ctr"/>
            <a:r>
              <a:rPr lang="en-US" sz="2400" b="1" smtClean="0">
                <a:solidFill>
                  <a:srgbClr val="FFFF00"/>
                </a:solidFill>
              </a:rPr>
              <a:t>CÂU HỎI 1</a:t>
            </a:r>
          </a:p>
          <a:p>
            <a:pPr algn="ctr"/>
            <a:r>
              <a:rPr lang="en-US" sz="3200" smtClean="0">
                <a:solidFill>
                  <a:schemeClr val="bg1"/>
                </a:solidFill>
              </a:rPr>
              <a:t>Trong bài đọc </a:t>
            </a:r>
            <a:r>
              <a:rPr lang="en-US" sz="3200" i="1" smtClean="0">
                <a:solidFill>
                  <a:srgbClr val="FF0000"/>
                </a:solidFill>
              </a:rPr>
              <a:t>Chúa tể rừng xanh </a:t>
            </a:r>
            <a:r>
              <a:rPr lang="en-US" sz="3200" smtClean="0">
                <a:solidFill>
                  <a:schemeClr val="bg1"/>
                </a:solidFill>
              </a:rPr>
              <a:t>,Con hổ là loài vật sống ở đâu ?</a:t>
            </a:r>
            <a:endParaRPr lang="en-US" sz="3200">
              <a:solidFill>
                <a:schemeClr val="bg1"/>
              </a:solidFill>
            </a:endParaRPr>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2824162"/>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9145" y="3922361"/>
            <a:ext cx="3813780" cy="461665"/>
          </a:xfrm>
          <a:prstGeom prst="rect">
            <a:avLst/>
          </a:prstGeom>
          <a:noFill/>
        </p:spPr>
        <p:txBody>
          <a:bodyPr wrap="square" rtlCol="0">
            <a:spAutoFit/>
          </a:bodyPr>
          <a:lstStyle/>
          <a:p>
            <a:r>
              <a:rPr lang="en-US" sz="2400" smtClean="0"/>
              <a:t>C. Trên thảo nguyên</a:t>
            </a:r>
            <a:endParaRPr lang="en-US" sz="2400"/>
          </a:p>
        </p:txBody>
      </p:sp>
      <p:sp>
        <p:nvSpPr>
          <p:cNvPr id="16" name="TextBox 15"/>
          <p:cNvSpPr txBox="1"/>
          <p:nvPr/>
        </p:nvSpPr>
        <p:spPr>
          <a:xfrm>
            <a:off x="4917772" y="3946468"/>
            <a:ext cx="3740453" cy="461665"/>
          </a:xfrm>
          <a:prstGeom prst="rect">
            <a:avLst/>
          </a:prstGeom>
          <a:noFill/>
        </p:spPr>
        <p:txBody>
          <a:bodyPr wrap="square" rtlCol="0">
            <a:spAutoFit/>
          </a:bodyPr>
          <a:lstStyle/>
          <a:p>
            <a:r>
              <a:rPr lang="en-US" sz="2400" smtClean="0"/>
              <a:t>D. Trong sa mạc</a:t>
            </a:r>
            <a:endParaRPr lang="en-US" sz="2400"/>
          </a:p>
        </p:txBody>
      </p:sp>
      <p:sp>
        <p:nvSpPr>
          <p:cNvPr id="6" name="TextBox 5"/>
          <p:cNvSpPr txBox="1"/>
          <p:nvPr/>
        </p:nvSpPr>
        <p:spPr>
          <a:xfrm>
            <a:off x="609599" y="2998466"/>
            <a:ext cx="3728055" cy="461665"/>
          </a:xfrm>
          <a:prstGeom prst="rect">
            <a:avLst/>
          </a:prstGeom>
          <a:noFill/>
        </p:spPr>
        <p:txBody>
          <a:bodyPr wrap="square" rtlCol="0">
            <a:spAutoFit/>
          </a:bodyPr>
          <a:lstStyle/>
          <a:p>
            <a:r>
              <a:rPr lang="en-US" sz="2400" smtClean="0"/>
              <a:t>A. Dưới sông</a:t>
            </a:r>
            <a:endParaRPr lang="en-US" sz="2400"/>
          </a:p>
        </p:txBody>
      </p:sp>
      <p:sp>
        <p:nvSpPr>
          <p:cNvPr id="14" name="TextBox 13"/>
          <p:cNvSpPr txBox="1"/>
          <p:nvPr/>
        </p:nvSpPr>
        <p:spPr>
          <a:xfrm>
            <a:off x="5053994" y="2998465"/>
            <a:ext cx="3461355" cy="461665"/>
          </a:xfrm>
          <a:prstGeom prst="rect">
            <a:avLst/>
          </a:prstGeom>
          <a:noFill/>
        </p:spPr>
        <p:txBody>
          <a:bodyPr wrap="square" rtlCol="0">
            <a:spAutoFit/>
          </a:bodyPr>
          <a:lstStyle/>
          <a:p>
            <a:r>
              <a:rPr lang="en-US" sz="2400"/>
              <a:t>B</a:t>
            </a:r>
            <a:r>
              <a:rPr lang="en-US" sz="2400" smtClean="0"/>
              <a:t>. Trong rừng</a:t>
            </a:r>
            <a:endParaRPr lang="en-US" sz="2400"/>
          </a:p>
        </p:txBody>
      </p:sp>
    </p:spTree>
    <p:extLst>
      <p:ext uri="{BB962C8B-B14F-4D97-AF65-F5344CB8AC3E}">
        <p14:creationId xmlns:p14="http://schemas.microsoft.com/office/powerpoint/2010/main" val="16532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56684" b="8024"/>
          <a:stretch/>
        </p:blipFill>
        <p:spPr bwMode="auto">
          <a:xfrm>
            <a:off x="209789" y="4385656"/>
            <a:ext cx="8743950" cy="75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4577" y="99925"/>
            <a:ext cx="8253392" cy="523220"/>
          </a:xfrm>
          <a:prstGeom prst="rect">
            <a:avLst/>
          </a:prstGeom>
          <a:solidFill>
            <a:schemeClr val="bg1"/>
          </a:solidFill>
        </p:spPr>
        <p:txBody>
          <a:bodyPr wrap="square" rtlCol="0">
            <a:spAutoFit/>
          </a:bodyPr>
          <a:lstStyle/>
          <a:p>
            <a:r>
              <a:rPr lang="en-US" sz="2800" smtClean="0">
                <a:solidFill>
                  <a:schemeClr val="tx1"/>
                </a:solidFill>
              </a:rPr>
              <a:t>Viết vào vở câu trả lời cho câu hỏi a và c ở mục 3</a:t>
            </a:r>
            <a:endParaRPr lang="en-US" sz="2800">
              <a:solidFill>
                <a:schemeClr val="tx1"/>
              </a:solidFill>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9789" y="250248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0872" y="2977385"/>
            <a:ext cx="8268326"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Cuộc thi có sự tham gia của yểng, mèo rừng, </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309892" y="2061594"/>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7" name="TextBox 16"/>
          <p:cNvSpPr txBox="1"/>
          <p:nvPr/>
        </p:nvSpPr>
        <p:spPr>
          <a:xfrm>
            <a:off x="410713" y="572090"/>
            <a:ext cx="7772592" cy="523220"/>
          </a:xfrm>
          <a:prstGeom prst="rect">
            <a:avLst/>
          </a:prstGeom>
          <a:noFill/>
        </p:spPr>
        <p:txBody>
          <a:bodyPr wrap="square" rtlCol="0">
            <a:spAutoFit/>
          </a:bodyPr>
          <a:lstStyle/>
          <a:p>
            <a:r>
              <a:rPr lang="en-US" sz="2800" smtClean="0">
                <a:solidFill>
                  <a:schemeClr val="tx1"/>
                </a:solidFill>
              </a:rPr>
              <a:t>Cuộc thi có sự tham gia của …………</a:t>
            </a:r>
            <a:endParaRPr lang="en-US" sz="2800">
              <a:solidFill>
                <a:schemeClr val="tx1"/>
              </a:solidFill>
            </a:endParaRP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4</a:t>
            </a:r>
            <a:endParaRPr lang="en-US" sz="2400" b="1">
              <a:solidFill>
                <a:schemeClr val="bg1"/>
              </a:solidFill>
            </a:endParaRPr>
          </a:p>
        </p:txBody>
      </p:sp>
      <p:sp>
        <p:nvSpPr>
          <p:cNvPr id="11" name="Rectangle 10"/>
          <p:cNvSpPr/>
          <p:nvPr/>
        </p:nvSpPr>
        <p:spPr>
          <a:xfrm>
            <a:off x="162846" y="3630753"/>
            <a:ext cx="8268326"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chim gõ kiến, chim công, voọc xám.</a:t>
            </a:r>
            <a:endParaRPr lang="en-US" sz="3200" b="1">
              <a:solidFill>
                <a:srgbClr val="0418AC"/>
              </a:solidFill>
              <a:latin typeface="HP001 4 hàng" pitchFamily="34" charset="0"/>
              <a:ea typeface="Arial-Rounded" pitchFamily="34" charset="0"/>
              <a:cs typeface="Arial-Rounded" pitchFamily="34" charset="0"/>
            </a:endParaRPr>
          </a:p>
        </p:txBody>
      </p:sp>
      <p:sp>
        <p:nvSpPr>
          <p:cNvPr id="12" name="TextBox 11"/>
          <p:cNvSpPr txBox="1"/>
          <p:nvPr/>
        </p:nvSpPr>
        <p:spPr>
          <a:xfrm>
            <a:off x="410713" y="1638215"/>
            <a:ext cx="7772592" cy="523220"/>
          </a:xfrm>
          <a:prstGeom prst="rect">
            <a:avLst/>
          </a:prstGeom>
          <a:noFill/>
        </p:spPr>
        <p:txBody>
          <a:bodyPr wrap="square" rtlCol="0">
            <a:spAutoFit/>
          </a:bodyPr>
          <a:lstStyle/>
          <a:p>
            <a:r>
              <a:rPr lang="en-US" sz="2800" smtClean="0">
                <a:solidFill>
                  <a:schemeClr val="tx1"/>
                </a:solidFill>
              </a:rPr>
              <a:t>Em thích nhất tiết mục……………..</a:t>
            </a:r>
            <a:endParaRPr lang="en-US" sz="2800">
              <a:solidFill>
                <a:schemeClr val="tx1"/>
              </a:solidFill>
            </a:endParaRPr>
          </a:p>
        </p:txBody>
      </p:sp>
      <p:sp>
        <p:nvSpPr>
          <p:cNvPr id="14" name="TextBox 13"/>
          <p:cNvSpPr txBox="1"/>
          <p:nvPr/>
        </p:nvSpPr>
        <p:spPr>
          <a:xfrm>
            <a:off x="4053526" y="1639015"/>
            <a:ext cx="4069042" cy="523220"/>
          </a:xfrm>
          <a:prstGeom prst="rect">
            <a:avLst/>
          </a:prstGeom>
          <a:solidFill>
            <a:schemeClr val="bg1"/>
          </a:solidFill>
        </p:spPr>
        <p:txBody>
          <a:bodyPr wrap="square" rtlCol="0">
            <a:spAutoFit/>
          </a:bodyPr>
          <a:lstStyle/>
          <a:p>
            <a:r>
              <a:rPr lang="en-US" sz="2800" smtClean="0">
                <a:solidFill>
                  <a:srgbClr val="0418AC"/>
                </a:solidFill>
              </a:rPr>
              <a:t>múa của chim công.</a:t>
            </a:r>
            <a:endParaRPr lang="en-US" sz="2800">
              <a:solidFill>
                <a:srgbClr val="0418AC"/>
              </a:solidFill>
            </a:endParaRPr>
          </a:p>
        </p:txBody>
      </p:sp>
      <p:sp>
        <p:nvSpPr>
          <p:cNvPr id="19" name="TextBox 18"/>
          <p:cNvSpPr txBox="1"/>
          <p:nvPr/>
        </p:nvSpPr>
        <p:spPr>
          <a:xfrm>
            <a:off x="5085421" y="552585"/>
            <a:ext cx="3832547" cy="523220"/>
          </a:xfrm>
          <a:prstGeom prst="rect">
            <a:avLst/>
          </a:prstGeom>
          <a:solidFill>
            <a:schemeClr val="bg1"/>
          </a:solidFill>
        </p:spPr>
        <p:txBody>
          <a:bodyPr wrap="square" rtlCol="0">
            <a:spAutoFit/>
          </a:bodyPr>
          <a:lstStyle/>
          <a:p>
            <a:r>
              <a:rPr lang="en-US" sz="2800" smtClean="0">
                <a:solidFill>
                  <a:srgbClr val="0418AC"/>
                </a:solidFill>
              </a:rPr>
              <a:t>y</a:t>
            </a:r>
            <a:r>
              <a:rPr lang="vi-VN" sz="2800" smtClean="0">
                <a:solidFill>
                  <a:srgbClr val="0418AC"/>
                </a:solidFill>
              </a:rPr>
              <a:t>ểng, </a:t>
            </a:r>
            <a:r>
              <a:rPr lang="vi-VN" sz="2800">
                <a:solidFill>
                  <a:srgbClr val="0418AC"/>
                </a:solidFill>
              </a:rPr>
              <a:t>mèo </a:t>
            </a:r>
            <a:r>
              <a:rPr lang="vi-VN" sz="2800" smtClean="0">
                <a:solidFill>
                  <a:srgbClr val="0418AC"/>
                </a:solidFill>
              </a:rPr>
              <a:t>rừng, chim</a:t>
            </a:r>
            <a:endParaRPr lang="en-US" sz="2800">
              <a:solidFill>
                <a:srgbClr val="0418AC"/>
              </a:solidFill>
            </a:endParaRPr>
          </a:p>
        </p:txBody>
      </p:sp>
      <p:sp>
        <p:nvSpPr>
          <p:cNvPr id="2" name="Rectangle 1"/>
          <p:cNvSpPr/>
          <p:nvPr/>
        </p:nvSpPr>
        <p:spPr>
          <a:xfrm>
            <a:off x="326210" y="1057630"/>
            <a:ext cx="5219699" cy="523220"/>
          </a:xfrm>
          <a:prstGeom prst="rect">
            <a:avLst/>
          </a:prstGeom>
        </p:spPr>
        <p:txBody>
          <a:bodyPr wrap="none">
            <a:spAutoFit/>
          </a:bodyPr>
          <a:lstStyle/>
          <a:p>
            <a:r>
              <a:rPr lang="vi-VN" sz="2800">
                <a:solidFill>
                  <a:srgbClr val="0418AC"/>
                </a:solidFill>
              </a:rPr>
              <a:t>gõ kiến , chim công , voọc </a:t>
            </a:r>
            <a:r>
              <a:rPr lang="vi-VN" sz="2800" smtClean="0">
                <a:solidFill>
                  <a:srgbClr val="0418AC"/>
                </a:solidFill>
              </a:rPr>
              <a:t>xám</a:t>
            </a:r>
            <a:r>
              <a:rPr lang="en-US" sz="2800" smtClean="0">
                <a:solidFill>
                  <a:srgbClr val="0418AC"/>
                </a:solidFill>
              </a:rPr>
              <a:t>.</a:t>
            </a:r>
            <a:endParaRPr lang="en-US" sz="2800">
              <a:solidFill>
                <a:srgbClr val="0418AC"/>
              </a:solidFill>
            </a:endParaRPr>
          </a:p>
        </p:txBody>
      </p:sp>
      <p:sp>
        <p:nvSpPr>
          <p:cNvPr id="16" name="Rectangle 15"/>
          <p:cNvSpPr/>
          <p:nvPr/>
        </p:nvSpPr>
        <p:spPr>
          <a:xfrm>
            <a:off x="848985" y="4286133"/>
            <a:ext cx="8268326"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Em thích nhất tiết mục múa của chim công.</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6309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4" grpId="0" animBg="1"/>
      <p:bldP spid="19" grpId="0" animBg="1"/>
      <p:bldP spid="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867273" y="378648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04775"/>
            <a:ext cx="8134351" cy="275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4" y="2806353"/>
            <a:ext cx="4067175" cy="954107"/>
          </a:xfrm>
          <a:prstGeom prst="rect">
            <a:avLst/>
          </a:prstGeom>
          <a:noFill/>
        </p:spPr>
        <p:txBody>
          <a:bodyPr wrap="square" rtlCol="0">
            <a:spAutoFit/>
          </a:bodyPr>
          <a:lstStyle/>
          <a:p>
            <a:r>
              <a:rPr lang="en-US" sz="2800" smtClean="0"/>
              <a:t>A. Có thể phát ra ánh sáng màu tím.</a:t>
            </a:r>
            <a:endParaRPr lang="en-US" sz="2800"/>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8149" y="379940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8271" y="2805437"/>
            <a:ext cx="3585180" cy="954107"/>
          </a:xfrm>
          <a:prstGeom prst="rect">
            <a:avLst/>
          </a:prstGeom>
          <a:noFill/>
        </p:spPr>
        <p:txBody>
          <a:bodyPr wrap="square" rtlCol="0">
            <a:spAutoFit/>
          </a:bodyPr>
          <a:lstStyle/>
          <a:p>
            <a:r>
              <a:rPr lang="en-US" sz="2800"/>
              <a:t>B</a:t>
            </a:r>
            <a:r>
              <a:rPr lang="en-US" sz="2800" smtClean="0"/>
              <a:t>. Có thể nhìn dưới nước.</a:t>
            </a:r>
            <a:endParaRPr lang="en-US" sz="2800"/>
          </a:p>
        </p:txBody>
      </p:sp>
      <p:sp>
        <p:nvSpPr>
          <p:cNvPr id="16" name="TextBox 15"/>
          <p:cNvSpPr txBox="1"/>
          <p:nvPr/>
        </p:nvSpPr>
        <p:spPr>
          <a:xfrm>
            <a:off x="4917772" y="3703605"/>
            <a:ext cx="3740453" cy="954107"/>
          </a:xfrm>
          <a:prstGeom prst="rect">
            <a:avLst/>
          </a:prstGeom>
          <a:noFill/>
        </p:spPr>
        <p:txBody>
          <a:bodyPr wrap="square" rtlCol="0">
            <a:spAutoFit/>
          </a:bodyPr>
          <a:lstStyle/>
          <a:p>
            <a:r>
              <a:rPr lang="en-US" sz="2800" smtClean="0"/>
              <a:t>D. Có thể đổi màu mọi lúc mọi nơi.</a:t>
            </a:r>
            <a:endParaRPr lang="en-US" sz="2800"/>
          </a:p>
        </p:txBody>
      </p:sp>
      <p:sp>
        <p:nvSpPr>
          <p:cNvPr id="18" name="TextBox 17"/>
          <p:cNvSpPr txBox="1"/>
          <p:nvPr/>
        </p:nvSpPr>
        <p:spPr>
          <a:xfrm>
            <a:off x="1276350" y="716309"/>
            <a:ext cx="6543676" cy="1015663"/>
          </a:xfrm>
          <a:prstGeom prst="rect">
            <a:avLst/>
          </a:prstGeom>
          <a:noFill/>
        </p:spPr>
        <p:txBody>
          <a:bodyPr wrap="square" rtlCol="0">
            <a:spAutoFit/>
          </a:bodyPr>
          <a:lstStyle/>
          <a:p>
            <a:pPr algn="ctr"/>
            <a:r>
              <a:rPr lang="en-US" sz="2400" b="1" smtClean="0">
                <a:solidFill>
                  <a:srgbClr val="FFFF00"/>
                </a:solidFill>
              </a:rPr>
              <a:t>CÂU HỎI 2</a:t>
            </a:r>
          </a:p>
          <a:p>
            <a:pPr algn="ctr"/>
            <a:r>
              <a:rPr lang="en-US" sz="3600" smtClean="0">
                <a:solidFill>
                  <a:schemeClr val="bg1"/>
                </a:solidFill>
              </a:rPr>
              <a:t>Đôi mắt của hổ có gì đặc biệt ?</a:t>
            </a:r>
            <a:endParaRPr lang="en-US" sz="3600">
              <a:solidFill>
                <a:schemeClr val="bg1"/>
              </a:solidFill>
            </a:endParaRPr>
          </a:p>
        </p:txBody>
      </p:sp>
      <p:sp>
        <p:nvSpPr>
          <p:cNvPr id="10" name="TextBox 9"/>
          <p:cNvSpPr txBox="1"/>
          <p:nvPr/>
        </p:nvSpPr>
        <p:spPr>
          <a:xfrm>
            <a:off x="438149" y="3739152"/>
            <a:ext cx="3813780" cy="954107"/>
          </a:xfrm>
          <a:prstGeom prst="rect">
            <a:avLst/>
          </a:prstGeom>
          <a:noFill/>
        </p:spPr>
        <p:txBody>
          <a:bodyPr wrap="square" rtlCol="0">
            <a:spAutoFit/>
          </a:bodyPr>
          <a:lstStyle/>
          <a:p>
            <a:r>
              <a:rPr lang="en-US" sz="2800" smtClean="0"/>
              <a:t>C. Có thể nhìn rõ mọi vật trong đêm tối.</a:t>
            </a:r>
            <a:endParaRPr lang="en-US" sz="2800"/>
          </a:p>
        </p:txBody>
      </p:sp>
    </p:spTree>
    <p:extLst>
      <p:ext uri="{BB962C8B-B14F-4D97-AF65-F5344CB8AC3E}">
        <p14:creationId xmlns:p14="http://schemas.microsoft.com/office/powerpoint/2010/main" val="23108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523874" y="1"/>
            <a:ext cx="8134351" cy="299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38149" y="2843537"/>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29205" y="542261"/>
            <a:ext cx="6723687" cy="1692771"/>
          </a:xfrm>
          <a:prstGeom prst="rect">
            <a:avLst/>
          </a:prstGeom>
          <a:noFill/>
        </p:spPr>
        <p:txBody>
          <a:bodyPr wrap="square" rtlCol="0">
            <a:spAutoFit/>
          </a:bodyPr>
          <a:lstStyle/>
          <a:p>
            <a:pPr algn="ctr"/>
            <a:r>
              <a:rPr lang="en-US" sz="2800" b="1" smtClean="0">
                <a:solidFill>
                  <a:srgbClr val="FFFF00"/>
                </a:solidFill>
              </a:rPr>
              <a:t>CÂU HỎI 3</a:t>
            </a:r>
          </a:p>
          <a:p>
            <a:pPr algn="ctr"/>
            <a:r>
              <a:rPr lang="en-US" sz="3600" b="1" smtClean="0">
                <a:solidFill>
                  <a:schemeClr val="bg1"/>
                </a:solidFill>
              </a:rPr>
              <a:t>Từ nào sau đây không nói về khả năng của hổ ?</a:t>
            </a:r>
            <a:endParaRPr lang="en-US" sz="3600" smtClean="0">
              <a:solidFill>
                <a:schemeClr val="bg1"/>
              </a:solidFill>
            </a:endParaRPr>
          </a:p>
        </p:txBody>
      </p:sp>
      <p:sp>
        <p:nvSpPr>
          <p:cNvPr id="6" name="TextBox 5"/>
          <p:cNvSpPr txBox="1"/>
          <p:nvPr/>
        </p:nvSpPr>
        <p:spPr>
          <a:xfrm>
            <a:off x="682982" y="2996233"/>
            <a:ext cx="1941557" cy="523220"/>
          </a:xfrm>
          <a:prstGeom prst="rect">
            <a:avLst/>
          </a:prstGeom>
          <a:noFill/>
        </p:spPr>
        <p:txBody>
          <a:bodyPr wrap="none" rtlCol="0">
            <a:spAutoFit/>
          </a:bodyPr>
          <a:lstStyle/>
          <a:p>
            <a:r>
              <a:rPr lang="en-US" sz="2800" smtClean="0"/>
              <a:t>A. Nhảy xa</a:t>
            </a:r>
            <a:endParaRPr lang="en-US" sz="2800"/>
          </a:p>
        </p:txBody>
      </p:sp>
      <p:sp>
        <p:nvSpPr>
          <p:cNvPr id="9" name="Rounded Rectangle 8"/>
          <p:cNvSpPr/>
          <p:nvPr/>
        </p:nvSpPr>
        <p:spPr>
          <a:xfrm>
            <a:off x="438149" y="3769666"/>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867274" y="2858119"/>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867274" y="3767432"/>
            <a:ext cx="3914776" cy="771525"/>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867274" y="3767431"/>
            <a:ext cx="3914776" cy="771525"/>
          </a:xfrm>
          <a:prstGeom prst="round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968270" y="3891584"/>
            <a:ext cx="1882247" cy="523220"/>
          </a:xfrm>
          <a:prstGeom prst="rect">
            <a:avLst/>
          </a:prstGeom>
          <a:noFill/>
        </p:spPr>
        <p:txBody>
          <a:bodyPr wrap="none" rtlCol="0">
            <a:spAutoFit/>
          </a:bodyPr>
          <a:lstStyle/>
          <a:p>
            <a:r>
              <a:rPr lang="en-US" sz="2800" smtClean="0"/>
              <a:t>D. Hót hay</a:t>
            </a:r>
            <a:endParaRPr lang="en-US" sz="2800"/>
          </a:p>
        </p:txBody>
      </p:sp>
      <p:sp>
        <p:nvSpPr>
          <p:cNvPr id="10" name="TextBox 9"/>
          <p:cNvSpPr txBox="1"/>
          <p:nvPr/>
        </p:nvSpPr>
        <p:spPr>
          <a:xfrm>
            <a:off x="539145" y="3893818"/>
            <a:ext cx="2622834" cy="523220"/>
          </a:xfrm>
          <a:prstGeom prst="rect">
            <a:avLst/>
          </a:prstGeom>
          <a:noFill/>
        </p:spPr>
        <p:txBody>
          <a:bodyPr wrap="none" rtlCol="0">
            <a:spAutoFit/>
          </a:bodyPr>
          <a:lstStyle/>
          <a:p>
            <a:r>
              <a:rPr lang="en-US" sz="2800" smtClean="0"/>
              <a:t>C. Săn mồi giỏi</a:t>
            </a:r>
            <a:endParaRPr lang="en-US" sz="2800"/>
          </a:p>
        </p:txBody>
      </p:sp>
      <p:sp>
        <p:nvSpPr>
          <p:cNvPr id="14" name="TextBox 13"/>
          <p:cNvSpPr txBox="1"/>
          <p:nvPr/>
        </p:nvSpPr>
        <p:spPr>
          <a:xfrm>
            <a:off x="5053995" y="2996234"/>
            <a:ext cx="3323346" cy="523220"/>
          </a:xfrm>
          <a:prstGeom prst="rect">
            <a:avLst/>
          </a:prstGeom>
          <a:noFill/>
        </p:spPr>
        <p:txBody>
          <a:bodyPr wrap="none" rtlCol="0">
            <a:spAutoFit/>
          </a:bodyPr>
          <a:lstStyle/>
          <a:p>
            <a:r>
              <a:rPr lang="en-US" sz="2800"/>
              <a:t>B</a:t>
            </a:r>
            <a:r>
              <a:rPr lang="en-US" sz="2800" smtClean="0"/>
              <a:t>. Di chuyển nhanh</a:t>
            </a:r>
            <a:endParaRPr lang="en-US" sz="2800"/>
          </a:p>
        </p:txBody>
      </p:sp>
    </p:spTree>
    <p:extLst>
      <p:ext uri="{BB962C8B-B14F-4D97-AF65-F5344CB8AC3E}">
        <p14:creationId xmlns:p14="http://schemas.microsoft.com/office/powerpoint/2010/main" val="319741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smtClean="0">
                <a:solidFill>
                  <a:srgbClr val="FFFF00"/>
                </a:solidFill>
              </a:rPr>
              <a:t>Quan sát tranh trong SHS và trả lời</a:t>
            </a:r>
          </a:p>
          <a:p>
            <a:pPr algn="ctr"/>
            <a:r>
              <a:rPr lang="en-US" sz="3200" b="1" smtClean="0">
                <a:solidFill>
                  <a:schemeClr val="bg1"/>
                </a:solidFill>
              </a:rPr>
              <a:t>Em biết những con vật nào trong tranh?</a:t>
            </a:r>
            <a:endParaRPr lang="en-US" sz="3200" smtClean="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smtClean="0">
                <a:solidFill>
                  <a:srgbClr val="0070C0"/>
                </a:solidFill>
              </a:rPr>
              <a:t>Yểng</a:t>
            </a:r>
            <a:endParaRPr lang="en-US" sz="2000">
              <a:solidFill>
                <a:srgbClr val="0070C0"/>
              </a:solidFill>
            </a:endParaRP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smtClean="0">
                <a:solidFill>
                  <a:srgbClr val="0070C0"/>
                </a:solidFill>
              </a:rPr>
              <a:t>Mèo rừng</a:t>
            </a:r>
            <a:endParaRPr lang="en-US" sz="2000">
              <a:solidFill>
                <a:srgbClr val="0070C0"/>
              </a:solidFill>
            </a:endParaRP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smtClean="0">
                <a:solidFill>
                  <a:srgbClr val="0070C0"/>
                </a:solidFill>
              </a:rPr>
              <a:t>Chim công</a:t>
            </a:r>
            <a:endParaRPr lang="en-US" sz="2000">
              <a:solidFill>
                <a:srgbClr val="0070C0"/>
              </a:solidFill>
            </a:endParaRP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a:solidFill>
                  <a:srgbClr val="0070C0"/>
                </a:solidFill>
              </a:rPr>
              <a:t>Voọc xám</a:t>
            </a: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smtClean="0">
                <a:solidFill>
                  <a:srgbClr val="0070C0"/>
                </a:solidFill>
              </a:rPr>
              <a:t>Gõ kiến</a:t>
            </a:r>
            <a:endParaRPr lang="en-US" sz="2000">
              <a:solidFill>
                <a:srgbClr val="0070C0"/>
              </a:solidFill>
            </a:endParaRPr>
          </a:p>
        </p:txBody>
      </p:sp>
    </p:spTree>
    <p:extLst>
      <p:ext uri="{BB962C8B-B14F-4D97-AF65-F5344CB8AC3E}">
        <p14:creationId xmlns:p14="http://schemas.microsoft.com/office/powerpoint/2010/main" val="39368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17" b="98910" l="2152" r="97682"/>
                    </a14:imgEffect>
                    <a14:imgEffect>
                      <a14:sharpenSoften amount="25000"/>
                    </a14:imgEffect>
                  </a14:imgLayer>
                </a14:imgProps>
              </a:ext>
              <a:ext uri="{28A0092B-C50C-407E-A947-70E740481C1C}">
                <a14:useLocalDpi xmlns:a14="http://schemas.microsoft.com/office/drawing/2010/main" val="0"/>
              </a:ext>
            </a:extLst>
          </a:blip>
          <a:srcRect l="2792" r="5478"/>
          <a:stretch/>
        </p:blipFill>
        <p:spPr bwMode="auto">
          <a:xfrm>
            <a:off x="-206450" y="1"/>
            <a:ext cx="9595000" cy="138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0748" y="55106"/>
            <a:ext cx="8680602" cy="1015663"/>
          </a:xfrm>
          <a:prstGeom prst="rect">
            <a:avLst/>
          </a:prstGeom>
          <a:noFill/>
        </p:spPr>
        <p:txBody>
          <a:bodyPr wrap="square" rtlCol="0">
            <a:spAutoFit/>
          </a:bodyPr>
          <a:lstStyle/>
          <a:p>
            <a:pPr algn="ctr"/>
            <a:r>
              <a:rPr lang="en-US" sz="2800" b="1" smtClean="0">
                <a:solidFill>
                  <a:srgbClr val="FFFF00"/>
                </a:solidFill>
              </a:rPr>
              <a:t>Quan sát tranh trong SHS và trả lời</a:t>
            </a:r>
          </a:p>
          <a:p>
            <a:pPr algn="ctr"/>
            <a:r>
              <a:rPr lang="en-US" sz="3200" b="1" smtClean="0">
                <a:solidFill>
                  <a:schemeClr val="bg1"/>
                </a:solidFill>
              </a:rPr>
              <a:t>Mỗi con vật có khả năng gì đặc biệt?</a:t>
            </a:r>
            <a:endParaRPr lang="en-US" sz="3200" smtClean="0">
              <a:solidFill>
                <a:schemeClr val="bg1"/>
              </a:solidFill>
            </a:endParaRPr>
          </a:p>
        </p:txBody>
      </p:sp>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55617" y="1132324"/>
            <a:ext cx="5070864" cy="40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57096" y="4540103"/>
            <a:ext cx="784189" cy="400110"/>
          </a:xfrm>
          <a:prstGeom prst="rect">
            <a:avLst/>
          </a:prstGeom>
          <a:solidFill>
            <a:schemeClr val="bg1"/>
          </a:solidFill>
        </p:spPr>
        <p:txBody>
          <a:bodyPr wrap="none" rtlCol="0">
            <a:spAutoFit/>
          </a:bodyPr>
          <a:lstStyle/>
          <a:p>
            <a:r>
              <a:rPr lang="en-US" sz="2000" smtClean="0">
                <a:solidFill>
                  <a:srgbClr val="0070C0"/>
                </a:solidFill>
              </a:rPr>
              <a:t>Yểng</a:t>
            </a:r>
            <a:endParaRPr lang="en-US" sz="2000">
              <a:solidFill>
                <a:srgbClr val="0070C0"/>
              </a:solidFill>
            </a:endParaRPr>
          </a:p>
        </p:txBody>
      </p:sp>
      <p:sp>
        <p:nvSpPr>
          <p:cNvPr id="19" name="TextBox 18"/>
          <p:cNvSpPr txBox="1"/>
          <p:nvPr/>
        </p:nvSpPr>
        <p:spPr>
          <a:xfrm>
            <a:off x="4362882" y="4340048"/>
            <a:ext cx="1295547" cy="400110"/>
          </a:xfrm>
          <a:prstGeom prst="rect">
            <a:avLst/>
          </a:prstGeom>
          <a:solidFill>
            <a:schemeClr val="bg1"/>
          </a:solidFill>
        </p:spPr>
        <p:txBody>
          <a:bodyPr wrap="none" rtlCol="0">
            <a:spAutoFit/>
          </a:bodyPr>
          <a:lstStyle/>
          <a:p>
            <a:r>
              <a:rPr lang="en-US" sz="2000" smtClean="0">
                <a:solidFill>
                  <a:srgbClr val="0070C0"/>
                </a:solidFill>
              </a:rPr>
              <a:t>Mèo rừng</a:t>
            </a:r>
            <a:endParaRPr lang="en-US" sz="2000">
              <a:solidFill>
                <a:srgbClr val="0070C0"/>
              </a:solidFill>
            </a:endParaRPr>
          </a:p>
        </p:txBody>
      </p:sp>
      <p:sp>
        <p:nvSpPr>
          <p:cNvPr id="20" name="TextBox 19"/>
          <p:cNvSpPr txBox="1"/>
          <p:nvPr/>
        </p:nvSpPr>
        <p:spPr>
          <a:xfrm>
            <a:off x="5915995" y="4625165"/>
            <a:ext cx="1410964" cy="400110"/>
          </a:xfrm>
          <a:prstGeom prst="rect">
            <a:avLst/>
          </a:prstGeom>
          <a:solidFill>
            <a:schemeClr val="bg1"/>
          </a:solidFill>
        </p:spPr>
        <p:txBody>
          <a:bodyPr wrap="none" rtlCol="0">
            <a:spAutoFit/>
          </a:bodyPr>
          <a:lstStyle/>
          <a:p>
            <a:r>
              <a:rPr lang="en-US" sz="2000" smtClean="0">
                <a:solidFill>
                  <a:srgbClr val="0070C0"/>
                </a:solidFill>
              </a:rPr>
              <a:t>Chim công</a:t>
            </a:r>
            <a:endParaRPr lang="en-US" sz="2000">
              <a:solidFill>
                <a:srgbClr val="0070C0"/>
              </a:solidFill>
            </a:endParaRPr>
          </a:p>
        </p:txBody>
      </p:sp>
      <p:sp>
        <p:nvSpPr>
          <p:cNvPr id="21" name="TextBox 20"/>
          <p:cNvSpPr txBox="1"/>
          <p:nvPr/>
        </p:nvSpPr>
        <p:spPr>
          <a:xfrm>
            <a:off x="3757586" y="2307267"/>
            <a:ext cx="1324402" cy="400110"/>
          </a:xfrm>
          <a:prstGeom prst="rect">
            <a:avLst/>
          </a:prstGeom>
          <a:solidFill>
            <a:schemeClr val="bg1"/>
          </a:solidFill>
        </p:spPr>
        <p:txBody>
          <a:bodyPr wrap="none" rtlCol="0">
            <a:spAutoFit/>
          </a:bodyPr>
          <a:lstStyle/>
          <a:p>
            <a:r>
              <a:rPr lang="en-US" sz="2000" smtClean="0">
                <a:solidFill>
                  <a:srgbClr val="0070C0"/>
                </a:solidFill>
              </a:rPr>
              <a:t>Voọc xám</a:t>
            </a:r>
            <a:endParaRPr lang="en-US" sz="2000">
              <a:solidFill>
                <a:srgbClr val="0070C0"/>
              </a:solidFill>
            </a:endParaRPr>
          </a:p>
        </p:txBody>
      </p:sp>
      <p:sp>
        <p:nvSpPr>
          <p:cNvPr id="22" name="TextBox 21"/>
          <p:cNvSpPr txBox="1"/>
          <p:nvPr/>
        </p:nvSpPr>
        <p:spPr>
          <a:xfrm>
            <a:off x="1694869" y="3444951"/>
            <a:ext cx="1067921" cy="400110"/>
          </a:xfrm>
          <a:prstGeom prst="rect">
            <a:avLst/>
          </a:prstGeom>
          <a:solidFill>
            <a:schemeClr val="bg1"/>
          </a:solidFill>
        </p:spPr>
        <p:txBody>
          <a:bodyPr wrap="none" rtlCol="0">
            <a:spAutoFit/>
          </a:bodyPr>
          <a:lstStyle/>
          <a:p>
            <a:r>
              <a:rPr lang="en-US" sz="2000" smtClean="0">
                <a:solidFill>
                  <a:srgbClr val="0070C0"/>
                </a:solidFill>
              </a:rPr>
              <a:t>Gõ kiến</a:t>
            </a:r>
            <a:endParaRPr lang="en-US" sz="2000">
              <a:solidFill>
                <a:srgbClr val="0070C0"/>
              </a:solidFill>
            </a:endParaRPr>
          </a:p>
        </p:txBody>
      </p:sp>
    </p:spTree>
    <p:extLst>
      <p:ext uri="{BB962C8B-B14F-4D97-AF65-F5344CB8AC3E}">
        <p14:creationId xmlns:p14="http://schemas.microsoft.com/office/powerpoint/2010/main" val="4145086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787" y="274896"/>
            <a:ext cx="29337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95823" y="324128"/>
            <a:ext cx="4572000" cy="4124206"/>
          </a:xfrm>
          <a:prstGeom prst="rect">
            <a:avLst/>
          </a:prstGeom>
        </p:spPr>
        <p:txBody>
          <a:bodyPr>
            <a:spAutoFit/>
          </a:bodyPr>
          <a:lstStyle/>
          <a:p>
            <a:r>
              <a:rPr lang="en-US" sz="1800" smtClean="0"/>
              <a:t>    </a:t>
            </a:r>
            <a:r>
              <a:rPr lang="vi-VN" sz="1800" smtClean="0"/>
              <a:t>Chúng </a:t>
            </a:r>
            <a:r>
              <a:rPr lang="vi-VN" sz="1800"/>
              <a:t>là loài </a:t>
            </a:r>
            <a:r>
              <a:rPr lang="vi-VN" sz="1800">
                <a:hlinkClick r:id="rId4" tooltip="Linh trưởng"/>
              </a:rPr>
              <a:t>linh trưởng</a:t>
            </a:r>
            <a:r>
              <a:rPr lang="vi-VN" sz="1800"/>
              <a:t> phân bố ở khu vực Đông Nam Á. Tuy nhiên, số lượng của loài này ở Việt Nam không còn nhiều. Mức độ đe dọa ở bậc V (sắp nguy cấp, số lượng còn rất ít</a:t>
            </a:r>
            <a:r>
              <a:rPr lang="vi-VN" sz="1800" smtClean="0"/>
              <a:t>).</a:t>
            </a:r>
          </a:p>
          <a:p>
            <a:r>
              <a:rPr lang="en-US" sz="1800" smtClean="0"/>
              <a:t>      </a:t>
            </a:r>
            <a:r>
              <a:rPr lang="vi-VN" sz="2800" smtClean="0">
                <a:solidFill>
                  <a:srgbClr val="FF0000"/>
                </a:solidFill>
              </a:rPr>
              <a:t>Voọc xám </a:t>
            </a:r>
            <a:r>
              <a:rPr lang="vi-VN" sz="1800" smtClean="0"/>
              <a:t>phân bố ở nhiều khu rừng từ Tây Bắc cho đến Nghệ An. Chúng có bộ lông màu xám tro, trên đầu có mào lông, da bao quanh mắt có màu xanh, lông ở vùng lưng thẫm hơn ở vùng bụng. Bên hông có các lông dài, đầu lông có ánh bạc. </a:t>
            </a:r>
            <a:r>
              <a:rPr lang="en-US" sz="1800" smtClean="0"/>
              <a:t>                  </a:t>
            </a:r>
            <a:r>
              <a:rPr lang="vi-VN" sz="1800" smtClean="0"/>
              <a:t>Voọc xám sống ở những vùng rừng cây cao trên núi đá vôi, không sống trên rừng hỗn giao tre nứa.</a:t>
            </a:r>
            <a:endParaRPr lang="vi-VN" sz="1800"/>
          </a:p>
        </p:txBody>
      </p:sp>
    </p:spTree>
    <p:extLst>
      <p:ext uri="{BB962C8B-B14F-4D97-AF65-F5344CB8AC3E}">
        <p14:creationId xmlns:p14="http://schemas.microsoft.com/office/powerpoint/2010/main" val="3391642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81" y="797525"/>
            <a:ext cx="3846328" cy="276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8846" y="609185"/>
            <a:ext cx="4755413" cy="1569660"/>
          </a:xfrm>
          <a:prstGeom prst="rect">
            <a:avLst/>
          </a:prstGeom>
        </p:spPr>
        <p:txBody>
          <a:bodyPr wrap="square">
            <a:spAutoFit/>
          </a:bodyPr>
          <a:lstStyle/>
          <a:p>
            <a:r>
              <a:rPr lang="vi-VN" sz="3600" b="1">
                <a:solidFill>
                  <a:srgbClr val="FF0000"/>
                </a:solidFill>
              </a:rPr>
              <a:t>Yểng</a:t>
            </a:r>
            <a:r>
              <a:rPr lang="vi-VN" sz="2000"/>
              <a:t> hay </a:t>
            </a:r>
            <a:r>
              <a:rPr lang="vi-VN" sz="2000" b="1"/>
              <a:t>nhồng</a:t>
            </a:r>
            <a:r>
              <a:rPr lang="vi-VN" sz="2000"/>
              <a:t> hoặc </a:t>
            </a:r>
            <a:r>
              <a:rPr lang="vi-VN" sz="2000" b="1"/>
              <a:t>sáo </a:t>
            </a:r>
            <a:r>
              <a:rPr lang="vi-VN" sz="2000" b="1" smtClean="0"/>
              <a:t>đá</a:t>
            </a:r>
            <a:r>
              <a:rPr lang="vi-VN" sz="2000" smtClean="0"/>
              <a:t> </a:t>
            </a:r>
            <a:r>
              <a:rPr lang="vi-VN" sz="2000"/>
              <a:t>là một loài chim thuộc </a:t>
            </a:r>
            <a:r>
              <a:rPr lang="vi-VN" sz="2000">
                <a:hlinkClick r:id="rId3" tooltip="Họ Sáo"/>
              </a:rPr>
              <a:t>Họ Sáo</a:t>
            </a:r>
            <a:r>
              <a:rPr lang="vi-VN" sz="2000"/>
              <a:t> </a:t>
            </a:r>
            <a:r>
              <a:rPr lang="vi-VN" sz="2000" smtClean="0"/>
              <a:t>(</a:t>
            </a:r>
            <a:r>
              <a:rPr lang="vi-VN" sz="2000"/>
              <a:t> sống ở các khu vực đồi núi </a:t>
            </a:r>
            <a:r>
              <a:rPr lang="vi-VN" sz="2000">
                <a:hlinkClick r:id="rId4" tooltip="Nam Á"/>
              </a:rPr>
              <a:t>Nam Á</a:t>
            </a:r>
            <a:r>
              <a:rPr lang="vi-VN" sz="2000"/>
              <a:t> và </a:t>
            </a:r>
            <a:r>
              <a:rPr lang="vi-VN" sz="2000">
                <a:hlinkClick r:id="rId5" tooltip="Đông Nam Á"/>
              </a:rPr>
              <a:t>Đông Nam Á</a:t>
            </a:r>
            <a:r>
              <a:rPr lang="vi-VN" sz="2000"/>
              <a:t>.</a:t>
            </a:r>
            <a:endParaRPr lang="en-US" sz="2000"/>
          </a:p>
        </p:txBody>
      </p:sp>
      <p:sp>
        <p:nvSpPr>
          <p:cNvPr id="3" name="Rectangle 2"/>
          <p:cNvSpPr/>
          <p:nvPr/>
        </p:nvSpPr>
        <p:spPr>
          <a:xfrm>
            <a:off x="4225111" y="2051237"/>
            <a:ext cx="4572000" cy="1938992"/>
          </a:xfrm>
          <a:prstGeom prst="rect">
            <a:avLst/>
          </a:prstGeom>
        </p:spPr>
        <p:txBody>
          <a:bodyPr>
            <a:spAutoFit/>
          </a:bodyPr>
          <a:lstStyle/>
          <a:p>
            <a:r>
              <a:rPr lang="vi-VN" sz="2000"/>
              <a:t>Chim yểng lớn có chiều dài 29 cm, lông màu đen xanh biếc, mỏ màu vàng đỏ, đầu có lông sọc vàng. Chúng ăn các loại côn trùng và trái cây</a:t>
            </a:r>
            <a:r>
              <a:rPr lang="vi-VN" sz="2000" smtClean="0"/>
              <a:t>.</a:t>
            </a:r>
            <a:r>
              <a:rPr lang="en-US" sz="2000" smtClean="0"/>
              <a:t> Yểng n</a:t>
            </a:r>
            <a:r>
              <a:rPr lang="vi-VN" sz="2000" smtClean="0"/>
              <a:t>goài </a:t>
            </a:r>
            <a:r>
              <a:rPr lang="vi-VN" sz="2000"/>
              <a:t>tiếng hót hay, chúng còn có thể bắt chước tiếng người rất rõ.</a:t>
            </a:r>
            <a:endParaRPr lang="en-US" sz="2000"/>
          </a:p>
        </p:txBody>
      </p:sp>
    </p:spTree>
    <p:extLst>
      <p:ext uri="{BB962C8B-B14F-4D97-AF65-F5344CB8AC3E}">
        <p14:creationId xmlns:p14="http://schemas.microsoft.com/office/powerpoint/2010/main" val="800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5605</TotalTime>
  <Words>1880</Words>
  <PresentationFormat>On-screen Show (16:9)</PresentationFormat>
  <Paragraphs>158</Paragraphs>
  <Slides>31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 Light</vt:lpstr>
      <vt:lpstr>Quicksand Medium</vt:lpstr>
      <vt:lpstr>Times New Roman</vt:lpstr>
      <vt:lpstr>HP001 4 hàng</vt:lpstr>
      <vt:lpstr>Lato</vt:lpstr>
      <vt:lpstr>Arial-Rounded</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2021-04-09T14:45:59Z</dcterms:modified>
</cp:coreProperties>
</file>