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46" r:id="rId2"/>
  </p:sldMasterIdLst>
  <p:notesMasterIdLst>
    <p:notesMasterId r:id="rId22"/>
  </p:notesMasterIdLst>
  <p:sldIdLst>
    <p:sldId id="271" r:id="rId3"/>
    <p:sldId id="323" r:id="rId4"/>
    <p:sldId id="324" r:id="rId5"/>
    <p:sldId id="256" r:id="rId6"/>
    <p:sldId id="257" r:id="rId7"/>
    <p:sldId id="258" r:id="rId8"/>
    <p:sldId id="259" r:id="rId9"/>
    <p:sldId id="260" r:id="rId10"/>
    <p:sldId id="262" r:id="rId11"/>
    <p:sldId id="263" r:id="rId12"/>
    <p:sldId id="264" r:id="rId13"/>
    <p:sldId id="358" r:id="rId14"/>
    <p:sldId id="310" r:id="rId15"/>
    <p:sldId id="343" r:id="rId16"/>
    <p:sldId id="344" r:id="rId17"/>
    <p:sldId id="356" r:id="rId18"/>
    <p:sldId id="325" r:id="rId19"/>
    <p:sldId id="317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427"/>
    <a:srgbClr val="E0A4A5"/>
    <a:srgbClr val="5E913B"/>
    <a:srgbClr val="CB6466"/>
    <a:srgbClr val="000000"/>
    <a:srgbClr val="61953D"/>
    <a:srgbClr val="5C8E3A"/>
    <a:srgbClr val="D98F91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196" autoAdjust="0"/>
  </p:normalViewPr>
  <p:slideViewPr>
    <p:cSldViewPr snapToGrid="0" showGuides="1">
      <p:cViewPr varScale="1">
        <p:scale>
          <a:sx n="55" d="100"/>
          <a:sy n="55" d="100"/>
        </p:scale>
        <p:origin x="90" y="14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24BE5-DBE7-482A-9B4E-AD17F3F84866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060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6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88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5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26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1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66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64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36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54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9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4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09/05/2023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5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google.co.th/url?sa=i&amp;rct=j&amp;q=US+map&amp;source=images&amp;cd=&amp;cad=rja&amp;docid=aZ6Od6nzn-nQ8M&amp;tbnid=yaDAH8izWW6ZYM:&amp;ved=0CAUQjRw&amp;url=http://geography.about.com/library/blank/blxusa.htm&amp;ei=wdmiUe7lKMKeiQfiyYDgAQ&amp;psig=AFQjCNHZSpSSMHTfh7dWvNZ5WCiYTtBbFA&amp;ust=1369713464818979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google.co.th/url?sa=i&amp;rct=j&amp;q=flag+of+malta&amp;source=images&amp;cd=&amp;cad=rja&amp;docid=-kyvs59yErvZNM&amp;tbnid=ro8d0KuSJjQ_-M:&amp;ved=0CAUQjRw&amp;url=http://www.mapsofworld.com/flags/malta-flag.html&amp;ei=K9-iUa6vAseXiAeQgoGwDg&amp;psig=AFQjCNE8ItGfedCow1SBAj97Uqobe0LlTQ&amp;ust=1369714854385738" TargetMode="External"/><Relationship Id="rId7" Type="http://schemas.openxmlformats.org/officeDocument/2006/relationships/hyperlink" Target="http://www.google.co.th/url?sa=i&amp;source=images&amp;cd=&amp;cad=rja&amp;docid=nR_452v8ZDBrNM&amp;tbnid=dWEhDSZHEWRiTM:&amp;ved=0CAgQjRwwAA&amp;url=http://www.flags.net/AUST.htm&amp;ei=AeCiUdC2JuHYigf-kICoCA&amp;psig=AFQjCNEtvocN45XAgYERNSeb2FXqmk8NBg&amp;ust=136971507366571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gif"/><Relationship Id="rId5" Type="http://schemas.openxmlformats.org/officeDocument/2006/relationships/hyperlink" Target="http://www.google.co.th/url?sa=i&amp;source=images&amp;cd=&amp;cad=rja&amp;docid=xQAquM3i_vvdoM&amp;tbnid=V3DTsR4TxKZfdM:&amp;ved=0CAgQjRwwAA&amp;url=http://www.crwflags.com/fotw/flags/id.html&amp;ei=bd-iUbeEEpG0iQf7l4GwBQ&amp;psig=AFQjCNG-bwAO0Wb8Li0bmGEtiBkhTYdilQ&amp;ust=1369714925330901" TargetMode="External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hyperlink" Target="http://www.google.co.th/url?sa=i&amp;rct=j&amp;q=flag+of+Peru&amp;source=images&amp;cd=&amp;cad=rja&amp;docid=uiTW0qPgsx99CM&amp;tbnid=o6WJkHQAKXV2QM:&amp;ved=0CAUQjRw&amp;url=http://www.worldatlas.com/webimage/flags/countrys/samerica/peru.htm&amp;ei=XeCiUYbZAaWwiAe2ooHoBQ&amp;psig=AFQjCNE_IoYJfy57c1sWLvx6rbEDhBtdVQ&amp;ust=1369715161942148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14095"/>
            <a:ext cx="10058400" cy="10452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USA is not a country in the Southeast Asia 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Owner\Pictures\la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6465" y="1355470"/>
            <a:ext cx="2088232" cy="2645542"/>
          </a:xfrm>
          <a:prstGeom prst="rect">
            <a:avLst/>
          </a:prstGeom>
          <a:noFill/>
        </p:spPr>
      </p:pic>
      <p:pic>
        <p:nvPicPr>
          <p:cNvPr id="7" name="Picture 8" descr="http://www.aneki.com/maps_blank/Thailand_blank_outline_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9865" y="4001012"/>
            <a:ext cx="1372256" cy="2462710"/>
          </a:xfrm>
          <a:prstGeom prst="rect">
            <a:avLst/>
          </a:prstGeom>
          <a:noFill/>
        </p:spPr>
      </p:pic>
      <p:pic>
        <p:nvPicPr>
          <p:cNvPr id="8" name="Picture 4" descr="C:\Users\Owner\Pictures\vietn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8036" y="4078879"/>
            <a:ext cx="1807973" cy="2456485"/>
          </a:xfrm>
          <a:prstGeom prst="rect">
            <a:avLst/>
          </a:prstGeom>
          <a:noFill/>
        </p:spPr>
      </p:pic>
      <p:pic>
        <p:nvPicPr>
          <p:cNvPr id="13314" name="Picture 2" descr="http://0.tqn.com/d/geography/1/0/A/H/usa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12364" y="1260419"/>
            <a:ext cx="2880320" cy="231960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C909887-1175-24A1-41CB-DC751E164D01}"/>
              </a:ext>
            </a:extLst>
          </p:cNvPr>
          <p:cNvSpPr/>
          <p:nvPr/>
        </p:nvSpPr>
        <p:spPr>
          <a:xfrm>
            <a:off x="1488913" y="1736401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C472201-2F33-D502-0B8B-3FED2575E802}"/>
              </a:ext>
            </a:extLst>
          </p:cNvPr>
          <p:cNvSpPr/>
          <p:nvPr/>
        </p:nvSpPr>
        <p:spPr>
          <a:xfrm>
            <a:off x="1499776" y="433002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9FF500-1708-A367-B833-F39F0B059237}"/>
              </a:ext>
            </a:extLst>
          </p:cNvPr>
          <p:cNvSpPr/>
          <p:nvPr/>
        </p:nvSpPr>
        <p:spPr>
          <a:xfrm>
            <a:off x="6682063" y="1736400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4E1A158-1BA8-CE4F-D231-B3D5355F1ECB}"/>
              </a:ext>
            </a:extLst>
          </p:cNvPr>
          <p:cNvSpPr/>
          <p:nvPr/>
        </p:nvSpPr>
        <p:spPr>
          <a:xfrm>
            <a:off x="6682063" y="4330025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50" y="19456"/>
            <a:ext cx="10917368" cy="160934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C: It is the flag of Indonesia,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the other flags are not ASEAN flags.</a:t>
            </a:r>
            <a:endParaRPr lang="th-TH" dirty="0">
              <a:solidFill>
                <a:srgbClr val="C00000"/>
              </a:solidFill>
            </a:endParaRPr>
          </a:p>
        </p:txBody>
      </p:sp>
      <p:pic>
        <p:nvPicPr>
          <p:cNvPr id="5" name="irc_mi" descr="http://www.mapsofworld.com/images/world-countries-flags/malta-flag.gif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1490" y="1628800"/>
            <a:ext cx="3095625" cy="212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rc_mi" descr="http://www.crwflags.com/fotw/images/i/id.gif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1491" y="4077073"/>
            <a:ext cx="30956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rc_mi" descr="http://t1.gstatic.com/images?q=tbn:ANd9GcRtsNC5WljUDsX32DoTJ0FM7lQ5YQktRiEQa_pZYxa9PepSdEB5Nw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41303" y="1628799"/>
            <a:ext cx="30956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rc_mi" descr="http://www.worldatlas.com/webimage/flags/countrys/zzzflags/pelarge.gif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41304" y="4077073"/>
            <a:ext cx="30956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50CDB1C-7872-E838-6A8B-521D4D476C16}"/>
              </a:ext>
            </a:extLst>
          </p:cNvPr>
          <p:cNvSpPr/>
          <p:nvPr/>
        </p:nvSpPr>
        <p:spPr>
          <a:xfrm>
            <a:off x="1380748" y="2319262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18FC02E-C441-A9E1-B31B-4E71EA3EFA86}"/>
              </a:ext>
            </a:extLst>
          </p:cNvPr>
          <p:cNvSpPr/>
          <p:nvPr/>
        </p:nvSpPr>
        <p:spPr>
          <a:xfrm>
            <a:off x="1388762" y="4598988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F1D056-6712-3F41-CFFC-764B00A0F8BD}"/>
              </a:ext>
            </a:extLst>
          </p:cNvPr>
          <p:cNvSpPr/>
          <p:nvPr/>
        </p:nvSpPr>
        <p:spPr>
          <a:xfrm>
            <a:off x="6407812" y="2319262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AEB209-B93A-8F4C-E5E1-50B32ECCAA28}"/>
              </a:ext>
            </a:extLst>
          </p:cNvPr>
          <p:cNvSpPr/>
          <p:nvPr/>
        </p:nvSpPr>
        <p:spPr>
          <a:xfrm>
            <a:off x="6404963" y="4598988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ell done good job GIF on GIFER - by Malodi">
            <a:extLst>
              <a:ext uri="{FF2B5EF4-FFF2-40B4-BE49-F238E27FC236}">
                <a16:creationId xmlns:a16="http://schemas.microsoft.com/office/drawing/2014/main" xmlns="" id="{0B2CE4C4-0C87-6035-AC1B-76A64D89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069" y="1393351"/>
            <a:ext cx="7237863" cy="407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9771" y="2067795"/>
            <a:ext cx="104765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E36427"/>
                </a:solidFill>
              </a:rPr>
              <a:t>1. </a:t>
            </a:r>
            <a:r>
              <a:rPr lang="en-US" sz="4000" dirty="0" smtClean="0">
                <a:solidFill>
                  <a:srgbClr val="242021"/>
                </a:solidFill>
              </a:rPr>
              <a:t>There </a:t>
            </a:r>
            <a:r>
              <a:rPr lang="en-US" sz="4000" dirty="0">
                <a:solidFill>
                  <a:srgbClr val="242021"/>
                </a:solidFill>
              </a:rPr>
              <a:t>are no correct answers on her </a:t>
            </a:r>
            <a:r>
              <a:rPr lang="en-US" sz="4000" dirty="0" smtClean="0">
                <a:solidFill>
                  <a:srgbClr val="242021"/>
                </a:solidFill>
              </a:rPr>
              <a:t>test paper</a:t>
            </a:r>
            <a:r>
              <a:rPr lang="en-US" sz="4000" dirty="0">
                <a:solidFill>
                  <a:srgbClr val="242021"/>
                </a:solidFill>
              </a:rPr>
              <a:t>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b="1" dirty="0">
                <a:solidFill>
                  <a:srgbClr val="E36427"/>
                </a:solidFill>
              </a:rPr>
              <a:t>2. </a:t>
            </a:r>
            <a:r>
              <a:rPr lang="en-US" sz="4000" dirty="0" smtClean="0">
                <a:solidFill>
                  <a:srgbClr val="242021"/>
                </a:solidFill>
              </a:rPr>
              <a:t>He’s </a:t>
            </a:r>
            <a:r>
              <a:rPr lang="en-US" sz="4000" dirty="0">
                <a:solidFill>
                  <a:srgbClr val="242021"/>
                </a:solidFill>
              </a:rPr>
              <a:t>going to fly to </a:t>
            </a:r>
            <a:r>
              <a:rPr lang="en-US" sz="4000" dirty="0" smtClean="0">
                <a:solidFill>
                  <a:srgbClr val="242021"/>
                </a:solidFill>
              </a:rPr>
              <a:t>Bangkok </a:t>
            </a:r>
            <a:r>
              <a:rPr lang="en-US" sz="4000" dirty="0">
                <a:solidFill>
                  <a:srgbClr val="242021"/>
                </a:solidFill>
              </a:rPr>
              <a:t>tonight.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b="1" dirty="0">
                <a:solidFill>
                  <a:srgbClr val="E36427"/>
                </a:solidFill>
              </a:rPr>
              <a:t>3. </a:t>
            </a:r>
            <a:r>
              <a:rPr lang="en-US" sz="4000" dirty="0" smtClean="0">
                <a:solidFill>
                  <a:srgbClr val="242021"/>
                </a:solidFill>
              </a:rPr>
              <a:t>The </a:t>
            </a:r>
            <a:r>
              <a:rPr lang="en-US" sz="4000" dirty="0">
                <a:solidFill>
                  <a:srgbClr val="242021"/>
                </a:solidFill>
              </a:rPr>
              <a:t>participants were probably </a:t>
            </a:r>
            <a:r>
              <a:rPr lang="en-US" sz="4000" dirty="0" smtClean="0">
                <a:solidFill>
                  <a:srgbClr val="242021"/>
                </a:solidFill>
              </a:rPr>
              <a:t>excited about </a:t>
            </a:r>
            <a:r>
              <a:rPr lang="en-US" sz="4000" dirty="0">
                <a:solidFill>
                  <a:srgbClr val="242021"/>
                </a:solidFill>
              </a:rPr>
              <a:t>the palace history.</a:t>
            </a:r>
            <a:br>
              <a:rPr lang="en-US" sz="4000" dirty="0">
                <a:solidFill>
                  <a:srgbClr val="242021"/>
                </a:solidFill>
              </a:rPr>
            </a:br>
            <a:r>
              <a:rPr lang="en-US" sz="4000" b="1" dirty="0">
                <a:solidFill>
                  <a:srgbClr val="E36427"/>
                </a:solidFill>
              </a:rPr>
              <a:t>4. </a:t>
            </a:r>
            <a:r>
              <a:rPr lang="en-US" sz="4000" dirty="0" smtClean="0">
                <a:solidFill>
                  <a:srgbClr val="242021"/>
                </a:solidFill>
              </a:rPr>
              <a:t>I </a:t>
            </a:r>
            <a:r>
              <a:rPr lang="en-US" sz="4000" dirty="0">
                <a:solidFill>
                  <a:srgbClr val="242021"/>
                </a:solidFill>
              </a:rPr>
              <a:t>believe that members </a:t>
            </a:r>
            <a:r>
              <a:rPr lang="en-US" sz="4000" dirty="0" smtClean="0">
                <a:solidFill>
                  <a:srgbClr val="242021"/>
                </a:solidFill>
              </a:rPr>
              <a:t>expressed different </a:t>
            </a:r>
            <a:r>
              <a:rPr lang="en-US" sz="4000" dirty="0">
                <a:solidFill>
                  <a:srgbClr val="242021"/>
                </a:solidFill>
              </a:rPr>
              <a:t>opinions about the issue.</a:t>
            </a:r>
            <a:r>
              <a:rPr lang="en-US" sz="4000" dirty="0"/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97228" y="1068682"/>
            <a:ext cx="10490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Listen and underline words with elision.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4117559" y="2719409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Track 32.mp3" descr="Track 32.mp3">
            <a:hlinkClick r:id="" action="ppaction://media"/>
            <a:extLst>
              <a:ext uri="{FF2B5EF4-FFF2-40B4-BE49-F238E27FC236}">
                <a16:creationId xmlns:a16="http://schemas.microsoft.com/office/drawing/2014/main" xmlns="" id="{6E5204B9-2686-C64B-93B5-350950741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1412" y="40200"/>
            <a:ext cx="812800" cy="8128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7171420" y="3469685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5960097" y="4177206"/>
            <a:ext cx="189574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3112132" y="4911624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1632264" y="5650177"/>
            <a:ext cx="15446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089E501-8E4A-49E9-BC53-A843CE69E6CC}"/>
              </a:ext>
            </a:extLst>
          </p:cNvPr>
          <p:cNvCxnSpPr>
            <a:cxnSpLocks/>
          </p:cNvCxnSpPr>
          <p:nvPr/>
        </p:nvCxnSpPr>
        <p:spPr>
          <a:xfrm>
            <a:off x="8426708" y="5650177"/>
            <a:ext cx="180753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460772" y="1020964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cs typeface="Arial" panose="020B0604020202020204" pitchFamily="34" charset="0"/>
              </a:rPr>
              <a:t>Choose the correct words to complete the sentences.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747183" y="2125286"/>
            <a:ext cx="106976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36427"/>
                </a:solidFill>
              </a:rPr>
              <a:t>1. </a:t>
            </a:r>
            <a:r>
              <a:rPr lang="en-US" sz="3200" dirty="0" smtClean="0">
                <a:solidFill>
                  <a:srgbClr val="242021"/>
                </a:solidFill>
              </a:rPr>
              <a:t>Talking </a:t>
            </a:r>
            <a:r>
              <a:rPr lang="en-US" sz="3200" dirty="0">
                <a:solidFill>
                  <a:srgbClr val="242021"/>
                </a:solidFill>
              </a:rPr>
              <a:t>to the young volunteers </a:t>
            </a:r>
            <a:r>
              <a:rPr lang="en-US" sz="3200" dirty="0" smtClean="0">
                <a:solidFill>
                  <a:srgbClr val="242021"/>
                </a:solidFill>
              </a:rPr>
              <a:t>was </a:t>
            </a:r>
            <a:r>
              <a:rPr lang="en-US" sz="3200" dirty="0" smtClean="0">
                <a:solidFill>
                  <a:srgbClr val="3077B4"/>
                </a:solidFill>
              </a:rPr>
              <a:t>an eye-opening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a live-streamed </a:t>
            </a:r>
            <a:r>
              <a:rPr lang="en-US" sz="3200" dirty="0" smtClean="0">
                <a:solidFill>
                  <a:srgbClr val="242021"/>
                </a:solidFill>
              </a:rPr>
              <a:t>experience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E36427"/>
                </a:solidFill>
              </a:rPr>
              <a:t>2. </a:t>
            </a:r>
            <a:r>
              <a:rPr lang="en-US" sz="3200" dirty="0" smtClean="0">
                <a:solidFill>
                  <a:srgbClr val="242021"/>
                </a:solidFill>
              </a:rPr>
              <a:t>Mark </a:t>
            </a:r>
            <a:r>
              <a:rPr lang="en-US" sz="3200" dirty="0">
                <a:solidFill>
                  <a:srgbClr val="242021"/>
                </a:solidFill>
              </a:rPr>
              <a:t>was awarded for his </a:t>
            </a:r>
            <a:r>
              <a:rPr lang="en-US" sz="3200" dirty="0" smtClean="0">
                <a:solidFill>
                  <a:srgbClr val="3077B4"/>
                </a:solidFill>
              </a:rPr>
              <a:t>contribute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contribution </a:t>
            </a:r>
            <a:r>
              <a:rPr lang="en-US" sz="3200" dirty="0">
                <a:solidFill>
                  <a:srgbClr val="242021"/>
                </a:solidFill>
              </a:rPr>
              <a:t>to promoting </a:t>
            </a:r>
            <a:r>
              <a:rPr lang="en-US" sz="3200" dirty="0" smtClean="0">
                <a:solidFill>
                  <a:srgbClr val="242021"/>
                </a:solidFill>
              </a:rPr>
              <a:t>traditional music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E36427"/>
                </a:solidFill>
              </a:rPr>
              <a:t>3. </a:t>
            </a:r>
            <a:r>
              <a:rPr lang="en-US" sz="3200" dirty="0" smtClean="0">
                <a:solidFill>
                  <a:srgbClr val="242021"/>
                </a:solidFill>
              </a:rPr>
              <a:t>You </a:t>
            </a:r>
            <a:r>
              <a:rPr lang="en-US" sz="3200" dirty="0">
                <a:solidFill>
                  <a:srgbClr val="242021"/>
                </a:solidFill>
              </a:rPr>
              <a:t>need to have strong </a:t>
            </a:r>
            <a:r>
              <a:rPr lang="en-US" sz="3200" dirty="0" smtClean="0">
                <a:solidFill>
                  <a:srgbClr val="3077B4"/>
                </a:solidFill>
              </a:rPr>
              <a:t>leader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leadership </a:t>
            </a:r>
            <a:r>
              <a:rPr lang="en-US" sz="3200" dirty="0">
                <a:solidFill>
                  <a:srgbClr val="242021"/>
                </a:solidFill>
              </a:rPr>
              <a:t>skills to manage the project.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E36427"/>
                </a:solidFill>
              </a:rPr>
              <a:t>4. </a:t>
            </a:r>
            <a:r>
              <a:rPr lang="en-US" sz="3200" dirty="0" smtClean="0">
                <a:solidFill>
                  <a:srgbClr val="242021"/>
                </a:solidFill>
              </a:rPr>
              <a:t>This </a:t>
            </a:r>
            <a:r>
              <a:rPr lang="en-US" sz="3200" dirty="0" err="1">
                <a:solidFill>
                  <a:srgbClr val="242021"/>
                </a:solidFill>
              </a:rPr>
              <a:t>programme</a:t>
            </a:r>
            <a:r>
              <a:rPr lang="en-US" sz="3200" dirty="0">
                <a:solidFill>
                  <a:srgbClr val="242021"/>
                </a:solidFill>
              </a:rPr>
              <a:t> tries to </a:t>
            </a:r>
            <a:r>
              <a:rPr lang="en-US" sz="3200" dirty="0" smtClean="0">
                <a:solidFill>
                  <a:srgbClr val="242021"/>
                </a:solidFill>
              </a:rPr>
              <a:t>encourage </a:t>
            </a:r>
            <a:r>
              <a:rPr lang="en-US" sz="3200" dirty="0" smtClean="0">
                <a:solidFill>
                  <a:srgbClr val="3077B4"/>
                </a:solidFill>
              </a:rPr>
              <a:t>culture </a:t>
            </a:r>
            <a:r>
              <a:rPr lang="en-US" sz="3200" dirty="0" smtClean="0">
                <a:solidFill>
                  <a:srgbClr val="242021"/>
                </a:solidFill>
              </a:rPr>
              <a:t>/ </a:t>
            </a:r>
            <a:r>
              <a:rPr lang="en-US" sz="3200" dirty="0" smtClean="0">
                <a:solidFill>
                  <a:srgbClr val="3077B4"/>
                </a:solidFill>
              </a:rPr>
              <a:t>cultural </a:t>
            </a:r>
            <a:r>
              <a:rPr lang="en-US" sz="3200" dirty="0">
                <a:solidFill>
                  <a:srgbClr val="242021"/>
                </a:solidFill>
              </a:rPr>
              <a:t>exchanges </a:t>
            </a:r>
            <a:r>
              <a:rPr lang="en-US" sz="3200" dirty="0" smtClean="0">
                <a:solidFill>
                  <a:srgbClr val="242021"/>
                </a:solidFill>
              </a:rPr>
              <a:t>among ASEAN countries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r>
              <a:rPr lang="en-US" sz="3200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192108" y="2145323"/>
            <a:ext cx="2637692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520354" y="3060525"/>
            <a:ext cx="2309446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05954" y="4046867"/>
            <a:ext cx="1887415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510954" y="5031966"/>
            <a:ext cx="1441938" cy="650631"/>
          </a:xfrm>
          <a:prstGeom prst="roundRect">
            <a:avLst/>
          </a:prstGeom>
          <a:noFill/>
          <a:ln w="57150">
            <a:solidFill>
              <a:srgbClr val="E36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 animBg="1"/>
      <p:bldP spid="14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1560982" y="960330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Circle the underline part that is incorrect in each of the following sentence. Then correct it.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LOOKING 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6113F6-1058-4AB3-A320-0E8FD4899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815" y="1914437"/>
            <a:ext cx="5190369" cy="48196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B93FA9DA-A228-4B47-B629-0D0B66EAF104}"/>
              </a:ext>
            </a:extLst>
          </p:cNvPr>
          <p:cNvSpPr/>
          <p:nvPr/>
        </p:nvSpPr>
        <p:spPr>
          <a:xfrm>
            <a:off x="7449671" y="2277035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FA000F2-6B88-4D8A-92EF-7587297D9D89}"/>
              </a:ext>
            </a:extLst>
          </p:cNvPr>
          <p:cNvSpPr/>
          <p:nvPr/>
        </p:nvSpPr>
        <p:spPr>
          <a:xfrm>
            <a:off x="6143017" y="4876799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8ACD5C70-E328-4484-8154-62DB593C9D1B}"/>
              </a:ext>
            </a:extLst>
          </p:cNvPr>
          <p:cNvSpPr/>
          <p:nvPr/>
        </p:nvSpPr>
        <p:spPr>
          <a:xfrm>
            <a:off x="6143017" y="6185648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504FDAE-F789-4427-8519-02C19D73423A}"/>
              </a:ext>
            </a:extLst>
          </p:cNvPr>
          <p:cNvSpPr/>
          <p:nvPr/>
        </p:nvSpPr>
        <p:spPr>
          <a:xfrm>
            <a:off x="4195482" y="3576918"/>
            <a:ext cx="340658" cy="28687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8611FFC-0147-41AE-A6BF-43B9130364FE}"/>
              </a:ext>
            </a:extLst>
          </p:cNvPr>
          <p:cNvCxnSpPr/>
          <p:nvPr/>
        </p:nvCxnSpPr>
        <p:spPr>
          <a:xfrm>
            <a:off x="7790329" y="2420470"/>
            <a:ext cx="11295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F821A607-3401-4BC0-98C2-AC3DE6E2135D}"/>
              </a:ext>
            </a:extLst>
          </p:cNvPr>
          <p:cNvCxnSpPr>
            <a:cxnSpLocks/>
          </p:cNvCxnSpPr>
          <p:nvPr/>
        </p:nvCxnSpPr>
        <p:spPr>
          <a:xfrm flipH="1">
            <a:off x="3025491" y="3738282"/>
            <a:ext cx="11699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9F5DBD6E-521E-44C3-9355-86A1852D0A20}"/>
              </a:ext>
            </a:extLst>
          </p:cNvPr>
          <p:cNvCxnSpPr/>
          <p:nvPr/>
        </p:nvCxnSpPr>
        <p:spPr>
          <a:xfrm>
            <a:off x="6483675" y="5020234"/>
            <a:ext cx="11295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07B41D98-8354-4DC6-8BCE-801B569BF197}"/>
              </a:ext>
            </a:extLst>
          </p:cNvPr>
          <p:cNvCxnSpPr>
            <a:cxnSpLocks/>
          </p:cNvCxnSpPr>
          <p:nvPr/>
        </p:nvCxnSpPr>
        <p:spPr>
          <a:xfrm>
            <a:off x="8492962" y="6329083"/>
            <a:ext cx="10365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A0402DC-FB16-44BB-8E94-40F327FF184C}"/>
              </a:ext>
            </a:extLst>
          </p:cNvPr>
          <p:cNvSpPr txBox="1"/>
          <p:nvPr/>
        </p:nvSpPr>
        <p:spPr>
          <a:xfrm>
            <a:off x="9031842" y="2114492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discussing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333FAC2-BD87-4145-B1CD-537E0FD9AB55}"/>
              </a:ext>
            </a:extLst>
          </p:cNvPr>
          <p:cNvSpPr txBox="1"/>
          <p:nvPr/>
        </p:nvSpPr>
        <p:spPr>
          <a:xfrm>
            <a:off x="937262" y="3427965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Organising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E4B0D5A-78D8-49EF-9F3D-64D5E5F41F44}"/>
              </a:ext>
            </a:extLst>
          </p:cNvPr>
          <p:cNvSpPr txBox="1"/>
          <p:nvPr/>
        </p:nvSpPr>
        <p:spPr>
          <a:xfrm>
            <a:off x="7752454" y="4723072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translating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26985A6-C36B-40EF-85F9-E3A4FEC6640B}"/>
              </a:ext>
            </a:extLst>
          </p:cNvPr>
          <p:cNvSpPr txBox="1"/>
          <p:nvPr/>
        </p:nvSpPr>
        <p:spPr>
          <a:xfrm>
            <a:off x="9660642" y="6036695"/>
            <a:ext cx="233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participating</a:t>
            </a: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22" grpId="0" animBg="1"/>
      <p:bldP spid="23" grpId="0" animBg="1"/>
      <p:bldP spid="24" grpId="0" animBg="1"/>
      <p:bldP spid="3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8970B3-CD67-4B77-B4CE-E570F40FD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7" b="3156"/>
          <a:stretch/>
        </p:blipFill>
        <p:spPr>
          <a:xfrm>
            <a:off x="0" y="893201"/>
            <a:ext cx="4012422" cy="6008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18EB67-02E2-4BB6-8364-23BB4F360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131"/>
          <a:stretch/>
        </p:blipFill>
        <p:spPr>
          <a:xfrm>
            <a:off x="4223437" y="1055437"/>
            <a:ext cx="4465815" cy="2213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80E1F6D-ABB7-42B0-A7A5-170CC5898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71"/>
          <a:stretch/>
        </p:blipFill>
        <p:spPr>
          <a:xfrm>
            <a:off x="7070395" y="3614726"/>
            <a:ext cx="4566216" cy="29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97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Review the vocabulary and grammar of Unit 4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Apply what you have learnt (vocabulary and grammar) into practice through a project.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954" y="2178701"/>
            <a:ext cx="8753494" cy="1458427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  <a:cs typeface="Arial" panose="020B0604020202020204" pitchFamily="34" charset="0"/>
              </a:rPr>
              <a:t>Prepare for Unit 5.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0999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b="1" dirty="0"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1A5CFC-C6B5-7855-25B9-C1C80FA15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3" y="1924078"/>
            <a:ext cx="4935941" cy="470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2863" y="2765767"/>
            <a:ext cx="6559291" cy="739240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LOOKING BACK AND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20834" y="2836123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26532"/>
                </a:solidFill>
                <a:latin typeface="Bookman Old Style" pitchFamily="18" charset="0"/>
              </a:rPr>
              <a:t>LESSON 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  <a:cs typeface="+mn-cs"/>
              </a:rPr>
              <a:t>Asean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FacebookK&amp;TBold"/>
                <a:ea typeface="+mn-ea"/>
              </a:rPr>
              <a:t> and Viet Nam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26" name="Picture 2" descr="revisión Logo | Herramienta de diseño de logotipos gratuita de Flaming Text">
            <a:extLst>
              <a:ext uri="{FF2B5EF4-FFF2-40B4-BE49-F238E27FC236}">
                <a16:creationId xmlns:a16="http://schemas.microsoft.com/office/drawing/2014/main" xmlns="" id="{C2C7DC57-C7B8-FD41-350E-3CB76C220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84" b="30610"/>
          <a:stretch/>
        </p:blipFill>
        <p:spPr bwMode="auto">
          <a:xfrm>
            <a:off x="598785" y="4059368"/>
            <a:ext cx="10994430" cy="19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14418" y="1319732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299" y="2766539"/>
            <a:ext cx="23276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LOOKING BACK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957714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PROJECT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3" y="1413255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Odd one out! – The ASEAN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4" y="2592731"/>
            <a:ext cx="4879384" cy="1085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Pronunciation: Elision of vowels</a:t>
            </a:r>
          </a:p>
          <a:p>
            <a:r>
              <a:rPr lang="en-GB" dirty="0">
                <a:solidFill>
                  <a:schemeClr val="tx1"/>
                </a:solidFill>
              </a:rPr>
              <a:t>Vocabulary: ASEAN</a:t>
            </a:r>
          </a:p>
          <a:p>
            <a:r>
              <a:rPr lang="en-GB" dirty="0">
                <a:solidFill>
                  <a:schemeClr val="tx1"/>
                </a:solidFill>
              </a:rPr>
              <a:t>Grammar: </a:t>
            </a:r>
            <a:r>
              <a:rPr lang="en-US" dirty="0">
                <a:solidFill>
                  <a:schemeClr val="tx1"/>
                </a:solidFill>
              </a:rPr>
              <a:t>Gerunds as subjects and objects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916879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cap="small" dirty="0">
                <a:solidFill>
                  <a:schemeClr val="tx1"/>
                </a:solidFill>
              </a:rPr>
              <a:t>THE COLOURS OF ASEAN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8185" y="1647434"/>
            <a:ext cx="931931" cy="11191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3" y="3094240"/>
            <a:ext cx="709996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5198318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4312817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5165962"/>
            <a:ext cx="4879382" cy="760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 Wrap up</a:t>
            </a:r>
          </a:p>
          <a:p>
            <a:r>
              <a:rPr lang="en-US" dirty="0">
                <a:solidFill>
                  <a:schemeClr val="tx1"/>
                </a:solidFill>
              </a:rPr>
              <a:t>- Homework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56729" y="307352"/>
            <a:ext cx="5913905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LOOKING BACK AND PROJECT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48234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26532"/>
                </a:solidFill>
                <a:latin typeface="Bookman Old Style" pitchFamily="18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5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ASEAN</a:t>
            </a: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 ONE OUT</a:t>
            </a:r>
            <a:endParaRPr lang="th-TH" sz="5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Owner\Pictures\ASEA00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561" y="1502860"/>
            <a:ext cx="4011619" cy="2679145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5CD2A6D-F37E-32BF-C300-E00006B9DE0E}"/>
              </a:ext>
            </a:extLst>
          </p:cNvPr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B86FC2-BC30-AD76-1C2F-7B497D22C569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u="sng" dirty="0"/>
              <a:t>EXAMPLE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Which one doesn’t belong here?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498" y="1734791"/>
            <a:ext cx="8229600" cy="3196952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pPr>
              <a:buNone/>
            </a:pPr>
            <a:r>
              <a:rPr lang="en-US" sz="3200" dirty="0"/>
              <a:t>A:	Banana</a:t>
            </a:r>
          </a:p>
          <a:p>
            <a:pPr>
              <a:buNone/>
            </a:pPr>
            <a:r>
              <a:rPr lang="en-US" sz="3200" dirty="0"/>
              <a:t>B:	Apple</a:t>
            </a:r>
          </a:p>
          <a:p>
            <a:pPr>
              <a:buNone/>
            </a:pPr>
            <a:r>
              <a:rPr lang="en-US" sz="3200" dirty="0"/>
              <a:t>C:	Carrot</a:t>
            </a:r>
          </a:p>
          <a:p>
            <a:pPr>
              <a:buNone/>
            </a:pPr>
            <a:r>
              <a:rPr lang="en-US" sz="3200" dirty="0"/>
              <a:t>D:	Watermelon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3592" y="4931743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C:  Carrot</a:t>
            </a:r>
            <a:endParaRPr lang="th-TH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7857" y="5651110"/>
            <a:ext cx="9016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Why?	A carrot is a vegetable, the others are fruits.</a:t>
            </a:r>
            <a:endParaRPr lang="th-TH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42" y="98361"/>
            <a:ext cx="11737074" cy="160934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B: It is the Dutch flag.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/>
              <a:t>The Netherlands is not a member of ASEAN</a:t>
            </a:r>
            <a:endParaRPr lang="th-TH" sz="4000" dirty="0"/>
          </a:p>
        </p:txBody>
      </p:sp>
      <p:pic>
        <p:nvPicPr>
          <p:cNvPr id="4" name="Picture 2" descr="C:\Users\Owner\Pictures\CAMB00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9479" y="1887396"/>
            <a:ext cx="3231510" cy="2165444"/>
          </a:xfrm>
          <a:prstGeom prst="rect">
            <a:avLst/>
          </a:prstGeom>
          <a:noFill/>
        </p:spPr>
      </p:pic>
      <p:pic>
        <p:nvPicPr>
          <p:cNvPr id="5" name="Picture 2" descr="C:\Users\Owner\Pictures\LAOS0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478" y="4316740"/>
            <a:ext cx="3231509" cy="2165444"/>
          </a:xfrm>
          <a:prstGeom prst="rect">
            <a:avLst/>
          </a:prstGeom>
          <a:noFill/>
        </p:spPr>
      </p:pic>
      <p:pic>
        <p:nvPicPr>
          <p:cNvPr id="6" name="Picture 2" descr="C:\Users\Owner\Pictures\MYAN000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0934" y="4319976"/>
            <a:ext cx="3280590" cy="2162207"/>
          </a:xfrm>
          <a:prstGeom prst="rect">
            <a:avLst/>
          </a:prstGeom>
          <a:noFill/>
        </p:spPr>
      </p:pic>
      <p:pic>
        <p:nvPicPr>
          <p:cNvPr id="18434" name="Picture 2" descr="http://t1.gstatic.com/images?q=tbn:ANd9GcRvZPeETLA2ifPFcE4JU_SZfcxeUzaOoLqXmMmmofyrTWW5rvy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0934" y="1887395"/>
            <a:ext cx="3231510" cy="2165445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E990CFA-6FF7-AFBA-4DAA-0F973E6E00F1}"/>
              </a:ext>
            </a:extLst>
          </p:cNvPr>
          <p:cNvSpPr/>
          <p:nvPr/>
        </p:nvSpPr>
        <p:spPr>
          <a:xfrm>
            <a:off x="1296548" y="2658071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43B2808-7E25-8120-FA48-40E84A9485E5}"/>
              </a:ext>
            </a:extLst>
          </p:cNvPr>
          <p:cNvSpPr/>
          <p:nvPr/>
        </p:nvSpPr>
        <p:spPr>
          <a:xfrm>
            <a:off x="1304562" y="4937797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BA9D85-CCFC-8B40-1A68-D8EA7A0767BF}"/>
              </a:ext>
            </a:extLst>
          </p:cNvPr>
          <p:cNvSpPr/>
          <p:nvPr/>
        </p:nvSpPr>
        <p:spPr>
          <a:xfrm>
            <a:off x="6489698" y="2658070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D9BE3F2-41B4-0507-BC24-E419941EB9D8}"/>
              </a:ext>
            </a:extLst>
          </p:cNvPr>
          <p:cNvSpPr/>
          <p:nvPr/>
        </p:nvSpPr>
        <p:spPr>
          <a:xfrm>
            <a:off x="6486849" y="4937796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563" y="109660"/>
            <a:ext cx="9592875" cy="11522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C: Washington is not in the Southeast Asia 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568" y="1343484"/>
            <a:ext cx="10577015" cy="4497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A.	Bangkok			B.	Manila</a:t>
            </a:r>
          </a:p>
          <a:p>
            <a:endParaRPr lang="en-US" sz="4400" dirty="0"/>
          </a:p>
          <a:p>
            <a:endParaRPr lang="en-US" sz="4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4400" dirty="0"/>
              <a:t>C.	Washington		D.	</a:t>
            </a:r>
            <a:r>
              <a:rPr lang="en-US" sz="4400" dirty="0" err="1"/>
              <a:t>Naypyidaw</a:t>
            </a:r>
            <a:r>
              <a:rPr lang="en-US" sz="4400" dirty="0"/>
              <a:t>	</a:t>
            </a:r>
            <a:endParaRPr lang="th-TH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30642D-1D52-EED5-9613-FBD85D4C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9" y="2048522"/>
            <a:ext cx="2666965" cy="1779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02399D-E84E-568A-72EE-9971477DC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19"/>
          <a:stretch/>
        </p:blipFill>
        <p:spPr>
          <a:xfrm>
            <a:off x="7401636" y="2034069"/>
            <a:ext cx="2666965" cy="1793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8C7B7D-204F-653B-F006-C8E12F6C9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4" r="14925"/>
          <a:stretch/>
        </p:blipFill>
        <p:spPr>
          <a:xfrm>
            <a:off x="2123399" y="4757237"/>
            <a:ext cx="2666965" cy="1745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3B5BFE-4F20-9834-05BA-6F6AD7C38F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8"/>
          <a:stretch/>
        </p:blipFill>
        <p:spPr>
          <a:xfrm>
            <a:off x="7401636" y="4751105"/>
            <a:ext cx="2666965" cy="1751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947" y="-81887"/>
            <a:ext cx="10058400" cy="16093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It is the 10 US dollar bill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rc_mi" descr="http://www.banknotes.com/SG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4300" y="3901042"/>
            <a:ext cx="266429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www.banknotes.com/US5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1452315"/>
            <a:ext cx="26642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rc_mi" descr="http://www.banknotes.com/MY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300" y="1416311"/>
            <a:ext cx="266429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http://www.happyphilatelic.com/banknote/Banknote_Polymer/plasticNotesImage/BnpBru$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3901042"/>
            <a:ext cx="266429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F52F633-ACE6-A91D-7224-2492E225DC2B}"/>
              </a:ext>
            </a:extLst>
          </p:cNvPr>
          <p:cNvSpPr/>
          <p:nvPr/>
        </p:nvSpPr>
        <p:spPr>
          <a:xfrm>
            <a:off x="1499534" y="2070771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3365B8-634D-0B8A-1E9D-6A236728A1A8}"/>
              </a:ext>
            </a:extLst>
          </p:cNvPr>
          <p:cNvSpPr/>
          <p:nvPr/>
        </p:nvSpPr>
        <p:spPr>
          <a:xfrm>
            <a:off x="1510397" y="466439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41B102E-975A-67AB-02EC-3FD5FB2DE880}"/>
              </a:ext>
            </a:extLst>
          </p:cNvPr>
          <p:cNvSpPr/>
          <p:nvPr/>
        </p:nvSpPr>
        <p:spPr>
          <a:xfrm>
            <a:off x="6692684" y="2070770"/>
            <a:ext cx="596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0A3AC3-D18B-0901-F559-BFF0CE4C754B}"/>
              </a:ext>
            </a:extLst>
          </p:cNvPr>
          <p:cNvSpPr/>
          <p:nvPr/>
        </p:nvSpPr>
        <p:spPr>
          <a:xfrm>
            <a:off x="6692684" y="4664395"/>
            <a:ext cx="630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017" y="252619"/>
            <a:ext cx="7961967" cy="160934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Thailand is a country, </a:t>
            </a:r>
            <a:b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NOT a language</a:t>
            </a:r>
            <a:endParaRPr lang="th-TH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32CC5-7FF0-EC80-D6C5-FFC7D556F9E5}"/>
              </a:ext>
            </a:extLst>
          </p:cNvPr>
          <p:cNvSpPr txBox="1">
            <a:spLocks/>
          </p:cNvSpPr>
          <p:nvPr/>
        </p:nvSpPr>
        <p:spPr>
          <a:xfrm>
            <a:off x="1688911" y="2380714"/>
            <a:ext cx="8814178" cy="3064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A.	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Indonesian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	B.	Thailand</a:t>
            </a:r>
          </a:p>
          <a:p>
            <a:pPr marL="0" indent="0">
              <a:buNone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 (Body)"/>
            </a:endParaRPr>
          </a:p>
          <a:p>
            <a:pPr marL="0" indent="0">
              <a:buFont typeface="Wingdings" pitchFamily="2" charset="2"/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 (Body)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 (Body)"/>
              </a:rPr>
              <a:t>C.	English		D.	Malay	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 (Body)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9176</TotalTime>
  <Words>272</Words>
  <Application>Microsoft Office PowerPoint</Application>
  <PresentationFormat>Widescreen</PresentationFormat>
  <Paragraphs>91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Adobe Gothic Std B</vt:lpstr>
      <vt:lpstr>Arial</vt:lpstr>
      <vt:lpstr>Bookman Old Style</vt:lpstr>
      <vt:lpstr>Calibri</vt:lpstr>
      <vt:lpstr>Calibri Light</vt:lpstr>
      <vt:lpstr>Cordia New</vt:lpstr>
      <vt:lpstr>Georgia</vt:lpstr>
      <vt:lpstr>IrisUPC</vt:lpstr>
      <vt:lpstr>Montserrat Medium</vt:lpstr>
      <vt:lpstr>Myriad Pro</vt:lpstr>
      <vt:lpstr>Trebuchet MS</vt:lpstr>
      <vt:lpstr>Trebuchet MS (Body)</vt:lpstr>
      <vt:lpstr>UTM Facebook K&amp;T</vt:lpstr>
      <vt:lpstr>UTMFacebookK&amp;TBold</vt:lpstr>
      <vt:lpstr>Wingdings</vt:lpstr>
      <vt:lpstr>Office Theme</vt:lpstr>
      <vt:lpstr>Wood Type</vt:lpstr>
      <vt:lpstr>PowerPoint Presentation</vt:lpstr>
      <vt:lpstr>PowerPoint Presentation</vt:lpstr>
      <vt:lpstr>PowerPoint Presentation</vt:lpstr>
      <vt:lpstr>THE ASEAN  ODD ONE OUT</vt:lpstr>
      <vt:lpstr>EXAMPLE Which one doesn’t belong here?</vt:lpstr>
      <vt:lpstr>B: It is the Dutch flag. The Netherlands is not a member of ASEAN</vt:lpstr>
      <vt:lpstr>C: Washington is not in the Southeast Asia </vt:lpstr>
      <vt:lpstr>A: It is the 10 US dollar bill</vt:lpstr>
      <vt:lpstr>B: Thailand is a country,   NOT a language</vt:lpstr>
      <vt:lpstr>B: USA is not a country in the Southeast Asia </vt:lpstr>
      <vt:lpstr>C: It is the flag of Indonesia,  the other flags are not ASEAN flags.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179</cp:revision>
  <dcterms:created xsi:type="dcterms:W3CDTF">2020-12-09T02:04:09Z</dcterms:created>
  <dcterms:modified xsi:type="dcterms:W3CDTF">2023-05-09T10:03:31Z</dcterms:modified>
</cp:coreProperties>
</file>