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2" r:id="rId3"/>
    <p:sldMasterId id="2147483753" r:id="rId4"/>
    <p:sldMasterId id="2147483765" r:id="rId5"/>
  </p:sldMasterIdLst>
  <p:notesMasterIdLst>
    <p:notesMasterId r:id="rId21"/>
  </p:notesMasterIdLst>
  <p:sldIdLst>
    <p:sldId id="263" r:id="rId6"/>
    <p:sldId id="287" r:id="rId7"/>
    <p:sldId id="293" r:id="rId8"/>
    <p:sldId id="305" r:id="rId9"/>
    <p:sldId id="438" r:id="rId10"/>
    <p:sldId id="295" r:id="rId11"/>
    <p:sldId id="306" r:id="rId12"/>
    <p:sldId id="432" r:id="rId13"/>
    <p:sldId id="433" r:id="rId14"/>
    <p:sldId id="434" r:id="rId15"/>
    <p:sldId id="435" r:id="rId16"/>
    <p:sldId id="437" r:id="rId17"/>
    <p:sldId id="436" r:id="rId18"/>
    <p:sldId id="291"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9F849-2E30-4F6A-BBCB-7712ED38BD28}"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E6812-C3FA-4C34-8115-6EA8F1E86705}" type="slidenum">
              <a:rPr lang="en-US" smtClean="0"/>
              <a:t>‹#›</a:t>
            </a:fld>
            <a:endParaRPr lang="en-US"/>
          </a:p>
        </p:txBody>
      </p:sp>
    </p:spTree>
    <p:extLst>
      <p:ext uri="{BB962C8B-B14F-4D97-AF65-F5344CB8AC3E}">
        <p14:creationId xmlns:p14="http://schemas.microsoft.com/office/powerpoint/2010/main" val="368692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1</a:t>
            </a:fld>
            <a:endParaRPr lang="en-US"/>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8</a:t>
            </a:fld>
            <a:endParaRPr lang="en-US"/>
          </a:p>
        </p:txBody>
      </p:sp>
    </p:spTree>
    <p:extLst>
      <p:ext uri="{BB962C8B-B14F-4D97-AF65-F5344CB8AC3E}">
        <p14:creationId xmlns:p14="http://schemas.microsoft.com/office/powerpoint/2010/main" val="120778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4E6812-C3FA-4C34-8115-6EA8F1E86705}" type="slidenum">
              <a:rPr lang="en-US" smtClean="0"/>
              <a:t>14</a:t>
            </a:fld>
            <a:endParaRPr lang="en-US"/>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svg"/><Relationship Id="rId7"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svg"/><Relationship Id="rId7"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11.png"/><Relationship Id="rId4" Type="http://schemas.openxmlformats.org/officeDocument/2006/relationships/image" Target="../media/image35.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2.svg"/><Relationship Id="rId7"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svg"/><Relationship Id="rId7"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35.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7566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049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153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180468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PPTMON slide">
    <p:bg>
      <p:bgPr>
        <a:solidFill>
          <a:srgbClr val="FFDEB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59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48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3955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28327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83225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72964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1667141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322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377779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96419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239884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79082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286463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41981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7964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129453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28083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727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89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499436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46662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04886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81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6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1125852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0242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77216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2860230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2422597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522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20928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303569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3469510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382610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69847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2817680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255098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2480244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408296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45755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560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3522452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4061650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70718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7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8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15/10/2023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25602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15/10/2023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259956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15/10/2023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84474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15/10/2023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71737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15/10/2023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904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285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15/10/2023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50113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15/10/2023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75832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15/10/2023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613174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15/10/2023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652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15/10/2023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596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15/10/2023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7276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898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0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545592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4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260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58655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144090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7860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06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heme" Target="../theme/theme3.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3932EA8-116F-FA88-5750-85B44957D3B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06227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7" r:id="rId14"/>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2003FE7-173C-3065-C322-A54706185F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33409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E51BD09-4FC6-26F1-4B7D-376AF07FB4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671012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159DA99-C436-72C4-B3CF-8AA5A963BB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462852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555EAE5-E31B-99D8-7CA6-867F98E88D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3735643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jp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1.xml"/><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1.png"/><Relationship Id="rId7" Type="http://schemas.openxmlformats.org/officeDocument/2006/relationships/image" Target="../media/image85.svg"/><Relationship Id="rId2" Type="http://schemas.openxmlformats.org/officeDocument/2006/relationships/image" Target="../media/image50.png"/><Relationship Id="rId1" Type="http://schemas.openxmlformats.org/officeDocument/2006/relationships/slideLayout" Target="../slideLayouts/slideLayout71.xml"/><Relationship Id="rId6" Type="http://schemas.openxmlformats.org/officeDocument/2006/relationships/image" Target="../media/image84.png"/><Relationship Id="rId5" Type="http://schemas.openxmlformats.org/officeDocument/2006/relationships/image" Target="../media/image83.gif"/><Relationship Id="rId4" Type="http://schemas.openxmlformats.org/officeDocument/2006/relationships/image" Target="../media/image49.png"/><Relationship Id="rId9" Type="http://schemas.openxmlformats.org/officeDocument/2006/relationships/image" Target="../media/image87.png"/></Relationships>
</file>

<file path=ppt/slides/_rels/slide1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9.svg"/><Relationship Id="rId7" Type="http://schemas.openxmlformats.org/officeDocument/2006/relationships/image" Target="../media/image88.pn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32.svg"/><Relationship Id="rId10" Type="http://schemas.openxmlformats.org/officeDocument/2006/relationships/image" Target="../media/image91.png"/><Relationship Id="rId4" Type="http://schemas.openxmlformats.org/officeDocument/2006/relationships/image" Target="../media/image31.png"/><Relationship Id="rId9"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88.pn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9.svg"/><Relationship Id="rId7" Type="http://schemas.openxmlformats.org/officeDocument/2006/relationships/image" Target="../media/image89.pn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24.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0.png"/><Relationship Id="rId7" Type="http://schemas.openxmlformats.org/officeDocument/2006/relationships/image" Target="../media/image71.sv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26.xml"/><Relationship Id="rId6" Type="http://schemas.openxmlformats.org/officeDocument/2006/relationships/image" Target="../media/image76.png"/><Relationship Id="rId5" Type="http://schemas.microsoft.com/office/2007/relationships/hdphoto" Target="../media/hdphoto1.wdp"/><Relationship Id="rId4" Type="http://schemas.openxmlformats.org/officeDocument/2006/relationships/image" Target="../media/image75.pn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26.xml"/><Relationship Id="rId6" Type="http://schemas.openxmlformats.org/officeDocument/2006/relationships/image" Target="../media/image76.png"/><Relationship Id="rId5" Type="http://schemas.microsoft.com/office/2007/relationships/hdphoto" Target="../media/hdphoto1.wdp"/><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81.pn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82.pn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32.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50.png"/><Relationship Id="rId7"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83.gif"/><Relationship Id="rId5" Type="http://schemas.openxmlformats.org/officeDocument/2006/relationships/image" Target="../media/image49.png"/><Relationship Id="rId10" Type="http://schemas.openxmlformats.org/officeDocument/2006/relationships/image" Target="../media/image87.png"/><Relationship Id="rId4" Type="http://schemas.openxmlformats.org/officeDocument/2006/relationships/image" Target="../media/image51.png"/><Relationship Id="rId9" Type="http://schemas.openxmlformats.org/officeDocument/2006/relationships/image" Target="../media/image86.png"/></Relationships>
</file>

<file path=ppt/slides/_rels/slide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1.png"/><Relationship Id="rId7" Type="http://schemas.openxmlformats.org/officeDocument/2006/relationships/image" Target="../media/image85.svg"/><Relationship Id="rId2" Type="http://schemas.openxmlformats.org/officeDocument/2006/relationships/image" Target="../media/image50.png"/><Relationship Id="rId1" Type="http://schemas.openxmlformats.org/officeDocument/2006/relationships/slideLayout" Target="../slideLayouts/slideLayout71.xml"/><Relationship Id="rId6" Type="http://schemas.openxmlformats.org/officeDocument/2006/relationships/image" Target="../media/image84.png"/><Relationship Id="rId5" Type="http://schemas.openxmlformats.org/officeDocument/2006/relationships/image" Target="../media/image83.gif"/><Relationship Id="rId4" Type="http://schemas.openxmlformats.org/officeDocument/2006/relationships/image" Target="../media/image49.png"/><Relationship Id="rId9"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9" name="Picture 8">
            <a:extLst>
              <a:ext uri="{FF2B5EF4-FFF2-40B4-BE49-F238E27FC236}">
                <a16:creationId xmlns:a16="http://schemas.microsoft.com/office/drawing/2014/main" id="{E3611703-D509-B7C8-607C-151574846D92}"/>
              </a:ext>
            </a:extLst>
          </p:cNvPr>
          <p:cNvPicPr>
            <a:picLocks noChangeAspect="1"/>
          </p:cNvPicPr>
          <p:nvPr/>
        </p:nvPicPr>
        <p:blipFill>
          <a:blip r:embed="rId17"/>
          <a:stretch>
            <a:fillRect/>
          </a:stretch>
        </p:blipFill>
        <p:spPr>
          <a:xfrm>
            <a:off x="2553150" y="2168913"/>
            <a:ext cx="7200000" cy="2767824"/>
          </a:xfrm>
          <a:prstGeom prst="rect">
            <a:avLst/>
          </a:prstGeom>
        </p:spPr>
      </p:pic>
    </p:spTree>
    <p:extLst>
      <p:ext uri="{BB962C8B-B14F-4D97-AF65-F5344CB8AC3E}">
        <p14:creationId xmlns:p14="http://schemas.microsoft.com/office/powerpoint/2010/main" val="364932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356895"/>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80437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c. Phần hướng dẫn thực hiện gồm mấy bước? Nêu nội dung của mỗi bước.</a:t>
              </a:r>
              <a:endParaRPr kumimoji="0" lang="vi-VN" sz="36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2087" y="3043522"/>
            <a:ext cx="5575969" cy="3488134"/>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1: Dùng kéo cắt (hoặc dùng tay xé) hai đường chéo theo gân lá để tạo thành hai chiếc sừng.</a:t>
            </a:r>
          </a:p>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endParaRPr kumimoji="0" lang="vi-VN" sz="24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342855" y="3783003"/>
            <a:ext cx="5547581" cy="3978764"/>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392731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wipe(left)">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Calibri" panose="020F0502020204030204" pitchFamily="34" charset="0"/>
                  <a:cs typeface="Calibri" panose="020F0502020204030204" pitchFamily="34" charset="0"/>
                </a:rPr>
                <a:t>2. </a:t>
              </a:r>
              <a:r>
                <a:rPr lang="vi-VN" sz="3200" b="1" i="0" dirty="0">
                  <a:solidFill>
                    <a:srgbClr val="002060"/>
                  </a:solidFill>
                  <a:effectLst/>
                  <a:latin typeface="Calibri" panose="020F0502020204030204" pitchFamily="34" charset="0"/>
                  <a:cs typeface="Calibri" panose="020F0502020204030204" pitchFamily="34" charset="0"/>
                </a:rPr>
                <a:t>Trao đổi những điểm cần lưu ý khi viết bài hướng dẫn thực hiện một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885714" y="2438179"/>
            <a:ext cx="2916309" cy="783486"/>
          </a:xfrm>
          <a:prstGeom prst="rect">
            <a:avLst/>
          </a:prstGeom>
        </p:spPr>
      </p:pic>
      <p:pic>
        <p:nvPicPr>
          <p:cNvPr id="10" name="Picture 9">
            <a:extLst>
              <a:ext uri="{FF2B5EF4-FFF2-40B4-BE49-F238E27FC236}">
                <a16:creationId xmlns:a16="http://schemas.microsoft.com/office/drawing/2014/main" id="{1424C455-3824-64F1-B9AC-41EE9CF1C77B}"/>
              </a:ext>
            </a:extLst>
          </p:cNvPr>
          <p:cNvPicPr>
            <a:picLocks noChangeAspect="1"/>
          </p:cNvPicPr>
          <p:nvPr/>
        </p:nvPicPr>
        <p:blipFill>
          <a:blip r:embed="rId8"/>
          <a:stretch>
            <a:fillRect/>
          </a:stretch>
        </p:blipFill>
        <p:spPr>
          <a:xfrm>
            <a:off x="4431893" y="2472290"/>
            <a:ext cx="3112974" cy="855699"/>
          </a:xfrm>
          <a:prstGeom prst="rect">
            <a:avLst/>
          </a:prstGeom>
        </p:spPr>
      </p:pic>
      <p:pic>
        <p:nvPicPr>
          <p:cNvPr id="17" name="Picture 16">
            <a:extLst>
              <a:ext uri="{FF2B5EF4-FFF2-40B4-BE49-F238E27FC236}">
                <a16:creationId xmlns:a16="http://schemas.microsoft.com/office/drawing/2014/main" id="{C1788CA3-06A4-7D21-06D2-C26620D49F79}"/>
              </a:ext>
            </a:extLst>
          </p:cNvPr>
          <p:cNvPicPr>
            <a:picLocks noChangeAspect="1"/>
          </p:cNvPicPr>
          <p:nvPr/>
        </p:nvPicPr>
        <p:blipFill>
          <a:blip r:embed="rId9"/>
          <a:stretch>
            <a:fillRect/>
          </a:stretch>
        </p:blipFill>
        <p:spPr>
          <a:xfrm>
            <a:off x="7896557" y="2435631"/>
            <a:ext cx="4053748" cy="839197"/>
          </a:xfrm>
          <a:prstGeom prst="rect">
            <a:avLst/>
          </a:prstGeom>
        </p:spPr>
      </p:pic>
      <p:grpSp>
        <p:nvGrpSpPr>
          <p:cNvPr id="18" name="Group 17">
            <a:extLst>
              <a:ext uri="{FF2B5EF4-FFF2-40B4-BE49-F238E27FC236}">
                <a16:creationId xmlns:a16="http://schemas.microsoft.com/office/drawing/2014/main" id="{C8FA3C0F-D3D4-742A-A9A9-7B73C95BF515}"/>
              </a:ext>
            </a:extLst>
          </p:cNvPr>
          <p:cNvGrpSpPr/>
          <p:nvPr/>
        </p:nvGrpSpPr>
        <p:grpSpPr>
          <a:xfrm>
            <a:off x="2999959" y="3457132"/>
            <a:ext cx="5619501" cy="2590800"/>
            <a:chOff x="5875675" y="3566239"/>
            <a:chExt cx="6238626" cy="2834561"/>
          </a:xfrm>
        </p:grpSpPr>
        <p:pic>
          <p:nvPicPr>
            <p:cNvPr id="20" name="Picture 318">
              <a:extLst>
                <a:ext uri="{FF2B5EF4-FFF2-40B4-BE49-F238E27FC236}">
                  <a16:creationId xmlns:a16="http://schemas.microsoft.com/office/drawing/2014/main" id="{565C4E1D-4701-AC46-FC09-F4C05A67CF68}"/>
                </a:ext>
              </a:extLst>
            </p:cNvPr>
            <p:cNvPicPr>
              <a:picLocks noChangeAspect="1"/>
            </p:cNvPicPr>
            <p:nvPr/>
          </p:nvPicPr>
          <p:blipFill>
            <a:blip r:embed="rId10"/>
            <a:stretch>
              <a:fillRect/>
            </a:stretch>
          </p:blipFill>
          <p:spPr>
            <a:xfrm>
              <a:off x="5875675" y="3566239"/>
              <a:ext cx="6238626" cy="2834561"/>
            </a:xfrm>
            <a:prstGeom prst="rect">
              <a:avLst/>
            </a:prstGeom>
          </p:spPr>
        </p:pic>
        <p:sp>
          <p:nvSpPr>
            <p:cNvPr id="22" name="TextBox 21">
              <a:extLst>
                <a:ext uri="{FF2B5EF4-FFF2-40B4-BE49-F238E27FC236}">
                  <a16:creationId xmlns:a16="http://schemas.microsoft.com/office/drawing/2014/main" id="{BF25A272-7132-FEC2-B5F5-98E96B0FF535}"/>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556107" y="2307265"/>
            <a:ext cx="2059502" cy="935666"/>
          </a:xfrm>
          <a:prstGeom prst="rect">
            <a:avLst/>
          </a:prstGeom>
        </p:spPr>
      </p:pic>
      <p:grpSp>
        <p:nvGrpSpPr>
          <p:cNvPr id="2" name="Nhóm 25">
            <a:extLst>
              <a:ext uri="{FF2B5EF4-FFF2-40B4-BE49-F238E27FC236}">
                <a16:creationId xmlns:a16="http://schemas.microsoft.com/office/drawing/2014/main" id="{22AE1627-1CC8-7598-E796-DD14005D001B}"/>
              </a:ext>
            </a:extLst>
          </p:cNvPr>
          <p:cNvGrpSpPr/>
          <p:nvPr/>
        </p:nvGrpSpPr>
        <p:grpSpPr>
          <a:xfrm>
            <a:off x="2683371" y="659401"/>
            <a:ext cx="3090108" cy="1499414"/>
            <a:chOff x="11988553" y="2551351"/>
            <a:chExt cx="5533253" cy="1694573"/>
          </a:xfrm>
        </p:grpSpPr>
        <p:sp>
          <p:nvSpPr>
            <p:cNvPr id="5" name="Hình chữ nhật: Góc Tròn 26">
              <a:extLst>
                <a:ext uri="{FF2B5EF4-FFF2-40B4-BE49-F238E27FC236}">
                  <a16:creationId xmlns:a16="http://schemas.microsoft.com/office/drawing/2014/main" id="{D452098E-6C08-2A64-F296-82553C9BE32A}"/>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27">
              <a:extLst>
                <a:ext uri="{FF2B5EF4-FFF2-40B4-BE49-F238E27FC236}">
                  <a16:creationId xmlns:a16="http://schemas.microsoft.com/office/drawing/2014/main" id="{1BCDF7D2-D23D-F1BA-A759-7D02BA609531}"/>
                </a:ext>
              </a:extLst>
            </p:cNvPr>
            <p:cNvSpPr/>
            <p:nvPr/>
          </p:nvSpPr>
          <p:spPr>
            <a:xfrm>
              <a:off x="12030953" y="2849025"/>
              <a:ext cx="5490853"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Chuẩn bị</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grpSp>
        <p:nvGrpSpPr>
          <p:cNvPr id="19" name="Nhóm 31">
            <a:extLst>
              <a:ext uri="{FF2B5EF4-FFF2-40B4-BE49-F238E27FC236}">
                <a16:creationId xmlns:a16="http://schemas.microsoft.com/office/drawing/2014/main" id="{C4B6C4CB-A05A-74E1-E65B-84DCAAC63109}"/>
              </a:ext>
            </a:extLst>
          </p:cNvPr>
          <p:cNvGrpSpPr/>
          <p:nvPr/>
        </p:nvGrpSpPr>
        <p:grpSpPr>
          <a:xfrm>
            <a:off x="2736241" y="3924526"/>
            <a:ext cx="7098874" cy="1499414"/>
            <a:chOff x="11072435" y="6217421"/>
            <a:chExt cx="6571680" cy="1694573"/>
          </a:xfrm>
        </p:grpSpPr>
        <p:sp>
          <p:nvSpPr>
            <p:cNvPr id="21" name="Hình chữ nhật: Góc Tròn 32">
              <a:extLst>
                <a:ext uri="{FF2B5EF4-FFF2-40B4-BE49-F238E27FC236}">
                  <a16:creationId xmlns:a16="http://schemas.microsoft.com/office/drawing/2014/main" id="{65E8EEDE-A7AD-47C6-6608-5717F1017332}"/>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Hình chữ nhật 33">
              <a:extLst>
                <a:ext uri="{FF2B5EF4-FFF2-40B4-BE49-F238E27FC236}">
                  <a16:creationId xmlns:a16="http://schemas.microsoft.com/office/drawing/2014/main" id="{6093F26A-0CF9-5BDF-E329-1CFA03F1222D}"/>
                </a:ext>
              </a:extLst>
            </p:cNvPr>
            <p:cNvSpPr/>
            <p:nvPr/>
          </p:nvSpPr>
          <p:spPr>
            <a:xfrm>
              <a:off x="11237143" y="6546761"/>
              <a:ext cx="6406972"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a:t>
              </a: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ác bước thực hiện.</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sp>
        <p:nvSpPr>
          <p:cNvPr id="24" name="Hình tự do: Hình 41">
            <a:extLst>
              <a:ext uri="{FF2B5EF4-FFF2-40B4-BE49-F238E27FC236}">
                <a16:creationId xmlns:a16="http://schemas.microsoft.com/office/drawing/2014/main" id="{89E5CF85-0C2A-446F-C81B-BC5A1EB27709}"/>
              </a:ext>
            </a:extLst>
          </p:cNvPr>
          <p:cNvSpPr/>
          <p:nvPr/>
        </p:nvSpPr>
        <p:spPr>
          <a:xfrm>
            <a:off x="1916293" y="1308576"/>
            <a:ext cx="760295" cy="1096899"/>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Hình tự do: Hình 46">
            <a:extLst>
              <a:ext uri="{FF2B5EF4-FFF2-40B4-BE49-F238E27FC236}">
                <a16:creationId xmlns:a16="http://schemas.microsoft.com/office/drawing/2014/main" id="{A97208D0-FB07-ADBA-D1B6-87EB35C4AF54}"/>
              </a:ext>
            </a:extLst>
          </p:cNvPr>
          <p:cNvSpPr/>
          <p:nvPr/>
        </p:nvSpPr>
        <p:spPr>
          <a:xfrm>
            <a:off x="1830887" y="3157580"/>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3946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7" name="Picture 26">
            <a:extLst>
              <a:ext uri="{FF2B5EF4-FFF2-40B4-BE49-F238E27FC236}">
                <a16:creationId xmlns:a16="http://schemas.microsoft.com/office/drawing/2014/main" id="{B79B5BE2-D116-0D75-E2BE-E98B47818CF7}"/>
              </a:ext>
            </a:extLst>
          </p:cNvPr>
          <p:cNvPicPr>
            <a:picLocks noChangeAspect="1"/>
          </p:cNvPicPr>
          <p:nvPr/>
        </p:nvPicPr>
        <p:blipFill>
          <a:blip r:embed="rId7"/>
          <a:stretch>
            <a:fillRect/>
          </a:stretch>
        </p:blipFill>
        <p:spPr>
          <a:xfrm>
            <a:off x="551009" y="1207015"/>
            <a:ext cx="3112974" cy="855699"/>
          </a:xfrm>
          <a:prstGeom prst="rect">
            <a:avLst/>
          </a:prstGeom>
        </p:spPr>
      </p:pic>
      <p:grpSp>
        <p:nvGrpSpPr>
          <p:cNvPr id="28" name="Nhóm 28">
            <a:extLst>
              <a:ext uri="{FF2B5EF4-FFF2-40B4-BE49-F238E27FC236}">
                <a16:creationId xmlns:a16="http://schemas.microsoft.com/office/drawing/2014/main" id="{0319C4D1-0454-BE47-7705-33FA9187F437}"/>
              </a:ext>
            </a:extLst>
          </p:cNvPr>
          <p:cNvGrpSpPr/>
          <p:nvPr/>
        </p:nvGrpSpPr>
        <p:grpSpPr>
          <a:xfrm>
            <a:off x="3911661" y="971086"/>
            <a:ext cx="7326954" cy="1499414"/>
            <a:chOff x="11072435" y="4357595"/>
            <a:chExt cx="6226676" cy="1694573"/>
          </a:xfrm>
        </p:grpSpPr>
        <p:sp>
          <p:nvSpPr>
            <p:cNvPr id="29" name="Hình chữ nhật: Góc Tròn 29">
              <a:extLst>
                <a:ext uri="{FF2B5EF4-FFF2-40B4-BE49-F238E27FC236}">
                  <a16:creationId xmlns:a16="http://schemas.microsoft.com/office/drawing/2014/main" id="{22F55507-6D44-D82B-18B3-4519D485D757}"/>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0" name="Hình chữ nhật 30">
              <a:extLst>
                <a:ext uri="{FF2B5EF4-FFF2-40B4-BE49-F238E27FC236}">
                  <a16:creationId xmlns:a16="http://schemas.microsoft.com/office/drawing/2014/main" id="{05414FAF-D988-0910-7D98-08A0736D387A}"/>
                </a:ext>
              </a:extLst>
            </p:cNvPr>
            <p:cNvSpPr/>
            <p:nvPr/>
          </p:nvSpPr>
          <p:spPr>
            <a:xfrm>
              <a:off x="11090157" y="4481921"/>
              <a:ext cx="6199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Trật tự các bước thực hiện được trình bày rõ ràng, cân đối.</a:t>
              </a:r>
              <a:endParaRPr lang="vi-VN" sz="3600" kern="1200" dirty="0">
                <a:ln w="0"/>
                <a:solidFill>
                  <a:prstClr val="black"/>
                </a:solidFill>
                <a:ea typeface="+mn-ea"/>
                <a:cs typeface="+mn-cs"/>
              </a:endParaRPr>
            </a:p>
          </p:txBody>
        </p:sp>
      </p:grpSp>
      <p:cxnSp>
        <p:nvCxnSpPr>
          <p:cNvPr id="31" name="Đường nối Thẳng 43">
            <a:extLst>
              <a:ext uri="{FF2B5EF4-FFF2-40B4-BE49-F238E27FC236}">
                <a16:creationId xmlns:a16="http://schemas.microsoft.com/office/drawing/2014/main" id="{7CA87ACF-FA53-41D2-DD29-9970F31CE8D5}"/>
              </a:ext>
            </a:extLst>
          </p:cNvPr>
          <p:cNvCxnSpPr/>
          <p:nvPr/>
        </p:nvCxnSpPr>
        <p:spPr>
          <a:xfrm>
            <a:off x="3541187" y="1625607"/>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grpSp>
        <p:nvGrpSpPr>
          <p:cNvPr id="33" name="Nhóm 28">
            <a:extLst>
              <a:ext uri="{FF2B5EF4-FFF2-40B4-BE49-F238E27FC236}">
                <a16:creationId xmlns:a16="http://schemas.microsoft.com/office/drawing/2014/main" id="{539DB0FD-8146-A55B-2CBB-943016439B35}"/>
              </a:ext>
            </a:extLst>
          </p:cNvPr>
          <p:cNvGrpSpPr/>
          <p:nvPr/>
        </p:nvGrpSpPr>
        <p:grpSpPr>
          <a:xfrm>
            <a:off x="4028619" y="3512267"/>
            <a:ext cx="8007436" cy="1499414"/>
            <a:chOff x="11072435" y="4357595"/>
            <a:chExt cx="6395638" cy="1694573"/>
          </a:xfrm>
        </p:grpSpPr>
        <p:sp>
          <p:nvSpPr>
            <p:cNvPr id="34" name="Hình chữ nhật: Góc Tròn 29">
              <a:extLst>
                <a:ext uri="{FF2B5EF4-FFF2-40B4-BE49-F238E27FC236}">
                  <a16:creationId xmlns:a16="http://schemas.microsoft.com/office/drawing/2014/main" id="{F059412B-0255-FD22-C546-B88DFB875FC4}"/>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5" name="Hình chữ nhật 30">
              <a:extLst>
                <a:ext uri="{FF2B5EF4-FFF2-40B4-BE49-F238E27FC236}">
                  <a16:creationId xmlns:a16="http://schemas.microsoft.com/office/drawing/2014/main" id="{77ADF527-8669-5931-948B-AA044A69DC19}"/>
                </a:ext>
              </a:extLst>
            </p:cNvPr>
            <p:cNvSpPr/>
            <p:nvPr/>
          </p:nvSpPr>
          <p:spPr>
            <a:xfrm>
              <a:off x="11090156" y="4481921"/>
              <a:ext cx="6377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Từ ngữ diễn đạt ngắn gọn, súc tích, đủ thông tin, rõ ràng, mạch lạc.</a:t>
              </a:r>
              <a:endParaRPr lang="vi-VN" sz="3600" kern="1200" dirty="0">
                <a:ln w="0"/>
                <a:solidFill>
                  <a:prstClr val="black"/>
                </a:solidFill>
                <a:ea typeface="+mn-ea"/>
                <a:cs typeface="+mn-cs"/>
              </a:endParaRPr>
            </a:p>
          </p:txBody>
        </p:sp>
      </p:grpSp>
      <p:cxnSp>
        <p:nvCxnSpPr>
          <p:cNvPr id="36" name="Đường nối Thẳng 43">
            <a:extLst>
              <a:ext uri="{FF2B5EF4-FFF2-40B4-BE49-F238E27FC236}">
                <a16:creationId xmlns:a16="http://schemas.microsoft.com/office/drawing/2014/main" id="{C8ABE255-A82D-33AD-17E4-9F1E54FCAC45}"/>
              </a:ext>
            </a:extLst>
          </p:cNvPr>
          <p:cNvCxnSpPr/>
          <p:nvPr/>
        </p:nvCxnSpPr>
        <p:spPr>
          <a:xfrm>
            <a:off x="3658145" y="4166788"/>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pic>
        <p:nvPicPr>
          <p:cNvPr id="37" name="Picture 36">
            <a:extLst>
              <a:ext uri="{FF2B5EF4-FFF2-40B4-BE49-F238E27FC236}">
                <a16:creationId xmlns:a16="http://schemas.microsoft.com/office/drawing/2014/main" id="{3F7E8191-D42C-D8F3-5BF6-A6CF820DA318}"/>
              </a:ext>
            </a:extLst>
          </p:cNvPr>
          <p:cNvPicPr>
            <a:picLocks noChangeAspect="1"/>
          </p:cNvPicPr>
          <p:nvPr/>
        </p:nvPicPr>
        <p:blipFill>
          <a:blip r:embed="rId8"/>
          <a:stretch>
            <a:fillRect/>
          </a:stretch>
        </p:blipFill>
        <p:spPr>
          <a:xfrm>
            <a:off x="531629" y="3668232"/>
            <a:ext cx="3146546" cy="925032"/>
          </a:xfrm>
          <a:prstGeom prst="rect">
            <a:avLst/>
          </a:prstGeom>
        </p:spPr>
      </p:pic>
    </p:spTree>
    <p:extLst>
      <p:ext uri="{BB962C8B-B14F-4D97-AF65-F5344CB8AC3E}">
        <p14:creationId xmlns:p14="http://schemas.microsoft.com/office/powerpoint/2010/main" val="396399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938992"/>
          </a:xfrm>
          <a:prstGeom prst="rect">
            <a:avLst/>
          </a:prstGeom>
          <a:noFill/>
        </p:spPr>
        <p:txBody>
          <a:bodyPr wrap="square">
            <a:spAutoFit/>
          </a:bodyPr>
          <a:lstStyle/>
          <a:p>
            <a:pPr lvl="0" algn="just">
              <a:defRPr/>
            </a:pP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Về</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nhà</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vi-VN"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Tìm đọc bài viết hướng dẫn cách làm một đồ chơi đơn giản và cùng người thân làm đồ chơi đó (mang sản phẩm đến vào buổi học sau)</a:t>
            </a:r>
            <a:endParaRPr kumimoji="0" lang="zh-CN" altLang="en-US" sz="4000" b="1" i="0" u="none" strike="noStrike" kern="1200" cap="none" spc="0" normalizeH="0" baseline="0" noProof="0" dirty="0">
              <a:ln>
                <a:noFill/>
              </a:ln>
              <a:solidFill>
                <a:srgbClr val="F79646">
                  <a:lumMod val="50000"/>
                </a:srgbClr>
              </a:solidFill>
              <a:effectLst/>
              <a:uLnTx/>
              <a:uFillTx/>
              <a:latin typeface="CAMew Roman"/>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spTree>
    <p:extLst>
      <p:ext uri="{BB962C8B-B14F-4D97-AF65-F5344CB8AC3E}">
        <p14:creationId xmlns:p14="http://schemas.microsoft.com/office/powerpoint/2010/main" val="82744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p:cNvPicPr>
          <p:nvPr/>
        </p:nvPicPr>
        <p:blipFill rotWithShape="1">
          <a:blip r:embed="rId2"/>
          <a:srcRect r="18747"/>
          <a:stretch/>
        </p:blipFill>
        <p:spPr>
          <a:xfrm>
            <a:off x="-1849681" y="-42513"/>
            <a:ext cx="14437097" cy="2554988"/>
          </a:xfrm>
          <a:prstGeom prst="rect">
            <a:avLst/>
          </a:prstGeom>
        </p:spPr>
      </p:pic>
      <p:sp>
        <p:nvSpPr>
          <p:cNvPr id="14" name="圆角矩形标注 7"/>
          <p:cNvSpPr/>
          <p:nvPr/>
        </p:nvSpPr>
        <p:spPr>
          <a:xfrm flipH="1">
            <a:off x="3609474" y="4120092"/>
            <a:ext cx="6932234" cy="1718734"/>
          </a:xfrm>
          <a:prstGeom prst="wedgeRoundRectCallout">
            <a:avLst>
              <a:gd name="adj1" fmla="val 57454"/>
              <a:gd name="adj2" fmla="val 896"/>
              <a:gd name="adj3" fmla="val 16667"/>
            </a:avLst>
          </a:prstGeom>
          <a:solidFill>
            <a:schemeClr val="bg1"/>
          </a:solidFill>
          <a:ln w="28575" cap="flat" cmpd="sng" algn="ctr">
            <a:solidFill>
              <a:srgbClr val="F15731"/>
            </a:solidFill>
            <a:prstDash val="dashDot"/>
            <a:miter lim="800000"/>
          </a:ln>
          <a:effectLst/>
        </p:spPr>
        <p:txBody>
          <a:bodyPr rtlCol="0" anchor="ctr"/>
          <a:lstStyle/>
          <a:p>
            <a:pPr algn="just"/>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hướng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dẫn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p>
        </p:txBody>
      </p:sp>
      <p:pic>
        <p:nvPicPr>
          <p:cNvPr id="16" name="图片 34">
            <a:extLst>
              <a:ext uri="{FF2B5EF4-FFF2-40B4-BE49-F238E27FC236}">
                <a16:creationId xmlns:a16="http://schemas.microsoft.com/office/drawing/2014/main" id="{095F15E4-6D29-4E00-B894-B9591ED135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38" t="35246" b="21911"/>
          <a:stretch/>
        </p:blipFill>
        <p:spPr>
          <a:xfrm rot="676105">
            <a:off x="-848863" y="2571800"/>
            <a:ext cx="5542203" cy="4477128"/>
          </a:xfrm>
          <a:prstGeom prst="rect">
            <a:avLst/>
          </a:prstGeom>
        </p:spPr>
      </p:pic>
      <p:pic>
        <p:nvPicPr>
          <p:cNvPr id="31" name="그림 14">
            <a:extLst>
              <a:ext uri="{FF2B5EF4-FFF2-40B4-BE49-F238E27FC236}">
                <a16:creationId xmlns:a16="http://schemas.microsoft.com/office/drawing/2014/main" id="{717D7F4D-1423-4913-AC5B-484887B9CB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32" name="그림 16">
            <a:extLst>
              <a:ext uri="{FF2B5EF4-FFF2-40B4-BE49-F238E27FC236}">
                <a16:creationId xmlns:a16="http://schemas.microsoft.com/office/drawing/2014/main" id="{0F70B2D4-FD82-4209-909E-B5EC3285F0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3316" y="5740759"/>
            <a:ext cx="888292" cy="1031668"/>
          </a:xfrm>
          <a:prstGeom prst="rect">
            <a:avLst/>
          </a:prstGeom>
        </p:spPr>
      </p:pic>
      <p:pic>
        <p:nvPicPr>
          <p:cNvPr id="35" name="그래픽 25">
            <a:extLst>
              <a:ext uri="{FF2B5EF4-FFF2-40B4-BE49-F238E27FC236}">
                <a16:creationId xmlns:a16="http://schemas.microsoft.com/office/drawing/2014/main" id="{9C8FE8CA-C89B-401E-A7FC-F8A90514F94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3127" b="48625"/>
          <a:stretch/>
        </p:blipFill>
        <p:spPr>
          <a:xfrm flipH="1" flipV="1">
            <a:off x="6920264" y="23274"/>
            <a:ext cx="5271736" cy="3086100"/>
          </a:xfrm>
          <a:prstGeom prst="rect">
            <a:avLst/>
          </a:prstGeom>
        </p:spPr>
      </p:pic>
      <p:sp>
        <p:nvSpPr>
          <p:cNvPr id="13" name="圆角矩形标注 6"/>
          <p:cNvSpPr/>
          <p:nvPr/>
        </p:nvSpPr>
        <p:spPr>
          <a:xfrm>
            <a:off x="3224462" y="2181225"/>
            <a:ext cx="8434137" cy="1504950"/>
          </a:xfrm>
          <a:prstGeom prst="wedgeRoundRectCallout">
            <a:avLst>
              <a:gd name="adj1" fmla="val -55962"/>
              <a:gd name="adj2" fmla="val 36625"/>
              <a:gd name="adj3" fmla="val 16667"/>
            </a:avLst>
          </a:prstGeom>
          <a:solidFill>
            <a:schemeClr val="bg1"/>
          </a:solidFill>
          <a:ln w="28575" cap="flat" cmpd="sng" algn="ctr">
            <a:solidFill>
              <a:srgbClr val="F15731"/>
            </a:solidFill>
            <a:prstDash val="dashDot"/>
            <a:miter lim="800000"/>
          </a:ln>
          <a:effectLst/>
        </p:spPr>
        <p:txBody>
          <a:bodyPr rtlCol="0" anchor="ctr"/>
          <a:lstStyle/>
          <a:p>
            <a:r>
              <a:rPr lang="en-US" sz="3600" b="1" dirty="0" err="1">
                <a:latin typeface="Cambria" panose="02040503050406030204" pitchFamily="18" charset="0"/>
                <a:ea typeface="Cambria" panose="02040503050406030204" pitchFamily="18" charset="0"/>
              </a:rPr>
              <a:t>Nắm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được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cấu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hướng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dẫn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thực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việc</a:t>
            </a:r>
            <a:r>
              <a:rPr lang="en-US" sz="3600" b="1" dirty="0">
                <a:latin typeface="Cambria" panose="02040503050406030204" pitchFamily="18" charset="0"/>
                <a:ea typeface="Cambria" panose="02040503050406030204" pitchFamily="18" charset="0"/>
              </a:rPr>
              <a:t>.</a:t>
            </a:r>
          </a:p>
        </p:txBody>
      </p:sp>
      <p:pic>
        <p:nvPicPr>
          <p:cNvPr id="34" name="그림 19">
            <a:extLst>
              <a:ext uri="{FF2B5EF4-FFF2-40B4-BE49-F238E27FC236}">
                <a16:creationId xmlns:a16="http://schemas.microsoft.com/office/drawing/2014/main" id="{1348ED8C-6728-4BAB-B4F5-BB35C7FE0A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73307">
            <a:off x="10606677" y="4631829"/>
            <a:ext cx="1389010" cy="1120924"/>
          </a:xfrm>
          <a:prstGeom prst="rect">
            <a:avLst/>
          </a:prstGeom>
        </p:spPr>
      </p:pic>
      <p:pic>
        <p:nvPicPr>
          <p:cNvPr id="2" name="Picture 1">
            <a:extLst>
              <a:ext uri="{FF2B5EF4-FFF2-40B4-BE49-F238E27FC236}">
                <a16:creationId xmlns:a16="http://schemas.microsoft.com/office/drawing/2014/main" id="{C6DA4FC1-67C2-FA32-7E76-626E0AEA3939}"/>
              </a:ext>
            </a:extLst>
          </p:cNvPr>
          <p:cNvPicPr>
            <a:picLocks noChangeAspect="1"/>
          </p:cNvPicPr>
          <p:nvPr/>
        </p:nvPicPr>
        <p:blipFill>
          <a:blip r:embed="rId9"/>
          <a:stretch>
            <a:fillRect/>
          </a:stretch>
        </p:blipFill>
        <p:spPr>
          <a:xfrm>
            <a:off x="2229267" y="180882"/>
            <a:ext cx="7962066" cy="2133785"/>
          </a:xfrm>
          <a:prstGeom prst="rect">
            <a:avLst/>
          </a:prstGeom>
        </p:spPr>
      </p:pic>
    </p:spTree>
    <p:extLst>
      <p:ext uri="{BB962C8B-B14F-4D97-AF65-F5344CB8AC3E}">
        <p14:creationId xmlns:p14="http://schemas.microsoft.com/office/powerpoint/2010/main" val="1265705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62298620-86DB-4202-86F2-1442F4E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44062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ACA597-AAB0-87A7-2F91-24169D01AF4C}"/>
              </a:ext>
            </a:extLst>
          </p:cNvPr>
          <p:cNvSpPr txBox="1"/>
          <p:nvPr/>
        </p:nvSpPr>
        <p:spPr>
          <a:xfrm>
            <a:off x="3232298" y="1690577"/>
            <a:ext cx="7293935" cy="1569660"/>
          </a:xfrm>
          <a:prstGeom prst="rect">
            <a:avLst/>
          </a:prstGeom>
          <a:noFill/>
        </p:spPr>
        <p:txBody>
          <a:bodyPr wrap="square" rtlCol="0">
            <a:spAutoFit/>
          </a:bodyPr>
          <a:lstStyle/>
          <a:p>
            <a:r>
              <a:rPr lang="en-US" sz="9600" dirty="0" err="1">
                <a:latin typeface="Nunito black" pitchFamily="2" charset="0"/>
              </a:rPr>
              <a:t>Khám</a:t>
            </a:r>
            <a:r>
              <a:rPr lang="en-US" sz="9600" dirty="0">
                <a:latin typeface="Nunito black" pitchFamily="2" charset="0"/>
              </a:rPr>
              <a:t> </a:t>
            </a:r>
            <a:r>
              <a:rPr lang="en-US" sz="9600" dirty="0" err="1">
                <a:latin typeface="Nunito black" pitchFamily="2" charset="0"/>
              </a:rPr>
              <a:t>phá</a:t>
            </a:r>
            <a:endParaRPr lang="en-US" sz="9600" dirty="0">
              <a:latin typeface="Nunito black" pitchFamily="2" charset="0"/>
            </a:endParaRPr>
          </a:p>
        </p:txBody>
      </p:sp>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964096"/>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1. </a:t>
              </a:r>
              <a:r>
                <a:rPr lang="en-US" sz="3600" b="1" dirty="0" err="1">
                  <a:solidFill>
                    <a:srgbClr val="002060"/>
                  </a:solidFill>
                  <a:effectLst/>
                  <a:latin typeface="CAMew Roman"/>
                  <a:ea typeface="Calibri" panose="020F0502020204030204" pitchFamily="34" charset="0"/>
                </a:rPr>
                <a:t>Đọc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hướng</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dẫn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dưới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đây</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và</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thực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hiện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yêu</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cầu</a:t>
              </a:r>
              <a:endParaRPr lang="en-US" sz="3600" dirty="0">
                <a:solidFill>
                  <a:srgbClr val="002060"/>
                </a:solidFill>
                <a:effectLst/>
                <a:latin typeface="CAMew Roman"/>
                <a:ea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329071"/>
            <a:ext cx="11502348" cy="52705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E2C17E91-2F8D-6D58-BEC6-88B0166AF00E}"/>
              </a:ext>
            </a:extLst>
          </p:cNvPr>
          <p:cNvSpPr txBox="1"/>
          <p:nvPr/>
        </p:nvSpPr>
        <p:spPr>
          <a:xfrm>
            <a:off x="585008" y="1414130"/>
            <a:ext cx="10844991"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CÁCH LÀM MỘT CHÚ NGHÉ Ọ BẰNG LÁ</a:t>
            </a:r>
            <a:endParaRPr lang="vi-VN" sz="3200" b="0" i="0" dirty="0">
              <a:solidFill>
                <a:srgbClr val="002060"/>
              </a:solidFill>
              <a:effectLst/>
              <a:latin typeface="Calibri" panose="020F0502020204030204" pitchFamily="34" charset="0"/>
              <a:cs typeface="Calibri" panose="020F0502020204030204" pitchFamily="34" charset="0"/>
            </a:endParaRPr>
          </a:p>
          <a:p>
            <a:pPr algn="just"/>
            <a:r>
              <a:rPr lang="en-US" sz="3200" b="0" i="0" dirty="0">
                <a:solidFill>
                  <a:srgbClr val="002060"/>
                </a:solidFill>
                <a:effectLst/>
                <a:latin typeface="Calibri" panose="020F0502020204030204" pitchFamily="34" charset="0"/>
                <a:cs typeface="Calibri" panose="020F0502020204030204" pitchFamily="34" charset="0"/>
              </a:rPr>
              <a:t>   </a:t>
            </a:r>
            <a:r>
              <a:rPr lang="vi-VN" sz="3200" b="0" i="0" dirty="0">
                <a:solidFill>
                  <a:srgbClr val="002060"/>
                </a:solidFill>
                <a:effectLst/>
                <a:latin typeface="Calibri" panose="020F0502020204030204" pitchFamily="34" charset="0"/>
                <a:cs typeface="Calibri" panose="020F0502020204030204" pitchFamily="34" charset="0"/>
              </a:rPr>
              <a:t>Làm đồ chơi rất vui các bạn ạ, nhất là những đồ chơi xinh xắn, đơn giản. Tớ hướng dẫn các bạn cách làm một chú nghé ọ bằng lá nhé.</a:t>
            </a:r>
          </a:p>
        </p:txBody>
      </p:sp>
      <p:sp>
        <p:nvSpPr>
          <p:cNvPr id="19" name="TextBox 18">
            <a:extLst>
              <a:ext uri="{FF2B5EF4-FFF2-40B4-BE49-F238E27FC236}">
                <a16:creationId xmlns:a16="http://schemas.microsoft.com/office/drawing/2014/main" id="{E49DD4E0-E85C-E3BC-58E2-CF693F2590C2}"/>
              </a:ext>
            </a:extLst>
          </p:cNvPr>
          <p:cNvSpPr txBox="1"/>
          <p:nvPr/>
        </p:nvSpPr>
        <p:spPr>
          <a:xfrm>
            <a:off x="659220" y="3444950"/>
            <a:ext cx="8006316" cy="317522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Chuẩn bị</a:t>
            </a:r>
            <a:endParaRPr lang="vi-VN" sz="32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vi-VN" sz="3200" b="0" i="0" u="none" strike="noStrike" dirty="0">
                <a:solidFill>
                  <a:srgbClr val="002060"/>
                </a:solidFill>
                <a:effectLst/>
                <a:latin typeface="Calibri" panose="020F0502020204030204" pitchFamily="34" charset="0"/>
                <a:cs typeface="Calibri" panose="020F0502020204030204" pitchFamily="34" charset="0"/>
              </a:rPr>
              <a:t>Một chiếc lá to bằng bàn tay (ví dụ: lá mít), hai sợi dây cước nhỏ (có thể tước dọc lớp vỏ ngoài của một cành cây nhỏ để làm dây). Bạn có thể chuẩn bị kéo hoặc dùng tay để </a:t>
            </a:r>
            <a:r>
              <a:rPr lang="en-US" sz="3200" b="0" i="0" u="none" strike="noStrike" dirty="0">
                <a:solidFill>
                  <a:srgbClr val="002060"/>
                </a:solidFill>
                <a:effectLst/>
                <a:latin typeface="Calibri" panose="020F0502020204030204" pitchFamily="34" charset="0"/>
                <a:cs typeface="Calibri" panose="020F0502020204030204" pitchFamily="34" charset="0"/>
              </a:rPr>
              <a:t>t</a:t>
            </a:r>
            <a:r>
              <a:rPr lang="vi-VN" sz="3200" b="0" i="0" u="none" strike="noStrike" dirty="0">
                <a:solidFill>
                  <a:srgbClr val="002060"/>
                </a:solidFill>
                <a:effectLst/>
                <a:latin typeface="Calibri" panose="020F0502020204030204" pitchFamily="34" charset="0"/>
                <a:cs typeface="Calibri" panose="020F0502020204030204" pitchFamily="34" charset="0"/>
              </a:rPr>
              <a:t>ước lá.</a:t>
            </a:r>
            <a:endParaRPr lang="en-US" sz="32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endParaRPr lang="en-US" sz="3200" dirty="0">
              <a:solidFill>
                <a:srgbClr val="002060"/>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859CA5A-BEC7-40C7-C2F7-49F32800884A}"/>
              </a:ext>
            </a:extLst>
          </p:cNvPr>
          <p:cNvPicPr>
            <a:picLocks noChangeAspect="1"/>
          </p:cNvPicPr>
          <p:nvPr/>
        </p:nvPicPr>
        <p:blipFill>
          <a:blip r:embed="rId7"/>
          <a:stretch>
            <a:fillRect/>
          </a:stretch>
        </p:blipFill>
        <p:spPr>
          <a:xfrm>
            <a:off x="8977976" y="3412496"/>
            <a:ext cx="2764387" cy="2190862"/>
          </a:xfrm>
          <a:prstGeom prst="rect">
            <a:avLst/>
          </a:prstGeom>
        </p:spPr>
      </p:pic>
    </p:spTree>
    <p:extLst>
      <p:ext uri="{BB962C8B-B14F-4D97-AF65-F5344CB8AC3E}">
        <p14:creationId xmlns:p14="http://schemas.microsoft.com/office/powerpoint/2010/main" val="4063588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61507"/>
            <a:ext cx="11502348" cy="6238076"/>
          </a:xfrm>
          <a:prstGeom prst="roundRect">
            <a:avLst>
              <a:gd name="adj" fmla="val 1359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2C17E91-2F8D-6D58-BEC6-88B0166AF00E}"/>
              </a:ext>
            </a:extLst>
          </p:cNvPr>
          <p:cNvSpPr txBox="1"/>
          <p:nvPr/>
        </p:nvSpPr>
        <p:spPr>
          <a:xfrm>
            <a:off x="553110" y="754911"/>
            <a:ext cx="8622787" cy="5632311"/>
          </a:xfrm>
          <a:prstGeom prst="rect">
            <a:avLst/>
          </a:prstGeom>
          <a:noFill/>
        </p:spPr>
        <p:txBody>
          <a:bodyPr wrap="square" rtlCol="0">
            <a:spAutoFit/>
          </a:bodyPr>
          <a:lstStyle/>
          <a:p>
            <a:pPr lvl="0" algn="just"/>
            <a:r>
              <a:rPr lang="en-US" sz="3000" b="1" dirty="0">
                <a:solidFill>
                  <a:srgbClr val="002060"/>
                </a:solidFill>
                <a:latin typeface="Calibri" panose="020F0502020204030204" pitchFamily="34" charset="0"/>
                <a:cs typeface="Calibri" panose="020F0502020204030204" pitchFamily="34" charset="0"/>
              </a:rPr>
              <a:t>   </a:t>
            </a:r>
            <a:r>
              <a:rPr lang="vi-VN" sz="3000" b="1" dirty="0">
                <a:solidFill>
                  <a:srgbClr val="002060"/>
                </a:solidFill>
                <a:latin typeface="Calibri" panose="020F0502020204030204" pitchFamily="34" charset="0"/>
                <a:cs typeface="Calibri" panose="020F0502020204030204" pitchFamily="34" charset="0"/>
              </a:rPr>
              <a:t>Hướng dẫn thực hiện</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1: Dùng kéo cắt (hoặc dùng tay xé) hai đường chéo theo gân lá để tạo thành hai chiếc sừng.</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Thế là chú nghé ọ đáng yêu đã sẵn sàng chơi với chúng mình rồi. Khi chơi, chúng mình chỉ cần cầm chiếc dây giật nhẹ để đầu nghé ngúc ngoắc lên xuống, giống như đang lắc lư vậy. Các bạn làm thử xem nào.</a:t>
            </a:r>
          </a:p>
        </p:txBody>
      </p:sp>
      <p:pic>
        <p:nvPicPr>
          <p:cNvPr id="5" name="Picture 4">
            <a:extLst>
              <a:ext uri="{FF2B5EF4-FFF2-40B4-BE49-F238E27FC236}">
                <a16:creationId xmlns:a16="http://schemas.microsoft.com/office/drawing/2014/main" id="{DABF6481-E18A-D876-39F4-93574A53FBEE}"/>
              </a:ext>
            </a:extLst>
          </p:cNvPr>
          <p:cNvPicPr>
            <a:picLocks noChangeAspect="1"/>
          </p:cNvPicPr>
          <p:nvPr/>
        </p:nvPicPr>
        <p:blipFill>
          <a:blip r:embed="rId7"/>
          <a:stretch>
            <a:fillRect/>
          </a:stretch>
        </p:blipFill>
        <p:spPr>
          <a:xfrm>
            <a:off x="9314121" y="1435341"/>
            <a:ext cx="2520027" cy="2020462"/>
          </a:xfrm>
          <a:prstGeom prst="rect">
            <a:avLst/>
          </a:prstGeom>
        </p:spPr>
      </p:pic>
    </p:spTree>
    <p:extLst>
      <p:ext uri="{BB962C8B-B14F-4D97-AF65-F5344CB8AC3E}">
        <p14:creationId xmlns:p14="http://schemas.microsoft.com/office/powerpoint/2010/main" val="103188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6"/>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a. Bài viết hướng dẫn thực hiện công việc gì?</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Bài viết hướng dẫn thực hiện công việc làm một đồ chơi (chú nghé ọ bằng lá)</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9"/>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10"/>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81080" y="688928"/>
            <a:ext cx="5677116" cy="1080273"/>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200" kern="1200">
              <a:solidFill>
                <a:prstClr val="white"/>
              </a:solidFill>
              <a:latin typeface="Arial" panose="020B0604020202020204" pitchFamily="34" charset="0"/>
            </a:endParaRPr>
          </a:p>
        </p:txBody>
      </p:sp>
    </p:spTree>
    <p:extLst>
      <p:ext uri="{BB962C8B-B14F-4D97-AF65-F5344CB8AC3E}">
        <p14:creationId xmlns:p14="http://schemas.microsoft.com/office/powerpoint/2010/main" val="1578026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b. Phần chuẩn bị gồm những nội dung nào?</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Phần chuẩn bị yêu cầu phải có vật liệu, dụng cụ để làm đồ chơi, gồm: một chiếc lá, hai sợi dây cước nhỏ, kéo (hoặc tay).</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17284" y="2166854"/>
            <a:ext cx="4686344" cy="2915509"/>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TotalTime>
  <Words>569</Words>
  <PresentationFormat>Widescreen</PresentationFormat>
  <Paragraphs>32</Paragraphs>
  <Slides>15</Slides>
  <Notes>3</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15</vt:i4>
      </vt:variant>
    </vt:vector>
  </HeadingPairs>
  <TitlesOfParts>
    <vt:vector size="32" baseType="lpstr">
      <vt:lpstr>#9Slide07 HoneyCream</vt:lpstr>
      <vt:lpstr>Arial</vt:lpstr>
      <vt:lpstr>Calibri</vt:lpstr>
      <vt:lpstr>Calibri Light</vt:lpstr>
      <vt:lpstr>Cambria</vt:lpstr>
      <vt:lpstr>CAMew Roman</vt:lpstr>
      <vt:lpstr>Montserrat Light</vt:lpstr>
      <vt:lpstr>Nunito black</vt:lpstr>
      <vt:lpstr>Times New Roman</vt:lpstr>
      <vt:lpstr>UTM Avo</vt:lpstr>
      <vt:lpstr>Wingdings</vt:lpstr>
      <vt:lpstr>汉仪正圆-45W</vt:lpstr>
      <vt:lpstr>1_Tema de Office</vt:lpstr>
      <vt:lpstr>1_PPTMON theme</vt:lpstr>
      <vt:lpstr>PPTMON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2023-09-17T13:08:24Z</dcterms:created>
  <dcterms:modified xsi:type="dcterms:W3CDTF">2023-10-15T09:17:02Z</dcterms:modified>
</cp:coreProperties>
</file>