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77" r:id="rId3"/>
    <p:sldId id="258" r:id="rId4"/>
    <p:sldId id="279" r:id="rId5"/>
    <p:sldId id="278" r:id="rId6"/>
    <p:sldId id="280" r:id="rId7"/>
    <p:sldId id="282" r:id="rId8"/>
    <p:sldId id="283" r:id="rId9"/>
    <p:sldId id="292" r:id="rId10"/>
    <p:sldId id="301" r:id="rId11"/>
    <p:sldId id="291" r:id="rId12"/>
    <p:sldId id="303" r:id="rId13"/>
    <p:sldId id="294" r:id="rId14"/>
    <p:sldId id="295" r:id="rId15"/>
    <p:sldId id="287" r:id="rId16"/>
    <p:sldId id="293" r:id="rId17"/>
    <p:sldId id="297" r:id="rId18"/>
    <p:sldId id="288" r:id="rId19"/>
    <p:sldId id="289" r:id="rId20"/>
    <p:sldId id="298" r:id="rId21"/>
    <p:sldId id="290" r:id="rId22"/>
    <p:sldId id="300" r:id="rId23"/>
  </p:sldIdLst>
  <p:sldSz cx="9144000" cy="6858000" type="screen4x3"/>
  <p:notesSz cx="6858000" cy="9144000"/>
  <p:defaultTextStyle>
    <a:defPPr>
      <a:defRPr lang="en-US"/>
    </a:defPPr>
    <a:lvl1pPr algn="l" rtl="0" fontAlgn="base">
      <a:spcBef>
        <a:spcPct val="0"/>
      </a:spcBef>
      <a:spcAft>
        <a:spcPct val="0"/>
      </a:spcAft>
      <a:defRPr sz="3200" b="1" kern="1200">
        <a:solidFill>
          <a:schemeClr val="tx1"/>
        </a:solidFill>
        <a:latin typeface="Times New Roman" pitchFamily="18" charset="0"/>
        <a:ea typeface="+mn-ea"/>
        <a:cs typeface="+mn-cs"/>
      </a:defRPr>
    </a:lvl1pPr>
    <a:lvl2pPr marL="457200" algn="l" rtl="0" fontAlgn="base">
      <a:spcBef>
        <a:spcPct val="0"/>
      </a:spcBef>
      <a:spcAft>
        <a:spcPct val="0"/>
      </a:spcAft>
      <a:defRPr sz="3200" b="1" kern="1200">
        <a:solidFill>
          <a:schemeClr val="tx1"/>
        </a:solidFill>
        <a:latin typeface="Times New Roman" pitchFamily="18" charset="0"/>
        <a:ea typeface="+mn-ea"/>
        <a:cs typeface="+mn-cs"/>
      </a:defRPr>
    </a:lvl2pPr>
    <a:lvl3pPr marL="914400" algn="l" rtl="0" fontAlgn="base">
      <a:spcBef>
        <a:spcPct val="0"/>
      </a:spcBef>
      <a:spcAft>
        <a:spcPct val="0"/>
      </a:spcAft>
      <a:defRPr sz="3200" b="1" kern="1200">
        <a:solidFill>
          <a:schemeClr val="tx1"/>
        </a:solidFill>
        <a:latin typeface="Times New Roman" pitchFamily="18" charset="0"/>
        <a:ea typeface="+mn-ea"/>
        <a:cs typeface="+mn-cs"/>
      </a:defRPr>
    </a:lvl3pPr>
    <a:lvl4pPr marL="1371600" algn="l" rtl="0" fontAlgn="base">
      <a:spcBef>
        <a:spcPct val="0"/>
      </a:spcBef>
      <a:spcAft>
        <a:spcPct val="0"/>
      </a:spcAft>
      <a:defRPr sz="3200" b="1" kern="1200">
        <a:solidFill>
          <a:schemeClr val="tx1"/>
        </a:solidFill>
        <a:latin typeface="Times New Roman" pitchFamily="18" charset="0"/>
        <a:ea typeface="+mn-ea"/>
        <a:cs typeface="+mn-cs"/>
      </a:defRPr>
    </a:lvl4pPr>
    <a:lvl5pPr marL="1828800" algn="l" rtl="0" fontAlgn="base">
      <a:spcBef>
        <a:spcPct val="0"/>
      </a:spcBef>
      <a:spcAft>
        <a:spcPct val="0"/>
      </a:spcAft>
      <a:defRPr sz="3200" b="1" kern="1200">
        <a:solidFill>
          <a:schemeClr val="tx1"/>
        </a:solidFill>
        <a:latin typeface="Times New Roman" pitchFamily="18" charset="0"/>
        <a:ea typeface="+mn-ea"/>
        <a:cs typeface="+mn-cs"/>
      </a:defRPr>
    </a:lvl5pPr>
    <a:lvl6pPr marL="2286000" algn="l" defTabSz="914400" rtl="0" eaLnBrk="1" latinLnBrk="0" hangingPunct="1">
      <a:defRPr sz="3200" b="1" kern="1200">
        <a:solidFill>
          <a:schemeClr val="tx1"/>
        </a:solidFill>
        <a:latin typeface="Times New Roman" pitchFamily="18" charset="0"/>
        <a:ea typeface="+mn-ea"/>
        <a:cs typeface="+mn-cs"/>
      </a:defRPr>
    </a:lvl6pPr>
    <a:lvl7pPr marL="2743200" algn="l" defTabSz="914400" rtl="0" eaLnBrk="1" latinLnBrk="0" hangingPunct="1">
      <a:defRPr sz="3200" b="1" kern="1200">
        <a:solidFill>
          <a:schemeClr val="tx1"/>
        </a:solidFill>
        <a:latin typeface="Times New Roman" pitchFamily="18" charset="0"/>
        <a:ea typeface="+mn-ea"/>
        <a:cs typeface="+mn-cs"/>
      </a:defRPr>
    </a:lvl7pPr>
    <a:lvl8pPr marL="3200400" algn="l" defTabSz="914400" rtl="0" eaLnBrk="1" latinLnBrk="0" hangingPunct="1">
      <a:defRPr sz="3200" b="1" kern="1200">
        <a:solidFill>
          <a:schemeClr val="tx1"/>
        </a:solidFill>
        <a:latin typeface="Times New Roman" pitchFamily="18" charset="0"/>
        <a:ea typeface="+mn-ea"/>
        <a:cs typeface="+mn-cs"/>
      </a:defRPr>
    </a:lvl8pPr>
    <a:lvl9pPr marL="3657600" algn="l" defTabSz="914400" rtl="0" eaLnBrk="1" latinLnBrk="0" hangingPunct="1">
      <a:defRPr sz="32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CCECFF"/>
    <a:srgbClr val="FF0000"/>
    <a:srgbClr val="FF0066"/>
    <a:srgbClr val="FFFFCC"/>
    <a:srgbClr val="66CC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94"/>
    <p:restoredTop sz="94574"/>
  </p:normalViewPr>
  <p:slideViewPr>
    <p:cSldViewPr>
      <p:cViewPr varScale="1">
        <p:scale>
          <a:sx n="105" d="100"/>
          <a:sy n="105" d="100"/>
        </p:scale>
        <p:origin x="184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BF9567-4E03-494C-82CA-31585AD9B9D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A7E46-82BD-432B-B698-7D17046F8B5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0EE5FF-E6FE-4173-980B-079FC4C93C2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641171-8E71-4297-A07D-5054F6FFB80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B5F63D2-D92E-4175-BA01-984DA5A709A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01130D-A052-4616-94CB-075A18BB14A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D20EAD7-59CC-414F-825A-6606B0B8FA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CD4B43D-0F33-40B4-B67F-7ED88442121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93415BC-E557-48A2-BC28-1FE7CEC7F83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CCD4B4-4A0E-4CC8-A51A-F9012576097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347602-A960-488F-8B6D-9E0C2541FFF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49E452F2-5F09-4161-89E4-57AF28899F3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TLV"/>
          <p:cNvPicPr>
            <a:picLocks noChangeAspect="1" noChangeArrowheads="1"/>
          </p:cNvPicPr>
          <p:nvPr/>
        </p:nvPicPr>
        <p:blipFill>
          <a:blip r:embed="rId2" cstate="print"/>
          <a:srcRect/>
          <a:stretch>
            <a:fillRect/>
          </a:stretch>
        </p:blipFill>
        <p:spPr bwMode="auto">
          <a:xfrm>
            <a:off x="76200" y="76200"/>
            <a:ext cx="8991600" cy="6705600"/>
          </a:xfrm>
          <a:prstGeom prst="rect">
            <a:avLst/>
          </a:prstGeom>
          <a:noFill/>
        </p:spPr>
      </p:pic>
      <p:sp>
        <p:nvSpPr>
          <p:cNvPr id="33797" name="Text Box 5"/>
          <p:cNvSpPr txBox="1">
            <a:spLocks noChangeArrowheads="1"/>
          </p:cNvSpPr>
          <p:nvPr/>
        </p:nvSpPr>
        <p:spPr bwMode="auto">
          <a:xfrm>
            <a:off x="0" y="76200"/>
            <a:ext cx="9144000" cy="457200"/>
          </a:xfrm>
          <a:prstGeom prst="rect">
            <a:avLst/>
          </a:prstGeom>
          <a:noFill/>
          <a:ln w="9525">
            <a:noFill/>
            <a:miter lim="800000"/>
            <a:headEnd/>
            <a:tailEnd/>
          </a:ln>
          <a:effectLst/>
        </p:spPr>
        <p:txBody>
          <a:bodyPr>
            <a:spAutoFit/>
          </a:bodyPr>
          <a:lstStyle/>
          <a:p>
            <a:pPr>
              <a:spcBef>
                <a:spcPct val="50000"/>
              </a:spcBef>
            </a:pPr>
            <a:r>
              <a:rPr lang="en-US" sz="2400">
                <a:solidFill>
                  <a:srgbClr val="0000FF"/>
                </a:solidFill>
              </a:rPr>
              <a:t>TRƯỜNG THCS THỌ NGHIỆP – XUÂN TRƯỜNG – NAM ĐỊNH</a:t>
            </a:r>
          </a:p>
        </p:txBody>
      </p:sp>
      <p:sp>
        <p:nvSpPr>
          <p:cNvPr id="33798" name="Text Box 6"/>
          <p:cNvSpPr txBox="1">
            <a:spLocks noChangeArrowheads="1"/>
          </p:cNvSpPr>
          <p:nvPr/>
        </p:nvSpPr>
        <p:spPr bwMode="auto">
          <a:xfrm>
            <a:off x="1219200" y="1066800"/>
            <a:ext cx="7162800" cy="955675"/>
          </a:xfrm>
          <a:prstGeom prst="rect">
            <a:avLst/>
          </a:prstGeom>
          <a:solidFill>
            <a:srgbClr val="FFFFCC"/>
          </a:solidFill>
          <a:ln w="9525">
            <a:solidFill>
              <a:srgbClr val="0000FF"/>
            </a:solidFill>
            <a:miter lim="800000"/>
            <a:headEnd/>
            <a:tailEnd/>
          </a:ln>
          <a:effectLst/>
        </p:spPr>
        <p:txBody>
          <a:bodyPr>
            <a:spAutoFit/>
          </a:bodyPr>
          <a:lstStyle/>
          <a:p>
            <a:pPr algn="ctr">
              <a:spcBef>
                <a:spcPct val="50000"/>
              </a:spcBef>
            </a:pPr>
            <a:r>
              <a:rPr lang="en-US" sz="2800">
                <a:solidFill>
                  <a:srgbClr val="CC00FF"/>
                </a:solidFill>
              </a:rPr>
              <a:t>NHIỆT LIỆT CHÀO MỪNG CÁC THẦY CÁC CÔ VỀ DỰ GIỜ THANH TRA</a:t>
            </a:r>
          </a:p>
        </p:txBody>
      </p:sp>
      <p:sp>
        <p:nvSpPr>
          <p:cNvPr id="33799" name="Text Box 7"/>
          <p:cNvSpPr txBox="1">
            <a:spLocks noChangeArrowheads="1"/>
          </p:cNvSpPr>
          <p:nvPr/>
        </p:nvSpPr>
        <p:spPr bwMode="auto">
          <a:xfrm>
            <a:off x="4876800" y="6096000"/>
            <a:ext cx="3886200" cy="457200"/>
          </a:xfrm>
          <a:prstGeom prst="rect">
            <a:avLst/>
          </a:prstGeom>
          <a:noFill/>
          <a:ln w="9525">
            <a:noFill/>
            <a:miter lim="800000"/>
            <a:headEnd/>
            <a:tailEnd/>
          </a:ln>
          <a:effectLst/>
        </p:spPr>
        <p:txBody>
          <a:bodyPr>
            <a:spAutoFit/>
          </a:bodyPr>
          <a:lstStyle/>
          <a:p>
            <a:pPr>
              <a:spcBef>
                <a:spcPct val="50000"/>
              </a:spcBef>
            </a:pPr>
            <a:r>
              <a:rPr lang="en-US" sz="2400"/>
              <a:t>Giáo viên: Trần Văn Quang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76200" y="255588"/>
            <a:ext cx="9067800" cy="6602412"/>
          </a:xfrm>
          <a:prstGeom prst="rect">
            <a:avLst/>
          </a:prstGeom>
          <a:noFill/>
          <a:ln w="9525">
            <a:solidFill>
              <a:schemeClr val="bg1"/>
            </a:solidFill>
            <a:miter lim="800000"/>
            <a:headEnd/>
            <a:tailEnd/>
          </a:ln>
          <a:effectLst/>
        </p:spPr>
        <p:txBody>
          <a:bodyPr>
            <a:spAutoFit/>
          </a:bodyPr>
          <a:lstStyle/>
          <a:p>
            <a:pPr algn="just">
              <a:spcBef>
                <a:spcPct val="50000"/>
              </a:spcBef>
            </a:pPr>
            <a:r>
              <a:rPr lang="en-US" sz="1900" b="0">
                <a:solidFill>
                  <a:schemeClr val="accent2"/>
                </a:solidFill>
              </a:rPr>
              <a:t>      Không kể trên đường tuần tra, nơi rừng rậm hay suối sâu,...phải cởi giày ra đi chân đất, thông thường  trong doanh trại hay nơi công cộng, có lẽ không ai mặc áo quần chỉnh tề mà lại đi chân đất, hoặc đi giày có bít tất đầy đủ nhưng phanh hết cúc áo, lộ cả da thịt trước mặt mọi người.</a:t>
            </a:r>
          </a:p>
          <a:p>
            <a:pPr algn="just">
              <a:spcBef>
                <a:spcPct val="50000"/>
              </a:spcBef>
            </a:pPr>
            <a:r>
              <a:rPr lang="en-US" sz="1900" b="0"/>
              <a:t>     </a:t>
            </a:r>
            <a:r>
              <a:rPr lang="en-US" sz="1900">
                <a:solidFill>
                  <a:schemeClr val="accent2"/>
                </a:solidFill>
              </a:rPr>
              <a:t>Người ta nói : “Ăn cho mình, mặc cho người”, có lẽ nhiều phần đúng</a:t>
            </a:r>
            <a:r>
              <a:rPr lang="en-US" sz="1900" b="0"/>
              <a:t>. Cô gái một mình trong hang sâu chắc không váy xòe váy ngắn, không mắt xanh môi đỏ, không tô đỏ chót móng chân móng tay. Anh thanh niên đi tát nước hay câu cá ngoài cánh đồng vắng chắc không chải đầu mượt bằng sáp thơm, áo sơ-mi là phẳng tắp,..Trang phục không có pháp luật nào can thiệp, nhưng có quy tắc ngầm phải tuân thủ, đó là văn hóa xã hội. Đi đám cưới không thể lôi thôi lếch thếch, mặt nhọ nhem, chân tay lấm bùn. Đi dự đám tang không được mặc áo quần lòe loẹt, nói cười oang oang.</a:t>
            </a:r>
          </a:p>
          <a:p>
            <a:pPr algn="just"/>
            <a:r>
              <a:rPr lang="en-US" sz="1900">
                <a:solidFill>
                  <a:schemeClr val="accent2"/>
                </a:solidFill>
              </a:rPr>
              <a:t>     Người xưa đã dạy: “ Y phục xứng kì đức”.</a:t>
            </a:r>
            <a:r>
              <a:rPr lang="en-US" sz="1900" b="0"/>
              <a:t> Ăn mặc ra sao cũng phải phù hợp với hoàn cảnh riêng của mình và hoàn cảnh chung nơi công cộng hay toàn xã hội. Dù mặc đẹp đến đâu, sang đến đâu mà không phù hợp thì cũng chỉ làm trò cười cho thiên hạ, làm mình tự xấu đi mà thôi. Xưa nay, cái đẹp  bao giờ cũng đi với cái giản dị, nhất là phù hợp với môi trường. Người có văn hóa, biết ứng xử chính là người  biết tự hòa mình vào cộng đồng, như thế, không kể hình thức còn phải đi với nội dung, tức là  con người phải có trình độ, có hiểu biết . Một nhà văn đã nói : “Nếu có cô gái khen tôi chỉ vì bộ quần áo đẹp mà không khen tôi có bộ óc thông minh thì tôi chẳng có gì đáng hãnh diện”. Chí lí thay!</a:t>
            </a:r>
          </a:p>
          <a:p>
            <a:pPr algn="just"/>
            <a:r>
              <a:rPr lang="en-US" sz="1900">
                <a:solidFill>
                  <a:schemeClr val="accent2"/>
                </a:solidFill>
              </a:rPr>
              <a:t>     Thế mới biết, trang phục hợp văn hóa, hợp đạo đức, hợp môi trường mới là trang phục đẹp.</a:t>
            </a:r>
          </a:p>
          <a:p>
            <a:pPr algn="r"/>
            <a:r>
              <a:rPr lang="en-US" sz="1900" b="0"/>
              <a:t>(</a:t>
            </a:r>
            <a:r>
              <a:rPr lang="en-US" sz="1900" b="0" i="1"/>
              <a:t>Theo Băng Sơn, Giao tiếp đời thường)</a:t>
            </a:r>
            <a:endParaRPr lang="en-US" sz="1900" b="0"/>
          </a:p>
        </p:txBody>
      </p:sp>
      <p:sp>
        <p:nvSpPr>
          <p:cNvPr id="52227" name="Text Box 3"/>
          <p:cNvSpPr txBox="1">
            <a:spLocks noChangeArrowheads="1"/>
          </p:cNvSpPr>
          <p:nvPr/>
        </p:nvSpPr>
        <p:spPr bwMode="auto">
          <a:xfrm>
            <a:off x="304800" y="3581400"/>
            <a:ext cx="307975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52228" name="Text Box 4"/>
          <p:cNvSpPr txBox="1">
            <a:spLocks noChangeArrowheads="1"/>
          </p:cNvSpPr>
          <p:nvPr/>
        </p:nvSpPr>
        <p:spPr bwMode="auto">
          <a:xfrm>
            <a:off x="2667000" y="-76200"/>
            <a:ext cx="3276600" cy="427038"/>
          </a:xfrm>
          <a:prstGeom prst="rect">
            <a:avLst/>
          </a:prstGeom>
          <a:noFill/>
          <a:ln w="9525">
            <a:noFill/>
            <a:miter lim="800000"/>
            <a:headEnd/>
            <a:tailEnd/>
          </a:ln>
          <a:effectLst/>
        </p:spPr>
        <p:txBody>
          <a:bodyPr>
            <a:spAutoFit/>
          </a:bodyPr>
          <a:lstStyle/>
          <a:p>
            <a:pPr algn="ctr">
              <a:spcBef>
                <a:spcPct val="50000"/>
              </a:spcBef>
            </a:pPr>
            <a:r>
              <a:rPr lang="en-US" sz="2200"/>
              <a:t>Văn bản: Trang phục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1987"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41988" name="Text Box 4"/>
          <p:cNvSpPr txBox="1">
            <a:spLocks noChangeArrowheads="1"/>
          </p:cNvSpPr>
          <p:nvPr/>
        </p:nvSpPr>
        <p:spPr bwMode="auto">
          <a:xfrm>
            <a:off x="304800" y="990600"/>
            <a:ext cx="41910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41989" name="Line 5"/>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41990" name="Text Box 6"/>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41991" name="Text Box 7"/>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41992" name="Text Box 8"/>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41993" name="Text Box 9"/>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41994" name="Text Box 10"/>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41995" name="Text Box 11"/>
          <p:cNvSpPr txBox="1">
            <a:spLocks noChangeArrowheads="1"/>
          </p:cNvSpPr>
          <p:nvPr/>
        </p:nvSpPr>
        <p:spPr bwMode="auto">
          <a:xfrm>
            <a:off x="0" y="35052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2: Y phục xứng kỳ đức.</a:t>
            </a:r>
          </a:p>
        </p:txBody>
      </p:sp>
      <p:sp>
        <p:nvSpPr>
          <p:cNvPr id="41996" name="Text Box 12"/>
          <p:cNvSpPr txBox="1">
            <a:spLocks noChangeArrowheads="1"/>
          </p:cNvSpPr>
          <p:nvPr/>
        </p:nvSpPr>
        <p:spPr bwMode="auto">
          <a:xfrm>
            <a:off x="4343400" y="2209800"/>
            <a:ext cx="38862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41997" name="Text Box 13"/>
          <p:cNvSpPr txBox="1">
            <a:spLocks noChangeArrowheads="1"/>
          </p:cNvSpPr>
          <p:nvPr/>
        </p:nvSpPr>
        <p:spPr bwMode="auto">
          <a:xfrm>
            <a:off x="0" y="4953000"/>
            <a:ext cx="4038600" cy="427038"/>
          </a:xfrm>
          <a:prstGeom prst="rect">
            <a:avLst/>
          </a:prstGeom>
          <a:noFill/>
          <a:ln w="9525">
            <a:noFill/>
            <a:miter lim="800000"/>
            <a:headEnd/>
            <a:tailEnd/>
          </a:ln>
          <a:effectLst/>
        </p:spPr>
        <p:txBody>
          <a:bodyPr>
            <a:spAutoFit/>
          </a:bodyPr>
          <a:lstStyle/>
          <a:p>
            <a:pPr>
              <a:spcBef>
                <a:spcPct val="50000"/>
              </a:spcBef>
            </a:pPr>
            <a:r>
              <a:rPr lang="en-US" sz="2200" b="0"/>
              <a:t>c. Đoạn văn IV: Kết bài</a:t>
            </a:r>
          </a:p>
        </p:txBody>
      </p:sp>
      <p:sp>
        <p:nvSpPr>
          <p:cNvPr id="42000" name="Text Box 16"/>
          <p:cNvSpPr txBox="1">
            <a:spLocks noChangeArrowheads="1"/>
          </p:cNvSpPr>
          <p:nvPr/>
        </p:nvSpPr>
        <p:spPr bwMode="auto">
          <a:xfrm>
            <a:off x="228600" y="4572000"/>
            <a:ext cx="4191000" cy="457200"/>
          </a:xfrm>
          <a:prstGeom prst="rect">
            <a:avLst/>
          </a:prstGeom>
          <a:noFill/>
          <a:ln w="9525">
            <a:noFill/>
            <a:miter lim="800000"/>
            <a:headEnd/>
            <a:tailEnd/>
          </a:ln>
          <a:effectLst/>
        </p:spPr>
        <p:txBody>
          <a:bodyPr>
            <a:spAutoFit/>
          </a:bodyPr>
          <a:lstStyle/>
          <a:p>
            <a:pPr>
              <a:spcBef>
                <a:spcPct val="50000"/>
              </a:spcBef>
            </a:pPr>
            <a:r>
              <a:rPr lang="en-US" sz="2400" i="1"/>
              <a:t>2. Phép lập luận tổng hợp</a:t>
            </a:r>
          </a:p>
        </p:txBody>
      </p:sp>
      <p:sp>
        <p:nvSpPr>
          <p:cNvPr id="42001" name="Text Box 17"/>
          <p:cNvSpPr txBox="1">
            <a:spLocks noChangeArrowheads="1"/>
          </p:cNvSpPr>
          <p:nvPr/>
        </p:nvSpPr>
        <p:spPr bwMode="auto">
          <a:xfrm>
            <a:off x="4191000" y="3463925"/>
            <a:ext cx="4800600" cy="2647950"/>
          </a:xfrm>
          <a:prstGeom prst="rect">
            <a:avLst/>
          </a:prstGeom>
          <a:noFill/>
          <a:ln w="9525">
            <a:noFill/>
            <a:miter lim="800000"/>
            <a:headEnd/>
            <a:tailEnd/>
          </a:ln>
          <a:effectLst/>
        </p:spPr>
        <p:txBody>
          <a:bodyPr>
            <a:spAutoFit/>
          </a:bodyPr>
          <a:lstStyle/>
          <a:p>
            <a:pPr algn="just">
              <a:spcBef>
                <a:spcPct val="50000"/>
              </a:spcBef>
            </a:pPr>
            <a:r>
              <a:rPr lang="en-US" sz="2400" b="0"/>
              <a:t>     </a:t>
            </a:r>
            <a:r>
              <a:rPr lang="en-US" sz="2400" b="0" i="1"/>
              <a:t>Tổng hợp là phép lập luận rút ra cái chung từ những điều đã phân tích. Không có phân tích thì không có tổng hợp. Lập luận tổng hợp thường đặt ở cuối đoạn văn hay cuối bài, ở phần kết luận của một phần hoặc toàn bộ văn bản.</a:t>
            </a:r>
          </a:p>
        </p:txBody>
      </p:sp>
      <p:sp>
        <p:nvSpPr>
          <p:cNvPr id="42002" name="Text Box 18"/>
          <p:cNvSpPr txBox="1">
            <a:spLocks noChangeArrowheads="1"/>
          </p:cNvSpPr>
          <p:nvPr/>
        </p:nvSpPr>
        <p:spPr bwMode="auto">
          <a:xfrm>
            <a:off x="457200" y="4191000"/>
            <a:ext cx="3124200" cy="427038"/>
          </a:xfrm>
          <a:prstGeom prst="rect">
            <a:avLst/>
          </a:prstGeom>
          <a:noFill/>
          <a:ln w="9525">
            <a:noFill/>
            <a:miter lim="800000"/>
            <a:headEnd/>
            <a:tailEnd/>
          </a:ln>
          <a:effectLst/>
        </p:spPr>
        <p:txBody>
          <a:bodyPr>
            <a:spAutoFit/>
          </a:bodyPr>
          <a:lstStyle/>
          <a:p>
            <a:pPr>
              <a:spcBef>
                <a:spcPct val="50000"/>
              </a:spcBef>
            </a:pPr>
            <a:r>
              <a:rPr lang="en-US" sz="2200"/>
              <a:t>Phép lập luận phân tích</a:t>
            </a:r>
          </a:p>
        </p:txBody>
      </p:sp>
      <p:sp>
        <p:nvSpPr>
          <p:cNvPr id="42003" name="AutoShape 19"/>
          <p:cNvSpPr>
            <a:spLocks noChangeArrowheads="1"/>
          </p:cNvSpPr>
          <p:nvPr/>
        </p:nvSpPr>
        <p:spPr bwMode="auto">
          <a:xfrm>
            <a:off x="76200" y="4419600"/>
            <a:ext cx="381000" cy="76200"/>
          </a:xfrm>
          <a:prstGeom prst="rightArrow">
            <a:avLst>
              <a:gd name="adj1" fmla="val 50000"/>
              <a:gd name="adj2" fmla="val 125000"/>
            </a:avLst>
          </a:prstGeom>
          <a:solidFill>
            <a:schemeClr val="bg1"/>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2001"/>
                                        </p:tgtEl>
                                        <p:attrNameLst>
                                          <p:attrName>style.visibility</p:attrName>
                                        </p:attrNameLst>
                                      </p:cBhvr>
                                      <p:to>
                                        <p:strVal val="visible"/>
                                      </p:to>
                                    </p:set>
                                    <p:animEffect transition="in" filter="blinds(horizontal)">
                                      <p:cBhvr>
                                        <p:cTn id="7" dur="500"/>
                                        <p:tgtEl>
                                          <p:spTgt spid="42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54275" name="Rectangle 3"/>
          <p:cNvSpPr>
            <a:spLocks noChangeArrowheads="1"/>
          </p:cNvSpPr>
          <p:nvPr/>
        </p:nvSpPr>
        <p:spPr bwMode="auto">
          <a:xfrm>
            <a:off x="1295400" y="1143000"/>
            <a:ext cx="6781800" cy="6858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54278" name="Rectangle 6"/>
          <p:cNvSpPr>
            <a:spLocks noChangeArrowheads="1"/>
          </p:cNvSpPr>
          <p:nvPr/>
        </p:nvSpPr>
        <p:spPr bwMode="auto">
          <a:xfrm>
            <a:off x="2362200" y="2286000"/>
            <a:ext cx="20574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54279" name="Rectangle 7"/>
          <p:cNvSpPr>
            <a:spLocks noChangeArrowheads="1"/>
          </p:cNvSpPr>
          <p:nvPr/>
        </p:nvSpPr>
        <p:spPr bwMode="auto">
          <a:xfrm>
            <a:off x="4724400" y="2286000"/>
            <a:ext cx="19050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54280" name="Rectangle 8"/>
          <p:cNvSpPr>
            <a:spLocks noChangeArrowheads="1"/>
          </p:cNvSpPr>
          <p:nvPr/>
        </p:nvSpPr>
        <p:spPr bwMode="auto">
          <a:xfrm>
            <a:off x="1219200" y="5791200"/>
            <a:ext cx="6934200" cy="609600"/>
          </a:xfrm>
          <a:prstGeom prst="rect">
            <a:avLst/>
          </a:prstGeom>
          <a:solidFill>
            <a:schemeClr val="bg1"/>
          </a:solidFill>
          <a:ln w="19050">
            <a:solidFill>
              <a:schemeClr val="tx1"/>
            </a:solidFill>
            <a:miter lim="800000"/>
            <a:headEnd/>
            <a:tailEnd/>
          </a:ln>
          <a:effec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Text Box 5"/>
          <p:cNvSpPr txBox="1">
            <a:spLocks noChangeArrowheads="1"/>
          </p:cNvSpPr>
          <p:nvPr/>
        </p:nvSpPr>
        <p:spPr bwMode="auto">
          <a:xfrm>
            <a:off x="304800" y="990600"/>
            <a:ext cx="8534400" cy="5143500"/>
          </a:xfrm>
          <a:prstGeom prst="rect">
            <a:avLst/>
          </a:prstGeom>
          <a:noFill/>
          <a:ln w="9525">
            <a:noFill/>
            <a:miter lim="800000"/>
            <a:headEnd/>
            <a:tailEnd/>
          </a:ln>
          <a:effectLst/>
        </p:spPr>
        <p:txBody>
          <a:bodyPr>
            <a:spAutoFit/>
          </a:bodyPr>
          <a:lstStyle/>
          <a:p>
            <a:pPr algn="ctr">
              <a:spcBef>
                <a:spcPct val="50000"/>
              </a:spcBef>
            </a:pPr>
            <a:r>
              <a:rPr lang="en-US"/>
              <a:t>Ghi nhớ</a:t>
            </a:r>
          </a:p>
          <a:p>
            <a:pPr algn="just">
              <a:spcBef>
                <a:spcPct val="50000"/>
              </a:spcBef>
            </a:pPr>
            <a:r>
              <a:rPr lang="en-US" sz="2400" i="1"/>
              <a:t>* Để làm rõ ý nghĩa của một sự vật, hiện tượng nào đó, người ta thường dùng phép phân tích và tổng hợp.</a:t>
            </a:r>
          </a:p>
          <a:p>
            <a:pPr algn="just">
              <a:spcBef>
                <a:spcPct val="50000"/>
              </a:spcBef>
            </a:pPr>
            <a:r>
              <a:rPr lang="en-US" sz="2400" i="1"/>
              <a:t>* Phân tích là phép lập luận trình bày từng bộ phận, phương diện của một vấn đề nhằm chỉ ra nội dung của sự vật, hiện tượng. Để phân tích nội dung của sự vật, hiện tượng, người ta có thể vận dụng các biện pháp nêu giả thiết, so sánh, đối chiếu… và cả phép lập luận giải thích, chứng minh.</a:t>
            </a:r>
          </a:p>
          <a:p>
            <a:pPr algn="just">
              <a:spcBef>
                <a:spcPct val="50000"/>
              </a:spcBef>
            </a:pPr>
            <a:r>
              <a:rPr lang="en-US" sz="2400" i="1"/>
              <a:t>* Tổng hợp là phép lập luận rút ra cái chung từ những điều đã phân tích. Không có phân tích thì không có tổng hợp. Lập luận tổng hợp thường đặt ở cuối đoạn văn hay cuối bài, ở phần kết luận của một phần hoặc toàn bộ văn bản.</a:t>
            </a:r>
          </a:p>
        </p:txBody>
      </p:sp>
      <p:sp>
        <p:nvSpPr>
          <p:cNvPr id="45062" name="Text Box 6"/>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6083"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phân tích và tổng hợp</a:t>
            </a:r>
          </a:p>
        </p:txBody>
      </p:sp>
      <p:sp>
        <p:nvSpPr>
          <p:cNvPr id="46084" name="Text Box 4"/>
          <p:cNvSpPr txBox="1">
            <a:spLocks noChangeArrowheads="1"/>
          </p:cNvSpPr>
          <p:nvPr/>
        </p:nvSpPr>
        <p:spPr bwMode="auto">
          <a:xfrm>
            <a:off x="304800" y="990600"/>
            <a:ext cx="39624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46085" name="Line 5"/>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46086" name="Text Box 6"/>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46087" name="Text Box 7"/>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46088" name="Text Box 8"/>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46089" name="Text Box 9"/>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46090" name="Text Box 10"/>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46091" name="Text Box 11"/>
          <p:cNvSpPr txBox="1">
            <a:spLocks noChangeArrowheads="1"/>
          </p:cNvSpPr>
          <p:nvPr/>
        </p:nvSpPr>
        <p:spPr bwMode="auto">
          <a:xfrm>
            <a:off x="0" y="35052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2: Y phục xứng kì đức.</a:t>
            </a:r>
          </a:p>
        </p:txBody>
      </p:sp>
      <p:sp>
        <p:nvSpPr>
          <p:cNvPr id="46092" name="Text Box 12"/>
          <p:cNvSpPr txBox="1">
            <a:spLocks noChangeArrowheads="1"/>
          </p:cNvSpPr>
          <p:nvPr/>
        </p:nvSpPr>
        <p:spPr bwMode="auto">
          <a:xfrm>
            <a:off x="4343400" y="2209800"/>
            <a:ext cx="38862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46093" name="Text Box 13"/>
          <p:cNvSpPr txBox="1">
            <a:spLocks noChangeArrowheads="1"/>
          </p:cNvSpPr>
          <p:nvPr/>
        </p:nvSpPr>
        <p:spPr bwMode="auto">
          <a:xfrm>
            <a:off x="0" y="5135563"/>
            <a:ext cx="4038600" cy="427037"/>
          </a:xfrm>
          <a:prstGeom prst="rect">
            <a:avLst/>
          </a:prstGeom>
          <a:noFill/>
          <a:ln w="9525">
            <a:noFill/>
            <a:miter lim="800000"/>
            <a:headEnd/>
            <a:tailEnd/>
          </a:ln>
          <a:effectLst/>
        </p:spPr>
        <p:txBody>
          <a:bodyPr>
            <a:spAutoFit/>
          </a:bodyPr>
          <a:lstStyle/>
          <a:p>
            <a:pPr>
              <a:spcBef>
                <a:spcPct val="50000"/>
              </a:spcBef>
            </a:pPr>
            <a:r>
              <a:rPr lang="en-US" sz="2200" b="0"/>
              <a:t>c. Đoạn văn IV: Kết bài</a:t>
            </a:r>
          </a:p>
        </p:txBody>
      </p:sp>
      <p:sp>
        <p:nvSpPr>
          <p:cNvPr id="46094" name="Text Box 14"/>
          <p:cNvSpPr txBox="1">
            <a:spLocks noChangeArrowheads="1"/>
          </p:cNvSpPr>
          <p:nvPr/>
        </p:nvSpPr>
        <p:spPr bwMode="auto">
          <a:xfrm>
            <a:off x="0" y="5638800"/>
            <a:ext cx="37338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46095" name="Text Box 15"/>
          <p:cNvSpPr txBox="1">
            <a:spLocks noChangeArrowheads="1"/>
          </p:cNvSpPr>
          <p:nvPr/>
        </p:nvSpPr>
        <p:spPr bwMode="auto">
          <a:xfrm>
            <a:off x="0" y="5562600"/>
            <a:ext cx="4038600" cy="457200"/>
          </a:xfrm>
          <a:prstGeom prst="rect">
            <a:avLst/>
          </a:prstGeom>
          <a:noFill/>
          <a:ln w="9525">
            <a:noFill/>
            <a:miter lim="800000"/>
            <a:headEnd/>
            <a:tailEnd/>
          </a:ln>
          <a:effectLst/>
        </p:spPr>
        <p:txBody>
          <a:bodyPr>
            <a:spAutoFit/>
          </a:bodyPr>
          <a:lstStyle/>
          <a:p>
            <a:pPr>
              <a:spcBef>
                <a:spcPct val="50000"/>
              </a:spcBef>
            </a:pPr>
            <a:r>
              <a:rPr lang="en-US" sz="2400" i="1"/>
              <a:t>    3. Kết luận ghi nhớ: (SGK)</a:t>
            </a:r>
          </a:p>
        </p:txBody>
      </p:sp>
      <p:sp>
        <p:nvSpPr>
          <p:cNvPr id="46096" name="Text Box 16"/>
          <p:cNvSpPr txBox="1">
            <a:spLocks noChangeArrowheads="1"/>
          </p:cNvSpPr>
          <p:nvPr/>
        </p:nvSpPr>
        <p:spPr bwMode="auto">
          <a:xfrm>
            <a:off x="4267200" y="1676400"/>
            <a:ext cx="4648200" cy="396875"/>
          </a:xfrm>
          <a:prstGeom prst="rect">
            <a:avLst/>
          </a:prstGeom>
          <a:noFill/>
          <a:ln w="9525">
            <a:noFill/>
            <a:miter lim="800000"/>
            <a:headEnd/>
            <a:tailEnd/>
          </a:ln>
          <a:effectLst/>
        </p:spPr>
        <p:txBody>
          <a:bodyPr>
            <a:spAutoFit/>
          </a:bodyPr>
          <a:lstStyle/>
          <a:p>
            <a:pPr algn="just">
              <a:spcBef>
                <a:spcPct val="50000"/>
              </a:spcBef>
            </a:pPr>
            <a:endParaRPr lang="en-US" sz="2000"/>
          </a:p>
        </p:txBody>
      </p:sp>
      <p:sp>
        <p:nvSpPr>
          <p:cNvPr id="46097" name="Text Box 17"/>
          <p:cNvSpPr txBox="1">
            <a:spLocks noChangeArrowheads="1"/>
          </p:cNvSpPr>
          <p:nvPr/>
        </p:nvSpPr>
        <p:spPr bwMode="auto">
          <a:xfrm>
            <a:off x="0" y="5943600"/>
            <a:ext cx="2133600" cy="457200"/>
          </a:xfrm>
          <a:prstGeom prst="rect">
            <a:avLst/>
          </a:prstGeom>
          <a:noFill/>
          <a:ln w="9525">
            <a:noFill/>
            <a:miter lim="800000"/>
            <a:headEnd/>
            <a:tailEnd/>
          </a:ln>
          <a:effectLst/>
        </p:spPr>
        <p:txBody>
          <a:bodyPr>
            <a:spAutoFit/>
          </a:bodyPr>
          <a:lstStyle/>
          <a:p>
            <a:pPr>
              <a:spcBef>
                <a:spcPct val="50000"/>
              </a:spcBef>
            </a:pPr>
            <a:r>
              <a:rPr lang="en-US" sz="2400"/>
              <a:t>II. Luyện tập:</a:t>
            </a:r>
          </a:p>
        </p:txBody>
      </p:sp>
      <p:sp>
        <p:nvSpPr>
          <p:cNvPr id="46098" name="Text Box 18"/>
          <p:cNvSpPr txBox="1">
            <a:spLocks noChangeArrowheads="1"/>
          </p:cNvSpPr>
          <p:nvPr/>
        </p:nvSpPr>
        <p:spPr bwMode="auto">
          <a:xfrm>
            <a:off x="228600" y="4724400"/>
            <a:ext cx="4191000" cy="457200"/>
          </a:xfrm>
          <a:prstGeom prst="rect">
            <a:avLst/>
          </a:prstGeom>
          <a:noFill/>
          <a:ln w="9525">
            <a:noFill/>
            <a:miter lim="800000"/>
            <a:headEnd/>
            <a:tailEnd/>
          </a:ln>
          <a:effectLst/>
        </p:spPr>
        <p:txBody>
          <a:bodyPr>
            <a:spAutoFit/>
          </a:bodyPr>
          <a:lstStyle/>
          <a:p>
            <a:pPr>
              <a:spcBef>
                <a:spcPct val="50000"/>
              </a:spcBef>
            </a:pPr>
            <a:r>
              <a:rPr lang="en-US" sz="2400" i="1"/>
              <a:t>2. Phép lập luận tổng hợp</a:t>
            </a:r>
          </a:p>
        </p:txBody>
      </p:sp>
      <p:sp>
        <p:nvSpPr>
          <p:cNvPr id="46100" name="Text Box 20"/>
          <p:cNvSpPr txBox="1">
            <a:spLocks noChangeArrowheads="1"/>
          </p:cNvSpPr>
          <p:nvPr/>
        </p:nvSpPr>
        <p:spPr bwMode="auto">
          <a:xfrm>
            <a:off x="457200" y="4267200"/>
            <a:ext cx="3124200" cy="427038"/>
          </a:xfrm>
          <a:prstGeom prst="rect">
            <a:avLst/>
          </a:prstGeom>
          <a:noFill/>
          <a:ln w="9525">
            <a:noFill/>
            <a:miter lim="800000"/>
            <a:headEnd/>
            <a:tailEnd/>
          </a:ln>
          <a:effectLst/>
        </p:spPr>
        <p:txBody>
          <a:bodyPr>
            <a:spAutoFit/>
          </a:bodyPr>
          <a:lstStyle/>
          <a:p>
            <a:pPr>
              <a:spcBef>
                <a:spcPct val="50000"/>
              </a:spcBef>
            </a:pPr>
            <a:r>
              <a:rPr lang="en-US" sz="2200"/>
              <a:t>Phép lập luận phân tích</a:t>
            </a:r>
          </a:p>
        </p:txBody>
      </p:sp>
      <p:sp>
        <p:nvSpPr>
          <p:cNvPr id="46101" name="AutoShape 21"/>
          <p:cNvSpPr>
            <a:spLocks noChangeArrowheads="1"/>
          </p:cNvSpPr>
          <p:nvPr/>
        </p:nvSpPr>
        <p:spPr bwMode="auto">
          <a:xfrm>
            <a:off x="76200" y="4495800"/>
            <a:ext cx="381000" cy="76200"/>
          </a:xfrm>
          <a:prstGeom prst="rightArrow">
            <a:avLst>
              <a:gd name="adj1" fmla="val 50000"/>
              <a:gd name="adj2" fmla="val 125000"/>
            </a:avLst>
          </a:prstGeom>
          <a:solidFill>
            <a:schemeClr val="bg1"/>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37907" name="Text Box 19"/>
          <p:cNvSpPr txBox="1">
            <a:spLocks noChangeArrowheads="1"/>
          </p:cNvSpPr>
          <p:nvPr/>
        </p:nvSpPr>
        <p:spPr bwMode="auto">
          <a:xfrm>
            <a:off x="381000" y="609600"/>
            <a:ext cx="8458200" cy="2986088"/>
          </a:xfrm>
          <a:prstGeom prst="rect">
            <a:avLst/>
          </a:prstGeom>
          <a:noFill/>
          <a:ln w="9525">
            <a:noFill/>
            <a:miter lim="800000"/>
            <a:headEnd/>
            <a:tailEnd/>
          </a:ln>
          <a:effectLst/>
        </p:spPr>
        <p:txBody>
          <a:bodyPr>
            <a:spAutoFit/>
          </a:bodyPr>
          <a:lstStyle/>
          <a:p>
            <a:pPr algn="just">
              <a:spcBef>
                <a:spcPct val="50000"/>
              </a:spcBef>
            </a:pPr>
            <a:r>
              <a:rPr lang="en-US"/>
              <a:t>Bài tập 1: </a:t>
            </a:r>
          </a:p>
          <a:p>
            <a:pPr algn="just">
              <a:spcBef>
                <a:spcPct val="50000"/>
              </a:spcBef>
            </a:pPr>
            <a:r>
              <a:rPr lang="en-US"/>
              <a:t>     </a:t>
            </a:r>
            <a:r>
              <a:rPr lang="en-US" sz="2200"/>
              <a:t>Tác giả đã phân tích như thế nào để làm sáng tỏ luận điểm: “Học vấn không chỉ là chuyện đọc sách, nhưng đọc sách vẫn là một con đường quan trọng của học vấn”? (Gợi ý: Chú ý thứ tự khi phân tích: Học vấn là của nhân loại -&gt; Học vấn của nhân loại do sách truyền lại -&gt; Sách là kho tàng quý báu -&gt; Nếu chúng ta … Nếu xóa bỏ … làm kẻ lạc hậu.)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4035" name="Rectangle 3"/>
          <p:cNvSpPr>
            <a:spLocks noChangeArrowheads="1"/>
          </p:cNvSpPr>
          <p:nvPr/>
        </p:nvSpPr>
        <p:spPr bwMode="auto">
          <a:xfrm>
            <a:off x="228600" y="1981200"/>
            <a:ext cx="8534400" cy="8382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44036" name="Text Box 4"/>
          <p:cNvSpPr txBox="1">
            <a:spLocks noChangeArrowheads="1"/>
          </p:cNvSpPr>
          <p:nvPr/>
        </p:nvSpPr>
        <p:spPr bwMode="auto">
          <a:xfrm>
            <a:off x="381000" y="1920875"/>
            <a:ext cx="8305800" cy="822325"/>
          </a:xfrm>
          <a:prstGeom prst="rect">
            <a:avLst/>
          </a:prstGeom>
          <a:noFill/>
          <a:ln w="9525">
            <a:noFill/>
            <a:miter lim="800000"/>
            <a:headEnd/>
            <a:tailEnd/>
          </a:ln>
          <a:effectLst/>
        </p:spPr>
        <p:txBody>
          <a:bodyPr>
            <a:spAutoFit/>
          </a:bodyPr>
          <a:lstStyle/>
          <a:p>
            <a:pPr algn="ctr">
              <a:spcBef>
                <a:spcPct val="50000"/>
              </a:spcBef>
            </a:pPr>
            <a:r>
              <a:rPr lang="en-US" sz="2400"/>
              <a:t>Học vấn không chỉ là chuyện đọc sách nhưng đọc sách là con đường quan trọng của học vấn</a:t>
            </a:r>
          </a:p>
        </p:txBody>
      </p:sp>
      <p:sp>
        <p:nvSpPr>
          <p:cNvPr id="44037" name="Rectangle 5"/>
          <p:cNvSpPr>
            <a:spLocks noChangeArrowheads="1"/>
          </p:cNvSpPr>
          <p:nvPr/>
        </p:nvSpPr>
        <p:spPr bwMode="auto">
          <a:xfrm>
            <a:off x="228600" y="3352800"/>
            <a:ext cx="21336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44038" name="Rectangle 6"/>
          <p:cNvSpPr>
            <a:spLocks noChangeArrowheads="1"/>
          </p:cNvSpPr>
          <p:nvPr/>
        </p:nvSpPr>
        <p:spPr bwMode="auto">
          <a:xfrm>
            <a:off x="2743200" y="3352800"/>
            <a:ext cx="16764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44039" name="Rectangle 7"/>
          <p:cNvSpPr>
            <a:spLocks noChangeArrowheads="1"/>
          </p:cNvSpPr>
          <p:nvPr/>
        </p:nvSpPr>
        <p:spPr bwMode="auto">
          <a:xfrm>
            <a:off x="4724400" y="3352800"/>
            <a:ext cx="19050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44040" name="Rectangle 8"/>
          <p:cNvSpPr>
            <a:spLocks noChangeArrowheads="1"/>
          </p:cNvSpPr>
          <p:nvPr/>
        </p:nvSpPr>
        <p:spPr bwMode="auto">
          <a:xfrm>
            <a:off x="6934200" y="3352800"/>
            <a:ext cx="1905000" cy="3048000"/>
          </a:xfrm>
          <a:prstGeom prst="rect">
            <a:avLst/>
          </a:prstGeom>
          <a:solidFill>
            <a:schemeClr val="bg1"/>
          </a:solidFill>
          <a:ln w="19050">
            <a:solidFill>
              <a:schemeClr val="tx1"/>
            </a:solidFill>
            <a:miter lim="800000"/>
            <a:headEnd/>
            <a:tailEnd/>
          </a:ln>
          <a:effectLst/>
        </p:spPr>
        <p:txBody>
          <a:bodyPr wrap="none" anchor="ctr"/>
          <a:lstStyle/>
          <a:p>
            <a:endParaRPr lang="en-US"/>
          </a:p>
        </p:txBody>
      </p:sp>
      <p:sp>
        <p:nvSpPr>
          <p:cNvPr id="44041" name="Text Box 9"/>
          <p:cNvSpPr txBox="1">
            <a:spLocks noChangeArrowheads="1"/>
          </p:cNvSpPr>
          <p:nvPr/>
        </p:nvSpPr>
        <p:spPr bwMode="auto">
          <a:xfrm>
            <a:off x="228600" y="3276600"/>
            <a:ext cx="2057400" cy="2978150"/>
          </a:xfrm>
          <a:prstGeom prst="rect">
            <a:avLst/>
          </a:prstGeom>
          <a:noFill/>
          <a:ln w="9525">
            <a:noFill/>
            <a:miter lim="800000"/>
            <a:headEnd/>
            <a:tailEnd/>
          </a:ln>
          <a:effectLst/>
        </p:spPr>
        <p:txBody>
          <a:bodyPr>
            <a:spAutoFit/>
          </a:bodyPr>
          <a:lstStyle/>
          <a:p>
            <a:pPr algn="just">
              <a:spcBef>
                <a:spcPct val="50000"/>
              </a:spcBef>
            </a:pPr>
            <a:r>
              <a:rPr lang="en-US" sz="2100" b="0"/>
              <a:t>     Sách là kho tàng quý báu cất giữ di sản tinh thần của nhân loại, là những cột mốc trên con đường tiến hóa của học thuật của nhân loại.</a:t>
            </a:r>
          </a:p>
        </p:txBody>
      </p:sp>
      <p:sp>
        <p:nvSpPr>
          <p:cNvPr id="44042" name="Text Box 10"/>
          <p:cNvSpPr txBox="1">
            <a:spLocks noChangeArrowheads="1"/>
          </p:cNvSpPr>
          <p:nvPr/>
        </p:nvSpPr>
        <p:spPr bwMode="auto">
          <a:xfrm>
            <a:off x="2743200" y="3317875"/>
            <a:ext cx="1600200" cy="2016125"/>
          </a:xfrm>
          <a:prstGeom prst="rect">
            <a:avLst/>
          </a:prstGeom>
          <a:noFill/>
          <a:ln w="9525">
            <a:noFill/>
            <a:miter lim="800000"/>
            <a:headEnd/>
            <a:tailEnd/>
          </a:ln>
          <a:effectLst/>
        </p:spPr>
        <p:txBody>
          <a:bodyPr>
            <a:spAutoFit/>
          </a:bodyPr>
          <a:lstStyle/>
          <a:p>
            <a:pPr algn="just">
              <a:spcBef>
                <a:spcPct val="50000"/>
              </a:spcBef>
            </a:pPr>
            <a:r>
              <a:rPr lang="en-US" sz="2100" b="0"/>
              <a:t>     Đọc sách là tích lũy và nâng cao tri thức của cá nhân và toàn nhân loại.</a:t>
            </a:r>
          </a:p>
        </p:txBody>
      </p:sp>
      <p:sp>
        <p:nvSpPr>
          <p:cNvPr id="44043" name="Text Box 11"/>
          <p:cNvSpPr txBox="1">
            <a:spLocks noChangeArrowheads="1"/>
          </p:cNvSpPr>
          <p:nvPr/>
        </p:nvSpPr>
        <p:spPr bwMode="auto">
          <a:xfrm>
            <a:off x="4800600" y="3286125"/>
            <a:ext cx="1752600" cy="2657475"/>
          </a:xfrm>
          <a:prstGeom prst="rect">
            <a:avLst/>
          </a:prstGeom>
          <a:noFill/>
          <a:ln w="9525">
            <a:noFill/>
            <a:miter lim="800000"/>
            <a:headEnd/>
            <a:tailEnd/>
          </a:ln>
          <a:effectLst/>
        </p:spPr>
        <p:txBody>
          <a:bodyPr>
            <a:spAutoFit/>
          </a:bodyPr>
          <a:lstStyle/>
          <a:p>
            <a:pPr algn="just">
              <a:spcBef>
                <a:spcPct val="50000"/>
              </a:spcBef>
            </a:pPr>
            <a:r>
              <a:rPr lang="en-US" sz="2100" b="0"/>
              <a:t>     Đọc sách là chuẩn bị cho cuộc trường chinh vạn dặm trên con đường học vấn của mỗi người.</a:t>
            </a:r>
          </a:p>
        </p:txBody>
      </p:sp>
      <p:sp>
        <p:nvSpPr>
          <p:cNvPr id="44044" name="Text Box 12"/>
          <p:cNvSpPr txBox="1">
            <a:spLocks noChangeArrowheads="1"/>
          </p:cNvSpPr>
          <p:nvPr/>
        </p:nvSpPr>
        <p:spPr bwMode="auto">
          <a:xfrm>
            <a:off x="7010400" y="3317875"/>
            <a:ext cx="1752600" cy="2016125"/>
          </a:xfrm>
          <a:prstGeom prst="rect">
            <a:avLst/>
          </a:prstGeom>
          <a:noFill/>
          <a:ln w="9525">
            <a:noFill/>
            <a:miter lim="800000"/>
            <a:headEnd/>
            <a:tailEnd/>
          </a:ln>
          <a:effectLst/>
        </p:spPr>
        <p:txBody>
          <a:bodyPr>
            <a:spAutoFit/>
          </a:bodyPr>
          <a:lstStyle/>
          <a:p>
            <a:pPr algn="just">
              <a:spcBef>
                <a:spcPct val="50000"/>
              </a:spcBef>
            </a:pPr>
            <a:r>
              <a:rPr lang="en-US" sz="2100" b="0"/>
              <a:t>     Nếu không đọc sách, con người sẽ lạc hậu, dốt nát, xã hội sẽ thụt lùi.</a:t>
            </a:r>
          </a:p>
        </p:txBody>
      </p:sp>
      <p:sp>
        <p:nvSpPr>
          <p:cNvPr id="44045" name="Text Box 13"/>
          <p:cNvSpPr txBox="1">
            <a:spLocks noChangeArrowheads="1"/>
          </p:cNvSpPr>
          <p:nvPr/>
        </p:nvSpPr>
        <p:spPr bwMode="auto">
          <a:xfrm>
            <a:off x="152400" y="792163"/>
            <a:ext cx="2057400" cy="579437"/>
          </a:xfrm>
          <a:prstGeom prst="rect">
            <a:avLst/>
          </a:prstGeom>
          <a:noFill/>
          <a:ln w="9525">
            <a:noFill/>
            <a:miter lim="800000"/>
            <a:headEnd/>
            <a:tailEnd/>
          </a:ln>
          <a:effectLst/>
        </p:spPr>
        <p:txBody>
          <a:bodyPr>
            <a:spAutoFit/>
          </a:bodyPr>
          <a:lstStyle/>
          <a:p>
            <a:pPr algn="just">
              <a:spcBef>
                <a:spcPct val="50000"/>
              </a:spcBef>
            </a:pPr>
            <a:r>
              <a:rPr lang="en-US"/>
              <a:t>Bài tập 1:</a:t>
            </a:r>
            <a:endParaRPr lang="en-US" sz="2000"/>
          </a:p>
        </p:txBody>
      </p:sp>
      <p:sp>
        <p:nvSpPr>
          <p:cNvPr id="44046" name="Line 14"/>
          <p:cNvSpPr>
            <a:spLocks noChangeShapeType="1"/>
          </p:cNvSpPr>
          <p:nvPr/>
        </p:nvSpPr>
        <p:spPr bwMode="auto">
          <a:xfrm flipH="1">
            <a:off x="1447800" y="2819400"/>
            <a:ext cx="2895600" cy="457200"/>
          </a:xfrm>
          <a:prstGeom prst="line">
            <a:avLst/>
          </a:prstGeom>
          <a:noFill/>
          <a:ln w="9525">
            <a:solidFill>
              <a:schemeClr val="tx1"/>
            </a:solidFill>
            <a:round/>
            <a:headEnd/>
            <a:tailEnd type="triangle" w="med" len="med"/>
          </a:ln>
          <a:effectLst/>
        </p:spPr>
        <p:txBody>
          <a:bodyPr/>
          <a:lstStyle/>
          <a:p>
            <a:endParaRPr lang="en-US"/>
          </a:p>
        </p:txBody>
      </p:sp>
      <p:sp>
        <p:nvSpPr>
          <p:cNvPr id="44047" name="Line 15"/>
          <p:cNvSpPr>
            <a:spLocks noChangeShapeType="1"/>
          </p:cNvSpPr>
          <p:nvPr/>
        </p:nvSpPr>
        <p:spPr bwMode="auto">
          <a:xfrm flipH="1">
            <a:off x="3657600" y="2819400"/>
            <a:ext cx="685800" cy="533400"/>
          </a:xfrm>
          <a:prstGeom prst="line">
            <a:avLst/>
          </a:prstGeom>
          <a:noFill/>
          <a:ln w="9525">
            <a:solidFill>
              <a:schemeClr val="tx1"/>
            </a:solidFill>
            <a:round/>
            <a:headEnd/>
            <a:tailEnd type="triangle" w="med" len="med"/>
          </a:ln>
          <a:effectLst/>
        </p:spPr>
        <p:txBody>
          <a:bodyPr/>
          <a:lstStyle/>
          <a:p>
            <a:endParaRPr lang="en-US"/>
          </a:p>
        </p:txBody>
      </p:sp>
      <p:sp>
        <p:nvSpPr>
          <p:cNvPr id="44048" name="Line 16"/>
          <p:cNvSpPr>
            <a:spLocks noChangeShapeType="1"/>
          </p:cNvSpPr>
          <p:nvPr/>
        </p:nvSpPr>
        <p:spPr bwMode="auto">
          <a:xfrm>
            <a:off x="4267200" y="2819400"/>
            <a:ext cx="1371600" cy="457200"/>
          </a:xfrm>
          <a:prstGeom prst="line">
            <a:avLst/>
          </a:prstGeom>
          <a:noFill/>
          <a:ln w="9525">
            <a:solidFill>
              <a:schemeClr val="tx1"/>
            </a:solidFill>
            <a:round/>
            <a:headEnd/>
            <a:tailEnd type="triangle" w="med" len="med"/>
          </a:ln>
          <a:effectLst/>
        </p:spPr>
        <p:txBody>
          <a:bodyPr/>
          <a:lstStyle/>
          <a:p>
            <a:endParaRPr lang="en-US"/>
          </a:p>
        </p:txBody>
      </p:sp>
      <p:sp>
        <p:nvSpPr>
          <p:cNvPr id="44049" name="Line 17"/>
          <p:cNvSpPr>
            <a:spLocks noChangeShapeType="1"/>
          </p:cNvSpPr>
          <p:nvPr/>
        </p:nvSpPr>
        <p:spPr bwMode="auto">
          <a:xfrm>
            <a:off x="4343400" y="2819400"/>
            <a:ext cx="3581400" cy="3810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8131" name="Text Box 3"/>
          <p:cNvSpPr txBox="1">
            <a:spLocks noChangeArrowheads="1"/>
          </p:cNvSpPr>
          <p:nvPr/>
        </p:nvSpPr>
        <p:spPr bwMode="auto">
          <a:xfrm>
            <a:off x="381000" y="715963"/>
            <a:ext cx="8534400" cy="944562"/>
          </a:xfrm>
          <a:prstGeom prst="rect">
            <a:avLst/>
          </a:prstGeom>
          <a:noFill/>
          <a:ln w="9525">
            <a:noFill/>
            <a:miter lim="800000"/>
            <a:headEnd/>
            <a:tailEnd/>
          </a:ln>
          <a:effectLst/>
        </p:spPr>
        <p:txBody>
          <a:bodyPr>
            <a:spAutoFit/>
          </a:bodyPr>
          <a:lstStyle/>
          <a:p>
            <a:pPr algn="just">
              <a:spcBef>
                <a:spcPct val="50000"/>
              </a:spcBef>
            </a:pPr>
            <a:r>
              <a:rPr lang="en-US"/>
              <a:t>Bài tập 2: </a:t>
            </a:r>
            <a:r>
              <a:rPr lang="en-US" sz="2400"/>
              <a:t>Tác giả đã phân tích những lí do phải chon sách để đọc như thế nào?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38915" name="Text Box 3"/>
          <p:cNvSpPr txBox="1">
            <a:spLocks noChangeArrowheads="1"/>
          </p:cNvSpPr>
          <p:nvPr/>
        </p:nvSpPr>
        <p:spPr bwMode="auto">
          <a:xfrm>
            <a:off x="1371600" y="914400"/>
            <a:ext cx="67056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38916" name="Rectangle 4"/>
          <p:cNvSpPr>
            <a:spLocks noChangeArrowheads="1"/>
          </p:cNvSpPr>
          <p:nvPr/>
        </p:nvSpPr>
        <p:spPr bwMode="auto">
          <a:xfrm>
            <a:off x="2362200" y="1371600"/>
            <a:ext cx="4495800" cy="6096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38917" name="Text Box 5"/>
          <p:cNvSpPr txBox="1">
            <a:spLocks noChangeArrowheads="1"/>
          </p:cNvSpPr>
          <p:nvPr/>
        </p:nvSpPr>
        <p:spPr bwMode="auto">
          <a:xfrm>
            <a:off x="2362200" y="1371600"/>
            <a:ext cx="4495800" cy="519113"/>
          </a:xfrm>
          <a:prstGeom prst="rect">
            <a:avLst/>
          </a:prstGeom>
          <a:noFill/>
          <a:ln w="9525">
            <a:noFill/>
            <a:miter lim="800000"/>
            <a:headEnd/>
            <a:tailEnd/>
          </a:ln>
          <a:effectLst/>
        </p:spPr>
        <p:txBody>
          <a:bodyPr>
            <a:spAutoFit/>
          </a:bodyPr>
          <a:lstStyle/>
          <a:p>
            <a:pPr algn="ctr">
              <a:spcBef>
                <a:spcPct val="50000"/>
              </a:spcBef>
            </a:pPr>
            <a:r>
              <a:rPr lang="en-US" sz="2800"/>
              <a:t>Lí do phải chọn sách để đọc</a:t>
            </a:r>
          </a:p>
        </p:txBody>
      </p:sp>
      <p:sp>
        <p:nvSpPr>
          <p:cNvPr id="38918" name="Rectangle 6"/>
          <p:cNvSpPr>
            <a:spLocks noChangeArrowheads="1"/>
          </p:cNvSpPr>
          <p:nvPr/>
        </p:nvSpPr>
        <p:spPr bwMode="auto">
          <a:xfrm>
            <a:off x="457200" y="2667000"/>
            <a:ext cx="21336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38919" name="Rectangle 7"/>
          <p:cNvSpPr>
            <a:spLocks noChangeArrowheads="1"/>
          </p:cNvSpPr>
          <p:nvPr/>
        </p:nvSpPr>
        <p:spPr bwMode="auto">
          <a:xfrm>
            <a:off x="2743200" y="2667000"/>
            <a:ext cx="28194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38920" name="Rectangle 8"/>
          <p:cNvSpPr>
            <a:spLocks noChangeArrowheads="1"/>
          </p:cNvSpPr>
          <p:nvPr/>
        </p:nvSpPr>
        <p:spPr bwMode="auto">
          <a:xfrm>
            <a:off x="5867400" y="2667000"/>
            <a:ext cx="28194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38922" name="Text Box 10"/>
          <p:cNvSpPr txBox="1">
            <a:spLocks noChangeArrowheads="1"/>
          </p:cNvSpPr>
          <p:nvPr/>
        </p:nvSpPr>
        <p:spPr bwMode="auto">
          <a:xfrm>
            <a:off x="457200" y="2651125"/>
            <a:ext cx="2057400" cy="3140075"/>
          </a:xfrm>
          <a:prstGeom prst="rect">
            <a:avLst/>
          </a:prstGeom>
          <a:noFill/>
          <a:ln w="9525">
            <a:noFill/>
            <a:miter lim="800000"/>
            <a:headEnd/>
            <a:tailEnd/>
          </a:ln>
          <a:effectLst/>
        </p:spPr>
        <p:txBody>
          <a:bodyPr>
            <a:spAutoFit/>
          </a:bodyPr>
          <a:lstStyle/>
          <a:p>
            <a:pPr algn="just">
              <a:spcBef>
                <a:spcPct val="50000"/>
              </a:spcBef>
            </a:pPr>
            <a:r>
              <a:rPr lang="en-US" sz="2000" b="0"/>
              <a:t>     Sách nhiều khiến người ta không chuyên sâu, đọc sách theo kiểu </a:t>
            </a:r>
            <a:r>
              <a:rPr lang="en-US" sz="2000" b="0" i="1"/>
              <a:t>liếc qua</a:t>
            </a:r>
            <a:r>
              <a:rPr lang="en-US" sz="2000" b="0"/>
              <a:t>, tuy rất nhiều nhưng đọng lại thì rất ít. Từ đó nảy sinh thói hư danh, nông cạn.</a:t>
            </a:r>
          </a:p>
        </p:txBody>
      </p:sp>
      <p:sp>
        <p:nvSpPr>
          <p:cNvPr id="38923" name="Text Box 11"/>
          <p:cNvSpPr txBox="1">
            <a:spLocks noChangeArrowheads="1"/>
          </p:cNvSpPr>
          <p:nvPr/>
        </p:nvSpPr>
        <p:spPr bwMode="auto">
          <a:xfrm>
            <a:off x="2743200" y="2667000"/>
            <a:ext cx="2743200" cy="2835275"/>
          </a:xfrm>
          <a:prstGeom prst="rect">
            <a:avLst/>
          </a:prstGeom>
          <a:noFill/>
          <a:ln w="9525">
            <a:noFill/>
            <a:miter lim="800000"/>
            <a:headEnd/>
            <a:tailEnd/>
          </a:ln>
          <a:effectLst/>
        </p:spPr>
        <p:txBody>
          <a:bodyPr>
            <a:spAutoFit/>
          </a:bodyPr>
          <a:lstStyle/>
          <a:p>
            <a:pPr algn="just">
              <a:spcBef>
                <a:spcPct val="50000"/>
              </a:spcBef>
            </a:pPr>
            <a:r>
              <a:rPr lang="en-US" sz="2000" b="0"/>
              <a:t>     Sách nhiều khiến người ta dễ đọc lạc hướng. Đọc tham nhiều mà không vụ thực chất thì sẽ lãng phí thời gian và sức lực bởi những cuốn sách vô bổ, bỏ lỡ những cuốn sách quan trọng, cơ bản</a:t>
            </a:r>
          </a:p>
        </p:txBody>
      </p:sp>
      <p:sp>
        <p:nvSpPr>
          <p:cNvPr id="38924" name="Text Box 12"/>
          <p:cNvSpPr txBox="1">
            <a:spLocks noChangeArrowheads="1"/>
          </p:cNvSpPr>
          <p:nvPr/>
        </p:nvSpPr>
        <p:spPr bwMode="auto">
          <a:xfrm>
            <a:off x="5943600" y="2590800"/>
            <a:ext cx="2667000" cy="3619500"/>
          </a:xfrm>
          <a:prstGeom prst="rect">
            <a:avLst/>
          </a:prstGeom>
          <a:noFill/>
          <a:ln w="9525">
            <a:noFill/>
            <a:miter lim="800000"/>
            <a:headEnd/>
            <a:tailEnd/>
          </a:ln>
          <a:effectLst/>
        </p:spPr>
        <p:txBody>
          <a:bodyPr>
            <a:spAutoFit/>
          </a:bodyPr>
          <a:lstStyle/>
          <a:p>
            <a:pPr algn="just">
              <a:spcBef>
                <a:spcPct val="50000"/>
              </a:spcBef>
            </a:pPr>
            <a:r>
              <a:rPr lang="en-US" sz="2100" b="0"/>
              <a:t>     Phải lựa chọn những cuốn sách phổ thông thường thức vừa chọn những cuốn sách chuyên môn vì các học vấn liên quan đến nhau. Không biết rộng thì sẽ không thể chuyên, không thông hiểu thì sẽ không nắm gọn.</a:t>
            </a:r>
          </a:p>
        </p:txBody>
      </p:sp>
      <p:sp>
        <p:nvSpPr>
          <p:cNvPr id="38926" name="Text Box 14"/>
          <p:cNvSpPr txBox="1">
            <a:spLocks noChangeArrowheads="1"/>
          </p:cNvSpPr>
          <p:nvPr/>
        </p:nvSpPr>
        <p:spPr bwMode="auto">
          <a:xfrm>
            <a:off x="228600" y="609600"/>
            <a:ext cx="2133600" cy="579438"/>
          </a:xfrm>
          <a:prstGeom prst="rect">
            <a:avLst/>
          </a:prstGeom>
          <a:noFill/>
          <a:ln w="9525">
            <a:noFill/>
            <a:miter lim="800000"/>
            <a:headEnd/>
            <a:tailEnd/>
          </a:ln>
          <a:effectLst/>
        </p:spPr>
        <p:txBody>
          <a:bodyPr>
            <a:spAutoFit/>
          </a:bodyPr>
          <a:lstStyle/>
          <a:p>
            <a:pPr>
              <a:spcBef>
                <a:spcPct val="50000"/>
              </a:spcBef>
            </a:pPr>
            <a:r>
              <a:rPr lang="en-US"/>
              <a:t>Bài tập 2:</a:t>
            </a:r>
          </a:p>
        </p:txBody>
      </p:sp>
      <p:sp>
        <p:nvSpPr>
          <p:cNvPr id="38930" name="Line 18"/>
          <p:cNvSpPr>
            <a:spLocks noChangeShapeType="1"/>
          </p:cNvSpPr>
          <p:nvPr/>
        </p:nvSpPr>
        <p:spPr bwMode="auto">
          <a:xfrm flipH="1">
            <a:off x="1600200" y="1981200"/>
            <a:ext cx="2895600" cy="609600"/>
          </a:xfrm>
          <a:prstGeom prst="line">
            <a:avLst/>
          </a:prstGeom>
          <a:noFill/>
          <a:ln w="12700">
            <a:solidFill>
              <a:schemeClr val="tx1"/>
            </a:solidFill>
            <a:round/>
            <a:headEnd/>
            <a:tailEnd type="triangle" w="med" len="med"/>
          </a:ln>
          <a:effectLst/>
        </p:spPr>
        <p:txBody>
          <a:bodyPr/>
          <a:lstStyle/>
          <a:p>
            <a:endParaRPr lang="en-US"/>
          </a:p>
        </p:txBody>
      </p:sp>
      <p:sp>
        <p:nvSpPr>
          <p:cNvPr id="38931" name="Line 19"/>
          <p:cNvSpPr>
            <a:spLocks noChangeShapeType="1"/>
          </p:cNvSpPr>
          <p:nvPr/>
        </p:nvSpPr>
        <p:spPr bwMode="auto">
          <a:xfrm>
            <a:off x="4495800" y="1981200"/>
            <a:ext cx="0" cy="685800"/>
          </a:xfrm>
          <a:prstGeom prst="line">
            <a:avLst/>
          </a:prstGeom>
          <a:noFill/>
          <a:ln w="12700">
            <a:solidFill>
              <a:schemeClr val="tx1"/>
            </a:solidFill>
            <a:round/>
            <a:headEnd/>
            <a:tailEnd type="triangle" w="med" len="med"/>
          </a:ln>
          <a:effectLst/>
        </p:spPr>
        <p:txBody>
          <a:bodyPr/>
          <a:lstStyle/>
          <a:p>
            <a:endParaRPr lang="en-US"/>
          </a:p>
        </p:txBody>
      </p:sp>
      <p:sp>
        <p:nvSpPr>
          <p:cNvPr id="38932" name="Line 20"/>
          <p:cNvSpPr>
            <a:spLocks noChangeShapeType="1"/>
          </p:cNvSpPr>
          <p:nvPr/>
        </p:nvSpPr>
        <p:spPr bwMode="auto">
          <a:xfrm>
            <a:off x="4495800" y="1981200"/>
            <a:ext cx="2819400" cy="68580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39948" name="Text Box 12"/>
          <p:cNvSpPr txBox="1">
            <a:spLocks noChangeArrowheads="1"/>
          </p:cNvSpPr>
          <p:nvPr/>
        </p:nvSpPr>
        <p:spPr bwMode="auto">
          <a:xfrm>
            <a:off x="228600" y="609600"/>
            <a:ext cx="8915400" cy="944563"/>
          </a:xfrm>
          <a:prstGeom prst="rect">
            <a:avLst/>
          </a:prstGeom>
          <a:noFill/>
          <a:ln w="9525">
            <a:noFill/>
            <a:miter lim="800000"/>
            <a:headEnd/>
            <a:tailEnd/>
          </a:ln>
          <a:effectLst/>
        </p:spPr>
        <p:txBody>
          <a:bodyPr>
            <a:spAutoFit/>
          </a:bodyPr>
          <a:lstStyle/>
          <a:p>
            <a:pPr>
              <a:spcBef>
                <a:spcPct val="50000"/>
              </a:spcBef>
            </a:pPr>
            <a:r>
              <a:rPr lang="en-US"/>
              <a:t>Bài tập 3: </a:t>
            </a:r>
            <a:r>
              <a:rPr lang="en-US" sz="2400"/>
              <a:t>Tác giả đã phân tích tầm quan trọng của cách đọc sách như thế nào?</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rgbClr val="0000FF"/>
                </a:solidFill>
              </a:rPr>
              <a:t>Tiết 94: Phép phân tích và tổng hợp</a:t>
            </a:r>
            <a:endParaRPr lang="en-US" sz="2400">
              <a:solidFill>
                <a:srgbClr val="0000FF"/>
              </a:solidFill>
            </a:endParaRPr>
          </a:p>
        </p:txBody>
      </p:sp>
      <p:sp>
        <p:nvSpPr>
          <p:cNvPr id="24582" name="Text Box 6"/>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24585" name="Text Box 9"/>
          <p:cNvSpPr txBox="1">
            <a:spLocks noChangeArrowheads="1"/>
          </p:cNvSpPr>
          <p:nvPr/>
        </p:nvSpPr>
        <p:spPr bwMode="auto">
          <a:xfrm>
            <a:off x="381000" y="1066800"/>
            <a:ext cx="41148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24588" name="Text Box 12"/>
          <p:cNvSpPr txBox="1">
            <a:spLocks noChangeArrowheads="1"/>
          </p:cNvSpPr>
          <p:nvPr/>
        </p:nvSpPr>
        <p:spPr bwMode="auto">
          <a:xfrm>
            <a:off x="685800" y="1477963"/>
            <a:ext cx="3124200" cy="427037"/>
          </a:xfrm>
          <a:prstGeom prst="rect">
            <a:avLst/>
          </a:prstGeom>
          <a:noFill/>
          <a:ln w="9525">
            <a:noFill/>
            <a:miter lim="800000"/>
            <a:headEnd/>
            <a:tailEnd/>
          </a:ln>
          <a:effectLst/>
        </p:spPr>
        <p:txBody>
          <a:bodyPr>
            <a:spAutoFit/>
          </a:bodyPr>
          <a:lstStyle/>
          <a:p>
            <a:pPr>
              <a:spcBef>
                <a:spcPct val="50000"/>
              </a:spcBef>
            </a:pPr>
            <a:r>
              <a:rPr lang="en-US" sz="2200"/>
              <a:t>Văn bản: Trang phục</a:t>
            </a:r>
          </a:p>
        </p:txBody>
      </p:sp>
      <p:sp>
        <p:nvSpPr>
          <p:cNvPr id="24589" name="Line 13"/>
          <p:cNvSpPr>
            <a:spLocks noChangeShapeType="1"/>
          </p:cNvSpPr>
          <p:nvPr/>
        </p:nvSpPr>
        <p:spPr bwMode="auto">
          <a:xfrm>
            <a:off x="4267200" y="1066800"/>
            <a:ext cx="0" cy="57912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blinds(horizontal)">
                                      <p:cBhvr>
                                        <p:cTn id="7" dur="500"/>
                                        <p:tgtEl>
                                          <p:spTgt spid="2458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85"/>
                                        </p:tgtEl>
                                        <p:attrNameLst>
                                          <p:attrName>style.visibility</p:attrName>
                                        </p:attrNameLst>
                                      </p:cBhvr>
                                      <p:to>
                                        <p:strVal val="visible"/>
                                      </p:to>
                                    </p:set>
                                    <p:animEffect transition="in" filter="blinds(horizontal)">
                                      <p:cBhvr>
                                        <p:cTn id="12" dur="500"/>
                                        <p:tgtEl>
                                          <p:spTgt spid="2458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88"/>
                                        </p:tgtEl>
                                        <p:attrNameLst>
                                          <p:attrName>style.visibility</p:attrName>
                                        </p:attrNameLst>
                                      </p:cBhvr>
                                      <p:to>
                                        <p:strVal val="visible"/>
                                      </p:to>
                                    </p:set>
                                    <p:animEffect transition="in" filter="blinds(horizontal)">
                                      <p:cBhvr>
                                        <p:cTn id="17" dur="500"/>
                                        <p:tgtEl>
                                          <p:spTgt spid="24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P spid="24585" grpId="0"/>
      <p:bldP spid="2458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9155" name="Rectangle 3"/>
          <p:cNvSpPr>
            <a:spLocks noChangeArrowheads="1"/>
          </p:cNvSpPr>
          <p:nvPr/>
        </p:nvSpPr>
        <p:spPr bwMode="auto">
          <a:xfrm>
            <a:off x="1600200" y="1752600"/>
            <a:ext cx="6019800" cy="6096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9156" name="Text Box 4"/>
          <p:cNvSpPr txBox="1">
            <a:spLocks noChangeArrowheads="1"/>
          </p:cNvSpPr>
          <p:nvPr/>
        </p:nvSpPr>
        <p:spPr bwMode="auto">
          <a:xfrm>
            <a:off x="1676400" y="1752600"/>
            <a:ext cx="6019800" cy="519113"/>
          </a:xfrm>
          <a:prstGeom prst="rect">
            <a:avLst/>
          </a:prstGeom>
          <a:noFill/>
          <a:ln w="9525">
            <a:noFill/>
            <a:miter lim="800000"/>
            <a:headEnd/>
            <a:tailEnd/>
          </a:ln>
          <a:effectLst/>
        </p:spPr>
        <p:txBody>
          <a:bodyPr>
            <a:spAutoFit/>
          </a:bodyPr>
          <a:lstStyle/>
          <a:p>
            <a:pPr algn="ctr">
              <a:spcBef>
                <a:spcPct val="50000"/>
              </a:spcBef>
            </a:pPr>
            <a:r>
              <a:rPr lang="en-US" sz="2800"/>
              <a:t>Tầm quan trọng của việc đọc sách</a:t>
            </a:r>
          </a:p>
        </p:txBody>
      </p:sp>
      <p:sp>
        <p:nvSpPr>
          <p:cNvPr id="49157" name="Rectangle 5"/>
          <p:cNvSpPr>
            <a:spLocks noChangeArrowheads="1"/>
          </p:cNvSpPr>
          <p:nvPr/>
        </p:nvSpPr>
        <p:spPr bwMode="auto">
          <a:xfrm>
            <a:off x="457200" y="3048000"/>
            <a:ext cx="21336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9158" name="Rectangle 6"/>
          <p:cNvSpPr>
            <a:spLocks noChangeArrowheads="1"/>
          </p:cNvSpPr>
          <p:nvPr/>
        </p:nvSpPr>
        <p:spPr bwMode="auto">
          <a:xfrm>
            <a:off x="3429000" y="3048000"/>
            <a:ext cx="21336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9159" name="Rectangle 7"/>
          <p:cNvSpPr>
            <a:spLocks noChangeArrowheads="1"/>
          </p:cNvSpPr>
          <p:nvPr/>
        </p:nvSpPr>
        <p:spPr bwMode="auto">
          <a:xfrm>
            <a:off x="6248400" y="3048000"/>
            <a:ext cx="2209800" cy="35052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9160" name="Text Box 8"/>
          <p:cNvSpPr txBox="1">
            <a:spLocks noChangeArrowheads="1"/>
          </p:cNvSpPr>
          <p:nvPr/>
        </p:nvSpPr>
        <p:spPr bwMode="auto">
          <a:xfrm>
            <a:off x="457200" y="3032125"/>
            <a:ext cx="2057400" cy="3140075"/>
          </a:xfrm>
          <a:prstGeom prst="rect">
            <a:avLst/>
          </a:prstGeom>
          <a:noFill/>
          <a:ln w="9525">
            <a:noFill/>
            <a:miter lim="800000"/>
            <a:headEnd/>
            <a:tailEnd/>
          </a:ln>
          <a:effectLst/>
        </p:spPr>
        <p:txBody>
          <a:bodyPr>
            <a:spAutoFit/>
          </a:bodyPr>
          <a:lstStyle/>
          <a:p>
            <a:pPr algn="just">
              <a:spcBef>
                <a:spcPct val="50000"/>
              </a:spcBef>
            </a:pPr>
            <a:r>
              <a:rPr lang="en-US" sz="2000" b="0"/>
              <a:t>     Đọc sách qua loa cốt để khoe khoang sẽ phí thời gian và sức lực. Với việc học tập như thế sẽ tự lừa dối mình, thể hiện nhân cách tầm thường thấp kém.</a:t>
            </a:r>
          </a:p>
        </p:txBody>
      </p:sp>
      <p:sp>
        <p:nvSpPr>
          <p:cNvPr id="49161" name="Text Box 9"/>
          <p:cNvSpPr txBox="1">
            <a:spLocks noChangeArrowheads="1"/>
          </p:cNvSpPr>
          <p:nvPr/>
        </p:nvSpPr>
        <p:spPr bwMode="auto">
          <a:xfrm>
            <a:off x="3505200" y="3032125"/>
            <a:ext cx="1981200" cy="2530475"/>
          </a:xfrm>
          <a:prstGeom prst="rect">
            <a:avLst/>
          </a:prstGeom>
          <a:noFill/>
          <a:ln w="9525">
            <a:noFill/>
            <a:miter lim="800000"/>
            <a:headEnd/>
            <a:tailEnd/>
          </a:ln>
          <a:effectLst/>
        </p:spPr>
        <p:txBody>
          <a:bodyPr>
            <a:spAutoFit/>
          </a:bodyPr>
          <a:lstStyle/>
          <a:p>
            <a:pPr algn="just">
              <a:spcBef>
                <a:spcPct val="50000"/>
              </a:spcBef>
            </a:pPr>
            <a:r>
              <a:rPr lang="en-US" sz="2000" b="0"/>
              <a:t>     Đọc sách kỹ sẽ tập thành nếp suy nghĩ sâu xa, trầm ngâm tích lũy tri thức, tưởng tượng tự do đến mức làm thay đổi khí chất.</a:t>
            </a:r>
          </a:p>
        </p:txBody>
      </p:sp>
      <p:sp>
        <p:nvSpPr>
          <p:cNvPr id="49162" name="Text Box 10"/>
          <p:cNvSpPr txBox="1">
            <a:spLocks noChangeArrowheads="1"/>
          </p:cNvSpPr>
          <p:nvPr/>
        </p:nvSpPr>
        <p:spPr bwMode="auto">
          <a:xfrm>
            <a:off x="6324600" y="3025775"/>
            <a:ext cx="2057400" cy="3298825"/>
          </a:xfrm>
          <a:prstGeom prst="rect">
            <a:avLst/>
          </a:prstGeom>
          <a:noFill/>
          <a:ln w="9525">
            <a:noFill/>
            <a:miter lim="800000"/>
            <a:headEnd/>
            <a:tailEnd/>
          </a:ln>
          <a:effectLst/>
        </p:spPr>
        <p:txBody>
          <a:bodyPr>
            <a:spAutoFit/>
          </a:bodyPr>
          <a:lstStyle/>
          <a:p>
            <a:pPr algn="just">
              <a:spcBef>
                <a:spcPct val="50000"/>
              </a:spcBef>
            </a:pPr>
            <a:r>
              <a:rPr lang="en-US" sz="2100" b="0"/>
              <a:t>     Đọc sách phổ thông thường thức và sách chuyên sâu thì kiến thức sẽ vừa rộng, vừa sâu rất có ích cho việc học tập và nghiên cứu sau này.</a:t>
            </a:r>
          </a:p>
        </p:txBody>
      </p:sp>
      <p:sp>
        <p:nvSpPr>
          <p:cNvPr id="49163" name="Text Box 11"/>
          <p:cNvSpPr txBox="1">
            <a:spLocks noChangeArrowheads="1"/>
          </p:cNvSpPr>
          <p:nvPr/>
        </p:nvSpPr>
        <p:spPr bwMode="auto">
          <a:xfrm>
            <a:off x="228600" y="609600"/>
            <a:ext cx="8915400" cy="944563"/>
          </a:xfrm>
          <a:prstGeom prst="rect">
            <a:avLst/>
          </a:prstGeom>
          <a:noFill/>
          <a:ln w="9525">
            <a:noFill/>
            <a:miter lim="800000"/>
            <a:headEnd/>
            <a:tailEnd/>
          </a:ln>
          <a:effectLst/>
        </p:spPr>
        <p:txBody>
          <a:bodyPr>
            <a:spAutoFit/>
          </a:bodyPr>
          <a:lstStyle/>
          <a:p>
            <a:pPr>
              <a:spcBef>
                <a:spcPct val="50000"/>
              </a:spcBef>
            </a:pPr>
            <a:r>
              <a:rPr lang="en-US"/>
              <a:t>Bài tập 3: </a:t>
            </a:r>
            <a:r>
              <a:rPr lang="en-US" sz="2400"/>
              <a:t>Tác giả đã phân tích tầm quan trọng của cách đọc sách như thế nào?</a:t>
            </a:r>
            <a:endParaRPr lang="en-US"/>
          </a:p>
        </p:txBody>
      </p:sp>
      <p:sp>
        <p:nvSpPr>
          <p:cNvPr id="49164" name="Line 12"/>
          <p:cNvSpPr>
            <a:spLocks noChangeShapeType="1"/>
          </p:cNvSpPr>
          <p:nvPr/>
        </p:nvSpPr>
        <p:spPr bwMode="auto">
          <a:xfrm flipH="1">
            <a:off x="1600200" y="2362200"/>
            <a:ext cx="2895600" cy="609600"/>
          </a:xfrm>
          <a:prstGeom prst="line">
            <a:avLst/>
          </a:prstGeom>
          <a:noFill/>
          <a:ln w="12700">
            <a:solidFill>
              <a:schemeClr val="tx1"/>
            </a:solidFill>
            <a:round/>
            <a:headEnd/>
            <a:tailEnd type="triangle" w="med" len="med"/>
          </a:ln>
          <a:effectLst/>
        </p:spPr>
        <p:txBody>
          <a:bodyPr/>
          <a:lstStyle/>
          <a:p>
            <a:endParaRPr lang="en-US"/>
          </a:p>
        </p:txBody>
      </p:sp>
      <p:sp>
        <p:nvSpPr>
          <p:cNvPr id="49165" name="Line 13"/>
          <p:cNvSpPr>
            <a:spLocks noChangeShapeType="1"/>
          </p:cNvSpPr>
          <p:nvPr/>
        </p:nvSpPr>
        <p:spPr bwMode="auto">
          <a:xfrm>
            <a:off x="4495800" y="2362200"/>
            <a:ext cx="0" cy="685800"/>
          </a:xfrm>
          <a:prstGeom prst="line">
            <a:avLst/>
          </a:prstGeom>
          <a:noFill/>
          <a:ln w="12700">
            <a:solidFill>
              <a:schemeClr val="tx1"/>
            </a:solidFill>
            <a:round/>
            <a:headEnd/>
            <a:tailEnd type="triangle" w="med" len="med"/>
          </a:ln>
          <a:effectLst/>
        </p:spPr>
        <p:txBody>
          <a:bodyPr/>
          <a:lstStyle/>
          <a:p>
            <a:endParaRPr lang="en-US"/>
          </a:p>
        </p:txBody>
      </p:sp>
      <p:sp>
        <p:nvSpPr>
          <p:cNvPr id="49166" name="Line 14"/>
          <p:cNvSpPr>
            <a:spLocks noChangeShapeType="1"/>
          </p:cNvSpPr>
          <p:nvPr/>
        </p:nvSpPr>
        <p:spPr bwMode="auto">
          <a:xfrm>
            <a:off x="4495800" y="2362200"/>
            <a:ext cx="2819400" cy="68580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0965" name="Text Box 5"/>
          <p:cNvSpPr txBox="1">
            <a:spLocks noChangeArrowheads="1"/>
          </p:cNvSpPr>
          <p:nvPr/>
        </p:nvSpPr>
        <p:spPr bwMode="auto">
          <a:xfrm>
            <a:off x="228600" y="609600"/>
            <a:ext cx="8763000" cy="944563"/>
          </a:xfrm>
          <a:prstGeom prst="rect">
            <a:avLst/>
          </a:prstGeom>
          <a:noFill/>
          <a:ln w="9525">
            <a:noFill/>
            <a:miter lim="800000"/>
            <a:headEnd/>
            <a:tailEnd/>
          </a:ln>
          <a:effectLst/>
        </p:spPr>
        <p:txBody>
          <a:bodyPr>
            <a:spAutoFit/>
          </a:bodyPr>
          <a:lstStyle/>
          <a:p>
            <a:pPr algn="just">
              <a:spcBef>
                <a:spcPct val="50000"/>
              </a:spcBef>
            </a:pPr>
            <a:r>
              <a:rPr lang="en-US"/>
              <a:t>Bài tập 4: </a:t>
            </a:r>
            <a:r>
              <a:rPr lang="en-US" sz="2400"/>
              <a:t>Qua đó em hiểu phân tích có vai trò như thế nào trong lập luận.</a:t>
            </a:r>
          </a:p>
        </p:txBody>
      </p:sp>
      <p:sp>
        <p:nvSpPr>
          <p:cNvPr id="40966" name="Text Box 6"/>
          <p:cNvSpPr txBox="1">
            <a:spLocks noChangeArrowheads="1"/>
          </p:cNvSpPr>
          <p:nvPr/>
        </p:nvSpPr>
        <p:spPr bwMode="auto">
          <a:xfrm>
            <a:off x="304800" y="1676400"/>
            <a:ext cx="8382000" cy="3743325"/>
          </a:xfrm>
          <a:prstGeom prst="rect">
            <a:avLst/>
          </a:prstGeom>
          <a:noFill/>
          <a:ln w="9525">
            <a:noFill/>
            <a:miter lim="800000"/>
            <a:headEnd/>
            <a:tailEnd/>
          </a:ln>
          <a:effectLst/>
        </p:spPr>
        <p:txBody>
          <a:bodyPr>
            <a:spAutoFit/>
          </a:bodyPr>
          <a:lstStyle/>
          <a:p>
            <a:pPr algn="just">
              <a:spcBef>
                <a:spcPct val="50000"/>
              </a:spcBef>
              <a:buFontTx/>
              <a:buChar char="-"/>
            </a:pPr>
            <a:r>
              <a:rPr lang="en-US" sz="2400" b="0"/>
              <a:t> Phép phân tích rất cần thiết trong lập luận. Khi người viết trình bày từng bộ phận, từng phương diện của vấn đề sẽ gúp cho người đọc hiểu được cặn kẽ thấu đáo về vấn đề ấy.</a:t>
            </a:r>
          </a:p>
          <a:p>
            <a:pPr algn="just">
              <a:spcBef>
                <a:spcPct val="50000"/>
              </a:spcBef>
              <a:buFontTx/>
              <a:buChar char="-"/>
            </a:pPr>
            <a:r>
              <a:rPr lang="en-US" sz="2400" b="0"/>
              <a:t> Phép phân tích còn chỉ ra những lợi – hại đúng – sai của vấn đề đang bàn luận để từ đó rút ra các kết luận đúng đắn.</a:t>
            </a:r>
          </a:p>
          <a:p>
            <a:pPr algn="just">
              <a:spcBef>
                <a:spcPct val="50000"/>
              </a:spcBef>
            </a:pPr>
            <a:r>
              <a:rPr lang="en-US" sz="2400" b="0"/>
              <a:t>* </a:t>
            </a:r>
            <a:r>
              <a:rPr lang="en-US" sz="2400"/>
              <a:t>Lưu ý</a:t>
            </a:r>
            <a:r>
              <a:rPr lang="en-US" sz="2400" b="0"/>
              <a:t>: Phép phân tích và tổng hợp luôn quan hệ với nhau. Không có phân tích thì không có tổng hợp và ngược lại. Hai phép lập luận này bổ sung cho nhau làm cho văn bản nghị luận chặt chẽ, tăng thêm tính thuyết phục cho người đọc,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51203" name="Rectangle 3"/>
          <p:cNvSpPr>
            <a:spLocks noChangeArrowheads="1"/>
          </p:cNvSpPr>
          <p:nvPr/>
        </p:nvSpPr>
        <p:spPr bwMode="auto">
          <a:xfrm>
            <a:off x="1600200" y="1371600"/>
            <a:ext cx="6019800" cy="609600"/>
          </a:xfrm>
          <a:prstGeom prst="rect">
            <a:avLst/>
          </a:prstGeom>
          <a:solidFill>
            <a:schemeClr val="bg1"/>
          </a:solidFill>
          <a:ln w="28575">
            <a:solidFill>
              <a:srgbClr val="0000FF"/>
            </a:solidFill>
            <a:miter lim="800000"/>
            <a:headEnd/>
            <a:tailEnd/>
          </a:ln>
          <a:effectLst/>
        </p:spPr>
        <p:txBody>
          <a:bodyPr wrap="none" anchor="ctr"/>
          <a:lstStyle/>
          <a:p>
            <a:endParaRPr lang="en-US"/>
          </a:p>
        </p:txBody>
      </p:sp>
      <p:sp>
        <p:nvSpPr>
          <p:cNvPr id="51204" name="Text Box 4"/>
          <p:cNvSpPr txBox="1">
            <a:spLocks noChangeArrowheads="1"/>
          </p:cNvSpPr>
          <p:nvPr/>
        </p:nvSpPr>
        <p:spPr bwMode="auto">
          <a:xfrm>
            <a:off x="1676400" y="1371600"/>
            <a:ext cx="6019800" cy="519113"/>
          </a:xfrm>
          <a:prstGeom prst="rect">
            <a:avLst/>
          </a:prstGeom>
          <a:noFill/>
          <a:ln w="9525">
            <a:noFill/>
            <a:miter lim="800000"/>
            <a:headEnd/>
            <a:tailEnd/>
          </a:ln>
          <a:effectLst/>
        </p:spPr>
        <p:txBody>
          <a:bodyPr>
            <a:spAutoFit/>
          </a:bodyPr>
          <a:lstStyle/>
          <a:p>
            <a:pPr algn="ctr">
              <a:spcBef>
                <a:spcPct val="50000"/>
              </a:spcBef>
            </a:pPr>
            <a:r>
              <a:rPr lang="en-US" sz="2800"/>
              <a:t>VĂN BẢN NGHỊ LUẬN</a:t>
            </a:r>
          </a:p>
        </p:txBody>
      </p:sp>
      <p:sp>
        <p:nvSpPr>
          <p:cNvPr id="51205" name="Rectangle 5"/>
          <p:cNvSpPr>
            <a:spLocks noChangeArrowheads="1"/>
          </p:cNvSpPr>
          <p:nvPr/>
        </p:nvSpPr>
        <p:spPr bwMode="auto">
          <a:xfrm>
            <a:off x="457200" y="2667000"/>
            <a:ext cx="2133600" cy="1981200"/>
          </a:xfrm>
          <a:prstGeom prst="rect">
            <a:avLst/>
          </a:prstGeom>
          <a:solidFill>
            <a:schemeClr val="bg1"/>
          </a:solidFill>
          <a:ln w="28575">
            <a:solidFill>
              <a:srgbClr val="0000FF"/>
            </a:solidFill>
            <a:miter lim="800000"/>
            <a:headEnd/>
            <a:tailEnd/>
          </a:ln>
          <a:effectLst/>
        </p:spPr>
        <p:txBody>
          <a:bodyPr wrap="none" anchor="ctr"/>
          <a:lstStyle/>
          <a:p>
            <a:endParaRPr lang="en-US"/>
          </a:p>
        </p:txBody>
      </p:sp>
      <p:sp>
        <p:nvSpPr>
          <p:cNvPr id="51206" name="Rectangle 6"/>
          <p:cNvSpPr>
            <a:spLocks noChangeArrowheads="1"/>
          </p:cNvSpPr>
          <p:nvPr/>
        </p:nvSpPr>
        <p:spPr bwMode="auto">
          <a:xfrm>
            <a:off x="3429000" y="2667000"/>
            <a:ext cx="2133600" cy="1981200"/>
          </a:xfrm>
          <a:prstGeom prst="rect">
            <a:avLst/>
          </a:prstGeom>
          <a:solidFill>
            <a:schemeClr val="bg1"/>
          </a:solidFill>
          <a:ln w="28575">
            <a:solidFill>
              <a:srgbClr val="0000FF"/>
            </a:solidFill>
            <a:miter lim="800000"/>
            <a:headEnd/>
            <a:tailEnd/>
          </a:ln>
          <a:effectLst/>
        </p:spPr>
        <p:txBody>
          <a:bodyPr wrap="none" anchor="ctr"/>
          <a:lstStyle/>
          <a:p>
            <a:endParaRPr lang="en-US"/>
          </a:p>
        </p:txBody>
      </p:sp>
      <p:sp>
        <p:nvSpPr>
          <p:cNvPr id="51207" name="Rectangle 7"/>
          <p:cNvSpPr>
            <a:spLocks noChangeArrowheads="1"/>
          </p:cNvSpPr>
          <p:nvPr/>
        </p:nvSpPr>
        <p:spPr bwMode="auto">
          <a:xfrm>
            <a:off x="6248400" y="2667000"/>
            <a:ext cx="2209800" cy="1981200"/>
          </a:xfrm>
          <a:prstGeom prst="rect">
            <a:avLst/>
          </a:prstGeom>
          <a:solidFill>
            <a:schemeClr val="bg1"/>
          </a:solidFill>
          <a:ln w="28575">
            <a:solidFill>
              <a:srgbClr val="0000FF"/>
            </a:solidFill>
            <a:miter lim="800000"/>
            <a:headEnd/>
            <a:tailEnd/>
          </a:ln>
          <a:effectLst/>
        </p:spPr>
        <p:txBody>
          <a:bodyPr wrap="none" anchor="ctr"/>
          <a:lstStyle/>
          <a:p>
            <a:endParaRPr lang="en-US"/>
          </a:p>
        </p:txBody>
      </p:sp>
      <p:sp>
        <p:nvSpPr>
          <p:cNvPr id="51208" name="Text Box 8"/>
          <p:cNvSpPr txBox="1">
            <a:spLocks noChangeArrowheads="1"/>
          </p:cNvSpPr>
          <p:nvPr/>
        </p:nvSpPr>
        <p:spPr bwMode="auto">
          <a:xfrm>
            <a:off x="457200" y="2667000"/>
            <a:ext cx="2057400" cy="1066800"/>
          </a:xfrm>
          <a:prstGeom prst="rect">
            <a:avLst/>
          </a:prstGeom>
          <a:noFill/>
          <a:ln w="9525">
            <a:noFill/>
            <a:miter lim="800000"/>
            <a:headEnd/>
            <a:tailEnd/>
          </a:ln>
          <a:effectLst/>
        </p:spPr>
        <p:txBody>
          <a:bodyPr>
            <a:spAutoFit/>
          </a:bodyPr>
          <a:lstStyle/>
          <a:p>
            <a:pPr algn="just">
              <a:spcBef>
                <a:spcPct val="50000"/>
              </a:spcBef>
            </a:pPr>
            <a:r>
              <a:rPr lang="en-US"/>
              <a:t>Nghị luận giải thích</a:t>
            </a:r>
          </a:p>
        </p:txBody>
      </p:sp>
      <p:sp>
        <p:nvSpPr>
          <p:cNvPr id="51209" name="Text Box 9"/>
          <p:cNvSpPr txBox="1">
            <a:spLocks noChangeArrowheads="1"/>
          </p:cNvSpPr>
          <p:nvPr/>
        </p:nvSpPr>
        <p:spPr bwMode="auto">
          <a:xfrm>
            <a:off x="3505200" y="2667000"/>
            <a:ext cx="1981200" cy="1554163"/>
          </a:xfrm>
          <a:prstGeom prst="rect">
            <a:avLst/>
          </a:prstGeom>
          <a:noFill/>
          <a:ln w="9525">
            <a:noFill/>
            <a:miter lim="800000"/>
            <a:headEnd/>
            <a:tailEnd/>
          </a:ln>
          <a:effectLst/>
        </p:spPr>
        <p:txBody>
          <a:bodyPr>
            <a:spAutoFit/>
          </a:bodyPr>
          <a:lstStyle/>
          <a:p>
            <a:pPr algn="just">
              <a:spcBef>
                <a:spcPct val="50000"/>
              </a:spcBef>
            </a:pPr>
            <a:r>
              <a:rPr lang="en-US"/>
              <a:t>Nghị luận chứng minh</a:t>
            </a:r>
          </a:p>
        </p:txBody>
      </p:sp>
      <p:sp>
        <p:nvSpPr>
          <p:cNvPr id="51210" name="Text Box 10"/>
          <p:cNvSpPr txBox="1">
            <a:spLocks noChangeArrowheads="1"/>
          </p:cNvSpPr>
          <p:nvPr/>
        </p:nvSpPr>
        <p:spPr bwMode="auto">
          <a:xfrm>
            <a:off x="6324600" y="2590800"/>
            <a:ext cx="2057400" cy="2041525"/>
          </a:xfrm>
          <a:prstGeom prst="rect">
            <a:avLst/>
          </a:prstGeom>
          <a:noFill/>
          <a:ln w="9525">
            <a:noFill/>
            <a:miter lim="800000"/>
            <a:headEnd/>
            <a:tailEnd/>
          </a:ln>
          <a:effectLst/>
        </p:spPr>
        <p:txBody>
          <a:bodyPr>
            <a:spAutoFit/>
          </a:bodyPr>
          <a:lstStyle/>
          <a:p>
            <a:pPr algn="just">
              <a:spcBef>
                <a:spcPct val="50000"/>
              </a:spcBef>
            </a:pPr>
            <a:r>
              <a:rPr lang="en-US"/>
              <a:t>Nghị luận phân tích và tổng hợp</a:t>
            </a:r>
          </a:p>
        </p:txBody>
      </p:sp>
      <p:sp>
        <p:nvSpPr>
          <p:cNvPr id="51212" name="Line 12"/>
          <p:cNvSpPr>
            <a:spLocks noChangeShapeType="1"/>
          </p:cNvSpPr>
          <p:nvPr/>
        </p:nvSpPr>
        <p:spPr bwMode="auto">
          <a:xfrm flipH="1">
            <a:off x="1600200" y="1981200"/>
            <a:ext cx="2895600" cy="609600"/>
          </a:xfrm>
          <a:prstGeom prst="line">
            <a:avLst/>
          </a:prstGeom>
          <a:noFill/>
          <a:ln w="28575">
            <a:solidFill>
              <a:srgbClr val="0000FF"/>
            </a:solidFill>
            <a:round/>
            <a:headEnd/>
            <a:tailEnd type="triangle" w="med" len="med"/>
          </a:ln>
          <a:effectLst/>
        </p:spPr>
        <p:txBody>
          <a:bodyPr/>
          <a:lstStyle/>
          <a:p>
            <a:endParaRPr lang="en-US"/>
          </a:p>
        </p:txBody>
      </p:sp>
      <p:sp>
        <p:nvSpPr>
          <p:cNvPr id="51213" name="Line 13"/>
          <p:cNvSpPr>
            <a:spLocks noChangeShapeType="1"/>
          </p:cNvSpPr>
          <p:nvPr/>
        </p:nvSpPr>
        <p:spPr bwMode="auto">
          <a:xfrm>
            <a:off x="4495800" y="1981200"/>
            <a:ext cx="0" cy="685800"/>
          </a:xfrm>
          <a:prstGeom prst="line">
            <a:avLst/>
          </a:prstGeom>
          <a:noFill/>
          <a:ln w="28575">
            <a:solidFill>
              <a:srgbClr val="0000FF"/>
            </a:solidFill>
            <a:round/>
            <a:headEnd/>
            <a:tailEnd type="triangle" w="med" len="med"/>
          </a:ln>
          <a:effectLst/>
        </p:spPr>
        <p:txBody>
          <a:bodyPr/>
          <a:lstStyle/>
          <a:p>
            <a:endParaRPr lang="en-US"/>
          </a:p>
        </p:txBody>
      </p:sp>
      <p:sp>
        <p:nvSpPr>
          <p:cNvPr id="51214" name="Line 14"/>
          <p:cNvSpPr>
            <a:spLocks noChangeShapeType="1"/>
          </p:cNvSpPr>
          <p:nvPr/>
        </p:nvSpPr>
        <p:spPr bwMode="auto">
          <a:xfrm>
            <a:off x="4495800" y="1981200"/>
            <a:ext cx="2819400" cy="685800"/>
          </a:xfrm>
          <a:prstGeom prst="line">
            <a:avLst/>
          </a:prstGeom>
          <a:noFill/>
          <a:ln w="28575">
            <a:solidFill>
              <a:srgbClr val="0000FF"/>
            </a:solidFill>
            <a:round/>
            <a:headEnd/>
            <a:tailEnd type="triangle" w="med" len="med"/>
          </a:ln>
          <a:effec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76200" y="265113"/>
            <a:ext cx="9067800" cy="6592887"/>
          </a:xfrm>
          <a:prstGeom prst="rect">
            <a:avLst/>
          </a:prstGeom>
          <a:noFill/>
          <a:ln w="9525">
            <a:noFill/>
            <a:miter lim="800000"/>
            <a:headEnd/>
            <a:tailEnd/>
          </a:ln>
          <a:effectLst/>
        </p:spPr>
        <p:txBody>
          <a:bodyPr>
            <a:spAutoFit/>
          </a:bodyPr>
          <a:lstStyle/>
          <a:p>
            <a:pPr algn="just">
              <a:spcBef>
                <a:spcPct val="50000"/>
              </a:spcBef>
            </a:pPr>
            <a:r>
              <a:rPr lang="en-US" sz="1900" b="0"/>
              <a:t>      Không kể trên đường tuần tra, nơi rừng rậm hay suối sâu,...phải cởi giày ra đi chân đất, thông thường  trong doanh trại hay nơi công cộng, có lẽ không ai mặc áo quần chỉnh tề mà lại đi chân đất, hoặc đi giày có bít tất đầy đủ nhưng phanh hết cúc áo, lộ cả da thịt trước mặt mọi người.</a:t>
            </a:r>
          </a:p>
          <a:p>
            <a:pPr algn="just">
              <a:spcBef>
                <a:spcPct val="50000"/>
              </a:spcBef>
            </a:pPr>
            <a:r>
              <a:rPr lang="en-US" sz="1900" b="0"/>
              <a:t>     Người ta nói : “Ăn cho mình, mặc cho người”, có lẽ nhiều phần đúng. Cô gái một mình trong hang sâu chắc không váy xòe váy ngắn, không mắt xanh môi đỏ, không tô đỏ chót móng chân móng tay. Anh thanh niên đi tát nước hay câu cá ngoài cánh đồng vắng chắc không chải đầu mượt bằng sáp thơm, áo sơ-mi là phẳng tắp,..Trang phục không có pháp luật nào can thiệp, nhưng có quy tắc ngầm phải tuân thủ, đó là văn hóa xã hội. Đi đám cưới không thể lôi thôi lếch thếch, mặt nhọ nhem, chân tay lấm bùn. Đi dự đám tang không được mặc áo quần lòe loẹt, nói cười oang oang.</a:t>
            </a:r>
          </a:p>
          <a:p>
            <a:pPr algn="just"/>
            <a:r>
              <a:rPr lang="en-US" sz="1900" b="0"/>
              <a:t>     Người xưa đã dạy: “ Y phục xứng kì đức”. Ăn mặc ra sao cũng phải phù hợp với hoàn cảnh riêng của mình và hoàn cảnh chung nơi công cộng hay toàn xã hội. Dù mặc đẹp đến đâu, sang đến đâu mà không phù hợp thì cũng chỉ làm trò cười cho thiên hạ, làm mình tự xấu đi mà thôi. Xưa nay, cái đẹp  bao giờ cũng đi với cái giản dị, nhất là phù hợp với môi trường. Người có văn hóa, biết ứng xử chính là người  biết tự hòa mình vào cộng đồng, như thế, không kể hình thức còn phải đi với nội dung, tức là  con người phải có trình độ, có hiểu biết . Một nhà văn đã nói : “Nếu có cô gái khen tôi chỉ vì bộ quần áo đẹp mà không khen tôi có bộ óc thông minh thì tôi chẳng có gì đáng hãnh diện”. Chí lí thay!</a:t>
            </a:r>
          </a:p>
          <a:p>
            <a:pPr algn="just"/>
            <a:r>
              <a:rPr lang="en-US" sz="1900" b="0"/>
              <a:t>     Thế mới biết, trang phục hợp văn hóa, hợp đạo đức, hợp môi trường mới là trang phục đẹp.</a:t>
            </a:r>
          </a:p>
          <a:p>
            <a:pPr algn="r"/>
            <a:r>
              <a:rPr lang="en-US" sz="1900" b="0"/>
              <a:t>(</a:t>
            </a:r>
            <a:r>
              <a:rPr lang="en-US" sz="1900" b="0" i="1"/>
              <a:t>Theo Băng Sơn, Giao tiếp đời thường)</a:t>
            </a:r>
            <a:endParaRPr lang="en-US" sz="1900" b="0"/>
          </a:p>
        </p:txBody>
      </p:sp>
      <p:sp>
        <p:nvSpPr>
          <p:cNvPr id="4111" name="Text Box 15"/>
          <p:cNvSpPr txBox="1">
            <a:spLocks noChangeArrowheads="1"/>
          </p:cNvSpPr>
          <p:nvPr/>
        </p:nvSpPr>
        <p:spPr bwMode="auto">
          <a:xfrm>
            <a:off x="304800" y="3581400"/>
            <a:ext cx="307975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4112" name="Text Box 16"/>
          <p:cNvSpPr txBox="1">
            <a:spLocks noChangeArrowheads="1"/>
          </p:cNvSpPr>
          <p:nvPr/>
        </p:nvSpPr>
        <p:spPr bwMode="auto">
          <a:xfrm>
            <a:off x="2667000" y="-76200"/>
            <a:ext cx="3276600" cy="427038"/>
          </a:xfrm>
          <a:prstGeom prst="rect">
            <a:avLst/>
          </a:prstGeom>
          <a:noFill/>
          <a:ln w="9525">
            <a:noFill/>
            <a:miter lim="800000"/>
            <a:headEnd/>
            <a:tailEnd/>
          </a:ln>
          <a:effectLst/>
        </p:spPr>
        <p:txBody>
          <a:bodyPr>
            <a:spAutoFit/>
          </a:bodyPr>
          <a:lstStyle/>
          <a:p>
            <a:pPr algn="ctr">
              <a:spcBef>
                <a:spcPct val="50000"/>
              </a:spcBef>
            </a:pPr>
            <a:r>
              <a:rPr lang="en-US" sz="2200"/>
              <a:t>Văn bản: Trang phục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26627"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26628" name="Text Box 4"/>
          <p:cNvSpPr txBox="1">
            <a:spLocks noChangeArrowheads="1"/>
          </p:cNvSpPr>
          <p:nvPr/>
        </p:nvSpPr>
        <p:spPr bwMode="auto">
          <a:xfrm>
            <a:off x="304800" y="990600"/>
            <a:ext cx="56388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26631" name="Line 7"/>
          <p:cNvSpPr>
            <a:spLocks noChangeShapeType="1"/>
          </p:cNvSpPr>
          <p:nvPr/>
        </p:nvSpPr>
        <p:spPr bwMode="auto">
          <a:xfrm>
            <a:off x="4038600" y="1143000"/>
            <a:ext cx="0" cy="5715000"/>
          </a:xfrm>
          <a:prstGeom prst="line">
            <a:avLst/>
          </a:prstGeom>
          <a:noFill/>
          <a:ln w="19050">
            <a:solidFill>
              <a:schemeClr val="tx1"/>
            </a:solidFill>
            <a:round/>
            <a:headEnd/>
            <a:tailEnd/>
          </a:ln>
          <a:effectLst/>
        </p:spPr>
        <p:txBody>
          <a:bodyPr/>
          <a:lstStyle/>
          <a:p>
            <a:endParaRPr lang="en-US"/>
          </a:p>
        </p:txBody>
      </p:sp>
      <p:sp>
        <p:nvSpPr>
          <p:cNvPr id="26634" name="Text Box 10"/>
          <p:cNvSpPr txBox="1">
            <a:spLocks noChangeArrowheads="1"/>
          </p:cNvSpPr>
          <p:nvPr/>
        </p:nvSpPr>
        <p:spPr bwMode="auto">
          <a:xfrm>
            <a:off x="685800" y="1401763"/>
            <a:ext cx="3124200" cy="427037"/>
          </a:xfrm>
          <a:prstGeom prst="rect">
            <a:avLst/>
          </a:prstGeom>
          <a:noFill/>
          <a:ln w="9525">
            <a:noFill/>
            <a:miter lim="800000"/>
            <a:headEnd/>
            <a:tailEnd/>
          </a:ln>
          <a:effectLst/>
        </p:spPr>
        <p:txBody>
          <a:bodyPr>
            <a:spAutoFit/>
          </a:bodyPr>
          <a:lstStyle/>
          <a:p>
            <a:pPr>
              <a:spcBef>
                <a:spcPct val="50000"/>
              </a:spcBef>
            </a:pPr>
            <a:r>
              <a:rPr lang="en-US" sz="2200"/>
              <a:t>Văn bản: Trang phục</a:t>
            </a:r>
          </a:p>
        </p:txBody>
      </p:sp>
      <p:sp>
        <p:nvSpPr>
          <p:cNvPr id="26641" name="Text Box 17"/>
          <p:cNvSpPr txBox="1">
            <a:spLocks noChangeArrowheads="1"/>
          </p:cNvSpPr>
          <p:nvPr/>
        </p:nvSpPr>
        <p:spPr bwMode="auto">
          <a:xfrm>
            <a:off x="4267200" y="1965325"/>
            <a:ext cx="4648200" cy="3902075"/>
          </a:xfrm>
          <a:prstGeom prst="rect">
            <a:avLst/>
          </a:prstGeom>
          <a:noFill/>
          <a:ln w="9525">
            <a:noFill/>
            <a:miter lim="800000"/>
            <a:headEnd/>
            <a:tailEnd/>
          </a:ln>
          <a:effectLst/>
        </p:spPr>
        <p:txBody>
          <a:bodyPr>
            <a:spAutoFit/>
          </a:bodyPr>
          <a:lstStyle/>
          <a:p>
            <a:pPr algn="just">
              <a:spcBef>
                <a:spcPct val="50000"/>
              </a:spcBef>
            </a:pPr>
            <a:r>
              <a:rPr lang="en-US" sz="2000" b="0"/>
              <a:t>*  </a:t>
            </a:r>
            <a:r>
              <a:rPr lang="en-US" sz="2000"/>
              <a:t>Kiểu văn bản</a:t>
            </a:r>
            <a:r>
              <a:rPr lang="en-US" sz="2000" b="0"/>
              <a:t>: Nghị luận</a:t>
            </a:r>
          </a:p>
          <a:p>
            <a:pPr algn="just">
              <a:spcBef>
                <a:spcPct val="50000"/>
              </a:spcBef>
            </a:pPr>
            <a:r>
              <a:rPr lang="en-US" sz="2000" b="0"/>
              <a:t>* </a:t>
            </a:r>
            <a:r>
              <a:rPr lang="en-US" sz="2000"/>
              <a:t>Vấn đề nghị luận</a:t>
            </a:r>
            <a:r>
              <a:rPr lang="en-US" sz="2000" b="0"/>
              <a:t>: Trang phục có văn hóa, phù hợp với đạo đức, môi trường.</a:t>
            </a:r>
          </a:p>
          <a:p>
            <a:pPr algn="just">
              <a:spcBef>
                <a:spcPct val="50000"/>
              </a:spcBef>
            </a:pPr>
            <a:r>
              <a:rPr lang="en-US" sz="2000" b="0"/>
              <a:t>* </a:t>
            </a:r>
            <a:r>
              <a:rPr lang="en-US" sz="2000"/>
              <a:t>Bố cục</a:t>
            </a:r>
            <a:r>
              <a:rPr lang="en-US" sz="2000" b="0"/>
              <a:t>: Ba phần</a:t>
            </a:r>
          </a:p>
          <a:p>
            <a:pPr algn="just">
              <a:spcBef>
                <a:spcPct val="50000"/>
              </a:spcBef>
              <a:buFontTx/>
              <a:buChar char="-"/>
            </a:pPr>
            <a:r>
              <a:rPr lang="en-US" sz="2000" b="0"/>
              <a:t> </a:t>
            </a:r>
            <a:r>
              <a:rPr lang="en-US" sz="2000"/>
              <a:t>Đoạn văn I</a:t>
            </a:r>
            <a:r>
              <a:rPr lang="en-US" sz="2000" b="0"/>
              <a:t>: </a:t>
            </a:r>
            <a:r>
              <a:rPr lang="en-US" sz="2000" b="0" i="1"/>
              <a:t>Mở bài</a:t>
            </a:r>
            <a:r>
              <a:rPr lang="en-US" sz="2000" b="0"/>
              <a:t> (Nêu vấn đề)</a:t>
            </a:r>
          </a:p>
          <a:p>
            <a:pPr algn="just">
              <a:spcBef>
                <a:spcPct val="50000"/>
              </a:spcBef>
              <a:buFontTx/>
              <a:buChar char="-"/>
            </a:pPr>
            <a:r>
              <a:rPr lang="en-US" sz="2000" b="0"/>
              <a:t> </a:t>
            </a:r>
            <a:r>
              <a:rPr lang="en-US" sz="2000"/>
              <a:t>Đoạn văn II và III</a:t>
            </a:r>
            <a:r>
              <a:rPr lang="en-US" sz="2000" b="0"/>
              <a:t>: </a:t>
            </a:r>
            <a:r>
              <a:rPr lang="en-US" sz="2000" b="0" i="1"/>
              <a:t>Thân bài</a:t>
            </a:r>
            <a:r>
              <a:rPr lang="en-US" sz="2000" b="0"/>
              <a:t> (lập luận bằng hệ thống luận điểm để làm sáng tỏ vấn đề)</a:t>
            </a:r>
          </a:p>
          <a:p>
            <a:pPr algn="just">
              <a:spcBef>
                <a:spcPct val="50000"/>
              </a:spcBef>
              <a:buFontTx/>
              <a:buChar char="-"/>
            </a:pPr>
            <a:r>
              <a:rPr lang="en-US" sz="2000" b="0"/>
              <a:t> </a:t>
            </a:r>
            <a:r>
              <a:rPr lang="en-US" sz="2000"/>
              <a:t>Đoạn văn IV</a:t>
            </a:r>
            <a:r>
              <a:rPr lang="en-US" sz="2000" b="0"/>
              <a:t>: </a:t>
            </a:r>
            <a:r>
              <a:rPr lang="en-US" sz="2000" b="0" i="1"/>
              <a:t>Kết bài</a:t>
            </a:r>
            <a:r>
              <a:rPr lang="en-US" sz="2000" b="0"/>
              <a:t> (Tổng hợp, chốt lại vấn đề)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41">
                                            <p:txEl>
                                              <p:pRg st="1" end="1"/>
                                            </p:txEl>
                                          </p:spTgt>
                                        </p:tgtEl>
                                        <p:attrNameLst>
                                          <p:attrName>style.visibility</p:attrName>
                                        </p:attrNameLst>
                                      </p:cBhvr>
                                      <p:to>
                                        <p:strVal val="visible"/>
                                      </p:to>
                                    </p:set>
                                    <p:animEffect transition="in" filter="blinds(horizontal)">
                                      <p:cBhvr>
                                        <p:cTn id="7" dur="500"/>
                                        <p:tgtEl>
                                          <p:spTgt spid="2664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641">
                                            <p:txEl>
                                              <p:pRg st="2" end="2"/>
                                            </p:txEl>
                                          </p:spTgt>
                                        </p:tgtEl>
                                        <p:attrNameLst>
                                          <p:attrName>style.visibility</p:attrName>
                                        </p:attrNameLst>
                                      </p:cBhvr>
                                      <p:to>
                                        <p:strVal val="visible"/>
                                      </p:to>
                                    </p:set>
                                    <p:animEffect transition="in" filter="blinds(horizontal)">
                                      <p:cBhvr>
                                        <p:cTn id="12" dur="500"/>
                                        <p:tgtEl>
                                          <p:spTgt spid="26641">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6641">
                                            <p:txEl>
                                              <p:pRg st="3" end="3"/>
                                            </p:txEl>
                                          </p:spTgt>
                                        </p:tgtEl>
                                        <p:attrNameLst>
                                          <p:attrName>style.visibility</p:attrName>
                                        </p:attrNameLst>
                                      </p:cBhvr>
                                      <p:to>
                                        <p:strVal val="visible"/>
                                      </p:to>
                                    </p:set>
                                    <p:animEffect transition="in" filter="blinds(horizontal)">
                                      <p:cBhvr>
                                        <p:cTn id="15" dur="500"/>
                                        <p:tgtEl>
                                          <p:spTgt spid="26641">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6641">
                                            <p:txEl>
                                              <p:pRg st="4" end="4"/>
                                            </p:txEl>
                                          </p:spTgt>
                                        </p:tgtEl>
                                        <p:attrNameLst>
                                          <p:attrName>style.visibility</p:attrName>
                                        </p:attrNameLst>
                                      </p:cBhvr>
                                      <p:to>
                                        <p:strVal val="visible"/>
                                      </p:to>
                                    </p:set>
                                    <p:animEffect transition="in" filter="blinds(horizontal)">
                                      <p:cBhvr>
                                        <p:cTn id="18" dur="500"/>
                                        <p:tgtEl>
                                          <p:spTgt spid="26641">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6641">
                                            <p:txEl>
                                              <p:pRg st="5" end="5"/>
                                            </p:txEl>
                                          </p:spTgt>
                                        </p:tgtEl>
                                        <p:attrNameLst>
                                          <p:attrName>style.visibility</p:attrName>
                                        </p:attrNameLst>
                                      </p:cBhvr>
                                      <p:to>
                                        <p:strVal val="visible"/>
                                      </p:to>
                                    </p:set>
                                    <p:animEffect transition="in" filter="blinds(horizontal)">
                                      <p:cBhvr>
                                        <p:cTn id="21" dur="500"/>
                                        <p:tgtEl>
                                          <p:spTgt spid="266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25603"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25604" name="Text Box 4"/>
          <p:cNvSpPr txBox="1">
            <a:spLocks noChangeArrowheads="1"/>
          </p:cNvSpPr>
          <p:nvPr/>
        </p:nvSpPr>
        <p:spPr bwMode="auto">
          <a:xfrm>
            <a:off x="304800" y="990600"/>
            <a:ext cx="40386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25605" name="Text Box 5"/>
          <p:cNvSpPr txBox="1">
            <a:spLocks noChangeArrowheads="1"/>
          </p:cNvSpPr>
          <p:nvPr/>
        </p:nvSpPr>
        <p:spPr bwMode="auto">
          <a:xfrm>
            <a:off x="4191000" y="1295400"/>
            <a:ext cx="4800600" cy="3013075"/>
          </a:xfrm>
          <a:prstGeom prst="rect">
            <a:avLst/>
          </a:prstGeom>
          <a:noFill/>
          <a:ln w="9525">
            <a:noFill/>
            <a:miter lim="800000"/>
            <a:headEnd/>
            <a:tailEnd/>
          </a:ln>
          <a:effectLst/>
        </p:spPr>
        <p:txBody>
          <a:bodyPr>
            <a:spAutoFit/>
          </a:bodyPr>
          <a:lstStyle/>
          <a:p>
            <a:pPr algn="just">
              <a:spcBef>
                <a:spcPct val="50000"/>
              </a:spcBef>
            </a:pPr>
            <a:r>
              <a:rPr lang="en-US" sz="2400"/>
              <a:t>     </a:t>
            </a:r>
            <a:r>
              <a:rPr lang="en-US" sz="2400" b="0"/>
              <a:t>Không kể trên đường tuần tra, nơi rừng rậm hay suối sâu,...phải cởi giày ra đi chân đất, thông thường  trong doanh trại hay nơi công cộng, có lẽ không ai mặc áo quần chỉnh tề mà lại đi chân đất, hoặc đi giày có bít tất đầy đủ nhưng phanh hết cúc áo, lộ cả da thịt trước mặt mọi người.</a:t>
            </a:r>
            <a:endParaRPr lang="en-US" sz="2400"/>
          </a:p>
        </p:txBody>
      </p:sp>
      <p:sp>
        <p:nvSpPr>
          <p:cNvPr id="25609" name="Line 9"/>
          <p:cNvSpPr>
            <a:spLocks noChangeShapeType="1"/>
          </p:cNvSpPr>
          <p:nvPr/>
        </p:nvSpPr>
        <p:spPr bwMode="auto">
          <a:xfrm>
            <a:off x="4191000" y="1066800"/>
            <a:ext cx="0" cy="5791200"/>
          </a:xfrm>
          <a:prstGeom prst="line">
            <a:avLst/>
          </a:prstGeom>
          <a:noFill/>
          <a:ln w="19050">
            <a:solidFill>
              <a:schemeClr val="tx1"/>
            </a:solidFill>
            <a:round/>
            <a:headEnd/>
            <a:tailEnd/>
          </a:ln>
          <a:effectLst/>
        </p:spPr>
        <p:txBody>
          <a:bodyPr/>
          <a:lstStyle/>
          <a:p>
            <a:endParaRPr lang="en-US"/>
          </a:p>
        </p:txBody>
      </p:sp>
      <p:sp>
        <p:nvSpPr>
          <p:cNvPr id="25610" name="Text Box 10"/>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25611" name="Text Box 11"/>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25612" name="Text Box 12"/>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25614" name="Line 14"/>
          <p:cNvSpPr>
            <a:spLocks noChangeShapeType="1"/>
          </p:cNvSpPr>
          <p:nvPr/>
        </p:nvSpPr>
        <p:spPr bwMode="auto">
          <a:xfrm>
            <a:off x="4343400" y="3124200"/>
            <a:ext cx="4495800" cy="0"/>
          </a:xfrm>
          <a:prstGeom prst="line">
            <a:avLst/>
          </a:prstGeom>
          <a:noFill/>
          <a:ln w="19050">
            <a:solidFill>
              <a:schemeClr val="hlink"/>
            </a:solidFill>
            <a:round/>
            <a:headEnd/>
            <a:tailEnd/>
          </a:ln>
          <a:effectLst/>
        </p:spPr>
        <p:txBody>
          <a:bodyPr/>
          <a:lstStyle/>
          <a:p>
            <a:endParaRPr lang="en-US"/>
          </a:p>
        </p:txBody>
      </p:sp>
      <p:sp>
        <p:nvSpPr>
          <p:cNvPr id="25615" name="Line 15"/>
          <p:cNvSpPr>
            <a:spLocks noChangeShapeType="1"/>
          </p:cNvSpPr>
          <p:nvPr/>
        </p:nvSpPr>
        <p:spPr bwMode="auto">
          <a:xfrm>
            <a:off x="4343400" y="3505200"/>
            <a:ext cx="1295400" cy="0"/>
          </a:xfrm>
          <a:prstGeom prst="line">
            <a:avLst/>
          </a:prstGeom>
          <a:noFill/>
          <a:ln w="19050">
            <a:solidFill>
              <a:schemeClr val="hlink"/>
            </a:solidFill>
            <a:round/>
            <a:headEnd/>
            <a:tailEnd/>
          </a:ln>
          <a:effectLst/>
        </p:spPr>
        <p:txBody>
          <a:bodyPr/>
          <a:lstStyle/>
          <a:p>
            <a:endParaRPr lang="en-US"/>
          </a:p>
        </p:txBody>
      </p:sp>
      <p:sp>
        <p:nvSpPr>
          <p:cNvPr id="25616" name="Line 16"/>
          <p:cNvSpPr>
            <a:spLocks noChangeShapeType="1"/>
          </p:cNvSpPr>
          <p:nvPr/>
        </p:nvSpPr>
        <p:spPr bwMode="auto">
          <a:xfrm>
            <a:off x="6705600" y="3505200"/>
            <a:ext cx="2133600" cy="0"/>
          </a:xfrm>
          <a:prstGeom prst="line">
            <a:avLst/>
          </a:prstGeom>
          <a:noFill/>
          <a:ln w="19050">
            <a:solidFill>
              <a:schemeClr val="hlink"/>
            </a:solidFill>
            <a:round/>
            <a:headEnd/>
            <a:tailEnd/>
          </a:ln>
          <a:effectLst/>
        </p:spPr>
        <p:txBody>
          <a:bodyPr/>
          <a:lstStyle/>
          <a:p>
            <a:endParaRPr lang="en-US"/>
          </a:p>
        </p:txBody>
      </p:sp>
      <p:sp>
        <p:nvSpPr>
          <p:cNvPr id="25619" name="Line 19"/>
          <p:cNvSpPr>
            <a:spLocks noChangeShapeType="1"/>
          </p:cNvSpPr>
          <p:nvPr/>
        </p:nvSpPr>
        <p:spPr bwMode="auto">
          <a:xfrm>
            <a:off x="4343400" y="3886200"/>
            <a:ext cx="4495800" cy="0"/>
          </a:xfrm>
          <a:prstGeom prst="line">
            <a:avLst/>
          </a:prstGeom>
          <a:noFill/>
          <a:ln w="19050">
            <a:solidFill>
              <a:schemeClr val="hlink"/>
            </a:solidFill>
            <a:round/>
            <a:headEnd/>
            <a:tailEnd/>
          </a:ln>
          <a:effectLst/>
        </p:spPr>
        <p:txBody>
          <a:bodyPr/>
          <a:lstStyle/>
          <a:p>
            <a:endParaRPr lang="en-US"/>
          </a:p>
        </p:txBody>
      </p:sp>
      <p:sp>
        <p:nvSpPr>
          <p:cNvPr id="25621" name="Line 21"/>
          <p:cNvSpPr>
            <a:spLocks noChangeShapeType="1"/>
          </p:cNvSpPr>
          <p:nvPr/>
        </p:nvSpPr>
        <p:spPr bwMode="auto">
          <a:xfrm>
            <a:off x="4343400" y="4267200"/>
            <a:ext cx="3276600" cy="0"/>
          </a:xfrm>
          <a:prstGeom prst="line">
            <a:avLst/>
          </a:prstGeom>
          <a:noFill/>
          <a:ln w="19050">
            <a:solidFill>
              <a:schemeClr val="hlink"/>
            </a:solidFill>
            <a:round/>
            <a:headEnd/>
            <a:tailEnd/>
          </a:ln>
          <a:effectLst/>
        </p:spPr>
        <p:txBody>
          <a:bodyPr/>
          <a:lstStyle/>
          <a:p>
            <a:endParaRPr lang="en-US"/>
          </a:p>
        </p:txBody>
      </p:sp>
      <p:sp>
        <p:nvSpPr>
          <p:cNvPr id="25625" name="Text Box 25"/>
          <p:cNvSpPr txBox="1">
            <a:spLocks noChangeArrowheads="1"/>
          </p:cNvSpPr>
          <p:nvPr/>
        </p:nvSpPr>
        <p:spPr bwMode="auto">
          <a:xfrm>
            <a:off x="4191000" y="4343400"/>
            <a:ext cx="4876800" cy="2270125"/>
          </a:xfrm>
          <a:prstGeom prst="rect">
            <a:avLst/>
          </a:prstGeom>
          <a:noFill/>
          <a:ln w="9525">
            <a:noFill/>
            <a:miter lim="800000"/>
            <a:headEnd/>
            <a:tailEnd/>
          </a:ln>
          <a:effectLst/>
        </p:spPr>
        <p:txBody>
          <a:bodyPr>
            <a:spAutoFit/>
          </a:bodyPr>
          <a:lstStyle/>
          <a:p>
            <a:pPr algn="just">
              <a:spcBef>
                <a:spcPct val="50000"/>
              </a:spcBef>
            </a:pPr>
            <a:r>
              <a:rPr lang="en-US" sz="2200" b="0" i="1"/>
              <a:t>- Lấy những dẫn chứng, biểu hiện trong thực tế về trang phục không chỉnh tề để nêu vấn đề về trang phục chỉnh tề.</a:t>
            </a:r>
          </a:p>
          <a:p>
            <a:pPr algn="just">
              <a:spcBef>
                <a:spcPct val="50000"/>
              </a:spcBef>
            </a:pPr>
            <a:r>
              <a:rPr lang="en-US" sz="2200" b="0" i="1"/>
              <a:t>- Mở bài bằng cách phản đề     tạo ra sự lôi cuốn, hấp dẫn trong cách lập luận của tác giả.</a:t>
            </a:r>
          </a:p>
        </p:txBody>
      </p:sp>
      <p:sp>
        <p:nvSpPr>
          <p:cNvPr id="25627" name="AutoShape 27"/>
          <p:cNvSpPr>
            <a:spLocks noChangeArrowheads="1"/>
          </p:cNvSpPr>
          <p:nvPr/>
        </p:nvSpPr>
        <p:spPr bwMode="auto">
          <a:xfrm>
            <a:off x="7620000" y="5715000"/>
            <a:ext cx="228600" cy="76200"/>
          </a:xfrm>
          <a:prstGeom prst="rightArrow">
            <a:avLst>
              <a:gd name="adj1" fmla="val 50000"/>
              <a:gd name="adj2" fmla="val 75000"/>
            </a:avLst>
          </a:prstGeom>
          <a:solidFill>
            <a:schemeClr val="bg1"/>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blinds(horizontal)">
                                      <p:cBhvr>
                                        <p:cTn id="7" dur="500"/>
                                        <p:tgtEl>
                                          <p:spTgt spid="25605"/>
                                        </p:tgtEl>
                                      </p:cBhvr>
                                    </p:animEffect>
                                  </p:childTnLst>
                                </p:cTn>
                              </p:par>
                              <p:par>
                                <p:cTn id="8" presetID="3" presetClass="entr" presetSubtype="10" fill="hold" nodeType="withEffect">
                                  <p:stCondLst>
                                    <p:cond delay="0"/>
                                  </p:stCondLst>
                                  <p:childTnLst>
                                    <p:set>
                                      <p:cBhvr>
                                        <p:cTn id="9" dur="1" fill="hold">
                                          <p:stCondLst>
                                            <p:cond delay="0"/>
                                          </p:stCondLst>
                                        </p:cTn>
                                        <p:tgtEl>
                                          <p:spTgt spid="25610">
                                            <p:txEl>
                                              <p:pRg st="0" end="0"/>
                                            </p:txEl>
                                          </p:spTgt>
                                        </p:tgtEl>
                                        <p:attrNameLst>
                                          <p:attrName>style.visibility</p:attrName>
                                        </p:attrNameLst>
                                      </p:cBhvr>
                                      <p:to>
                                        <p:strVal val="visible"/>
                                      </p:to>
                                    </p:set>
                                    <p:animEffect transition="in" filter="blinds(horizontal)">
                                      <p:cBhvr>
                                        <p:cTn id="10" dur="500"/>
                                        <p:tgtEl>
                                          <p:spTgt spid="256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5611">
                                            <p:txEl>
                                              <p:pRg st="0" end="0"/>
                                            </p:txEl>
                                          </p:spTgt>
                                        </p:tgtEl>
                                        <p:attrNameLst>
                                          <p:attrName>style.visibility</p:attrName>
                                        </p:attrNameLst>
                                      </p:cBhvr>
                                      <p:to>
                                        <p:strVal val="visible"/>
                                      </p:to>
                                    </p:set>
                                    <p:animEffect transition="in" filter="blinds(horizontal)">
                                      <p:cBhvr>
                                        <p:cTn id="15" dur="500"/>
                                        <p:tgtEl>
                                          <p:spTgt spid="2561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5614"/>
                                        </p:tgtEl>
                                        <p:attrNameLst>
                                          <p:attrName>style.visibility</p:attrName>
                                        </p:attrNameLst>
                                      </p:cBhvr>
                                      <p:to>
                                        <p:strVal val="visible"/>
                                      </p:to>
                                    </p:set>
                                    <p:animEffect transition="in" filter="blinds(horizontal)">
                                      <p:cBhvr>
                                        <p:cTn id="20" dur="500"/>
                                        <p:tgtEl>
                                          <p:spTgt spid="256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5615"/>
                                        </p:tgtEl>
                                        <p:attrNameLst>
                                          <p:attrName>style.visibility</p:attrName>
                                        </p:attrNameLst>
                                      </p:cBhvr>
                                      <p:to>
                                        <p:strVal val="visible"/>
                                      </p:to>
                                    </p:set>
                                    <p:animEffect transition="in" filter="blinds(horizontal)">
                                      <p:cBhvr>
                                        <p:cTn id="23" dur="500"/>
                                        <p:tgtEl>
                                          <p:spTgt spid="2561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5616"/>
                                        </p:tgtEl>
                                        <p:attrNameLst>
                                          <p:attrName>style.visibility</p:attrName>
                                        </p:attrNameLst>
                                      </p:cBhvr>
                                      <p:to>
                                        <p:strVal val="visible"/>
                                      </p:to>
                                    </p:set>
                                    <p:animEffect transition="in" filter="blinds(horizontal)">
                                      <p:cBhvr>
                                        <p:cTn id="28" dur="500"/>
                                        <p:tgtEl>
                                          <p:spTgt spid="2561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5619"/>
                                        </p:tgtEl>
                                        <p:attrNameLst>
                                          <p:attrName>style.visibility</p:attrName>
                                        </p:attrNameLst>
                                      </p:cBhvr>
                                      <p:to>
                                        <p:strVal val="visible"/>
                                      </p:to>
                                    </p:set>
                                    <p:animEffect transition="in" filter="blinds(horizontal)">
                                      <p:cBhvr>
                                        <p:cTn id="31" dur="500"/>
                                        <p:tgtEl>
                                          <p:spTgt spid="256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5621"/>
                                        </p:tgtEl>
                                        <p:attrNameLst>
                                          <p:attrName>style.visibility</p:attrName>
                                        </p:attrNameLst>
                                      </p:cBhvr>
                                      <p:to>
                                        <p:strVal val="visible"/>
                                      </p:to>
                                    </p:set>
                                    <p:animEffect transition="in" filter="blinds(horizontal)">
                                      <p:cBhvr>
                                        <p:cTn id="34" dur="500"/>
                                        <p:tgtEl>
                                          <p:spTgt spid="25621"/>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5625">
                                            <p:txEl>
                                              <p:pRg st="0" end="0"/>
                                            </p:txEl>
                                          </p:spTgt>
                                        </p:tgtEl>
                                        <p:attrNameLst>
                                          <p:attrName>style.visibility</p:attrName>
                                        </p:attrNameLst>
                                      </p:cBhvr>
                                      <p:to>
                                        <p:strVal val="visible"/>
                                      </p:to>
                                    </p:set>
                                    <p:animEffect transition="in" filter="blinds(horizontal)">
                                      <p:cBhvr>
                                        <p:cTn id="39" dur="500"/>
                                        <p:tgtEl>
                                          <p:spTgt spid="25625">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5625">
                                            <p:txEl>
                                              <p:pRg st="1" end="1"/>
                                            </p:txEl>
                                          </p:spTgt>
                                        </p:tgtEl>
                                        <p:attrNameLst>
                                          <p:attrName>style.visibility</p:attrName>
                                        </p:attrNameLst>
                                      </p:cBhvr>
                                      <p:to>
                                        <p:strVal val="visible"/>
                                      </p:to>
                                    </p:set>
                                    <p:animEffect transition="in" filter="blinds(horizontal)">
                                      <p:cBhvr>
                                        <p:cTn id="44" dur="500"/>
                                        <p:tgtEl>
                                          <p:spTgt spid="25625">
                                            <p:txEl>
                                              <p:pRg st="1" end="1"/>
                                            </p:txEl>
                                          </p:spTgt>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25627"/>
                                        </p:tgtEl>
                                        <p:attrNameLst>
                                          <p:attrName>style.visibility</p:attrName>
                                        </p:attrNameLst>
                                      </p:cBhvr>
                                      <p:to>
                                        <p:strVal val="visible"/>
                                      </p:to>
                                    </p:set>
                                    <p:animEffect transition="in" filter="blinds(horizontal)">
                                      <p:cBhvr>
                                        <p:cTn id="47" dur="500"/>
                                        <p:tgtEl>
                                          <p:spTgt spid="25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14" grpId="0" animBg="1"/>
      <p:bldP spid="25615" grpId="0" animBg="1"/>
      <p:bldP spid="25616" grpId="0" animBg="1"/>
      <p:bldP spid="25619" grpId="0" animBg="1"/>
      <p:bldP spid="25621" grpId="0" animBg="1"/>
      <p:bldP spid="256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29699"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29700" name="Text Box 4"/>
          <p:cNvSpPr txBox="1">
            <a:spLocks noChangeArrowheads="1"/>
          </p:cNvSpPr>
          <p:nvPr/>
        </p:nvSpPr>
        <p:spPr bwMode="auto">
          <a:xfrm>
            <a:off x="304800" y="990600"/>
            <a:ext cx="38100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29703" name="Line 7"/>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29704" name="Text Box 8"/>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29705" name="Text Box 9"/>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29706" name="Text Box 10"/>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29715" name="Text Box 19"/>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29717" name="Text Box 21"/>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29732" name="Text Box 36"/>
          <p:cNvSpPr txBox="1">
            <a:spLocks noChangeArrowheads="1"/>
          </p:cNvSpPr>
          <p:nvPr/>
        </p:nvSpPr>
        <p:spPr bwMode="auto">
          <a:xfrm>
            <a:off x="4191000" y="1676400"/>
            <a:ext cx="4953000" cy="669925"/>
          </a:xfrm>
          <a:prstGeom prst="rect">
            <a:avLst/>
          </a:prstGeom>
          <a:noFill/>
          <a:ln w="9525">
            <a:noFill/>
            <a:miter lim="800000"/>
            <a:headEnd/>
            <a:tailEnd/>
          </a:ln>
          <a:effectLst/>
        </p:spPr>
        <p:txBody>
          <a:bodyPr>
            <a:spAutoFit/>
          </a:bodyPr>
          <a:lstStyle/>
          <a:p>
            <a:pPr algn="just">
              <a:spcBef>
                <a:spcPct val="50000"/>
              </a:spcBef>
            </a:pPr>
            <a:r>
              <a:rPr lang="en-US" sz="1900" b="0"/>
              <a:t>+ Cô gái một mình trong hang sâu chắc không váy xòe váy ngắn, không mắt xanh môi đỏ.</a:t>
            </a:r>
            <a:r>
              <a:rPr lang="en-US" sz="1900"/>
              <a:t> </a:t>
            </a:r>
          </a:p>
        </p:txBody>
      </p:sp>
      <p:sp>
        <p:nvSpPr>
          <p:cNvPr id="29733" name="Text Box 37"/>
          <p:cNvSpPr txBox="1">
            <a:spLocks noChangeArrowheads="1"/>
          </p:cNvSpPr>
          <p:nvPr/>
        </p:nvSpPr>
        <p:spPr bwMode="auto">
          <a:xfrm>
            <a:off x="4191000" y="2241550"/>
            <a:ext cx="4876800" cy="958850"/>
          </a:xfrm>
          <a:prstGeom prst="rect">
            <a:avLst/>
          </a:prstGeom>
          <a:noFill/>
          <a:ln w="9525">
            <a:noFill/>
            <a:miter lim="800000"/>
            <a:headEnd/>
            <a:tailEnd/>
          </a:ln>
          <a:effectLst/>
        </p:spPr>
        <p:txBody>
          <a:bodyPr>
            <a:spAutoFit/>
          </a:bodyPr>
          <a:lstStyle/>
          <a:p>
            <a:pPr algn="just">
              <a:spcBef>
                <a:spcPct val="50000"/>
              </a:spcBef>
            </a:pPr>
            <a:r>
              <a:rPr lang="en-US" sz="1900"/>
              <a:t>+ </a:t>
            </a:r>
            <a:r>
              <a:rPr lang="en-US" sz="1900" b="0"/>
              <a:t>Anh thanh niên đi tát nước hay câu cá ngoài cánh đồng vắng chắc không chải đầu mượt bằng sáp thơm, áo sơ-mi là phẳng tắp,.. </a:t>
            </a:r>
            <a:endParaRPr lang="en-US" sz="1900"/>
          </a:p>
        </p:txBody>
      </p:sp>
      <p:sp>
        <p:nvSpPr>
          <p:cNvPr id="29734" name="Text Box 38"/>
          <p:cNvSpPr txBox="1">
            <a:spLocks noChangeArrowheads="1"/>
          </p:cNvSpPr>
          <p:nvPr/>
        </p:nvSpPr>
        <p:spPr bwMode="auto">
          <a:xfrm>
            <a:off x="4191000" y="3733800"/>
            <a:ext cx="4724400" cy="669925"/>
          </a:xfrm>
          <a:prstGeom prst="rect">
            <a:avLst/>
          </a:prstGeom>
          <a:noFill/>
          <a:ln w="9525">
            <a:noFill/>
            <a:miter lim="800000"/>
            <a:headEnd/>
            <a:tailEnd/>
          </a:ln>
          <a:effectLst/>
        </p:spPr>
        <p:txBody>
          <a:bodyPr>
            <a:spAutoFit/>
          </a:bodyPr>
          <a:lstStyle/>
          <a:p>
            <a:pPr>
              <a:spcBef>
                <a:spcPct val="50000"/>
              </a:spcBef>
            </a:pPr>
            <a:r>
              <a:rPr lang="en-US" sz="1900" b="0"/>
              <a:t>+ Đi đám cưới không thể lôi thôi lếch thếch, mặt nhọ nhem, chân tay lấm bùn.</a:t>
            </a:r>
          </a:p>
        </p:txBody>
      </p:sp>
      <p:sp>
        <p:nvSpPr>
          <p:cNvPr id="29735" name="Text Box 39"/>
          <p:cNvSpPr txBox="1">
            <a:spLocks noChangeArrowheads="1"/>
          </p:cNvSpPr>
          <p:nvPr/>
        </p:nvSpPr>
        <p:spPr bwMode="auto">
          <a:xfrm>
            <a:off x="4191000" y="3124200"/>
            <a:ext cx="4876800" cy="669925"/>
          </a:xfrm>
          <a:prstGeom prst="rect">
            <a:avLst/>
          </a:prstGeom>
          <a:noFill/>
          <a:ln w="9525">
            <a:noFill/>
            <a:miter lim="800000"/>
            <a:headEnd/>
            <a:tailEnd/>
          </a:ln>
          <a:effectLst/>
        </p:spPr>
        <p:txBody>
          <a:bodyPr>
            <a:spAutoFit/>
          </a:bodyPr>
          <a:lstStyle/>
          <a:p>
            <a:pPr algn="just">
              <a:spcBef>
                <a:spcPct val="50000"/>
              </a:spcBef>
            </a:pPr>
            <a:r>
              <a:rPr lang="en-US" sz="1900" b="0"/>
              <a:t>+ Đi dự đám tang không được mặc áo quần lòe loẹt, nói cười oang oang.</a:t>
            </a:r>
            <a:endParaRPr lang="en-US" sz="1900"/>
          </a:p>
        </p:txBody>
      </p:sp>
      <p:sp>
        <p:nvSpPr>
          <p:cNvPr id="29736" name="Text Box 40"/>
          <p:cNvSpPr txBox="1">
            <a:spLocks noChangeArrowheads="1"/>
          </p:cNvSpPr>
          <p:nvPr/>
        </p:nvSpPr>
        <p:spPr bwMode="auto">
          <a:xfrm>
            <a:off x="4191000" y="1371600"/>
            <a:ext cx="4495800" cy="381000"/>
          </a:xfrm>
          <a:prstGeom prst="rect">
            <a:avLst/>
          </a:prstGeom>
          <a:noFill/>
          <a:ln w="9525">
            <a:noFill/>
            <a:miter lim="800000"/>
            <a:headEnd/>
            <a:tailEnd/>
          </a:ln>
          <a:effectLst/>
        </p:spPr>
        <p:txBody>
          <a:bodyPr>
            <a:spAutoFit/>
          </a:bodyPr>
          <a:lstStyle/>
          <a:p>
            <a:pPr>
              <a:spcBef>
                <a:spcPct val="50000"/>
              </a:spcBef>
            </a:pPr>
            <a:r>
              <a:rPr lang="en-US" sz="1900"/>
              <a:t>- Dẫn chứng</a:t>
            </a:r>
            <a:r>
              <a:rPr lang="en-US" sz="1900" b="0"/>
              <a:t>:</a:t>
            </a:r>
          </a:p>
        </p:txBody>
      </p:sp>
      <p:sp>
        <p:nvSpPr>
          <p:cNvPr id="29750" name="Text Box 54"/>
          <p:cNvSpPr txBox="1">
            <a:spLocks noChangeArrowheads="1"/>
          </p:cNvSpPr>
          <p:nvPr/>
        </p:nvSpPr>
        <p:spPr bwMode="auto">
          <a:xfrm>
            <a:off x="4114800" y="4430713"/>
            <a:ext cx="5029200" cy="2403475"/>
          </a:xfrm>
          <a:prstGeom prst="rect">
            <a:avLst/>
          </a:prstGeom>
          <a:noFill/>
          <a:ln w="9525">
            <a:noFill/>
            <a:miter lim="800000"/>
            <a:headEnd/>
            <a:tailEnd/>
          </a:ln>
          <a:effectLst/>
        </p:spPr>
        <p:txBody>
          <a:bodyPr>
            <a:spAutoFit/>
          </a:bodyPr>
          <a:lstStyle/>
          <a:p>
            <a:pPr algn="just">
              <a:spcBef>
                <a:spcPct val="50000"/>
              </a:spcBef>
              <a:buFontTx/>
              <a:buChar char="-"/>
            </a:pPr>
            <a:r>
              <a:rPr lang="en-US" sz="1900" b="0"/>
              <a:t> </a:t>
            </a:r>
            <a:r>
              <a:rPr lang="en-US" sz="1900"/>
              <a:t>Dẫn chứng toàn diện</a:t>
            </a:r>
            <a:r>
              <a:rPr lang="en-US" sz="1900" b="0"/>
              <a:t>: Lấy những bộ phận, phương diện khác nhau của trang phục làm giả thiết để so sánh, giải thích, chứng minh vấn đề.</a:t>
            </a:r>
          </a:p>
          <a:p>
            <a:pPr algn="just">
              <a:spcBef>
                <a:spcPct val="50000"/>
              </a:spcBef>
              <a:buFontTx/>
              <a:buChar char="-"/>
            </a:pPr>
            <a:r>
              <a:rPr lang="en-US" sz="1900" b="0"/>
              <a:t> </a:t>
            </a:r>
            <a:r>
              <a:rPr lang="en-US" sz="1900"/>
              <a:t>Sử dụng các từ ngữ lập luận</a:t>
            </a:r>
            <a:r>
              <a:rPr lang="en-US" sz="1900" b="0"/>
              <a:t>: </a:t>
            </a:r>
            <a:r>
              <a:rPr lang="en-US" sz="1900" b="0" i="1"/>
              <a:t>không, chắc không, không được, không thể</a:t>
            </a:r>
            <a:r>
              <a:rPr lang="en-US" sz="1900" b="0"/>
              <a:t> … </a:t>
            </a:r>
          </a:p>
          <a:p>
            <a:pPr algn="just">
              <a:spcBef>
                <a:spcPct val="50000"/>
              </a:spcBef>
              <a:buFontTx/>
              <a:buChar char="-"/>
            </a:pPr>
            <a:r>
              <a:rPr lang="en-US" sz="1900"/>
              <a:t>Tác dụng</a:t>
            </a:r>
            <a:r>
              <a:rPr lang="en-US" sz="1900" b="0"/>
              <a:t>: Làm cho lập luận chặt chẽ, có tính thuyết phục cao.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717">
                                            <p:txEl>
                                              <p:pRg st="0" end="0"/>
                                            </p:txEl>
                                          </p:spTgt>
                                        </p:tgtEl>
                                        <p:attrNameLst>
                                          <p:attrName>style.visibility</p:attrName>
                                        </p:attrNameLst>
                                      </p:cBhvr>
                                      <p:to>
                                        <p:strVal val="visible"/>
                                      </p:to>
                                    </p:set>
                                    <p:animEffect transition="in" filter="blinds(horizontal)">
                                      <p:cBhvr>
                                        <p:cTn id="7" dur="500"/>
                                        <p:tgtEl>
                                          <p:spTgt spid="297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736"/>
                                        </p:tgtEl>
                                        <p:attrNameLst>
                                          <p:attrName>style.visibility</p:attrName>
                                        </p:attrNameLst>
                                      </p:cBhvr>
                                      <p:to>
                                        <p:strVal val="visible"/>
                                      </p:to>
                                    </p:set>
                                    <p:animEffect transition="in" filter="blinds(horizontal)">
                                      <p:cBhvr>
                                        <p:cTn id="12" dur="500"/>
                                        <p:tgtEl>
                                          <p:spTgt spid="297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32"/>
                                        </p:tgtEl>
                                        <p:attrNameLst>
                                          <p:attrName>style.visibility</p:attrName>
                                        </p:attrNameLst>
                                      </p:cBhvr>
                                      <p:to>
                                        <p:strVal val="visible"/>
                                      </p:to>
                                    </p:set>
                                    <p:animEffect transition="in" filter="blinds(horizontal)">
                                      <p:cBhvr>
                                        <p:cTn id="17" dur="500"/>
                                        <p:tgtEl>
                                          <p:spTgt spid="297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733"/>
                                        </p:tgtEl>
                                        <p:attrNameLst>
                                          <p:attrName>style.visibility</p:attrName>
                                        </p:attrNameLst>
                                      </p:cBhvr>
                                      <p:to>
                                        <p:strVal val="visible"/>
                                      </p:to>
                                    </p:set>
                                    <p:animEffect transition="in" filter="blinds(horizontal)">
                                      <p:cBhvr>
                                        <p:cTn id="22" dur="500"/>
                                        <p:tgtEl>
                                          <p:spTgt spid="2973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735"/>
                                        </p:tgtEl>
                                        <p:attrNameLst>
                                          <p:attrName>style.visibility</p:attrName>
                                        </p:attrNameLst>
                                      </p:cBhvr>
                                      <p:to>
                                        <p:strVal val="visible"/>
                                      </p:to>
                                    </p:set>
                                    <p:animEffect transition="in" filter="blinds(horizontal)">
                                      <p:cBhvr>
                                        <p:cTn id="27" dur="500"/>
                                        <p:tgtEl>
                                          <p:spTgt spid="2973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734"/>
                                        </p:tgtEl>
                                        <p:attrNameLst>
                                          <p:attrName>style.visibility</p:attrName>
                                        </p:attrNameLst>
                                      </p:cBhvr>
                                      <p:to>
                                        <p:strVal val="visible"/>
                                      </p:to>
                                    </p:set>
                                    <p:animEffect transition="in" filter="blinds(horizontal)">
                                      <p:cBhvr>
                                        <p:cTn id="32" dur="500"/>
                                        <p:tgtEl>
                                          <p:spTgt spid="2973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9750">
                                            <p:txEl>
                                              <p:pRg st="0" end="0"/>
                                            </p:txEl>
                                          </p:spTgt>
                                        </p:tgtEl>
                                        <p:attrNameLst>
                                          <p:attrName>style.visibility</p:attrName>
                                        </p:attrNameLst>
                                      </p:cBhvr>
                                      <p:to>
                                        <p:strVal val="visible"/>
                                      </p:to>
                                    </p:set>
                                    <p:animEffect transition="in" filter="blinds(horizontal)">
                                      <p:cBhvr>
                                        <p:cTn id="37" dur="500"/>
                                        <p:tgtEl>
                                          <p:spTgt spid="2975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9750">
                                            <p:txEl>
                                              <p:pRg st="1" end="1"/>
                                            </p:txEl>
                                          </p:spTgt>
                                        </p:tgtEl>
                                        <p:attrNameLst>
                                          <p:attrName>style.visibility</p:attrName>
                                        </p:attrNameLst>
                                      </p:cBhvr>
                                      <p:to>
                                        <p:strVal val="visible"/>
                                      </p:to>
                                    </p:set>
                                    <p:animEffect transition="in" filter="blinds(horizontal)">
                                      <p:cBhvr>
                                        <p:cTn id="42" dur="500"/>
                                        <p:tgtEl>
                                          <p:spTgt spid="29750">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9750">
                                            <p:txEl>
                                              <p:pRg st="2" end="2"/>
                                            </p:txEl>
                                          </p:spTgt>
                                        </p:tgtEl>
                                        <p:attrNameLst>
                                          <p:attrName>style.visibility</p:attrName>
                                        </p:attrNameLst>
                                      </p:cBhvr>
                                      <p:to>
                                        <p:strVal val="visible"/>
                                      </p:to>
                                    </p:set>
                                    <p:animEffect transition="in" filter="blinds(horizontal)">
                                      <p:cBhvr>
                                        <p:cTn id="47" dur="500"/>
                                        <p:tgtEl>
                                          <p:spTgt spid="297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32" grpId="0"/>
      <p:bldP spid="29733" grpId="0"/>
      <p:bldP spid="29734" grpId="0"/>
      <p:bldP spid="29735" grpId="0"/>
      <p:bldP spid="297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31747"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31748" name="Text Box 4"/>
          <p:cNvSpPr txBox="1">
            <a:spLocks noChangeArrowheads="1"/>
          </p:cNvSpPr>
          <p:nvPr/>
        </p:nvSpPr>
        <p:spPr bwMode="auto">
          <a:xfrm>
            <a:off x="304800" y="990600"/>
            <a:ext cx="56388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31750" name="Line 6"/>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31751" name="Text Box 7"/>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31752" name="Text Box 8"/>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31753" name="Text Box 9"/>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31754" name="Text Box 10"/>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31755" name="Text Box 11"/>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31757" name="Text Box 13"/>
          <p:cNvSpPr txBox="1">
            <a:spLocks noChangeArrowheads="1"/>
          </p:cNvSpPr>
          <p:nvPr/>
        </p:nvSpPr>
        <p:spPr bwMode="auto">
          <a:xfrm>
            <a:off x="0" y="3581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2: Y phục xứng kì đức.</a:t>
            </a:r>
          </a:p>
        </p:txBody>
      </p:sp>
      <p:sp>
        <p:nvSpPr>
          <p:cNvPr id="31759" name="Text Box 15"/>
          <p:cNvSpPr txBox="1">
            <a:spLocks noChangeArrowheads="1"/>
          </p:cNvSpPr>
          <p:nvPr/>
        </p:nvSpPr>
        <p:spPr bwMode="auto">
          <a:xfrm>
            <a:off x="4343400" y="2209800"/>
            <a:ext cx="38862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31760" name="Text Box 16"/>
          <p:cNvSpPr txBox="1">
            <a:spLocks noChangeArrowheads="1"/>
          </p:cNvSpPr>
          <p:nvPr/>
        </p:nvSpPr>
        <p:spPr bwMode="auto">
          <a:xfrm>
            <a:off x="4191000" y="1905000"/>
            <a:ext cx="4800600" cy="1493838"/>
          </a:xfrm>
          <a:prstGeom prst="rect">
            <a:avLst/>
          </a:prstGeom>
          <a:noFill/>
          <a:ln w="9525">
            <a:noFill/>
            <a:miter lim="800000"/>
            <a:headEnd/>
            <a:tailEnd/>
          </a:ln>
          <a:effectLst/>
        </p:spPr>
        <p:txBody>
          <a:bodyPr>
            <a:spAutoFit/>
          </a:bodyPr>
          <a:lstStyle/>
          <a:p>
            <a:pPr algn="just">
              <a:spcBef>
                <a:spcPct val="50000"/>
              </a:spcBef>
              <a:buFontTx/>
              <a:buChar char="-"/>
            </a:pPr>
            <a:r>
              <a:rPr lang="en-US" sz="2200"/>
              <a:t> Lí lẽ, luận cứ</a:t>
            </a:r>
            <a:r>
              <a:rPr lang="en-US" sz="2000" b="0"/>
              <a:t>: </a:t>
            </a:r>
          </a:p>
          <a:p>
            <a:pPr algn="just">
              <a:spcBef>
                <a:spcPct val="50000"/>
              </a:spcBef>
            </a:pPr>
            <a:r>
              <a:rPr lang="en-US" sz="2000" b="0"/>
              <a:t>+ Ăn mặc ra sao cũng phải phù hợp với hoàn cảnh riêng của mình và hoàn cảnh chung nơi công cộng hay toàn xã hội</a:t>
            </a:r>
          </a:p>
        </p:txBody>
      </p:sp>
      <p:sp>
        <p:nvSpPr>
          <p:cNvPr id="31761" name="Text Box 17"/>
          <p:cNvSpPr txBox="1">
            <a:spLocks noChangeArrowheads="1"/>
          </p:cNvSpPr>
          <p:nvPr/>
        </p:nvSpPr>
        <p:spPr bwMode="auto">
          <a:xfrm>
            <a:off x="4191000" y="3352800"/>
            <a:ext cx="4953000" cy="1006475"/>
          </a:xfrm>
          <a:prstGeom prst="rect">
            <a:avLst/>
          </a:prstGeom>
          <a:noFill/>
          <a:ln w="9525">
            <a:noFill/>
            <a:miter lim="800000"/>
            <a:headEnd/>
            <a:tailEnd/>
          </a:ln>
          <a:effectLst/>
        </p:spPr>
        <p:txBody>
          <a:bodyPr>
            <a:spAutoFit/>
          </a:bodyPr>
          <a:lstStyle/>
          <a:p>
            <a:pPr algn="just">
              <a:spcBef>
                <a:spcPct val="50000"/>
              </a:spcBef>
            </a:pPr>
            <a:r>
              <a:rPr lang="en-US" sz="2000" b="0"/>
              <a:t>+ Dù mặc đẹp đến đâu, sang đến đâu mà không phù hợp thì cũng chỉ làm trò cười cho thiên hạ, làm mình tự xấu đi mà thôi.</a:t>
            </a:r>
          </a:p>
        </p:txBody>
      </p:sp>
      <p:sp>
        <p:nvSpPr>
          <p:cNvPr id="31762" name="Text Box 18"/>
          <p:cNvSpPr txBox="1">
            <a:spLocks noChangeArrowheads="1"/>
          </p:cNvSpPr>
          <p:nvPr/>
        </p:nvSpPr>
        <p:spPr bwMode="auto">
          <a:xfrm>
            <a:off x="4191000" y="4343400"/>
            <a:ext cx="4953000" cy="1158875"/>
          </a:xfrm>
          <a:prstGeom prst="rect">
            <a:avLst/>
          </a:prstGeom>
          <a:noFill/>
          <a:ln w="9525">
            <a:noFill/>
            <a:miter lim="800000"/>
            <a:headEnd/>
            <a:tailEnd/>
          </a:ln>
          <a:effectLst/>
        </p:spPr>
        <p:txBody>
          <a:bodyPr>
            <a:spAutoFit/>
          </a:bodyPr>
          <a:lstStyle/>
          <a:p>
            <a:pPr algn="just">
              <a:spcBef>
                <a:spcPct val="50000"/>
              </a:spcBef>
            </a:pPr>
            <a:r>
              <a:rPr lang="en-US" sz="2000" b="0"/>
              <a:t>+ Xưa nay, cái đẹp  bao giờ cũng đi với cái giản dị, nhất là phù hợp với môi trường. </a:t>
            </a:r>
          </a:p>
          <a:p>
            <a:pPr algn="just">
              <a:spcBef>
                <a:spcPct val="50000"/>
              </a:spcBef>
            </a:pPr>
            <a:r>
              <a:rPr lang="en-US" sz="2000" b="0"/>
              <a:t>+ Dẫn lời nhà văn nổi tiếng.</a:t>
            </a:r>
          </a:p>
        </p:txBody>
      </p:sp>
      <p:sp>
        <p:nvSpPr>
          <p:cNvPr id="31764" name="Text Box 20"/>
          <p:cNvSpPr txBox="1">
            <a:spLocks noChangeArrowheads="1"/>
          </p:cNvSpPr>
          <p:nvPr/>
        </p:nvSpPr>
        <p:spPr bwMode="auto">
          <a:xfrm>
            <a:off x="4191000" y="5699125"/>
            <a:ext cx="4953000" cy="1006475"/>
          </a:xfrm>
          <a:prstGeom prst="rect">
            <a:avLst/>
          </a:prstGeom>
          <a:noFill/>
          <a:ln w="9525">
            <a:noFill/>
            <a:miter lim="800000"/>
            <a:headEnd/>
            <a:tailEnd/>
          </a:ln>
          <a:effectLst/>
        </p:spPr>
        <p:txBody>
          <a:bodyPr>
            <a:spAutoFit/>
          </a:bodyPr>
          <a:lstStyle/>
          <a:p>
            <a:pPr algn="just">
              <a:spcBef>
                <a:spcPct val="50000"/>
              </a:spcBef>
              <a:buFontTx/>
              <a:buChar char="-"/>
            </a:pPr>
            <a:r>
              <a:rPr lang="en-US" sz="2000" b="0"/>
              <a:t> </a:t>
            </a:r>
            <a:r>
              <a:rPr lang="en-US" sz="2000"/>
              <a:t>Tác dụng</a:t>
            </a:r>
            <a:r>
              <a:rPr lang="en-US" sz="2000" b="0"/>
              <a:t>: Chỉ ra những mặt lợi – hại, đúng – sai của vấn đề trang phục, từ đó rút ra các kết luận đúng đắn.</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60"/>
                                        </p:tgtEl>
                                        <p:attrNameLst>
                                          <p:attrName>style.visibility</p:attrName>
                                        </p:attrNameLst>
                                      </p:cBhvr>
                                      <p:to>
                                        <p:strVal val="visible"/>
                                      </p:to>
                                    </p:set>
                                    <p:animEffect transition="in" filter="blinds(horizontal)">
                                      <p:cBhvr>
                                        <p:cTn id="7" dur="500"/>
                                        <p:tgtEl>
                                          <p:spTgt spid="3176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1761">
                                            <p:txEl>
                                              <p:pRg st="0" end="0"/>
                                            </p:txEl>
                                          </p:spTgt>
                                        </p:tgtEl>
                                        <p:attrNameLst>
                                          <p:attrName>style.visibility</p:attrName>
                                        </p:attrNameLst>
                                      </p:cBhvr>
                                      <p:to>
                                        <p:strVal val="visible"/>
                                      </p:to>
                                    </p:set>
                                    <p:animEffect transition="in" filter="blinds(horizontal)">
                                      <p:cBhvr>
                                        <p:cTn id="12" dur="500"/>
                                        <p:tgtEl>
                                          <p:spTgt spid="3176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1762">
                                            <p:txEl>
                                              <p:pRg st="0" end="0"/>
                                            </p:txEl>
                                          </p:spTgt>
                                        </p:tgtEl>
                                        <p:attrNameLst>
                                          <p:attrName>style.visibility</p:attrName>
                                        </p:attrNameLst>
                                      </p:cBhvr>
                                      <p:to>
                                        <p:strVal val="visible"/>
                                      </p:to>
                                    </p:set>
                                    <p:animEffect transition="in" filter="blinds(horizontal)">
                                      <p:cBhvr>
                                        <p:cTn id="17" dur="500"/>
                                        <p:tgtEl>
                                          <p:spTgt spid="31762">
                                            <p:txEl>
                                              <p:pRg st="0" end="0"/>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1762">
                                            <p:txEl>
                                              <p:pRg st="1" end="1"/>
                                            </p:txEl>
                                          </p:spTgt>
                                        </p:tgtEl>
                                        <p:attrNameLst>
                                          <p:attrName>style.visibility</p:attrName>
                                        </p:attrNameLst>
                                      </p:cBhvr>
                                      <p:to>
                                        <p:strVal val="visible"/>
                                      </p:to>
                                    </p:set>
                                    <p:animEffect transition="in" filter="blinds(horizontal)">
                                      <p:cBhvr>
                                        <p:cTn id="20" dur="500"/>
                                        <p:tgtEl>
                                          <p:spTgt spid="3176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1764"/>
                                        </p:tgtEl>
                                        <p:attrNameLst>
                                          <p:attrName>style.visibility</p:attrName>
                                        </p:attrNameLst>
                                      </p:cBhvr>
                                      <p:to>
                                        <p:strVal val="visible"/>
                                      </p:to>
                                    </p:set>
                                    <p:animEffect transition="in" filter="blinds(horizontal)">
                                      <p:cBhvr>
                                        <p:cTn id="25" dur="500"/>
                                        <p:tgtEl>
                                          <p:spTgt spid="31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p:bldP spid="31762" grpId="0" build="allAtOnce"/>
      <p:bldP spid="317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32771"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32772" name="Text Box 4"/>
          <p:cNvSpPr txBox="1">
            <a:spLocks noChangeArrowheads="1"/>
          </p:cNvSpPr>
          <p:nvPr/>
        </p:nvSpPr>
        <p:spPr bwMode="auto">
          <a:xfrm>
            <a:off x="304800" y="990600"/>
            <a:ext cx="41910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32774" name="Line 6"/>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32775" name="Text Box 7"/>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32776" name="Text Box 8"/>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32777" name="Text Box 9"/>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32778" name="Text Box 10"/>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32779" name="Text Box 11"/>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32780" name="Text Box 12"/>
          <p:cNvSpPr txBox="1">
            <a:spLocks noChangeArrowheads="1"/>
          </p:cNvSpPr>
          <p:nvPr/>
        </p:nvSpPr>
        <p:spPr bwMode="auto">
          <a:xfrm>
            <a:off x="0" y="35052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2: Y phục xứng kì đức.</a:t>
            </a:r>
          </a:p>
        </p:txBody>
      </p:sp>
      <p:sp>
        <p:nvSpPr>
          <p:cNvPr id="32782" name="Text Box 14"/>
          <p:cNvSpPr txBox="1">
            <a:spLocks noChangeArrowheads="1"/>
          </p:cNvSpPr>
          <p:nvPr/>
        </p:nvSpPr>
        <p:spPr bwMode="auto">
          <a:xfrm>
            <a:off x="4343400" y="2209800"/>
            <a:ext cx="38862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32786" name="Text Box 18"/>
          <p:cNvSpPr txBox="1">
            <a:spLocks noChangeArrowheads="1"/>
          </p:cNvSpPr>
          <p:nvPr/>
        </p:nvSpPr>
        <p:spPr bwMode="auto">
          <a:xfrm>
            <a:off x="0" y="5029200"/>
            <a:ext cx="4038600" cy="427038"/>
          </a:xfrm>
          <a:prstGeom prst="rect">
            <a:avLst/>
          </a:prstGeom>
          <a:noFill/>
          <a:ln w="9525">
            <a:noFill/>
            <a:miter lim="800000"/>
            <a:headEnd/>
            <a:tailEnd/>
          </a:ln>
          <a:effectLst/>
        </p:spPr>
        <p:txBody>
          <a:bodyPr>
            <a:spAutoFit/>
          </a:bodyPr>
          <a:lstStyle/>
          <a:p>
            <a:pPr>
              <a:spcBef>
                <a:spcPct val="50000"/>
              </a:spcBef>
            </a:pPr>
            <a:r>
              <a:rPr lang="en-US" sz="2200" b="0"/>
              <a:t>c. Đoạn văn IV: Kết bài</a:t>
            </a:r>
          </a:p>
        </p:txBody>
      </p:sp>
      <p:sp>
        <p:nvSpPr>
          <p:cNvPr id="32787" name="Text Box 19"/>
          <p:cNvSpPr txBox="1">
            <a:spLocks noChangeArrowheads="1"/>
          </p:cNvSpPr>
          <p:nvPr/>
        </p:nvSpPr>
        <p:spPr bwMode="auto">
          <a:xfrm>
            <a:off x="4191000" y="4648200"/>
            <a:ext cx="4800600" cy="1096963"/>
          </a:xfrm>
          <a:prstGeom prst="rect">
            <a:avLst/>
          </a:prstGeom>
          <a:noFill/>
          <a:ln w="9525">
            <a:noFill/>
            <a:miter lim="800000"/>
            <a:headEnd/>
            <a:tailEnd/>
          </a:ln>
          <a:effectLst/>
        </p:spPr>
        <p:txBody>
          <a:bodyPr>
            <a:spAutoFit/>
          </a:bodyPr>
          <a:lstStyle/>
          <a:p>
            <a:pPr algn="just"/>
            <a:r>
              <a:rPr lang="en-US" sz="2200" b="0"/>
              <a:t>     Thế mới biết, trang phục hợp văn hóa, hợp đạo đức, hợp môi trường mới là trang phục đẹp.</a:t>
            </a:r>
          </a:p>
        </p:txBody>
      </p:sp>
      <p:sp>
        <p:nvSpPr>
          <p:cNvPr id="32788" name="Text Box 20"/>
          <p:cNvSpPr txBox="1">
            <a:spLocks noChangeArrowheads="1"/>
          </p:cNvSpPr>
          <p:nvPr/>
        </p:nvSpPr>
        <p:spPr bwMode="auto">
          <a:xfrm>
            <a:off x="4191000" y="5791200"/>
            <a:ext cx="4953000" cy="762000"/>
          </a:xfrm>
          <a:prstGeom prst="rect">
            <a:avLst/>
          </a:prstGeom>
          <a:noFill/>
          <a:ln w="9525">
            <a:noFill/>
            <a:miter lim="800000"/>
            <a:headEnd/>
            <a:tailEnd/>
          </a:ln>
          <a:effectLst/>
        </p:spPr>
        <p:txBody>
          <a:bodyPr>
            <a:spAutoFit/>
          </a:bodyPr>
          <a:lstStyle/>
          <a:p>
            <a:pPr algn="just">
              <a:spcBef>
                <a:spcPct val="50000"/>
              </a:spcBef>
            </a:pPr>
            <a:r>
              <a:rPr lang="en-US" sz="2200" b="0"/>
              <a:t>- Khái quát, chốt lại vấn đề, rút ra cái chung mà tác giả đã phân tích.</a:t>
            </a:r>
          </a:p>
        </p:txBody>
      </p:sp>
      <p:sp>
        <p:nvSpPr>
          <p:cNvPr id="32789" name="Text Box 21"/>
          <p:cNvSpPr txBox="1">
            <a:spLocks noChangeArrowheads="1"/>
          </p:cNvSpPr>
          <p:nvPr/>
        </p:nvSpPr>
        <p:spPr bwMode="auto">
          <a:xfrm>
            <a:off x="228600" y="4648200"/>
            <a:ext cx="4191000" cy="457200"/>
          </a:xfrm>
          <a:prstGeom prst="rect">
            <a:avLst/>
          </a:prstGeom>
          <a:noFill/>
          <a:ln w="9525">
            <a:noFill/>
            <a:miter lim="800000"/>
            <a:headEnd/>
            <a:tailEnd/>
          </a:ln>
          <a:effectLst/>
        </p:spPr>
        <p:txBody>
          <a:bodyPr>
            <a:spAutoFit/>
          </a:bodyPr>
          <a:lstStyle/>
          <a:p>
            <a:pPr>
              <a:spcBef>
                <a:spcPct val="50000"/>
              </a:spcBef>
            </a:pPr>
            <a:r>
              <a:rPr lang="en-US" sz="2400" i="1"/>
              <a:t>2. Phép lập luận tổng hợp</a:t>
            </a:r>
          </a:p>
        </p:txBody>
      </p:sp>
      <p:sp>
        <p:nvSpPr>
          <p:cNvPr id="32790" name="Text Box 22"/>
          <p:cNvSpPr txBox="1">
            <a:spLocks noChangeArrowheads="1"/>
          </p:cNvSpPr>
          <p:nvPr/>
        </p:nvSpPr>
        <p:spPr bwMode="auto">
          <a:xfrm>
            <a:off x="4191000" y="1295400"/>
            <a:ext cx="4800600" cy="3013075"/>
          </a:xfrm>
          <a:prstGeom prst="rect">
            <a:avLst/>
          </a:prstGeom>
          <a:noFill/>
          <a:ln w="9525">
            <a:noFill/>
            <a:miter lim="800000"/>
            <a:headEnd/>
            <a:tailEnd/>
          </a:ln>
          <a:effectLst/>
        </p:spPr>
        <p:txBody>
          <a:bodyPr>
            <a:spAutoFit/>
          </a:bodyPr>
          <a:lstStyle/>
          <a:p>
            <a:pPr algn="just">
              <a:spcBef>
                <a:spcPct val="50000"/>
              </a:spcBef>
            </a:pPr>
            <a:r>
              <a:rPr lang="en-US" sz="2400" b="0"/>
              <a:t>     </a:t>
            </a:r>
            <a:r>
              <a:rPr lang="en-US" sz="2400" b="0" i="1"/>
              <a:t>Phân tích là phép lập luận trình bày từng bộ phận, phương diện của một vấn đề nhằm chỉ ra nội dung của sự vật, hiện tượng. Để phân tích nội dung của sự vật, hiện tượng, người ta có thể vận dụng các biện pháp nêu giả thiết, so sánh, đối chiếu… và cả phép lập luận giải thích, chứng minh.</a:t>
            </a:r>
          </a:p>
        </p:txBody>
      </p:sp>
      <p:sp>
        <p:nvSpPr>
          <p:cNvPr id="32791" name="Text Box 23"/>
          <p:cNvSpPr txBox="1">
            <a:spLocks noChangeArrowheads="1"/>
          </p:cNvSpPr>
          <p:nvPr/>
        </p:nvSpPr>
        <p:spPr bwMode="auto">
          <a:xfrm>
            <a:off x="457200" y="4267200"/>
            <a:ext cx="3124200" cy="427038"/>
          </a:xfrm>
          <a:prstGeom prst="rect">
            <a:avLst/>
          </a:prstGeom>
          <a:noFill/>
          <a:ln w="9525">
            <a:noFill/>
            <a:miter lim="800000"/>
            <a:headEnd/>
            <a:tailEnd/>
          </a:ln>
          <a:effectLst/>
        </p:spPr>
        <p:txBody>
          <a:bodyPr>
            <a:spAutoFit/>
          </a:bodyPr>
          <a:lstStyle/>
          <a:p>
            <a:pPr>
              <a:spcBef>
                <a:spcPct val="50000"/>
              </a:spcBef>
            </a:pPr>
            <a:r>
              <a:rPr lang="en-US" sz="2200"/>
              <a:t>Phép lập luận phân tích</a:t>
            </a:r>
          </a:p>
        </p:txBody>
      </p:sp>
      <p:sp>
        <p:nvSpPr>
          <p:cNvPr id="32792" name="AutoShape 24"/>
          <p:cNvSpPr>
            <a:spLocks noChangeArrowheads="1"/>
          </p:cNvSpPr>
          <p:nvPr/>
        </p:nvSpPr>
        <p:spPr bwMode="auto">
          <a:xfrm>
            <a:off x="76200" y="4495800"/>
            <a:ext cx="381000" cy="76200"/>
          </a:xfrm>
          <a:prstGeom prst="rightArrow">
            <a:avLst>
              <a:gd name="adj1" fmla="val 50000"/>
              <a:gd name="adj2" fmla="val 125000"/>
            </a:avLst>
          </a:prstGeom>
          <a:solidFill>
            <a:schemeClr val="bg1"/>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92"/>
                                        </p:tgtEl>
                                        <p:attrNameLst>
                                          <p:attrName>style.visibility</p:attrName>
                                        </p:attrNameLst>
                                      </p:cBhvr>
                                      <p:to>
                                        <p:strVal val="visible"/>
                                      </p:to>
                                    </p:set>
                                    <p:animEffect transition="in" filter="blinds(horizontal)">
                                      <p:cBhvr>
                                        <p:cTn id="7" dur="500"/>
                                        <p:tgtEl>
                                          <p:spTgt spid="3279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791"/>
                                        </p:tgtEl>
                                        <p:attrNameLst>
                                          <p:attrName>style.visibility</p:attrName>
                                        </p:attrNameLst>
                                      </p:cBhvr>
                                      <p:to>
                                        <p:strVal val="visible"/>
                                      </p:to>
                                    </p:set>
                                    <p:animEffect transition="in" filter="blinds(horizontal)">
                                      <p:cBhvr>
                                        <p:cTn id="10" dur="500"/>
                                        <p:tgtEl>
                                          <p:spTgt spid="3279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2790"/>
                                        </p:tgtEl>
                                        <p:attrNameLst>
                                          <p:attrName>style.visibility</p:attrName>
                                        </p:attrNameLst>
                                      </p:cBhvr>
                                      <p:to>
                                        <p:strVal val="visible"/>
                                      </p:to>
                                    </p:set>
                                    <p:animEffect transition="in" filter="blinds(horizontal)">
                                      <p:cBhvr>
                                        <p:cTn id="15" dur="500"/>
                                        <p:tgtEl>
                                          <p:spTgt spid="3279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1" nodeType="clickEffect">
                                  <p:stCondLst>
                                    <p:cond delay="0"/>
                                  </p:stCondLst>
                                  <p:childTnLst>
                                    <p:animEffect transition="out" filter="blinds(horizontal)">
                                      <p:cBhvr>
                                        <p:cTn id="19" dur="500"/>
                                        <p:tgtEl>
                                          <p:spTgt spid="32790"/>
                                        </p:tgtEl>
                                      </p:cBhvr>
                                    </p:animEffect>
                                    <p:set>
                                      <p:cBhvr>
                                        <p:cTn id="20" dur="1" fill="hold">
                                          <p:stCondLst>
                                            <p:cond delay="499"/>
                                          </p:stCondLst>
                                        </p:cTn>
                                        <p:tgtEl>
                                          <p:spTgt spid="32790"/>
                                        </p:tgtEl>
                                        <p:attrNameLst>
                                          <p:attrName>style.visibility</p:attrName>
                                        </p:attrNameLst>
                                      </p:cBhvr>
                                      <p:to>
                                        <p:strVal val="hidden"/>
                                      </p:to>
                                    </p:set>
                                  </p:childTnLst>
                                </p:cTn>
                              </p:par>
                              <p:par>
                                <p:cTn id="21" presetID="3" presetClass="entr" presetSubtype="10" fill="hold" grpId="0" nodeType="withEffect">
                                  <p:stCondLst>
                                    <p:cond delay="0"/>
                                  </p:stCondLst>
                                  <p:childTnLst>
                                    <p:set>
                                      <p:cBhvr>
                                        <p:cTn id="22" dur="1" fill="hold">
                                          <p:stCondLst>
                                            <p:cond delay="0"/>
                                          </p:stCondLst>
                                        </p:cTn>
                                        <p:tgtEl>
                                          <p:spTgt spid="32789"/>
                                        </p:tgtEl>
                                        <p:attrNameLst>
                                          <p:attrName>style.visibility</p:attrName>
                                        </p:attrNameLst>
                                      </p:cBhvr>
                                      <p:to>
                                        <p:strVal val="visible"/>
                                      </p:to>
                                    </p:set>
                                    <p:animEffect transition="in" filter="blinds(horizontal)">
                                      <p:cBhvr>
                                        <p:cTn id="23" dur="500"/>
                                        <p:tgtEl>
                                          <p:spTgt spid="3278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2786"/>
                                        </p:tgtEl>
                                        <p:attrNameLst>
                                          <p:attrName>style.visibility</p:attrName>
                                        </p:attrNameLst>
                                      </p:cBhvr>
                                      <p:to>
                                        <p:strVal val="visible"/>
                                      </p:to>
                                    </p:set>
                                    <p:animEffect transition="in" filter="blinds(horizontal)">
                                      <p:cBhvr>
                                        <p:cTn id="28" dur="500"/>
                                        <p:tgtEl>
                                          <p:spTgt spid="3278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2787"/>
                                        </p:tgtEl>
                                        <p:attrNameLst>
                                          <p:attrName>style.visibility</p:attrName>
                                        </p:attrNameLst>
                                      </p:cBhvr>
                                      <p:to>
                                        <p:strVal val="visible"/>
                                      </p:to>
                                    </p:set>
                                    <p:animEffect transition="in" filter="blinds(horizontal)">
                                      <p:cBhvr>
                                        <p:cTn id="33" dur="500"/>
                                        <p:tgtEl>
                                          <p:spTgt spid="3278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2788"/>
                                        </p:tgtEl>
                                        <p:attrNameLst>
                                          <p:attrName>style.visibility</p:attrName>
                                        </p:attrNameLst>
                                      </p:cBhvr>
                                      <p:to>
                                        <p:strVal val="visible"/>
                                      </p:to>
                                    </p:set>
                                    <p:animEffect transition="in" filter="blinds(horizontal)">
                                      <p:cBhvr>
                                        <p:cTn id="38" dur="500"/>
                                        <p:tgtEl>
                                          <p:spTgt spid="32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6" grpId="0"/>
      <p:bldP spid="32787" grpId="0"/>
      <p:bldP spid="32788" grpId="0"/>
      <p:bldP spid="32789" grpId="0"/>
      <p:bldP spid="32790" grpId="0"/>
      <p:bldP spid="32790" grpId="1"/>
      <p:bldP spid="32791" grpId="0"/>
      <p:bldP spid="3279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81000" y="76200"/>
            <a:ext cx="8382000" cy="579438"/>
          </a:xfrm>
          <a:prstGeom prst="rect">
            <a:avLst/>
          </a:prstGeom>
          <a:noFill/>
          <a:ln w="9525">
            <a:noFill/>
            <a:miter lim="800000"/>
            <a:headEnd/>
            <a:tailEnd/>
          </a:ln>
          <a:effectLst/>
        </p:spPr>
        <p:txBody>
          <a:bodyPr>
            <a:spAutoFit/>
          </a:bodyPr>
          <a:lstStyle/>
          <a:p>
            <a:pPr marL="457200" indent="-457200" algn="ctr">
              <a:spcBef>
                <a:spcPct val="50000"/>
              </a:spcBef>
            </a:pPr>
            <a:r>
              <a:rPr lang="en-US">
                <a:solidFill>
                  <a:schemeClr val="hlink"/>
                </a:solidFill>
              </a:rPr>
              <a:t>Tiết 94: Phép phân tích và tổng hợp</a:t>
            </a:r>
            <a:endParaRPr lang="en-US" sz="2400">
              <a:solidFill>
                <a:schemeClr val="hlink"/>
              </a:solidFill>
            </a:endParaRPr>
          </a:p>
        </p:txBody>
      </p:sp>
      <p:sp>
        <p:nvSpPr>
          <p:cNvPr id="43011" name="Text Box 3"/>
          <p:cNvSpPr txBox="1">
            <a:spLocks noChangeArrowheads="1"/>
          </p:cNvSpPr>
          <p:nvPr/>
        </p:nvSpPr>
        <p:spPr bwMode="auto">
          <a:xfrm>
            <a:off x="0" y="609600"/>
            <a:ext cx="7467600" cy="457200"/>
          </a:xfrm>
          <a:prstGeom prst="rect">
            <a:avLst/>
          </a:prstGeom>
          <a:noFill/>
          <a:ln w="9525">
            <a:noFill/>
            <a:miter lim="800000"/>
            <a:headEnd/>
            <a:tailEnd/>
          </a:ln>
          <a:effectLst/>
        </p:spPr>
        <p:txBody>
          <a:bodyPr>
            <a:spAutoFit/>
          </a:bodyPr>
          <a:lstStyle/>
          <a:p>
            <a:pPr>
              <a:spcBef>
                <a:spcPct val="50000"/>
              </a:spcBef>
            </a:pPr>
            <a:r>
              <a:rPr lang="en-US" sz="2400"/>
              <a:t>I. Tìm hiểu phép lập luận phân tích và tổng hợp</a:t>
            </a:r>
          </a:p>
        </p:txBody>
      </p:sp>
      <p:sp>
        <p:nvSpPr>
          <p:cNvPr id="43012" name="Text Box 4"/>
          <p:cNvSpPr txBox="1">
            <a:spLocks noChangeArrowheads="1"/>
          </p:cNvSpPr>
          <p:nvPr/>
        </p:nvSpPr>
        <p:spPr bwMode="auto">
          <a:xfrm>
            <a:off x="304800" y="990600"/>
            <a:ext cx="4191000" cy="457200"/>
          </a:xfrm>
          <a:prstGeom prst="rect">
            <a:avLst/>
          </a:prstGeom>
          <a:noFill/>
          <a:ln w="9525">
            <a:noFill/>
            <a:miter lim="800000"/>
            <a:headEnd/>
            <a:tailEnd/>
          </a:ln>
          <a:effectLst/>
        </p:spPr>
        <p:txBody>
          <a:bodyPr>
            <a:spAutoFit/>
          </a:bodyPr>
          <a:lstStyle/>
          <a:p>
            <a:pPr>
              <a:spcBef>
                <a:spcPct val="50000"/>
              </a:spcBef>
            </a:pPr>
            <a:r>
              <a:rPr lang="en-US" sz="2400" i="1"/>
              <a:t>1. Phép lập luận phân tích</a:t>
            </a:r>
          </a:p>
        </p:txBody>
      </p:sp>
      <p:sp>
        <p:nvSpPr>
          <p:cNvPr id="43013" name="Line 5"/>
          <p:cNvSpPr>
            <a:spLocks noChangeShapeType="1"/>
          </p:cNvSpPr>
          <p:nvPr/>
        </p:nvSpPr>
        <p:spPr bwMode="auto">
          <a:xfrm>
            <a:off x="4114800" y="1447800"/>
            <a:ext cx="0" cy="5410200"/>
          </a:xfrm>
          <a:prstGeom prst="line">
            <a:avLst/>
          </a:prstGeom>
          <a:noFill/>
          <a:ln w="19050">
            <a:solidFill>
              <a:schemeClr val="tx1"/>
            </a:solidFill>
            <a:round/>
            <a:headEnd/>
            <a:tailEnd/>
          </a:ln>
          <a:effectLst/>
        </p:spPr>
        <p:txBody>
          <a:bodyPr/>
          <a:lstStyle/>
          <a:p>
            <a:endParaRPr lang="en-US"/>
          </a:p>
        </p:txBody>
      </p:sp>
      <p:sp>
        <p:nvSpPr>
          <p:cNvPr id="43014" name="Text Box 6"/>
          <p:cNvSpPr txBox="1">
            <a:spLocks noChangeArrowheads="1"/>
          </p:cNvSpPr>
          <p:nvPr/>
        </p:nvSpPr>
        <p:spPr bwMode="auto">
          <a:xfrm>
            <a:off x="0" y="1676400"/>
            <a:ext cx="3886200" cy="427038"/>
          </a:xfrm>
          <a:prstGeom prst="rect">
            <a:avLst/>
          </a:prstGeom>
          <a:noFill/>
          <a:ln w="9525">
            <a:noFill/>
            <a:miter lim="800000"/>
            <a:headEnd/>
            <a:tailEnd/>
          </a:ln>
          <a:effectLst/>
        </p:spPr>
        <p:txBody>
          <a:bodyPr>
            <a:spAutoFit/>
          </a:bodyPr>
          <a:lstStyle/>
          <a:p>
            <a:pPr>
              <a:spcBef>
                <a:spcPct val="50000"/>
              </a:spcBef>
            </a:pPr>
            <a:r>
              <a:rPr lang="en-US" sz="2200" b="0"/>
              <a:t>a. Đoạn văn I: </a:t>
            </a:r>
            <a:r>
              <a:rPr lang="en-US" sz="2000" b="0"/>
              <a:t>Mở bài</a:t>
            </a:r>
          </a:p>
        </p:txBody>
      </p:sp>
      <p:sp>
        <p:nvSpPr>
          <p:cNvPr id="43015" name="Text Box 7"/>
          <p:cNvSpPr txBox="1">
            <a:spLocks noChangeArrowheads="1"/>
          </p:cNvSpPr>
          <p:nvPr/>
        </p:nvSpPr>
        <p:spPr bwMode="auto">
          <a:xfrm>
            <a:off x="0" y="2057400"/>
            <a:ext cx="4114800" cy="427038"/>
          </a:xfrm>
          <a:prstGeom prst="rect">
            <a:avLst/>
          </a:prstGeom>
          <a:noFill/>
          <a:ln w="9525">
            <a:noFill/>
            <a:miter lim="800000"/>
            <a:headEnd/>
            <a:tailEnd/>
          </a:ln>
          <a:effectLst/>
        </p:spPr>
        <p:txBody>
          <a:bodyPr>
            <a:spAutoFit/>
          </a:bodyPr>
          <a:lstStyle/>
          <a:p>
            <a:pPr>
              <a:spcBef>
                <a:spcPct val="50000"/>
              </a:spcBef>
            </a:pPr>
            <a:r>
              <a:rPr lang="en-US" sz="2200" b="0"/>
              <a:t>- Nêu vấn đề</a:t>
            </a:r>
            <a:r>
              <a:rPr lang="en-US" sz="2000" b="0"/>
              <a:t>: Cách ăn mặc chỉnh tề.</a:t>
            </a:r>
          </a:p>
        </p:txBody>
      </p:sp>
      <p:sp>
        <p:nvSpPr>
          <p:cNvPr id="43016" name="Text Box 8"/>
          <p:cNvSpPr txBox="1">
            <a:spLocks noChangeArrowheads="1"/>
          </p:cNvSpPr>
          <p:nvPr/>
        </p:nvSpPr>
        <p:spPr bwMode="auto">
          <a:xfrm>
            <a:off x="914400" y="1371600"/>
            <a:ext cx="3962400" cy="396875"/>
          </a:xfrm>
          <a:prstGeom prst="rect">
            <a:avLst/>
          </a:prstGeom>
          <a:noFill/>
          <a:ln w="9525">
            <a:noFill/>
            <a:miter lim="800000"/>
            <a:headEnd/>
            <a:tailEnd/>
          </a:ln>
          <a:effectLst/>
        </p:spPr>
        <p:txBody>
          <a:bodyPr>
            <a:spAutoFit/>
          </a:bodyPr>
          <a:lstStyle/>
          <a:p>
            <a:pPr>
              <a:spcBef>
                <a:spcPct val="50000"/>
              </a:spcBef>
            </a:pPr>
            <a:r>
              <a:rPr lang="en-US" sz="2000"/>
              <a:t>Văn bản: Trang phục</a:t>
            </a:r>
          </a:p>
        </p:txBody>
      </p:sp>
      <p:sp>
        <p:nvSpPr>
          <p:cNvPr id="43017" name="Text Box 9"/>
          <p:cNvSpPr txBox="1">
            <a:spLocks noChangeArrowheads="1"/>
          </p:cNvSpPr>
          <p:nvPr/>
        </p:nvSpPr>
        <p:spPr bwMode="auto">
          <a:xfrm>
            <a:off x="0" y="2438400"/>
            <a:ext cx="4038600" cy="427038"/>
          </a:xfrm>
          <a:prstGeom prst="rect">
            <a:avLst/>
          </a:prstGeom>
          <a:noFill/>
          <a:ln w="9525">
            <a:noFill/>
            <a:miter lim="800000"/>
            <a:headEnd/>
            <a:tailEnd/>
          </a:ln>
          <a:effectLst/>
        </p:spPr>
        <p:txBody>
          <a:bodyPr>
            <a:spAutoFit/>
          </a:bodyPr>
          <a:lstStyle/>
          <a:p>
            <a:pPr>
              <a:spcBef>
                <a:spcPct val="50000"/>
              </a:spcBef>
            </a:pPr>
            <a:r>
              <a:rPr lang="en-US" sz="2200" b="0"/>
              <a:t>b. Đoạn văn II và III: </a:t>
            </a:r>
            <a:r>
              <a:rPr lang="en-US" sz="2000" b="0"/>
              <a:t>Thân bài</a:t>
            </a:r>
          </a:p>
        </p:txBody>
      </p:sp>
      <p:sp>
        <p:nvSpPr>
          <p:cNvPr id="43018" name="Text Box 10"/>
          <p:cNvSpPr txBox="1">
            <a:spLocks noChangeArrowheads="1"/>
          </p:cNvSpPr>
          <p:nvPr/>
        </p:nvSpPr>
        <p:spPr bwMode="auto">
          <a:xfrm>
            <a:off x="0" y="28194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1: Ăn cho mình, mặc cho người,</a:t>
            </a:r>
          </a:p>
        </p:txBody>
      </p:sp>
      <p:sp>
        <p:nvSpPr>
          <p:cNvPr id="43019" name="Text Box 11"/>
          <p:cNvSpPr txBox="1">
            <a:spLocks noChangeArrowheads="1"/>
          </p:cNvSpPr>
          <p:nvPr/>
        </p:nvSpPr>
        <p:spPr bwMode="auto">
          <a:xfrm>
            <a:off x="0" y="3505200"/>
            <a:ext cx="4038600" cy="762000"/>
          </a:xfrm>
          <a:prstGeom prst="rect">
            <a:avLst/>
          </a:prstGeom>
          <a:noFill/>
          <a:ln w="9525">
            <a:noFill/>
            <a:miter lim="800000"/>
            <a:headEnd/>
            <a:tailEnd/>
          </a:ln>
          <a:effectLst/>
        </p:spPr>
        <p:txBody>
          <a:bodyPr>
            <a:spAutoFit/>
          </a:bodyPr>
          <a:lstStyle/>
          <a:p>
            <a:pPr algn="just">
              <a:spcBef>
                <a:spcPct val="50000"/>
              </a:spcBef>
            </a:pPr>
            <a:r>
              <a:rPr lang="en-US" sz="2200" b="0"/>
              <a:t>- Luận điểm 2: Y phục xứng kỳ đức.</a:t>
            </a:r>
          </a:p>
        </p:txBody>
      </p:sp>
      <p:sp>
        <p:nvSpPr>
          <p:cNvPr id="43020" name="Text Box 12"/>
          <p:cNvSpPr txBox="1">
            <a:spLocks noChangeArrowheads="1"/>
          </p:cNvSpPr>
          <p:nvPr/>
        </p:nvSpPr>
        <p:spPr bwMode="auto">
          <a:xfrm>
            <a:off x="4343400" y="2209800"/>
            <a:ext cx="3886200" cy="579438"/>
          </a:xfrm>
          <a:prstGeom prst="rect">
            <a:avLst/>
          </a:prstGeom>
          <a:noFill/>
          <a:ln w="9525">
            <a:noFill/>
            <a:miter lim="800000"/>
            <a:headEnd/>
            <a:tailEnd/>
          </a:ln>
          <a:effectLst/>
        </p:spPr>
        <p:txBody>
          <a:bodyPr>
            <a:spAutoFit/>
          </a:bodyPr>
          <a:lstStyle/>
          <a:p>
            <a:pPr>
              <a:spcBef>
                <a:spcPct val="50000"/>
              </a:spcBef>
            </a:pPr>
            <a:endParaRPr lang="en-US"/>
          </a:p>
        </p:txBody>
      </p:sp>
      <p:sp>
        <p:nvSpPr>
          <p:cNvPr id="43021" name="Text Box 13"/>
          <p:cNvSpPr txBox="1">
            <a:spLocks noChangeArrowheads="1"/>
          </p:cNvSpPr>
          <p:nvPr/>
        </p:nvSpPr>
        <p:spPr bwMode="auto">
          <a:xfrm>
            <a:off x="0" y="4876800"/>
            <a:ext cx="4038600" cy="427038"/>
          </a:xfrm>
          <a:prstGeom prst="rect">
            <a:avLst/>
          </a:prstGeom>
          <a:noFill/>
          <a:ln w="9525">
            <a:noFill/>
            <a:miter lim="800000"/>
            <a:headEnd/>
            <a:tailEnd/>
          </a:ln>
          <a:effectLst/>
        </p:spPr>
        <p:txBody>
          <a:bodyPr>
            <a:spAutoFit/>
          </a:bodyPr>
          <a:lstStyle/>
          <a:p>
            <a:pPr>
              <a:spcBef>
                <a:spcPct val="50000"/>
              </a:spcBef>
            </a:pPr>
            <a:r>
              <a:rPr lang="en-US" sz="2200" b="0"/>
              <a:t>c. Đoạn văn IV: Kết bài</a:t>
            </a:r>
          </a:p>
        </p:txBody>
      </p:sp>
      <p:sp>
        <p:nvSpPr>
          <p:cNvPr id="43022" name="Text Box 14"/>
          <p:cNvSpPr txBox="1">
            <a:spLocks noChangeArrowheads="1"/>
          </p:cNvSpPr>
          <p:nvPr/>
        </p:nvSpPr>
        <p:spPr bwMode="auto">
          <a:xfrm>
            <a:off x="4191000" y="4648200"/>
            <a:ext cx="4800600" cy="1096963"/>
          </a:xfrm>
          <a:prstGeom prst="rect">
            <a:avLst/>
          </a:prstGeom>
          <a:noFill/>
          <a:ln w="9525">
            <a:noFill/>
            <a:miter lim="800000"/>
            <a:headEnd/>
            <a:tailEnd/>
          </a:ln>
          <a:effectLst/>
        </p:spPr>
        <p:txBody>
          <a:bodyPr>
            <a:spAutoFit/>
          </a:bodyPr>
          <a:lstStyle/>
          <a:p>
            <a:pPr algn="just"/>
            <a:r>
              <a:rPr lang="en-US" sz="2200" b="0"/>
              <a:t>     Thế mới biết, trang phục hợp văn hóa, hợp đạo đức, hợp môi trường mới là trang phục đẹp.</a:t>
            </a:r>
          </a:p>
        </p:txBody>
      </p:sp>
      <p:sp>
        <p:nvSpPr>
          <p:cNvPr id="43023" name="Text Box 15"/>
          <p:cNvSpPr txBox="1">
            <a:spLocks noChangeArrowheads="1"/>
          </p:cNvSpPr>
          <p:nvPr/>
        </p:nvSpPr>
        <p:spPr bwMode="auto">
          <a:xfrm>
            <a:off x="4191000" y="5791200"/>
            <a:ext cx="4953000" cy="762000"/>
          </a:xfrm>
          <a:prstGeom prst="rect">
            <a:avLst/>
          </a:prstGeom>
          <a:noFill/>
          <a:ln w="9525">
            <a:noFill/>
            <a:miter lim="800000"/>
            <a:headEnd/>
            <a:tailEnd/>
          </a:ln>
          <a:effectLst/>
        </p:spPr>
        <p:txBody>
          <a:bodyPr>
            <a:spAutoFit/>
          </a:bodyPr>
          <a:lstStyle/>
          <a:p>
            <a:pPr algn="just">
              <a:spcBef>
                <a:spcPct val="50000"/>
              </a:spcBef>
            </a:pPr>
            <a:r>
              <a:rPr lang="en-US" sz="2200" b="0" i="1"/>
              <a:t>- Khái quát, chốt lại vấn đề, rút ra cái chung mà tác giả đã phân tích.</a:t>
            </a:r>
          </a:p>
        </p:txBody>
      </p:sp>
      <p:sp>
        <p:nvSpPr>
          <p:cNvPr id="43024" name="Text Box 16"/>
          <p:cNvSpPr txBox="1">
            <a:spLocks noChangeArrowheads="1"/>
          </p:cNvSpPr>
          <p:nvPr/>
        </p:nvSpPr>
        <p:spPr bwMode="auto">
          <a:xfrm>
            <a:off x="228600" y="4495800"/>
            <a:ext cx="4191000" cy="457200"/>
          </a:xfrm>
          <a:prstGeom prst="rect">
            <a:avLst/>
          </a:prstGeom>
          <a:noFill/>
          <a:ln w="9525">
            <a:noFill/>
            <a:miter lim="800000"/>
            <a:headEnd/>
            <a:tailEnd/>
          </a:ln>
          <a:effectLst/>
        </p:spPr>
        <p:txBody>
          <a:bodyPr>
            <a:spAutoFit/>
          </a:bodyPr>
          <a:lstStyle/>
          <a:p>
            <a:pPr>
              <a:spcBef>
                <a:spcPct val="50000"/>
              </a:spcBef>
            </a:pPr>
            <a:r>
              <a:rPr lang="en-US" sz="2400" i="1"/>
              <a:t>2. Phép lập luận tổng hợp</a:t>
            </a:r>
          </a:p>
        </p:txBody>
      </p:sp>
      <p:sp>
        <p:nvSpPr>
          <p:cNvPr id="43025" name="Text Box 17"/>
          <p:cNvSpPr txBox="1">
            <a:spLocks noChangeArrowheads="1"/>
          </p:cNvSpPr>
          <p:nvPr/>
        </p:nvSpPr>
        <p:spPr bwMode="auto">
          <a:xfrm>
            <a:off x="4191000" y="1295400"/>
            <a:ext cx="4800600" cy="3013075"/>
          </a:xfrm>
          <a:prstGeom prst="rect">
            <a:avLst/>
          </a:prstGeom>
          <a:noFill/>
          <a:ln w="9525">
            <a:noFill/>
            <a:miter lim="800000"/>
            <a:headEnd/>
            <a:tailEnd/>
          </a:ln>
          <a:effectLst/>
        </p:spPr>
        <p:txBody>
          <a:bodyPr>
            <a:spAutoFit/>
          </a:bodyPr>
          <a:lstStyle/>
          <a:p>
            <a:pPr algn="just">
              <a:spcBef>
                <a:spcPct val="50000"/>
              </a:spcBef>
            </a:pPr>
            <a:r>
              <a:rPr lang="en-US" sz="2400" b="0"/>
              <a:t>     </a:t>
            </a:r>
            <a:r>
              <a:rPr lang="en-US" sz="2400" b="0" i="1"/>
              <a:t>Phân tích là phép lập luận trình bày từng bộ phận, phương diện của một vấn đề nhằm chỉ ra nội dung của sự vật, hiện tượng. Để phân tích nội dung của sự vật, hiện tượng, người ta có thể vận dụng các biện pháp nêu giả thiết, so sánh, đối chiếu… và cả phép lập luận giải thích, chứng minh.</a:t>
            </a:r>
          </a:p>
        </p:txBody>
      </p:sp>
      <p:sp>
        <p:nvSpPr>
          <p:cNvPr id="43026" name="Text Box 18"/>
          <p:cNvSpPr txBox="1">
            <a:spLocks noChangeArrowheads="1"/>
          </p:cNvSpPr>
          <p:nvPr/>
        </p:nvSpPr>
        <p:spPr bwMode="auto">
          <a:xfrm>
            <a:off x="457200" y="4114800"/>
            <a:ext cx="3124200" cy="427038"/>
          </a:xfrm>
          <a:prstGeom prst="rect">
            <a:avLst/>
          </a:prstGeom>
          <a:noFill/>
          <a:ln w="9525">
            <a:noFill/>
            <a:miter lim="800000"/>
            <a:headEnd/>
            <a:tailEnd/>
          </a:ln>
          <a:effectLst/>
        </p:spPr>
        <p:txBody>
          <a:bodyPr>
            <a:spAutoFit/>
          </a:bodyPr>
          <a:lstStyle/>
          <a:p>
            <a:pPr>
              <a:spcBef>
                <a:spcPct val="50000"/>
              </a:spcBef>
            </a:pPr>
            <a:r>
              <a:rPr lang="en-US" sz="2200"/>
              <a:t>Phép lập luận phân tích</a:t>
            </a:r>
          </a:p>
        </p:txBody>
      </p:sp>
      <p:sp>
        <p:nvSpPr>
          <p:cNvPr id="43027" name="AutoShape 19"/>
          <p:cNvSpPr>
            <a:spLocks noChangeArrowheads="1"/>
          </p:cNvSpPr>
          <p:nvPr/>
        </p:nvSpPr>
        <p:spPr bwMode="auto">
          <a:xfrm>
            <a:off x="76200" y="4343400"/>
            <a:ext cx="381000" cy="76200"/>
          </a:xfrm>
          <a:prstGeom prst="rightArrow">
            <a:avLst>
              <a:gd name="adj1" fmla="val 50000"/>
              <a:gd name="adj2" fmla="val 125000"/>
            </a:avLst>
          </a:prstGeom>
          <a:solidFill>
            <a:schemeClr val="bg1"/>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27"/>
                                        </p:tgtEl>
                                        <p:attrNameLst>
                                          <p:attrName>style.visibility</p:attrName>
                                        </p:attrNameLst>
                                      </p:cBhvr>
                                      <p:to>
                                        <p:strVal val="visible"/>
                                      </p:to>
                                    </p:set>
                                    <p:animEffect transition="in" filter="blinds(horizontal)">
                                      <p:cBhvr>
                                        <p:cTn id="7" dur="500"/>
                                        <p:tgtEl>
                                          <p:spTgt spid="430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3026"/>
                                        </p:tgtEl>
                                        <p:attrNameLst>
                                          <p:attrName>style.visibility</p:attrName>
                                        </p:attrNameLst>
                                      </p:cBhvr>
                                      <p:to>
                                        <p:strVal val="visible"/>
                                      </p:to>
                                    </p:set>
                                    <p:animEffect transition="in" filter="blinds(horizontal)">
                                      <p:cBhvr>
                                        <p:cTn id="10" dur="500"/>
                                        <p:tgtEl>
                                          <p:spTgt spid="4302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3025"/>
                                        </p:tgtEl>
                                        <p:attrNameLst>
                                          <p:attrName>style.visibility</p:attrName>
                                        </p:attrNameLst>
                                      </p:cBhvr>
                                      <p:to>
                                        <p:strVal val="visible"/>
                                      </p:to>
                                    </p:set>
                                    <p:animEffect transition="in" filter="blinds(horizontal)">
                                      <p:cBhvr>
                                        <p:cTn id="15" dur="500"/>
                                        <p:tgtEl>
                                          <p:spTgt spid="4302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1" nodeType="clickEffect">
                                  <p:stCondLst>
                                    <p:cond delay="0"/>
                                  </p:stCondLst>
                                  <p:childTnLst>
                                    <p:animEffect transition="out" filter="blinds(horizontal)">
                                      <p:cBhvr>
                                        <p:cTn id="19" dur="500"/>
                                        <p:tgtEl>
                                          <p:spTgt spid="43025"/>
                                        </p:tgtEl>
                                      </p:cBhvr>
                                    </p:animEffect>
                                    <p:set>
                                      <p:cBhvr>
                                        <p:cTn id="20" dur="1" fill="hold">
                                          <p:stCondLst>
                                            <p:cond delay="499"/>
                                          </p:stCondLst>
                                        </p:cTn>
                                        <p:tgtEl>
                                          <p:spTgt spid="43025"/>
                                        </p:tgtEl>
                                        <p:attrNameLst>
                                          <p:attrName>style.visibility</p:attrName>
                                        </p:attrNameLst>
                                      </p:cBhvr>
                                      <p:to>
                                        <p:strVal val="hidden"/>
                                      </p:to>
                                    </p:set>
                                  </p:childTnLst>
                                </p:cTn>
                              </p:par>
                              <p:par>
                                <p:cTn id="21" presetID="3" presetClass="entr" presetSubtype="10" fill="hold" grpId="0" nodeType="withEffect">
                                  <p:stCondLst>
                                    <p:cond delay="0"/>
                                  </p:stCondLst>
                                  <p:childTnLst>
                                    <p:set>
                                      <p:cBhvr>
                                        <p:cTn id="22" dur="1" fill="hold">
                                          <p:stCondLst>
                                            <p:cond delay="0"/>
                                          </p:stCondLst>
                                        </p:cTn>
                                        <p:tgtEl>
                                          <p:spTgt spid="43024"/>
                                        </p:tgtEl>
                                        <p:attrNameLst>
                                          <p:attrName>style.visibility</p:attrName>
                                        </p:attrNameLst>
                                      </p:cBhvr>
                                      <p:to>
                                        <p:strVal val="visible"/>
                                      </p:to>
                                    </p:set>
                                    <p:animEffect transition="in" filter="blinds(horizontal)">
                                      <p:cBhvr>
                                        <p:cTn id="23" dur="500"/>
                                        <p:tgtEl>
                                          <p:spTgt spid="4302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3021"/>
                                        </p:tgtEl>
                                        <p:attrNameLst>
                                          <p:attrName>style.visibility</p:attrName>
                                        </p:attrNameLst>
                                      </p:cBhvr>
                                      <p:to>
                                        <p:strVal val="visible"/>
                                      </p:to>
                                    </p:set>
                                    <p:animEffect transition="in" filter="blinds(horizontal)">
                                      <p:cBhvr>
                                        <p:cTn id="28" dur="500"/>
                                        <p:tgtEl>
                                          <p:spTgt spid="4302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3022"/>
                                        </p:tgtEl>
                                        <p:attrNameLst>
                                          <p:attrName>style.visibility</p:attrName>
                                        </p:attrNameLst>
                                      </p:cBhvr>
                                      <p:to>
                                        <p:strVal val="visible"/>
                                      </p:to>
                                    </p:set>
                                    <p:animEffect transition="in" filter="blinds(horizontal)">
                                      <p:cBhvr>
                                        <p:cTn id="33" dur="500"/>
                                        <p:tgtEl>
                                          <p:spTgt spid="4302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3023"/>
                                        </p:tgtEl>
                                        <p:attrNameLst>
                                          <p:attrName>style.visibility</p:attrName>
                                        </p:attrNameLst>
                                      </p:cBhvr>
                                      <p:to>
                                        <p:strVal val="visible"/>
                                      </p:to>
                                    </p:set>
                                    <p:animEffect transition="in" filter="blinds(horizontal)">
                                      <p:cBhvr>
                                        <p:cTn id="38" dur="500"/>
                                        <p:tgtEl>
                                          <p:spTgt spid="430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1" grpId="0"/>
      <p:bldP spid="43022" grpId="0"/>
      <p:bldP spid="43023" grpId="0"/>
      <p:bldP spid="43024" grpId="0"/>
      <p:bldP spid="43025" grpId="0"/>
      <p:bldP spid="43025" grpId="1"/>
      <p:bldP spid="43026" grpId="0"/>
      <p:bldP spid="4302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980</TotalTime>
  <Words>3320</Words>
  <Application>Microsoft Macintosh PowerPoint</Application>
  <PresentationFormat>On-screen Show (4:3)</PresentationFormat>
  <Paragraphs>168</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MOI</dc:creator>
  <cp:lastModifiedBy>Hà Hoàng</cp:lastModifiedBy>
  <cp:revision>295</cp:revision>
  <dcterms:created xsi:type="dcterms:W3CDTF">2010-01-08T13:02:14Z</dcterms:created>
  <dcterms:modified xsi:type="dcterms:W3CDTF">2021-02-23T04:03:44Z</dcterms:modified>
</cp:coreProperties>
</file>