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5" r:id="rId3"/>
    <p:sldId id="268" r:id="rId4"/>
    <p:sldId id="276" r:id="rId5"/>
    <p:sldId id="277" r:id="rId6"/>
    <p:sldId id="317" r:id="rId7"/>
    <p:sldId id="306" r:id="rId8"/>
    <p:sldId id="278" r:id="rId9"/>
    <p:sldId id="279" r:id="rId10"/>
    <p:sldId id="318" r:id="rId11"/>
    <p:sldId id="309" r:id="rId12"/>
    <p:sldId id="310" r:id="rId13"/>
    <p:sldId id="311" r:id="rId14"/>
    <p:sldId id="312" r:id="rId15"/>
    <p:sldId id="314" r:id="rId16"/>
    <p:sldId id="315" r:id="rId17"/>
    <p:sldId id="316" r:id="rId18"/>
    <p:sldId id="285" r:id="rId19"/>
    <p:sldId id="304" r:id="rId20"/>
    <p:sldId id="286" r:id="rId21"/>
    <p:sldId id="287" r:id="rId22"/>
    <p:sldId id="288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54" d="100"/>
          <a:sy n="54" d="100"/>
        </p:scale>
        <p:origin x="852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8D442E6-9DBE-919B-AB99-CFB6DD88E465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8A6B8A3-EFDF-D7E7-B403-88079022AF5C}"/>
              </a:ext>
            </a:extLst>
          </p:cNvPr>
          <p:cNvSpPr txBox="1"/>
          <p:nvPr userDrawn="1"/>
        </p:nvSpPr>
        <p:spPr>
          <a:xfrm>
            <a:off x="11063630" y="2"/>
            <a:ext cx="97494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6f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7831590-0A18-2084-ED1D-2B87D5AF2F01}"/>
              </a:ext>
            </a:extLst>
          </p:cNvPr>
          <p:cNvSpPr txBox="1"/>
          <p:nvPr userDrawn="1"/>
        </p:nvSpPr>
        <p:spPr>
          <a:xfrm>
            <a:off x="11063630" y="2"/>
            <a:ext cx="97494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6f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13" Type="http://schemas.microsoft.com/office/2007/relationships/media" Target="../media/media6.mp3"/><Relationship Id="rId3" Type="http://schemas.microsoft.com/office/2007/relationships/media" Target="../media/media1.mp3"/><Relationship Id="rId7" Type="http://schemas.microsoft.com/office/2007/relationships/media" Target="../media/media3.mp3"/><Relationship Id="rId12" Type="http://schemas.openxmlformats.org/officeDocument/2006/relationships/audio" Target="../media/media5.mp3"/><Relationship Id="rId2" Type="http://schemas.openxmlformats.org/officeDocument/2006/relationships/audio" Target="../media/media7.mp3"/><Relationship Id="rId16" Type="http://schemas.openxmlformats.org/officeDocument/2006/relationships/image" Target="../media/image12.png"/><Relationship Id="rId1" Type="http://schemas.microsoft.com/office/2007/relationships/media" Target="../media/media7.mp3"/><Relationship Id="rId6" Type="http://schemas.openxmlformats.org/officeDocument/2006/relationships/audio" Target="../media/media2.mp3"/><Relationship Id="rId11" Type="http://schemas.microsoft.com/office/2007/relationships/media" Target="../media/media5.mp3"/><Relationship Id="rId5" Type="http://schemas.microsoft.com/office/2007/relationships/media" Target="../media/media2.mp3"/><Relationship Id="rId15" Type="http://schemas.openxmlformats.org/officeDocument/2006/relationships/slideLayout" Target="../slideLayouts/slideLayout13.xml"/><Relationship Id="rId10" Type="http://schemas.openxmlformats.org/officeDocument/2006/relationships/audio" Target="../media/media4.mp3"/><Relationship Id="rId4" Type="http://schemas.openxmlformats.org/officeDocument/2006/relationships/audio" Target="../media/media1.mp3"/><Relationship Id="rId9" Type="http://schemas.microsoft.com/office/2007/relationships/media" Target="../media/media4.mp3"/><Relationship Id="rId14" Type="http://schemas.openxmlformats.org/officeDocument/2006/relationships/audio" Target="../media/media6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3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C04E7A8-1F91-4292-83BC-4B11A559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75" y="2274837"/>
            <a:ext cx="66341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6: Entertainment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6f: Skills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112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2452"/>
            <a:ext cx="1740310" cy="461665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Pre-reading: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5781" y="442452"/>
            <a:ext cx="356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13134"/>
                </a:solidFill>
              </a:rPr>
              <a:t>Vocabulary: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305" y="4564784"/>
            <a:ext cx="7729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session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/ˈ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seʃən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3200" dirty="0">
                <a:solidFill>
                  <a:srgbClr val="0033CC"/>
                </a:solidFill>
              </a:rPr>
              <a:t>(n): </a:t>
            </a:r>
            <a:r>
              <a:rPr lang="en-US" sz="3200" dirty="0" err="1"/>
              <a:t>buổi</a:t>
            </a:r>
            <a:r>
              <a:rPr lang="en-US" sz="3200" dirty="0"/>
              <a:t>, </a:t>
            </a:r>
            <a:r>
              <a:rPr lang="en-US" sz="3200" dirty="0" err="1"/>
              <a:t>phiên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74306" y="1293928"/>
            <a:ext cx="10443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outdoor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/ˈ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aʊtdɔ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ː/ </a:t>
            </a:r>
            <a:r>
              <a:rPr lang="en-US" sz="3200" dirty="0">
                <a:solidFill>
                  <a:srgbClr val="0033CC"/>
                </a:solidFill>
              </a:rPr>
              <a:t>(adj):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endParaRPr lang="en-US" sz="3200" i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435" y="2111642"/>
            <a:ext cx="9747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life-sized</a:t>
            </a:r>
            <a:r>
              <a:rPr lang="en-US" sz="3200" dirty="0"/>
              <a:t>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/ˈ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laɪf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saɪzd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3200" dirty="0">
                <a:solidFill>
                  <a:srgbClr val="0033CC"/>
                </a:solidFill>
              </a:rPr>
              <a:t>(adj):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thật</a:t>
            </a:r>
            <a:endParaRPr lang="en-US" sz="3200" i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046" y="2929356"/>
            <a:ext cx="11196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pick somebody up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/ˌ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pɪk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ˈ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sʌmbədi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ˈ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ʌp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3200" dirty="0">
                <a:solidFill>
                  <a:srgbClr val="0033CC"/>
                </a:solidFill>
              </a:rPr>
              <a:t>(v </a:t>
            </a:r>
            <a:r>
              <a:rPr lang="en-US" sz="3200" dirty="0" err="1">
                <a:solidFill>
                  <a:srgbClr val="0033CC"/>
                </a:solidFill>
              </a:rPr>
              <a:t>phr</a:t>
            </a:r>
            <a:r>
              <a:rPr lang="en-US" sz="3200" dirty="0">
                <a:solidFill>
                  <a:srgbClr val="0033CC"/>
                </a:solidFill>
              </a:rPr>
              <a:t>): </a:t>
            </a:r>
            <a:r>
              <a:rPr lang="en-US" sz="3200" dirty="0" err="1"/>
              <a:t>đón</a:t>
            </a:r>
            <a:r>
              <a:rPr lang="en-US" sz="3200" dirty="0"/>
              <a:t> (</a:t>
            </a:r>
            <a:r>
              <a:rPr lang="en-US" sz="3200" dirty="0" err="1"/>
              <a:t>rước</a:t>
            </a:r>
            <a:r>
              <a:rPr lang="en-US" sz="3200" dirty="0"/>
              <a:t>) ai </a:t>
            </a:r>
            <a:r>
              <a:rPr lang="en-US" sz="3200" dirty="0" err="1"/>
              <a:t>đó</a:t>
            </a:r>
            <a:endParaRPr lang="en-US" sz="3200" i="1" dirty="0"/>
          </a:p>
        </p:txBody>
      </p:sp>
      <p:sp>
        <p:nvSpPr>
          <p:cNvPr id="9" name="Rectangle 8"/>
          <p:cNvSpPr/>
          <p:nvPr/>
        </p:nvSpPr>
        <p:spPr>
          <a:xfrm>
            <a:off x="874305" y="3747070"/>
            <a:ext cx="7971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track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træk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3200" dirty="0">
                <a:solidFill>
                  <a:srgbClr val="0033CC"/>
                </a:solidFill>
              </a:rPr>
              <a:t>(n):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đua</a:t>
            </a:r>
            <a:endParaRPr lang="en-US" sz="3200" i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4305" y="5382498"/>
            <a:ext cx="7729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rate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reɪt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3200" dirty="0">
                <a:solidFill>
                  <a:srgbClr val="0033CC"/>
                </a:solidFill>
              </a:rPr>
              <a:t>(n):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endParaRPr lang="en-US" sz="3200" dirty="0"/>
          </a:p>
        </p:txBody>
      </p:sp>
      <p:pic>
        <p:nvPicPr>
          <p:cNvPr id="8" name="out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534627" y="496845"/>
            <a:ext cx="609600" cy="609600"/>
          </a:xfrm>
          <a:prstGeom prst="rect">
            <a:avLst/>
          </a:prstGeom>
        </p:spPr>
      </p:pic>
      <p:pic>
        <p:nvPicPr>
          <p:cNvPr id="10" name="lifesiz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534627" y="496845"/>
            <a:ext cx="609600" cy="609600"/>
          </a:xfrm>
          <a:prstGeom prst="rect">
            <a:avLst/>
          </a:prstGeom>
        </p:spPr>
      </p:pic>
      <p:pic>
        <p:nvPicPr>
          <p:cNvPr id="11" name="picksbup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534627" y="496845"/>
            <a:ext cx="609600" cy="609600"/>
          </a:xfrm>
          <a:prstGeom prst="rect">
            <a:avLst/>
          </a:prstGeom>
        </p:spPr>
      </p:pic>
      <p:pic>
        <p:nvPicPr>
          <p:cNvPr id="12" name="trac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534627" y="426197"/>
            <a:ext cx="609600" cy="609600"/>
          </a:xfrm>
          <a:prstGeom prst="rect">
            <a:avLst/>
          </a:prstGeom>
        </p:spPr>
      </p:pic>
      <p:pic>
        <p:nvPicPr>
          <p:cNvPr id="13" name="ra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604864" y="461521"/>
            <a:ext cx="609600" cy="609600"/>
          </a:xfrm>
          <a:prstGeom prst="rect">
            <a:avLst/>
          </a:prstGeom>
        </p:spPr>
      </p:pic>
      <p:pic>
        <p:nvPicPr>
          <p:cNvPr id="17" name="outdoo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386866" y="1293928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27356" y="1042833"/>
            <a:ext cx="54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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7356" y="1827880"/>
            <a:ext cx="54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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327356" y="4296532"/>
            <a:ext cx="54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</a:t>
            </a:r>
            <a:endParaRPr lang="en-US" sz="3600" dirty="0"/>
          </a:p>
        </p:txBody>
      </p:sp>
      <p:pic>
        <p:nvPicPr>
          <p:cNvPr id="21" name="session">
            <a:hlinkClick r:id="" action="ppaction://media"/>
            <a:extLst>
              <a:ext uri="{FF2B5EF4-FFF2-40B4-BE49-F238E27FC236}">
                <a16:creationId xmlns:a16="http://schemas.microsoft.com/office/drawing/2014/main" id="{E1EE3E45-4081-732D-2AEC-A258058F5C9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534627" y="2666677"/>
            <a:ext cx="584774" cy="5847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C8094A-DD12-4847-8857-CDBC3CF04B35}"/>
              </a:ext>
            </a:extLst>
          </p:cNvPr>
          <p:cNvSpPr txBox="1"/>
          <p:nvPr/>
        </p:nvSpPr>
        <p:spPr>
          <a:xfrm>
            <a:off x="1930029" y="2696417"/>
            <a:ext cx="54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1534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3062" y="482155"/>
            <a:ext cx="9535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1. Look at the texts. Which is </a:t>
            </a:r>
            <a:r>
              <a:rPr lang="en-US" sz="2800" b="1" i="1" dirty="0"/>
              <a:t>an advert</a:t>
            </a:r>
            <a:r>
              <a:rPr lang="en-US" sz="2800" b="1" dirty="0"/>
              <a:t>? </a:t>
            </a:r>
            <a:r>
              <a:rPr lang="en-US" sz="2800" b="1" i="1" dirty="0"/>
              <a:t>a letter</a:t>
            </a:r>
            <a:r>
              <a:rPr lang="en-US" sz="2800" b="1" dirty="0"/>
              <a:t>? What is each about? Listen and read to find out.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86818" y="1882307"/>
            <a:ext cx="618449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33CC"/>
                </a:solidFill>
              </a:rPr>
              <a:t>      Hi Julian,</a:t>
            </a:r>
          </a:p>
          <a:p>
            <a:r>
              <a:rPr lang="en-US" sz="2600" b="1" dirty="0">
                <a:solidFill>
                  <a:srgbClr val="0033CC"/>
                </a:solidFill>
              </a:rPr>
              <a:t>Hope you’re well! On Saturday, my brother and I are going to Jurassic Falls Adventure Golf, an outdoor mini-golf course in East London. It’s got a dinosaur theme! There are life-sized model dinosaurs everywhere and a dinosaur-themed restaurant, </a:t>
            </a:r>
            <a:r>
              <a:rPr lang="en-US" sz="2600" b="1" dirty="0" err="1">
                <a:solidFill>
                  <a:srgbClr val="0033CC"/>
                </a:solidFill>
              </a:rPr>
              <a:t>Gogyuzu</a:t>
            </a:r>
            <a:r>
              <a:rPr lang="en-US" sz="2600" b="1" dirty="0">
                <a:solidFill>
                  <a:srgbClr val="0033CC"/>
                </a:solidFill>
              </a:rPr>
              <a:t>. Why don’t you join us? We’ll pick you up at 10:00.</a:t>
            </a:r>
          </a:p>
          <a:p>
            <a:pPr algn="just"/>
            <a:r>
              <a:rPr lang="en-US" sz="2600" b="1" dirty="0">
                <a:solidFill>
                  <a:srgbClr val="0033CC"/>
                </a:solidFill>
              </a:rPr>
              <a:t>Let me know if you can make it.</a:t>
            </a:r>
          </a:p>
          <a:p>
            <a:pPr algn="just"/>
            <a:r>
              <a:rPr lang="en-US" sz="2600" b="1" dirty="0">
                <a:solidFill>
                  <a:srgbClr val="0033CC"/>
                </a:solidFill>
              </a:rPr>
              <a:t>Alex</a:t>
            </a:r>
            <a:endParaRPr lang="en-US" sz="26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" y="1776768"/>
            <a:ext cx="540562" cy="523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331" y="1745760"/>
            <a:ext cx="571436" cy="5859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82599" y="2385653"/>
            <a:ext cx="54766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Capital Karts in Barking, just 15 minutes from Central London, has the UK’s longest indoor go-karting track. It’s 1,050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metres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long and you can drive at speeds of up to 45 miles per hour! For just £10 per person, you can enjoy a 30-minute session. Coming as a large group? Give us a call and we’ll find a special rate for you!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7626" y="1721701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an advert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5030" y="1721700"/>
            <a:ext cx="1420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a letter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2452"/>
            <a:ext cx="2123768" cy="461665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While-reading:</a:t>
            </a:r>
          </a:p>
        </p:txBody>
      </p:sp>
      <p:pic>
        <p:nvPicPr>
          <p:cNvPr id="13" name="CD3-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7364" y="793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706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9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690" y="480310"/>
            <a:ext cx="11253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2. Read the texts and decide if the statements are </a:t>
            </a:r>
            <a:r>
              <a:rPr lang="en-US" sz="3000" i="1" dirty="0"/>
              <a:t>R </a:t>
            </a:r>
            <a:r>
              <a:rPr lang="en-US" sz="3000" b="1" dirty="0"/>
              <a:t>(right), </a:t>
            </a:r>
            <a:r>
              <a:rPr lang="en-US" sz="3000" i="1" dirty="0"/>
              <a:t>W </a:t>
            </a:r>
            <a:r>
              <a:rPr lang="en-US" sz="3000" b="1" dirty="0"/>
              <a:t>(wrong) or </a:t>
            </a:r>
            <a:r>
              <a:rPr lang="en-US" sz="3000" i="1" dirty="0"/>
              <a:t>DS </a:t>
            </a:r>
            <a:r>
              <a:rPr lang="en-US" sz="3000" b="1" dirty="0"/>
              <a:t>(doesn’t say).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9" y="1711159"/>
            <a:ext cx="11601123" cy="41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32381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47" y="269939"/>
            <a:ext cx="11589500" cy="12741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089" y="1372657"/>
            <a:ext cx="11359807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1 </a:t>
            </a:r>
            <a:r>
              <a:rPr lang="en-US" sz="2600" dirty="0">
                <a:solidFill>
                  <a:srgbClr val="0033CC"/>
                </a:solidFill>
              </a:rPr>
              <a:t>Jurassic Falls Adventure Golf is an indoor mini-golf course.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2 </a:t>
            </a:r>
            <a:r>
              <a:rPr lang="en-US" sz="2600" dirty="0">
                <a:solidFill>
                  <a:srgbClr val="0033CC"/>
                </a:solidFill>
              </a:rPr>
              <a:t>You can get a special price if you have lunch at </a:t>
            </a:r>
            <a:r>
              <a:rPr lang="en-US" sz="2600" dirty="0" err="1">
                <a:solidFill>
                  <a:srgbClr val="0033CC"/>
                </a:solidFill>
              </a:rPr>
              <a:t>Gogyuzu</a:t>
            </a:r>
            <a:r>
              <a:rPr lang="en-US" sz="2600" dirty="0">
                <a:solidFill>
                  <a:srgbClr val="0033CC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3 </a:t>
            </a:r>
            <a:r>
              <a:rPr lang="en-US" sz="2600" dirty="0">
                <a:solidFill>
                  <a:srgbClr val="0033CC"/>
                </a:solidFill>
              </a:rPr>
              <a:t>Alex offers to give Julian a lift to the mini-golf course.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4 </a:t>
            </a:r>
            <a:r>
              <a:rPr lang="en-US" sz="2600" dirty="0">
                <a:solidFill>
                  <a:srgbClr val="0033CC"/>
                </a:solidFill>
              </a:rPr>
              <a:t>Capital Karts has a dinosaur theme.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5 </a:t>
            </a:r>
            <a:r>
              <a:rPr lang="en-US" sz="2600" dirty="0">
                <a:solidFill>
                  <a:srgbClr val="0033CC"/>
                </a:solidFill>
              </a:rPr>
              <a:t>People always book their go-karting session before they get there.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6 </a:t>
            </a:r>
            <a:r>
              <a:rPr lang="en-US" sz="2600" dirty="0">
                <a:solidFill>
                  <a:srgbClr val="0033CC"/>
                </a:solidFill>
              </a:rPr>
              <a:t>You can get a discount if you and your friends go to Capital Karts together.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1161" y="1784557"/>
            <a:ext cx="37608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83162" y="1784557"/>
            <a:ext cx="3052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0747" y="4324108"/>
            <a:ext cx="1171691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Hope you’re well! On Saturday, my brother and I are going to Jurassic Falls Adventure Golf, an outdoor mini-golf course in East London. It’s got a dinosaur theme! There are life-sized model dinosaurs everywhere and a dinosaur-themed restaurant,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</a:rPr>
              <a:t>Gogyuzu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. Why don’t you join us? We’ll pick you up at 10:00.</a:t>
            </a:r>
          </a:p>
          <a:p>
            <a:pPr algn="just"/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Let me know if you can make it.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44647" y="5117691"/>
            <a:ext cx="3605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78531" y="1328413"/>
            <a:ext cx="5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396691" y="2241755"/>
            <a:ext cx="18508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5938787" y="2241755"/>
            <a:ext cx="2217071" cy="147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885907" y="1784557"/>
            <a:ext cx="5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69456" y="2713704"/>
            <a:ext cx="1961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81020" y="5914104"/>
            <a:ext cx="21753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37525" y="2263533"/>
            <a:ext cx="5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96413" y="3185653"/>
            <a:ext cx="1681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31696" y="3180841"/>
            <a:ext cx="2145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44666" y="5554995"/>
            <a:ext cx="2502992" cy="9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0845" y="5928852"/>
            <a:ext cx="2769558" cy="22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896418" y="2736091"/>
            <a:ext cx="5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5701664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32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47" y="330150"/>
            <a:ext cx="11589500" cy="12741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089" y="1372657"/>
            <a:ext cx="11359807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1 </a:t>
            </a:r>
            <a:r>
              <a:rPr lang="en-US" sz="2600" dirty="0">
                <a:solidFill>
                  <a:srgbClr val="0033CC"/>
                </a:solidFill>
              </a:rPr>
              <a:t>Jurassic Falls Adventure Golf is an indoor mini-golf course.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2 </a:t>
            </a:r>
            <a:r>
              <a:rPr lang="en-US" sz="2600" dirty="0">
                <a:solidFill>
                  <a:srgbClr val="0033CC"/>
                </a:solidFill>
              </a:rPr>
              <a:t>You can get a special price if you have lunch at </a:t>
            </a:r>
            <a:r>
              <a:rPr lang="en-US" sz="2600" dirty="0" err="1">
                <a:solidFill>
                  <a:srgbClr val="0033CC"/>
                </a:solidFill>
              </a:rPr>
              <a:t>Gogyuzu</a:t>
            </a:r>
            <a:r>
              <a:rPr lang="en-US" sz="2600" dirty="0">
                <a:solidFill>
                  <a:srgbClr val="0033CC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3 </a:t>
            </a:r>
            <a:r>
              <a:rPr lang="en-US" sz="2600" dirty="0">
                <a:solidFill>
                  <a:srgbClr val="0033CC"/>
                </a:solidFill>
              </a:rPr>
              <a:t>Alex offers to give Julian a lift to the mini-golf course.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4 </a:t>
            </a:r>
            <a:r>
              <a:rPr lang="en-US" sz="2600" dirty="0">
                <a:solidFill>
                  <a:srgbClr val="0033CC"/>
                </a:solidFill>
              </a:rPr>
              <a:t>Capital Karts has a dinosaur theme.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5 </a:t>
            </a:r>
            <a:r>
              <a:rPr lang="en-US" sz="2600" dirty="0">
                <a:solidFill>
                  <a:srgbClr val="0033CC"/>
                </a:solidFill>
              </a:rPr>
              <a:t>People always book their go-karting session before they get there.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</a:rPr>
              <a:t>6 </a:t>
            </a:r>
            <a:r>
              <a:rPr lang="en-US" sz="2600" dirty="0">
                <a:solidFill>
                  <a:srgbClr val="0033CC"/>
                </a:solidFill>
              </a:rPr>
              <a:t>You can get a discount if you and your friends go to Capital Karts together.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78531" y="1328413"/>
            <a:ext cx="5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85907" y="1784557"/>
            <a:ext cx="5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37525" y="2263533"/>
            <a:ext cx="5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1725" y="4408288"/>
            <a:ext cx="117285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Capital Karts in Barking, just 15 minutes from Central London, has the UK’s longest indoor go-karting track. It’s 1,050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metres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long and you can drive at speeds of up to 45 miles per hour! For just £10 per person you can enjoy a 30-minute session. Coming as a large group? Give us a call and we’ll find a special rate for you!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6418" y="2736091"/>
            <a:ext cx="5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772697" y="3657600"/>
            <a:ext cx="3820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99057" y="3229897"/>
            <a:ext cx="5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7794" y="4147132"/>
            <a:ext cx="18730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0426" y="4147132"/>
            <a:ext cx="5368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1251" y="6007509"/>
            <a:ext cx="17550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33764" y="6007509"/>
            <a:ext cx="17550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941732" y="3714164"/>
            <a:ext cx="5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4143922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1" y="427707"/>
            <a:ext cx="2241755" cy="461665"/>
          </a:xfrm>
          <a:prstGeom prst="rect">
            <a:avLst/>
          </a:prstGeom>
          <a:solidFill>
            <a:srgbClr val="B131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More Practice: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7949" y="427707"/>
            <a:ext cx="746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text again and choose the best answer: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265" y="1187986"/>
            <a:ext cx="11562735" cy="475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When are Alex’s brother and he going to </a:t>
            </a:r>
            <a:r>
              <a:rPr lang="en-US" sz="26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Jurassic Falls Adventure Golf?</a:t>
            </a:r>
            <a:endParaRPr lang="en-US" sz="2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On Sunday		B. On Saturday	C. On Monday</a:t>
            </a:r>
            <a:endParaRPr lang="en-US" sz="2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What time will Alex pick Julian up?</a:t>
            </a:r>
            <a:endParaRPr lang="en-US" sz="2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at 10.00 		B. at 9.00		C. at 11.00</a:t>
            </a:r>
            <a:endParaRPr lang="en-US" sz="2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How long is the go-karting track in Capital </a:t>
            </a:r>
            <a:r>
              <a:rPr lang="en-US" sz="2600" dirty="0" err="1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Karls</a:t>
            </a: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15 miles		B. 45 miles		C. 1,050 </a:t>
            </a:r>
            <a:r>
              <a:rPr lang="en-US" sz="2600" dirty="0" err="1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metres</a:t>
            </a:r>
            <a:endParaRPr lang="en-US" sz="2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How much does a person pay to enjoy a 30-minute session?</a:t>
            </a:r>
            <a:endParaRPr lang="en-US" sz="2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£10			B. £40			C. £20</a:t>
            </a:r>
            <a:endParaRPr lang="en-US" sz="26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03640" y="1828801"/>
            <a:ext cx="501445" cy="442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0444" y="3078831"/>
            <a:ext cx="501445" cy="442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08495" y="4221481"/>
            <a:ext cx="501445" cy="442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0443" y="5456372"/>
            <a:ext cx="501445" cy="442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06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617" y="2813601"/>
            <a:ext cx="10214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Which of the places in the texts would you like to visit? Why? Tell the class.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3" y="1254079"/>
            <a:ext cx="2229229" cy="1394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2452"/>
            <a:ext cx="1917290" cy="461665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Post-reading:</a:t>
            </a:r>
          </a:p>
        </p:txBody>
      </p:sp>
    </p:spTree>
    <p:extLst>
      <p:ext uri="{BB962C8B-B14F-4D97-AF65-F5344CB8AC3E}">
        <p14:creationId xmlns:p14="http://schemas.microsoft.com/office/powerpoint/2010/main" val="2756033464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890" y="2182761"/>
            <a:ext cx="10589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Write a paragraph (about 40-60 words) about a place you like to visit in your country.</a:t>
            </a:r>
          </a:p>
        </p:txBody>
      </p:sp>
    </p:spTree>
    <p:extLst>
      <p:ext uri="{BB962C8B-B14F-4D97-AF65-F5344CB8AC3E}">
        <p14:creationId xmlns:p14="http://schemas.microsoft.com/office/powerpoint/2010/main" val="1571167882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566530"/>
            <a:ext cx="10058400" cy="58143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69374" y="168648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572482" y="2697295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575591" y="460386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588034" y="567066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566258" y="366146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591144" y="56991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53" y="494145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668" y="1770970"/>
            <a:ext cx="3842491" cy="4062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i="1" dirty="0">
                <a:solidFill>
                  <a:srgbClr val="FF0000"/>
                </a:solidFill>
              </a:rPr>
              <a:t>Vocabularies</a:t>
            </a:r>
            <a:endParaRPr lang="en-US" sz="3200" i="1" dirty="0">
              <a:solidFill>
                <a:srgbClr val="0033CC"/>
              </a:solidFill>
            </a:endParaRP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33CC"/>
                </a:solidFill>
              </a:rPr>
              <a:t>outdoor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33CC"/>
                </a:solidFill>
              </a:rPr>
              <a:t>life-sized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33CC"/>
                </a:solidFill>
              </a:rPr>
              <a:t>pick sb up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33CC"/>
                </a:solidFill>
              </a:rPr>
              <a:t>track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33CC"/>
                </a:solidFill>
              </a:rPr>
              <a:t>session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33CC"/>
                </a:solidFill>
              </a:rPr>
              <a:t>rate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0631" y="1771310"/>
            <a:ext cx="6946490" cy="26161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Skills</a:t>
            </a:r>
            <a:endParaRPr lang="en-US" sz="3200" i="1" dirty="0">
              <a:solidFill>
                <a:srgbClr val="0033CC"/>
              </a:solidFill>
            </a:endParaRPr>
          </a:p>
          <a:p>
            <a:r>
              <a:rPr lang="en-US" sz="3200" i="1" dirty="0">
                <a:solidFill>
                  <a:srgbClr val="0033CC"/>
                </a:solidFill>
              </a:rPr>
              <a:t>- Reading: </a:t>
            </a:r>
            <a:r>
              <a:rPr lang="en-US" sz="3200" dirty="0">
                <a:solidFill>
                  <a:srgbClr val="0033CC"/>
                </a:solidFill>
              </a:rPr>
              <a:t>Jurassic Falls Adventure Golf, Capital Karts in Barking.</a:t>
            </a:r>
            <a:endParaRPr lang="en-US" sz="3200" i="1" dirty="0">
              <a:solidFill>
                <a:srgbClr val="0033CC"/>
              </a:solidFill>
            </a:endParaRPr>
          </a:p>
          <a:p>
            <a:r>
              <a:rPr lang="en-US" sz="3200" i="1" dirty="0">
                <a:solidFill>
                  <a:srgbClr val="0033CC"/>
                </a:solidFill>
              </a:rPr>
              <a:t>- Speaking: </a:t>
            </a:r>
            <a:r>
              <a:rPr lang="en-US" sz="3200" dirty="0">
                <a:solidFill>
                  <a:srgbClr val="0033CC"/>
                </a:solidFill>
              </a:rPr>
              <a:t>places in the texts you would like to visit.</a:t>
            </a:r>
            <a:endParaRPr lang="en-US" sz="32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15" y="1748068"/>
            <a:ext cx="12119888" cy="3477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vocabularies and make sentences using them.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59).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(p. 59).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113 SB).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Unit 6 Test 1</a:t>
            </a:r>
            <a:r>
              <a:rPr lang="en-US" sz="3600" i="1" dirty="0">
                <a:solidFill>
                  <a:srgbClr val="0070C0"/>
                </a:solidFill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Tập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Bổ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Trợ</a:t>
            </a:r>
            <a:r>
              <a:rPr lang="en-US" sz="3600" i="1" dirty="0">
                <a:solidFill>
                  <a:srgbClr val="FF0000"/>
                </a:solidFill>
              </a:rPr>
              <a:t> TA 6 Right on</a:t>
            </a:r>
            <a:r>
              <a:rPr lang="en-US" sz="3600" i="1" dirty="0">
                <a:solidFill>
                  <a:srgbClr val="0070C0"/>
                </a:solidFill>
              </a:rPr>
              <a:t> (pp. 50 &amp; 51).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218" y="1508236"/>
            <a:ext cx="1083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161" y="2713704"/>
            <a:ext cx="10795819" cy="238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r>
              <a:rPr lang="en-US" sz="3200" dirty="0">
                <a:solidFill>
                  <a:srgbClr val="0033CC"/>
                </a:solidFill>
              </a:rPr>
              <a:t>learn some vocabulary: </a:t>
            </a:r>
            <a:r>
              <a:rPr lang="en-US" sz="3200" b="1" i="1" dirty="0">
                <a:solidFill>
                  <a:srgbClr val="0033CC"/>
                </a:solidFill>
              </a:rPr>
              <a:t>outdoor, life-sized,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i="1" dirty="0">
                <a:solidFill>
                  <a:srgbClr val="0033CC"/>
                </a:solidFill>
              </a:rPr>
              <a:t>pick sb up, track,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i="1" dirty="0">
                <a:solidFill>
                  <a:srgbClr val="0033CC"/>
                </a:solidFill>
              </a:rPr>
              <a:t>session,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i="1" dirty="0">
                <a:solidFill>
                  <a:srgbClr val="0033CC"/>
                </a:solidFill>
              </a:rPr>
              <a:t>rate</a:t>
            </a:r>
            <a:r>
              <a:rPr lang="en-US" sz="3200" i="1" dirty="0">
                <a:solidFill>
                  <a:srgbClr val="0033CC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r>
              <a:rPr lang="en-US" sz="3200" i="1" dirty="0">
                <a:solidFill>
                  <a:srgbClr val="0033CC"/>
                </a:solidFill>
              </a:rPr>
              <a:t>talk about the place they want to visit.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552140"/>
            <a:ext cx="8993112" cy="58188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67987-CCCA-445B-B34D-AC11E1B6EEC7}"/>
              </a:ext>
            </a:extLst>
          </p:cNvPr>
          <p:cNvSpPr txBox="1"/>
          <p:nvPr/>
        </p:nvSpPr>
        <p:spPr>
          <a:xfrm>
            <a:off x="337931" y="415804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main stress is placed differently from that of the others.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5DAA5-EDD8-4277-A478-F32A4EBAF182}"/>
              </a:ext>
            </a:extLst>
          </p:cNvPr>
          <p:cNvSpPr txBox="1"/>
          <p:nvPr/>
        </p:nvSpPr>
        <p:spPr>
          <a:xfrm>
            <a:off x="485924" y="1447913"/>
            <a:ext cx="11516138" cy="475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1. A. </a:t>
            </a:r>
            <a:r>
              <a:rPr lang="en-GB" sz="32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fiction         </a:t>
            </a:r>
            <a:r>
              <a:rPr lang="en-GB" sz="32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GB" sz="32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thriller     </a:t>
            </a:r>
            <a:r>
              <a:rPr lang="en-GB" sz="32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		C. </a:t>
            </a:r>
            <a:r>
              <a:rPr lang="en-GB" sz="32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cartoon</a:t>
            </a:r>
            <a:r>
              <a:rPr lang="en-GB" sz="32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	D. </a:t>
            </a:r>
            <a:r>
              <a:rPr lang="en-GB" sz="32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action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fɪkʃən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32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ˈθ</a:t>
            </a:r>
            <a:r>
              <a:rPr lang="en-US" sz="3200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rɪlə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kɑ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ːˈ</a:t>
            </a:r>
            <a:r>
              <a:rPr lang="en-US" sz="3200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tuːn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ækʃən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2. A. </a:t>
            </a:r>
            <a:r>
              <a:rPr lang="en-GB" sz="32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fantasy</a:t>
            </a:r>
            <a:r>
              <a:rPr lang="en-GB" sz="32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	B. </a:t>
            </a:r>
            <a:r>
              <a:rPr lang="en-GB" sz="32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adventure</a:t>
            </a:r>
            <a:r>
              <a:rPr lang="en-GB" sz="32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	 	C. </a:t>
            </a:r>
            <a:r>
              <a:rPr lang="en-GB" sz="32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opera</a:t>
            </a:r>
            <a:r>
              <a:rPr lang="en-GB" sz="3200" dirty="0">
                <a:solidFill>
                  <a:srgbClr val="0033CC"/>
                </a:solidFill>
                <a:effectLst/>
                <a:ea typeface="Arial" panose="020B0604020202020204" pitchFamily="34" charset="0"/>
                <a:cs typeface="HelveticaNeueLT Std"/>
              </a:rPr>
              <a:t>	          D. </a:t>
            </a:r>
            <a:r>
              <a:rPr lang="en-GB" sz="32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stadium 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    </a:t>
            </a:r>
            <a:r>
              <a:rPr lang="en-GB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fæntəsi</a:t>
            </a:r>
            <a:r>
              <a:rPr lang="en-GB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          /</a:t>
            </a:r>
            <a:r>
              <a:rPr lang="en-US" sz="3200" dirty="0" err="1">
                <a:solidFill>
                  <a:srgbClr val="FF0000"/>
                </a:solidFill>
              </a:rPr>
              <a:t>ədˈventʃə</a:t>
            </a:r>
            <a:r>
              <a:rPr lang="en-GB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             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ɒpərə</a:t>
            </a:r>
            <a:r>
              <a:rPr lang="en-GB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          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steɪdiəm</a:t>
            </a:r>
            <a:r>
              <a:rPr lang="en-GB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GB" sz="3200" dirty="0">
              <a:solidFill>
                <a:srgbClr val="FF000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3. A. animation   B. documentary 	C. opinion        	D. exhibition</a:t>
            </a:r>
            <a:endParaRPr lang="en-GB" sz="3200" dirty="0">
              <a:solidFill>
                <a:srgbClr val="0033CC"/>
              </a:solidFill>
              <a:ea typeface="Arial" panose="020B0604020202020204" pitchFamily="34" charset="0"/>
              <a:cs typeface="HelveticaNeueLT Std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ˌ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ænɪˈmeɪʃən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ˌ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dɒkjəˈmentəri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əˈpɪnjən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ˌ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eksɪˈbɪʃən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94435" y="1673637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16534" y="3308972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93464" y="4813242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814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297" y="2448232"/>
            <a:ext cx="78461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3600" dirty="0">
                <a:solidFill>
                  <a:srgbClr val="0033CC"/>
                </a:solidFill>
              </a:rPr>
              <a:t> Where are you going this weekend?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3600" dirty="0">
                <a:solidFill>
                  <a:srgbClr val="0033CC"/>
                </a:solidFill>
              </a:rPr>
              <a:t> What are you going to do there?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923" y="452674"/>
            <a:ext cx="6429316" cy="11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17675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4" y="566748"/>
            <a:ext cx="8330755" cy="5553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5022" y="3746095"/>
            <a:ext cx="3062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2452"/>
            <a:ext cx="1740310" cy="461665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Pre-reading: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5781" y="442452"/>
            <a:ext cx="356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13134"/>
                </a:solidFill>
              </a:rPr>
              <a:t>Vocabulary: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305" y="4564784"/>
            <a:ext cx="7729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session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/ˈ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seʃən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3200" dirty="0">
                <a:solidFill>
                  <a:srgbClr val="0033CC"/>
                </a:solidFill>
              </a:rPr>
              <a:t>(n): </a:t>
            </a:r>
            <a:r>
              <a:rPr lang="en-US" sz="3200" dirty="0" err="1"/>
              <a:t>buổi</a:t>
            </a:r>
            <a:r>
              <a:rPr lang="en-US" sz="3200" dirty="0"/>
              <a:t>, </a:t>
            </a:r>
            <a:r>
              <a:rPr lang="en-US" sz="3200" dirty="0" err="1"/>
              <a:t>phiên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74306" y="1293928"/>
            <a:ext cx="10443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outdoor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/ˈ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aʊtdɔ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ː/ </a:t>
            </a:r>
            <a:r>
              <a:rPr lang="en-US" sz="3200" dirty="0">
                <a:solidFill>
                  <a:srgbClr val="0033CC"/>
                </a:solidFill>
              </a:rPr>
              <a:t>(adj):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endParaRPr lang="en-US" sz="3200" i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435" y="2111642"/>
            <a:ext cx="9747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life-sized</a:t>
            </a:r>
            <a:r>
              <a:rPr lang="en-US" sz="3200" dirty="0"/>
              <a:t>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/ˈ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laɪf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saɪzd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3200" dirty="0">
                <a:solidFill>
                  <a:srgbClr val="0033CC"/>
                </a:solidFill>
              </a:rPr>
              <a:t>(adj):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thật</a:t>
            </a:r>
            <a:endParaRPr lang="en-US" sz="3200" i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046" y="2929356"/>
            <a:ext cx="11196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pick somebody up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/ˌ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pɪk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ˈ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sʌmbədi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ˈ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ʌp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3200" dirty="0">
                <a:solidFill>
                  <a:srgbClr val="0033CC"/>
                </a:solidFill>
              </a:rPr>
              <a:t>(v </a:t>
            </a:r>
            <a:r>
              <a:rPr lang="en-US" sz="3200" dirty="0" err="1">
                <a:solidFill>
                  <a:srgbClr val="0033CC"/>
                </a:solidFill>
              </a:rPr>
              <a:t>phr</a:t>
            </a:r>
            <a:r>
              <a:rPr lang="en-US" sz="3200" dirty="0">
                <a:solidFill>
                  <a:srgbClr val="0033CC"/>
                </a:solidFill>
              </a:rPr>
              <a:t>): </a:t>
            </a:r>
            <a:r>
              <a:rPr lang="en-US" sz="3200" dirty="0" err="1"/>
              <a:t>đón</a:t>
            </a:r>
            <a:r>
              <a:rPr lang="en-US" sz="3200" dirty="0"/>
              <a:t> (</a:t>
            </a:r>
            <a:r>
              <a:rPr lang="en-US" sz="3200" dirty="0" err="1"/>
              <a:t>rước</a:t>
            </a:r>
            <a:r>
              <a:rPr lang="en-US" sz="3200" dirty="0"/>
              <a:t>) ai </a:t>
            </a:r>
            <a:r>
              <a:rPr lang="en-US" sz="3200" dirty="0" err="1"/>
              <a:t>đó</a:t>
            </a:r>
            <a:endParaRPr lang="en-US" sz="3200" i="1" dirty="0"/>
          </a:p>
        </p:txBody>
      </p:sp>
      <p:sp>
        <p:nvSpPr>
          <p:cNvPr id="9" name="Rectangle 8"/>
          <p:cNvSpPr/>
          <p:nvPr/>
        </p:nvSpPr>
        <p:spPr>
          <a:xfrm>
            <a:off x="874305" y="3747070"/>
            <a:ext cx="7971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track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træk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3200" dirty="0">
                <a:solidFill>
                  <a:srgbClr val="0033CC"/>
                </a:solidFill>
              </a:rPr>
              <a:t>(n):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đua</a:t>
            </a:r>
            <a:endParaRPr lang="en-US" sz="3200" i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4305" y="5382498"/>
            <a:ext cx="7729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BE4336"/>
                </a:solidFill>
              </a:rPr>
              <a:t>• </a:t>
            </a:r>
            <a:r>
              <a:rPr lang="en-US" sz="3200" i="1" dirty="0">
                <a:solidFill>
                  <a:srgbClr val="BE4336"/>
                </a:solidFill>
              </a:rPr>
              <a:t>rate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reɪt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3200" dirty="0">
                <a:solidFill>
                  <a:srgbClr val="0033CC"/>
                </a:solidFill>
              </a:rPr>
              <a:t>(n):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endParaRPr lang="en-US" sz="3200" dirty="0"/>
          </a:p>
        </p:txBody>
      </p:sp>
      <p:pic>
        <p:nvPicPr>
          <p:cNvPr id="10" name="lifesiz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9991" y="1974410"/>
            <a:ext cx="609600" cy="609600"/>
          </a:xfrm>
          <a:prstGeom prst="rect">
            <a:avLst/>
          </a:prstGeom>
        </p:spPr>
      </p:pic>
      <p:pic>
        <p:nvPicPr>
          <p:cNvPr id="11" name="picksbu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9991" y="2987267"/>
            <a:ext cx="609600" cy="609600"/>
          </a:xfrm>
          <a:prstGeom prst="rect">
            <a:avLst/>
          </a:prstGeom>
        </p:spPr>
      </p:pic>
      <p:pic>
        <p:nvPicPr>
          <p:cNvPr id="12" name="trac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4817" y="3870733"/>
            <a:ext cx="609600" cy="609600"/>
          </a:xfrm>
          <a:prstGeom prst="rect">
            <a:avLst/>
          </a:prstGeom>
        </p:spPr>
      </p:pic>
      <p:pic>
        <p:nvPicPr>
          <p:cNvPr id="13" name="ra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9991" y="5850267"/>
            <a:ext cx="609600" cy="609600"/>
          </a:xfrm>
          <a:prstGeom prst="rect">
            <a:avLst/>
          </a:prstGeom>
        </p:spPr>
      </p:pic>
      <p:pic>
        <p:nvPicPr>
          <p:cNvPr id="17" name="outdoo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9991" y="1130683"/>
            <a:ext cx="609600" cy="609600"/>
          </a:xfrm>
          <a:prstGeom prst="rect">
            <a:avLst/>
          </a:prstGeom>
        </p:spPr>
      </p:pic>
      <p:pic>
        <p:nvPicPr>
          <p:cNvPr id="21" name="session">
            <a:hlinkClick r:id="" action="ppaction://media"/>
            <a:extLst>
              <a:ext uri="{FF2B5EF4-FFF2-40B4-BE49-F238E27FC236}">
                <a16:creationId xmlns:a16="http://schemas.microsoft.com/office/drawing/2014/main" id="{38E8E00E-06AC-CBE1-7A26-7C1D7F9F20E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4817" y="5019260"/>
            <a:ext cx="584774" cy="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00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9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1171</Words>
  <Application>Microsoft Office PowerPoint</Application>
  <PresentationFormat>Widescreen</PresentationFormat>
  <Paragraphs>114</Paragraphs>
  <Slides>22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133</cp:revision>
  <dcterms:created xsi:type="dcterms:W3CDTF">2021-09-24T06:18:33Z</dcterms:created>
  <dcterms:modified xsi:type="dcterms:W3CDTF">2023-08-03T08:06:53Z</dcterms:modified>
</cp:coreProperties>
</file>