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1" r:id="rId2"/>
    <p:sldId id="276" r:id="rId3"/>
    <p:sldId id="278" r:id="rId4"/>
    <p:sldId id="349" r:id="rId5"/>
    <p:sldId id="338" r:id="rId6"/>
    <p:sldId id="350" r:id="rId7"/>
    <p:sldId id="285" r:id="rId8"/>
    <p:sldId id="343" r:id="rId9"/>
    <p:sldId id="351" r:id="rId10"/>
    <p:sldId id="280" r:id="rId11"/>
    <p:sldId id="348" r:id="rId12"/>
    <p:sldId id="352" r:id="rId13"/>
    <p:sldId id="292" r:id="rId14"/>
    <p:sldId id="29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E8"/>
    <a:srgbClr val="FFA3D1"/>
    <a:srgbClr val="05A0B8"/>
    <a:srgbClr val="F26532"/>
    <a:srgbClr val="006673"/>
    <a:srgbClr val="A3DBE1"/>
    <a:srgbClr val="E26714"/>
    <a:srgbClr val="EE8640"/>
    <a:srgbClr val="048DA4"/>
    <a:srgbClr val="057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4" autoAdjust="0"/>
    <p:restoredTop sz="94090" autoAdjust="0"/>
  </p:normalViewPr>
  <p:slideViewPr>
    <p:cSldViewPr snapToGrid="0" showGuides="1">
      <p:cViewPr varScale="1">
        <p:scale>
          <a:sx n="59" d="100"/>
          <a:sy n="59" d="100"/>
        </p:scale>
        <p:origin x="102" y="10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49750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9569" y="1002108"/>
            <a:ext cx="10448260" cy="830997"/>
          </a:xfrm>
          <a:prstGeom prst="rect">
            <a:avLst/>
          </a:prstGeom>
          <a:noFill/>
        </p:spPr>
        <p:txBody>
          <a:bodyPr wrap="square">
            <a:spAutoFit/>
          </a:bodyPr>
          <a:lstStyle/>
          <a:p>
            <a:pPr algn="just"/>
            <a:r>
              <a:rPr lang="en-US" sz="2400" b="1" dirty="0"/>
              <a:t>Write a paragraph (120 - 150 words) about things you should or shouldn’t do to reduce the negative impact of travelling on the environment. </a:t>
            </a:r>
            <a:endParaRPr lang="x-none" sz="4400" dirty="0"/>
          </a:p>
        </p:txBody>
      </p:sp>
      <p:pic>
        <p:nvPicPr>
          <p:cNvPr id="15" name="Picture 14">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xmlns=""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pic>
        <p:nvPicPr>
          <p:cNvPr id="2052" name="Picture 4" descr="The Best Eco-Friendly Apps and Sites for Travelers">
            <a:extLst>
              <a:ext uri="{FF2B5EF4-FFF2-40B4-BE49-F238E27FC236}">
                <a16:creationId xmlns:a16="http://schemas.microsoft.com/office/drawing/2014/main" xmlns="" id="{50D9E01D-805C-DC47-81B0-9FE802843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457" y="2407535"/>
            <a:ext cx="7620000" cy="401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1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xmlns=""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3" name="Rectangle 2">
            <a:extLst>
              <a:ext uri="{FF2B5EF4-FFF2-40B4-BE49-F238E27FC236}">
                <a16:creationId xmlns:a16="http://schemas.microsoft.com/office/drawing/2014/main" xmlns="" id="{C3BCA7C4-9962-9745-971E-34899A7F1AD9}"/>
              </a:ext>
            </a:extLst>
          </p:cNvPr>
          <p:cNvSpPr/>
          <p:nvPr/>
        </p:nvSpPr>
        <p:spPr>
          <a:xfrm>
            <a:off x="963512" y="2230118"/>
            <a:ext cx="10649351" cy="3911135"/>
          </a:xfrm>
          <a:prstGeom prst="rect">
            <a:avLst/>
          </a:prstGeom>
        </p:spPr>
        <p:txBody>
          <a:bodyPr wrap="square">
            <a:spAutoFit/>
          </a:bodyPr>
          <a:lstStyle/>
          <a:p>
            <a:pPr>
              <a:lnSpc>
                <a:spcPct val="150000"/>
              </a:lnSpc>
            </a:pPr>
            <a:r>
              <a:rPr lang="en-US" sz="2400" b="1" i="1" dirty="0">
                <a:solidFill>
                  <a:srgbClr val="0070C0"/>
                </a:solidFill>
                <a:latin typeface="Calibri" panose="020F0502020204030204" pitchFamily="34" charset="0"/>
                <a:ea typeface="Calibri" panose="020F0502020204030204" pitchFamily="34" charset="0"/>
              </a:rPr>
              <a:t>Sample answer:</a:t>
            </a:r>
            <a:endParaRPr lang="x-none" sz="2400" dirty="0">
              <a:latin typeface="Times New Roman" panose="02020603050405020304" pitchFamily="18" charset="0"/>
              <a:ea typeface="Times New Roman" panose="02020603050405020304" pitchFamily="18" charset="0"/>
            </a:endParaRPr>
          </a:p>
          <a:p>
            <a:pPr algn="just">
              <a:lnSpc>
                <a:spcPct val="150000"/>
              </a:lnSpc>
            </a:pPr>
            <a:r>
              <a:rPr lang="en-US" sz="2400" i="1" dirty="0">
                <a:latin typeface="Calibri" panose="020F0502020204030204" pitchFamily="34" charset="0"/>
                <a:ea typeface="Calibri" panose="020F0502020204030204" pitchFamily="34" charset="0"/>
              </a:rPr>
              <a:t>There are several things that we should do to reduce the negative impact of travelling on the environment. Firstly, we should reduce our carbon footprint during the trip. We should only fly when the trip is long and choose environmentally-friendly means of transport such as cycling or public transport. Secondly, wherever we go, we should always protect our environment. By keeping it clean and safe, we can reduce the negative impact of travelling on the environment.</a:t>
            </a:r>
            <a:endParaRPr lang="x-none"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8514929A-D5FC-4F66-8951-74EDFD16573E}"/>
              </a:ext>
            </a:extLst>
          </p:cNvPr>
          <p:cNvSpPr txBox="1"/>
          <p:nvPr/>
        </p:nvSpPr>
        <p:spPr>
          <a:xfrm>
            <a:off x="1569569" y="1002108"/>
            <a:ext cx="10448260" cy="830997"/>
          </a:xfrm>
          <a:prstGeom prst="rect">
            <a:avLst/>
          </a:prstGeom>
          <a:noFill/>
        </p:spPr>
        <p:txBody>
          <a:bodyPr wrap="square">
            <a:spAutoFit/>
          </a:bodyPr>
          <a:lstStyle/>
          <a:p>
            <a:pPr algn="just"/>
            <a:r>
              <a:rPr lang="en-US" sz="2400" b="1" dirty="0"/>
              <a:t>Write a paragraph (120 - 150 words) about things you should or shouldn’t do to reduce the negative impact of travelling on the environment. </a:t>
            </a:r>
            <a:endParaRPr lang="x-none" sz="4400" dirty="0"/>
          </a:p>
        </p:txBody>
      </p:sp>
    </p:spTree>
    <p:extLst>
      <p:ext uri="{BB962C8B-B14F-4D97-AF65-F5344CB8AC3E}">
        <p14:creationId xmlns:p14="http://schemas.microsoft.com/office/powerpoint/2010/main" val="266681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79502" y="4235971"/>
            <a:ext cx="811476" cy="101821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99478" y="525418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66320" y="506505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414062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xmlns="" id="{BF3BBE68-4C3C-5044-8DBE-462E2D4EFC35}"/>
              </a:ext>
            </a:extLst>
          </p:cNvPr>
          <p:cNvSpPr txBox="1"/>
          <p:nvPr/>
        </p:nvSpPr>
        <p:spPr>
          <a:xfrm>
            <a:off x="702927" y="2371061"/>
            <a:ext cx="11196519" cy="2308324"/>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and specific information </a:t>
            </a:r>
            <a:r>
              <a:rPr lang="x-none" sz="2400" dirty="0"/>
              <a:t>about how to protect the environment;</a:t>
            </a:r>
          </a:p>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a:t>
            </a:r>
            <a:r>
              <a:rPr lang="x-none" sz="2400" dirty="0"/>
              <a:t>writing a short paragraph about things they should or shouldn’t do to reduce the negative impact of travelling on the environment. </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8A4690D4-BED2-4414-A159-D786E74D1CDB}"/>
              </a:ext>
            </a:extLst>
          </p:cNvPr>
          <p:cNvSpPr txBox="1"/>
          <p:nvPr/>
        </p:nvSpPr>
        <p:spPr>
          <a:xfrm>
            <a:off x="995174" y="2567226"/>
            <a:ext cx="10426735" cy="2062103"/>
          </a:xfrm>
          <a:prstGeom prst="rect">
            <a:avLst/>
          </a:prstGeom>
          <a:noFill/>
        </p:spPr>
        <p:txBody>
          <a:bodyPr wrap="square">
            <a:spAutoFit/>
          </a:bodyPr>
          <a:lstStyle/>
          <a:p>
            <a:pPr marL="342900" indent="-342900">
              <a:buFont typeface="Arial" panose="020B0604020202020204" pitchFamily="34" charset="0"/>
              <a:buChar char="•"/>
            </a:pPr>
            <a:r>
              <a:rPr lang="en-GB" sz="3200" dirty="0"/>
              <a:t>Do exercise in the work book.</a:t>
            </a:r>
          </a:p>
          <a:p>
            <a:pPr marL="342900" lvl="0" indent="-342900">
              <a:buFont typeface="Arial" panose="020B0604020202020204" pitchFamily="34" charset="0"/>
              <a:buChar char="•"/>
            </a:pPr>
            <a:r>
              <a:rPr lang="en-GB" sz="3200" dirty="0"/>
              <a:t>Write the final draft for the</a:t>
            </a:r>
            <a:r>
              <a:rPr lang="en-US" sz="3200" dirty="0"/>
              <a:t> paragraph about things they should or shouldn’t do to reduce the negative impact of travelling on the environment.</a:t>
            </a:r>
            <a:r>
              <a:rPr lang="x-none" sz="3200" dirty="0"/>
              <a:t> </a:t>
            </a:r>
            <a:endParaRPr lang="en-US" sz="32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527367" y="6014351"/>
            <a:ext cx="513726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smtClean="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3632393"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xmlns=""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xmlns=""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4</a:t>
            </a:r>
          </a:p>
        </p:txBody>
      </p:sp>
      <p:sp>
        <p:nvSpPr>
          <p:cNvPr id="27" name="TextBox 26">
            <a:extLst>
              <a:ext uri="{FF2B5EF4-FFF2-40B4-BE49-F238E27FC236}">
                <a16:creationId xmlns:a16="http://schemas.microsoft.com/office/drawing/2014/main" xmlns="" id="{EB47DCBC-9091-47D9-B368-F9923F624982}"/>
              </a:ext>
            </a:extLst>
          </p:cNvPr>
          <p:cNvSpPr txBox="1"/>
          <p:nvPr/>
        </p:nvSpPr>
        <p:spPr>
          <a:xfrm>
            <a:off x="5569722" y="2823227"/>
            <a:ext cx="2759030" cy="584775"/>
          </a:xfrm>
          <a:prstGeom prst="rect">
            <a:avLst/>
          </a:prstGeom>
          <a:noFill/>
        </p:spPr>
        <p:txBody>
          <a:bodyPr wrap="square" rtlCol="0">
            <a:spAutoFit/>
          </a:bodyPr>
          <a:lstStyle/>
          <a:p>
            <a:r>
              <a:rPr lang="en-US" sz="3200" b="1" dirty="0">
                <a:solidFill>
                  <a:schemeClr val="bg1"/>
                </a:solidFill>
                <a:latin typeface="UTM Facebook K&amp;T" pitchFamily="18" charset="0"/>
              </a:rPr>
              <a:t>SKILLS</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xmlns=""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xmlns=""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xmlns=""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364417"/>
            <a:ext cx="10445219" cy="2308324"/>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and specific information </a:t>
            </a:r>
            <a:r>
              <a:rPr lang="x-none" sz="2400" dirty="0"/>
              <a:t>about how to protect the environment;</a:t>
            </a:r>
          </a:p>
          <a:p>
            <a:pPr marL="457200" indent="-457200" algn="just">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a:t>
            </a:r>
            <a:r>
              <a:rPr lang="x-none" sz="2400" dirty="0"/>
              <a:t>writing a short paragraph about things they should or shouldn’t do to reduce the negative impact of travelling on the environment. </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79502" y="4235971"/>
            <a:ext cx="811476" cy="101821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99478" y="525418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66320" y="506505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26175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3" name="TextBox 12"/>
          <p:cNvSpPr txBox="1"/>
          <p:nvPr/>
        </p:nvSpPr>
        <p:spPr>
          <a:xfrm>
            <a:off x="3405375" y="566103"/>
            <a:ext cx="6047097" cy="769441"/>
          </a:xfrm>
          <a:prstGeom prst="rect">
            <a:avLst/>
          </a:prstGeom>
          <a:noFill/>
        </p:spPr>
        <p:txBody>
          <a:bodyPr wrap="square" rtlCol="0">
            <a:spAutoFit/>
          </a:bodyPr>
          <a:lstStyle/>
          <a:p>
            <a:r>
              <a:rPr lang="en-US" sz="4400" b="1" dirty="0">
                <a:solidFill>
                  <a:srgbClr val="05A0B8"/>
                </a:solidFill>
                <a:latin typeface="Showcard Gothic" panose="04020904020102020604" pitchFamily="82" charset="0"/>
              </a:rPr>
              <a:t>Plan your trip!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375" y="1679614"/>
            <a:ext cx="4737712" cy="4737712"/>
          </a:xfrm>
          <a:prstGeom prst="rect">
            <a:avLst/>
          </a:prstGeom>
        </p:spPr>
      </p:pic>
    </p:spTree>
    <p:extLst>
      <p:ext uri="{BB962C8B-B14F-4D97-AF65-F5344CB8AC3E}">
        <p14:creationId xmlns:p14="http://schemas.microsoft.com/office/powerpoint/2010/main" val="73175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204347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278340" y="1068379"/>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304732" y="96573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847735" y="1080793"/>
            <a:ext cx="11344265" cy="523220"/>
          </a:xfrm>
          <a:prstGeom prst="rect">
            <a:avLst/>
          </a:prstGeom>
          <a:noFill/>
        </p:spPr>
        <p:txBody>
          <a:bodyPr wrap="square">
            <a:spAutoFit/>
          </a:bodyPr>
          <a:lstStyle/>
          <a:p>
            <a:r>
              <a:rPr lang="en-US" sz="2800" b="1" dirty="0"/>
              <a:t>Read the text. Match the highlighted words in the text with their meanings. </a:t>
            </a:r>
            <a:endParaRPr lang="x-none" sz="4000" b="1" dirty="0"/>
          </a:p>
        </p:txBody>
      </p:sp>
      <p:sp>
        <p:nvSpPr>
          <p:cNvPr id="4" name="TextBox 3">
            <a:extLst>
              <a:ext uri="{FF2B5EF4-FFF2-40B4-BE49-F238E27FC236}">
                <a16:creationId xmlns:a16="http://schemas.microsoft.com/office/drawing/2014/main" xmlns="" id="{5768DE61-9511-B34E-B4DF-09224B688CDF}"/>
              </a:ext>
            </a:extLst>
          </p:cNvPr>
          <p:cNvSpPr txBox="1"/>
          <p:nvPr/>
        </p:nvSpPr>
        <p:spPr>
          <a:xfrm>
            <a:off x="304732" y="1759086"/>
            <a:ext cx="7808754" cy="4939814"/>
          </a:xfrm>
          <a:prstGeom prst="rect">
            <a:avLst/>
          </a:prstGeom>
          <a:solidFill>
            <a:srgbClr val="FFD1E8"/>
          </a:solidFill>
        </p:spPr>
        <p:txBody>
          <a:bodyPr wrap="square" rtlCol="0">
            <a:spAutoFit/>
          </a:bodyPr>
          <a:lstStyle/>
          <a:p>
            <a:pPr algn="just"/>
            <a:r>
              <a:rPr lang="en-US" sz="2100" dirty="0"/>
              <a:t>The more people travel, the bigger impact they may have on the environment. How can we reduce it while travelling? Here are some advice.</a:t>
            </a:r>
          </a:p>
          <a:p>
            <a:pPr algn="just"/>
            <a:r>
              <a:rPr lang="en-US" sz="2100" dirty="0"/>
              <a:t>Reduce your carbon footprint while travelling. Since flying produces more carbon footprint than any other means of transport, you should only fly when the trip is long. During the trip, you should walk, cycle or use public transport as much as you can. This not only helps to keep the environment clean, but also allows you to enjoy the beauty of nature and </a:t>
            </a:r>
            <a:r>
              <a:rPr lang="en-US" sz="2100" b="1" dirty="0">
                <a:highlight>
                  <a:srgbClr val="FFFF00"/>
                </a:highlight>
              </a:rPr>
              <a:t>interact</a:t>
            </a:r>
            <a:r>
              <a:rPr lang="en-US" sz="2100" dirty="0"/>
              <a:t> with local people.</a:t>
            </a:r>
          </a:p>
          <a:p>
            <a:pPr algn="just"/>
            <a:r>
              <a:rPr lang="en-US" sz="2100" dirty="0"/>
              <a:t>Choose eco-friendly activities that</a:t>
            </a:r>
            <a:r>
              <a:rPr lang="en-US" sz="2100" dirty="0">
                <a:highlight>
                  <a:srgbClr val="FFFF00"/>
                </a:highlight>
              </a:rPr>
              <a:t> </a:t>
            </a:r>
            <a:r>
              <a:rPr lang="en-US" sz="2100" b="1" dirty="0">
                <a:highlight>
                  <a:srgbClr val="FFFF00"/>
                </a:highlight>
              </a:rPr>
              <a:t>benefit</a:t>
            </a:r>
            <a:r>
              <a:rPr lang="en-US" sz="2100" dirty="0">
                <a:highlight>
                  <a:srgbClr val="FFFF00"/>
                </a:highlight>
              </a:rPr>
              <a:t> </a:t>
            </a:r>
            <a:r>
              <a:rPr lang="en-US" sz="2100" dirty="0"/>
              <a:t>animals and the ecosystem. Avoid activities that allow you to touch or ride animals because they </a:t>
            </a:r>
            <a:r>
              <a:rPr lang="en-US" sz="2100" b="1" dirty="0">
                <a:highlight>
                  <a:srgbClr val="FFFF00"/>
                </a:highlight>
              </a:rPr>
              <a:t>disturb</a:t>
            </a:r>
            <a:r>
              <a:rPr lang="en-US" sz="2100" dirty="0"/>
              <a:t> their natural patterns and attract many people. Instead, visit wildlife parks or organic farms. These will help you understand and respect the nature more and stop doing things that harm the environment.</a:t>
            </a:r>
          </a:p>
        </p:txBody>
      </p:sp>
      <p:sp>
        <p:nvSpPr>
          <p:cNvPr id="2" name="TextBox 1"/>
          <p:cNvSpPr txBox="1"/>
          <p:nvPr/>
        </p:nvSpPr>
        <p:spPr>
          <a:xfrm>
            <a:off x="8229600" y="1804528"/>
            <a:ext cx="1654628" cy="3416320"/>
          </a:xfrm>
          <a:prstGeom prst="rect">
            <a:avLst/>
          </a:prstGeom>
          <a:noFill/>
        </p:spPr>
        <p:txBody>
          <a:bodyPr wrap="square" rtlCol="0">
            <a:spAutoFit/>
          </a:bodyPr>
          <a:lstStyle/>
          <a:p>
            <a:r>
              <a:rPr lang="en-US" sz="2400" dirty="0"/>
              <a:t>1. </a:t>
            </a:r>
            <a:r>
              <a:rPr lang="en-US" sz="2400" b="1" dirty="0"/>
              <a:t>interact:</a:t>
            </a:r>
          </a:p>
          <a:p>
            <a:endParaRPr lang="en-US" sz="2400" dirty="0"/>
          </a:p>
          <a:p>
            <a:endParaRPr lang="en-US" sz="2400" dirty="0"/>
          </a:p>
          <a:p>
            <a:endParaRPr lang="en-US" sz="2400" dirty="0"/>
          </a:p>
          <a:p>
            <a:r>
              <a:rPr lang="en-US" sz="2400" dirty="0"/>
              <a:t>2. </a:t>
            </a:r>
            <a:r>
              <a:rPr lang="en-US" sz="2400" b="1" dirty="0"/>
              <a:t>benefit:</a:t>
            </a:r>
          </a:p>
          <a:p>
            <a:endParaRPr lang="en-US" sz="2400" dirty="0"/>
          </a:p>
          <a:p>
            <a:endParaRPr lang="en-US" sz="2400" dirty="0"/>
          </a:p>
          <a:p>
            <a:endParaRPr lang="en-US" sz="2400" dirty="0"/>
          </a:p>
          <a:p>
            <a:r>
              <a:rPr lang="en-US" sz="2400" dirty="0"/>
              <a:t>3. </a:t>
            </a:r>
            <a:r>
              <a:rPr lang="en-US" sz="2400" b="1" dirty="0"/>
              <a:t>disturb:</a:t>
            </a:r>
          </a:p>
        </p:txBody>
      </p:sp>
      <p:sp>
        <p:nvSpPr>
          <p:cNvPr id="5" name="TextBox 4"/>
          <p:cNvSpPr txBox="1"/>
          <p:nvPr/>
        </p:nvSpPr>
        <p:spPr>
          <a:xfrm>
            <a:off x="9666513" y="1804528"/>
            <a:ext cx="2409372" cy="1200329"/>
          </a:xfrm>
          <a:prstGeom prst="rect">
            <a:avLst/>
          </a:prstGeom>
          <a:noFill/>
        </p:spPr>
        <p:txBody>
          <a:bodyPr wrap="square" rtlCol="0">
            <a:spAutoFit/>
          </a:bodyPr>
          <a:lstStyle/>
          <a:p>
            <a:pPr lvl="0"/>
            <a:r>
              <a:rPr lang="en-US" sz="2400" dirty="0">
                <a:solidFill>
                  <a:srgbClr val="00B050"/>
                </a:solidFill>
              </a:rPr>
              <a:t>to talk or do things with other people</a:t>
            </a:r>
          </a:p>
        </p:txBody>
      </p:sp>
      <p:sp>
        <p:nvSpPr>
          <p:cNvPr id="13" name="TextBox 12"/>
          <p:cNvSpPr txBox="1"/>
          <p:nvPr/>
        </p:nvSpPr>
        <p:spPr>
          <a:xfrm>
            <a:off x="9666513" y="3262734"/>
            <a:ext cx="2409372" cy="1200329"/>
          </a:xfrm>
          <a:prstGeom prst="rect">
            <a:avLst/>
          </a:prstGeom>
          <a:noFill/>
        </p:spPr>
        <p:txBody>
          <a:bodyPr wrap="square" rtlCol="0">
            <a:spAutoFit/>
          </a:bodyPr>
          <a:lstStyle/>
          <a:p>
            <a:pPr lvl="0"/>
            <a:r>
              <a:rPr lang="en-US" sz="2400" dirty="0">
                <a:solidFill>
                  <a:srgbClr val="00B050"/>
                </a:solidFill>
              </a:rPr>
              <a:t>to be good for someone or something</a:t>
            </a:r>
          </a:p>
        </p:txBody>
      </p:sp>
      <p:sp>
        <p:nvSpPr>
          <p:cNvPr id="14" name="TextBox 13"/>
          <p:cNvSpPr txBox="1"/>
          <p:nvPr/>
        </p:nvSpPr>
        <p:spPr>
          <a:xfrm>
            <a:off x="9666513" y="4720941"/>
            <a:ext cx="2409372" cy="1569660"/>
          </a:xfrm>
          <a:prstGeom prst="rect">
            <a:avLst/>
          </a:prstGeom>
          <a:noFill/>
        </p:spPr>
        <p:txBody>
          <a:bodyPr wrap="square" rtlCol="0">
            <a:spAutoFit/>
          </a:bodyPr>
          <a:lstStyle/>
          <a:p>
            <a:pPr lvl="0"/>
            <a:r>
              <a:rPr lang="en-US" sz="2400">
                <a:solidFill>
                  <a:srgbClr val="00B050"/>
                </a:solidFill>
              </a:rPr>
              <a:t>to interrupt what people are doing and make them angry</a:t>
            </a:r>
            <a:endParaRPr lang="en-US" sz="2400" dirty="0">
              <a:solidFill>
                <a:srgbClr val="00B050"/>
              </a:solidFill>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1071902" y="981200"/>
            <a:ext cx="10515599" cy="646331"/>
          </a:xfrm>
          <a:prstGeom prst="rect">
            <a:avLst/>
          </a:prstGeom>
          <a:noFill/>
        </p:spPr>
        <p:txBody>
          <a:bodyPr wrap="square">
            <a:spAutoFit/>
          </a:bodyPr>
          <a:lstStyle/>
          <a:p>
            <a:pPr algn="just"/>
            <a:r>
              <a:rPr lang="en-US" sz="2800" b="1" dirty="0"/>
              <a:t>Read the text again and choose the best answers.</a:t>
            </a:r>
            <a:r>
              <a:rPr lang="x-none" sz="3600" dirty="0"/>
              <a:t> </a:t>
            </a:r>
            <a:endParaRPr lang="x-none" sz="4800" b="1" dirty="0"/>
          </a:p>
        </p:txBody>
      </p:sp>
      <p:sp>
        <p:nvSpPr>
          <p:cNvPr id="2" name="TextBox 1">
            <a:extLst>
              <a:ext uri="{FF2B5EF4-FFF2-40B4-BE49-F238E27FC236}">
                <a16:creationId xmlns:a16="http://schemas.microsoft.com/office/drawing/2014/main" xmlns="" id="{9B570FE5-38D9-344A-A5B0-9B3BC9DF9372}"/>
              </a:ext>
            </a:extLst>
          </p:cNvPr>
          <p:cNvSpPr txBox="1"/>
          <p:nvPr/>
        </p:nvSpPr>
        <p:spPr>
          <a:xfrm>
            <a:off x="941842" y="1638856"/>
            <a:ext cx="9328451" cy="5078313"/>
          </a:xfrm>
          <a:prstGeom prst="rect">
            <a:avLst/>
          </a:prstGeom>
          <a:noFill/>
        </p:spPr>
        <p:txBody>
          <a:bodyPr wrap="none" rtlCol="0">
            <a:spAutoFit/>
          </a:bodyPr>
          <a:lstStyle/>
          <a:p>
            <a:pPr>
              <a:lnSpc>
                <a:spcPct val="135000"/>
              </a:lnSpc>
            </a:pPr>
            <a:r>
              <a:rPr lang="en-US" sz="2000" dirty="0">
                <a:solidFill>
                  <a:srgbClr val="05A0B8"/>
                </a:solidFill>
              </a:rPr>
              <a:t>1. </a:t>
            </a:r>
            <a:r>
              <a:rPr lang="en-US" sz="2000" dirty="0"/>
              <a:t>What is the main idea of the text?</a:t>
            </a:r>
          </a:p>
          <a:p>
            <a:pPr>
              <a:lnSpc>
                <a:spcPct val="135000"/>
              </a:lnSpc>
            </a:pPr>
            <a:r>
              <a:rPr lang="en-US" sz="2000" dirty="0"/>
              <a:t>A. Reducing the environmental impact of tourism</a:t>
            </a:r>
          </a:p>
          <a:p>
            <a:pPr>
              <a:lnSpc>
                <a:spcPct val="135000"/>
              </a:lnSpc>
            </a:pPr>
            <a:r>
              <a:rPr lang="en-US" sz="2000" dirty="0"/>
              <a:t>B. Visiting wildlife parks</a:t>
            </a:r>
          </a:p>
          <a:p>
            <a:pPr>
              <a:lnSpc>
                <a:spcPct val="135000"/>
              </a:lnSpc>
            </a:pPr>
            <a:r>
              <a:rPr lang="en-US" sz="2000" dirty="0"/>
              <a:t>C. Choosing suitable tourist attractions</a:t>
            </a:r>
          </a:p>
          <a:p>
            <a:pPr>
              <a:lnSpc>
                <a:spcPct val="135000"/>
              </a:lnSpc>
            </a:pPr>
            <a:r>
              <a:rPr lang="en-US" sz="2000" dirty="0">
                <a:solidFill>
                  <a:srgbClr val="05A0B8"/>
                </a:solidFill>
              </a:rPr>
              <a:t>2. </a:t>
            </a:r>
            <a:r>
              <a:rPr lang="en-US" sz="2000" dirty="0"/>
              <a:t>An easy way to reduce your carbon footprint is to ________.</a:t>
            </a:r>
          </a:p>
          <a:p>
            <a:pPr>
              <a:lnSpc>
                <a:spcPct val="135000"/>
              </a:lnSpc>
            </a:pPr>
            <a:r>
              <a:rPr lang="en-US" sz="2000" dirty="0"/>
              <a:t>A. fly when you travel</a:t>
            </a:r>
          </a:p>
          <a:p>
            <a:pPr>
              <a:lnSpc>
                <a:spcPct val="135000"/>
              </a:lnSpc>
            </a:pPr>
            <a:r>
              <a:rPr lang="en-US" sz="2000" dirty="0"/>
              <a:t>B. walk when you arrive at the place</a:t>
            </a:r>
          </a:p>
          <a:p>
            <a:pPr>
              <a:lnSpc>
                <a:spcPct val="135000"/>
              </a:lnSpc>
            </a:pPr>
            <a:r>
              <a:rPr lang="en-US" sz="2000" dirty="0"/>
              <a:t>C. ride animals</a:t>
            </a:r>
          </a:p>
          <a:p>
            <a:pPr>
              <a:lnSpc>
                <a:spcPct val="135000"/>
              </a:lnSpc>
            </a:pPr>
            <a:r>
              <a:rPr lang="en-US" sz="2000" dirty="0">
                <a:solidFill>
                  <a:srgbClr val="05A0B8"/>
                </a:solidFill>
              </a:rPr>
              <a:t>3. </a:t>
            </a:r>
            <a:r>
              <a:rPr lang="en-US" sz="2000" dirty="0"/>
              <a:t>What can be inferred from the text?</a:t>
            </a:r>
          </a:p>
          <a:p>
            <a:pPr>
              <a:lnSpc>
                <a:spcPct val="135000"/>
              </a:lnSpc>
            </a:pPr>
            <a:r>
              <a:rPr lang="en-US" sz="2000" dirty="0"/>
              <a:t>A. Tourists are encouraged to watch the shows which are performed by animals.</a:t>
            </a:r>
          </a:p>
          <a:p>
            <a:pPr>
              <a:lnSpc>
                <a:spcPct val="135000"/>
              </a:lnSpc>
            </a:pPr>
            <a:r>
              <a:rPr lang="en-US" sz="2000" dirty="0"/>
              <a:t>B. Visits to organic farms or wildlife parks can be harmful to the environment.</a:t>
            </a:r>
          </a:p>
          <a:p>
            <a:pPr>
              <a:lnSpc>
                <a:spcPct val="135000"/>
              </a:lnSpc>
            </a:pPr>
            <a:r>
              <a:rPr lang="en-US" sz="2000" dirty="0"/>
              <a:t>C. Tourists should choose activities that are good for local people and the environment.</a:t>
            </a:r>
          </a:p>
        </p:txBody>
      </p:sp>
      <p:sp>
        <p:nvSpPr>
          <p:cNvPr id="3" name="Donut 2">
            <a:extLst>
              <a:ext uri="{FF2B5EF4-FFF2-40B4-BE49-F238E27FC236}">
                <a16:creationId xmlns:a16="http://schemas.microsoft.com/office/drawing/2014/main" xmlns="" id="{1CC1675A-D200-BB47-A87B-CD246C8081D4}"/>
              </a:ext>
            </a:extLst>
          </p:cNvPr>
          <p:cNvSpPr/>
          <p:nvPr/>
        </p:nvSpPr>
        <p:spPr>
          <a:xfrm>
            <a:off x="841830" y="2075543"/>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Donut 12">
            <a:extLst>
              <a:ext uri="{FF2B5EF4-FFF2-40B4-BE49-F238E27FC236}">
                <a16:creationId xmlns:a16="http://schemas.microsoft.com/office/drawing/2014/main" xmlns="" id="{8D24B6EA-6949-0A45-BBCC-AF7EC2C6985C}"/>
              </a:ext>
            </a:extLst>
          </p:cNvPr>
          <p:cNvSpPr/>
          <p:nvPr/>
        </p:nvSpPr>
        <p:spPr>
          <a:xfrm>
            <a:off x="808596" y="4142847"/>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4" name="Donut 13">
            <a:extLst>
              <a:ext uri="{FF2B5EF4-FFF2-40B4-BE49-F238E27FC236}">
                <a16:creationId xmlns:a16="http://schemas.microsoft.com/office/drawing/2014/main" xmlns="" id="{F9D64A09-9318-9A42-A7A7-A438CB09EEB0}"/>
              </a:ext>
            </a:extLst>
          </p:cNvPr>
          <p:cNvSpPr/>
          <p:nvPr/>
        </p:nvSpPr>
        <p:spPr>
          <a:xfrm>
            <a:off x="827228" y="6198777"/>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1473214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860</Words>
  <PresentationFormat>Widescreen</PresentationFormat>
  <Paragraphs>113</Paragraphs>
  <Slides>15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Adobe Gothic Std B</vt:lpstr>
      <vt:lpstr>Arial</vt:lpstr>
      <vt:lpstr>Bookman Old Style</vt:lpstr>
      <vt:lpstr>Calibri</vt:lpstr>
      <vt:lpstr>Calibri Light</vt:lpstr>
      <vt:lpstr>Courier New</vt:lpstr>
      <vt:lpstr>Myriad Pro</vt:lpstr>
      <vt:lpstr>Showcard Gothic</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2023-07-12T07:45:33Z</dcterms:modified>
</cp:coreProperties>
</file>