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72" r:id="rId4"/>
    <p:sldId id="259" r:id="rId5"/>
    <p:sldId id="261" r:id="rId6"/>
    <p:sldId id="273" r:id="rId7"/>
    <p:sldId id="260" r:id="rId8"/>
    <p:sldId id="274" r:id="rId9"/>
    <p:sldId id="268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000"/>
    <a:srgbClr val="FF4000"/>
    <a:srgbClr val="E94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F55EF-8CDC-40B0-B7C9-11F150CAFEB6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9ADE-27EF-4509-9D38-4AF9F88F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4DF02-3191-4240-8BCA-612B5244B5A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E45FD-9164-4EDC-B770-93A24C71A76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033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6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0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B611-018B-453C-9175-74A43BE2EF6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3918-E4E1-45DF-98C9-F0212A97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Desktop\Giac%20Mo%20Than%20Tien%20Beat%20-%20Miu%20Le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4770-135C-4EB0-997D-DF4A8DC0F81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Date Placeholder 1"/>
          <p:cNvSpPr txBox="1">
            <a:spLocks noGrp="1"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882E6-9D42-4F8D-8D6E-167F1729587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6" name="Slide Number Placeholder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618A5-3047-45C1-BA73-C7004D11EA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7" name="Picture 2" descr="200608301104448262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5"/>
            <a:ext cx="12191999" cy="6858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02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44900"/>
            <a:ext cx="23479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WordArt 5"/>
          <p:cNvSpPr>
            <a:spLocks noChangeArrowheads="1" noChangeShapeType="1" noTextEdit="1"/>
          </p:cNvSpPr>
          <p:nvPr/>
        </p:nvSpPr>
        <p:spPr bwMode="auto">
          <a:xfrm>
            <a:off x="2628898" y="1500876"/>
            <a:ext cx="6934200" cy="491819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26428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 </a:t>
            </a:r>
          </a:p>
        </p:txBody>
      </p:sp>
      <p:pic>
        <p:nvPicPr>
          <p:cNvPr id="3081" name="Picture 7" descr="BOOK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99937"/>
            <a:ext cx="3810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619498" y="2505760"/>
            <a:ext cx="49530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13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Môn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13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: TOÁN –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13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13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13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học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084" name="Rectangle 292"/>
          <p:cNvSpPr>
            <a:spLocks noChangeArrowheads="1"/>
          </p:cNvSpPr>
          <p:nvPr/>
        </p:nvSpPr>
        <p:spPr bwMode="auto">
          <a:xfrm>
            <a:off x="4771633" y="3732569"/>
            <a:ext cx="2971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 7</a:t>
            </a:r>
          </a:p>
        </p:txBody>
      </p:sp>
      <p:pic>
        <p:nvPicPr>
          <p:cNvPr id="175116" name="Giac Mo Than Tien Beat - Miu L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743433" y="5525321"/>
            <a:ext cx="352697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</a:t>
            </a: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1550124" y="256205"/>
            <a:ext cx="9091749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TRƯỜNG THCS .............................</a:t>
            </a:r>
            <a:endParaRPr kumimoji="0" lang="en-US" sz="3200" b="1" i="0" u="none" strike="noStrike" kern="10" cap="none" spc="0" normalizeH="0" baseline="0" noProof="0" dirty="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70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75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7" presetClass="emph" presetSubtype="2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1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9F2B7-CA68-4A1E-A6F3-B6935AC8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"/>
            <a:ext cx="12192000" cy="6856881"/>
          </a:xfrm>
          <a:prstGeom prst="rect">
            <a:avLst/>
          </a:prstGeom>
        </p:spPr>
      </p:pic>
      <p:sp>
        <p:nvSpPr>
          <p:cNvPr id="4" name="WordArt 45">
            <a:extLst>
              <a:ext uri="{FF2B5EF4-FFF2-40B4-BE49-F238E27FC236}">
                <a16:creationId xmlns:a16="http://schemas.microsoft.com/office/drawing/2014/main" id="{B879BB9D-DE48-4C2E-9F7B-53F96C6571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48389" y="908806"/>
            <a:ext cx="4095222" cy="1119793"/>
          </a:xfrm>
          <a:prstGeom prst="rect">
            <a:avLst/>
          </a:prstGeom>
          <a:scene3d>
            <a:camera prst="orthographicFront">
              <a:rot lat="21299999" lon="21299991" rev="0"/>
            </a:camera>
            <a:lightRig rig="threePt" dir="t"/>
          </a:scene3d>
        </p:spPr>
        <p:txBody>
          <a:bodyPr wrap="none" fromWordArt="1">
            <a:prstTxWarp prst="textCascadeUp">
              <a:avLst>
                <a:gd name="adj" fmla="val 38338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8392" dir="1308085" algn="ctr" rotWithShape="0">
                    <a:srgbClr val="0D0D0D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HƯỚNG DẪN VỀ</a:t>
            </a:r>
            <a:r>
              <a:rPr kumimoji="0" lang="vi-VN" sz="3600" b="0" i="0" u="none" strike="noStrike" kern="10" cap="none" spc="0" normalizeH="0" noProof="0" dirty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8392" dir="1308085" algn="ctr" rotWithShape="0">
                    <a:srgbClr val="0D0D0D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NHÀ</a:t>
            </a:r>
            <a:endParaRPr kumimoji="0" lang="en-US" sz="3600" b="0" i="0" u="none" strike="noStrike" kern="10" cap="none" spc="0" normalizeH="0" baseline="0" noProof="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68392" dir="1308085" algn="ctr" rotWithShape="0">
                  <a:srgbClr val="0D0D0D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6606C-C651-4E70-938D-423327D73064}"/>
              </a:ext>
            </a:extLst>
          </p:cNvPr>
          <p:cNvSpPr txBox="1"/>
          <p:nvPr/>
        </p:nvSpPr>
        <p:spPr>
          <a:xfrm>
            <a:off x="442414" y="2258813"/>
            <a:ext cx="11847122" cy="255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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Xem lại bài đã học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800" dirty="0">
                <a:solidFill>
                  <a:schemeClr val="bg1"/>
                </a:solidFill>
                <a:sym typeface="Symbol" panose="05050102010706020507" pitchFamily="18" charset="2"/>
              </a:rPr>
              <a:t>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Làm BT còn lại trong SGK/Tr87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800" dirty="0">
                <a:solidFill>
                  <a:schemeClr val="bg1"/>
                </a:solidFill>
                <a:sym typeface="Symbol" panose="05050102010706020507" pitchFamily="18" charset="2"/>
              </a:rPr>
              <a:t>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Tìm hiểu trước bài “Hoạt động thực hành và trải nghiệm”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0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Nền đồ Dùng Học Tập, đồ Dùng Học Tập Vector Nền Và Tập Tin Tải về  Miễn Phí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746861">
            <a:off x="538312" y="2279537"/>
            <a:ext cx="10975303" cy="175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Bài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học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đến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đây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là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kết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thúc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Chúc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các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em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học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tốt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822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B98B78D-3B30-A86A-DF0F-54369DB62286}"/>
              </a:ext>
            </a:extLst>
          </p:cNvPr>
          <p:cNvSpPr/>
          <p:nvPr/>
        </p:nvSpPr>
        <p:spPr>
          <a:xfrm>
            <a:off x="4150962" y="684525"/>
            <a:ext cx="3890075" cy="2371239"/>
          </a:xfrm>
          <a:prstGeom prst="cloudCallout">
            <a:avLst>
              <a:gd name="adj1" fmla="val -52867"/>
              <a:gd name="adj2" fmla="val 521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678A6-D99B-3942-4834-CBF0AB12F4C9}"/>
              </a:ext>
            </a:extLst>
          </p:cNvPr>
          <p:cNvSpPr txBox="1"/>
          <p:nvPr/>
        </p:nvSpPr>
        <p:spPr>
          <a:xfrm>
            <a:off x="4714067" y="1298345"/>
            <a:ext cx="300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Các hình sau là các hình gì?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D0E1C-792B-D85F-7725-61FF1A58C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6" y="3055764"/>
            <a:ext cx="3663696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8FC4D6-74C7-4D2D-08D1-B61D86B4D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2260" r="22394" b="2147"/>
          <a:stretch/>
        </p:blipFill>
        <p:spPr>
          <a:xfrm>
            <a:off x="4497133" y="154983"/>
            <a:ext cx="2931923" cy="2812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C6965-2572-D558-8E8D-AB01F4144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09" y="291519"/>
            <a:ext cx="4082391" cy="4211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77095-F0E7-D30C-7C21-6AD5D92D3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83" y="3542464"/>
            <a:ext cx="3693386" cy="2641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99978-8A64-01A9-FC78-DF8F32A74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5" y="154984"/>
            <a:ext cx="3226568" cy="3854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E6588-2E99-6021-46B1-02D0352DB679}"/>
              </a:ext>
            </a:extLst>
          </p:cNvPr>
          <p:cNvSpPr txBox="1"/>
          <p:nvPr/>
        </p:nvSpPr>
        <p:spPr>
          <a:xfrm>
            <a:off x="1534332" y="450318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Hình 1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652E82-6288-5A87-07EB-082C263E1C98}"/>
              </a:ext>
            </a:extLst>
          </p:cNvPr>
          <p:cNvSpPr txBox="1"/>
          <p:nvPr/>
        </p:nvSpPr>
        <p:spPr>
          <a:xfrm>
            <a:off x="9559871" y="450318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Hình 4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B5793E-DBA7-207E-91EE-E64199C984BC}"/>
              </a:ext>
            </a:extLst>
          </p:cNvPr>
          <p:cNvSpPr txBox="1"/>
          <p:nvPr/>
        </p:nvSpPr>
        <p:spPr>
          <a:xfrm>
            <a:off x="5663830" y="619152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Hình 3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6A2DB9-B692-E69B-784D-788641214D46}"/>
              </a:ext>
            </a:extLst>
          </p:cNvPr>
          <p:cNvSpPr txBox="1"/>
          <p:nvPr/>
        </p:nvSpPr>
        <p:spPr>
          <a:xfrm>
            <a:off x="4975105" y="29810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Hình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34" descr="F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4"/>
          <p:cNvGrpSpPr>
            <a:grpSpLocks/>
          </p:cNvGrpSpPr>
          <p:nvPr/>
        </p:nvGrpSpPr>
        <p:grpSpPr bwMode="auto">
          <a:xfrm rot="-4518111">
            <a:off x="10364214" y="3107218"/>
            <a:ext cx="1087438" cy="1090613"/>
            <a:chOff x="3155" y="2736"/>
            <a:chExt cx="685" cy="687"/>
          </a:xfrm>
        </p:grpSpPr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0500258" y="5105400"/>
            <a:ext cx="1087437" cy="1447800"/>
            <a:chOff x="3155" y="2736"/>
            <a:chExt cx="685" cy="687"/>
          </a:xfrm>
        </p:grpSpPr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 rot="4937768">
            <a:off x="1420516" y="3548337"/>
            <a:ext cx="1087438" cy="1090613"/>
            <a:chOff x="3155" y="2736"/>
            <a:chExt cx="685" cy="687"/>
          </a:xfrm>
        </p:grpSpPr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81000" y="5767388"/>
            <a:ext cx="1087438" cy="1090612"/>
            <a:chOff x="3155" y="2736"/>
            <a:chExt cx="685" cy="687"/>
          </a:xfrm>
        </p:grpSpPr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9"/>
          <p:cNvGrpSpPr>
            <a:grpSpLocks/>
          </p:cNvGrpSpPr>
          <p:nvPr/>
        </p:nvGrpSpPr>
        <p:grpSpPr bwMode="auto">
          <a:xfrm rot="-1101762">
            <a:off x="8754929" y="526026"/>
            <a:ext cx="685800" cy="792163"/>
            <a:chOff x="2736" y="1920"/>
            <a:chExt cx="457" cy="595"/>
          </a:xfrm>
        </p:grpSpPr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 rot="-6341242">
            <a:off x="3938588" y="5641975"/>
            <a:ext cx="1087437" cy="1090613"/>
            <a:chOff x="3155" y="2736"/>
            <a:chExt cx="685" cy="687"/>
          </a:xfrm>
        </p:grpSpPr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816CDD-4CA9-5226-DD15-85FCF8025172}"/>
              </a:ext>
            </a:extLst>
          </p:cNvPr>
          <p:cNvSpPr txBox="1"/>
          <p:nvPr/>
        </p:nvSpPr>
        <p:spPr>
          <a:xfrm>
            <a:off x="2844914" y="2855072"/>
            <a:ext cx="6288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vi-VN" sz="4800" b="1" i="0" u="none" strike="noStrike" kern="1200" cap="none" spc="0" normalizeH="0" baseline="0" noProof="0" dirty="0">
                <a:ln w="11430"/>
                <a:solidFill>
                  <a:srgbClr val="FF4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ÔN TẬP CHƯƠNG </a:t>
            </a:r>
            <a:r>
              <a:rPr kumimoji="0" lang="vi-VN" sz="4800" b="1" i="0" u="none" strike="noStrike" kern="1200" cap="none" spc="0" normalizeH="0" baseline="0" noProof="0" dirty="0">
                <a:ln w="11430"/>
                <a:solidFill>
                  <a:srgbClr val="DF3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III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DF3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98 -0.82986 C -0.05755 -0.74699 -0.0569 -0.74329 -0.06042 -0.68496 C -0.0569 -0.64815 -0.06302 -0.64468 -0.04687 -0.6301 C -0.03659 -0.62222 -0.03528 -0.62454 -0.02539 -0.62014 C -0.0207 -0.61806 -0.0112 -0.61366 -0.01133 -0.61389 C 0.00456 -0.57755 -0.00169 -0.53565 -0.01393 -0.50162 C -0.01601 -0.49514 -0.01732 -0.48889 -0.02018 -0.48472 C -0.02318 -0.48056 -0.02656 -0.4757 -0.0293 -0.47199 L -0.04635 -0.43426 C -0.04635 -0.43449 -0.04635 -0.43426 -0.04635 -0.43449 C -0.05364 -0.42338 -0.06302 -0.41412 -0.06849 -0.4007 C -0.07161 -0.39306 -0.07669 -0.37616 -0.07682 -0.37639 C -0.06784 -0.33658 -0.04492 -0.35023 -0.02461 -0.34792 C -0.01836 -0.34815 -0.01211 -0.34653 -0.00586 -0.34537 C 0.01406 -0.33727 0.02031 -0.3382 0.03516 -0.3081 C 0.04024 -0.29815 0.05013 -0.27755 0.05013 -0.27778 C 0.05547 -0.2551 0.05508 -0.21898 0.04349 -0.20139 C 0.04128 -0.19769 0.02695 -0.19213 0.02565 -0.1919 C 0.00248 -0.18079 -0.01771 -0.16875 -0.04088 -0.1625 C -0.04805 -0.15324 -0.05625 -0.1463 -0.06328 -0.13727 C -0.07318 -0.12315 -0.08151 -0.08403 -0.08385 -0.0632 C -0.08242 -0.05463 -0.08359 -0.04329 -0.08034 -0.03542 C -0.07109 -0.01366 -0.04778 -0.01621 -0.03515 -0.01065 C -0.03034 -0.0088 -0.02565 -0.00556 -0.02096 -0.00371 C -0.01224 -0.0007 -0.00286 -0.00093 0.00508 0.00602 C 0.01016 0.00972 0.01953 0.02106 0.01953 0.0206 C 0.02227 0.02708 0.02722 0.03565 0.02748 0.0449 C 0.02826 0.06203 0.01628 0.0699 0.0099 0.07847 C -0.00338 0.09653 -0.01836 0.11134 -0.02982 0.1331 C -0.03034 0.13727 -0.03268 0.14143 -0.03164 0.14421 C -0.0306 0.14884 -0.01536 0.15972 -0.01484 0.15903 C 0.00417 0.16736 0.02149 0.16504 0.04102 0.16296 " pathEditMode="relative" rAng="10620000" ptsTypes="AAAAAAAAAAAAAAAAAAAAAAAAAAAAAAAA">
                                      <p:cBhvr>
                                        <p:cTn id="18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4974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69 -0.90556 C 0.23815 -0.8912 0.12383 -0.84167 0.11354 -0.81412 C 0.1056 -0.76945 0.20989 -0.78982 0.21341 -0.76065 C 0.21458 -0.7544 0.21523 -0.74792 0.21732 -0.74282 C 0.22018 -0.7331 0.22643 -0.71574 0.22669 -0.7162 C 0.22552 -0.69838 0.22591 -0.68449 0.21406 -0.66968 C 0.2095 -0.66389 0.20039 -0.65185 0.20039 -0.65162 C 0.19375 -0.63542 0.19179 -0.63357 0.19127 -0.61019 C 0.19101 -0.57894 0.19844 -0.56134 0.18906 -0.58704 C 0.17825 -0.58472 0.17643 -0.57755 0.16679 -0.56273 C 0.14114 -0.52477 0.16979 -0.57292 0.14831 -0.53472 C 0.14336 -0.49861 0.14375 -0.50162 0.15065 -0.47708 C 0.16133 -0.43796 0.14219 -0.49445 0.15742 -0.45208 C 0.15586 -0.41968 0.15091 -0.38495 0.13945 -0.35625 C 0.13737 -0.35 0.12604 -0.34167 0.12331 -0.33889 C 0.1207 -0.33449 0.11836 -0.33009 0.11562 -0.32546 C 0.11315 -0.32083 0.11054 -0.3206 0.10846 -0.3169 C 0.10416 -0.30718 0.09778 -0.28588 0.09752 -0.28657 C 0.09909 -0.27593 0.10273 -0.26736 0.10364 -0.25648 C 0.10364 -0.25 0.10364 -0.24421 0.10456 -0.2375 C 0.10482 -0.23125 0.1095 -0.22662 0.1082 -0.22037 C 0.10664 -0.21482 0.10403 -0.22546 0.10247 -0.22801 C 0.08854 -0.22315 0.08008 -0.20255 0.06784 -0.18426 C 0.06575 -0.17685 0.05664 -0.1537 0.05534 -0.14884 C 0.05273 -0.13333 0.05325 -0.10695 0.05364 -0.09352 C 0.05169 -0.08125 0.04739 -0.06852 0.04896 -0.06065 C 0.05039 -0.05116 0.05638 -0.05023 0.06041 -0.04445 C 0.06497 -0.03866 0.06784 -0.02847 0.06979 -0.01852 C 0.07239 -0.00671 0.07448 0.00764 0.07643 0.01805 C 0.0776 0.02338 0.07864 0.03194 0.07877 0.03102 C 0.06719 0.03518 0.06497 0.03403 0.05586 0.05671 C 0.04909 0.08426 0.03333 0.14792 0.02135 0.17454 C 0.0151 0.18773 0.00508 0.18935 -0.00209 0.2 C -0.00469 0.20532 -0.00951 0.21319 -0.00951 0.21296 " pathEditMode="relative" rAng="0" ptsTypes="AAAAAAAAAAAAAAAAAAAAAAAAAAAAAAAAAA">
                                      <p:cBhvr>
                                        <p:cTn id="3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559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657FC3-21C8-1F5C-3119-FD060984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528"/>
            <a:ext cx="12334169" cy="3246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0B567B-1CC7-CE47-44F7-D86DA2143419}"/>
              </a:ext>
            </a:extLst>
          </p:cNvPr>
          <p:cNvSpPr txBox="1"/>
          <p:nvPr/>
        </p:nvSpPr>
        <p:spPr>
          <a:xfrm>
            <a:off x="7974241" y="30124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Đ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35C52-C32B-F0D4-F137-9B7526CB7770}"/>
              </a:ext>
            </a:extLst>
          </p:cNvPr>
          <p:cNvSpPr txBox="1"/>
          <p:nvPr/>
        </p:nvSpPr>
        <p:spPr>
          <a:xfrm>
            <a:off x="7979043" y="24581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C18CF-6EC0-71C3-9F7F-15E49F6E8229}"/>
              </a:ext>
            </a:extLst>
          </p:cNvPr>
          <p:cNvSpPr txBox="1"/>
          <p:nvPr/>
        </p:nvSpPr>
        <p:spPr>
          <a:xfrm>
            <a:off x="10939210" y="35668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Đ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E5EA7-3493-0D12-86F5-F91555DB8940}"/>
              </a:ext>
            </a:extLst>
          </p:cNvPr>
          <p:cNvSpPr txBox="1"/>
          <p:nvPr/>
        </p:nvSpPr>
        <p:spPr>
          <a:xfrm>
            <a:off x="10939210" y="30124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Đ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57704-155E-F0D2-13CC-FF00571D8112}"/>
              </a:ext>
            </a:extLst>
          </p:cNvPr>
          <p:cNvSpPr txBox="1"/>
          <p:nvPr/>
        </p:nvSpPr>
        <p:spPr>
          <a:xfrm>
            <a:off x="10939210" y="245813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Đ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12305-F5D8-8C24-B8A7-2BB1B7A1E71F}"/>
              </a:ext>
            </a:extLst>
          </p:cNvPr>
          <p:cNvSpPr txBox="1"/>
          <p:nvPr/>
        </p:nvSpPr>
        <p:spPr>
          <a:xfrm>
            <a:off x="8025537" y="356685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27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3CDB9-C9EE-C2C7-18D3-3E9080A2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64"/>
            <a:ext cx="10574724" cy="2755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80AD30-FDC7-8655-9B9D-FBA7E49DBFCD}"/>
              </a:ext>
            </a:extLst>
          </p:cNvPr>
          <p:cNvSpPr txBox="1"/>
          <p:nvPr/>
        </p:nvSpPr>
        <p:spPr>
          <a:xfrm>
            <a:off x="0" y="296733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/>
              <a:t>Bài giải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A9AEB-9193-0837-2C26-538CFEF2FCB4}"/>
                  </a:ext>
                </a:extLst>
              </p:cNvPr>
              <p:cNvSpPr txBox="1"/>
              <p:nvPr/>
            </p:nvSpPr>
            <p:spPr>
              <a:xfrm>
                <a:off x="171009" y="3519342"/>
                <a:ext cx="5309937" cy="2509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Diện tích xung quanh của lăng trụ đứng tam giác là: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(4 + 5 + 6) .10 = </a:t>
                </a:r>
                <a:r>
                  <a:rPr lang="vi-VN" sz="24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150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Diện tích xung quanh lăng trụ đứng là: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( 13 + 13 + 8 + 18) . 20 = 1040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A9AEB-9193-0837-2C26-538CFEF2F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9" y="3519342"/>
                <a:ext cx="5309937" cy="2509854"/>
              </a:xfrm>
              <a:prstGeom prst="rect">
                <a:avLst/>
              </a:prstGeom>
              <a:blipFill>
                <a:blip r:embed="rId3"/>
                <a:stretch>
                  <a:fillRect l="-1722" t="-1942" r="-230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333530-DFE6-8D8B-7F85-437DA70E6C2E}"/>
                  </a:ext>
                </a:extLst>
              </p:cNvPr>
              <p:cNvSpPr txBox="1"/>
              <p:nvPr/>
            </p:nvSpPr>
            <p:spPr>
              <a:xfrm>
                <a:off x="7454125" y="3593432"/>
                <a:ext cx="5309937" cy="2031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tích đáy là: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(8 + 18). 12 : 2 = </a:t>
                </a:r>
                <a:r>
                  <a:rPr lang="vi-VN" sz="24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156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Diện tích toàn phần là: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effectLst/>
                    <a:latin typeface="+mj-lt"/>
                    <a:ea typeface="Arial" panose="020B0604020202020204" pitchFamily="34" charset="0"/>
                  </a:rPr>
                  <a:t>10404 + 156 . 2 = 1352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+mj-lt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333530-DFE6-8D8B-7F85-437DA70E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125" y="3593432"/>
                <a:ext cx="5309937" cy="2031903"/>
              </a:xfrm>
              <a:prstGeom prst="rect">
                <a:avLst/>
              </a:prstGeom>
              <a:blipFill>
                <a:blip r:embed="rId4"/>
                <a:stretch>
                  <a:fillRect l="-1837" t="-2395" b="-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47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A69D3-1638-B300-FBD5-A6449E9C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0" y="55179"/>
            <a:ext cx="12028510" cy="19718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109019-423B-A994-20FC-AB68BA53960C}"/>
                  </a:ext>
                </a:extLst>
              </p:cNvPr>
              <p:cNvSpPr txBox="1"/>
              <p:nvPr/>
            </p:nvSpPr>
            <p:spPr>
              <a:xfrm>
                <a:off x="299545" y="1876096"/>
                <a:ext cx="11098924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Thể tích hình lập phương là: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=27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Cạnh hình lập phương mới là: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 3 = 6 cm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 tích hình lập phương mới là: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=216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 tích hình lập phương mới gấp số lần thể tích hình lập phương ban đầu là: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216 : 27 = 8 lần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109019-423B-A994-20FC-AB68BA539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45" y="1876096"/>
                <a:ext cx="11098924" cy="4647426"/>
              </a:xfrm>
              <a:prstGeom prst="rect">
                <a:avLst/>
              </a:prstGeom>
              <a:blipFill>
                <a:blip r:embed="rId3"/>
                <a:stretch>
                  <a:fillRect l="-824" t="-1050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5540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22FBA-1550-6B75-C7B1-59D5AA93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8" y="0"/>
            <a:ext cx="11572893" cy="1403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D384A1-7580-22B6-94D0-3D667860B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99" y="1088614"/>
            <a:ext cx="5244603" cy="27424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EFD3CC-F1BA-8DC0-EC69-3D4FF381F8BD}"/>
                  </a:ext>
                </a:extLst>
              </p:cNvPr>
              <p:cNvSpPr txBox="1"/>
              <p:nvPr/>
            </p:nvSpPr>
            <p:spPr>
              <a:xfrm>
                <a:off x="467208" y="2049517"/>
                <a:ext cx="6012419" cy="337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Thùng chứa là lăng trụ đứng với đáy là hình chữ nhật với chiều dài là 80cm, chiều rộng là 60cm và chiều cao lăng trụ là 50cm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đáy lăng trụ là: 60. 80 = 4800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 tích lăng trụ là: 4800. 50 = 24000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EFD3CC-F1BA-8DC0-EC69-3D4FF381F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8" y="2049517"/>
                <a:ext cx="6012419" cy="3371308"/>
              </a:xfrm>
              <a:prstGeom prst="rect">
                <a:avLst/>
              </a:prstGeom>
              <a:blipFill>
                <a:blip r:embed="rId4"/>
                <a:stretch>
                  <a:fillRect l="-1623" t="-1447" r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18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3464" y="2405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7060"/>
            <a:ext cx="7487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400" b="1" dirty="0">
                <a:solidFill>
                  <a:prstClr val="black"/>
                </a:solidFill>
                <a:latin typeface="+mj-lt"/>
              </a:rPr>
              <a:t>Bài 5. </a:t>
            </a:r>
            <a:r>
              <a:rPr lang="vi-VN" sz="2400" dirty="0">
                <a:solidFill>
                  <a:prstClr val="black"/>
                </a:solidFill>
                <a:latin typeface="+mj-lt"/>
              </a:rPr>
              <a:t>Một ngôi nhà có cấu trúc và kích thước như hình 34.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+mj-lt"/>
              </a:rPr>
              <a:t> Tính thể tích phần không gian giới hạn bởi ngôi nhà đó </a:t>
            </a:r>
          </a:p>
          <a:p>
            <a:r>
              <a:rPr lang="vi-VN" sz="2400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7" descr="Bài 5 trang 87 Toán 7 tập 1 SGK Cánh Diều">
            <a:extLst>
              <a:ext uri="{FF2B5EF4-FFF2-40B4-BE49-F238E27FC236}">
                <a16:creationId xmlns:a16="http://schemas.microsoft.com/office/drawing/2014/main" id="{D64D0540-1FB6-D2BC-DED1-4620F5DBC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89" y="829827"/>
            <a:ext cx="3651147" cy="2956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A77FC-C786-6C72-A61F-662990E76BF2}"/>
              </a:ext>
            </a:extLst>
          </p:cNvPr>
          <p:cNvSpPr txBox="1"/>
          <p:nvPr/>
        </p:nvSpPr>
        <p:spPr>
          <a:xfrm>
            <a:off x="8101263" y="3981188"/>
            <a:ext cx="4090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Phân tích:</a:t>
            </a:r>
            <a:r>
              <a:rPr lang="vi-VN" sz="2400" dirty="0">
                <a:latin typeface="+mj-lt"/>
              </a:rPr>
              <a:t> Không gian ngôi nhà gồm 2 phần: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Phần không gian có dạng hình hộp chữ nhật</a:t>
            </a:r>
          </a:p>
          <a:p>
            <a:r>
              <a:rPr lang="vi-VN" sz="2400" dirty="0">
                <a:latin typeface="+mj-lt"/>
              </a:rPr>
              <a:t>- Phần không gian có dạng hình lăng trụ tam giác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B5AE1-C38B-F41F-DD79-89161719C1FB}"/>
              </a:ext>
            </a:extLst>
          </p:cNvPr>
          <p:cNvSpPr txBox="1"/>
          <p:nvPr/>
        </p:nvSpPr>
        <p:spPr>
          <a:xfrm>
            <a:off x="8299811" y="164004"/>
            <a:ext cx="369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Hoạt động nhóm: 5 phút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466CAE-CEF4-C964-8072-2E8A05C3DDE0}"/>
                  </a:ext>
                </a:extLst>
              </p:cNvPr>
              <p:cNvSpPr txBox="1"/>
              <p:nvPr/>
            </p:nvSpPr>
            <p:spPr>
              <a:xfrm>
                <a:off x="106840" y="893494"/>
                <a:ext cx="7427495" cy="5529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 tích không gian được giới hạn bởi ngôi nhà được chia làm hai phần là: phần không gian lăng trụ đứng tam giác và phần không gian hình hộp chữ nhật.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 tích hình hộp chữ nhật là: 3,5 . 6 . 15 = 315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đáy lăng trụ đứng (hình chữ nhật) là: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15. 6 = 90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 tích lăng trụ đứng tam giác là: 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 . 1,2 = 108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 tích phần không gian được giới hạn bởi ngôi nhà là: 315 + 108 = 423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466CAE-CEF4-C964-8072-2E8A05C3D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0" y="893494"/>
                <a:ext cx="7427495" cy="5529655"/>
              </a:xfrm>
              <a:prstGeom prst="rect">
                <a:avLst/>
              </a:prstGeom>
              <a:blipFill>
                <a:blip r:embed="rId3"/>
                <a:stretch>
                  <a:fillRect l="-1314" t="-882" r="-1232" b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478</Words>
  <PresentationFormat>Widescreen</PresentationFormat>
  <Paragraphs>66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Palatino Linotype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2022-07-20T09:13:37Z</dcterms:created>
  <dcterms:modified xsi:type="dcterms:W3CDTF">2022-07-29T13:25:29Z</dcterms:modified>
</cp:coreProperties>
</file>