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320" r:id="rId2"/>
    <p:sldId id="321" r:id="rId3"/>
    <p:sldId id="266" r:id="rId4"/>
    <p:sldId id="267" r:id="rId5"/>
    <p:sldId id="268" r:id="rId6"/>
    <p:sldId id="333" r:id="rId7"/>
    <p:sldId id="322" r:id="rId8"/>
    <p:sldId id="271" r:id="rId9"/>
    <p:sldId id="272" r:id="rId10"/>
    <p:sldId id="273" r:id="rId11"/>
    <p:sldId id="274" r:id="rId12"/>
    <p:sldId id="275" r:id="rId13"/>
    <p:sldId id="276" r:id="rId14"/>
    <p:sldId id="323" r:id="rId15"/>
    <p:sldId id="278" r:id="rId16"/>
    <p:sldId id="324" r:id="rId17"/>
    <p:sldId id="280" r:id="rId18"/>
    <p:sldId id="325" r:id="rId19"/>
    <p:sldId id="326" r:id="rId20"/>
    <p:sldId id="328" r:id="rId21"/>
    <p:sldId id="330" r:id="rId22"/>
    <p:sldId id="331" r:id="rId23"/>
    <p:sldId id="332" r:id="rId24"/>
    <p:sldId id="334" r:id="rId25"/>
    <p:sldId id="335" r:id="rId26"/>
    <p:sldId id="336" r:id="rId27"/>
    <p:sldId id="338" r:id="rId28"/>
    <p:sldId id="340" r:id="rId29"/>
    <p:sldId id="341" r:id="rId30"/>
    <p:sldId id="342" r:id="rId31"/>
    <p:sldId id="343" r:id="rId32"/>
    <p:sldId id="344" r:id="rId33"/>
    <p:sldId id="393" r:id="rId34"/>
    <p:sldId id="346" r:id="rId35"/>
    <p:sldId id="347" r:id="rId36"/>
    <p:sldId id="348" r:id="rId37"/>
    <p:sldId id="349" r:id="rId38"/>
    <p:sldId id="394" r:id="rId39"/>
    <p:sldId id="350" r:id="rId40"/>
    <p:sldId id="351" r:id="rId41"/>
    <p:sldId id="352" r:id="rId42"/>
    <p:sldId id="353" r:id="rId43"/>
    <p:sldId id="402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95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96" r:id="rId72"/>
    <p:sldId id="381" r:id="rId73"/>
    <p:sldId id="382" r:id="rId74"/>
    <p:sldId id="383" r:id="rId75"/>
    <p:sldId id="397" r:id="rId76"/>
    <p:sldId id="384" r:id="rId77"/>
    <p:sldId id="385" r:id="rId78"/>
    <p:sldId id="398" r:id="rId79"/>
    <p:sldId id="386" r:id="rId80"/>
    <p:sldId id="387" r:id="rId81"/>
    <p:sldId id="388" r:id="rId82"/>
    <p:sldId id="399" r:id="rId83"/>
    <p:sldId id="389" r:id="rId84"/>
    <p:sldId id="390" r:id="rId85"/>
    <p:sldId id="400" r:id="rId86"/>
    <p:sldId id="391" r:id="rId87"/>
    <p:sldId id="392" r:id="rId88"/>
    <p:sldId id="401" r:id="rId89"/>
  </p:sldIdLst>
  <p:sldSz cx="24387175" cy="13716000"/>
  <p:notesSz cx="6858000" cy="9144000"/>
  <p:custDataLst>
    <p:tags r:id="rId91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18" autoAdjust="0"/>
    <p:restoredTop sz="90126" autoAdjust="0"/>
  </p:normalViewPr>
  <p:slideViewPr>
    <p:cSldViewPr>
      <p:cViewPr varScale="1">
        <p:scale>
          <a:sx n="33" d="100"/>
          <a:sy n="33" d="100"/>
        </p:scale>
        <p:origin x="72" y="72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8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9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47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9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6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51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2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4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7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9D33D-DE5B-48B9-B35A-53057F9A397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02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68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6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47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1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51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4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79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14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3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5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98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0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9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46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69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33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64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4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21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5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9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663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31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4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953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719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416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862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98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372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67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3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339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81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22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085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41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947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383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551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99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7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44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319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3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22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1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4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688637" y="333375"/>
            <a:ext cx="949490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LŨY</a:t>
            </a:r>
            <a:r>
              <a:rPr lang="en-US" sz="51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THỪA – HÀM SỐ LŨY THỪA</a:t>
            </a:r>
            <a:endParaRPr lang="en-US" sz="51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217920" y="455250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GIẢI 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TÍCH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48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115175" y="276523"/>
            <a:ext cx="2303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9</a:t>
            </a:r>
            <a:endParaRPr lang="en-US" sz="3200" b="0" baseline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3200" b="0" baseline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18" Type="http://schemas.openxmlformats.org/officeDocument/2006/relationships/slide" Target="slide8.xml"/><Relationship Id="rId3" Type="http://schemas.openxmlformats.org/officeDocument/2006/relationships/image" Target="../media/image6.gif"/><Relationship Id="rId7" Type="http://schemas.openxmlformats.org/officeDocument/2006/relationships/slide" Target="slide14.xml"/><Relationship Id="rId12" Type="http://schemas.openxmlformats.org/officeDocument/2006/relationships/slide" Target="slide6.xml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5.xml"/><Relationship Id="rId5" Type="http://schemas.openxmlformats.org/officeDocument/2006/relationships/slide" Target="slide13.xml"/><Relationship Id="rId15" Type="http://schemas.openxmlformats.org/officeDocument/2006/relationships/slide" Target="slide11.xml"/><Relationship Id="rId10" Type="http://schemas.openxmlformats.org/officeDocument/2006/relationships/slide" Target="slide4.xml"/><Relationship Id="rId19" Type="http://schemas.openxmlformats.org/officeDocument/2006/relationships/slide" Target="slide18.xml"/><Relationship Id="rId4" Type="http://schemas.openxmlformats.org/officeDocument/2006/relationships/image" Target="../media/image7.gif"/><Relationship Id="rId9" Type="http://schemas.openxmlformats.org/officeDocument/2006/relationships/slide" Target="slide15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7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810.png"/><Relationship Id="rId7" Type="http://schemas.openxmlformats.org/officeDocument/2006/relationships/image" Target="../media/image185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83.png"/><Relationship Id="rId10" Type="http://schemas.openxmlformats.org/officeDocument/2006/relationships/image" Target="../media/image187.png"/><Relationship Id="rId4" Type="http://schemas.openxmlformats.org/officeDocument/2006/relationships/image" Target="../media/image182.png"/><Relationship Id="rId9" Type="http://schemas.openxmlformats.org/officeDocument/2006/relationships/image" Target="../media/image1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13" Type="http://schemas.openxmlformats.org/officeDocument/2006/relationships/image" Target="../media/image208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jpg"/><Relationship Id="rId4" Type="http://schemas.openxmlformats.org/officeDocument/2006/relationships/image" Target="../media/image2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Relationship Id="rId9" Type="http://schemas.openxmlformats.org/officeDocument/2006/relationships/image" Target="../media/image23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0" Type="http://schemas.openxmlformats.org/officeDocument/2006/relationships/image" Target="../media/image260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Relationship Id="rId9" Type="http://schemas.openxmlformats.org/officeDocument/2006/relationships/image" Target="../media/image2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10" Type="http://schemas.openxmlformats.org/officeDocument/2006/relationships/image" Target="../media/image335.png"/><Relationship Id="rId4" Type="http://schemas.openxmlformats.org/officeDocument/2006/relationships/image" Target="../media/image329.png"/><Relationship Id="rId9" Type="http://schemas.openxmlformats.org/officeDocument/2006/relationships/image" Target="../media/image3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5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4" Type="http://schemas.openxmlformats.org/officeDocument/2006/relationships/image" Target="../media/image3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Relationship Id="rId9" Type="http://schemas.openxmlformats.org/officeDocument/2006/relationships/image" Target="../media/image3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1.png"/><Relationship Id="rId4" Type="http://schemas.openxmlformats.org/officeDocument/2006/relationships/image" Target="../media/image38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Relationship Id="rId9" Type="http://schemas.openxmlformats.org/officeDocument/2006/relationships/image" Target="../media/image3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6.png"/><Relationship Id="rId4" Type="http://schemas.openxmlformats.org/officeDocument/2006/relationships/image" Target="../media/image39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7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73.png"/><Relationship Id="rId9" Type="http://schemas.openxmlformats.org/officeDocument/2006/relationships/image" Target="../media/image4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5.png"/><Relationship Id="rId4" Type="http://schemas.openxmlformats.org/officeDocument/2006/relationships/image" Target="../media/image4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8.png"/><Relationship Id="rId4" Type="http://schemas.openxmlformats.org/officeDocument/2006/relationships/image" Target="../media/image40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7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73.png"/><Relationship Id="rId9" Type="http://schemas.openxmlformats.org/officeDocument/2006/relationships/image" Target="../media/image40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409.png"/><Relationship Id="rId7" Type="http://schemas.openxmlformats.org/officeDocument/2006/relationships/image" Target="../media/image4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image" Target="../media/image4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8.png"/><Relationship Id="rId5" Type="http://schemas.openxmlformats.org/officeDocument/2006/relationships/image" Target="../media/image417.png"/><Relationship Id="rId4" Type="http://schemas.openxmlformats.org/officeDocument/2006/relationships/image" Target="../media/image41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419.png"/><Relationship Id="rId7" Type="http://schemas.openxmlformats.org/officeDocument/2006/relationships/image" Target="../media/image4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image" Target="../media/image41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png"/><Relationship Id="rId3" Type="http://schemas.openxmlformats.org/officeDocument/2006/relationships/image" Target="../media/image420.png"/><Relationship Id="rId7" Type="http://schemas.openxmlformats.org/officeDocument/2006/relationships/image" Target="../media/image4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3.png"/><Relationship Id="rId5" Type="http://schemas.openxmlformats.org/officeDocument/2006/relationships/image" Target="../media/image422.png"/><Relationship Id="rId4" Type="http://schemas.openxmlformats.org/officeDocument/2006/relationships/image" Target="../media/image421.png"/><Relationship Id="rId9" Type="http://schemas.openxmlformats.org/officeDocument/2006/relationships/image" Target="../media/image4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7" Type="http://schemas.openxmlformats.org/officeDocument/2006/relationships/image" Target="../media/image43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1" y="0"/>
            <a:ext cx="24406147" cy="1382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1800"/>
          </a:p>
        </p:txBody>
      </p:sp>
      <p:sp>
        <p:nvSpPr>
          <p:cNvPr id="16" name="Rounded Rectangle 15"/>
          <p:cNvSpPr/>
          <p:nvPr/>
        </p:nvSpPr>
        <p:spPr>
          <a:xfrm>
            <a:off x="4894614" y="6244968"/>
            <a:ext cx="15138801" cy="2810256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1800"/>
          </a:p>
        </p:txBody>
      </p:sp>
      <p:sp>
        <p:nvSpPr>
          <p:cNvPr id="21" name="TextBox 20"/>
          <p:cNvSpPr txBox="1"/>
          <p:nvPr/>
        </p:nvSpPr>
        <p:spPr>
          <a:xfrm>
            <a:off x="7028825" y="3169152"/>
            <a:ext cx="10496463" cy="92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3" tIns="45702" rIns="91403" bIns="45702" rtlCol="0">
            <a:spAutoFit/>
          </a:bodyPr>
          <a:lstStyle/>
          <a:p>
            <a:pPr algn="ctr"/>
            <a:r>
              <a:rPr lang="en-US" sz="54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 THI THPT QUỐC GIA 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61059" y="4070830"/>
            <a:ext cx="13829833" cy="133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DIỄN ĐÀN GIÁO VIÊN TOÁN – PPT TIVI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200997" y="5750678"/>
            <a:ext cx="8715233" cy="3138512"/>
            <a:chOff x="8200993" y="4371559"/>
            <a:chExt cx="8715234" cy="3138923"/>
          </a:xfrm>
        </p:grpSpPr>
        <p:sp>
          <p:nvSpPr>
            <p:cNvPr id="17" name="Rectangle 16"/>
            <p:cNvSpPr/>
            <p:nvPr/>
          </p:nvSpPr>
          <p:spPr>
            <a:xfrm>
              <a:off x="9820500" y="4469240"/>
              <a:ext cx="5486401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699" tIns="22850" rIns="45699" bIns="22850"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00993" y="4371559"/>
              <a:ext cx="8715234" cy="3138923"/>
            </a:xfrm>
            <a:prstGeom prst="rect">
              <a:avLst/>
            </a:prstGeom>
            <a:noFill/>
          </p:spPr>
          <p:txBody>
            <a:bodyPr wrap="none" lIns="45699" tIns="22850" rIns="45699" bIns="22850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ĐỀ THI THỬ </a:t>
              </a:r>
            </a:p>
            <a:p>
              <a:pPr algn="ctr"/>
              <a:r>
                <a:rPr lang="en-US" sz="66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SỐ 04</a:t>
              </a:r>
            </a:p>
            <a:p>
              <a:pPr algn="ctr"/>
              <a:r>
                <a:rPr lang="en-US" sz="66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PHÁT TRIỂN MÃ 103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485245"/>
            <a:ext cx="1814128" cy="1782563"/>
            <a:chOff x="12784885" y="1066801"/>
            <a:chExt cx="1814128" cy="1782793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323187"/>
            </a:xfrm>
            <a:prstGeom prst="rect">
              <a:avLst/>
            </a:prstGeom>
            <a:noFill/>
          </p:spPr>
          <p:txBody>
            <a:bodyPr wrap="square" lIns="45699" tIns="22850" rIns="45699" bIns="2285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4" y="1556786"/>
              <a:ext cx="1131036" cy="1292808"/>
            </a:xfrm>
            <a:prstGeom prst="rect">
              <a:avLst/>
            </a:prstGeom>
            <a:noFill/>
          </p:spPr>
          <p:txBody>
            <a:bodyPr wrap="none" lIns="45699" tIns="22850" rIns="45699" bIns="22850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3" y="645926"/>
            <a:ext cx="2238375" cy="1706804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9500" l="13137" r="79625">
                        <a14:foregroundMark x1="15013" y1="16500" x2="41823" y2="58500"/>
                        <a14:foregroundMark x1="41823" y1="58500" x2="54960" y2="62000"/>
                        <a14:foregroundMark x1="54960" y1="62000" x2="65952" y2="43500"/>
                        <a14:foregroundMark x1="65952" y1="43500" x2="70241" y2="32500"/>
                        <a14:foregroundMark x1="70241" y1="32500" x2="72654" y2="20500"/>
                        <a14:foregroundMark x1="72654" y1="20500" x2="64343" y2="22500"/>
                        <a14:foregroundMark x1="64343" y1="22500" x2="58445" y2="36500"/>
                        <a14:foregroundMark x1="58445" y1="36500" x2="56032" y2="52000"/>
                        <a14:foregroundMark x1="56032" y1="52000" x2="61662" y2="60500"/>
                        <a14:foregroundMark x1="61662" y1="60500" x2="67828" y2="60500"/>
                        <a14:foregroundMark x1="67828" y1="60500" x2="31099" y2="64500"/>
                        <a14:foregroundMark x1="31099" y1="64500" x2="23861" y2="60500"/>
                        <a14:foregroundMark x1="23861" y1="60500" x2="49062" y2="69000"/>
                        <a14:foregroundMark x1="49062" y1="69000" x2="63271" y2="63500"/>
                        <a14:foregroundMark x1="63271" y1="63500" x2="68365" y2="58500"/>
                        <a14:foregroundMark x1="68365" y1="58500" x2="21984" y2="31000"/>
                        <a14:foregroundMark x1="21984" y1="31000" x2="25737" y2="17500"/>
                        <a14:foregroundMark x1="25737" y1="17500" x2="31367" y2="15000"/>
                        <a14:foregroundMark x1="31367" y1="15000" x2="49598" y2="27000"/>
                        <a14:foregroundMark x1="49598" y1="27000" x2="56568" y2="27500"/>
                        <a14:foregroundMark x1="56568" y1="27500" x2="61662" y2="19000"/>
                        <a14:foregroundMark x1="61662" y1="19000" x2="56300" y2="10500"/>
                        <a14:foregroundMark x1="56300" y1="10500" x2="48794" y2="18500"/>
                        <a14:foregroundMark x1="48794" y1="18500" x2="42895" y2="20000"/>
                        <a14:foregroundMark x1="42895" y1="20000" x2="31099" y2="9500"/>
                        <a14:foregroundMark x1="31099" y1="9500" x2="25469" y2="10000"/>
                        <a14:foregroundMark x1="25469" y1="10000" x2="29223" y2="21500"/>
                        <a14:foregroundMark x1="29223" y1="21500" x2="41823" y2="34500"/>
                        <a14:foregroundMark x1="41823" y1="34500" x2="60054" y2="38000"/>
                        <a14:foregroundMark x1="60054" y1="38000" x2="69169" y2="34000"/>
                        <a14:foregroundMark x1="69169" y1="34000" x2="64075" y2="25000"/>
                        <a14:foregroundMark x1="64075" y1="25000" x2="28418" y2="31500"/>
                        <a14:foregroundMark x1="24397" y1="91500" x2="36193" y2="89500"/>
                        <a14:foregroundMark x1="36193" y1="89500" x2="69437" y2="92000"/>
                        <a14:foregroundMark x1="69437" y1="92000" x2="26542" y2="94000"/>
                        <a14:foregroundMark x1="26542" y1="94000" x2="43968" y2="90000"/>
                        <a14:foregroundMark x1="43968" y1="90000" x2="62735" y2="90000"/>
                        <a14:foregroundMark x1="62735" y1="90000" x2="68901" y2="89500"/>
                        <a14:foregroundMark x1="68901" y1="89500" x2="69169" y2="89500"/>
                        <a14:foregroundMark x1="24397" y1="84000" x2="24397" y2="98500"/>
                        <a14:foregroundMark x1="24397" y1="98500" x2="25469" y2="85000"/>
                        <a14:foregroundMark x1="25469" y1="85000" x2="30295" y2="92000"/>
                        <a14:foregroundMark x1="30295" y1="92000" x2="52547" y2="79000"/>
                        <a14:foregroundMark x1="52547" y1="79000" x2="69973" y2="96000"/>
                        <a14:foregroundMark x1="69973" y1="96000" x2="65147" y2="84500"/>
                        <a14:foregroundMark x1="65147" y1="84500" x2="23861" y2="88000"/>
                        <a14:foregroundMark x1="23861" y1="88000" x2="29759" y2="98500"/>
                        <a14:foregroundMark x1="29759" y1="98500" x2="57641" y2="92500"/>
                        <a14:foregroundMark x1="57641" y1="92500" x2="65684" y2="94500"/>
                        <a14:foregroundMark x1="65684" y1="94500" x2="58981" y2="86500"/>
                        <a14:foregroundMark x1="58981" y1="86500" x2="37265" y2="99500"/>
                        <a14:foregroundMark x1="22788" y1="83000" x2="25201" y2="97000"/>
                        <a14:foregroundMark x1="25201" y1="97000" x2="47989" y2="99000"/>
                        <a14:foregroundMark x1="47989" y1="99000" x2="77480" y2="95000"/>
                        <a14:foregroundMark x1="77480" y1="95000" x2="70241" y2="81500"/>
                        <a14:foregroundMark x1="70241" y1="81500" x2="63807" y2="79000"/>
                        <a14:foregroundMark x1="63807" y1="79000" x2="55496" y2="90500"/>
                        <a14:foregroundMark x1="55496" y1="90500" x2="27882" y2="85000"/>
                        <a14:foregroundMark x1="27882" y1="85000" x2="21180" y2="90500"/>
                        <a14:foregroundMark x1="21180" y1="90500" x2="32708" y2="98500"/>
                        <a14:foregroundMark x1="32708" y1="98500" x2="46917" y2="99500"/>
                        <a14:foregroundMark x1="46917" y1="99500" x2="73190" y2="97000"/>
                        <a14:foregroundMark x1="73190" y1="97000" x2="69437" y2="82000"/>
                        <a14:foregroundMark x1="69437" y1="82000" x2="53351" y2="81000"/>
                        <a14:foregroundMark x1="53351" y1="81000" x2="28418" y2="99000"/>
                        <a14:foregroundMark x1="28418" y1="99000" x2="35925" y2="99500"/>
                        <a14:foregroundMark x1="35925" y1="99500" x2="69705" y2="99500"/>
                        <a14:foregroundMark x1="69705" y1="99500" x2="61394" y2="91000"/>
                        <a14:foregroundMark x1="61394" y1="91000" x2="28418" y2="96000"/>
                        <a14:foregroundMark x1="28418" y1="96000" x2="27882" y2="96500"/>
                        <a14:foregroundMark x1="12332" y1="15000" x2="24397" y2="4500"/>
                        <a14:foregroundMark x1="24397" y1="4500" x2="30831" y2="4000"/>
                        <a14:foregroundMark x1="30831" y1="4000" x2="37534" y2="5500"/>
                        <a14:foregroundMark x1="37534" y1="5500" x2="31367" y2="2500"/>
                        <a14:foregroundMark x1="31367" y1="2500" x2="25201" y2="5000"/>
                        <a14:foregroundMark x1="25201" y1="5000" x2="20107" y2="11500"/>
                        <a14:foregroundMark x1="20107" y1="11500" x2="35925" y2="10000"/>
                        <a14:foregroundMark x1="35925" y1="10000" x2="69705" y2="13500"/>
                        <a14:foregroundMark x1="69705" y1="13500" x2="62198" y2="4000"/>
                        <a14:foregroundMark x1="62198" y1="4000" x2="80161" y2="22000"/>
                        <a14:foregroundMark x1="80161" y1="22000" x2="74531" y2="17500"/>
                        <a14:foregroundMark x1="74531" y1="17500" x2="70777" y2="7000"/>
                        <a14:foregroundMark x1="70777" y1="7000" x2="64879" y2="7000"/>
                        <a14:foregroundMark x1="64879" y1="7000" x2="72386" y2="17000"/>
                        <a14:foregroundMark x1="72386" y1="17000" x2="63807" y2="14000"/>
                        <a14:foregroundMark x1="63807" y1="14000" x2="50402" y2="26000"/>
                        <a14:foregroundMark x1="50402" y1="26000" x2="45576" y2="38500"/>
                        <a14:foregroundMark x1="45576" y1="38500" x2="44504" y2="53000"/>
                        <a14:foregroundMark x1="44504" y1="53000" x2="39142" y2="61000"/>
                        <a14:foregroundMark x1="39142" y1="61000" x2="19303" y2="59000"/>
                        <a14:foregroundMark x1="19303" y1="59000" x2="52011" y2="75000"/>
                        <a14:foregroundMark x1="18231" y1="58000" x2="53619" y2="82000"/>
                        <a14:foregroundMark x1="53619" y1="82000" x2="67292" y2="82000"/>
                        <a14:foregroundMark x1="67292" y1="82000" x2="73190" y2="79500"/>
                        <a14:foregroundMark x1="73190" y1="79500" x2="76408" y2="65500"/>
                        <a14:foregroundMark x1="76408" y1="65500" x2="71314" y2="56000"/>
                        <a14:foregroundMark x1="71314" y1="56000" x2="65952" y2="63000"/>
                        <a14:foregroundMark x1="65952" y1="63000" x2="72386" y2="65000"/>
                        <a14:foregroundMark x1="72386" y1="65000" x2="74531" y2="51500"/>
                        <a14:foregroundMark x1="74531" y1="51500" x2="74531" y2="30500"/>
                        <a14:foregroundMark x1="74531" y1="30500" x2="67828" y2="32000"/>
                        <a14:foregroundMark x1="67828" y1="32000" x2="62198" y2="28000"/>
                        <a14:foregroundMark x1="62198" y1="28000" x2="57909" y2="16500"/>
                        <a14:foregroundMark x1="57909" y1="16500" x2="59786" y2="3000"/>
                        <a14:foregroundMark x1="59786" y1="3000" x2="56300" y2="7000"/>
                        <a14:foregroundMark x1="31635" y1="1000" x2="24665" y2="1000"/>
                        <a14:foregroundMark x1="24665" y1="1000" x2="18767" y2="5000"/>
                        <a14:foregroundMark x1="18767" y1="5000" x2="13673" y2="13000"/>
                        <a14:foregroundMark x1="13673" y1="13000" x2="16354" y2="25500"/>
                        <a14:foregroundMark x1="16354" y1="25500" x2="31367" y2="58000"/>
                        <a14:foregroundMark x1="31367" y1="58000" x2="30563" y2="67500"/>
                        <a14:foregroundMark x1="61662" y1="500" x2="76139" y2="6500"/>
                        <a14:foregroundMark x1="76139" y1="6500" x2="79357" y2="18000"/>
                        <a14:foregroundMark x1="79357" y1="18000" x2="75067" y2="10000"/>
                        <a14:foregroundMark x1="75067" y1="10000" x2="68365" y2="6000"/>
                        <a14:foregroundMark x1="68365" y1="6000" x2="78284" y2="24500"/>
                        <a14:foregroundMark x1="78284" y1="24500" x2="75067" y2="10500"/>
                        <a14:foregroundMark x1="75067" y1="10500" x2="69705" y2="4000"/>
                        <a14:foregroundMark x1="69705" y1="4000" x2="79625" y2="14000"/>
                        <a14:foregroundMark x1="19035" y1="2000" x2="14209" y2="8500"/>
                        <a14:foregroundMark x1="14209" y1="8500" x2="13137" y2="22000"/>
                        <a14:foregroundMark x1="13137" y1="22000" x2="18767" y2="29000"/>
                        <a14:foregroundMark x1="18767" y1="29000" x2="27882" y2="56000"/>
                        <a14:foregroundMark x1="75871" y1="7500" x2="80965" y2="16500"/>
                        <a14:foregroundMark x1="80965" y1="16500" x2="75603" y2="8500"/>
                        <a14:foregroundMark x1="75603" y1="8500" x2="64879" y2="4000"/>
                        <a14:foregroundMark x1="64879" y1="4000" x2="80429" y2="17000"/>
                        <a14:foregroundMark x1="80429" y1="17000" x2="64343" y2="4000"/>
                        <a14:foregroundMark x1="64343" y1="4000" x2="50670" y2="3000"/>
                        <a14:foregroundMark x1="50670" y1="3000" x2="35657" y2="12000"/>
                        <a14:foregroundMark x1="35657" y1="12000" x2="45576" y2="10500"/>
                        <a14:foregroundMark x1="45576" y1="10500" x2="32440" y2="7500"/>
                        <a14:foregroundMark x1="32440" y1="7500" x2="53351" y2="6500"/>
                        <a14:foregroundMark x1="53351" y1="6500" x2="32440" y2="5000"/>
                        <a14:foregroundMark x1="32440" y1="5000" x2="38070" y2="5000"/>
                        <a14:foregroundMark x1="38070" y1="5000" x2="32172" y2="4000"/>
                        <a14:foregroundMark x1="32172" y1="4000" x2="48257" y2="3500"/>
                        <a14:foregroundMark x1="48257" y1="3500" x2="35389" y2="3500"/>
                        <a14:foregroundMark x1="35389" y1="3500" x2="47721" y2="3500"/>
                        <a14:foregroundMark x1="47721" y1="3500" x2="32708" y2="1500"/>
                        <a14:foregroundMark x1="32708" y1="1500" x2="54960" y2="1000"/>
                        <a14:foregroundMark x1="54960" y1="1000" x2="69437" y2="2500"/>
                        <a14:foregroundMark x1="69437" y1="2500" x2="43700" y2="6500"/>
                        <a14:foregroundMark x1="43700" y1="6500" x2="71046" y2="18500"/>
                        <a14:foregroundMark x1="71046" y1="18500" x2="60054" y2="31000"/>
                        <a14:foregroundMark x1="60054" y1="31000" x2="51743" y2="32000"/>
                        <a14:foregroundMark x1="51743" y1="32000" x2="50134" y2="31000"/>
                        <a14:foregroundMark x1="24397" y1="88500" x2="24665" y2="98000"/>
                        <a14:foregroundMark x1="23861" y1="83500" x2="22788" y2="99000"/>
                        <a14:foregroundMark x1="22788" y1="99000" x2="23324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8049348" y="-15304"/>
            <a:ext cx="6283982" cy="361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5" y="-21628"/>
            <a:ext cx="5288785" cy="5064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4427" y="5597460"/>
            <a:ext cx="23707834" cy="6727407"/>
            <a:chOff x="171884" y="3636275"/>
            <a:chExt cx="11847333" cy="3571427"/>
          </a:xfrm>
        </p:grpSpPr>
        <p:sp>
          <p:nvSpPr>
            <p:cNvPr id="5" name="Rounded Rectangle 4"/>
            <p:cNvSpPr/>
            <p:nvPr/>
          </p:nvSpPr>
          <p:spPr>
            <a:xfrm>
              <a:off x="184317" y="3972242"/>
              <a:ext cx="11834900" cy="323546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71884" y="3636275"/>
              <a:ext cx="2418763" cy="553041"/>
              <a:chOff x="1214218" y="6239448"/>
              <a:chExt cx="4741652" cy="100484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20695" y="4702733"/>
                <a:ext cx="998459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14218" y="6239448"/>
                <a:ext cx="852450" cy="100484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68829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 </a:t>
                </a:r>
                <a:r>
                  <a:rPr lang="vi-VN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8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4427" y="2917048"/>
            <a:ext cx="23679365" cy="1914442"/>
            <a:chOff x="247181" y="1458524"/>
            <a:chExt cx="11838141" cy="957221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a14:m>
                    <a:r>
                      <a:rPr lang="en-US" sz="6000" dirty="0" smtClean="0"/>
                      <a:t>.</a:t>
                    </a:r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006949" y="1706915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𝒄𝒎</m:t>
                          </m:r>
                          <m:r>
                            <m:rPr>
                              <m:nor/>
                            </m:rPr>
                            <a:rPr lang="en-US" sz="6000" b="0" i="1" smtClean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06949" y="1706915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latin typeface="Tahaoma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n-US" sz="6000" b="1" i="1" smtClean="0">
                              <a:latin typeface="Tahaoma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458524"/>
              <a:ext cx="3090381" cy="957221"/>
              <a:chOff x="5537206" y="1518184"/>
              <a:chExt cx="3079904" cy="889871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49753" y="1518184"/>
                    <a:ext cx="2493487" cy="8581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6000" b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n-US" sz="6000" b="1" i="1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49753" y="1518184"/>
                    <a:ext cx="2493487" cy="85812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EA5DC9A4-F563-4496-B402-611123E17AC5}"/>
              </a:ext>
            </a:extLst>
          </p:cNvPr>
          <p:cNvSpPr/>
          <p:nvPr/>
        </p:nvSpPr>
        <p:spPr>
          <a:xfrm>
            <a:off x="458788" y="3486150"/>
            <a:ext cx="1055688" cy="117150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49237" y="399119"/>
                <a:ext cx="2301107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</a:t>
                </a:r>
                <a:r>
                  <a:rPr lang="en-US" sz="60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6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416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𝐴𝐵𝐶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</a:rPr>
                      <m:t>=52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6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37" y="399119"/>
                <a:ext cx="23011073" cy="1938992"/>
              </a:xfrm>
              <a:prstGeom prst="rect">
                <a:avLst/>
              </a:prstGeom>
              <a:blipFill rotWithShape="0">
                <a:blip r:embed="rId7"/>
                <a:stretch>
                  <a:fillRect l="-1616" t="-9718" r="-1563" b="-19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/>
          <p:cNvSpPr/>
          <p:nvPr/>
        </p:nvSpPr>
        <p:spPr>
          <a:xfrm>
            <a:off x="2476106" y="7548115"/>
            <a:ext cx="174290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 tích khối lăng trụ </a:t>
            </a:r>
            <a:r>
              <a:rPr lang="vi-VN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vi-VN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158424" y="8958789"/>
                <a:ext cx="9710030" cy="1425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b="1" i="1">
                        <a:latin typeface="Tahaoma"/>
                      </a:rPr>
                      <m:t>𝑽</m:t>
                    </m:r>
                    <m:r>
                      <a:rPr lang="en-US" sz="6000" b="1" i="1">
                        <a:latin typeface="Tahaoma"/>
                      </a:rPr>
                      <m:t>=</m:t>
                    </m:r>
                    <m:r>
                      <a:rPr lang="en-US" sz="6000" b="1" i="1">
                        <a:latin typeface="Tahaoma"/>
                      </a:rPr>
                      <m:t>𝑩</m:t>
                    </m:r>
                    <m:r>
                      <a:rPr lang="en-US" sz="6000" b="1" i="1">
                        <a:latin typeface="Tahaoma"/>
                      </a:rPr>
                      <m:t>.</m:t>
                    </m:r>
                    <m:r>
                      <a:rPr lang="en-US" sz="6000" b="1" i="1">
                        <a:latin typeface="Tahaoma"/>
                      </a:rPr>
                      <m:t>𝒉</m:t>
                    </m:r>
                    <m:r>
                      <a:rPr lang="en-US" sz="6000" b="1" i="1">
                        <a:latin typeface="Tahaoma"/>
                      </a:rPr>
                      <m:t>⇒</m:t>
                    </m:r>
                    <m:r>
                      <a:rPr lang="en-US" sz="6000" b="1" i="1">
                        <a:latin typeface="Tahaoma"/>
                      </a:rPr>
                      <m:t>𝒉</m:t>
                    </m:r>
                    <m:r>
                      <a:rPr lang="en-US" sz="6000" b="1" i="1">
                        <a:latin typeface="Tahaoma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Tahaoma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Tahaoma"/>
                          </a:rPr>
                          <m:t>𝑽</m:t>
                        </m:r>
                      </m:num>
                      <m:den>
                        <m:r>
                          <a:rPr lang="en-US" sz="6000" b="1" i="1">
                            <a:latin typeface="Tahaoma"/>
                          </a:rPr>
                          <m:t>𝑩</m:t>
                        </m:r>
                      </m:den>
                    </m:f>
                    <m:r>
                      <a:rPr lang="en-US" sz="6000" b="1" i="1">
                        <a:latin typeface="Tahaoma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Tahaoma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Tahaoma"/>
                          </a:rPr>
                          <m:t>𝟒𝟏𝟔</m:t>
                        </m:r>
                      </m:num>
                      <m:den>
                        <m:r>
                          <a:rPr lang="en-US" sz="6000" b="1" i="1">
                            <a:latin typeface="Tahaoma"/>
                          </a:rPr>
                          <m:t>𝟓𝟐</m:t>
                        </m:r>
                      </m:den>
                    </m:f>
                    <m:r>
                      <a:rPr lang="en-US" sz="6000" b="1" i="1">
                        <a:latin typeface="Tahaoma"/>
                      </a:rPr>
                      <m:t>=</m:t>
                    </m:r>
                    <m:r>
                      <a:rPr lang="en-US" sz="6000" b="1" i="1">
                        <a:latin typeface="Tahaoma"/>
                      </a:rPr>
                      <m:t>𝟖</m:t>
                    </m:r>
                  </m:oMath>
                </a14:m>
                <a:r>
                  <a:rPr lang="en-US" sz="6000" dirty="0" smtClean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6000" dirty="0">
                  <a:latin typeface="Tahaoma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424" y="8958789"/>
                <a:ext cx="9710030" cy="1425968"/>
              </a:xfrm>
              <a:prstGeom prst="rect">
                <a:avLst/>
              </a:prstGeom>
              <a:blipFill rotWithShape="0">
                <a:blip r:embed="rId8"/>
                <a:stretch>
                  <a:fillRect r="-2699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8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8460" y="8331907"/>
            <a:ext cx="23270877" cy="5077326"/>
            <a:chOff x="184495" y="3636270"/>
            <a:chExt cx="11834900" cy="427003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9"/>
              <a:ext cx="11834900" cy="404108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811065"/>
              <a:chOff x="1275607" y="6239450"/>
              <a:chExt cx="4592537" cy="147366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137037" y="4982010"/>
                <a:ext cx="139032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00987" cy="1382173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94008" y="6636043"/>
                <a:ext cx="545196" cy="73911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137513" y="252513"/>
            <a:ext cx="24524688" cy="5677972"/>
            <a:chOff x="534987" y="1720890"/>
            <a:chExt cx="23340848" cy="218135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771634"/>
              <a:ext cx="3846179" cy="1052569"/>
              <a:chOff x="534987" y="1771634"/>
              <a:chExt cx="3846179" cy="1052569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825212"/>
                <a:ext cx="3846179" cy="60288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6"/>
                <a:ext cx="582199" cy="537954"/>
                <a:chOff x="7440266" y="3398553"/>
                <a:chExt cx="757238" cy="765173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5"/>
                  <a:ext cx="344487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3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5" y="3717639"/>
                  <a:ext cx="357189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72625" y="1891117"/>
                <a:ext cx="2605368" cy="390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9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06488" y="6349198"/>
            <a:ext cx="23679365" cy="1789164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i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243531" y="6882774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456852" y="314382"/>
                <a:ext cx="1953248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đạo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liên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tục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dưới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52" y="314382"/>
                <a:ext cx="19532485" cy="1938992"/>
              </a:xfrm>
              <a:prstGeom prst="rect">
                <a:avLst/>
              </a:prstGeom>
              <a:blipFill rotWithShape="0">
                <a:blip r:embed="rId7"/>
                <a:stretch>
                  <a:fillRect l="-1873" t="-10063" r="-2996" b="-20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37" y="2307593"/>
            <a:ext cx="15012124" cy="26005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Rectangle 64"/>
          <p:cNvSpPr/>
          <p:nvPr/>
        </p:nvSpPr>
        <p:spPr>
          <a:xfrm>
            <a:off x="870048" y="4916024"/>
            <a:ext cx="17481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Hàm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213081" y="9496609"/>
                <a:ext cx="21572306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 smtClean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thấy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đổi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60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en-US" sz="6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81" y="9496609"/>
                <a:ext cx="21572306" cy="2862322"/>
              </a:xfrm>
              <a:prstGeom prst="rect">
                <a:avLst/>
              </a:prstGeom>
              <a:blipFill rotWithShape="0">
                <a:blip r:embed="rId9"/>
                <a:stretch>
                  <a:fillRect l="-1724" t="-6610" b="-1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363715" y="12448818"/>
            <a:ext cx="9445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3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9" grpId="0"/>
      <p:bldP spid="65" grpId="0"/>
      <p:bldP spid="6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95640" y="7622936"/>
            <a:ext cx="23514406" cy="5362019"/>
            <a:chOff x="184495" y="3636275"/>
            <a:chExt cx="11834900" cy="198938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7604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815894" cy="2809896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5" y="1653394"/>
                <a:ext cx="2509246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10</a:t>
                </a: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946447" y="3501637"/>
            <a:ext cx="10262951" cy="1234536"/>
            <a:chOff x="1458731" y="6330599"/>
            <a:chExt cx="13645539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003066" y="6330599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1" i="1">
                              <a:latin typeface="Cambria Math"/>
                            </a:rPr>
                            <m:t>1</m:t>
                          </m:r>
                          <m:r>
                            <a:rPr lang="en-US" sz="6000" b="1" i="1">
                              <a:latin typeface="Cambria Math"/>
                            </a:rPr>
                            <m:t>;</m:t>
                          </m:r>
                          <m:r>
                            <a:rPr lang="en-US" sz="6000" b="1" i="1">
                              <a:latin typeface="Cambria Math"/>
                            </a:rPr>
                            <m:t>1</m:t>
                          </m:r>
                          <m:r>
                            <a:rPr lang="en-US" sz="6000" b="1" i="1">
                              <a:latin typeface="Cambria Math"/>
                            </a:rPr>
                            <m:t>;−</m:t>
                          </m:r>
                          <m:r>
                            <a:rPr lang="en-US" sz="6000" b="1" i="1">
                              <a:latin typeface="Cambria Math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6000" b="1" dirty="0" smtClean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3066" y="6330599"/>
                  <a:ext cx="13101204" cy="12345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5687" b="-1895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13031786" y="3711698"/>
            <a:ext cx="9896263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1" i="1">
                              <a:latin typeface="Cambria Math"/>
                            </a:rPr>
                            <m:t>−</m:t>
                          </m:r>
                          <m:r>
                            <a:rPr lang="en-US" sz="6000" b="1" i="1">
                              <a:latin typeface="Cambria Math"/>
                            </a:rPr>
                            <m:t>1</m:t>
                          </m:r>
                          <m:r>
                            <a:rPr lang="en-US" sz="6000" b="1" i="1">
                              <a:latin typeface="Cambria Math"/>
                            </a:rPr>
                            <m:t>;</m:t>
                          </m:r>
                          <m:r>
                            <a:rPr lang="en-US" sz="6000" b="1" i="1">
                              <a:latin typeface="Cambria Math"/>
                            </a:rPr>
                            <m:t>0</m:t>
                          </m:r>
                          <m:r>
                            <a:rPr lang="en-US" sz="6000" b="1" i="1">
                              <a:latin typeface="Cambria Math"/>
                            </a:rPr>
                            <m:t>;</m:t>
                          </m:r>
                          <m:r>
                            <a:rPr lang="en-US" sz="6000" b="1" i="1">
                              <a:latin typeface="Cambria Math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lang="en-US" sz="6000" b="1" dirty="0" smtClean="0">
                      <a:latin typeface="+mj-lt"/>
                      <a:ea typeface="Tahoma" pitchFamily="34" charset="0"/>
                      <a:cs typeface="Tahoma" pitchFamily="34" charset="0"/>
                    </a:rPr>
                    <a:t>.</a:t>
                  </a:r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810" b="-2190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984442" y="5394870"/>
            <a:ext cx="10417483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:r>
                    <a:rPr lang="en-US" sz="6000" b="1" dirty="0" smtClean="0"/>
                    <a:t>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1" i="1">
                              <a:latin typeface="Cambria Math"/>
                            </a:rPr>
                            <m:t>0</m:t>
                          </m:r>
                          <m:r>
                            <a:rPr lang="en-US" sz="6000" b="1" i="1">
                              <a:latin typeface="Cambria Math"/>
                            </a:rPr>
                            <m:t>;</m:t>
                          </m:r>
                          <m:r>
                            <a:rPr lang="en-US" sz="6000" b="1" i="1">
                              <a:latin typeface="Cambria Math"/>
                            </a:rPr>
                            <m:t>0</m:t>
                          </m:r>
                          <m:r>
                            <a:rPr lang="en-US" sz="6000" b="1" i="1">
                              <a:latin typeface="Cambria Math"/>
                            </a:rPr>
                            <m:t>;</m:t>
                          </m:r>
                          <m:r>
                            <a:rPr lang="en-US" sz="6000" b="1" i="1">
                              <a:latin typeface="Cambria Math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60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	</a:t>
                  </a:r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161" b="-1895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12985249" y="5504012"/>
            <a:ext cx="9945194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1" i="1">
                              <a:latin typeface="Cambria Math"/>
                            </a:rPr>
                            <m:t>0</m:t>
                          </m:r>
                          <m:r>
                            <a:rPr lang="en-US" sz="6000" b="1" i="1">
                              <a:latin typeface="Cambria Math"/>
                            </a:rPr>
                            <m:t>;−</m:t>
                          </m:r>
                          <m:r>
                            <a:rPr lang="en-US" sz="6000" b="1" i="1">
                              <a:latin typeface="Cambria Math"/>
                            </a:rPr>
                            <m:t>1</m:t>
                          </m:r>
                          <m:r>
                            <a:rPr lang="en-US" sz="6000" b="1" i="1">
                              <a:latin typeface="Cambria Math"/>
                            </a:rPr>
                            <m:t>;</m:t>
                          </m:r>
                          <m:r>
                            <a:rPr lang="en-US" sz="6000" b="1" i="1">
                              <a:latin typeface="Cambria Math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lang="vi-VN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r>
                    <a:rPr lang="en-US" sz="60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endParaRPr lang="en-US" sz="60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4286" b="-21429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E7013C7E-1DF3-422C-8C0E-2C0759E5A468}"/>
                  </a:ext>
                </a:extLst>
              </p:cNvPr>
              <p:cNvSpPr/>
              <p:nvPr/>
            </p:nvSpPr>
            <p:spPr>
              <a:xfrm>
                <a:off x="2592387" y="9923181"/>
                <a:ext cx="18288000" cy="1989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ụ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𝑂𝑧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độ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à 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013C7E-1DF3-422C-8C0E-2C0759E5A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387" y="9923181"/>
                <a:ext cx="18288000" cy="198913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828525" y="5491864"/>
            <a:ext cx="1134683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+mj-lt"/>
                <a:ea typeface="Tahoma" pitchFamily="34" charset="0"/>
                <a:cs typeface="Tahoma" pitchFamily="34" charset="0"/>
              </a:rPr>
              <a:t>C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86570" y="655366"/>
                <a:ext cx="1656411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tọa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chiếu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𝑂𝑧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000" dirty="0">
                  <a:latin typeface="Tahaoma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570" y="655366"/>
                <a:ext cx="16564113" cy="1938992"/>
              </a:xfrm>
              <a:prstGeom prst="rect">
                <a:avLst/>
              </a:prstGeom>
              <a:blipFill rotWithShape="0">
                <a:blip r:embed="rId8"/>
                <a:stretch>
                  <a:fillRect l="-2208" t="-9748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9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99388" y="5631401"/>
            <a:ext cx="23682954" cy="5949357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69"/>
              <a:ext cx="2310403" cy="751776"/>
              <a:chOff x="1338918" y="6239450"/>
              <a:chExt cx="4529227" cy="136594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190901" y="4928149"/>
                <a:ext cx="1282597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4"/>
                <a:ext cx="789140" cy="127444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68829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11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4427" y="2945912"/>
            <a:ext cx="23679365" cy="1916424"/>
            <a:chOff x="247181" y="1472956"/>
            <a:chExt cx="11838141" cy="958212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=3</m:t>
                          </m:r>
                          <m:r>
                            <m:rPr>
                              <m:nor/>
                            </m:rPr>
                            <a:rPr lang="fr-FR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=5</m:t>
                          </m:r>
                          <m:r>
                            <m:rPr>
                              <m:nor/>
                            </m:rPr>
                            <a:rPr lang="fr-FR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29826"/>
              <a:chOff x="5537206" y="1557992"/>
              <a:chExt cx="3079904" cy="864403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34396" y="1575983"/>
                    <a:ext cx="2280848" cy="8464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4396" y="1575983"/>
                    <a:ext cx="2280848" cy="84641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472956"/>
              <a:ext cx="3090381" cy="942790"/>
              <a:chOff x="5537206" y="1531600"/>
              <a:chExt cx="3079904" cy="87645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531600"/>
                    <a:ext cx="2493487" cy="849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531600"/>
                    <a:ext cx="2493487" cy="84921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490586" y="3581186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53E6D634-3EDC-4247-8FBB-539B25B3364A}"/>
                  </a:ext>
                </a:extLst>
              </p:cNvPr>
              <p:cNvSpPr/>
              <p:nvPr/>
            </p:nvSpPr>
            <p:spPr>
              <a:xfrm>
                <a:off x="3217686" y="6980856"/>
                <a:ext cx="15354268" cy="2151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đề </m:t>
                      </m:r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ó: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=486</m:t>
                              </m:r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486=</m:t>
                              </m:r>
                              <m:sSub>
                                <m:sSub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60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E6D634-3EDC-4247-8FBB-539B25B33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686" y="6980856"/>
                <a:ext cx="15354268" cy="21519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12865" y="432375"/>
                <a:ext cx="2007051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vi-VN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cấp số </a:t>
                </a:r>
                <a:r>
                  <a:rPr lang="nl-NL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vi-VN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số hạng đầu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vi-VN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</a:rPr>
                      <m:t>=486</m:t>
                    </m:r>
                  </m:oMath>
                </a14:m>
                <a:r>
                  <a:rPr lang="nl-NL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C</a:t>
                </a:r>
                <a:r>
                  <a:rPr lang="vi-VN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ông </a:t>
                </a:r>
                <a:r>
                  <a:rPr lang="nl-NL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bội </a:t>
                </a:r>
                <a:r>
                  <a:rPr lang="nl-NL" sz="60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 </a:t>
                </a:r>
                <a:r>
                  <a:rPr lang="nl-NL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865" y="432375"/>
                <a:ext cx="20070516" cy="1938992"/>
              </a:xfrm>
              <a:prstGeom prst="rect">
                <a:avLst/>
              </a:prstGeom>
              <a:blipFill rotWithShape="0">
                <a:blip r:embed="rId8"/>
                <a:stretch>
                  <a:fillRect l="-1853" t="-10063" r="-2005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29619" y="9665254"/>
                <a:ext cx="9494522" cy="1026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=243=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=3</m:t>
                      </m:r>
                      <m:r>
                        <m:rPr>
                          <m:nor/>
                        </m:rPr>
                        <a:rPr lang="fr-FR" sz="6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19" y="9665254"/>
                <a:ext cx="9494522" cy="102611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8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95640" y="8079375"/>
            <a:ext cx="23514406" cy="4119140"/>
            <a:chOff x="184495" y="3636275"/>
            <a:chExt cx="11834900" cy="198938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7604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6830" y="94520"/>
            <a:ext cx="23963543" cy="2105702"/>
            <a:chOff x="534987" y="1647866"/>
            <a:chExt cx="23340848" cy="2356356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22833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5" y="1653394"/>
                <a:ext cx="2509246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12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984442" y="2969245"/>
            <a:ext cx="10599545" cy="1766928"/>
            <a:chOff x="1507470" y="6330599"/>
            <a:chExt cx="13596800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003066" y="6330599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latin typeface="Tahaom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3066" y="6330599"/>
                  <a:ext cx="13101204" cy="12345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507470" y="6330599"/>
              <a:ext cx="1255534" cy="115174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13031785" y="2936542"/>
            <a:ext cx="9898658" cy="2009692"/>
            <a:chOff x="1458730" y="5559006"/>
            <a:chExt cx="13786191" cy="2009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3" y="5559006"/>
                  <a:ext cx="13104538" cy="200969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3" y="5559006"/>
                  <a:ext cx="13104538" cy="20096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0" y="5696922"/>
              <a:ext cx="1485769" cy="178542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984442" y="5630012"/>
            <a:ext cx="10417483" cy="1710834"/>
            <a:chOff x="1458731" y="6330313"/>
            <a:chExt cx="13782856" cy="12383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sz="6000" dirty="0">
                      <a:latin typeface="Tahaoma"/>
                      <a:cs typeface="Times New Roman" pitchFamily="18" charset="0"/>
                    </a:rPr>
                    <a:t>.</a:t>
                  </a:r>
                  <a:endParaRPr lang="vi-VN" sz="6000" b="1" dirty="0">
                    <a:latin typeface="Tahaoma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7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330313"/>
              <a:ext cx="1294957" cy="11520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13043755" y="5604349"/>
            <a:ext cx="9886688" cy="1907339"/>
            <a:chOff x="1539048" y="6354160"/>
            <a:chExt cx="13840433" cy="1554846"/>
          </a:xfrm>
        </p:grpSpPr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xmlns:a14="http://schemas.microsoft.com/office/drawing/2010/main" xmlns:mc="http://schemas.openxmlformats.org/markup-compatibility/2006" id="{C4F0F9CE-3F15-4D47-A2C9-5C6F65E0E3FB}"/>
                </a:ext>
              </a:extLst>
            </p:cNvPr>
            <p:cNvSpPr/>
            <p:nvPr/>
          </p:nvSpPr>
          <p:spPr>
            <a:xfrm>
              <a:off x="2278278" y="6375083"/>
              <a:ext cx="13101203" cy="153392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539048" y="6354160"/>
              <a:ext cx="1478458" cy="153356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13031785" y="5578236"/>
            <a:ext cx="1066801" cy="1907339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157714" y="863392"/>
                <a:ext cx="12286120" cy="1158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Tính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nguyên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hàm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6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0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714" y="863392"/>
                <a:ext cx="12286120" cy="1158459"/>
              </a:xfrm>
              <a:prstGeom prst="rect">
                <a:avLst/>
              </a:prstGeom>
              <a:blipFill rotWithShape="0">
                <a:blip r:embed="rId6"/>
                <a:stretch>
                  <a:fillRect l="-2976" t="-16316" b="-2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5305684" y="5604349"/>
                <a:ext cx="5110566" cy="1775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5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5684" y="5604349"/>
                <a:ext cx="5110566" cy="177561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835848" y="9817275"/>
                <a:ext cx="14835215" cy="1396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6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848" y="9817275"/>
                <a:ext cx="14835215" cy="1396088"/>
              </a:xfrm>
              <a:prstGeom prst="rect">
                <a:avLst/>
              </a:prstGeom>
              <a:blipFill rotWithShape="0">
                <a:blip r:embed="rId8"/>
                <a:stretch>
                  <a:fillRect l="-2465" t="-873" b="-1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22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46360" y="7010400"/>
            <a:ext cx="23672882" cy="6347060"/>
            <a:chOff x="184495" y="3636276"/>
            <a:chExt cx="11834900" cy="3173529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94458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8" cy="507832"/>
              <a:chOff x="1275609" y="6239452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9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8103"/>
            <a:ext cx="23881225" cy="3032705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 13</a:t>
                  </a: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4104214" y="1936625"/>
              <a:ext cx="19835649" cy="102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200"/>
                </a:spcBef>
                <a:buClr>
                  <a:srgbClr val="0000FF"/>
                </a:buClr>
                <a:tabLst>
                  <a:tab pos="1259903" algn="l"/>
                </a:tabLst>
              </a:pPr>
              <a:endParaRPr lang="en-US" sz="6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946448" y="3505200"/>
            <a:ext cx="1007447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latin typeface="Cambria Math"/>
                              </a:rPr>
                              <m:t>𝒖</m:t>
                            </m:r>
                          </m:e>
                        </m:acc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12904407" y="3554092"/>
            <a:ext cx="1007447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latin typeface="Cambria Math"/>
                              </a:rPr>
                              <m:t>𝒖</m:t>
                            </m:r>
                          </m:e>
                        </m:acc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899910" y="5211913"/>
            <a:ext cx="1007447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latin typeface="Cambria Math"/>
                              </a:rPr>
                              <m:t>𝒖</m:t>
                            </m:r>
                          </m:e>
                        </m:acc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12904407" y="5256392"/>
            <a:ext cx="10074477" cy="1234536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latin typeface="Cambria Math"/>
                              </a:rPr>
                              <m:t>𝒖</m:t>
                            </m:r>
                          </m:e>
                        </m:acc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7C2C013-2C1D-4DEE-A68B-FF23256FE92A}"/>
              </a:ext>
            </a:extLst>
          </p:cNvPr>
          <p:cNvSpPr/>
          <p:nvPr/>
        </p:nvSpPr>
        <p:spPr>
          <a:xfrm>
            <a:off x="12903880" y="3719077"/>
            <a:ext cx="796284" cy="103506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894476" y="8626242"/>
                <a:ext cx="8452827" cy="1133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ó: </m:t>
                      </m:r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476" y="8626242"/>
                <a:ext cx="8452827" cy="113377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201987" y="10200400"/>
                <a:ext cx="15621000" cy="2103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ì đ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qua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VTCP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987" y="10200400"/>
                <a:ext cx="15621000" cy="21030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22509" y="276671"/>
                <a:ext cx="18956376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algn="just"/>
                <a:r>
                  <a:rPr lang="en-US" sz="6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509" y="276671"/>
                <a:ext cx="18956376" cy="2862322"/>
              </a:xfrm>
              <a:prstGeom prst="rect">
                <a:avLst/>
              </a:prstGeom>
              <a:blipFill rotWithShape="0">
                <a:blip r:embed="rId9"/>
                <a:stretch>
                  <a:fillRect l="-1961" t="-6383" r="-1897" b="-1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7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52616" y="8227078"/>
            <a:ext cx="23759017" cy="4273240"/>
            <a:chOff x="203200" y="3636276"/>
            <a:chExt cx="11877962" cy="2136619"/>
          </a:xfrm>
        </p:grpSpPr>
        <p:sp>
          <p:nvSpPr>
            <p:cNvPr id="5" name="Rounded Rectangle 4"/>
            <p:cNvSpPr/>
            <p:nvPr/>
          </p:nvSpPr>
          <p:spPr>
            <a:xfrm>
              <a:off x="246262" y="3993270"/>
              <a:ext cx="11834900" cy="177962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8" cy="507832"/>
              <a:chOff x="1275609" y="6239452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9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8103"/>
            <a:ext cx="23881225" cy="3032705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789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6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14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4104214" y="1936625"/>
              <a:ext cx="19835649" cy="102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200"/>
                </a:spcBef>
                <a:buClr>
                  <a:srgbClr val="0000FF"/>
                </a:buClr>
                <a:tabLst>
                  <a:tab pos="1259903" algn="l"/>
                </a:tabLst>
              </a:pPr>
              <a:endParaRPr lang="en-US" sz="6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14062" y="3530962"/>
            <a:ext cx="10959409" cy="1721109"/>
            <a:chOff x="1016645" y="6360591"/>
            <a:chExt cx="15454752" cy="1276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56147" y="6402040"/>
                  <a:ext cx="14315250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600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6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</m:func>
                        <m:r>
                          <a:rPr lang="en-US" sz="600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func>
                        <m:r>
                          <a:rPr lang="en-US" sz="6000">
                            <a:latin typeface="Cambria Math" panose="02040503050406030204" pitchFamily="18" charset="0"/>
                          </a:rPr>
                          <m:t>+2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6000" dirty="0">
                            <a:latin typeface="Tahaoma"/>
                            <a:cs typeface="Times New Roman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6147" y="6402040"/>
                  <a:ext cx="14315250" cy="12345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016645" y="6360591"/>
              <a:ext cx="1439602" cy="127699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12553039" y="3490501"/>
            <a:ext cx="10901187" cy="1779561"/>
            <a:chOff x="1079396" y="6287616"/>
            <a:chExt cx="14162191" cy="1298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4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4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480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p>
                                        <m:r>
                                          <a:rPr lang="en-US" sz="480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4800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480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>
                                <a:latin typeface="Cambria Math" panose="02040503050406030204" pitchFamily="18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48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sz="4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48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sz="48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</m:func>
                          </m:den>
                        </m:f>
                        <m:r>
                          <m:rPr>
                            <m:nor/>
                          </m:rPr>
                          <a:rPr lang="en-US" sz="4800" dirty="0">
                            <a:latin typeface="Tahaoma"/>
                            <a:cs typeface="Times New Roman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800" dirty="0">
                    <a:latin typeface="Tahaoma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079396" y="6287616"/>
              <a:ext cx="1415929" cy="129852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45968" y="5713480"/>
            <a:ext cx="10901335" cy="1841491"/>
            <a:chOff x="1211929" y="6277484"/>
            <a:chExt cx="14914078" cy="18414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348081" y="6303098"/>
                  <a:ext cx="13777926" cy="178737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600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6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</m:func>
                        <m:r>
                          <a:rPr lang="en-US" sz="6000">
                            <a:latin typeface="Cambria Math" panose="02040503050406030204" pitchFamily="18" charset="0"/>
                          </a:rPr>
                          <m:t>=2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func>
                        <m:r>
                          <a:rPr lang="en-US" sz="6000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6000" dirty="0">
                            <a:latin typeface="Tahaoma"/>
                            <a:cs typeface="Times New Roman" pitchFamily="18" charset="0"/>
                          </a:rPr>
                          <m:t>.</m:t>
                        </m:r>
                      </m:oMath>
                    </m:oMathPara>
                  </a14:m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8081" y="6303098"/>
                  <a:ext cx="13777926" cy="178737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211929" y="6277484"/>
              <a:ext cx="1569829" cy="184149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12568655" y="5825556"/>
            <a:ext cx="10978492" cy="1703232"/>
            <a:chOff x="1094659" y="6038850"/>
            <a:chExt cx="15019635" cy="1703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86272" y="6038850"/>
                  <a:ext cx="13928022" cy="17032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600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6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</m:func>
                        <m:r>
                          <a:rPr lang="en-US" sz="6000">
                            <a:latin typeface="Cambria Math" panose="02040503050406030204" pitchFamily="18" charset="0"/>
                          </a:rPr>
                          <m:t>=2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func>
                        <m:r>
                          <a:rPr lang="en-US" sz="600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6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6000" dirty="0">
                            <a:latin typeface="Tahaoma"/>
                            <a:cs typeface="Times New Roman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6000" dirty="0">
                    <a:latin typeface="Tahaoma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6272" y="6038850"/>
                  <a:ext cx="13928022" cy="17032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094659" y="6102650"/>
              <a:ext cx="1469719" cy="1637114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7C2C013-2C1D-4DEE-A68B-FF23256FE92A}"/>
              </a:ext>
            </a:extLst>
          </p:cNvPr>
          <p:cNvSpPr/>
          <p:nvPr/>
        </p:nvSpPr>
        <p:spPr>
          <a:xfrm>
            <a:off x="12396299" y="5892309"/>
            <a:ext cx="1300013" cy="169917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78187" y="10545501"/>
                <a:ext cx="162213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0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en-US" sz="6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</m:d>
                        </m:e>
                      </m:func>
                      <m:r>
                        <a:rPr lang="en-US" sz="600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600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sty m:val="p"/>
                            </m:rPr>
                            <a:rPr lang="en-US" sz="600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</m:func>
                      <m:r>
                        <a:rPr lang="en-US" sz="6000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sty m:val="p"/>
                            </m:rPr>
                            <a:rPr lang="en-US" sz="600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func>
                      <m:r>
                        <a:rPr lang="en-US" sz="600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sty m:val="p"/>
                            </m:rPr>
                            <a:rPr lang="en-US" sz="600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</m:func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187" y="10545501"/>
                <a:ext cx="16221364" cy="10156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72266" y="646024"/>
                <a:ext cx="1840661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hai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thực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dương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bất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kỳ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Khẳng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định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nào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sau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đây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đúng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?</a:t>
                </a:r>
                <a:endParaRPr lang="en-US" sz="6000" dirty="0">
                  <a:solidFill>
                    <a:schemeClr val="tx1"/>
                  </a:solidFill>
                  <a:latin typeface="Tahaoma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266" y="646024"/>
                <a:ext cx="18406618" cy="1938992"/>
              </a:xfrm>
              <a:prstGeom prst="rect">
                <a:avLst/>
              </a:prstGeom>
              <a:blipFill rotWithShape="0">
                <a:blip r:embed="rId8"/>
                <a:stretch>
                  <a:fillRect l="-1987" t="-9748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6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77409" y="9237593"/>
            <a:ext cx="23810342" cy="4123973"/>
            <a:chOff x="203200" y="3636270"/>
            <a:chExt cx="11845921" cy="2306934"/>
          </a:xfrm>
        </p:grpSpPr>
        <p:sp>
          <p:nvSpPr>
            <p:cNvPr id="5" name="Rounded Rectangle 4"/>
            <p:cNvSpPr/>
            <p:nvPr/>
          </p:nvSpPr>
          <p:spPr>
            <a:xfrm>
              <a:off x="214221" y="3900016"/>
              <a:ext cx="11834900" cy="204318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48"/>
            <a:ext cx="23815891" cy="6563000"/>
            <a:chOff x="534987" y="1647866"/>
            <a:chExt cx="23340848" cy="4096152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4023128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15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60023" y="7167855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2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0;1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nl-NL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	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24497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1;2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5244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−∞;2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	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52449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1;+∞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BD5CF7C7-7C15-40FC-922D-8CD55B694D43}"/>
                  </a:ext>
                </a:extLst>
              </p:cNvPr>
              <p:cNvSpPr/>
              <p:nvPr/>
            </p:nvSpPr>
            <p:spPr>
              <a:xfrm>
                <a:off x="1708276" y="10814787"/>
                <a:ext cx="934101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BBT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D5CF7C7-7C15-40FC-922D-8CD55B694D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276" y="10814787"/>
                <a:ext cx="9341019" cy="10156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="" xmlns:a16="http://schemas.microsoft.com/office/drawing/2014/main" id="{EDF9CBDE-0D16-40FA-80A9-A7DD17F2B68C}"/>
              </a:ext>
            </a:extLst>
          </p:cNvPr>
          <p:cNvSpPr/>
          <p:nvPr/>
        </p:nvSpPr>
        <p:spPr>
          <a:xfrm>
            <a:off x="170029" y="7635961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22475" y="75159"/>
                <a:ext cx="1726530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bảng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biến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thiên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như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vẽ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: </a:t>
                </a:r>
                <a:endParaRPr lang="en-US" sz="60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75" y="75159"/>
                <a:ext cx="17265304" cy="1015663"/>
              </a:xfrm>
              <a:prstGeom prst="rect">
                <a:avLst/>
              </a:prstGeom>
              <a:blipFill rotWithShape="0">
                <a:blip r:embed="rId8"/>
                <a:stretch>
                  <a:fillRect l="-2119" t="-17964" r="-1201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81" y="1171861"/>
            <a:ext cx="16815291" cy="4336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7747" y="5596959"/>
            <a:ext cx="20012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dirty="0">
                <a:latin typeface="Tahaoma"/>
                <a:cs typeface="Times New Roman" pitchFamily="18" charset="0"/>
              </a:rPr>
              <a:t>Hàm số đã cho đồng biến trên khoảng nào dưới đây?</a:t>
            </a:r>
            <a:endParaRPr lang="en-US" sz="6000" dirty="0">
              <a:latin typeface="Tahaom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7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77409" y="7586868"/>
            <a:ext cx="24209766" cy="5774699"/>
            <a:chOff x="203200" y="3636270"/>
            <a:chExt cx="11845921" cy="2306934"/>
          </a:xfrm>
        </p:grpSpPr>
        <p:sp>
          <p:nvSpPr>
            <p:cNvPr id="5" name="Rounded Rectangle 4"/>
            <p:cNvSpPr/>
            <p:nvPr/>
          </p:nvSpPr>
          <p:spPr>
            <a:xfrm>
              <a:off x="214221" y="3900016"/>
              <a:ext cx="11834900" cy="204318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262969" cy="520984"/>
              <a:chOff x="1275607" y="6239450"/>
              <a:chExt cx="4436240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29206" y="4689843"/>
                <a:ext cx="649687" cy="391559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5"/>
                <a:ext cx="905020" cy="64154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537534" y="6378164"/>
                <a:ext cx="411362" cy="62230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48"/>
            <a:ext cx="23815891" cy="5396324"/>
            <a:chOff x="534987" y="1647866"/>
            <a:chExt cx="23340848" cy="336799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329497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63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16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95740" y="5888996"/>
            <a:ext cx="23679365" cy="1555374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EDF9CBDE-0D16-40FA-80A9-A7DD17F2B68C}"/>
              </a:ext>
            </a:extLst>
          </p:cNvPr>
          <p:cNvSpPr/>
          <p:nvPr/>
        </p:nvSpPr>
        <p:spPr>
          <a:xfrm>
            <a:off x="11868662" y="6352283"/>
            <a:ext cx="1191442" cy="110079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22475" y="75159"/>
                <a:ext cx="1391053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:r>
                  <a:rPr lang="en-US" sz="48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hàm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số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bảng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biến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thiên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như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vẽ</a:t>
                </a:r>
                <a:r>
                  <a:rPr lang="en-US" sz="48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: </a:t>
                </a:r>
                <a:endParaRPr lang="en-US" sz="48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75" y="75159"/>
                <a:ext cx="13910539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972" t="-17518" r="-1052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59805" y="4655376"/>
                <a:ext cx="2001263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nl-NL" sz="48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Số nghiệm thực của phương trình </a:t>
                </a:r>
                <a14:m>
                  <m:oMath xmlns:m="http://schemas.openxmlformats.org/officeDocument/2006/math">
                    <m:r>
                      <a:rPr lang="nl-NL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l-NL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nl-NL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nl-NL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4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nl-NL" sz="48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là</a:t>
                </a:r>
                <a:endParaRPr lang="en-US" sz="48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05" y="4655376"/>
                <a:ext cx="20012639" cy="830997"/>
              </a:xfrm>
              <a:prstGeom prst="rect">
                <a:avLst/>
              </a:prstGeom>
              <a:blipFill rotWithShape="0">
                <a:blip r:embed="rId8"/>
                <a:stretch>
                  <a:fillRect l="-640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66" y="975307"/>
            <a:ext cx="11582399" cy="364432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120913" y="8559303"/>
                <a:ext cx="12329465" cy="12674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:   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</a:rPr>
                      <m:t>2</m:t>
                    </m:r>
                    <m:r>
                      <a:rPr lang="en-US" sz="5400" i="1">
                        <a:latin typeface="Cambria Math"/>
                      </a:rPr>
                      <m:t>𝑓</m:t>
                    </m:r>
                    <m:r>
                      <a:rPr lang="en-US" sz="5400" i="1">
                        <a:latin typeface="Cambria Math"/>
                      </a:rPr>
                      <m:t>(</m:t>
                    </m:r>
                    <m:r>
                      <a:rPr lang="en-US" sz="5400" i="1">
                        <a:latin typeface="Cambria Math"/>
                      </a:rPr>
                      <m:t>𝑥</m:t>
                    </m:r>
                    <m:r>
                      <a:rPr lang="en-US" sz="5400" i="1">
                        <a:latin typeface="Cambria Math"/>
                      </a:rPr>
                      <m:t>)−</m:t>
                    </m:r>
                    <m:r>
                      <a:rPr lang="en-US" sz="5400" i="1">
                        <a:latin typeface="Cambria Math"/>
                      </a:rPr>
                      <m:t>3</m:t>
                    </m:r>
                    <m:r>
                      <a:rPr lang="en-US" sz="5400" i="1">
                        <a:latin typeface="Cambria Math"/>
                      </a:rPr>
                      <m:t>=</m:t>
                    </m:r>
                    <m:r>
                      <a:rPr lang="en-US" sz="5400" i="1">
                        <a:latin typeface="Cambria Math"/>
                      </a:rPr>
                      <m:t>0</m:t>
                    </m:r>
                    <m:r>
                      <a:rPr lang="en-US" sz="5400" i="1">
                        <a:latin typeface="Cambria Math"/>
                      </a:rPr>
                      <m:t>⇔</m:t>
                    </m:r>
                    <m:r>
                      <a:rPr lang="en-US" sz="5400" i="1">
                        <a:latin typeface="Cambria Math"/>
                      </a:rPr>
                      <m:t>𝑓</m:t>
                    </m:r>
                    <m:r>
                      <a:rPr lang="en-US" sz="5400" i="1">
                        <a:latin typeface="Cambria Math"/>
                      </a:rPr>
                      <m:t>(</m:t>
                    </m:r>
                    <m:r>
                      <a:rPr lang="en-US" sz="5400" i="1">
                        <a:latin typeface="Cambria Math"/>
                      </a:rPr>
                      <m:t>𝑥</m:t>
                    </m:r>
                    <m:r>
                      <a:rPr lang="en-US" sz="5400" i="1"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  (1). </a:t>
                </a:r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13" y="8559303"/>
                <a:ext cx="12329465" cy="1267463"/>
              </a:xfrm>
              <a:prstGeom prst="rect">
                <a:avLst/>
              </a:prstGeom>
              <a:blipFill rotWithShape="0">
                <a:blip r:embed="rId10"/>
                <a:stretch>
                  <a:fillRect l="-2671" t="-1442" r="-168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040017" y="9897946"/>
                <a:ext cx="22935088" cy="3760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5400" dirty="0" err="1" smtClean="0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fr-FR" sz="5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fr-FR" sz="5400" dirty="0" smtClean="0">
                    <a:latin typeface="Times New Roman" pitchFamily="18" charset="0"/>
                    <a:cs typeface="Times New Roman" pitchFamily="18" charset="0"/>
                  </a:rPr>
                  <a:t> (1</a:t>
                </a:r>
                <a:r>
                  <a:rPr lang="fr-FR" sz="5400" dirty="0" smtClean="0">
                    <a:latin typeface="Times New Roman" pitchFamily="18" charset="0"/>
                    <a:cs typeface="Times New Roman" pitchFamily="18" charset="0"/>
                  </a:rPr>
                  <a:t>) là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hoành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đồ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fr-FR" sz="5400" dirty="0" smtClean="0">
                    <a:latin typeface="Times New Roman" pitchFamily="18" charset="0"/>
                    <a:cs typeface="Times New Roman" pitchFamily="18" charset="0"/>
                  </a:rPr>
                  <a:t> y = 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</a:rPr>
                      <m:t>𝑓</m:t>
                    </m:r>
                    <m:r>
                      <a:rPr lang="en-US" sz="5400" i="1">
                        <a:latin typeface="Cambria Math"/>
                      </a:rPr>
                      <m:t>(</m:t>
                    </m:r>
                    <m:r>
                      <a:rPr lang="en-US" sz="5400" i="1">
                        <a:latin typeface="Cambria Math"/>
                      </a:rPr>
                      <m:t>𝑥</m:t>
                    </m:r>
                    <m:r>
                      <a:rPr lang="en-US" sz="5400" i="1">
                        <a:latin typeface="Cambria Math"/>
                      </a:rPr>
                      <m:t>)</m:t>
                    </m:r>
                  </m:oMath>
                </a14:m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 smtClean="0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fr-FR" sz="5400" dirty="0" smtClean="0">
                    <a:latin typeface="Times New Roman" pitchFamily="18" charset="0"/>
                    <a:cs typeface="Times New Roman" pitchFamily="18" charset="0"/>
                  </a:rPr>
                  <a:t> y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Dựa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thiên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luận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: Hai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đồ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4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5400" dirty="0" err="1"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fr-FR" sz="54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17" y="9897946"/>
                <a:ext cx="22935088" cy="3760453"/>
              </a:xfrm>
              <a:prstGeom prst="rect">
                <a:avLst/>
              </a:prstGeom>
              <a:blipFill rotWithShape="0">
                <a:blip r:embed="rId11"/>
                <a:stretch>
                  <a:fillRect l="-1435" t="-4538" r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1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99388" y="5631401"/>
            <a:ext cx="23682954" cy="5155271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69"/>
              <a:ext cx="2310403" cy="751776"/>
              <a:chOff x="1338918" y="6239450"/>
              <a:chExt cx="4529227" cy="136594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190901" y="4928149"/>
                <a:ext cx="1282597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4"/>
                <a:ext cx="789140" cy="127444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68829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17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4427" y="3002680"/>
            <a:ext cx="23679365" cy="1828814"/>
            <a:chOff x="247181" y="1501340"/>
            <a:chExt cx="11838141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29706" y="1669607"/>
                    <a:ext cx="2280848" cy="52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6000" b="1" dirty="0">
                              <a:latin typeface="Times New Roman" pitchFamily="18" charset="0"/>
                              <a:cs typeface="Times New Roman" pitchFamily="18" charset="0"/>
                            </a:rPr>
                            <m:t>	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9706" y="1669607"/>
                    <a:ext cx="2280848" cy="52449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058" y="1748204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748204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6"/>
              <a:ext cx="3090381" cy="914401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64781" y="1730750"/>
                    <a:ext cx="2493487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781" y="1730750"/>
                    <a:ext cx="2493487" cy="47210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12151056" y="3526214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53E6D634-3EDC-4247-8FBB-539B25B3364A}"/>
                  </a:ext>
                </a:extLst>
              </p:cNvPr>
              <p:cNvSpPr/>
              <p:nvPr/>
            </p:nvSpPr>
            <p:spPr>
              <a:xfrm>
                <a:off x="1670876" y="7244058"/>
                <a:ext cx="1655004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ó</m:t>
                      </m:r>
                      <m:r>
                        <a:rPr lang="en-US" sz="6000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>
                          <a:latin typeface="Cambria Math"/>
                        </a:rPr>
                        <m:t>w</m:t>
                      </m:r>
                      <m:r>
                        <a:rPr lang="en-US" sz="60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600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6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>
                          <a:latin typeface="Cambria Math" panose="02040503050406030204" pitchFamily="18" charset="0"/>
                        </a:rPr>
                        <m:t>3</m:t>
                      </m:r>
                      <m:acc>
                        <m:accPr>
                          <m:chr m:val="̄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6000">
                              <a:latin typeface="Cambria Math"/>
                            </a:rPr>
                            <m:t>z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)−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)=−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E6D634-3EDC-4247-8FBB-539B25B33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876" y="7244058"/>
                <a:ext cx="16550043" cy="10156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844688" y="8898667"/>
                <a:ext cx="20546009" cy="10616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Do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đó đ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ễ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a:rPr lang="en-US" sz="6000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>
                          <a:latin typeface="Cambria Math"/>
                        </a:rPr>
                        <m:t>w</m:t>
                      </m:r>
                      <m:r>
                        <a:rPr lang="en-US" sz="60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600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6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>
                          <a:latin typeface="Cambria Math" panose="02040503050406030204" pitchFamily="18" charset="0"/>
                        </a:rPr>
                        <m:t>3</m:t>
                      </m:r>
                      <m:acc>
                        <m:accPr>
                          <m:chr m:val="̄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6000">
                              <a:latin typeface="Cambria Math"/>
                            </a:rPr>
                            <m:t>z</m:t>
                          </m:r>
                        </m:e>
                      </m:acc>
                      <m:r>
                        <m:rPr>
                          <m:nor/>
                        </m:rP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độ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imes New Roman" pitchFamily="18" charset="0"/>
                          <a:cs typeface="Times New Roman" pitchFamily="18" charset="0"/>
                        </a:rPr>
                        <m:t>à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;−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688" y="8898667"/>
                <a:ext cx="20546009" cy="10616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408770" y="451122"/>
                <a:ext cx="17757617" cy="2056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phức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/>
                      </a:rPr>
                      <m:t>z</m:t>
                    </m:r>
                    <m:r>
                      <a:rPr lang="en-US" sz="6000" b="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/>
                      </a:rPr>
                      <m:t>i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Đ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ể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bi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ể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di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ễ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ố 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ứ</m:t>
                    </m:r>
                    <m:r>
                      <m:rPr>
                        <m:nor/>
                      </m:rPr>
                      <a:rPr lang="en-US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lang="en-US" sz="6000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6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/>
                      </a:rPr>
                      <m:t>w</m:t>
                    </m:r>
                    <m:r>
                      <a:rPr lang="en-US" sz="6000" b="0" i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acc>
                      <m:accPr>
                        <m:chr m:val="̄"/>
                        <m:ctrlP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z</m:t>
                        </m:r>
                      </m:e>
                    </m:acc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phức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tọa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6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6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770" y="451122"/>
                <a:ext cx="17757617" cy="2056012"/>
              </a:xfrm>
              <a:prstGeom prst="rect">
                <a:avLst/>
              </a:prstGeom>
              <a:blipFill rotWithShape="0">
                <a:blip r:embed="rId9"/>
                <a:stretch>
                  <a:fillRect l="-2060" t="-3858" b="-18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4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309"/>
          <p:cNvSpPr/>
          <p:nvPr/>
        </p:nvSpPr>
        <p:spPr>
          <a:xfrm>
            <a:off x="-20559" y="892"/>
            <a:ext cx="24406147" cy="1382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1800"/>
          </a:p>
        </p:txBody>
      </p:sp>
      <p:sp>
        <p:nvSpPr>
          <p:cNvPr id="694" name="Rectangle 4"/>
          <p:cNvSpPr>
            <a:spLocks noChangeArrowheads="1"/>
          </p:cNvSpPr>
          <p:nvPr/>
        </p:nvSpPr>
        <p:spPr bwMode="auto">
          <a:xfrm>
            <a:off x="-8824" y="-35936"/>
            <a:ext cx="6095816" cy="13751044"/>
          </a:xfrm>
          <a:prstGeom prst="rect">
            <a:avLst/>
          </a:prstGeom>
          <a:solidFill>
            <a:schemeClr val="accent5">
              <a:lumMod val="60000"/>
              <a:lumOff val="40000"/>
              <a:alpha val="89803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182875" tIns="91439" rIns="182875" bIns="91439" anchor="ctr"/>
          <a:lstStyle>
            <a:lvl1pPr eaLnBrk="0" hangingPunct="0"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95" name="Picture 18" descr="614680djq0l440o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" y="11920151"/>
            <a:ext cx="5966301" cy="17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" name="Group 19"/>
          <p:cNvGrpSpPr>
            <a:grpSpLocks/>
          </p:cNvGrpSpPr>
          <p:nvPr/>
        </p:nvGrpSpPr>
        <p:grpSpPr bwMode="auto">
          <a:xfrm>
            <a:off x="-45239" y="-979446"/>
            <a:ext cx="6179354" cy="4262392"/>
            <a:chOff x="1440" y="2846"/>
            <a:chExt cx="2160" cy="1728"/>
          </a:xfrm>
        </p:grpSpPr>
        <p:pic>
          <p:nvPicPr>
            <p:cNvPr id="697" name="Picture 20" descr="7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846"/>
              <a:ext cx="216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8" name="WordArt 21"/>
            <p:cNvSpPr>
              <a:spLocks noChangeArrowheads="1" noChangeShapeType="1" noTextEdit="1"/>
            </p:cNvSpPr>
            <p:nvPr/>
          </p:nvSpPr>
          <p:spPr bwMode="auto">
            <a:xfrm rot="489707">
              <a:off x="1968" y="3331"/>
              <a:ext cx="477" cy="44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30690"/>
                </a:avLst>
              </a:prstTxWarp>
            </a:bodyPr>
            <a:lstStyle/>
            <a:p>
              <a:pPr algn="ctr"/>
              <a:r>
                <a:rPr lang="en-US" sz="7200" b="1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DẠY</a:t>
              </a:r>
            </a:p>
            <a:p>
              <a:pPr algn="ctr"/>
              <a:r>
                <a:rPr lang="en-US" sz="7200" b="1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TỐT</a:t>
              </a:r>
            </a:p>
          </p:txBody>
        </p:sp>
        <p:sp>
          <p:nvSpPr>
            <p:cNvPr id="699" name="WordArt 22"/>
            <p:cNvSpPr>
              <a:spLocks noChangeArrowheads="1" noChangeShapeType="1" noTextEdit="1"/>
            </p:cNvSpPr>
            <p:nvPr/>
          </p:nvSpPr>
          <p:spPr bwMode="auto">
            <a:xfrm rot="451826">
              <a:off x="2592" y="3379"/>
              <a:ext cx="491" cy="41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30690"/>
                </a:avLst>
              </a:prstTxWarp>
            </a:bodyPr>
            <a:lstStyle/>
            <a:p>
              <a:pPr algn="ctr"/>
              <a:r>
                <a:rPr lang="en-US" sz="7200" b="1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 HỌC</a:t>
              </a:r>
            </a:p>
            <a:p>
              <a:pPr algn="ctr"/>
              <a:r>
                <a:rPr lang="en-US" sz="7200" b="1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TỐT</a:t>
              </a:r>
            </a:p>
          </p:txBody>
        </p:sp>
      </p:grpSp>
      <p:grpSp>
        <p:nvGrpSpPr>
          <p:cNvPr id="94" name="Group 155"/>
          <p:cNvGrpSpPr>
            <a:grpSpLocks/>
          </p:cNvGrpSpPr>
          <p:nvPr/>
        </p:nvGrpSpPr>
        <p:grpSpPr bwMode="auto">
          <a:xfrm>
            <a:off x="10084212" y="2417260"/>
            <a:ext cx="2584787" cy="2199988"/>
            <a:chOff x="3428" y="1721"/>
            <a:chExt cx="1016" cy="817"/>
          </a:xfrm>
        </p:grpSpPr>
        <p:grpSp>
          <p:nvGrpSpPr>
            <p:cNvPr id="95" name="Group 156"/>
            <p:cNvGrpSpPr>
              <a:grpSpLocks/>
            </p:cNvGrpSpPr>
            <p:nvPr/>
          </p:nvGrpSpPr>
          <p:grpSpPr bwMode="auto">
            <a:xfrm>
              <a:off x="3428" y="1721"/>
              <a:ext cx="1016" cy="817"/>
              <a:chOff x="2057" y="862"/>
              <a:chExt cx="1549" cy="1351"/>
            </a:xfrm>
          </p:grpSpPr>
          <p:sp>
            <p:nvSpPr>
              <p:cNvPr id="97" name="AutoShape 157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" name="AutoShape 158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" name="AutoShape 159">
                <a:hlinkClick r:id="rId5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6" name="Text Box 160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84" y="1899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13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0" name="Group 192"/>
          <p:cNvGrpSpPr>
            <a:grpSpLocks/>
          </p:cNvGrpSpPr>
          <p:nvPr/>
        </p:nvGrpSpPr>
        <p:grpSpPr bwMode="auto">
          <a:xfrm>
            <a:off x="8155337" y="5710588"/>
            <a:ext cx="2587963" cy="2203164"/>
            <a:chOff x="2699" y="1881"/>
            <a:chExt cx="1017" cy="818"/>
          </a:xfrm>
        </p:grpSpPr>
        <p:grpSp>
          <p:nvGrpSpPr>
            <p:cNvPr id="101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103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AutoShape 164">
                <a:hlinkClick r:id="rId6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056" y="2054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9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6" name="Group 191"/>
          <p:cNvGrpSpPr>
            <a:grpSpLocks/>
          </p:cNvGrpSpPr>
          <p:nvPr/>
        </p:nvGrpSpPr>
        <p:grpSpPr bwMode="auto">
          <a:xfrm>
            <a:off x="10124951" y="4601940"/>
            <a:ext cx="2584787" cy="2203164"/>
            <a:chOff x="3445" y="2297"/>
            <a:chExt cx="1016" cy="818"/>
          </a:xfrm>
        </p:grpSpPr>
        <p:grpSp>
          <p:nvGrpSpPr>
            <p:cNvPr id="107" name="Group 141"/>
            <p:cNvGrpSpPr>
              <a:grpSpLocks/>
            </p:cNvGrpSpPr>
            <p:nvPr/>
          </p:nvGrpSpPr>
          <p:grpSpPr bwMode="auto">
            <a:xfrm>
              <a:off x="3445" y="2297"/>
              <a:ext cx="1016" cy="818"/>
              <a:chOff x="3174" y="2656"/>
              <a:chExt cx="1549" cy="1351"/>
            </a:xfrm>
          </p:grpSpPr>
          <p:sp>
            <p:nvSpPr>
              <p:cNvPr id="109" name="AutoShape 1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AutoShape 1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AutoShape 144">
                <a:hlinkClick r:id="rId7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8" name="Text Box 16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594" y="2462"/>
              <a:ext cx="65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12" name="Group 190"/>
          <p:cNvGrpSpPr>
            <a:grpSpLocks/>
          </p:cNvGrpSpPr>
          <p:nvPr/>
        </p:nvGrpSpPr>
        <p:grpSpPr bwMode="auto">
          <a:xfrm>
            <a:off x="8191829" y="7904682"/>
            <a:ext cx="2587963" cy="2199988"/>
            <a:chOff x="2699" y="2702"/>
            <a:chExt cx="1017" cy="817"/>
          </a:xfrm>
        </p:grpSpPr>
        <p:grpSp>
          <p:nvGrpSpPr>
            <p:cNvPr id="113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115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AutoShape 179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AutoShape 180">
                <a:hlinkClick r:id="rId8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4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8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10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8" name="Group 189"/>
          <p:cNvGrpSpPr>
            <a:grpSpLocks/>
          </p:cNvGrpSpPr>
          <p:nvPr/>
        </p:nvGrpSpPr>
        <p:grpSpPr bwMode="auto">
          <a:xfrm>
            <a:off x="10133502" y="6805986"/>
            <a:ext cx="2584787" cy="2199988"/>
            <a:chOff x="3439" y="3112"/>
            <a:chExt cx="1016" cy="817"/>
          </a:xfrm>
        </p:grpSpPr>
        <p:grpSp>
          <p:nvGrpSpPr>
            <p:cNvPr id="119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121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AutoShape 185">
                <a:hlinkClick r:id="rId9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0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99" y="3294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4" name="Group 187"/>
          <p:cNvGrpSpPr>
            <a:grpSpLocks/>
          </p:cNvGrpSpPr>
          <p:nvPr/>
        </p:nvGrpSpPr>
        <p:grpSpPr bwMode="auto">
          <a:xfrm>
            <a:off x="6179452" y="4625689"/>
            <a:ext cx="2587961" cy="2199990"/>
            <a:chOff x="4178" y="1881"/>
            <a:chExt cx="1017" cy="818"/>
          </a:xfrm>
        </p:grpSpPr>
        <p:grpSp>
          <p:nvGrpSpPr>
            <p:cNvPr id="125" name="Group 167"/>
            <p:cNvGrpSpPr>
              <a:grpSpLocks/>
            </p:cNvGrpSpPr>
            <p:nvPr/>
          </p:nvGrpSpPr>
          <p:grpSpPr bwMode="auto">
            <a:xfrm>
              <a:off x="4178" y="1881"/>
              <a:ext cx="1017" cy="818"/>
              <a:chOff x="2057" y="862"/>
              <a:chExt cx="1549" cy="1351"/>
            </a:xfrm>
          </p:grpSpPr>
          <p:sp>
            <p:nvSpPr>
              <p:cNvPr id="127" name="AutoShape 168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AutoShape 169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AutoShape 170">
                <a:hlinkClick r:id="rId10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6" name="Text Box 17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536" y="2063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0" name="Group 188"/>
          <p:cNvGrpSpPr>
            <a:grpSpLocks/>
          </p:cNvGrpSpPr>
          <p:nvPr/>
        </p:nvGrpSpPr>
        <p:grpSpPr bwMode="auto">
          <a:xfrm>
            <a:off x="6178434" y="6831461"/>
            <a:ext cx="2587961" cy="2196814"/>
            <a:chOff x="4178" y="2702"/>
            <a:chExt cx="1017" cy="817"/>
          </a:xfrm>
        </p:grpSpPr>
        <p:grpSp>
          <p:nvGrpSpPr>
            <p:cNvPr id="131" name="Group 172"/>
            <p:cNvGrpSpPr>
              <a:grpSpLocks/>
            </p:cNvGrpSpPr>
            <p:nvPr/>
          </p:nvGrpSpPr>
          <p:grpSpPr bwMode="auto">
            <a:xfrm>
              <a:off x="4178" y="2702"/>
              <a:ext cx="1017" cy="817"/>
              <a:chOff x="3174" y="2656"/>
              <a:chExt cx="1549" cy="1351"/>
            </a:xfrm>
          </p:grpSpPr>
          <p:sp>
            <p:nvSpPr>
              <p:cNvPr id="133" name="AutoShape 17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AutoShape 17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AutoShape 175">
                <a:hlinkClick r:id="rId11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2" name="Text Box 17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553" y="2915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6" name="Group 189"/>
          <p:cNvGrpSpPr>
            <a:grpSpLocks/>
          </p:cNvGrpSpPr>
          <p:nvPr/>
        </p:nvGrpSpPr>
        <p:grpSpPr bwMode="auto">
          <a:xfrm>
            <a:off x="6201522" y="9027947"/>
            <a:ext cx="2584787" cy="2196814"/>
            <a:chOff x="3439" y="3112"/>
            <a:chExt cx="1016" cy="817"/>
          </a:xfrm>
        </p:grpSpPr>
        <p:grpSp>
          <p:nvGrpSpPr>
            <p:cNvPr id="137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139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AutoShape 18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AutoShape 185">
                <a:hlinkClick r:id="rId12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8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98" y="3293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42" name="Group 155"/>
          <p:cNvGrpSpPr>
            <a:grpSpLocks/>
          </p:cNvGrpSpPr>
          <p:nvPr/>
        </p:nvGrpSpPr>
        <p:grpSpPr bwMode="auto">
          <a:xfrm>
            <a:off x="6224273" y="11226373"/>
            <a:ext cx="2584787" cy="2196814"/>
            <a:chOff x="3428" y="1721"/>
            <a:chExt cx="1016" cy="817"/>
          </a:xfrm>
        </p:grpSpPr>
        <p:grpSp>
          <p:nvGrpSpPr>
            <p:cNvPr id="143" name="Group 156"/>
            <p:cNvGrpSpPr>
              <a:grpSpLocks/>
            </p:cNvGrpSpPr>
            <p:nvPr/>
          </p:nvGrpSpPr>
          <p:grpSpPr bwMode="auto">
            <a:xfrm>
              <a:off x="3428" y="1721"/>
              <a:ext cx="1016" cy="817"/>
              <a:chOff x="2057" y="862"/>
              <a:chExt cx="1549" cy="1351"/>
            </a:xfrm>
          </p:grpSpPr>
          <p:sp>
            <p:nvSpPr>
              <p:cNvPr id="145" name="AutoShape 157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AutoShape 158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AutoShape 159">
                <a:hlinkClick r:id="rId11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4" name="Text Box 160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82" y="1899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6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8" name="Group 192"/>
          <p:cNvGrpSpPr>
            <a:grpSpLocks/>
          </p:cNvGrpSpPr>
          <p:nvPr/>
        </p:nvGrpSpPr>
        <p:grpSpPr bwMode="auto">
          <a:xfrm>
            <a:off x="10131722" y="9009236"/>
            <a:ext cx="2587963" cy="2199988"/>
            <a:chOff x="2699" y="1881"/>
            <a:chExt cx="1017" cy="818"/>
          </a:xfrm>
        </p:grpSpPr>
        <p:grpSp>
          <p:nvGrpSpPr>
            <p:cNvPr id="149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151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AutoShape 164">
                <a:hlinkClick r:id="rId13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0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9" y="205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16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4" name="Group 191"/>
          <p:cNvGrpSpPr>
            <a:grpSpLocks/>
          </p:cNvGrpSpPr>
          <p:nvPr/>
        </p:nvGrpSpPr>
        <p:grpSpPr bwMode="auto">
          <a:xfrm>
            <a:off x="8133060" y="1330016"/>
            <a:ext cx="2584787" cy="2199988"/>
            <a:chOff x="3445" y="2297"/>
            <a:chExt cx="1016" cy="818"/>
          </a:xfrm>
        </p:grpSpPr>
        <p:grpSp>
          <p:nvGrpSpPr>
            <p:cNvPr id="155" name="Group 141"/>
            <p:cNvGrpSpPr>
              <a:grpSpLocks/>
            </p:cNvGrpSpPr>
            <p:nvPr/>
          </p:nvGrpSpPr>
          <p:grpSpPr bwMode="auto">
            <a:xfrm>
              <a:off x="3445" y="2297"/>
              <a:ext cx="1016" cy="818"/>
              <a:chOff x="3174" y="2656"/>
              <a:chExt cx="1549" cy="1351"/>
            </a:xfrm>
          </p:grpSpPr>
          <p:sp>
            <p:nvSpPr>
              <p:cNvPr id="157" name="AutoShape 1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AutoShape 1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AutoShape 144">
                <a:hlinkClick r:id="rId14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6" name="Text Box 16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17" y="2462"/>
              <a:ext cx="65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60" name="Group 187"/>
          <p:cNvGrpSpPr>
            <a:grpSpLocks/>
          </p:cNvGrpSpPr>
          <p:nvPr/>
        </p:nvGrpSpPr>
        <p:grpSpPr bwMode="auto">
          <a:xfrm>
            <a:off x="8206863" y="10107754"/>
            <a:ext cx="2587963" cy="2199988"/>
            <a:chOff x="4178" y="1881"/>
            <a:chExt cx="1017" cy="818"/>
          </a:xfrm>
        </p:grpSpPr>
        <p:grpSp>
          <p:nvGrpSpPr>
            <p:cNvPr id="161" name="Group 167"/>
            <p:cNvGrpSpPr>
              <a:grpSpLocks/>
            </p:cNvGrpSpPr>
            <p:nvPr/>
          </p:nvGrpSpPr>
          <p:grpSpPr bwMode="auto">
            <a:xfrm>
              <a:off x="4178" y="1881"/>
              <a:ext cx="1017" cy="818"/>
              <a:chOff x="2057" y="862"/>
              <a:chExt cx="1549" cy="1351"/>
            </a:xfrm>
          </p:grpSpPr>
          <p:sp>
            <p:nvSpPr>
              <p:cNvPr id="163" name="AutoShape 168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" name="AutoShape 169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" name="AutoShape 170">
                <a:hlinkClick r:id="rId15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2" name="Text Box 17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45" y="2063"/>
              <a:ext cx="45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66" name="Group 188"/>
          <p:cNvGrpSpPr>
            <a:grpSpLocks/>
          </p:cNvGrpSpPr>
          <p:nvPr/>
        </p:nvGrpSpPr>
        <p:grpSpPr bwMode="auto">
          <a:xfrm>
            <a:off x="10049015" y="241361"/>
            <a:ext cx="2587963" cy="2196814"/>
            <a:chOff x="4178" y="2702"/>
            <a:chExt cx="1017" cy="817"/>
          </a:xfrm>
        </p:grpSpPr>
        <p:grpSp>
          <p:nvGrpSpPr>
            <p:cNvPr id="167" name="Group 172"/>
            <p:cNvGrpSpPr>
              <a:grpSpLocks/>
            </p:cNvGrpSpPr>
            <p:nvPr/>
          </p:nvGrpSpPr>
          <p:grpSpPr bwMode="auto">
            <a:xfrm>
              <a:off x="4178" y="2702"/>
              <a:ext cx="1017" cy="817"/>
              <a:chOff x="3174" y="2656"/>
              <a:chExt cx="1549" cy="1351"/>
            </a:xfrm>
          </p:grpSpPr>
          <p:sp>
            <p:nvSpPr>
              <p:cNvPr id="169" name="AutoShape 17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0" name="AutoShape 17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1" name="AutoShape 175">
                <a:hlinkClick r:id="rId16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8" name="Text Box 17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53" y="291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12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2" name="Group 190"/>
          <p:cNvGrpSpPr>
            <a:grpSpLocks/>
          </p:cNvGrpSpPr>
          <p:nvPr/>
        </p:nvGrpSpPr>
        <p:grpSpPr bwMode="auto">
          <a:xfrm>
            <a:off x="6161953" y="2439117"/>
            <a:ext cx="2587963" cy="2196814"/>
            <a:chOff x="2699" y="2702"/>
            <a:chExt cx="1017" cy="817"/>
          </a:xfrm>
        </p:grpSpPr>
        <p:grpSp>
          <p:nvGrpSpPr>
            <p:cNvPr id="173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175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6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AutoShape 180">
                <a:hlinkClick r:id="rId17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4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059" y="2873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8" name="Group 189"/>
          <p:cNvGrpSpPr>
            <a:grpSpLocks/>
          </p:cNvGrpSpPr>
          <p:nvPr/>
        </p:nvGrpSpPr>
        <p:grpSpPr bwMode="auto">
          <a:xfrm>
            <a:off x="8134840" y="3525649"/>
            <a:ext cx="2584787" cy="2196814"/>
            <a:chOff x="3439" y="3112"/>
            <a:chExt cx="1016" cy="817"/>
          </a:xfrm>
        </p:grpSpPr>
        <p:grpSp>
          <p:nvGrpSpPr>
            <p:cNvPr id="179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181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AutoShape 185">
                <a:hlinkClick r:id="rId18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0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98" y="3293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74" name="Group 192"/>
          <p:cNvGrpSpPr>
            <a:grpSpLocks/>
          </p:cNvGrpSpPr>
          <p:nvPr/>
        </p:nvGrpSpPr>
        <p:grpSpPr bwMode="auto">
          <a:xfrm>
            <a:off x="6156999" y="222334"/>
            <a:ext cx="2587963" cy="2199988"/>
            <a:chOff x="2699" y="1881"/>
            <a:chExt cx="1017" cy="818"/>
          </a:xfrm>
        </p:grpSpPr>
        <p:grpSp>
          <p:nvGrpSpPr>
            <p:cNvPr id="275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277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8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9" name="AutoShape 164">
                <a:hlinkClick r:id="rId17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6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059" y="2055"/>
              <a:ext cx="27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0" name="Group 190"/>
          <p:cNvGrpSpPr>
            <a:grpSpLocks/>
          </p:cNvGrpSpPr>
          <p:nvPr/>
        </p:nvGrpSpPr>
        <p:grpSpPr bwMode="auto">
          <a:xfrm>
            <a:off x="10176526" y="11222555"/>
            <a:ext cx="2587963" cy="2196814"/>
            <a:chOff x="2699" y="2702"/>
            <a:chExt cx="1017" cy="817"/>
          </a:xfrm>
        </p:grpSpPr>
        <p:grpSp>
          <p:nvGrpSpPr>
            <p:cNvPr id="281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283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4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5" name="AutoShape 180">
                <a:hlinkClick r:id="rId19" action="ppaction://hlinksldjump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2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8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388" name="Group 155"/>
          <p:cNvGrpSpPr>
            <a:grpSpLocks/>
          </p:cNvGrpSpPr>
          <p:nvPr/>
        </p:nvGrpSpPr>
        <p:grpSpPr bwMode="auto">
          <a:xfrm>
            <a:off x="15951077" y="3532574"/>
            <a:ext cx="2584787" cy="2199988"/>
            <a:chOff x="3428" y="1721"/>
            <a:chExt cx="1016" cy="817"/>
          </a:xfrm>
        </p:grpSpPr>
        <p:grpSp>
          <p:nvGrpSpPr>
            <p:cNvPr id="389" name="Group 156"/>
            <p:cNvGrpSpPr>
              <a:grpSpLocks/>
            </p:cNvGrpSpPr>
            <p:nvPr/>
          </p:nvGrpSpPr>
          <p:grpSpPr bwMode="auto">
            <a:xfrm>
              <a:off x="3428" y="1721"/>
              <a:ext cx="1016" cy="817"/>
              <a:chOff x="2057" y="862"/>
              <a:chExt cx="1549" cy="1351"/>
            </a:xfrm>
          </p:grpSpPr>
          <p:sp>
            <p:nvSpPr>
              <p:cNvPr id="391" name="AutoShape 157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2" name="AutoShape 158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3" name="AutoShape 159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0" name="Text Box 160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85" y="1899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30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94" name="Group 192"/>
          <p:cNvGrpSpPr>
            <a:grpSpLocks/>
          </p:cNvGrpSpPr>
          <p:nvPr/>
        </p:nvGrpSpPr>
        <p:grpSpPr bwMode="auto">
          <a:xfrm>
            <a:off x="14022203" y="6802152"/>
            <a:ext cx="2587963" cy="2203164"/>
            <a:chOff x="2699" y="1881"/>
            <a:chExt cx="1017" cy="818"/>
          </a:xfrm>
        </p:grpSpPr>
        <p:grpSp>
          <p:nvGrpSpPr>
            <p:cNvPr id="395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397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8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9" name="AutoShape 16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6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6" y="2054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26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0" name="Group 191"/>
          <p:cNvGrpSpPr>
            <a:grpSpLocks/>
          </p:cNvGrpSpPr>
          <p:nvPr/>
        </p:nvGrpSpPr>
        <p:grpSpPr bwMode="auto">
          <a:xfrm>
            <a:off x="15991817" y="5717254"/>
            <a:ext cx="2584787" cy="2203164"/>
            <a:chOff x="3445" y="2297"/>
            <a:chExt cx="1016" cy="818"/>
          </a:xfrm>
        </p:grpSpPr>
        <p:grpSp>
          <p:nvGrpSpPr>
            <p:cNvPr id="401" name="Group 141"/>
            <p:cNvGrpSpPr>
              <a:grpSpLocks/>
            </p:cNvGrpSpPr>
            <p:nvPr/>
          </p:nvGrpSpPr>
          <p:grpSpPr bwMode="auto">
            <a:xfrm>
              <a:off x="3445" y="2297"/>
              <a:ext cx="1016" cy="818"/>
              <a:chOff x="3174" y="2656"/>
              <a:chExt cx="1549" cy="1351"/>
            </a:xfrm>
          </p:grpSpPr>
          <p:sp>
            <p:nvSpPr>
              <p:cNvPr id="403" name="AutoShape 1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4" name="AutoShape 1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5" name="AutoShape 14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02" name="Text Box 16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594" y="2462"/>
              <a:ext cx="65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31</a:t>
              </a:r>
            </a:p>
          </p:txBody>
        </p:sp>
      </p:grpSp>
      <p:grpSp>
        <p:nvGrpSpPr>
          <p:cNvPr id="406" name="Group 190"/>
          <p:cNvGrpSpPr>
            <a:grpSpLocks/>
          </p:cNvGrpSpPr>
          <p:nvPr/>
        </p:nvGrpSpPr>
        <p:grpSpPr bwMode="auto">
          <a:xfrm>
            <a:off x="14058695" y="8996246"/>
            <a:ext cx="2587963" cy="2199988"/>
            <a:chOff x="2699" y="2702"/>
            <a:chExt cx="1017" cy="817"/>
          </a:xfrm>
        </p:grpSpPr>
        <p:grpSp>
          <p:nvGrpSpPr>
            <p:cNvPr id="407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409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0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" name="AutoShape 18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08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8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27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12" name="Group 189"/>
          <p:cNvGrpSpPr>
            <a:grpSpLocks/>
          </p:cNvGrpSpPr>
          <p:nvPr/>
        </p:nvGrpSpPr>
        <p:grpSpPr bwMode="auto">
          <a:xfrm>
            <a:off x="16000368" y="7921298"/>
            <a:ext cx="2584787" cy="2199988"/>
            <a:chOff x="3439" y="3112"/>
            <a:chExt cx="1016" cy="817"/>
          </a:xfrm>
        </p:grpSpPr>
        <p:grpSp>
          <p:nvGrpSpPr>
            <p:cNvPr id="413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415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6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7" name="AutoShape 18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4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00" y="3294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418" name="Group 187"/>
          <p:cNvGrpSpPr>
            <a:grpSpLocks/>
          </p:cNvGrpSpPr>
          <p:nvPr/>
        </p:nvGrpSpPr>
        <p:grpSpPr bwMode="auto">
          <a:xfrm>
            <a:off x="12058198" y="5717253"/>
            <a:ext cx="2587961" cy="2199990"/>
            <a:chOff x="4178" y="1881"/>
            <a:chExt cx="1017" cy="818"/>
          </a:xfrm>
        </p:grpSpPr>
        <p:grpSp>
          <p:nvGrpSpPr>
            <p:cNvPr id="419" name="Group 167"/>
            <p:cNvGrpSpPr>
              <a:grpSpLocks/>
            </p:cNvGrpSpPr>
            <p:nvPr/>
          </p:nvGrpSpPr>
          <p:grpSpPr bwMode="auto">
            <a:xfrm>
              <a:off x="4178" y="1881"/>
              <a:ext cx="1017" cy="818"/>
              <a:chOff x="2057" y="862"/>
              <a:chExt cx="1549" cy="1351"/>
            </a:xfrm>
          </p:grpSpPr>
          <p:sp>
            <p:nvSpPr>
              <p:cNvPr id="421" name="AutoShape 168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2" name="AutoShape 169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3" name="AutoShape 1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20" name="Text Box 17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36" y="206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424" name="Group 188"/>
          <p:cNvGrpSpPr>
            <a:grpSpLocks/>
          </p:cNvGrpSpPr>
          <p:nvPr/>
        </p:nvGrpSpPr>
        <p:grpSpPr bwMode="auto">
          <a:xfrm>
            <a:off x="12069055" y="7911149"/>
            <a:ext cx="2587961" cy="2196814"/>
            <a:chOff x="4178" y="2702"/>
            <a:chExt cx="1017" cy="817"/>
          </a:xfrm>
        </p:grpSpPr>
        <p:grpSp>
          <p:nvGrpSpPr>
            <p:cNvPr id="425" name="Group 172"/>
            <p:cNvGrpSpPr>
              <a:grpSpLocks/>
            </p:cNvGrpSpPr>
            <p:nvPr/>
          </p:nvGrpSpPr>
          <p:grpSpPr bwMode="auto">
            <a:xfrm>
              <a:off x="4178" y="2702"/>
              <a:ext cx="1017" cy="817"/>
              <a:chOff x="3174" y="2656"/>
              <a:chExt cx="1549" cy="1351"/>
            </a:xfrm>
          </p:grpSpPr>
          <p:sp>
            <p:nvSpPr>
              <p:cNvPr id="427" name="AutoShape 17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8" name="AutoShape 17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9" name="AutoShape 17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17"/>
                <a:ext cx="1350" cy="118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26" name="Text Box 17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53" y="291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21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30" name="Group 189"/>
          <p:cNvGrpSpPr>
            <a:grpSpLocks/>
          </p:cNvGrpSpPr>
          <p:nvPr/>
        </p:nvGrpSpPr>
        <p:grpSpPr bwMode="auto">
          <a:xfrm>
            <a:off x="12115898" y="10107635"/>
            <a:ext cx="2584787" cy="2196814"/>
            <a:chOff x="3439" y="3112"/>
            <a:chExt cx="1016" cy="817"/>
          </a:xfrm>
        </p:grpSpPr>
        <p:grpSp>
          <p:nvGrpSpPr>
            <p:cNvPr id="431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433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4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5" name="AutoShape 18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2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00" y="329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436" name="Group 155"/>
          <p:cNvGrpSpPr>
            <a:grpSpLocks/>
          </p:cNvGrpSpPr>
          <p:nvPr/>
        </p:nvGrpSpPr>
        <p:grpSpPr bwMode="auto">
          <a:xfrm>
            <a:off x="13949555" y="252945"/>
            <a:ext cx="2584787" cy="2196814"/>
            <a:chOff x="3428" y="1721"/>
            <a:chExt cx="1016" cy="817"/>
          </a:xfrm>
        </p:grpSpPr>
        <p:grpSp>
          <p:nvGrpSpPr>
            <p:cNvPr id="437" name="Group 156"/>
            <p:cNvGrpSpPr>
              <a:grpSpLocks/>
            </p:cNvGrpSpPr>
            <p:nvPr/>
          </p:nvGrpSpPr>
          <p:grpSpPr bwMode="auto">
            <a:xfrm>
              <a:off x="3428" y="1721"/>
              <a:ext cx="1016" cy="817"/>
              <a:chOff x="2057" y="862"/>
              <a:chExt cx="1549" cy="1351"/>
            </a:xfrm>
          </p:grpSpPr>
          <p:sp>
            <p:nvSpPr>
              <p:cNvPr id="439" name="AutoShape 157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" name="AutoShape 158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" name="AutoShape 159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8" name="Text Box 160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84" y="1899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23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42" name="Group 192"/>
          <p:cNvGrpSpPr>
            <a:grpSpLocks/>
          </p:cNvGrpSpPr>
          <p:nvPr/>
        </p:nvGrpSpPr>
        <p:grpSpPr bwMode="auto">
          <a:xfrm>
            <a:off x="15998588" y="10124550"/>
            <a:ext cx="2587963" cy="2199988"/>
            <a:chOff x="2699" y="1881"/>
            <a:chExt cx="1017" cy="818"/>
          </a:xfrm>
        </p:grpSpPr>
        <p:grpSp>
          <p:nvGrpSpPr>
            <p:cNvPr id="443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445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6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7" name="AutoShape 16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4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9" y="205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33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48" name="Group 191"/>
          <p:cNvGrpSpPr>
            <a:grpSpLocks/>
          </p:cNvGrpSpPr>
          <p:nvPr/>
        </p:nvGrpSpPr>
        <p:grpSpPr bwMode="auto">
          <a:xfrm>
            <a:off x="13964293" y="2445330"/>
            <a:ext cx="2584787" cy="2199988"/>
            <a:chOff x="3445" y="2297"/>
            <a:chExt cx="1016" cy="818"/>
          </a:xfrm>
        </p:grpSpPr>
        <p:grpSp>
          <p:nvGrpSpPr>
            <p:cNvPr id="449" name="Group 141"/>
            <p:cNvGrpSpPr>
              <a:grpSpLocks/>
            </p:cNvGrpSpPr>
            <p:nvPr/>
          </p:nvGrpSpPr>
          <p:grpSpPr bwMode="auto">
            <a:xfrm>
              <a:off x="3445" y="2297"/>
              <a:ext cx="1016" cy="818"/>
              <a:chOff x="3174" y="2656"/>
              <a:chExt cx="1549" cy="1351"/>
            </a:xfrm>
          </p:grpSpPr>
          <p:sp>
            <p:nvSpPr>
              <p:cNvPr id="451" name="AutoShape 1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2" name="AutoShape 1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3" name="AutoShape 14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0" name="Text Box 16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594" y="2462"/>
              <a:ext cx="65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454" name="Group 187"/>
          <p:cNvGrpSpPr>
            <a:grpSpLocks/>
          </p:cNvGrpSpPr>
          <p:nvPr/>
        </p:nvGrpSpPr>
        <p:grpSpPr bwMode="auto">
          <a:xfrm>
            <a:off x="14073729" y="11199318"/>
            <a:ext cx="2587963" cy="2199988"/>
            <a:chOff x="4178" y="1881"/>
            <a:chExt cx="1017" cy="818"/>
          </a:xfrm>
        </p:grpSpPr>
        <p:grpSp>
          <p:nvGrpSpPr>
            <p:cNvPr id="455" name="Group 167"/>
            <p:cNvGrpSpPr>
              <a:grpSpLocks/>
            </p:cNvGrpSpPr>
            <p:nvPr/>
          </p:nvGrpSpPr>
          <p:grpSpPr bwMode="auto">
            <a:xfrm>
              <a:off x="4178" y="1881"/>
              <a:ext cx="1017" cy="818"/>
              <a:chOff x="2057" y="862"/>
              <a:chExt cx="1549" cy="1351"/>
            </a:xfrm>
          </p:grpSpPr>
          <p:sp>
            <p:nvSpPr>
              <p:cNvPr id="457" name="AutoShape 168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8" name="AutoShape 169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9" name="AutoShape 1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6" name="Text Box 17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35" y="206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60" name="Group 188"/>
          <p:cNvGrpSpPr>
            <a:grpSpLocks/>
          </p:cNvGrpSpPr>
          <p:nvPr/>
        </p:nvGrpSpPr>
        <p:grpSpPr bwMode="auto">
          <a:xfrm>
            <a:off x="15915881" y="1356673"/>
            <a:ext cx="2587963" cy="2196814"/>
            <a:chOff x="4178" y="2702"/>
            <a:chExt cx="1017" cy="817"/>
          </a:xfrm>
        </p:grpSpPr>
        <p:grpSp>
          <p:nvGrpSpPr>
            <p:cNvPr id="461" name="Group 172"/>
            <p:cNvGrpSpPr>
              <a:grpSpLocks/>
            </p:cNvGrpSpPr>
            <p:nvPr/>
          </p:nvGrpSpPr>
          <p:grpSpPr bwMode="auto">
            <a:xfrm>
              <a:off x="4178" y="2702"/>
              <a:ext cx="1017" cy="817"/>
              <a:chOff x="3174" y="2656"/>
              <a:chExt cx="1549" cy="1351"/>
            </a:xfrm>
          </p:grpSpPr>
          <p:sp>
            <p:nvSpPr>
              <p:cNvPr id="463" name="AutoShape 17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4" name="AutoShape 17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5" name="AutoShape 17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11"/>
                <a:ext cx="1350" cy="1193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2" name="Text Box 17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53" y="291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29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66" name="Group 190"/>
          <p:cNvGrpSpPr>
            <a:grpSpLocks/>
          </p:cNvGrpSpPr>
          <p:nvPr/>
        </p:nvGrpSpPr>
        <p:grpSpPr bwMode="auto">
          <a:xfrm>
            <a:off x="12040697" y="3518805"/>
            <a:ext cx="2587963" cy="2196814"/>
            <a:chOff x="2699" y="2702"/>
            <a:chExt cx="1017" cy="817"/>
          </a:xfrm>
        </p:grpSpPr>
        <p:grpSp>
          <p:nvGrpSpPr>
            <p:cNvPr id="467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469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0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1" name="AutoShape 18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8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9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19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72" name="Group 189"/>
          <p:cNvGrpSpPr>
            <a:grpSpLocks/>
          </p:cNvGrpSpPr>
          <p:nvPr/>
        </p:nvGrpSpPr>
        <p:grpSpPr bwMode="auto">
          <a:xfrm>
            <a:off x="14001706" y="4617213"/>
            <a:ext cx="2584787" cy="2196814"/>
            <a:chOff x="3439" y="3112"/>
            <a:chExt cx="1016" cy="817"/>
          </a:xfrm>
        </p:grpSpPr>
        <p:grpSp>
          <p:nvGrpSpPr>
            <p:cNvPr id="473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475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6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7" name="AutoShape 18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74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00" y="329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478" name="Group 192"/>
          <p:cNvGrpSpPr>
            <a:grpSpLocks/>
          </p:cNvGrpSpPr>
          <p:nvPr/>
        </p:nvGrpSpPr>
        <p:grpSpPr bwMode="auto">
          <a:xfrm>
            <a:off x="12000109" y="1302024"/>
            <a:ext cx="2587963" cy="2199988"/>
            <a:chOff x="2699" y="1881"/>
            <a:chExt cx="1017" cy="818"/>
          </a:xfrm>
        </p:grpSpPr>
        <p:grpSp>
          <p:nvGrpSpPr>
            <p:cNvPr id="479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481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2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3" name="AutoShape 16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80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9" y="205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18</a:t>
              </a:r>
              <a:endParaRPr lang="en-US" altLang="en-US" sz="7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92" name="Group 155"/>
          <p:cNvGrpSpPr>
            <a:grpSpLocks/>
          </p:cNvGrpSpPr>
          <p:nvPr/>
        </p:nvGrpSpPr>
        <p:grpSpPr bwMode="auto">
          <a:xfrm>
            <a:off x="21747614" y="2514132"/>
            <a:ext cx="2584787" cy="2199988"/>
            <a:chOff x="3428" y="1721"/>
            <a:chExt cx="1016" cy="817"/>
          </a:xfrm>
        </p:grpSpPr>
        <p:grpSp>
          <p:nvGrpSpPr>
            <p:cNvPr id="593" name="Group 156"/>
            <p:cNvGrpSpPr>
              <a:grpSpLocks/>
            </p:cNvGrpSpPr>
            <p:nvPr/>
          </p:nvGrpSpPr>
          <p:grpSpPr bwMode="auto">
            <a:xfrm>
              <a:off x="3428" y="1721"/>
              <a:ext cx="1016" cy="817"/>
              <a:chOff x="2057" y="862"/>
              <a:chExt cx="1549" cy="1351"/>
            </a:xfrm>
          </p:grpSpPr>
          <p:sp>
            <p:nvSpPr>
              <p:cNvPr id="595" name="AutoShape 157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6" name="AutoShape 158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7" name="AutoShape 159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94" name="Text Box 160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85" y="1899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46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98" name="Group 192"/>
          <p:cNvGrpSpPr>
            <a:grpSpLocks/>
          </p:cNvGrpSpPr>
          <p:nvPr/>
        </p:nvGrpSpPr>
        <p:grpSpPr bwMode="auto">
          <a:xfrm>
            <a:off x="19818739" y="5783710"/>
            <a:ext cx="2587963" cy="2203164"/>
            <a:chOff x="2699" y="1881"/>
            <a:chExt cx="1017" cy="818"/>
          </a:xfrm>
        </p:grpSpPr>
        <p:grpSp>
          <p:nvGrpSpPr>
            <p:cNvPr id="599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601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2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3" name="AutoShape 16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00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6" y="2054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42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04" name="Group 191"/>
          <p:cNvGrpSpPr>
            <a:grpSpLocks/>
          </p:cNvGrpSpPr>
          <p:nvPr/>
        </p:nvGrpSpPr>
        <p:grpSpPr bwMode="auto">
          <a:xfrm>
            <a:off x="21788353" y="4698812"/>
            <a:ext cx="2584787" cy="2203164"/>
            <a:chOff x="3445" y="2297"/>
            <a:chExt cx="1016" cy="818"/>
          </a:xfrm>
        </p:grpSpPr>
        <p:grpSp>
          <p:nvGrpSpPr>
            <p:cNvPr id="605" name="Group 141"/>
            <p:cNvGrpSpPr>
              <a:grpSpLocks/>
            </p:cNvGrpSpPr>
            <p:nvPr/>
          </p:nvGrpSpPr>
          <p:grpSpPr bwMode="auto">
            <a:xfrm>
              <a:off x="3445" y="2297"/>
              <a:ext cx="1016" cy="818"/>
              <a:chOff x="3174" y="2656"/>
              <a:chExt cx="1549" cy="1351"/>
            </a:xfrm>
          </p:grpSpPr>
          <p:sp>
            <p:nvSpPr>
              <p:cNvPr id="607" name="AutoShape 1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8" name="AutoShape 143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9" name="AutoShape 14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06" name="Text Box 16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594" y="2462"/>
              <a:ext cx="65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47</a:t>
              </a:r>
            </a:p>
          </p:txBody>
        </p:sp>
      </p:grpSp>
      <p:grpSp>
        <p:nvGrpSpPr>
          <p:cNvPr id="610" name="Group 190"/>
          <p:cNvGrpSpPr>
            <a:grpSpLocks/>
          </p:cNvGrpSpPr>
          <p:nvPr/>
        </p:nvGrpSpPr>
        <p:grpSpPr bwMode="auto">
          <a:xfrm>
            <a:off x="19855232" y="7977804"/>
            <a:ext cx="2587963" cy="2199988"/>
            <a:chOff x="2699" y="2702"/>
            <a:chExt cx="1017" cy="817"/>
          </a:xfrm>
        </p:grpSpPr>
        <p:grpSp>
          <p:nvGrpSpPr>
            <p:cNvPr id="611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613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4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5" name="AutoShape 18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2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8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43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16" name="Group 189"/>
          <p:cNvGrpSpPr>
            <a:grpSpLocks/>
          </p:cNvGrpSpPr>
          <p:nvPr/>
        </p:nvGrpSpPr>
        <p:grpSpPr bwMode="auto">
          <a:xfrm>
            <a:off x="21796905" y="6902856"/>
            <a:ext cx="2584787" cy="2199988"/>
            <a:chOff x="3439" y="3112"/>
            <a:chExt cx="1016" cy="817"/>
          </a:xfrm>
        </p:grpSpPr>
        <p:grpSp>
          <p:nvGrpSpPr>
            <p:cNvPr id="617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619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0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1" name="AutoShape 18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8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00" y="3294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622" name="Group 187"/>
          <p:cNvGrpSpPr>
            <a:grpSpLocks/>
          </p:cNvGrpSpPr>
          <p:nvPr/>
        </p:nvGrpSpPr>
        <p:grpSpPr bwMode="auto">
          <a:xfrm>
            <a:off x="17854732" y="4698811"/>
            <a:ext cx="2587961" cy="2199990"/>
            <a:chOff x="4178" y="1881"/>
            <a:chExt cx="1017" cy="818"/>
          </a:xfrm>
        </p:grpSpPr>
        <p:grpSp>
          <p:nvGrpSpPr>
            <p:cNvPr id="623" name="Group 167"/>
            <p:cNvGrpSpPr>
              <a:grpSpLocks/>
            </p:cNvGrpSpPr>
            <p:nvPr/>
          </p:nvGrpSpPr>
          <p:grpSpPr bwMode="auto">
            <a:xfrm>
              <a:off x="4178" y="1881"/>
              <a:ext cx="1017" cy="818"/>
              <a:chOff x="2057" y="862"/>
              <a:chExt cx="1549" cy="1351"/>
            </a:xfrm>
          </p:grpSpPr>
          <p:sp>
            <p:nvSpPr>
              <p:cNvPr id="625" name="AutoShape 168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6" name="AutoShape 169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7" name="AutoShape 1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24" name="Text Box 17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36" y="206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36</a:t>
              </a:r>
            </a:p>
          </p:txBody>
        </p:sp>
      </p:grpSp>
      <p:grpSp>
        <p:nvGrpSpPr>
          <p:cNvPr id="628" name="Group 188"/>
          <p:cNvGrpSpPr>
            <a:grpSpLocks/>
          </p:cNvGrpSpPr>
          <p:nvPr/>
        </p:nvGrpSpPr>
        <p:grpSpPr bwMode="auto">
          <a:xfrm>
            <a:off x="17865594" y="6892709"/>
            <a:ext cx="2587961" cy="2196814"/>
            <a:chOff x="4178" y="2702"/>
            <a:chExt cx="1017" cy="817"/>
          </a:xfrm>
        </p:grpSpPr>
        <p:grpSp>
          <p:nvGrpSpPr>
            <p:cNvPr id="629" name="Group 172"/>
            <p:cNvGrpSpPr>
              <a:grpSpLocks/>
            </p:cNvGrpSpPr>
            <p:nvPr/>
          </p:nvGrpSpPr>
          <p:grpSpPr bwMode="auto">
            <a:xfrm>
              <a:off x="4178" y="2702"/>
              <a:ext cx="1017" cy="817"/>
              <a:chOff x="3174" y="2656"/>
              <a:chExt cx="1549" cy="1351"/>
            </a:xfrm>
          </p:grpSpPr>
          <p:sp>
            <p:nvSpPr>
              <p:cNvPr id="631" name="AutoShape 17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2" name="AutoShape 17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3" name="AutoShape 17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30" name="Text Box 17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53" y="291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37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34" name="Group 189"/>
          <p:cNvGrpSpPr>
            <a:grpSpLocks/>
          </p:cNvGrpSpPr>
          <p:nvPr/>
        </p:nvGrpSpPr>
        <p:grpSpPr bwMode="auto">
          <a:xfrm>
            <a:off x="17912435" y="9089195"/>
            <a:ext cx="2584787" cy="2196814"/>
            <a:chOff x="3439" y="3112"/>
            <a:chExt cx="1016" cy="817"/>
          </a:xfrm>
        </p:grpSpPr>
        <p:grpSp>
          <p:nvGrpSpPr>
            <p:cNvPr id="635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637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8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9" name="AutoShape 18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36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700" y="329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38</a:t>
              </a:r>
            </a:p>
          </p:txBody>
        </p:sp>
      </p:grpSp>
      <p:grpSp>
        <p:nvGrpSpPr>
          <p:cNvPr id="640" name="Group 155"/>
          <p:cNvGrpSpPr>
            <a:grpSpLocks/>
          </p:cNvGrpSpPr>
          <p:nvPr/>
        </p:nvGrpSpPr>
        <p:grpSpPr bwMode="auto">
          <a:xfrm>
            <a:off x="17947063" y="11287621"/>
            <a:ext cx="2584787" cy="2196814"/>
            <a:chOff x="3428" y="1721"/>
            <a:chExt cx="1016" cy="817"/>
          </a:xfrm>
        </p:grpSpPr>
        <p:grpSp>
          <p:nvGrpSpPr>
            <p:cNvPr id="641" name="Group 156"/>
            <p:cNvGrpSpPr>
              <a:grpSpLocks/>
            </p:cNvGrpSpPr>
            <p:nvPr/>
          </p:nvGrpSpPr>
          <p:grpSpPr bwMode="auto">
            <a:xfrm>
              <a:off x="3428" y="1721"/>
              <a:ext cx="1016" cy="817"/>
              <a:chOff x="2057" y="862"/>
              <a:chExt cx="1549" cy="1351"/>
            </a:xfrm>
          </p:grpSpPr>
          <p:sp>
            <p:nvSpPr>
              <p:cNvPr id="643" name="AutoShape 157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4" name="AutoShape 158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5" name="AutoShape 159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42" name="Text Box 160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83" y="1899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39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6" name="Group 192"/>
          <p:cNvGrpSpPr>
            <a:grpSpLocks/>
          </p:cNvGrpSpPr>
          <p:nvPr/>
        </p:nvGrpSpPr>
        <p:grpSpPr bwMode="auto">
          <a:xfrm>
            <a:off x="21795125" y="9106108"/>
            <a:ext cx="2587963" cy="2199988"/>
            <a:chOff x="2699" y="1881"/>
            <a:chExt cx="1017" cy="818"/>
          </a:xfrm>
        </p:grpSpPr>
        <p:grpSp>
          <p:nvGrpSpPr>
            <p:cNvPr id="647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649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0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1" name="AutoShape 16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48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9" y="205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49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52" name="Group 191"/>
          <p:cNvGrpSpPr>
            <a:grpSpLocks/>
          </p:cNvGrpSpPr>
          <p:nvPr/>
        </p:nvGrpSpPr>
        <p:grpSpPr bwMode="auto">
          <a:xfrm>
            <a:off x="19760829" y="1426888"/>
            <a:ext cx="2584787" cy="2199988"/>
            <a:chOff x="3445" y="2297"/>
            <a:chExt cx="1016" cy="818"/>
          </a:xfrm>
        </p:grpSpPr>
        <p:grpSp>
          <p:nvGrpSpPr>
            <p:cNvPr id="653" name="Group 141"/>
            <p:cNvGrpSpPr>
              <a:grpSpLocks/>
            </p:cNvGrpSpPr>
            <p:nvPr/>
          </p:nvGrpSpPr>
          <p:grpSpPr bwMode="auto">
            <a:xfrm>
              <a:off x="3445" y="2297"/>
              <a:ext cx="1016" cy="818"/>
              <a:chOff x="3174" y="2656"/>
              <a:chExt cx="1549" cy="1351"/>
            </a:xfrm>
          </p:grpSpPr>
          <p:sp>
            <p:nvSpPr>
              <p:cNvPr id="655" name="AutoShape 1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6" name="AutoShape 1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7" name="AutoShape 14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54" name="Text Box 16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594" y="2462"/>
              <a:ext cx="65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40</a:t>
              </a:r>
            </a:p>
          </p:txBody>
        </p:sp>
      </p:grpSp>
      <p:grpSp>
        <p:nvGrpSpPr>
          <p:cNvPr id="658" name="Group 187"/>
          <p:cNvGrpSpPr>
            <a:grpSpLocks/>
          </p:cNvGrpSpPr>
          <p:nvPr/>
        </p:nvGrpSpPr>
        <p:grpSpPr bwMode="auto">
          <a:xfrm>
            <a:off x="19870266" y="10180876"/>
            <a:ext cx="2587963" cy="2199988"/>
            <a:chOff x="4178" y="1881"/>
            <a:chExt cx="1017" cy="818"/>
          </a:xfrm>
        </p:grpSpPr>
        <p:grpSp>
          <p:nvGrpSpPr>
            <p:cNvPr id="659" name="Group 167"/>
            <p:cNvGrpSpPr>
              <a:grpSpLocks/>
            </p:cNvGrpSpPr>
            <p:nvPr/>
          </p:nvGrpSpPr>
          <p:grpSpPr bwMode="auto">
            <a:xfrm>
              <a:off x="4178" y="1881"/>
              <a:ext cx="1017" cy="818"/>
              <a:chOff x="2057" y="862"/>
              <a:chExt cx="1549" cy="1351"/>
            </a:xfrm>
          </p:grpSpPr>
          <p:sp>
            <p:nvSpPr>
              <p:cNvPr id="661" name="AutoShape 168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2" name="AutoShape 169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3" name="AutoShape 17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60" name="Text Box 17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35" y="206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44</a:t>
              </a:r>
            </a:p>
          </p:txBody>
        </p:sp>
      </p:grpSp>
      <p:grpSp>
        <p:nvGrpSpPr>
          <p:cNvPr id="664" name="Group 188"/>
          <p:cNvGrpSpPr>
            <a:grpSpLocks/>
          </p:cNvGrpSpPr>
          <p:nvPr/>
        </p:nvGrpSpPr>
        <p:grpSpPr bwMode="auto">
          <a:xfrm>
            <a:off x="21730228" y="359225"/>
            <a:ext cx="2587963" cy="2196814"/>
            <a:chOff x="4178" y="2702"/>
            <a:chExt cx="1017" cy="817"/>
          </a:xfrm>
        </p:grpSpPr>
        <p:grpSp>
          <p:nvGrpSpPr>
            <p:cNvPr id="665" name="Group 172"/>
            <p:cNvGrpSpPr>
              <a:grpSpLocks/>
            </p:cNvGrpSpPr>
            <p:nvPr/>
          </p:nvGrpSpPr>
          <p:grpSpPr bwMode="auto">
            <a:xfrm>
              <a:off x="4178" y="2702"/>
              <a:ext cx="1017" cy="817"/>
              <a:chOff x="3174" y="2656"/>
              <a:chExt cx="1549" cy="1351"/>
            </a:xfrm>
          </p:grpSpPr>
          <p:sp>
            <p:nvSpPr>
              <p:cNvPr id="667" name="AutoShape 17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8" name="AutoShape 17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9" name="AutoShape 17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66" name="Text Box 17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4453" y="291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45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70" name="Group 190"/>
          <p:cNvGrpSpPr>
            <a:grpSpLocks/>
          </p:cNvGrpSpPr>
          <p:nvPr/>
        </p:nvGrpSpPr>
        <p:grpSpPr bwMode="auto">
          <a:xfrm>
            <a:off x="17837233" y="2500365"/>
            <a:ext cx="2587963" cy="2196814"/>
            <a:chOff x="2699" y="2702"/>
            <a:chExt cx="1017" cy="817"/>
          </a:xfrm>
        </p:grpSpPr>
        <p:grpSp>
          <p:nvGrpSpPr>
            <p:cNvPr id="671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673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74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75" name="AutoShape 18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72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8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35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76" name="Group 189"/>
          <p:cNvGrpSpPr>
            <a:grpSpLocks/>
          </p:cNvGrpSpPr>
          <p:nvPr/>
        </p:nvGrpSpPr>
        <p:grpSpPr bwMode="auto">
          <a:xfrm>
            <a:off x="19798242" y="3598771"/>
            <a:ext cx="2584787" cy="2196814"/>
            <a:chOff x="3439" y="3112"/>
            <a:chExt cx="1016" cy="817"/>
          </a:xfrm>
        </p:grpSpPr>
        <p:grpSp>
          <p:nvGrpSpPr>
            <p:cNvPr id="677" name="Group 182"/>
            <p:cNvGrpSpPr>
              <a:grpSpLocks/>
            </p:cNvGrpSpPr>
            <p:nvPr/>
          </p:nvGrpSpPr>
          <p:grpSpPr bwMode="auto">
            <a:xfrm>
              <a:off x="3439" y="3112"/>
              <a:ext cx="1016" cy="817"/>
              <a:chOff x="3174" y="2656"/>
              <a:chExt cx="1549" cy="1351"/>
            </a:xfrm>
          </p:grpSpPr>
          <p:sp>
            <p:nvSpPr>
              <p:cNvPr id="679" name="AutoShape 18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0" name="AutoShape 18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1" name="AutoShape 185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78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3699" y="329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41</a:t>
              </a:r>
            </a:p>
          </p:txBody>
        </p:sp>
      </p:grpSp>
      <p:grpSp>
        <p:nvGrpSpPr>
          <p:cNvPr id="682" name="Group 192"/>
          <p:cNvGrpSpPr>
            <a:grpSpLocks/>
          </p:cNvGrpSpPr>
          <p:nvPr/>
        </p:nvGrpSpPr>
        <p:grpSpPr bwMode="auto">
          <a:xfrm>
            <a:off x="17796646" y="283582"/>
            <a:ext cx="2587963" cy="2199988"/>
            <a:chOff x="2699" y="1881"/>
            <a:chExt cx="1017" cy="818"/>
          </a:xfrm>
        </p:grpSpPr>
        <p:grpSp>
          <p:nvGrpSpPr>
            <p:cNvPr id="683" name="Group 161"/>
            <p:cNvGrpSpPr>
              <a:grpSpLocks/>
            </p:cNvGrpSpPr>
            <p:nvPr/>
          </p:nvGrpSpPr>
          <p:grpSpPr bwMode="auto">
            <a:xfrm>
              <a:off x="2699" y="1881"/>
              <a:ext cx="1017" cy="818"/>
              <a:chOff x="1110" y="2656"/>
              <a:chExt cx="1549" cy="1351"/>
            </a:xfrm>
          </p:grpSpPr>
          <p:sp>
            <p:nvSpPr>
              <p:cNvPr id="685" name="AutoShape 16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" name="AutoShape 16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7" name="AutoShape 164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84" name="Text Box 165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9" y="2055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34</a:t>
              </a:r>
              <a:endParaRPr lang="en-US" altLang="en-US" sz="7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88" name="Group 190"/>
          <p:cNvGrpSpPr>
            <a:grpSpLocks/>
          </p:cNvGrpSpPr>
          <p:nvPr/>
        </p:nvGrpSpPr>
        <p:grpSpPr bwMode="auto">
          <a:xfrm>
            <a:off x="21839928" y="11319427"/>
            <a:ext cx="2587963" cy="2196814"/>
            <a:chOff x="2699" y="2702"/>
            <a:chExt cx="1017" cy="817"/>
          </a:xfrm>
        </p:grpSpPr>
        <p:grpSp>
          <p:nvGrpSpPr>
            <p:cNvPr id="689" name="Group 177"/>
            <p:cNvGrpSpPr>
              <a:grpSpLocks/>
            </p:cNvGrpSpPr>
            <p:nvPr/>
          </p:nvGrpSpPr>
          <p:grpSpPr bwMode="auto">
            <a:xfrm>
              <a:off x="2699" y="2702"/>
              <a:ext cx="1017" cy="817"/>
              <a:chOff x="3174" y="2656"/>
              <a:chExt cx="1549" cy="1351"/>
            </a:xfrm>
          </p:grpSpPr>
          <p:sp>
            <p:nvSpPr>
              <p:cNvPr id="691" name="AutoShape 17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2" name="AutoShape 17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3" name="AutoShape 180">
                <a:hlinkClick r:id="" action="ppaction://noaction"/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90" name="Text Box 181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2958" y="2873"/>
              <a:ext cx="4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7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50</a:t>
              </a:r>
            </a:p>
          </p:txBody>
        </p:sp>
      </p:grpSp>
      <p:sp>
        <p:nvSpPr>
          <p:cNvPr id="700" name="AutoShape 40">
            <a:extLst>
              <a:ext uri="{FF2B5EF4-FFF2-40B4-BE49-F238E27FC236}">
                <a16:creationId xmlns:a16="http://schemas.microsoft.com/office/drawing/2014/main" xmlns="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0724" y="3309556"/>
            <a:ext cx="5653998" cy="797302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oftRound"/>
            <a:contourClr>
              <a:srgbClr val="FFFFFF"/>
            </a:contourClr>
          </a:sp3d>
        </p:spPr>
        <p:txBody>
          <a:bodyPr wrap="none" lIns="182875" tIns="91439" rIns="182875" bIns="91439" anchor="ctr"/>
          <a:lstStyle/>
          <a:p>
            <a:pPr>
              <a:defRPr/>
            </a:pPr>
            <a:endParaRPr lang="en-US" sz="64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anose="02040502050505030304" pitchFamily="18" charset="0"/>
              <a:cs typeface="Vani" panose="02040502050405020303" pitchFamily="18" charset="0"/>
            </a:endParaRPr>
          </a:p>
        </p:txBody>
      </p:sp>
      <p:sp>
        <p:nvSpPr>
          <p:cNvPr id="701" name="TextBox 700"/>
          <p:cNvSpPr txBox="1"/>
          <p:nvPr/>
        </p:nvSpPr>
        <p:spPr>
          <a:xfrm>
            <a:off x="384366" y="4889482"/>
            <a:ext cx="5535497" cy="5107796"/>
          </a:xfrm>
          <a:prstGeom prst="rect">
            <a:avLst/>
          </a:prstGeom>
          <a:noFill/>
        </p:spPr>
        <p:txBody>
          <a:bodyPr wrap="square" lIns="182875" tIns="91439" rIns="182875" bIns="91439" rtlCol="0">
            <a:spAutoFit/>
          </a:bodyPr>
          <a:lstStyle/>
          <a:p>
            <a:pPr algn="ctr"/>
            <a:r>
              <a:rPr lang="en-US" sz="6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ĐỀ SỐ 04 </a:t>
            </a: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PHÁT TRIỂN ĐỀ THI </a:t>
            </a:r>
          </a:p>
          <a:p>
            <a:pPr algn="ctr"/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THPTQG</a:t>
            </a:r>
          </a:p>
          <a:p>
            <a:pPr algn="ctr"/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NĂM 2019</a:t>
            </a:r>
          </a:p>
        </p:txBody>
      </p:sp>
    </p:spTree>
    <p:extLst>
      <p:ext uri="{BB962C8B-B14F-4D97-AF65-F5344CB8AC3E}">
        <p14:creationId xmlns:p14="http://schemas.microsoft.com/office/powerpoint/2010/main" val="35031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14062" y="7675198"/>
            <a:ext cx="23759017" cy="4273240"/>
            <a:chOff x="203200" y="3636276"/>
            <a:chExt cx="11877962" cy="2136619"/>
          </a:xfrm>
        </p:grpSpPr>
        <p:sp>
          <p:nvSpPr>
            <p:cNvPr id="5" name="Rounded Rectangle 4"/>
            <p:cNvSpPr/>
            <p:nvPr/>
          </p:nvSpPr>
          <p:spPr>
            <a:xfrm>
              <a:off x="246262" y="3993270"/>
              <a:ext cx="11834900" cy="177962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8" cy="507832"/>
              <a:chOff x="1275609" y="6239452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2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9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39059" y="182338"/>
            <a:ext cx="23881225" cy="2790989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789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6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18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4104214" y="1936625"/>
              <a:ext cx="19835649" cy="1028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200"/>
                </a:spcBef>
                <a:buClr>
                  <a:srgbClr val="0000FF"/>
                </a:buClr>
                <a:tabLst>
                  <a:tab pos="1259903" algn="l"/>
                </a:tabLst>
              </a:pPr>
              <a:endParaRPr lang="en-US" sz="6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14062" y="3530962"/>
            <a:ext cx="10959409" cy="1721109"/>
            <a:chOff x="1016645" y="6360591"/>
            <a:chExt cx="15454752" cy="1276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56147" y="6402040"/>
                  <a:ext cx="14315250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</m:fNam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</m:fNam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6000" dirty="0">
                            <a:latin typeface="Times New Roman" pitchFamily="18" charset="0"/>
                            <a:cs typeface="Times New Roman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6147" y="6402040"/>
                  <a:ext cx="14315250" cy="12345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016645" y="6360591"/>
              <a:ext cx="1439602" cy="127699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12553039" y="3490501"/>
            <a:ext cx="10901187" cy="1779561"/>
            <a:chOff x="1079396" y="6287616"/>
            <a:chExt cx="14162191" cy="1298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6000" dirty="0" smtClean="0"/>
                    <a:t>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a14:m>
                  <a:endParaRPr lang="en-US" sz="6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079396" y="6287616"/>
              <a:ext cx="1415929" cy="129852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45968" y="5659784"/>
            <a:ext cx="10959345" cy="1895187"/>
            <a:chOff x="1211929" y="6223788"/>
            <a:chExt cx="14993441" cy="18951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427444" y="6223788"/>
                  <a:ext cx="13777926" cy="178737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</m:fNam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6000" dirty="0">
                            <a:latin typeface="Times New Roman" pitchFamily="18" charset="0"/>
                            <a:cs typeface="Times New Roman" pitchFamily="18" charset="0"/>
                          </a:rPr>
                          <m:t>.	</m:t>
                        </m:r>
                      </m:oMath>
                    </m:oMathPara>
                  </a14:m>
                  <a:endParaRPr lang="vi-VN" sz="6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7444" y="6223788"/>
                  <a:ext cx="13777926" cy="178737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211929" y="6277484"/>
              <a:ext cx="1569829" cy="184149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12568655" y="5825556"/>
            <a:ext cx="10978492" cy="1703232"/>
            <a:chOff x="1094659" y="6038850"/>
            <a:chExt cx="15019635" cy="1703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86272" y="6038850"/>
                  <a:ext cx="13928022" cy="17032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𝑙𝑛</m:t>
                            </m:r>
                          </m:fNam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6000" dirty="0">
                            <a:latin typeface="Times New Roman" pitchFamily="18" charset="0"/>
                            <a:cs typeface="Times New Roman" pitchFamily="18" charset="0"/>
                          </a:rPr>
                          <m:t>.</m:t>
                        </m:r>
                      </m:oMath>
                    </m:oMathPara>
                  </a14:m>
                  <a:endParaRPr lang="vi-VN" sz="6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6272" y="6038850"/>
                  <a:ext cx="13928022" cy="17032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094659" y="6102650"/>
              <a:ext cx="1469719" cy="1637114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7C2C013-2C1D-4DEE-A68B-FF23256FE92A}"/>
              </a:ext>
            </a:extLst>
          </p:cNvPr>
          <p:cNvSpPr/>
          <p:nvPr/>
        </p:nvSpPr>
        <p:spPr>
          <a:xfrm>
            <a:off x="12396299" y="5892309"/>
            <a:ext cx="1300013" cy="169917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5027357" y="923731"/>
                <a:ext cx="140397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fr-FR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Hàm</a:t>
                </a:r>
                <a:r>
                  <a:rPr lang="fr-FR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fr-FR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số</a:t>
                </a:r>
                <a:r>
                  <a:rPr lang="fr-FR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fr-FR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fr-FR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fr-FR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fr-FR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có</a:t>
                </a:r>
                <a:r>
                  <a:rPr lang="fr-FR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fr-FR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đạo</a:t>
                </a:r>
                <a:r>
                  <a:rPr lang="fr-FR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fr-FR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hàm</a:t>
                </a:r>
                <a:r>
                  <a:rPr lang="fr-FR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là</a:t>
                </a:r>
                <a:endParaRPr lang="en-US" sz="60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357" y="923731"/>
                <a:ext cx="14039780" cy="1015663"/>
              </a:xfrm>
              <a:prstGeom prst="rect">
                <a:avLst/>
              </a:prstGeom>
              <a:blipFill rotWithShape="0">
                <a:blip r:embed="rId7"/>
                <a:stretch>
                  <a:fillRect l="-2649" t="-1867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01987" y="9410455"/>
                <a:ext cx="14770981" cy="1087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6000" dirty="0">
                    <a:latin typeface="Tahaoma"/>
                    <a:cs typeface="Times New Roman" pitchFamily="18" charset="0"/>
                  </a:rPr>
                  <a:t>Ta </a:t>
                </a:r>
                <a:r>
                  <a:rPr lang="fr-FR" sz="6000" dirty="0" err="1">
                    <a:latin typeface="Tahaoma"/>
                    <a:cs typeface="Times New Roman" pitchFamily="18" charset="0"/>
                  </a:rPr>
                  <a:t>có</a:t>
                </a:r>
                <a:r>
                  <a:rPr lang="fr-FR" sz="6000" dirty="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6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6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fr-FR" sz="60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fr-FR" sz="6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fr-FR" sz="6000" dirty="0">
                    <a:latin typeface="Tahaoma"/>
                    <a:cs typeface="Times New Roman" pitchFamily="18" charset="0"/>
                  </a:rPr>
                  <a:t>. Do </a:t>
                </a:r>
                <a:r>
                  <a:rPr lang="fr-FR" sz="6000" dirty="0" err="1">
                    <a:latin typeface="Tahaoma"/>
                    <a:cs typeface="Times New Roman" pitchFamily="18" charset="0"/>
                  </a:rPr>
                  <a:t>đó</a:t>
                </a:r>
                <a:r>
                  <a:rPr lang="fr-FR" sz="6000" dirty="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6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𝑙𝑛</m:t>
                        </m:r>
                      </m:fName>
                      <m:e>
                        <m:r>
                          <a:rPr lang="fr-FR" sz="6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</m:oMath>
                </a14:m>
                <a:r>
                  <a:rPr lang="en-US" sz="6000" dirty="0">
                    <a:latin typeface="Tahaoma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987" y="9410455"/>
                <a:ext cx="14770981" cy="1087862"/>
              </a:xfrm>
              <a:prstGeom prst="rect">
                <a:avLst/>
              </a:prstGeom>
              <a:blipFill rotWithShape="0">
                <a:blip r:embed="rId8"/>
                <a:stretch>
                  <a:fillRect l="-2476" t="-11236" b="-37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3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45013" y="4751306"/>
            <a:ext cx="23682954" cy="8542848"/>
            <a:chOff x="184495" y="3636269"/>
            <a:chExt cx="11834900" cy="448156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9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69"/>
              <a:ext cx="1923894" cy="751776"/>
              <a:chOff x="1338918" y="6239450"/>
              <a:chExt cx="3771529" cy="136594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812052" y="5306996"/>
                <a:ext cx="1282597" cy="331419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4"/>
                <a:ext cx="789140" cy="127444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404895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19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74992" y="2773657"/>
            <a:ext cx="23679365" cy="1698947"/>
            <a:chOff x="247181" y="1501340"/>
            <a:chExt cx="11838141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64358" y="1727711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4358" y="1727711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058" y="1748204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748204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6"/>
              <a:ext cx="3090381" cy="914401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64781" y="1730750"/>
                    <a:ext cx="2493487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60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6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vi-VN" sz="6000" i="0" dirty="0">
                              <a:latin typeface="Tahaoma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i="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781" y="1730750"/>
                    <a:ext cx="2493487" cy="47210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12122727" y="3271668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53E6D634-3EDC-4247-8FBB-539B25B3364A}"/>
                  </a:ext>
                </a:extLst>
              </p:cNvPr>
              <p:cNvSpPr/>
              <p:nvPr/>
            </p:nvSpPr>
            <p:spPr>
              <a:xfrm>
                <a:off x="4896226" y="5380778"/>
                <a:ext cx="13273955" cy="964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li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ụ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5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5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5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54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E6D634-3EDC-4247-8FBB-539B25B33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226" y="5380778"/>
                <a:ext cx="13273955" cy="96468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227562" y="6402043"/>
                <a:ext cx="16957191" cy="1670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dirty="0" smtClean="0">
                          <a:latin typeface="Times New Roman" pitchFamily="18" charset="0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54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dirty="0" smtClean="0">
                          <a:latin typeface="Times New Roman" pitchFamily="18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dirty="0" smtClean="0">
                          <a:latin typeface="Times New Roman" pitchFamily="18" charset="0"/>
                          <a:cs typeface="Times New Roman" pitchFamily="18" charset="0"/>
                        </a:rPr>
                        <m:t>ó </m:t>
                      </m:r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US" sz="5400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5400" i="1">
                          <a:latin typeface="Cambria Math"/>
                        </a:rPr>
                        <m:t>=</m:t>
                      </m:r>
                      <m:r>
                        <a:rPr lang="en-US" sz="5400" i="1">
                          <a:latin typeface="Cambria Math"/>
                        </a:rPr>
                        <m:t>1</m:t>
                      </m:r>
                      <m:r>
                        <a:rPr lang="en-US" sz="5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5400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5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5400" i="1">
                          <a:latin typeface="Cambria Math"/>
                        </a:rPr>
                        <m:t>=</m:t>
                      </m:r>
                      <m:r>
                        <a:rPr lang="en-US" sz="5400" i="1">
                          <a:latin typeface="Cambria Math"/>
                        </a:rPr>
                        <m:t>0</m:t>
                      </m:r>
                      <m:r>
                        <a:rPr lang="en-US" sz="5400" i="1">
                          <a:latin typeface="Cambria Math"/>
                        </a:rPr>
                        <m:t>⇔</m:t>
                      </m:r>
                      <m:rad>
                        <m:radPr>
                          <m:degHide m:val="on"/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400" i="1">
                              <a:latin typeface="Cambria Math"/>
                            </a:rPr>
                            <m:t>4</m:t>
                          </m:r>
                          <m:r>
                            <a:rPr lang="en-US" sz="54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5400" i="1">
                          <a:latin typeface="Cambria Math"/>
                        </a:rPr>
                        <m:t>−</m:t>
                      </m:r>
                      <m:r>
                        <a:rPr lang="en-US" sz="5400" i="1">
                          <a:latin typeface="Cambria Math"/>
                        </a:rPr>
                        <m:t>𝑥</m:t>
                      </m:r>
                      <m:r>
                        <a:rPr lang="en-US" sz="5400" i="1">
                          <a:latin typeface="Cambria Math"/>
                        </a:rPr>
                        <m:t>=</m:t>
                      </m:r>
                      <m:r>
                        <a:rPr lang="en-US" sz="5400" i="1">
                          <a:latin typeface="Cambria Math"/>
                        </a:rPr>
                        <m:t>0</m:t>
                      </m:r>
                      <m:r>
                        <a:rPr lang="en-US" sz="54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562" y="6402043"/>
                <a:ext cx="16957191" cy="167090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155315" y="126350"/>
                <a:ext cx="19900039" cy="2071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nhỏ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endParaRPr lang="en-US" sz="6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315" y="126350"/>
                <a:ext cx="19900039" cy="2071465"/>
              </a:xfrm>
              <a:prstGeom prst="rect">
                <a:avLst/>
              </a:prstGeom>
              <a:blipFill rotWithShape="0">
                <a:blip r:embed="rId9"/>
                <a:stretch>
                  <a:fillRect l="-1869" t="-3235" r="-61" b="-1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301321" y="8132682"/>
                <a:ext cx="15062841" cy="1945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14:m>
                  <m:oMath xmlns:m="http://schemas.openxmlformats.org/officeDocument/2006/math">
                    <m:r>
                      <a:rPr lang="en-US" sz="5400" i="1" smtClean="0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≥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0</m:t>
                            </m:r>
                          </m:e>
                          <m:e>
                            <m:r>
                              <a:rPr lang="en-US" sz="54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4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400" i="1">
                                <a:latin typeface="Cambria Math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sz="540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≥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0</m:t>
                            </m:r>
                          </m:e>
                          <m:e>
                            <m:r>
                              <a:rPr lang="en-US" sz="54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=±</m:t>
                            </m:r>
                            <m:rad>
                              <m:radPr>
                                <m:degHide m:val="on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400" i="1"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e>
                        </m:eqArr>
                      </m:e>
                    </m:d>
                    <m:r>
                      <a:rPr lang="en-US" sz="5400" i="1">
                        <a:latin typeface="Cambria Math"/>
                      </a:rPr>
                      <m:t>⇔</m:t>
                    </m:r>
                    <m:r>
                      <a:rPr lang="en-US" sz="5400" i="1">
                        <a:latin typeface="Cambria Math"/>
                      </a:rPr>
                      <m:t>𝑥</m:t>
                    </m:r>
                    <m:r>
                      <a:rPr lang="en-US" sz="54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i="1">
                            <a:latin typeface="Cambria Math"/>
                          </a:rPr>
                          <m:t>2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( </m:t>
                    </m:r>
                    <m:r>
                      <m:rPr>
                        <m:sty m:val="p"/>
                      </m:rPr>
                      <a:rPr lang="en-US" sz="5400" b="0" i="0" smtClean="0"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5400" b="0" i="0" smtClean="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5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321" y="8132682"/>
                <a:ext cx="15062841" cy="1945982"/>
              </a:xfrm>
              <a:prstGeom prst="rect">
                <a:avLst/>
              </a:prstGeom>
              <a:blipFill rotWithShape="0">
                <a:blip r:embed="rId10"/>
                <a:stretch>
                  <a:fillRect r="-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057801" y="10235591"/>
                <a:ext cx="19249770" cy="962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latin typeface="Cambria Math"/>
                          </a:rPr>
                          <m:t>−</m:t>
                        </m:r>
                        <m:r>
                          <a:rPr lang="en-US" sz="4800" i="1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4800" i="1">
                        <a:latin typeface="Cambria Math"/>
                      </a:rPr>
                      <m:t>=−</m:t>
                    </m:r>
                    <m:r>
                      <a:rPr lang="en-US" sz="4800" i="1">
                        <a:latin typeface="Cambria Math"/>
                      </a:rPr>
                      <m:t>2</m:t>
                    </m:r>
                    <m:r>
                      <a:rPr lang="en-US" sz="4800" i="1">
                        <a:latin typeface="Cambria Math"/>
                      </a:rPr>
                      <m:t>−</m:t>
                    </m:r>
                    <m:r>
                      <a:rPr lang="en-US" sz="4800" i="1">
                        <a:latin typeface="Cambria Math"/>
                      </a:rPr>
                      <m:t>2</m:t>
                    </m:r>
                    <m:r>
                      <a:rPr lang="en-US" sz="4800" i="1">
                        <a:latin typeface="Cambria Math"/>
                      </a:rPr>
                      <m:t>𝑚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4800" i="1">
                        <a:latin typeface="Cambria Math"/>
                      </a:rPr>
                      <m:t>=</m:t>
                    </m:r>
                    <m:r>
                      <a:rPr lang="en-US" sz="4800" i="1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4800" i="1">
                        <a:latin typeface="Cambria Math"/>
                      </a:rPr>
                      <m:t>−</m:t>
                    </m:r>
                    <m:r>
                      <a:rPr lang="en-US" sz="4800" i="1">
                        <a:latin typeface="Cambria Math"/>
                      </a:rPr>
                      <m:t>2</m:t>
                    </m:r>
                    <m:r>
                      <a:rPr lang="en-US" sz="4800" i="1">
                        <a:latin typeface="Cambria Math"/>
                      </a:rPr>
                      <m:t>𝑚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4800" i="1">
                        <a:latin typeface="Cambria Math"/>
                      </a:rPr>
                      <m:t>=</m:t>
                    </m:r>
                    <m:r>
                      <a:rPr lang="en-US" sz="4800" i="1">
                        <a:latin typeface="Cambria Math"/>
                      </a:rPr>
                      <m:t>2</m:t>
                    </m:r>
                    <m:r>
                      <a:rPr lang="en-US" sz="4800" i="1">
                        <a:latin typeface="Cambria Math"/>
                      </a:rPr>
                      <m:t>−</m:t>
                    </m:r>
                    <m:r>
                      <a:rPr lang="en-US" sz="4800" i="1">
                        <a:latin typeface="Cambria Math"/>
                      </a:rPr>
                      <m:t>2</m:t>
                    </m:r>
                    <m:r>
                      <a:rPr lang="en-US" sz="4800" i="1">
                        <a:latin typeface="Cambria Math"/>
                      </a:rPr>
                      <m:t>𝑚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801" y="10235591"/>
                <a:ext cx="19249770" cy="962123"/>
              </a:xfrm>
              <a:prstGeom prst="rect">
                <a:avLst/>
              </a:prstGeom>
              <a:blipFill rotWithShape="0">
                <a:blip r:embed="rId11"/>
                <a:stretch>
                  <a:fillRect l="-1457" t="-6329" b="-27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65774" y="11532268"/>
                <a:ext cx="14646767" cy="1266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nor/>
                          </m:rPr>
                          <a:rPr lang="en-US" sz="5400">
                            <a:latin typeface="Times New Roman" pitchFamily="18" charset="0"/>
                            <a:cs typeface="Times New Roman" pitchFamily="18" charset="0"/>
                          </a:rPr>
                          <m:t>min</m:t>
                        </m:r>
                      </m:e>
                      <m:lim>
                        <m:d>
                          <m:dPr>
                            <m:begChr m:val="["/>
                            <m:endChr m:val="]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;</m:t>
                            </m:r>
                            <m:r>
                              <a:rPr lang="en-US" sz="5400" i="1">
                                <a:latin typeface="Cambria Math"/>
                              </a:rPr>
                              <m:t>2</m:t>
                            </m:r>
                          </m:e>
                        </m:d>
                      </m:lim>
                    </m:limLow>
                    <m:r>
                      <a:rPr lang="en-US" sz="54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5400" i="1">
                        <a:latin typeface="Cambria Math"/>
                      </a:rPr>
                      <m:t>=−</m:t>
                    </m:r>
                    <m:r>
                      <a:rPr lang="en-US" sz="5400" i="1">
                        <a:latin typeface="Cambria Math"/>
                      </a:rPr>
                      <m:t>4</m:t>
                    </m:r>
                    <m:r>
                      <a:rPr lang="en-US" sz="5400" i="1">
                        <a:latin typeface="Cambria Math"/>
                      </a:rPr>
                      <m:t>⇔−</m:t>
                    </m:r>
                    <m:r>
                      <a:rPr lang="en-US" sz="5400" i="1">
                        <a:latin typeface="Cambria Math"/>
                      </a:rPr>
                      <m:t>2</m:t>
                    </m:r>
                    <m:r>
                      <a:rPr lang="en-US" sz="5400" i="1">
                        <a:latin typeface="Cambria Math"/>
                      </a:rPr>
                      <m:t>−</m:t>
                    </m:r>
                    <m:r>
                      <a:rPr lang="en-US" sz="5400" i="1">
                        <a:latin typeface="Cambria Math"/>
                      </a:rPr>
                      <m:t>2</m:t>
                    </m:r>
                    <m:r>
                      <a:rPr lang="en-US" sz="5400" i="1">
                        <a:latin typeface="Cambria Math"/>
                      </a:rPr>
                      <m:t>𝑚</m:t>
                    </m:r>
                    <m:r>
                      <a:rPr lang="en-US" sz="5400" i="1">
                        <a:latin typeface="Cambria Math"/>
                      </a:rPr>
                      <m:t>=−</m:t>
                    </m:r>
                    <m:r>
                      <a:rPr lang="en-US" sz="5400" i="1">
                        <a:latin typeface="Cambria Math"/>
                      </a:rPr>
                      <m:t>4</m:t>
                    </m:r>
                    <m:r>
                      <a:rPr lang="en-US" sz="5400" i="1">
                        <a:latin typeface="Cambria Math"/>
                      </a:rPr>
                      <m:t>⇔</m:t>
                    </m:r>
                    <m:r>
                      <a:rPr lang="en-US" sz="5400" i="1">
                        <a:latin typeface="Cambria Math"/>
                      </a:rPr>
                      <m:t>𝑚</m:t>
                    </m:r>
                    <m:r>
                      <a:rPr lang="en-US" sz="5400" i="1">
                        <a:latin typeface="Cambria Math"/>
                      </a:rPr>
                      <m:t>=</m:t>
                    </m:r>
                    <m:r>
                      <a:rPr lang="en-US" sz="5400" i="1">
                        <a:latin typeface="Cambria Math"/>
                      </a:rPr>
                      <m:t>1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774" y="11532268"/>
                <a:ext cx="14646767" cy="1266052"/>
              </a:xfrm>
              <a:prstGeom prst="rect">
                <a:avLst/>
              </a:prstGeom>
              <a:blipFill rotWithShape="0">
                <a:blip r:embed="rId12"/>
                <a:stretch>
                  <a:fillRect l="-2206" t="-14010" r="-1248"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85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/>
      <p:bldP spid="13" grpId="0"/>
      <p:bldP spid="12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50303" y="4751305"/>
            <a:ext cx="23682954" cy="8542848"/>
            <a:chOff x="184495" y="3636269"/>
            <a:chExt cx="11834900" cy="448156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9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69"/>
              <a:ext cx="1923894" cy="751776"/>
              <a:chOff x="1338918" y="6239450"/>
              <a:chExt cx="3771529" cy="136594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812052" y="5306996"/>
                <a:ext cx="1282597" cy="331419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4"/>
                <a:ext cx="789140" cy="127444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404895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95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20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74992" y="2773657"/>
            <a:ext cx="23679365" cy="1698947"/>
            <a:chOff x="247181" y="1501340"/>
            <a:chExt cx="11838141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081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3.</m:t>
                          </m:r>
                        </m:oMath>
                      </m:oMathPara>
                    </a14:m>
                    <a:endParaRPr lang="en-US" sz="6000" b="1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0818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64358" y="1727711"/>
                    <a:ext cx="2280848" cy="5081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4358" y="1727711"/>
                    <a:ext cx="2280848" cy="50818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058" y="1748204"/>
                    <a:ext cx="2280848" cy="508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4.</m:t>
                          </m:r>
                        </m:oMath>
                      </m:oMathPara>
                    </a14:m>
                    <a:endParaRPr lang="vi-VN" sz="6000" b="1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748204"/>
                    <a:ext cx="2280848" cy="5081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6"/>
              <a:ext cx="3090381" cy="914401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64781" y="1730750"/>
                    <a:ext cx="2493487" cy="508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i="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781" y="1730750"/>
                    <a:ext cx="2493487" cy="50818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53E6D634-3EDC-4247-8FBB-539B25B3364A}"/>
                  </a:ext>
                </a:extLst>
              </p:cNvPr>
              <p:cNvSpPr/>
              <p:nvPr/>
            </p:nvSpPr>
            <p:spPr>
              <a:xfrm>
                <a:off x="4896226" y="5380778"/>
                <a:ext cx="1463702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dirty="0" smtClean="0">
                          <a:latin typeface="Times New Roman" pitchFamily="18" charset="0"/>
                          <a:cs typeface="Times New Roman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en-US" sz="5400" dirty="0" smtClean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m:rPr>
                          <m:nor/>
                        </m:rPr>
                        <a:rPr lang="en-US" sz="54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E6D634-3EDC-4247-8FBB-539B25B33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226" y="5380778"/>
                <a:ext cx="14637020" cy="92333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96226" y="6782341"/>
                <a:ext cx="16957191" cy="1198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226" y="6782341"/>
                <a:ext cx="16957191" cy="11983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238967" y="8255816"/>
                <a:ext cx="20551307" cy="4111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⇔</m:t>
                          </m:r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60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=±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=−1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967" y="8255816"/>
                <a:ext cx="20551307" cy="41111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912057" y="361951"/>
                <a:ext cx="2090697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đạo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cực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057" y="361951"/>
                <a:ext cx="20906974" cy="1938992"/>
              </a:xfrm>
              <a:prstGeom prst="rect">
                <a:avLst/>
              </a:prstGeom>
              <a:blipFill rotWithShape="0">
                <a:blip r:embed="rId10"/>
                <a:stretch>
                  <a:fillRect l="-1779" t="-9434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6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644041" y="4751305"/>
            <a:ext cx="23682954" cy="8534705"/>
            <a:chOff x="235495" y="3636269"/>
            <a:chExt cx="11834900" cy="4477293"/>
          </a:xfrm>
        </p:grpSpPr>
        <p:sp>
          <p:nvSpPr>
            <p:cNvPr id="5" name="Rounded Rectangle 4"/>
            <p:cNvSpPr/>
            <p:nvPr/>
          </p:nvSpPr>
          <p:spPr>
            <a:xfrm>
              <a:off x="235495" y="3860947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69"/>
              <a:ext cx="1923894" cy="751776"/>
              <a:chOff x="1338918" y="6239450"/>
              <a:chExt cx="3771529" cy="136594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812052" y="5306996"/>
                <a:ext cx="1282597" cy="331419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4"/>
                <a:ext cx="789140" cy="127444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404895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95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20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74992" y="2773657"/>
            <a:ext cx="23679365" cy="1698947"/>
            <a:chOff x="247181" y="1501340"/>
            <a:chExt cx="11838141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081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0818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64358" y="1727711"/>
                    <a:ext cx="2280848" cy="5081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4358" y="1727711"/>
                    <a:ext cx="2280848" cy="50818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058" y="1748204"/>
                    <a:ext cx="2280848" cy="508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748204"/>
                    <a:ext cx="2280848" cy="5081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6"/>
              <a:ext cx="3090381" cy="914401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64781" y="1730750"/>
                    <a:ext cx="2493487" cy="508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i="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781" y="1730750"/>
                    <a:ext cx="2493487" cy="50818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445969" y="3118195"/>
            <a:ext cx="1175309" cy="120845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912057" y="361951"/>
                <a:ext cx="2090697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đạo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cực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057" y="361951"/>
                <a:ext cx="20906974" cy="1938992"/>
              </a:xfrm>
              <a:prstGeom prst="rect">
                <a:avLst/>
              </a:prstGeom>
              <a:blipFill rotWithShape="0">
                <a:blip r:embed="rId7"/>
                <a:stretch>
                  <a:fillRect l="-1779" t="-9434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47270" y="5318417"/>
            <a:ext cx="11978431" cy="45722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69129" y="5568310"/>
            <a:ext cx="70078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839400" y="10260665"/>
                <a:ext cx="22022187" cy="2663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Dễ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thấy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kép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đổi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=±</m:t>
                    </m:r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sự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đổi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điểm cực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00" y="10260665"/>
                <a:ext cx="22022187" cy="2663486"/>
              </a:xfrm>
              <a:prstGeom prst="rect">
                <a:avLst/>
              </a:prstGeom>
              <a:blipFill rotWithShape="0">
                <a:blip r:embed="rId9"/>
                <a:stretch>
                  <a:fillRect l="-1495" t="-6407" b="-12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7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5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19306" y="5559041"/>
            <a:ext cx="23682954" cy="6831094"/>
            <a:chOff x="184495" y="3636269"/>
            <a:chExt cx="11834900" cy="448156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9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69"/>
              <a:ext cx="1923894" cy="751776"/>
              <a:chOff x="1338918" y="6239450"/>
              <a:chExt cx="3771529" cy="136594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812052" y="5306996"/>
                <a:ext cx="1282597" cy="331419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4"/>
                <a:ext cx="789140" cy="127444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404895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95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21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74992" y="2773657"/>
            <a:ext cx="23679365" cy="1698947"/>
            <a:chOff x="247181" y="1501340"/>
            <a:chExt cx="11838141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081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i="0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0818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64358" y="1727711"/>
                    <a:ext cx="2280848" cy="5081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4358" y="1727711"/>
                    <a:ext cx="2280848" cy="50818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058" y="1748204"/>
                    <a:ext cx="2280848" cy="508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748204"/>
                    <a:ext cx="2280848" cy="50818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6"/>
              <a:ext cx="3090381" cy="914401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64781" y="1730750"/>
                    <a:ext cx="2493487" cy="508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781" y="1730750"/>
                    <a:ext cx="2493487" cy="50818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427695" y="3216577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53E6D634-3EDC-4247-8FBB-539B25B3364A}"/>
                  </a:ext>
                </a:extLst>
              </p:cNvPr>
              <p:cNvSpPr/>
              <p:nvPr/>
            </p:nvSpPr>
            <p:spPr>
              <a:xfrm>
                <a:off x="3644104" y="6861106"/>
                <a:ext cx="19850306" cy="2100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,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ó: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60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E6D634-3EDC-4247-8FBB-539B25B33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104" y="6861106"/>
                <a:ext cx="19850306" cy="210006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5728" y="9117328"/>
                <a:ext cx="20566372" cy="2100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6000" i="0">
                          <a:latin typeface="Cambria Math" panose="02040503050406030204" pitchFamily="18" charset="0"/>
                        </a:rPr>
                        <m:t>3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func>
                      <m:r>
                        <a:rPr lang="en-US" sz="6000" i="0"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func>
                      <m:r>
                        <a:rPr lang="en-US" sz="6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6000" i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sz="6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func>
                      <m:r>
                        <a:rPr lang="en-US" sz="6000" i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6000" i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en-US" sz="6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6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p>
                                  <m:r>
                                    <a:rPr lang="en-US" sz="6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6000" i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sz="6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  <m:r>
                        <a:rPr lang="en-US" sz="6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60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6000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6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6000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728" y="9117328"/>
                <a:ext cx="20566372" cy="210044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05462" y="291713"/>
                <a:ext cx="19044928" cy="1959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và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là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hai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thực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dương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thỏa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mãn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6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sz="6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sz="6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Giá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trị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func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func>
                      <m:func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func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bằng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462" y="291713"/>
                <a:ext cx="19044928" cy="1959896"/>
              </a:xfrm>
              <a:prstGeom prst="rect">
                <a:avLst/>
              </a:prstGeom>
              <a:blipFill rotWithShape="0">
                <a:blip r:embed="rId9"/>
                <a:stretch>
                  <a:fillRect l="-1953" t="-8723" r="-928" b="-20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7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972961" y="10145383"/>
            <a:ext cx="23083173" cy="3308784"/>
            <a:chOff x="184495" y="3636271"/>
            <a:chExt cx="12485154" cy="378707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9"/>
              <a:ext cx="12485154" cy="355812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5495" y="3636271"/>
              <a:ext cx="1923894" cy="990294"/>
              <a:chOff x="1338918" y="6239449"/>
              <a:chExt cx="3771529" cy="179931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595364" y="5523684"/>
                <a:ext cx="1715973" cy="331419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49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38918" y="6330942"/>
                <a:ext cx="789140" cy="1707823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404895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95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22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21065" y="2981786"/>
            <a:ext cx="6291113" cy="6724582"/>
            <a:chOff x="665669" y="-1154218"/>
            <a:chExt cx="3145147" cy="4151603"/>
          </a:xfrm>
        </p:grpSpPr>
        <p:grpSp>
          <p:nvGrpSpPr>
            <p:cNvPr id="51" name="Group 50"/>
            <p:cNvGrpSpPr/>
            <p:nvPr/>
          </p:nvGrpSpPr>
          <p:grpSpPr>
            <a:xfrm>
              <a:off x="665669" y="-1154218"/>
              <a:ext cx="3145147" cy="914401"/>
              <a:chOff x="5954275" y="-910726"/>
              <a:chExt cx="313448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229417" y="-910726"/>
                <a:ext cx="285934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954275" y="-67170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510000" y="-736325"/>
                    <a:ext cx="2280848" cy="5829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i="0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0000" y="-736325"/>
                    <a:ext cx="2280848" cy="58292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97802" y="-50212"/>
              <a:ext cx="3094541" cy="914401"/>
              <a:chOff x="3080265" y="115603"/>
              <a:chExt cx="3084050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3374955" y="115603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080265" y="326500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576735" y="269364"/>
                    <a:ext cx="2280848" cy="5829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i="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6735" y="269364"/>
                    <a:ext cx="2280848" cy="58292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708095" y="994155"/>
              <a:ext cx="3090381" cy="914402"/>
              <a:chOff x="184489" y="1086491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475033" y="1086491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84489" y="1284533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25340" y="1276703"/>
                    <a:ext cx="2280848" cy="5829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i="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340" y="1276703"/>
                    <a:ext cx="2280848" cy="58292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726569" y="2082984"/>
              <a:ext cx="3061982" cy="914401"/>
              <a:chOff x="-2703135" y="2098705"/>
              <a:chExt cx="3051601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2440894" y="2098705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-2703135" y="2296838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-2303863" y="2271463"/>
                    <a:ext cx="2493487" cy="5829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303863" y="2271463"/>
                    <a:ext cx="2493487" cy="58292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005252" y="297616"/>
                <a:ext cx="20014369" cy="3135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lập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phương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ABCD</m:t>
                    </m:r>
                    <m: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(minh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họa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như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vẽ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bên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).</a:t>
                </a:r>
                <a:r>
                  <a:rPr lang="en-US" sz="6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Góc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giữa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hai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đường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thẳng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và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sz="6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6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bằng</a:t>
                </a:r>
                <a:endParaRPr lang="en-US" sz="60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  <a:p>
                <a:pPr marL="0" lvl="2"/>
                <a:endParaRPr lang="en-US" sz="60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252" y="297616"/>
                <a:ext cx="20014369" cy="3135217"/>
              </a:xfrm>
              <a:prstGeom prst="rect">
                <a:avLst/>
              </a:prstGeom>
              <a:blipFill rotWithShape="0">
                <a:blip r:embed="rId7"/>
                <a:stretch>
                  <a:fillRect l="-1828" t="-6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87" y="3177839"/>
            <a:ext cx="9753600" cy="652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493" y="2981787"/>
            <a:ext cx="10289894" cy="656849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Oval 66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605928" y="6786797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63" y="11353636"/>
            <a:ext cx="14226024" cy="10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1111" y="7374736"/>
            <a:ext cx="23993616" cy="5987968"/>
            <a:chOff x="261602" y="3323373"/>
            <a:chExt cx="12160366" cy="3891227"/>
          </a:xfrm>
        </p:grpSpPr>
        <p:sp>
          <p:nvSpPr>
            <p:cNvPr id="5" name="Rounded Rectangle 4"/>
            <p:cNvSpPr/>
            <p:nvPr/>
          </p:nvSpPr>
          <p:spPr>
            <a:xfrm>
              <a:off x="373700" y="3919627"/>
              <a:ext cx="12048268" cy="32949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1602" y="3323373"/>
              <a:ext cx="1994278" cy="667957"/>
              <a:chOff x="1390097" y="5670924"/>
              <a:chExt cx="3909507" cy="121364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044235" y="4612100"/>
                <a:ext cx="1196543" cy="331419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6509" y="5670924"/>
                <a:ext cx="2633359" cy="946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90097" y="5676770"/>
                <a:ext cx="789140" cy="120780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69999" y="6015169"/>
                <a:ext cx="545196" cy="7391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4683" y="148112"/>
            <a:ext cx="24110044" cy="225984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95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23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86858" y="2780489"/>
            <a:ext cx="12194271" cy="3496181"/>
            <a:chOff x="665669" y="-1154218"/>
            <a:chExt cx="6096342" cy="2158462"/>
          </a:xfrm>
        </p:grpSpPr>
        <p:grpSp>
          <p:nvGrpSpPr>
            <p:cNvPr id="51" name="Group 50"/>
            <p:cNvGrpSpPr/>
            <p:nvPr/>
          </p:nvGrpSpPr>
          <p:grpSpPr>
            <a:xfrm>
              <a:off x="665669" y="-1154218"/>
              <a:ext cx="3145147" cy="914401"/>
              <a:chOff x="5954275" y="-910726"/>
              <a:chExt cx="313448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229417" y="-910726"/>
                <a:ext cx="285934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954275" y="-67170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510000" y="-736325"/>
                    <a:ext cx="2280848" cy="5829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i="0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0000" y="-736325"/>
                    <a:ext cx="2280848" cy="58292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667470" y="-1109039"/>
              <a:ext cx="3094541" cy="914401"/>
              <a:chOff x="6039865" y="-868725"/>
              <a:chExt cx="3084050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334555" y="-868725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039865" y="-657828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536335" y="-714964"/>
                    <a:ext cx="2280848" cy="5829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6000" b="1" dirty="0" smtClean="0">
                        <a:solidFill>
                          <a:schemeClr val="bg1"/>
                        </a:solidFill>
                      </a:rPr>
                      <a:t>6</a:t>
                    </a:r>
                    <a14:m>
                      <m:oMath xmlns:m="http://schemas.openxmlformats.org/officeDocument/2006/math">
                        <m:r>
                          <a:rPr lang="en-US" sz="6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6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solidFill>
                              <a:schemeClr val="bg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.</m:t>
                        </m:r>
                      </m:oMath>
                    </a14:m>
                    <a:endParaRPr lang="en-US" sz="6000" b="1" i="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6335" y="-714964"/>
                    <a:ext cx="2280848" cy="58292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7365" b="-401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703725" y="75217"/>
              <a:ext cx="3090381" cy="914402"/>
              <a:chOff x="180134" y="232210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470678" y="232210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80134" y="430253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20985" y="422423"/>
                    <a:ext cx="2280848" cy="5829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i="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985" y="422423"/>
                    <a:ext cx="2280848" cy="58292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3668263" y="89843"/>
              <a:ext cx="3061982" cy="914401"/>
              <a:chOff x="228586" y="245803"/>
              <a:chExt cx="3051601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90827" y="245803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28586" y="443936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7858" y="418561"/>
                    <a:ext cx="2493487" cy="5829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858" y="418561"/>
                    <a:ext cx="2493487" cy="58292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316287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78696" y="113599"/>
                <a:ext cx="1745362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chóp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tam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giác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đều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cạnh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đáy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bằng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chiều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cao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(minh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họa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như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vẽ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bên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696" y="113599"/>
                <a:ext cx="17453623" cy="1938992"/>
              </a:xfrm>
              <a:prstGeom prst="rect">
                <a:avLst/>
              </a:prstGeom>
              <a:blipFill rotWithShape="0">
                <a:blip r:embed="rId7"/>
                <a:stretch>
                  <a:fillRect l="-2131" t="-9748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987" y="2628276"/>
            <a:ext cx="7772400" cy="543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587" y="2534295"/>
            <a:ext cx="8997505" cy="54423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/>
              <p:cNvSpPr/>
              <p:nvPr/>
            </p:nvSpPr>
            <p:spPr>
              <a:xfrm>
                <a:off x="896210" y="8603235"/>
                <a:ext cx="2079989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. Do </a:t>
                </a:r>
                <a14:m>
                  <m:oMath xmlns:m="http://schemas.openxmlformats.org/officeDocument/2006/math">
                    <m:r>
                      <a:rPr lang="en-US" sz="5400" b="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5400" b="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latin typeface="Cambria Math" panose="02040503050406030204" pitchFamily="18" charset="0"/>
                      </a:rPr>
                      <m:t>𝑆𝑂</m:t>
                    </m:r>
                    <m:r>
                      <a:rPr lang="en-US" sz="5400" b="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0" i="1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d>
                    <m:r>
                      <a:rPr lang="en-US" sz="5400" b="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0" i="1">
                        <a:latin typeface="Cambria Math" panose="02040503050406030204" pitchFamily="18" charset="0"/>
                      </a:rPr>
                      <m:t>𝑆𝑂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10" y="8603235"/>
                <a:ext cx="20799898" cy="1754326"/>
              </a:xfrm>
              <a:prstGeom prst="rect">
                <a:avLst/>
              </a:prstGeom>
              <a:blipFill rotWithShape="0">
                <a:blip r:embed="rId10"/>
                <a:stretch>
                  <a:fillRect l="-1553" t="-9722" b="-20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/>
              <p:cNvSpPr/>
              <p:nvPr/>
            </p:nvSpPr>
            <p:spPr>
              <a:xfrm>
                <a:off x="955379" y="10667986"/>
                <a:ext cx="2641616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/>
                      </a:rPr>
                      <m:t>𝑆𝑂</m:t>
                    </m:r>
                    <m:r>
                      <a:rPr lang="en-US" sz="5400" b="0" i="1" smtClean="0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0" i="1">
                            <a:latin typeface="Cambria Math"/>
                          </a:rPr>
                          <m:t>𝐴𝐵𝐶</m:t>
                        </m:r>
                      </m:e>
                    </m:d>
                    <m:r>
                      <a:rPr lang="en-US" sz="5400" b="0" i="1">
                        <a:latin typeface="Cambria Math"/>
                      </a:rPr>
                      <m:t>⇒</m:t>
                    </m:r>
                    <m:r>
                      <a:rPr lang="en-US" sz="5400" b="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latin typeface="Cambria Math"/>
                      </a:rPr>
                      <m:t>𝑆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endPara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79" y="10667986"/>
                <a:ext cx="26416169" cy="923330"/>
              </a:xfrm>
              <a:prstGeom prst="rect">
                <a:avLst/>
              </a:prstGeom>
              <a:blipFill rotWithShape="0">
                <a:blip r:embed="rId11"/>
                <a:stretch>
                  <a:fillRect t="-18543" b="-39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32" y="11751121"/>
            <a:ext cx="7429888" cy="12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14811" y="6553986"/>
            <a:ext cx="23298792" cy="6808718"/>
            <a:chOff x="261602" y="3323373"/>
            <a:chExt cx="11834705" cy="3891227"/>
          </a:xfrm>
        </p:grpSpPr>
        <p:sp>
          <p:nvSpPr>
            <p:cNvPr id="5" name="Rounded Rectangle 4"/>
            <p:cNvSpPr/>
            <p:nvPr/>
          </p:nvSpPr>
          <p:spPr>
            <a:xfrm>
              <a:off x="373700" y="3919627"/>
              <a:ext cx="11722607" cy="329497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1602" y="3323373"/>
              <a:ext cx="1994278" cy="667957"/>
              <a:chOff x="1390097" y="5670924"/>
              <a:chExt cx="3909507" cy="121364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044235" y="4612100"/>
                <a:ext cx="1196543" cy="331419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76509" y="5670924"/>
                <a:ext cx="2633359" cy="946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390097" y="5676770"/>
                <a:ext cx="789140" cy="120780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69999" y="6015169"/>
                <a:ext cx="545196" cy="7391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4683" y="148112"/>
            <a:ext cx="24110044" cy="225984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4" y="1653394"/>
                <a:ext cx="2509247" cy="95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23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86858" y="2780489"/>
            <a:ext cx="12194271" cy="3496181"/>
            <a:chOff x="665669" y="-1154218"/>
            <a:chExt cx="6096342" cy="2158462"/>
          </a:xfrm>
        </p:grpSpPr>
        <p:grpSp>
          <p:nvGrpSpPr>
            <p:cNvPr id="51" name="Group 50"/>
            <p:cNvGrpSpPr/>
            <p:nvPr/>
          </p:nvGrpSpPr>
          <p:grpSpPr>
            <a:xfrm>
              <a:off x="665669" y="-1154218"/>
              <a:ext cx="3145147" cy="914401"/>
              <a:chOff x="5954275" y="-910726"/>
              <a:chExt cx="313448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229417" y="-910726"/>
                <a:ext cx="2859342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954275" y="-67170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510000" y="-736325"/>
                    <a:ext cx="2280848" cy="5829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i="0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0000" y="-736325"/>
                    <a:ext cx="2280848" cy="58292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667470" y="-1109039"/>
              <a:ext cx="3094541" cy="914401"/>
              <a:chOff x="6039865" y="-868725"/>
              <a:chExt cx="3084050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334555" y="-868725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039865" y="-657828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536335" y="-714964"/>
                    <a:ext cx="2280848" cy="5829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6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a:t>6</a:t>
                    </a:r>
                    <a14:m>
                      <m:oMath xmlns:m="http://schemas.openxmlformats.org/officeDocument/2006/math">
                        <m:r>
                          <a:rPr lang="en-US" sz="6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sz="6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a14:m>
                    <a:endParaRPr lang="en-US" sz="6000" b="1" i="0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6335" y="-714964"/>
                    <a:ext cx="2280848" cy="58292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7365" b="-401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703725" y="75217"/>
              <a:ext cx="3090381" cy="914402"/>
              <a:chOff x="180134" y="232210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470678" y="232210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80134" y="430253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720985" y="422423"/>
                    <a:ext cx="2280848" cy="5829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  <m:r>
                            <a:rPr lang="en-US" sz="6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i="0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6000" b="1" i="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985" y="422423"/>
                    <a:ext cx="2280848" cy="58292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3668263" y="89843"/>
              <a:ext cx="3061982" cy="914401"/>
              <a:chOff x="228586" y="245803"/>
              <a:chExt cx="3051601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90827" y="245803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28586" y="443936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7858" y="418561"/>
                    <a:ext cx="2493487" cy="5829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6000" b="1" dirty="0">
                              <a:solidFill>
                                <a:schemeClr val="bg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858" y="418561"/>
                    <a:ext cx="2493487" cy="58292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3162874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78696" y="113599"/>
                <a:ext cx="1745362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chóp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tam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giác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đều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có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cạnh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đáy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bằng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chiều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cao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(minh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họa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như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vẽ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bên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696" y="113599"/>
                <a:ext cx="17453623" cy="1938992"/>
              </a:xfrm>
              <a:prstGeom prst="rect">
                <a:avLst/>
              </a:prstGeom>
              <a:blipFill rotWithShape="0">
                <a:blip r:embed="rId7"/>
                <a:stretch>
                  <a:fillRect l="-2131" t="-9748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187" y="2696712"/>
            <a:ext cx="8083105" cy="484044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799759" y="7586526"/>
                <a:ext cx="22678069" cy="1271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/>
                      </a:rPr>
                      <m:t>𝐴𝐵</m:t>
                    </m:r>
                    <m:r>
                      <a:rPr lang="en-US" sz="4800" i="1">
                        <a:latin typeface="Cambria Math"/>
                      </a:rPr>
                      <m:t>=</m:t>
                    </m:r>
                    <m:r>
                      <a:rPr lang="en-US" sz="4800" i="1">
                        <a:latin typeface="Cambria Math"/>
                      </a:rPr>
                      <m:t>𝑆𝑂</m:t>
                    </m:r>
                    <m:r>
                      <a:rPr lang="en-US" sz="4800" i="1">
                        <a:latin typeface="Cambria Math"/>
                      </a:rPr>
                      <m:t>=</m:t>
                    </m:r>
                    <m:r>
                      <a:rPr lang="en-US" sz="4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800" i="1">
                        <a:latin typeface="Cambria Math"/>
                      </a:rPr>
                      <m:t>𝑀</m:t>
                    </m:r>
                    <m:r>
                      <a:rPr lang="en-US" sz="4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𝐵𝑂</m:t>
                    </m:r>
                    <m:r>
                      <a:rPr lang="en-US" sz="4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800" i="1">
                        <a:latin typeface="Cambria Math"/>
                      </a:rPr>
                      <m:t>𝑀</m:t>
                    </m:r>
                    <m:r>
                      <a:rPr lang="en-US" sz="4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59" y="7586526"/>
                <a:ext cx="22678069" cy="1271245"/>
              </a:xfrm>
              <a:prstGeom prst="rect">
                <a:avLst/>
              </a:prstGeom>
              <a:blipFill rotWithShape="0">
                <a:blip r:embed="rId9"/>
                <a:stretch>
                  <a:fillRect l="-1210" b="-1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865896" y="12327519"/>
                <a:ext cx="1249092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60°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96" y="12327519"/>
                <a:ext cx="12490920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2587"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4333" y="10671990"/>
                <a:ext cx="21833676" cy="1543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>
                    <a:latin typeface="Tahaoma"/>
                    <a:cs typeface="Times New Roman" pitchFamily="18" charset="0"/>
                  </a:rPr>
                  <a:t>Từ</a:t>
                </a:r>
                <a:r>
                  <a:rPr lang="en-US" sz="48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ahaoma"/>
                    <a:cs typeface="Times New Roman" pitchFamily="18" charset="0"/>
                  </a:rPr>
                  <a:t>đó</a:t>
                </a:r>
                <a:r>
                  <a:rPr lang="en-US" sz="48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ahaoma"/>
                    <a:cs typeface="Times New Roman" pitchFamily="18" charset="0"/>
                  </a:rPr>
                  <a:t>suy</a:t>
                </a:r>
                <a:r>
                  <a:rPr lang="en-US" sz="48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ahaoma"/>
                    <a:cs typeface="Times New Roman" pitchFamily="18" charset="0"/>
                  </a:rPr>
                  <a:t>ra</a:t>
                </a:r>
                <a:r>
                  <a:rPr lang="en-US" sz="4800" dirty="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</m:e>
                    </m:func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𝑆𝑂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4800" i="1">
                        <a:latin typeface="Cambria Math" panose="02040503050406030204" pitchFamily="18" charset="0"/>
                      </a:rPr>
                      <m:t>=60°⇒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𝐴𝐵𝐶</m:t>
                                </m:r>
                              </m:e>
                            </m:d>
                          </m:e>
                        </m:acc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en-US" sz="4800" dirty="0">
                    <a:latin typeface="Tahaoma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33" y="10671990"/>
                <a:ext cx="21833676" cy="1543821"/>
              </a:xfrm>
              <a:prstGeom prst="rect">
                <a:avLst/>
              </a:prstGeom>
              <a:blipFill rotWithShape="0">
                <a:blip r:embed="rId11"/>
                <a:stretch>
                  <a:fillRect l="-1256" t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val 64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6317221" y="3084356"/>
            <a:ext cx="1166395" cy="114938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9" y="9093956"/>
            <a:ext cx="17236577" cy="14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/>
      <p:bldP spid="12" grpId="0"/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73488" y="6629400"/>
            <a:ext cx="23431099" cy="7083876"/>
            <a:chOff x="184494" y="3180615"/>
            <a:chExt cx="11694698" cy="493721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488188"/>
              <a:ext cx="11694697" cy="462964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4494" y="3180615"/>
              <a:ext cx="2423580" cy="852936"/>
              <a:chOff x="1238936" y="5411547"/>
              <a:chExt cx="4751095" cy="154974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309166" y="4035462"/>
                <a:ext cx="1281868" cy="407986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85432" y="5522337"/>
                <a:ext cx="3257827" cy="1061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5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38936" y="5411547"/>
                <a:ext cx="671234" cy="127425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316580" y="5589093"/>
                <a:ext cx="593590" cy="1372200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1677" y="190353"/>
            <a:ext cx="24202260" cy="3826993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38823" y="1653394"/>
                <a:ext cx="2469189" cy="598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24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-165760" y="4582592"/>
            <a:ext cx="23679365" cy="1481572"/>
            <a:chOff x="247181" y="1501340"/>
            <a:chExt cx="11838141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297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450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i="0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2977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64358" y="1727711"/>
                    <a:ext cx="2280848" cy="5297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500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4358" y="1727711"/>
                    <a:ext cx="2280848" cy="52977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0" y="1501342"/>
              <a:ext cx="3090381" cy="914402"/>
              <a:chOff x="5537205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49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5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058" y="1748204"/>
                    <a:ext cx="2280848" cy="5297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350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5400" b="1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748204"/>
                    <a:ext cx="2280848" cy="52977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6"/>
              <a:ext cx="3090381" cy="914401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64781" y="1730750"/>
                    <a:ext cx="2493487" cy="5297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400</m:t>
                          </m:r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nor/>
                            </m:rPr>
                            <a:rPr lang="en-US" sz="54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4781" y="1730750"/>
                    <a:ext cx="2493487" cy="52977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21002" y="1299671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17325215" y="4950235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p:sp>
        <p:nvSpPr>
          <p:cNvPr id="12" name="Rectangle 11"/>
          <p:cNvSpPr/>
          <p:nvPr/>
        </p:nvSpPr>
        <p:spPr>
          <a:xfrm>
            <a:off x="230698" y="305997"/>
            <a:ext cx="237738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    	       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viền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	       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	                 	       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9" name="Picture 4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566" y="7555211"/>
            <a:ext cx="5836222" cy="577644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19974" y="7879207"/>
                <a:ext cx="17024591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Diện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phía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xung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quanh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 smtClean="0">
                    <a:latin typeface="Times New Roman" pitchFamily="18" charset="0"/>
                    <a:cs typeface="Times New Roman" pitchFamily="18" charset="0"/>
                  </a:rPr>
                  <a:t>nón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 smtClean="0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=40 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𝑟𝑙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=200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74" y="7879207"/>
                <a:ext cx="17024591" cy="1754326"/>
              </a:xfrm>
              <a:prstGeom prst="rect">
                <a:avLst/>
              </a:prstGeom>
              <a:blipFill rotWithShape="0">
                <a:blip r:embed="rId8"/>
                <a:stretch>
                  <a:fillRect l="-1933" t="-9756" r="-1898" b="-20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898300" y="9681729"/>
                <a:ext cx="17046266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phía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vành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khăn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 smtClean="0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bán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kính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 smtClean="0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5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</a:rPr>
                      <m:t>=200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00" y="9681729"/>
                <a:ext cx="17046266" cy="2585323"/>
              </a:xfrm>
              <a:prstGeom prst="rect">
                <a:avLst/>
              </a:prstGeom>
              <a:blipFill rotWithShape="0">
                <a:blip r:embed="rId9"/>
                <a:stretch>
                  <a:fillRect l="-1895" t="-6604" r="-1895" b="-1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26749" y="12535045"/>
                <a:ext cx="166688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Diện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vải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cần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tối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thiểu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=400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49" y="12535045"/>
                <a:ext cx="16668824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1975" t="-18421" b="-38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2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4" grpId="0"/>
      <p:bldP spid="6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54279" y="4998705"/>
            <a:ext cx="18625599" cy="8343896"/>
            <a:chOff x="163496" y="3228282"/>
            <a:chExt cx="9112620" cy="4889551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685119"/>
              <a:ext cx="9091621" cy="443271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3496" y="3228282"/>
              <a:ext cx="1863909" cy="706150"/>
              <a:chOff x="1197772" y="5498145"/>
              <a:chExt cx="3653937" cy="128304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841120" y="4521078"/>
                <a:ext cx="972675" cy="304850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85432" y="5522337"/>
                <a:ext cx="2090198" cy="884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197772" y="5498145"/>
                <a:ext cx="728053" cy="1033522"/>
              </a:xfrm>
              <a:prstGeom prst="round2DiagRect">
                <a:avLst>
                  <a:gd name="adj1" fmla="val 28916"/>
                  <a:gd name="adj2" fmla="val 0"/>
                </a:avLst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361018" y="5580190"/>
                <a:ext cx="496154" cy="120099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0" y="52136"/>
            <a:ext cx="24202260" cy="3143215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38823" y="1653394"/>
                <a:ext cx="2469189" cy="598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25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54279" y="3442240"/>
            <a:ext cx="24068669" cy="1336915"/>
            <a:chOff x="247181" y="1501340"/>
            <a:chExt cx="11678760" cy="9144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729724"/>
                <a:ext cx="598815" cy="581737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24043" y="1622158"/>
                    <a:ext cx="2280848" cy="649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5400" b="1" i="0">
                              <a:latin typeface="Cambria Math" panose="02040503050406030204" pitchFamily="18" charset="0"/>
                            </a:rPr>
                            <m:t>𝟖</m:t>
                          </m:r>
                          <m:rad>
                            <m:radPr>
                              <m:degHide m:val="on"/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  <m:r>
                            <a:rPr lang="en-US" sz="5400" b="1" i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i="0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4043" y="1622158"/>
                    <a:ext cx="2280848" cy="64927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64358" y="1727711"/>
                    <a:ext cx="2280848" cy="5870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5400" b="1" i="0" dirty="0">
                              <a:latin typeface="Times New Roman" pitchFamily="18" charset="0"/>
                              <a:cs typeface="Times New Roman" pitchFamily="18" charset="0"/>
                            </a:rPr>
                            <m:t>8.</m:t>
                          </m:r>
                        </m:oMath>
                      </m:oMathPara>
                    </a14:m>
                    <a:endParaRPr lang="en-US" sz="5400" i="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4358" y="1727711"/>
                    <a:ext cx="2280848" cy="58709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0" y="1501342"/>
              <a:ext cx="3090381" cy="914402"/>
              <a:chOff x="5537205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49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5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93878" y="1676745"/>
                    <a:ext cx="2280848" cy="6492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>
                      <a:lnSpc>
                        <a:spcPct val="100000"/>
                      </a:lnSpc>
                      <a:spcBef>
                        <a:spcPts val="18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5400" b="1" i="0">
                              <a:latin typeface="Cambria Math" panose="02040503050406030204" pitchFamily="18" charset="0"/>
                            </a:rPr>
                            <m:t>𝟑</m:t>
                          </m:r>
                          <m:rad>
                            <m:radPr>
                              <m:degHide m:val="on"/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b="1" i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  <m:r>
                            <a:rPr lang="en-US" sz="5400" b="1" i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vi-VN" sz="5400" b="1" i="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3878" y="1676745"/>
                    <a:ext cx="2280848" cy="649268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2" y="1501346"/>
              <a:ext cx="2930999" cy="914401"/>
              <a:chOff x="5537206" y="1557992"/>
              <a:chExt cx="2921062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630518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928615" y="1639964"/>
                    <a:ext cx="2493487" cy="6492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0">
                              <a:latin typeface="Cambria Math" panose="02040503050406030204" pitchFamily="18" charset="0"/>
                            </a:rPr>
                            <m:t>𝟖</m:t>
                          </m:r>
                          <m:rad>
                            <m:radPr>
                              <m:degHide m:val="on"/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  <m:r>
                            <a:rPr lang="en-US" sz="5400" b="1" i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b="1" i="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615" y="1639964"/>
                    <a:ext cx="2493487" cy="64926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21002" y="1299671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DCE1AB2F-B005-4EA1-A9A3-CD72829BDA02}"/>
              </a:ext>
            </a:extLst>
          </p:cNvPr>
          <p:cNvSpPr/>
          <p:nvPr/>
        </p:nvSpPr>
        <p:spPr>
          <a:xfrm>
            <a:off x="89177" y="3549076"/>
            <a:ext cx="1364982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01916" y="112609"/>
                <a:ext cx="19600343" cy="3020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54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hình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lăng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trụ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đều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Biết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rằng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góc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giữa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và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là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vi-VN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, 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tam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giác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có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diện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tích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bằng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8.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Tính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thể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tích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của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khối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lăng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trụ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.</a:t>
                </a:r>
                <a:endParaRPr lang="en-US" sz="5400" dirty="0">
                  <a:solidFill>
                    <a:schemeClr val="tx1"/>
                  </a:solidFill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16" y="112609"/>
                <a:ext cx="19600343" cy="3020122"/>
              </a:xfrm>
              <a:prstGeom prst="rect">
                <a:avLst/>
              </a:prstGeom>
              <a:blipFill rotWithShape="0">
                <a:blip r:embed="rId7"/>
                <a:stretch>
                  <a:fillRect l="-1680" t="-1411" r="-529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168247" y="5612013"/>
            <a:ext cx="5127664" cy="711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825432" y="6171331"/>
                <a:ext cx="18145800" cy="2335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vi-VN" sz="48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4800" dirty="0" err="1" smtClean="0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vi-VN" sz="4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d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32" y="6171331"/>
                <a:ext cx="18145800" cy="2335448"/>
              </a:xfrm>
              <a:prstGeom prst="rect">
                <a:avLst/>
              </a:prstGeom>
              <a:blipFill rotWithShape="0">
                <a:blip r:embed="rId9"/>
                <a:stretch>
                  <a:fillRect l="-1512" t="-5744" r="-638" b="-1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723927" y="8538005"/>
                <a:ext cx="16716706" cy="12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𝐴𝐵𝐶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27" y="8538005"/>
                <a:ext cx="16716706" cy="1277081"/>
              </a:xfrm>
              <a:prstGeom prst="rect">
                <a:avLst/>
              </a:prstGeom>
              <a:blipFill rotWithShape="0">
                <a:blip r:embed="rId10"/>
                <a:stretch>
                  <a:fillRect l="-1678" b="-11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812666" y="9898955"/>
                <a:ext cx="17273064" cy="10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𝛥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𝐴𝐻</m:t>
                    </m:r>
                  </m:oMath>
                </a14:m>
                <a:r>
                  <a:rPr lang="vi-VN" sz="4800" dirty="0">
                    <a:latin typeface="Times New Roman" pitchFamily="18" charset="0"/>
                    <a:cs typeface="Times New Roman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48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4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66" y="9898955"/>
                <a:ext cx="17273064" cy="1076770"/>
              </a:xfrm>
              <a:prstGeom prst="rect">
                <a:avLst/>
              </a:prstGeom>
              <a:blipFill rotWithShape="0">
                <a:blip r:embed="rId11"/>
                <a:stretch>
                  <a:fillRect l="-1588" t="-5114" b="-14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5678" y="10989097"/>
                <a:ext cx="16575060" cy="1048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4400" dirty="0">
                    <a:latin typeface="Times New Roman" pitchFamily="18" charset="0"/>
                    <a:cs typeface="Times New Roman" pitchFamily="18" charset="0"/>
                  </a:rPr>
                  <a:t>Theo đề ra,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𝛥</m:t>
                        </m:r>
                        <m:sSup>
                          <m:sSup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𝐵𝐶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=8⇔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=8⇒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vi-VN" sz="4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78" y="10989097"/>
                <a:ext cx="16575060" cy="1048429"/>
              </a:xfrm>
              <a:prstGeom prst="rect">
                <a:avLst/>
              </a:prstGeom>
              <a:blipFill rotWithShape="0">
                <a:blip r:embed="rId12"/>
                <a:stretch>
                  <a:fillRect l="-1508" b="-1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85678" y="12176022"/>
                <a:ext cx="16250628" cy="833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Thể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44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𝐴𝐵𝐶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=8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vi-VN" sz="4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78" y="12176022"/>
                <a:ext cx="16250628" cy="833113"/>
              </a:xfrm>
              <a:prstGeom prst="rect">
                <a:avLst/>
              </a:prstGeom>
              <a:blipFill rotWithShape="0">
                <a:blip r:embed="rId13"/>
                <a:stretch>
                  <a:fillRect l="-1538" t="-6569" b="-34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60" y="7640711"/>
            <a:ext cx="4253923" cy="7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5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/>
      <p:bldP spid="67" grpId="0"/>
      <p:bldP spid="68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82172" y="6803195"/>
            <a:ext cx="23676604" cy="6140666"/>
            <a:chOff x="203200" y="3682147"/>
            <a:chExt cx="11836761" cy="1931531"/>
          </a:xfrm>
        </p:grpSpPr>
        <p:sp>
          <p:nvSpPr>
            <p:cNvPr id="5" name="Rounded Rectangle 4"/>
            <p:cNvSpPr/>
            <p:nvPr/>
          </p:nvSpPr>
          <p:spPr>
            <a:xfrm>
              <a:off x="205061" y="3853234"/>
              <a:ext cx="11834900" cy="17604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7"/>
              <a:ext cx="2342698" cy="551082"/>
              <a:chOff x="1275608" y="6322796"/>
              <a:chExt cx="4592537" cy="100128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16122" y="6401379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238104"/>
            <a:ext cx="23976292" cy="2908505"/>
            <a:chOff x="534987" y="1647866"/>
            <a:chExt cx="23498047" cy="243905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912848" y="1803584"/>
              <a:ext cx="23120186" cy="2283332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600" y="1653394"/>
                <a:ext cx="2097638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</a:t>
                </a: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581092" y="3631070"/>
            <a:ext cx="7894230" cy="1234536"/>
            <a:chOff x="1234601" y="6334162"/>
            <a:chExt cx="14006986" cy="1234536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839FD11-1E39-4EBB-A7FB-DEB39691C378}"/>
                </a:ext>
              </a:extLst>
            </p:cNvPr>
            <p:cNvSpPr/>
            <p:nvPr/>
          </p:nvSpPr>
          <p:spPr>
            <a:xfrm>
              <a:off x="2140384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234601" y="6490119"/>
              <a:ext cx="1312801" cy="99222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6349" y="5235792"/>
            <a:ext cx="7708045" cy="1234536"/>
            <a:chOff x="1458731" y="6439379"/>
            <a:chExt cx="13655571" cy="1234536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FB0B6341-256C-4170-AF4E-1216E5EDD04C}"/>
                </a:ext>
              </a:extLst>
            </p:cNvPr>
            <p:cNvSpPr/>
            <p:nvPr/>
          </p:nvSpPr>
          <p:spPr>
            <a:xfrm>
              <a:off x="2013099" y="6439379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30650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15012987" y="3428493"/>
            <a:ext cx="7708045" cy="1234536"/>
            <a:chOff x="1147655" y="6334162"/>
            <a:chExt cx="14093931" cy="1234536"/>
          </a:xfrm>
        </p:grpSpPr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6E15A8FC-94CE-45FB-8D02-B33F2327F992}"/>
                </a:ext>
              </a:extLst>
            </p:cNvPr>
            <p:cNvSpPr/>
            <p:nvPr/>
          </p:nvSpPr>
          <p:spPr>
            <a:xfrm>
              <a:off x="2140383" y="6334162"/>
              <a:ext cx="13101203" cy="123453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</a:pPr>
              <a:endParaRPr lang="vi-VN" sz="6000" b="1" dirty="0">
                <a:latin typeface="+mj-lt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147655" y="6334162"/>
              <a:ext cx="1374397" cy="114818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C4F0F9CE-3F15-4D47-A2C9-5C6F65E0E3FB}"/>
              </a:ext>
            </a:extLst>
          </p:cNvPr>
          <p:cNvSpPr/>
          <p:nvPr/>
        </p:nvSpPr>
        <p:spPr>
          <a:xfrm>
            <a:off x="15555915" y="5259240"/>
            <a:ext cx="7165117" cy="123453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  <a:spcBef>
                <a:spcPts val="1800"/>
              </a:spcBef>
            </a:pPr>
            <a:endParaRPr lang="vi-VN" sz="6000" b="1" dirty="0">
              <a:latin typeface="+mj-lt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17C2C013-2C1D-4DEE-A68B-FF23256FE92A}"/>
              </a:ext>
            </a:extLst>
          </p:cNvPr>
          <p:cNvSpPr/>
          <p:nvPr/>
        </p:nvSpPr>
        <p:spPr>
          <a:xfrm>
            <a:off x="15012987" y="5311180"/>
            <a:ext cx="802970" cy="10680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6000" dirty="0">
              <a:latin typeface="+mj-lt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E148D75C-9524-4005-AADE-77AC280B7203}"/>
              </a:ext>
            </a:extLst>
          </p:cNvPr>
          <p:cNvSpPr/>
          <p:nvPr/>
        </p:nvSpPr>
        <p:spPr>
          <a:xfrm>
            <a:off x="14727285" y="3443624"/>
            <a:ext cx="1088672" cy="11330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134491" y="815705"/>
                <a:ext cx="1894946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𝑃</m:t>
                        </m:r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:2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𝑥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−3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𝑧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−1=0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Khi </a:t>
                </a:r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đó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có một vectơ pháp tuyến </a:t>
                </a:r>
                <a:r>
                  <a:rPr lang="en-US" sz="60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endParaRPr lang="en-US" sz="60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491" y="815705"/>
                <a:ext cx="18949461" cy="1938992"/>
              </a:xfrm>
              <a:prstGeom prst="rect">
                <a:avLst/>
              </a:prstGeom>
              <a:blipFill rotWithShape="1">
                <a:blip r:embed="rId2"/>
                <a:stretch>
                  <a:fillRect l="-1930" t="-9748" r="-2734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476106" y="3752225"/>
                <a:ext cx="678070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6000" b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06" y="3752225"/>
                <a:ext cx="6780702" cy="1015663"/>
              </a:xfrm>
              <a:prstGeom prst="rect">
                <a:avLst/>
              </a:prstGeom>
              <a:blipFill rotWithShape="1">
                <a:blip r:embed="rId3"/>
                <a:stretch>
                  <a:fillRect t="-18072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96743" y="5350308"/>
                <a:ext cx="55352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6000" b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743" y="5350308"/>
                <a:ext cx="5535205" cy="1938992"/>
              </a:xfrm>
              <a:prstGeom prst="rect">
                <a:avLst/>
              </a:prstGeom>
              <a:blipFill rotWithShape="1">
                <a:blip r:embed="rId4"/>
                <a:stretch>
                  <a:fillRect t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6155987" y="3428493"/>
                <a:ext cx="678070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5987" y="3428493"/>
                <a:ext cx="6780702" cy="1015663"/>
              </a:xfrm>
              <a:prstGeom prst="rect">
                <a:avLst/>
              </a:prstGeom>
              <a:blipFill rotWithShape="1">
                <a:blip r:embed="rId5"/>
                <a:stretch>
                  <a:fillRect t="-17964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6155987" y="5348032"/>
                <a:ext cx="5660589" cy="994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5987" y="5348032"/>
                <a:ext cx="5660589" cy="994375"/>
              </a:xfrm>
              <a:prstGeom prst="rect">
                <a:avLst/>
              </a:prstGeom>
              <a:blipFill rotWithShape="1">
                <a:blip r:embed="rId6"/>
                <a:stretch>
                  <a:fillRect r="-3445" b="-25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178110" y="8800663"/>
                <a:ext cx="2175372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Phương trình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60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có </a:t>
                </a:r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dạng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𝐵𝑦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𝐶𝑧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 </a:t>
                </a:r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vectơ pháp tuyến là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110" y="8800663"/>
                <a:ext cx="21753728" cy="1938992"/>
              </a:xfrm>
              <a:prstGeom prst="rect">
                <a:avLst/>
              </a:prstGeom>
              <a:blipFill rotWithShape="0">
                <a:blip r:embed="rId7"/>
                <a:stretch>
                  <a:fillRect l="-1681" t="-10063" b="-20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209716" y="11277600"/>
                <a:ext cx="2151131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Vậy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/>
                          </a:rPr>
                          <m:t>𝑃</m:t>
                        </m:r>
                      </m:e>
                    </m:d>
                    <m:r>
                      <a:rPr lang="en-US" sz="6000" i="1">
                        <a:latin typeface="Cambria Math"/>
                      </a:rPr>
                      <m:t>:2</m:t>
                    </m:r>
                    <m:r>
                      <a:rPr lang="en-US" sz="6000" i="1">
                        <a:latin typeface="Cambria Math"/>
                      </a:rPr>
                      <m:t>𝑥</m:t>
                    </m:r>
                    <m:r>
                      <a:rPr lang="en-US" sz="6000" i="1">
                        <a:latin typeface="Cambria Math"/>
                      </a:rPr>
                      <m:t>−3</m:t>
                    </m:r>
                    <m:r>
                      <a:rPr lang="en-US" sz="6000" i="1">
                        <a:latin typeface="Cambria Math"/>
                      </a:rPr>
                      <m:t>𝑧</m:t>
                    </m:r>
                    <m:r>
                      <a:rPr lang="en-US" sz="6000" i="1">
                        <a:latin typeface="Cambria Math"/>
                      </a:rPr>
                      <m:t>−1=0</m:t>
                    </m:r>
                  </m:oMath>
                </a14:m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có vectơ pháp tuyến là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sz="6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/>
                          </a:rPr>
                          <m:t>2;0;−3</m:t>
                        </m:r>
                      </m:e>
                    </m:d>
                  </m:oMath>
                </a14:m>
                <a:r>
                  <a:rPr lang="en-US" sz="6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716" y="11277600"/>
                <a:ext cx="21511316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1332" t="-18563" r="-1360" b="-38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3" grpId="0"/>
      <p:bldP spid="14" grpId="0"/>
      <p:bldP spid="15" grpId="0"/>
      <p:bldP spid="16" grpId="0"/>
      <p:bldP spid="17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50198" y="7033370"/>
            <a:ext cx="23528954" cy="6492380"/>
            <a:chOff x="184495" y="3636275"/>
            <a:chExt cx="11834900" cy="324619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301724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2" y="238104"/>
            <a:ext cx="23881225" cy="2809896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 26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104214" y="1936625"/>
                  <a:ext cx="19835649" cy="1879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1200"/>
                    </a:spcBef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vi-VN" sz="600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Phương trình mặt cầu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vi-VN" sz="600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có tâm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vi-VN" sz="600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, và đi qua điểm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a14:m>
                  <a:r>
                    <a:rPr lang="vi-VN" sz="600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214" y="1936625"/>
                  <a:ext cx="19835649" cy="18793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86" t="-4348" b="-1440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330103" y="3543610"/>
            <a:ext cx="11427530" cy="1568010"/>
            <a:chOff x="1458731" y="6336629"/>
            <a:chExt cx="13865810" cy="12345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223337" y="6336629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.</a:t>
                  </a:r>
                  <a:endParaRPr lang="en-US" sz="6000" b="1" dirty="0">
                    <a:latin typeface="Tahaom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337" y="6336629"/>
                  <a:ext cx="13101204" cy="123453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6391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544330"/>
              <a:ext cx="1088672" cy="89320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12720206" y="3507211"/>
            <a:ext cx="10794986" cy="1568010"/>
            <a:chOff x="1458731" y="6335745"/>
            <a:chExt cx="13878591" cy="12345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236118" y="6335745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vi-VN" sz="6000" dirty="0"/>
                    <a:t>	</a:t>
                  </a:r>
                  <a:endParaRPr lang="en-US" sz="6000" b="1" dirty="0"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6118" y="6335745"/>
                  <a:ext cx="13101204" cy="123453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95571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357091" y="5257800"/>
            <a:ext cx="11379296" cy="1424831"/>
            <a:chOff x="1182643" y="6101647"/>
            <a:chExt cx="13860542" cy="142483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1941982" y="6101647"/>
                  <a:ext cx="13101203" cy="142483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9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.</a:t>
                  </a:r>
                  <a:endParaRPr lang="vi-VN" sz="6000" b="1" dirty="0">
                    <a:latin typeface="Tahaoma"/>
                  </a:endParaRPr>
                </a:p>
              </p:txBody>
            </p:sp>
          </mc:Choice>
          <mc:Fallback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1982" y="6101647"/>
                  <a:ext cx="13101203" cy="14248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239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182643" y="6267710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12676298" y="5180452"/>
            <a:ext cx="10871089" cy="1424830"/>
            <a:chOff x="1458731" y="6334162"/>
            <a:chExt cx="13976433" cy="14248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333959" y="6334162"/>
                  <a:ext cx="13101205" cy="1424830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24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9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3959" y="6334162"/>
                  <a:ext cx="13101205" cy="14248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r="-1905" b="-11983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7C2C013-2C1D-4DEE-A68B-FF23256FE92A}"/>
              </a:ext>
            </a:extLst>
          </p:cNvPr>
          <p:cNvSpPr/>
          <p:nvPr/>
        </p:nvSpPr>
        <p:spPr>
          <a:xfrm>
            <a:off x="12624103" y="5330912"/>
            <a:ext cx="969166" cy="1000532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6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12030" y="8186560"/>
                <a:ext cx="22658151" cy="2183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ó: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𝐼𝐴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qua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𝐼𝐴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vi-VN" sz="6000" dirty="0">
                  <a:latin typeface="Tahaoma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30" y="8186560"/>
                <a:ext cx="22658151" cy="218386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="" xmlns:a16="http://schemas.microsoft.com/office/drawing/2014/main" id="{9AC1C079-3ACB-41FF-B5CF-FBC8C55F2EDF}"/>
                  </a:ext>
                </a:extLst>
              </p:cNvPr>
              <p:cNvSpPr/>
              <p:nvPr/>
            </p:nvSpPr>
            <p:spPr>
              <a:xfrm>
                <a:off x="1451896" y="10774740"/>
                <a:ext cx="20955000" cy="1959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6000">
                    <a:latin typeface="Tahaoma"/>
                    <a:cs typeface="Times New Roman" pitchFamily="18" charset="0"/>
                  </a:rPr>
                  <a:t>Vậy p</a:t>
                </a:r>
                <a:r>
                  <a:rPr lang="en-US" sz="6000">
                    <a:latin typeface="Tahaoma"/>
                    <a:cs typeface="Times New Roman" pitchFamily="18" charset="0"/>
                  </a:rPr>
                  <a:t>hương trình mặt cầu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6000">
                    <a:latin typeface="Tahaoma"/>
                    <a:cs typeface="Times New Roman" pitchFamily="18" charset="0"/>
                  </a:rPr>
                  <a:t> có tâm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6000">
                    <a:latin typeface="Tahaoma"/>
                    <a:cs typeface="Times New Roman" pitchFamily="18" charset="0"/>
                  </a:rPr>
                  <a:t>, bán kính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6000">
                    <a:latin typeface="Tahaoma"/>
                    <a:cs typeface="Times New Roman" pitchFamily="18" charset="0"/>
                  </a:rPr>
                  <a:t> là</a:t>
                </a:r>
                <a:r>
                  <a:rPr lang="vi-VN" sz="600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.</m:t>
                    </m:r>
                  </m:oMath>
                </a14:m>
                <a:endParaRPr lang="vi-VN" sz="6000" dirty="0">
                  <a:latin typeface="Tahaoma"/>
                </a:endParaRP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C1C079-3ACB-41FF-B5CF-FBC8C55F2E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96" y="10774740"/>
                <a:ext cx="20955000" cy="1959896"/>
              </a:xfrm>
              <a:prstGeom prst="rect">
                <a:avLst/>
              </a:prstGeom>
              <a:blipFill rotWithShape="0">
                <a:blip r:embed="rId9"/>
                <a:stretch>
                  <a:fillRect l="-1745" t="-9657" b="-19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3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" grpId="0"/>
      <p:bldP spid="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23185" y="5637334"/>
            <a:ext cx="23672882" cy="5251648"/>
            <a:chOff x="184495" y="3636270"/>
            <a:chExt cx="11834900" cy="289899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67004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90050"/>
            <a:ext cx="23893587" cy="2720817"/>
            <a:chOff x="534987" y="1869705"/>
            <a:chExt cx="23416994" cy="228164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416994" cy="2281649"/>
              <a:chOff x="534987" y="1647866"/>
              <a:chExt cx="23416994" cy="228164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31795" y="1748162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 27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272941" y="1905891"/>
                  <a:ext cx="19319781" cy="224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, cho điểm </a:t>
                  </a:r>
                  <a14:m>
                    <m:oMath xmlns:m="http://schemas.openxmlformats.org/officeDocument/2006/math"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1;2;3</m:t>
                          </m:r>
                        </m:e>
                      </m:d>
                    </m:oMath>
                  </a14:m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là điểm đối xứng với </a:t>
                  </a:r>
                  <a14:m>
                    <m:oMath xmlns:m="http://schemas.openxmlformats.org/officeDocument/2006/math">
                      <m:r>
                        <a:rPr lang="vi-VN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qua mặt phẳng </a:t>
                  </a:r>
                  <a14:m>
                    <m:oMath xmlns:m="http://schemas.openxmlformats.org/officeDocument/2006/math">
                      <m:r>
                        <a:rPr lang="vi-VN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𝑂𝑥𝑦</m:t>
                      </m:r>
                    </m:oMath>
                  </a14:m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khi đó phương trình mặt phẳng trung trực của đoạn </a:t>
                  </a:r>
                  <a14:m>
                    <m:oMath xmlns:m="http://schemas.openxmlformats.org/officeDocument/2006/math"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𝐴𝐵</m:t>
                      </m:r>
                    </m:oMath>
                  </a14:m>
                  <a:r>
                    <a:rPr lang="vi-VN" sz="54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là	</a:t>
                  </a:r>
                  <a:endPara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2941" y="1905891"/>
                  <a:ext cx="19319781" cy="224546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06" t="-4784" r="-1175" b="-1116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09161" y="3369288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5926343" y="1731636"/>
                    <a:ext cx="1652550" cy="52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	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6343" y="1731636"/>
                    <a:ext cx="1652550" cy="52449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633924" y="1788370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3924" y="1788370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46814" y="1794666"/>
                    <a:ext cx="1500604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46814" y="1794666"/>
                    <a:ext cx="1500604" cy="47210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821782" y="1806659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1782" y="1806659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178110" y="6894859"/>
                <a:ext cx="20616677" cy="1940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ì 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𝐵</m:t>
                    </m:r>
                    <m:r>
                      <m:rPr>
                        <m:nor/>
                      </m:rPr>
                      <a:rPr lang="en-US" sz="6000" b="0" i="0" smtClean="0">
                        <a:latin typeface="Tahaoma"/>
                      </a:rPr>
                      <m:t> 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à đ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ể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đố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ứ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a:rPr lang="vi-VN" sz="60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qua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ặ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a:rPr lang="vi-VN" sz="6000" i="1">
                        <a:latin typeface="Cambria Math" panose="02040503050406030204" pitchFamily="18" charset="0"/>
                      </a:rPr>
                      <m:t>𝑂𝑥𝑦</m:t>
                    </m:r>
                    <m:r>
                      <m:rPr>
                        <m:nor/>
                      </m:rPr>
                      <a:rPr lang="vi-VN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ặ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trung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ự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đ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𝐴𝐵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à </m:t>
                    </m:r>
                    <m:r>
                      <a:rPr lang="vi-VN" sz="6000" i="1">
                        <a:latin typeface="Cambria Math" panose="02040503050406030204" pitchFamily="18" charset="0"/>
                      </a:rPr>
                      <m:t>𝑂𝑥𝑦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ươ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tr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6000">
                        <a:latin typeface="Tahaoma"/>
                        <a:cs typeface="Times New Roman" pitchFamily="18" charset="0"/>
                      </a:rPr>
                      <m:t> 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6000" dirty="0">
                    <a:latin typeface="Tahaoma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110" y="6894859"/>
                <a:ext cx="20616677" cy="1940788"/>
              </a:xfrm>
              <a:prstGeom prst="rect">
                <a:avLst/>
              </a:prstGeom>
              <a:blipFill rotWithShape="0">
                <a:blip r:embed="rId8"/>
                <a:stretch>
                  <a:fillRect b="-7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/>
          <p:cNvSpPr/>
          <p:nvPr/>
        </p:nvSpPr>
        <p:spPr>
          <a:xfrm>
            <a:off x="446114" y="3878088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400028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1" grpId="0"/>
      <p:bldP spid="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44851" y="91754"/>
            <a:ext cx="23590738" cy="7190685"/>
            <a:chOff x="526924" y="1977411"/>
            <a:chExt cx="23120186" cy="6030032"/>
          </a:xfrm>
        </p:grpSpPr>
        <p:grpSp>
          <p:nvGrpSpPr>
            <p:cNvPr id="21" name="Group 20"/>
            <p:cNvGrpSpPr/>
            <p:nvPr/>
          </p:nvGrpSpPr>
          <p:grpSpPr>
            <a:xfrm>
              <a:off x="526924" y="1977411"/>
              <a:ext cx="23120186" cy="6030032"/>
              <a:chOff x="526924" y="1755572"/>
              <a:chExt cx="23120186" cy="603003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526924" y="1911627"/>
                <a:ext cx="23120186" cy="587397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9751" y="1755572"/>
                <a:ext cx="3817241" cy="1068631"/>
                <a:chOff x="539751" y="1755572"/>
                <a:chExt cx="3817241" cy="1068631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851792" y="1755572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06200" y="1796261"/>
                  <a:ext cx="2509247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28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494559" y="1987211"/>
                  <a:ext cx="17168519" cy="1703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hàm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sô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́</a:t>
                  </a:r>
                  <a14:m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có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bảng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biến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thiên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hình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ve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̃: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4559" y="1987211"/>
                  <a:ext cx="17168519" cy="170345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566" t="-6907" r="-278" b="-1711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1BC91E78-F874-44AF-91D5-A2B31AC2922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77" y="1308734"/>
            <a:ext cx="14105305" cy="46599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B912B69-3A0D-4E7D-AFB9-9FC54B198B35}"/>
              </a:ext>
            </a:extLst>
          </p:cNvPr>
          <p:cNvSpPr/>
          <p:nvPr/>
        </p:nvSpPr>
        <p:spPr>
          <a:xfrm>
            <a:off x="4293237" y="6010939"/>
            <a:ext cx="92116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Tahaoma"/>
                <a:cs typeface="Times New Roman" pitchFamily="18" charset="0"/>
              </a:rPr>
              <a:t>Khẳng định nào sao đây sai?</a:t>
            </a:r>
            <a:endParaRPr lang="en-US" sz="6000">
              <a:latin typeface="Tahaoma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6C062A5-5C35-4148-A80A-331BC0A00922}"/>
              </a:ext>
            </a:extLst>
          </p:cNvPr>
          <p:cNvGrpSpPr/>
          <p:nvPr/>
        </p:nvGrpSpPr>
        <p:grpSpPr>
          <a:xfrm>
            <a:off x="763587" y="7467600"/>
            <a:ext cx="19278600" cy="1311621"/>
            <a:chOff x="1406457" y="6264907"/>
            <a:chExt cx="13918084" cy="12345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id="{D6053679-C401-4666-A134-ED31E974468C}"/>
                    </a:ext>
                  </a:extLst>
                </p:cNvPr>
                <p:cNvSpPr/>
                <p:nvPr/>
              </p:nvSpPr>
              <p:spPr>
                <a:xfrm>
                  <a:off x="2223337" y="6264907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0" i="0" dirty="0" smtClean="0">
                          <a:latin typeface="Tahaoma"/>
                          <a:cs typeface="Times New Roman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Đồ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thi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̣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ha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̀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́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ệ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ậ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ngang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.</a:t>
                  </a:r>
                  <a:endParaRPr lang="en-US" sz="6000" b="1" dirty="0">
                    <a:latin typeface="Tahaom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78" name="Rectangle 7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D6053679-C401-4666-A134-ED31E97446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337" y="6264907"/>
                  <a:ext cx="13101204" cy="123453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883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12A371C2-3B36-440A-A000-E94A0771D225}"/>
                </a:ext>
              </a:extLst>
            </p:cNvPr>
            <p:cNvSpPr/>
            <p:nvPr/>
          </p:nvSpPr>
          <p:spPr>
            <a:xfrm>
              <a:off x="1406457" y="6379663"/>
              <a:ext cx="1007138" cy="103279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Tahaoma"/>
                  <a:ea typeface="Tahoma" pitchFamily="34" charset="0"/>
                  <a:cs typeface="Tahoma" pitchFamily="34" charset="0"/>
                </a:rPr>
                <a:t>A</a:t>
              </a:r>
              <a:endParaRPr lang="en-US" sz="6000" dirty="0">
                <a:latin typeface="Tahaoma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E4B2224A-A37D-4430-A371-59A8559AF88F}"/>
              </a:ext>
            </a:extLst>
          </p:cNvPr>
          <p:cNvGrpSpPr/>
          <p:nvPr/>
        </p:nvGrpSpPr>
        <p:grpSpPr>
          <a:xfrm>
            <a:off x="763586" y="8915401"/>
            <a:ext cx="19278601" cy="1315145"/>
            <a:chOff x="1469089" y="6053928"/>
            <a:chExt cx="14309471" cy="123453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id="{589D4EF4-B38F-42D3-BFDF-E7793B2E8CFC}"/>
                    </a:ext>
                  </a:extLst>
                </p:cNvPr>
                <p:cNvSpPr/>
                <p:nvPr/>
              </p:nvSpPr>
              <p:spPr>
                <a:xfrm>
                  <a:off x="2238923" y="6053928"/>
                  <a:ext cx="13539637" cy="123453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0" i="0" dirty="0" smtClean="0">
                          <a:latin typeface="Tahaoma"/>
                          <a:cs typeface="Times New Roman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Đồ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thi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̣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ha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̀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ố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́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ộ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ệ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ậ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đứ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ng</m:t>
                      </m:r>
                      <m:r>
                        <a:rPr lang="en-US" sz="6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.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	</a:t>
                  </a:r>
                  <a:endParaRPr lang="en-US" sz="6000" b="1" dirty="0">
                    <a:latin typeface="Tahaoma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>
            <p:sp>
              <p:nvSpPr>
                <p:cNvPr id="81" name="Rectangle 8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89D4EF4-B38F-42D3-BFDF-E7793B2E8C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923" y="6053928"/>
                  <a:ext cx="13539637" cy="12345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Oval 81">
              <a:extLst>
                <a:ext uri="{FF2B5EF4-FFF2-40B4-BE49-F238E27FC236}">
                  <a16:creationId xmlns="" xmlns:a16="http://schemas.microsoft.com/office/drawing/2014/main" id="{EE28055A-98AC-4855-8409-894789156C4A}"/>
                </a:ext>
              </a:extLst>
            </p:cNvPr>
            <p:cNvSpPr/>
            <p:nvPr/>
          </p:nvSpPr>
          <p:spPr>
            <a:xfrm>
              <a:off x="1469089" y="6196986"/>
              <a:ext cx="928182" cy="103002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Tahaoma"/>
                  <a:ea typeface="Tahoma" pitchFamily="34" charset="0"/>
                  <a:cs typeface="Tahoma" pitchFamily="34" charset="0"/>
                </a:rPr>
                <a:t>B</a:t>
              </a:r>
              <a:endParaRPr lang="en-US" sz="6000" dirty="0">
                <a:latin typeface="Tahaoma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09E9C785-BB74-47AD-9FA1-8CD01D2FF1B7}"/>
              </a:ext>
            </a:extLst>
          </p:cNvPr>
          <p:cNvGrpSpPr/>
          <p:nvPr/>
        </p:nvGrpSpPr>
        <p:grpSpPr>
          <a:xfrm>
            <a:off x="809306" y="10382943"/>
            <a:ext cx="19232882" cy="1315145"/>
            <a:chOff x="1155349" y="6063280"/>
            <a:chExt cx="10269994" cy="128736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Rectangle 83">
                  <a:extLst>
                    <a:ext uri="{FF2B5EF4-FFF2-40B4-BE49-F238E27FC236}">
                      <a16:creationId xmlns="" xmlns:a16="http://schemas.microsoft.com/office/drawing/2014/main" id="{8D25EB2F-EC28-4120-9E83-4EB2A2CE6ADB}"/>
                    </a:ext>
                  </a:extLst>
                </p:cNvPr>
                <p:cNvSpPr/>
                <p:nvPr/>
              </p:nvSpPr>
              <p:spPr>
                <a:xfrm>
                  <a:off x="1578519" y="6063280"/>
                  <a:ext cx="9846824" cy="1287364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  <a:spcBef>
                      <a:spcPts val="1800"/>
                    </a:spcBef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Đồ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thi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̣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ha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̀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ố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́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ộ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TCN</m:t>
                      </m:r>
                      <m:r>
                        <a:rPr lang="en-US" sz="6000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va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̀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ộ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0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TC</m:t>
                      </m:r>
                      <m:r>
                        <a:rPr lang="en-US" sz="60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Đ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.</a:t>
                  </a:r>
                  <a:endParaRPr lang="vi-VN" sz="6000" b="1" dirty="0">
                    <a:latin typeface="Tahaoma"/>
                  </a:endParaRPr>
                </a:p>
              </p:txBody>
            </p:sp>
          </mc:Choice>
          <mc:Fallback>
            <p:sp>
              <p:nvSpPr>
                <p:cNvPr id="84" name="Rectangle 8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D25EB2F-EC28-4120-9E83-4EB2A2CE6A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8519" y="6063280"/>
                  <a:ext cx="9846824" cy="128736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875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C7D2919B-AEED-4AB4-B56F-9D2034006259}"/>
                </a:ext>
              </a:extLst>
            </p:cNvPr>
            <p:cNvSpPr/>
            <p:nvPr/>
          </p:nvSpPr>
          <p:spPr>
            <a:xfrm>
              <a:off x="1155349" y="6118544"/>
              <a:ext cx="585927" cy="107410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Tahaoma"/>
                  <a:ea typeface="Tahoma" pitchFamily="34" charset="0"/>
                  <a:cs typeface="Tahoma" pitchFamily="34" charset="0"/>
                </a:rPr>
                <a:t>C</a:t>
              </a:r>
              <a:endParaRPr lang="en-US" sz="6000" dirty="0">
                <a:latin typeface="Tahaoma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6FB8A0F8-F59A-4A72-BC50-C71E98D49F8B}"/>
              </a:ext>
            </a:extLst>
          </p:cNvPr>
          <p:cNvGrpSpPr/>
          <p:nvPr/>
        </p:nvGrpSpPr>
        <p:grpSpPr>
          <a:xfrm>
            <a:off x="765174" y="11964249"/>
            <a:ext cx="19277013" cy="1214310"/>
            <a:chOff x="1673550" y="6268036"/>
            <a:chExt cx="25023912" cy="12143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id="{6876FFBC-2B9F-4F8B-8D80-24A4CCE6B9A7}"/>
                    </a:ext>
                  </a:extLst>
                </p:cNvPr>
                <p:cNvSpPr/>
                <p:nvPr/>
              </p:nvSpPr>
              <p:spPr>
                <a:xfrm>
                  <a:off x="2771573" y="6268036"/>
                  <a:ext cx="23925889" cy="1214310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2400"/>
                    </a:spcBef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Đồ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thi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̣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ha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̀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ố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co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́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ệ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ậ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ngang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à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</m:oMath>
                  </a14:m>
                  <a:r>
                    <a:rPr lang="vi-VN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87" name="Rectangle 8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876FFBC-2B9F-4F8B-8D80-24A4CCE6B9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573" y="6268036"/>
                  <a:ext cx="23925889" cy="12143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3382" r="-429" b="-2415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Oval 87">
              <a:extLst>
                <a:ext uri="{FF2B5EF4-FFF2-40B4-BE49-F238E27FC236}">
                  <a16:creationId xmlns="" xmlns:a16="http://schemas.microsoft.com/office/drawing/2014/main" id="{1F0A174D-DC2C-4538-ACF1-F16D9677136C}"/>
                </a:ext>
              </a:extLst>
            </p:cNvPr>
            <p:cNvSpPr/>
            <p:nvPr/>
          </p:nvSpPr>
          <p:spPr>
            <a:xfrm>
              <a:off x="1673550" y="6306751"/>
              <a:ext cx="1424403" cy="10972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6000" dirty="0">
                <a:latin typeface="+mj-lt"/>
              </a:endParaRPr>
            </a:p>
          </p:txBody>
        </p:sp>
      </p:grpSp>
      <p:sp>
        <p:nvSpPr>
          <p:cNvPr id="39" name="Action Button: Forward or Next 4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803F61F-638D-4141-98EB-CC8A167ADC9A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57939" y="91754"/>
            <a:ext cx="23899048" cy="4789159"/>
            <a:chOff x="539751" y="1755572"/>
            <a:chExt cx="23107359" cy="4016138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923669" y="1911627"/>
              <a:ext cx="22723441" cy="386008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9751" y="1755572"/>
              <a:ext cx="3817241" cy="1068631"/>
              <a:chOff x="539751" y="1755572"/>
              <a:chExt cx="3817241" cy="1068631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851792" y="1755572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506200" y="1796261"/>
                <a:ext cx="2509247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28</a:t>
                </a:r>
              </a:p>
            </p:txBody>
          </p:sp>
        </p:grpSp>
      </p:grpSp>
      <p:sp>
        <p:nvSpPr>
          <p:cNvPr id="39" name="Action Button: Forward or Next 4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803F61F-638D-4141-98EB-CC8A167ADC9A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162707" y="5199339"/>
            <a:ext cx="23672882" cy="8077209"/>
            <a:chOff x="184495" y="3636269"/>
            <a:chExt cx="11834900" cy="3802138"/>
          </a:xfrm>
        </p:grpSpPr>
        <p:sp>
          <p:nvSpPr>
            <p:cNvPr id="62" name="Rounded Rectangle 61"/>
            <p:cNvSpPr/>
            <p:nvPr/>
          </p:nvSpPr>
          <p:spPr>
            <a:xfrm>
              <a:off x="184495" y="3843663"/>
              <a:ext cx="11834900" cy="359474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03200" y="3636269"/>
              <a:ext cx="2004533" cy="520984"/>
              <a:chOff x="1275608" y="6239450"/>
              <a:chExt cx="3929611" cy="946604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16200000" flipV="1">
                <a:off x="3103497" y="5015557"/>
                <a:ext cx="794479" cy="3408964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Round Diagonal Corner Rectangle 65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67" name="Freeform 66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4823D76B-66E2-4C33-8C3D-0C3DB6C6C71D}"/>
                  </a:ext>
                </a:extLst>
              </p:cNvPr>
              <p:cNvSpPr/>
              <p:nvPr/>
            </p:nvSpPr>
            <p:spPr>
              <a:xfrm>
                <a:off x="1364224" y="6255917"/>
                <a:ext cx="21839191" cy="3146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Quan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sát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bảng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biến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thiên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limLow>
                      <m:limLow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6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→−∞</m:t>
                        </m:r>
                      </m:lim>
                    </m:limLow>
                    <m:r>
                      <a:rPr lang="en-US" sz="6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</a:rPr>
                      <m:t>=−∞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đồ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tiệm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cận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ngang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823D76B-66E2-4C33-8C3D-0C3DB6C6C7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224" y="6255917"/>
                <a:ext cx="21839191" cy="3146952"/>
              </a:xfrm>
              <a:prstGeom prst="rect">
                <a:avLst/>
              </a:prstGeom>
              <a:blipFill rotWithShape="0">
                <a:blip r:embed="rId3"/>
                <a:stretch>
                  <a:fillRect l="-1703" t="-5814" r="-1675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13876E1F-1824-4246-B14C-C6A25B779A10}"/>
                  </a:ext>
                </a:extLst>
              </p:cNvPr>
              <p:cNvSpPr/>
              <p:nvPr/>
            </p:nvSpPr>
            <p:spPr>
              <a:xfrm>
                <a:off x="1381687" y="9922578"/>
                <a:ext cx="21839191" cy="2249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limLow>
                      <m:limLow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6000" i="1">
                            <a:latin typeface="Cambria Math"/>
                          </a:rPr>
                          <m:t>𝑙𝑖𝑚</m:t>
                        </m:r>
                      </m:e>
                      <m:lim>
                        <m:r>
                          <a:rPr lang="en-US" sz="6000" i="1">
                            <a:latin typeface="Cambria Math"/>
                          </a:rPr>
                          <m:t>𝑥</m:t>
                        </m:r>
                        <m:r>
                          <a:rPr lang="en-US" sz="6000" i="1">
                            <a:latin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/>
                              </a:rPr>
                              <m:t>0</m:t>
                            </m:r>
                          </m:e>
                          <m:sup>
                            <m:r>
                              <a:rPr lang="en-US" sz="6000" i="1"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60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/>
                      </a:rPr>
                      <m:t>=</m:t>
                    </m:r>
                    <m:r>
                      <a:rPr lang="en-US" sz="6000" i="1">
                        <a:latin typeface="Cambria Math"/>
                      </a:rPr>
                      <m:t>4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sz="6000" i="1">
                            <a:latin typeface="Cambria Math"/>
                          </a:rPr>
                          <m:t>𝑙𝑖𝑚</m:t>
                        </m:r>
                      </m:e>
                      <m:lim>
                        <m:r>
                          <a:rPr lang="en-US" sz="6000" i="1">
                            <a:latin typeface="Cambria Math"/>
                          </a:rPr>
                          <m:t>𝑥</m:t>
                        </m:r>
                        <m:r>
                          <a:rPr lang="en-US" sz="6000" i="1">
                            <a:latin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/>
                              </a:rPr>
                              <m:t>0</m:t>
                            </m:r>
                          </m:e>
                          <m:sup>
                            <m:r>
                              <a:rPr lang="en-US" sz="6000" i="1"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60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/>
                      </a:rPr>
                      <m:t>=−∞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đồ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hàm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tiệm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>
                    <a:latin typeface="Times New Roman" pitchFamily="18" charset="0"/>
                    <a:cs typeface="Times New Roman" pitchFamily="18" charset="0"/>
                  </a:rPr>
                  <a:t>cận</a:t>
                </a: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000" dirty="0" err="1" smtClean="0">
                    <a:latin typeface="Times New Roman" pitchFamily="18" charset="0"/>
                    <a:cs typeface="Times New Roman" pitchFamily="18" charset="0"/>
                  </a:rPr>
                  <a:t>đứng</a:t>
                </a:r>
                <a:r>
                  <a:rPr lang="en-US" sz="6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/>
                      </a:rPr>
                      <m:t>𝑥</m:t>
                    </m:r>
                    <m:r>
                      <a:rPr lang="en-US" sz="6000" i="1">
                        <a:latin typeface="Cambria Math"/>
                      </a:rPr>
                      <m:t>=−</m:t>
                    </m:r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6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3876E1F-1824-4246-B14C-C6A25B779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687" y="9922578"/>
                <a:ext cx="21839191" cy="2249527"/>
              </a:xfrm>
              <a:prstGeom prst="rect">
                <a:avLst/>
              </a:prstGeom>
              <a:blipFill rotWithShape="0">
                <a:blip r:embed="rId4"/>
                <a:stretch>
                  <a:fillRect l="-1703" t="-8672" r="-1675" b="-17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9994727" y="12049488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1BC91E78-F874-44AF-91D5-A2B31AC292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87" y="500808"/>
            <a:ext cx="14630400" cy="41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8" grpId="0"/>
      <p:bldP spid="69" grpId="0"/>
      <p:bldP spid="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19308" y="6672407"/>
            <a:ext cx="14720878" cy="6569990"/>
            <a:chOff x="62863" y="3636270"/>
            <a:chExt cx="7941087" cy="3242812"/>
          </a:xfrm>
        </p:grpSpPr>
        <p:sp>
          <p:nvSpPr>
            <p:cNvPr id="5" name="Rounded Rectangle 4"/>
            <p:cNvSpPr/>
            <p:nvPr/>
          </p:nvSpPr>
          <p:spPr>
            <a:xfrm>
              <a:off x="62863" y="3984199"/>
              <a:ext cx="7941087" cy="289488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7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-36344"/>
            <a:ext cx="23881279" cy="2013948"/>
            <a:chOff x="534987" y="1763713"/>
            <a:chExt cx="23404932" cy="178631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32374"/>
              <a:ext cx="23404932" cy="1717654"/>
              <a:chOff x="534987" y="1610535"/>
              <a:chExt cx="23404932" cy="1717654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19733" y="1610535"/>
                <a:ext cx="23120186" cy="171765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29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220456" y="1763713"/>
                  <a:ext cx="19443099" cy="1703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vi-VN" sz="600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Một viên gạch hoa hình vuông cạnh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  <m:r>
                        <m:rPr>
                          <m:nor/>
                        </m:rPr>
                        <a:rPr lang="en-US" sz="6000">
                          <a:solidFill>
                            <a:schemeClr val="tx1"/>
                          </a:solidFill>
                          <a:latin typeface="Tahaoma"/>
                          <a:cs typeface="Times New Roman" pitchFamily="18" charset="0"/>
                        </a:rPr>
                        <m:t>cm</m:t>
                      </m:r>
                    </m:oMath>
                  </a14:m>
                  <a:r>
                    <a:rPr lang="vi-VN" sz="600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được thiết kế như hình bên dưới. Diện tích mỗi cánh hoa bằng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0456" y="1763713"/>
                  <a:ext cx="19443099" cy="170345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82" t="-7302" b="-2412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338909" y="2342991"/>
            <a:ext cx="12014166" cy="3965361"/>
            <a:chOff x="247181" y="1489401"/>
            <a:chExt cx="6006301" cy="203026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23427"/>
              <a:chOff x="5537206" y="1557991"/>
              <a:chExt cx="3079904" cy="858456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073947" y="1567231"/>
                    <a:ext cx="2280848" cy="8492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400</m:t>
                              </m:r>
                            </m:num>
                            <m:den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6000">
                              <a:latin typeface="Tahaoma"/>
                              <a:cs typeface="Times New Roman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6000">
                                  <a:latin typeface="Tahaoma"/>
                                  <a:cs typeface="Times New Roman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6000">
                              <a:latin typeface="Tahaoma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3947" y="1567231"/>
                    <a:ext cx="2280848" cy="849216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489401"/>
              <a:ext cx="3090381" cy="926337"/>
              <a:chOff x="5537206" y="1546894"/>
              <a:chExt cx="3079904" cy="861162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546894"/>
                    <a:ext cx="2280848" cy="849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800</m:t>
                              </m:r>
                            </m:num>
                            <m:den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6000">
                              <a:latin typeface="Tahaoma"/>
                              <a:cs typeface="Times New Roman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6000">
                                  <a:latin typeface="Tahaoma"/>
                                  <a:cs typeface="Times New Roman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546894"/>
                    <a:ext cx="2280848" cy="84921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276386" y="2578479"/>
              <a:ext cx="3000925" cy="914402"/>
              <a:chOff x="-245757" y="2559340"/>
              <a:chExt cx="2990751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44366" y="2559340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-245757" y="2688272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170106" y="2725664"/>
                    <a:ext cx="2280848" cy="4818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250</m:t>
                          </m:r>
                          <m:r>
                            <m:rPr>
                              <m:nor/>
                            </m:rPr>
                            <a:rPr lang="en-US" sz="6000">
                              <a:latin typeface="Tahaoma"/>
                              <a:cs typeface="Times New Roman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6000">
                                  <a:latin typeface="Tahaoma"/>
                                  <a:cs typeface="Times New Roman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106" y="2725664"/>
                    <a:ext cx="2280848" cy="48181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3158452" y="2605265"/>
              <a:ext cx="3071908" cy="914400"/>
              <a:chOff x="-279496" y="2584240"/>
              <a:chExt cx="3061493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7363" y="2584240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-279496" y="2780105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61357" y="2747962"/>
                    <a:ext cx="2493487" cy="4818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>
                      <a:spcBef>
                        <a:spcPts val="24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800</m:t>
                          </m:r>
                          <m:r>
                            <m:rPr>
                              <m:nor/>
                            </m:rPr>
                            <a:rPr lang="en-US" sz="6000">
                              <a:latin typeface="Tahaoma"/>
                              <a:cs typeface="Times New Roman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6000">
                                  <a:latin typeface="Tahaoma"/>
                                  <a:cs typeface="Times New Roman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vi-VN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357" y="2747962"/>
                    <a:ext cx="2493487" cy="48181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430B8978-6292-44F1-AC06-69C79E22A028}"/>
                  </a:ext>
                </a:extLst>
              </p:cNvPr>
              <p:cNvSpPr/>
              <p:nvPr/>
            </p:nvSpPr>
            <p:spPr>
              <a:xfrm>
                <a:off x="2476106" y="7939146"/>
                <a:ext cx="15596650" cy="4625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ỗ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hoa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à</m:t>
                      </m:r>
                    </m:oMath>
                  </m:oMathPara>
                </a14:m>
                <a:endParaRPr lang="en-US" sz="5400" dirty="0" smtClean="0">
                  <a:latin typeface="Tahaoma"/>
                  <a:cs typeface="Times New Roman" pitchFamily="18" charset="0"/>
                </a:endParaRPr>
              </a:p>
              <a:p>
                <a:r>
                  <a:rPr lang="en-US" sz="5400" dirty="0">
                    <a:latin typeface="Tahaoma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  <m:e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rad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m:rPr>
                        <m:nor/>
                      </m:rPr>
                      <a:rPr lang="en-US" sz="5400">
                        <a:latin typeface="Tahaoma"/>
                        <a:cs typeface="Times New Roman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5400" i="1">
                        <a:latin typeface="Tahaoma"/>
                        <a:cs typeface="Times New Roman" pitchFamily="18" charset="0"/>
                      </a:rPr>
                      <m:t>x</m:t>
                    </m:r>
                  </m:oMath>
                </a14:m>
                <a:endParaRPr lang="en-US" sz="5400" i="1" dirty="0">
                  <a:latin typeface="Tahaoma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>
                          <a:latin typeface="Tahaoma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  <m:t>20</m:t>
                                          </m:r>
                                        </m:e>
                                      </m:rad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20</m:t>
                                      </m:r>
                                    </m:den>
                                  </m:f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f>
                                    <m:f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400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>
                          <a:latin typeface="Tahaoma"/>
                          <a:cs typeface="Times New Roman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5400">
                              <a:latin typeface="Tahaoma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540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54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30B8978-6292-44F1-AC06-69C79E22A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06" y="7939146"/>
                <a:ext cx="15596650" cy="46252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val 64">
            <a:extLst>
              <a:ext uri="{FF2B5EF4-FFF2-40B4-BE49-F238E27FC236}">
                <a16:creationId xmlns="" xmlns:a16="http://schemas.microsoft.com/office/drawing/2014/main" id="{BE362ED3-1322-4A2D-A935-4A486FCD7FEB}"/>
              </a:ext>
            </a:extLst>
          </p:cNvPr>
          <p:cNvSpPr/>
          <p:nvPr/>
        </p:nvSpPr>
        <p:spPr>
          <a:xfrm>
            <a:off x="375862" y="2836833"/>
            <a:ext cx="1092375" cy="1076258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9B7347EC-9383-4441-8F2A-7EFEB86ADAB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251" y="1924877"/>
            <a:ext cx="8022370" cy="7974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5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3" grpId="0"/>
      <p:bldP spid="6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9988" y="5121126"/>
            <a:ext cx="23727823" cy="8484166"/>
            <a:chOff x="184495" y="3636270"/>
            <a:chExt cx="12191207" cy="500498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2191207" cy="47760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219491" cy="563951"/>
              <a:chOff x="1275608" y="6239450"/>
              <a:chExt cx="4351007" cy="102467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770" y="4878277"/>
                <a:ext cx="941328" cy="383036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852450" cy="933177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90049"/>
            <a:ext cx="24108749" cy="2688295"/>
            <a:chOff x="534987" y="1869705"/>
            <a:chExt cx="23564789" cy="225437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50" y="1720890"/>
                <a:ext cx="23120185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22144" y="1653394"/>
                  <a:ext cx="2502548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 30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260851" y="1907323"/>
                  <a:ext cx="19838925" cy="20938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Biết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nghiệm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phương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. </a:t>
                  </a:r>
                  <a:endParaRPr lang="en-US" sz="60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endParaRPr>
                </a:p>
                <a:p>
                  <a:pPr fontAlgn="base">
                    <a:buClr>
                      <a:srgbClr val="0000FF"/>
                    </a:buClr>
                    <a:tabLst>
                      <a:tab pos="1259903" algn="l"/>
                    </a:tabLst>
                  </a:pP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Tính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.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0851" y="1907323"/>
                  <a:ext cx="19838925" cy="20938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82" b="-1097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94428" y="3088685"/>
            <a:ext cx="23679364" cy="1749219"/>
            <a:chOff x="247181" y="1501339"/>
            <a:chExt cx="11838141" cy="1126393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39"/>
              <a:ext cx="3090381" cy="1126393"/>
              <a:chOff x="5537206" y="1557991"/>
              <a:chExt cx="3079904" cy="104714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102361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243709" y="1618499"/>
                    <a:ext cx="657253" cy="986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5400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400" b="1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3709" y="1618499"/>
                    <a:ext cx="657253" cy="98663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5"/>
              <a:ext cx="3090381" cy="1101083"/>
              <a:chOff x="5537206" y="1557992"/>
              <a:chExt cx="3079904" cy="1023611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2361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001620" y="1855439"/>
                    <a:ext cx="973057" cy="5527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m:rPr>
                              <m:nor/>
                            </m:rPr>
                            <a:rPr lang="vi-VN" sz="54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01620" y="1855439"/>
                    <a:ext cx="973057" cy="55273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1125988"/>
              <a:chOff x="5537206" y="1557992"/>
              <a:chExt cx="3079904" cy="1046763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2361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078838" y="1618123"/>
                    <a:ext cx="1145788" cy="9866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5400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vi-VN" sz="54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54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838" y="1618123"/>
                    <a:ext cx="1145788" cy="9866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101083"/>
              <a:chOff x="5537206" y="1557992"/>
              <a:chExt cx="3079904" cy="1023611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2361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04642" y="1791569"/>
                    <a:ext cx="847925" cy="5527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>
                      <a:spcBef>
                        <a:spcPts val="2400"/>
                      </a:spcBef>
                    </a:pPr>
                    <a14:m>
                      <m:oMath xmlns:m="http://schemas.openxmlformats.org/officeDocument/2006/math">
                        <m:r>
                          <a:rPr lang="en-US" sz="5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a14:m>
                    <a:r>
                      <a:rPr lang="vi-VN" sz="5400" dirty="0">
                        <a:latin typeface="Tahaoma"/>
                      </a:rPr>
                      <a:t>.</a:t>
                    </a:r>
                  </a:p>
                </p:txBody>
              </p:sp>
            </mc:Choice>
            <mc:Fallback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4642" y="1791569"/>
                    <a:ext cx="847925" cy="55273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8543" b="-397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253435" y="5875467"/>
                <a:ext cx="15595808" cy="3910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ó 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</a:rPr>
                        <m:t>=1⇔</m:t>
                      </m:r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+2=0⇔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4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435" y="5875467"/>
                <a:ext cx="15595808" cy="391075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/>
          <p:cNvSpPr/>
          <p:nvPr/>
        </p:nvSpPr>
        <p:spPr>
          <a:xfrm>
            <a:off x="17984787" y="3505200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703244" y="9496569"/>
                <a:ext cx="23653883" cy="3838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Viet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5400" dirty="0">
                          <a:latin typeface="Tahaoma"/>
                          <a:cs typeface="Times New Roman" pitchFamily="18" charset="0"/>
                        </a:rPr>
                        <m:t>ó: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</m:eqAr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⇒</m:t>
                      </m:r>
                      <m:sSubSup>
                        <m:sSub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i="1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=−3</m:t>
                      </m:r>
                      <m:r>
                        <m:rPr>
                          <m:nor/>
                        </m:rPr>
                        <a:rPr lang="en-US" sz="5400" dirty="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54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44" y="9496569"/>
                <a:ext cx="23653883" cy="383829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7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2" grpId="0"/>
      <p:bldP spid="64" grpId="0" animBg="1"/>
      <p:bldP spid="6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4075108" y="1539163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281773" y="6720932"/>
            <a:ext cx="9488908" cy="2245452"/>
            <a:chOff x="3724495" y="1374536"/>
            <a:chExt cx="9349292" cy="2216908"/>
          </a:xfrm>
        </p:grpSpPr>
        <p:sp>
          <p:nvSpPr>
            <p:cNvPr id="54" name="Rectangle 53"/>
            <p:cNvSpPr/>
            <p:nvPr/>
          </p:nvSpPr>
          <p:spPr>
            <a:xfrm>
              <a:off x="4316549" y="1600200"/>
              <a:ext cx="8178341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4268830" y="1374536"/>
                  <a:ext cx="8804957" cy="2161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𝒛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6000" dirty="0">
                            <a:latin typeface="Tahaoma"/>
                          </a:rPr>
                          <m:t>.</m:t>
                        </m:r>
                      </m:oMath>
                    </m:oMathPara>
                  </a14:m>
                  <a:endParaRPr lang="en-US" sz="6000" dirty="0">
                    <a:latin typeface="Tahaoma"/>
                  </a:endParaRPr>
                </a:p>
              </p:txBody>
            </p:sp>
          </mc:Choice>
          <mc:Fallback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8830" y="1374536"/>
                  <a:ext cx="8804957" cy="21619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Rectangle 66"/>
          <p:cNvSpPr/>
          <p:nvPr/>
        </p:nvSpPr>
        <p:spPr>
          <a:xfrm>
            <a:off x="12192925" y="7033544"/>
            <a:ext cx="8207130" cy="187828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589298" y="7518692"/>
            <a:ext cx="1104930" cy="9437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/>
              <a:t>B</a:t>
            </a:r>
            <a:endParaRPr lang="en-US" sz="6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/>
              <p:cNvSpPr txBox="1"/>
              <p:nvPr/>
            </p:nvSpPr>
            <p:spPr>
              <a:xfrm>
                <a:off x="13011543" y="6720931"/>
                <a:ext cx="7363681" cy="218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lnSpc>
                    <a:spcPct val="115000"/>
                  </a:lnSpc>
                  <a:spcAft>
                    <a:spcPts val="800"/>
                  </a:spcAft>
                  <a:defRPr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𝒛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6000" dirty="0">
                          <a:latin typeface="Tahaoma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543" y="6720931"/>
                <a:ext cx="7363681" cy="21897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>
            <a:off x="1851776" y="9435898"/>
            <a:ext cx="8348902" cy="187828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299311" y="9903156"/>
            <a:ext cx="1104930" cy="9437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/>
              <p:cNvSpPr txBox="1"/>
              <p:nvPr/>
            </p:nvSpPr>
            <p:spPr>
              <a:xfrm>
                <a:off x="2191938" y="9280160"/>
                <a:ext cx="8300472" cy="218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lnSpc>
                    <a:spcPct val="115000"/>
                  </a:lnSpc>
                  <a:spcAft>
                    <a:spcPts val="800"/>
                  </a:spcAft>
                  <a:defRPr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𝒛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6000" dirty="0">
                          <a:latin typeface="Tahaoma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38" y="9280160"/>
                <a:ext cx="8300472" cy="21897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ctangle 84"/>
          <p:cNvSpPr/>
          <p:nvPr/>
        </p:nvSpPr>
        <p:spPr>
          <a:xfrm>
            <a:off x="12300582" y="9377717"/>
            <a:ext cx="8322830" cy="187828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11696430" y="9958997"/>
            <a:ext cx="1104930" cy="9437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/>
              <p:cNvSpPr txBox="1"/>
              <p:nvPr/>
            </p:nvSpPr>
            <p:spPr>
              <a:xfrm>
                <a:off x="12193587" y="9072275"/>
                <a:ext cx="8300472" cy="218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lnSpc>
                    <a:spcPct val="115000"/>
                  </a:lnSpc>
                  <a:spcAft>
                    <a:spcPts val="800"/>
                  </a:spcAft>
                  <a:defRPr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𝒛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6000" dirty="0">
                          <a:latin typeface="Tahaoma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3587" y="9072275"/>
                <a:ext cx="8300472" cy="218976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285640" y="38894"/>
            <a:ext cx="23815894" cy="6546729"/>
            <a:chOff x="534987" y="1869705"/>
            <a:chExt cx="23340848" cy="5490034"/>
          </a:xfrm>
        </p:grpSpPr>
        <p:grpSp>
          <p:nvGrpSpPr>
            <p:cNvPr id="50" name="Group 49"/>
            <p:cNvGrpSpPr/>
            <p:nvPr/>
          </p:nvGrpSpPr>
          <p:grpSpPr>
            <a:xfrm>
              <a:off x="534987" y="1869705"/>
              <a:ext cx="23340848" cy="5490034"/>
              <a:chOff x="534987" y="1647866"/>
              <a:chExt cx="23340848" cy="5490034"/>
            </a:xfrm>
          </p:grpSpPr>
          <p:sp>
            <p:nvSpPr>
              <p:cNvPr id="52" name="Rounded Rectangle 51"/>
              <p:cNvSpPr/>
              <p:nvPr/>
            </p:nvSpPr>
            <p:spPr bwMode="auto">
              <a:xfrm>
                <a:off x="755649" y="1720891"/>
                <a:ext cx="23120186" cy="541700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latin typeface="Tahaoma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5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Pentagon 60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2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66" name="Freeform 65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68" name="Freeform 67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0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1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64" name="Chevron 63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31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/>
                <p:cNvSpPr/>
                <p:nvPr/>
              </p:nvSpPr>
              <p:spPr>
                <a:xfrm>
                  <a:off x="1093995" y="3056283"/>
                  <a:ext cx="22205638" cy="3923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func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995" y="3056283"/>
                  <a:ext cx="22205638" cy="392365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11" t="-3255" r="-1238" b="-41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Action Button: Forward or Next 44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7" grpId="0" animBg="1"/>
      <p:bldP spid="78" grpId="0" animBg="1"/>
      <p:bldP spid="79" grpId="0"/>
      <p:bldP spid="81" grpId="0" animBg="1"/>
      <p:bldP spid="82" grpId="0" animBg="1"/>
      <p:bldP spid="83" grpId="0"/>
      <p:bldP spid="85" grpId="0" animBg="1"/>
      <p:bldP spid="86" grpId="0" animBg="1"/>
      <p:bldP spid="87" grpId="0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23649" y="120117"/>
            <a:ext cx="23815894" cy="1682094"/>
            <a:chOff x="534987" y="1647866"/>
            <a:chExt cx="23340848" cy="141059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1"/>
              <a:ext cx="23120186" cy="1337565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418795" y="1653394"/>
                <a:ext cx="2509246" cy="85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31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8C1DBCC-C8CF-430B-B645-D20BC7EAA53E}"/>
              </a:ext>
            </a:extLst>
          </p:cNvPr>
          <p:cNvGrpSpPr/>
          <p:nvPr/>
        </p:nvGrpSpPr>
        <p:grpSpPr>
          <a:xfrm>
            <a:off x="-4550" y="1592530"/>
            <a:ext cx="23670664" cy="13262590"/>
            <a:chOff x="118586" y="2977934"/>
            <a:chExt cx="11342152" cy="4369304"/>
          </a:xfrm>
        </p:grpSpPr>
        <p:sp>
          <p:nvSpPr>
            <p:cNvPr id="48" name="Rounded Rectangle 4">
              <a:extLst>
                <a:ext uri="{FF2B5EF4-FFF2-40B4-BE49-F238E27FC236}">
                  <a16:creationId xmlns="" xmlns:a16="http://schemas.microsoft.com/office/drawing/2014/main" id="{49E3258C-7086-4A9D-8827-D9CE5863BC1E}"/>
                </a:ext>
              </a:extLst>
            </p:cNvPr>
            <p:cNvSpPr/>
            <p:nvPr/>
          </p:nvSpPr>
          <p:spPr>
            <a:xfrm>
              <a:off x="118586" y="2977934"/>
              <a:ext cx="11342152" cy="436930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24A53A2E-2B42-4864-80C6-C64ACFB988AA}"/>
                </a:ext>
              </a:extLst>
            </p:cNvPr>
            <p:cNvGrpSpPr/>
            <p:nvPr/>
          </p:nvGrpSpPr>
          <p:grpSpPr>
            <a:xfrm>
              <a:off x="176858" y="3005394"/>
              <a:ext cx="2195719" cy="1114017"/>
              <a:chOff x="1223968" y="5093166"/>
              <a:chExt cx="4304406" cy="2024113"/>
            </a:xfrm>
          </p:grpSpPr>
          <p:sp>
            <p:nvSpPr>
              <p:cNvPr id="50" name="Freeform 20">
                <a:extLst>
                  <a:ext uri="{FF2B5EF4-FFF2-40B4-BE49-F238E27FC236}">
                    <a16:creationId xmlns="" xmlns:a16="http://schemas.microsoft.com/office/drawing/2014/main" id="{EA4B2BC6-5372-4E87-9FB9-6F6B140C72E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085547" y="3465750"/>
                <a:ext cx="81376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22FC5AC7-CF25-40CC-9A34-8A938ABEC81F}"/>
                  </a:ext>
                </a:extLst>
              </p:cNvPr>
              <p:cNvSpPr txBox="1"/>
              <p:nvPr/>
            </p:nvSpPr>
            <p:spPr>
              <a:xfrm>
                <a:off x="2316707" y="5160666"/>
                <a:ext cx="3012868" cy="602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2" name="Round Diagonal Corner Rectangle 8">
                <a:extLst>
                  <a:ext uri="{FF2B5EF4-FFF2-40B4-BE49-F238E27FC236}">
                    <a16:creationId xmlns="" xmlns:a16="http://schemas.microsoft.com/office/drawing/2014/main" id="{11BA1F62-1E39-4641-A5A9-1F51C209B725}"/>
                  </a:ext>
                </a:extLst>
              </p:cNvPr>
              <p:cNvSpPr/>
              <p:nvPr/>
            </p:nvSpPr>
            <p:spPr>
              <a:xfrm flipV="1">
                <a:off x="1223968" y="5093166"/>
                <a:ext cx="852450" cy="81541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53" name="Freeform 9">
                <a:extLst>
                  <a:ext uri="{FF2B5EF4-FFF2-40B4-BE49-F238E27FC236}">
                    <a16:creationId xmlns="" xmlns:a16="http://schemas.microsoft.com/office/drawing/2014/main" id="{710F4D9F-1EA5-4E50-AD88-2D3B88ACE4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A7D67DA2-CB20-422F-AFDC-553678B2DD95}"/>
                  </a:ext>
                </a:extLst>
              </p:cNvPr>
              <p:cNvSpPr/>
              <p:nvPr/>
            </p:nvSpPr>
            <p:spPr>
              <a:xfrm>
                <a:off x="364592" y="3734675"/>
                <a:ext cx="19473839" cy="5339164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1214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144018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Vect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ơ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ỉ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à: </m:t>
                      </m:r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1214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144018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Vect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ơ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tuy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1214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14401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Do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ắ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đườ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vect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ơ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ỉ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à: </m:t>
                      </m:r>
                      <m:acc>
                        <m:accPr>
                          <m:chr m:val="⃗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7D67DA2-CB20-422F-AFDC-553678B2DD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92" y="3734675"/>
                <a:ext cx="19473839" cy="533916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98604" y="9406633"/>
                <a:ext cx="22876813" cy="2175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1214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144018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giao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fName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1214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144018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Do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04" y="9406633"/>
                <a:ext cx="22876813" cy="21755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18725" y="11687582"/>
                <a:ext cx="21713821" cy="19484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12140">
                  <a:lnSpc>
                    <a:spcPct val="107000"/>
                  </a:lnSpc>
                  <a:spcBef>
                    <a:spcPts val="600"/>
                  </a:spcBef>
                  <a:tabLst>
                    <a:tab pos="144018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ắ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à: 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i="1" dirty="0">
                  <a:latin typeface="Tahaoma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25" y="11687582"/>
                <a:ext cx="21713821" cy="19484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reeform 41"/>
          <p:cNvSpPr>
            <a:spLocks noEditPoints="1"/>
          </p:cNvSpPr>
          <p:nvPr/>
        </p:nvSpPr>
        <p:spPr bwMode="auto">
          <a:xfrm>
            <a:off x="275798" y="1973102"/>
            <a:ext cx="549535" cy="948116"/>
          </a:xfrm>
          <a:custGeom>
            <a:avLst/>
            <a:gdLst>
              <a:gd name="T0" fmla="*/ 135 w 145"/>
              <a:gd name="T1" fmla="*/ 72 h 197"/>
              <a:gd name="T2" fmla="*/ 72 w 145"/>
              <a:gd name="T3" fmla="*/ 135 h 197"/>
              <a:gd name="T4" fmla="*/ 9 w 145"/>
              <a:gd name="T5" fmla="*/ 72 h 197"/>
              <a:gd name="T6" fmla="*/ 72 w 145"/>
              <a:gd name="T7" fmla="*/ 9 h 197"/>
              <a:gd name="T8" fmla="*/ 115 w 145"/>
              <a:gd name="T9" fmla="*/ 26 h 197"/>
              <a:gd name="T10" fmla="*/ 60 w 145"/>
              <a:gd name="T11" fmla="*/ 82 h 197"/>
              <a:gd name="T12" fmla="*/ 30 w 145"/>
              <a:gd name="T13" fmla="*/ 60 h 197"/>
              <a:gd name="T14" fmla="*/ 20 w 145"/>
              <a:gd name="T15" fmla="*/ 68 h 197"/>
              <a:gd name="T16" fmla="*/ 61 w 145"/>
              <a:gd name="T17" fmla="*/ 126 h 197"/>
              <a:gd name="T18" fmla="*/ 123 w 145"/>
              <a:gd name="T19" fmla="*/ 35 h 197"/>
              <a:gd name="T20" fmla="*/ 135 w 145"/>
              <a:gd name="T21" fmla="*/ 72 h 197"/>
              <a:gd name="T22" fmla="*/ 145 w 145"/>
              <a:gd name="T23" fmla="*/ 12 h 197"/>
              <a:gd name="T24" fmla="*/ 135 w 145"/>
              <a:gd name="T25" fmla="*/ 12 h 197"/>
              <a:gd name="T26" fmla="*/ 123 w 145"/>
              <a:gd name="T27" fmla="*/ 21 h 197"/>
              <a:gd name="T28" fmla="*/ 72 w 145"/>
              <a:gd name="T29" fmla="*/ 0 h 197"/>
              <a:gd name="T30" fmla="*/ 0 w 145"/>
              <a:gd name="T31" fmla="*/ 72 h 197"/>
              <a:gd name="T32" fmla="*/ 30 w 145"/>
              <a:gd name="T33" fmla="*/ 131 h 197"/>
              <a:gd name="T34" fmla="*/ 7 w 145"/>
              <a:gd name="T35" fmla="*/ 175 h 197"/>
              <a:gd name="T36" fmla="*/ 13 w 145"/>
              <a:gd name="T37" fmla="*/ 193 h 197"/>
              <a:gd name="T38" fmla="*/ 32 w 145"/>
              <a:gd name="T39" fmla="*/ 187 h 197"/>
              <a:gd name="T40" fmla="*/ 51 w 145"/>
              <a:gd name="T41" fmla="*/ 141 h 197"/>
              <a:gd name="T42" fmla="*/ 51 w 145"/>
              <a:gd name="T43" fmla="*/ 141 h 197"/>
              <a:gd name="T44" fmla="*/ 72 w 145"/>
              <a:gd name="T45" fmla="*/ 145 h 197"/>
              <a:gd name="T46" fmla="*/ 145 w 145"/>
              <a:gd name="T47" fmla="*/ 72 h 197"/>
              <a:gd name="T48" fmla="*/ 129 w 145"/>
              <a:gd name="T49" fmla="*/ 28 h 197"/>
              <a:gd name="T50" fmla="*/ 145 w 145"/>
              <a:gd name="T51" fmla="*/ 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5" h="197">
                <a:moveTo>
                  <a:pt x="135" y="72"/>
                </a:moveTo>
                <a:cubicBezTo>
                  <a:pt x="135" y="107"/>
                  <a:pt x="107" y="135"/>
                  <a:pt x="72" y="135"/>
                </a:cubicBezTo>
                <a:cubicBezTo>
                  <a:pt x="37" y="135"/>
                  <a:pt x="9" y="107"/>
                  <a:pt x="9" y="72"/>
                </a:cubicBezTo>
                <a:cubicBezTo>
                  <a:pt x="9" y="37"/>
                  <a:pt x="37" y="9"/>
                  <a:pt x="72" y="9"/>
                </a:cubicBezTo>
                <a:cubicBezTo>
                  <a:pt x="89" y="9"/>
                  <a:pt x="104" y="15"/>
                  <a:pt x="115" y="26"/>
                </a:cubicBezTo>
                <a:cubicBezTo>
                  <a:pt x="101" y="38"/>
                  <a:pt x="80" y="57"/>
                  <a:pt x="60" y="82"/>
                </a:cubicBezTo>
                <a:cubicBezTo>
                  <a:pt x="50" y="74"/>
                  <a:pt x="40" y="67"/>
                  <a:pt x="30" y="60"/>
                </a:cubicBezTo>
                <a:cubicBezTo>
                  <a:pt x="26" y="63"/>
                  <a:pt x="24" y="65"/>
                  <a:pt x="20" y="68"/>
                </a:cubicBezTo>
                <a:cubicBezTo>
                  <a:pt x="34" y="88"/>
                  <a:pt x="47" y="107"/>
                  <a:pt x="61" y="126"/>
                </a:cubicBezTo>
                <a:cubicBezTo>
                  <a:pt x="80" y="95"/>
                  <a:pt x="99" y="63"/>
                  <a:pt x="123" y="35"/>
                </a:cubicBezTo>
                <a:cubicBezTo>
                  <a:pt x="130" y="45"/>
                  <a:pt x="135" y="58"/>
                  <a:pt x="135" y="72"/>
                </a:cubicBezTo>
                <a:close/>
                <a:moveTo>
                  <a:pt x="145" y="12"/>
                </a:moveTo>
                <a:cubicBezTo>
                  <a:pt x="141" y="12"/>
                  <a:pt x="138" y="12"/>
                  <a:pt x="135" y="12"/>
                </a:cubicBezTo>
                <a:cubicBezTo>
                  <a:pt x="135" y="12"/>
                  <a:pt x="130" y="15"/>
                  <a:pt x="123" y="21"/>
                </a:cubicBezTo>
                <a:cubicBezTo>
                  <a:pt x="110" y="8"/>
                  <a:pt x="92" y="0"/>
                  <a:pt x="72" y="0"/>
                </a:cubicBezTo>
                <a:cubicBezTo>
                  <a:pt x="32" y="0"/>
                  <a:pt x="0" y="32"/>
                  <a:pt x="0" y="72"/>
                </a:cubicBezTo>
                <a:cubicBezTo>
                  <a:pt x="0" y="97"/>
                  <a:pt x="11" y="118"/>
                  <a:pt x="30" y="131"/>
                </a:cubicBezTo>
                <a:cubicBezTo>
                  <a:pt x="7" y="175"/>
                  <a:pt x="7" y="175"/>
                  <a:pt x="7" y="175"/>
                </a:cubicBezTo>
                <a:cubicBezTo>
                  <a:pt x="3" y="182"/>
                  <a:pt x="6" y="190"/>
                  <a:pt x="13" y="193"/>
                </a:cubicBezTo>
                <a:cubicBezTo>
                  <a:pt x="20" y="197"/>
                  <a:pt x="28" y="194"/>
                  <a:pt x="32" y="187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8" y="143"/>
                  <a:pt x="65" y="145"/>
                  <a:pt x="72" y="145"/>
                </a:cubicBezTo>
                <a:cubicBezTo>
                  <a:pt x="112" y="145"/>
                  <a:pt x="145" y="112"/>
                  <a:pt x="145" y="72"/>
                </a:cubicBezTo>
                <a:cubicBezTo>
                  <a:pt x="145" y="55"/>
                  <a:pt x="138" y="40"/>
                  <a:pt x="129" y="28"/>
                </a:cubicBezTo>
                <a:cubicBezTo>
                  <a:pt x="134" y="22"/>
                  <a:pt x="139" y="17"/>
                  <a:pt x="145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40864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4" grpId="0"/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4075108" y="1539163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281773" y="6720932"/>
            <a:ext cx="9488908" cy="2245452"/>
            <a:chOff x="3724495" y="1374536"/>
            <a:chExt cx="9349292" cy="2216908"/>
          </a:xfrm>
        </p:grpSpPr>
        <p:sp>
          <p:nvSpPr>
            <p:cNvPr id="54" name="Rectangle 53"/>
            <p:cNvSpPr/>
            <p:nvPr/>
          </p:nvSpPr>
          <p:spPr>
            <a:xfrm>
              <a:off x="4316549" y="1600200"/>
              <a:ext cx="8178341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4268830" y="1374536"/>
                  <a:ext cx="8804957" cy="2161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𝒛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6000" dirty="0">
                            <a:latin typeface="Tahaoma"/>
                          </a:rPr>
                          <m:t>.</m:t>
                        </m:r>
                      </m:oMath>
                    </m:oMathPara>
                  </a14:m>
                  <a:endParaRPr lang="en-US" sz="6000" dirty="0">
                    <a:latin typeface="Tahaoma"/>
                  </a:endParaRPr>
                </a:p>
              </p:txBody>
            </p:sp>
          </mc:Choice>
          <mc:Fallback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8830" y="1374536"/>
                  <a:ext cx="8804957" cy="21619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Rectangle 66"/>
          <p:cNvSpPr/>
          <p:nvPr/>
        </p:nvSpPr>
        <p:spPr>
          <a:xfrm>
            <a:off x="12192925" y="7033544"/>
            <a:ext cx="8207130" cy="187828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589298" y="7518692"/>
            <a:ext cx="1104930" cy="9437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/>
              <a:t>B</a:t>
            </a:r>
            <a:endParaRPr lang="en-US" sz="6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/>
              <p:cNvSpPr txBox="1"/>
              <p:nvPr/>
            </p:nvSpPr>
            <p:spPr>
              <a:xfrm>
                <a:off x="13011543" y="6720931"/>
                <a:ext cx="7363681" cy="218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lnSpc>
                    <a:spcPct val="115000"/>
                  </a:lnSpc>
                  <a:spcAft>
                    <a:spcPts val="800"/>
                  </a:spcAft>
                  <a:defRPr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𝒛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6000" dirty="0">
                          <a:latin typeface="Tahaoma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543" y="6720931"/>
                <a:ext cx="7363681" cy="21897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>
            <a:off x="1851776" y="9435898"/>
            <a:ext cx="8348902" cy="187828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299311" y="9903156"/>
            <a:ext cx="1104930" cy="9437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/>
              <p:cNvSpPr txBox="1"/>
              <p:nvPr/>
            </p:nvSpPr>
            <p:spPr>
              <a:xfrm>
                <a:off x="2191938" y="9280160"/>
                <a:ext cx="8300472" cy="218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lnSpc>
                    <a:spcPct val="115000"/>
                  </a:lnSpc>
                  <a:spcAft>
                    <a:spcPts val="800"/>
                  </a:spcAft>
                  <a:defRPr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𝒛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6000" dirty="0">
                          <a:latin typeface="Tahaoma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38" y="9280160"/>
                <a:ext cx="8300472" cy="21897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ctangle 84"/>
          <p:cNvSpPr/>
          <p:nvPr/>
        </p:nvSpPr>
        <p:spPr>
          <a:xfrm>
            <a:off x="12300582" y="9377717"/>
            <a:ext cx="8322830" cy="187828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90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11696430" y="9958997"/>
            <a:ext cx="1104930" cy="9437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/>
              <p:cNvSpPr txBox="1"/>
              <p:nvPr/>
            </p:nvSpPr>
            <p:spPr>
              <a:xfrm>
                <a:off x="12193587" y="9072275"/>
                <a:ext cx="8300472" cy="218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lnSpc>
                    <a:spcPct val="115000"/>
                  </a:lnSpc>
                  <a:spcAft>
                    <a:spcPts val="800"/>
                  </a:spcAft>
                  <a:defRPr sz="3000" i="1">
                    <a:solidFill>
                      <a:schemeClr val="bg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𝒙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𝒛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6000" dirty="0">
                          <a:latin typeface="Tahaoma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3587" y="9072275"/>
                <a:ext cx="8300472" cy="218976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46"/>
          <p:cNvSpPr/>
          <p:nvPr/>
        </p:nvSpPr>
        <p:spPr>
          <a:xfrm>
            <a:off x="11640460" y="7500800"/>
            <a:ext cx="1104929" cy="9437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285640" y="38894"/>
            <a:ext cx="23815894" cy="6546729"/>
            <a:chOff x="534987" y="1869705"/>
            <a:chExt cx="23340848" cy="5490034"/>
          </a:xfrm>
        </p:grpSpPr>
        <p:grpSp>
          <p:nvGrpSpPr>
            <p:cNvPr id="50" name="Group 49"/>
            <p:cNvGrpSpPr/>
            <p:nvPr/>
          </p:nvGrpSpPr>
          <p:grpSpPr>
            <a:xfrm>
              <a:off x="534987" y="1869705"/>
              <a:ext cx="23340848" cy="5490034"/>
              <a:chOff x="534987" y="1647866"/>
              <a:chExt cx="23340848" cy="5490034"/>
            </a:xfrm>
          </p:grpSpPr>
          <p:sp>
            <p:nvSpPr>
              <p:cNvPr id="52" name="Rounded Rectangle 51"/>
              <p:cNvSpPr/>
              <p:nvPr/>
            </p:nvSpPr>
            <p:spPr bwMode="auto">
              <a:xfrm>
                <a:off x="755649" y="1720891"/>
                <a:ext cx="23120186" cy="541700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latin typeface="Tahaoma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5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Pentagon 60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2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66" name="Freeform 65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68" name="Freeform 67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0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1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64" name="Chevron 63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31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/>
                <p:cNvSpPr/>
                <p:nvPr/>
              </p:nvSpPr>
              <p:spPr>
                <a:xfrm>
                  <a:off x="1093995" y="3056283"/>
                  <a:ext cx="22205638" cy="3923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func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995" y="3056283"/>
                  <a:ext cx="22205638" cy="392365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11" t="-3255" r="-1238" b="-41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Action Button: Forward or Next 44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922335" y="5194724"/>
            <a:ext cx="23423672" cy="8531677"/>
            <a:chOff x="203200" y="3636275"/>
            <a:chExt cx="11854290" cy="3660509"/>
          </a:xfrm>
        </p:grpSpPr>
        <p:sp>
          <p:nvSpPr>
            <p:cNvPr id="5" name="Rounded Rectangle 4"/>
            <p:cNvSpPr/>
            <p:nvPr/>
          </p:nvSpPr>
          <p:spPr>
            <a:xfrm>
              <a:off x="222590" y="3865217"/>
              <a:ext cx="11834900" cy="343156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53090" y="86808"/>
            <a:ext cx="23815893" cy="2713285"/>
            <a:chOff x="534987" y="1819475"/>
            <a:chExt cx="23340848" cy="227533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25107"/>
              <a:chOff x="534987" y="1647866"/>
              <a:chExt cx="23340848" cy="222510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3"/>
                <a:ext cx="23120186" cy="2152080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6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32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18856" y="1819475"/>
                  <a:ext cx="19835650" cy="16662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Modul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2019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2020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8856" y="1819475"/>
                  <a:ext cx="19835650" cy="166625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355" b="-30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4929787" y="5595877"/>
                <a:ext cx="19760273" cy="1373143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ó: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=−4;</m:t>
                      </m:r>
                      <m:r>
                        <m:rPr>
                          <m:nor/>
                        </m:rPr>
                        <a:rPr lang="en-US" sz="6000">
                          <a:latin typeface="Tahaom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=−4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787" y="5595877"/>
                <a:ext cx="19760273" cy="13731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94427" y="2961724"/>
            <a:ext cx="23679365" cy="2690330"/>
            <a:chOff x="247181" y="2080087"/>
            <a:chExt cx="11838141" cy="134516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9680" y="1802036"/>
                    <a:ext cx="917595" cy="513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0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9680" y="1802036"/>
                    <a:ext cx="917595" cy="51388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9392" b="-364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8803" y="1660709"/>
                    <a:ext cx="1030807" cy="7323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8803" y="1660709"/>
                    <a:ext cx="1030807" cy="73232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15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374803" y="1832773"/>
                    <a:ext cx="741083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74803" y="1832773"/>
                    <a:ext cx="741083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8675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2080090"/>
              <a:ext cx="3090381" cy="1345162"/>
              <a:chOff x="5537206" y="1557992"/>
              <a:chExt cx="3079904" cy="1250516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310273" y="1718535"/>
                    <a:ext cx="668622" cy="10899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latin typeface="Tahaoma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  <a:p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0273" y="1718535"/>
                    <a:ext cx="668622" cy="108997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6300613" y="3481165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400" dirty="0"/>
          </a:p>
        </p:txBody>
      </p: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8A0F9DA3-2ED8-44B9-A30B-79F1CF08B803}"/>
                  </a:ext>
                </a:extLst>
              </p:cNvPr>
              <p:cNvSpPr/>
              <p:nvPr/>
            </p:nvSpPr>
            <p:spPr>
              <a:xfrm>
                <a:off x="3805176" y="7202251"/>
                <a:ext cx="19760273" cy="1388916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2019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504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504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−2−2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A0F9DA3-2ED8-44B9-A30B-79F1CF08B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176" y="7202251"/>
                <a:ext cx="19760273" cy="138891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id="{331B114F-84C2-445B-B7AC-A86D13493D4F}"/>
                  </a:ext>
                </a:extLst>
              </p:cNvPr>
              <p:cNvSpPr/>
              <p:nvPr/>
            </p:nvSpPr>
            <p:spPr>
              <a:xfrm>
                <a:off x="1781570" y="8654078"/>
                <a:ext cx="19760273" cy="1388916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2020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−4</m:t>
                              </m:r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505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504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1B114F-84C2-445B-B7AC-A86D13493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70" y="8654078"/>
                <a:ext cx="19760273" cy="138891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5DB9A304-100A-47A7-879B-3E7CED51DB6D}"/>
                  </a:ext>
                </a:extLst>
              </p:cNvPr>
              <p:cNvSpPr/>
              <p:nvPr/>
            </p:nvSpPr>
            <p:spPr>
              <a:xfrm>
                <a:off x="640029" y="10332074"/>
                <a:ext cx="12611971" cy="2275185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60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Suy</m:t>
                      </m:r>
                      <m:r>
                        <a:rPr lang="en-US" sz="60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a:rPr lang="en-US" sz="60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6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60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−2−2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DB9A304-100A-47A7-879B-3E7CED51DB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29" y="10332074"/>
                <a:ext cx="12611971" cy="227518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62E39B70-B3ED-41D3-A556-61A929782C82}"/>
                  </a:ext>
                </a:extLst>
              </p:cNvPr>
              <p:cNvSpPr/>
              <p:nvPr/>
            </p:nvSpPr>
            <p:spPr>
              <a:xfrm>
                <a:off x="11431587" y="10228721"/>
                <a:ext cx="17145125" cy="2345396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6000" dirty="0" err="1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60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2E39B70-B3ED-41D3-A556-61A929782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1587" y="10228721"/>
                <a:ext cx="17145125" cy="234539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4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49" grpId="0" animBg="1"/>
      <p:bldP spid="97" grpId="0" animBg="1"/>
      <p:bldP spid="50" grpId="0"/>
      <p:bldP spid="63" grpId="0"/>
      <p:bldP spid="64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150813" y="7079708"/>
            <a:ext cx="24537989" cy="6331492"/>
            <a:chOff x="184495" y="3636276"/>
            <a:chExt cx="11834900" cy="3394872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4144108"/>
              <a:ext cx="11834900" cy="288704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9" cy="507832"/>
              <a:chOff x="1275607" y="6239450"/>
              <a:chExt cx="4592538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70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852449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6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2" y="1"/>
            <a:ext cx="23753078" cy="3410962"/>
            <a:chOff x="534987" y="1647866"/>
            <a:chExt cx="23279286" cy="3196002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694087" y="1863694"/>
              <a:ext cx="23120186" cy="2980174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94431" y="4093884"/>
            <a:ext cx="23455959" cy="2266642"/>
            <a:chOff x="247183" y="2063270"/>
            <a:chExt cx="11726452" cy="1133321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3" y="2080087"/>
              <a:ext cx="3029785" cy="1116500"/>
              <a:chOff x="5537206" y="1557992"/>
              <a:chExt cx="3019513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28969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582261" y="1778309"/>
                    <a:ext cx="1140424" cy="4806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sz="6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oMath>
                    </a14:m>
                    <a:r>
                      <a:rPr lang="en-US" sz="6000" b="1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.</a:t>
                    </a:r>
                    <a:endParaRPr lang="en-US" sz="6000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82261" y="1778309"/>
                    <a:ext cx="1140424" cy="48068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17160" b="-38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0" y="2063270"/>
              <a:ext cx="3048541" cy="1116501"/>
              <a:chOff x="5537206" y="1542355"/>
              <a:chExt cx="3038206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82670" y="1542355"/>
                <a:ext cx="2692742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621245" y="1790763"/>
                    <a:ext cx="979261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1" i="0">
                                <a:latin typeface="Cambria Math"/>
                              </a:rPr>
                              <m:t>𝐏</m:t>
                            </m:r>
                          </m:e>
                          <m:sub>
                            <m:r>
                              <a:rPr lang="en-US" sz="6000" b="1" i="0">
                                <a:latin typeface="Cambria Math"/>
                              </a:rPr>
                              <m:t>𝟕</m:t>
                            </m:r>
                          </m:sub>
                        </m:sSub>
                      </m:oMath>
                    </a14:m>
                    <a:r>
                      <a:rPr lang="en-US" sz="6000" b="1" i="0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.</a:t>
                    </a:r>
                    <a:endParaRPr lang="en-US" sz="6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1245" y="1790763"/>
                    <a:ext cx="979261" cy="47210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9760" b="-37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2" y="2080088"/>
              <a:ext cx="3026485" cy="1116501"/>
              <a:chOff x="5537206" y="1557992"/>
              <a:chExt cx="301622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2568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78058" y="1748231"/>
                <a:ext cx="2280848" cy="47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994939" y="2080089"/>
              <a:ext cx="2978696" cy="1116502"/>
              <a:chOff x="5537206" y="1557992"/>
              <a:chExt cx="2968599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678055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</p:grpSp>
      </p:grpSp>
      <p:sp>
        <p:nvSpPr>
          <p:cNvPr id="97" name="Action Button: Forward or Next 96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051BBDF3-D351-4AC4-A836-E5D0524A69E2}"/>
                  </a:ext>
                </a:extLst>
              </p:cNvPr>
              <p:cNvSpPr/>
              <p:nvPr/>
            </p:nvSpPr>
            <p:spPr>
              <a:xfrm>
                <a:off x="409160" y="8534400"/>
                <a:ext cx="21869400" cy="2056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ỗ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ự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nhi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ó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6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6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đô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nhau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đượ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ừ </m:t>
                      </m:r>
                    </m:oMath>
                  </m:oMathPara>
                </a14:m>
                <a:endParaRPr lang="en-US" sz="6000" dirty="0" smtClean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ố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1, 2, 3, 4, 5, 6, 7</m:t>
                      </m:r>
                      <m:r>
                        <m:rPr>
                          <m:nor/>
                        </m:rPr>
                        <a:rPr lang="en-US" sz="60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ỉ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ợ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ử. </m:t>
                      </m:r>
                    </m:oMath>
                  </m:oMathPara>
                </a14:m>
                <a:endParaRPr lang="en-US" sz="6000" b="0" i="0" dirty="0" smtClean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51BBDF3-D351-4AC4-A836-E5D0524A6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60" y="8534400"/>
                <a:ext cx="21869400" cy="20560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="" xmlns:a16="http://schemas.microsoft.com/office/drawing/2014/main" id="{14E4121E-5E64-4E3D-830F-6D502EA4FAA1}"/>
              </a:ext>
            </a:extLst>
          </p:cNvPr>
          <p:cNvSpPr/>
          <p:nvPr/>
        </p:nvSpPr>
        <p:spPr>
          <a:xfrm>
            <a:off x="18029176" y="4547812"/>
            <a:ext cx="1092375" cy="117664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274139" y="976915"/>
                <a:ext cx="210442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2" algn="just"/>
                <a:r>
                  <a:rPr lang="en-US" sz="60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Từ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chữ số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1, 2, 3, 4, 5, 6, 7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có thể lập được bao nhiêu số tự nhiên có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chữ số đôi một khác nhau?</a:t>
                </a: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139" y="976915"/>
                <a:ext cx="21044278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9748" r="-1767" b="-20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045214" y="4601500"/>
                <a:ext cx="1447800" cy="1069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6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  <m:sup>
                          <m:r>
                            <a:rPr lang="en-US" sz="6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6000" b="1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5214" y="4601500"/>
                <a:ext cx="1447800" cy="106926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0270787" y="4655189"/>
                <a:ext cx="1303434" cy="1069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tabLst>
                    <a:tab pos="2743200" algn="l"/>
                  </a:tabLs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bSup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0787" y="4655189"/>
                <a:ext cx="1303434" cy="1069267"/>
              </a:xfrm>
              <a:prstGeom prst="rect">
                <a:avLst/>
              </a:prstGeom>
              <a:blipFill rotWithShape="1">
                <a:blip r:embed="rId8"/>
                <a:stretch>
                  <a:fillRect t="-14286" r="-2757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72647" y="11353800"/>
                <a:ext cx="13295499" cy="1021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ự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nhi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à:</m:t>
                      </m:r>
                      <m:sSubSup>
                        <m:sSub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6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ố).</m:t>
                      </m:r>
                    </m:oMath>
                  </m:oMathPara>
                </a14:m>
                <a:endParaRPr lang="en-US" sz="60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47" y="11353800"/>
                <a:ext cx="13295499" cy="102104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6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7215350"/>
            <a:chOff x="534987" y="1869705"/>
            <a:chExt cx="23340848" cy="707018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7070181"/>
              <a:chOff x="534987" y="1647866"/>
              <a:chExt cx="23340848" cy="707018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699715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33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218523" y="1933278"/>
                  <a:ext cx="19491842" cy="1039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240"/>
                    </a:spcBef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xét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dấu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600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8523" y="1933278"/>
                  <a:ext cx="19491842" cy="103998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10" t="-9143" b="-4171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F5C3AA32-6928-4787-B89A-4A432E8642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76" y="1807376"/>
            <a:ext cx="14430902" cy="35843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4BE97E9-8161-4AFD-9A6F-FAD3C90E86C5}"/>
                  </a:ext>
                </a:extLst>
              </p:cNvPr>
              <p:cNvSpPr/>
              <p:nvPr/>
            </p:nvSpPr>
            <p:spPr>
              <a:xfrm>
                <a:off x="759805" y="5908420"/>
                <a:ext cx="22350948" cy="1047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5"/>
                  </a:spcBef>
                  <a:spcAft>
                    <a:spcPts val="0"/>
                  </a:spcAft>
                </a:pP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BE97E9-8161-4AFD-9A6F-FAD3C90E8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05" y="5908420"/>
                <a:ext cx="22350948" cy="1047979"/>
              </a:xfrm>
              <a:prstGeom prst="rect">
                <a:avLst/>
              </a:prstGeom>
              <a:blipFill rotWithShape="0">
                <a:blip r:embed="rId4"/>
                <a:stretch>
                  <a:fillRect t="-12209" b="-26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D92C846C-EFAD-4ABA-9314-2F2419EA262F}"/>
              </a:ext>
            </a:extLst>
          </p:cNvPr>
          <p:cNvGrpSpPr/>
          <p:nvPr/>
        </p:nvGrpSpPr>
        <p:grpSpPr>
          <a:xfrm>
            <a:off x="438031" y="8453140"/>
            <a:ext cx="23679367" cy="1859690"/>
            <a:chOff x="247181" y="1485900"/>
            <a:chExt cx="11838142" cy="929845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D95DFE6A-A08F-4D9E-AC20-56C012C30293}"/>
                </a:ext>
              </a:extLst>
            </p:cNvPr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FBD77E0B-188D-498A-B6E6-3B1ABD2B1CCE}"/>
                  </a:ext>
                </a:extLst>
              </p:cNvPr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="" xmlns:a16="http://schemas.microsoft.com/office/drawing/2014/main" id="{6384B0A1-E092-465A-B9B4-D7A9A80607D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57979BDF-E657-4152-BE72-BD3CB9712F4B}"/>
                      </a:ext>
                    </a:extLst>
                  </p:cNvPr>
                  <p:cNvSpPr txBox="1"/>
                  <p:nvPr/>
                </p:nvSpPr>
                <p:spPr>
                  <a:xfrm>
                    <a:off x="6136312" y="1763904"/>
                    <a:ext cx="2159253" cy="5482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−∞;−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57979BDF-E657-4152-BE72-BD3CB9712F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6312" y="1763904"/>
                    <a:ext cx="2159253" cy="54828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7732" r="-3657" b="-278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4175491A-745E-4991-9A77-9A74333A1384}"/>
                </a:ext>
              </a:extLst>
            </p:cNvPr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B18DE9AA-71CA-45A2-919F-3C501FB0400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="" xmlns:a16="http://schemas.microsoft.com/office/drawing/2014/main" id="{1EB7D376-26E7-4F41-8EFD-56155995217F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id="{2B772E72-7D26-4EF6-8C50-EB06B9BFB8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5288" y="1763901"/>
                    <a:ext cx="1496056" cy="5482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B772E72-7D26-4EF6-8C50-EB06B9BFB8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5288" y="1763901"/>
                    <a:ext cx="1496056" cy="54828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7732" r="-4057" b="-278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6537C158-7E60-457C-88B4-743B42975963}"/>
                </a:ext>
              </a:extLst>
            </p:cNvPr>
            <p:cNvGrpSpPr/>
            <p:nvPr/>
          </p:nvGrpSpPr>
          <p:grpSpPr>
            <a:xfrm>
              <a:off x="6079021" y="1485900"/>
              <a:ext cx="3090381" cy="914401"/>
              <a:chOff x="5537206" y="1543638"/>
              <a:chExt cx="3079904" cy="850064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1C13F2A2-49B2-488C-B90C-697F974EAC54}"/>
                  </a:ext>
                </a:extLst>
              </p:cNvPr>
              <p:cNvSpPr/>
              <p:nvPr/>
            </p:nvSpPr>
            <p:spPr>
              <a:xfrm>
                <a:off x="5827750" y="1543638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848A2186-7076-434D-B7C1-FB7C9D2FB2B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id="{7A26EE2E-A32F-4838-91C9-A30072D03C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12812" y="1763904"/>
                    <a:ext cx="1876194" cy="5570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6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  <m:r>
                                <a:rPr lang="en-US" sz="6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7A26EE2E-A32F-4838-91C9-A30072D03C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12812" y="1763904"/>
                    <a:ext cx="1876194" cy="5570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59A7E0B3-0666-471C-9D63-662141D70559}"/>
                </a:ext>
              </a:extLst>
            </p:cNvPr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1448F7EC-209B-4D72-B6E5-F98B62794C5F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="" xmlns:a16="http://schemas.microsoft.com/office/drawing/2014/main" id="{CFB4BD87-97BC-4293-8CF9-589A63FC939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id="{290A2C9E-BAE4-4F38-92AB-BFE1519495D1}"/>
                      </a:ext>
                    </a:extLst>
                  </p:cNvPr>
                  <p:cNvSpPr txBox="1"/>
                  <p:nvPr/>
                </p:nvSpPr>
                <p:spPr>
                  <a:xfrm>
                    <a:off x="6099254" y="1763176"/>
                    <a:ext cx="2246352" cy="5482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90A2C9E-BAE4-4F38-92AB-BFE1519495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9254" y="1763176"/>
                    <a:ext cx="2246352" cy="54828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7732" b="-278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67C047F-5DDF-4402-8D79-2A04E21FE2D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120894" y="22859"/>
            <a:ext cx="24357013" cy="13138166"/>
            <a:chOff x="152627" y="3757888"/>
            <a:chExt cx="12176921" cy="11649716"/>
          </a:xfrm>
        </p:grpSpPr>
        <p:sp>
          <p:nvSpPr>
            <p:cNvPr id="5" name="Rounded Rectangle 4"/>
            <p:cNvSpPr/>
            <p:nvPr/>
          </p:nvSpPr>
          <p:spPr>
            <a:xfrm>
              <a:off x="213066" y="3879869"/>
              <a:ext cx="12116482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2627" y="3757888"/>
              <a:ext cx="2192189" cy="951263"/>
              <a:chOff x="1176466" y="6460433"/>
              <a:chExt cx="4297487" cy="172840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573808" y="5288687"/>
                <a:ext cx="172840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29612" y="65200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176466" y="6662405"/>
                <a:ext cx="833108" cy="152643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294949" y="6929599"/>
                <a:ext cx="653948" cy="99204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1276809" y="845515"/>
                <a:ext cx="22566817" cy="3662359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ừ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6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>
                  <a:latin typeface="Tahaom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809" y="845515"/>
                <a:ext cx="22566817" cy="366235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A0F0F35E-2B04-453F-A103-CBF020A19654}"/>
                  </a:ext>
                </a:extLst>
              </p:cNvPr>
              <p:cNvSpPr/>
              <p:nvPr/>
            </p:nvSpPr>
            <p:spPr>
              <a:xfrm>
                <a:off x="1276809" y="5024269"/>
                <a:ext cx="18897600" cy="1352112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F0F35E-2B04-453F-A103-CBF020A19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809" y="5024269"/>
                <a:ext cx="18897600" cy="1352112"/>
              </a:xfrm>
              <a:prstGeom prst="rect">
                <a:avLst/>
              </a:prstGeom>
              <a:blipFill rotWithShape="0">
                <a:blip r:embed="rId3"/>
                <a:stretch>
                  <a:fillRect t="-7207" b="-1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FF02DE76-0CEC-4B2A-823A-F23979A597A2}"/>
                  </a:ext>
                </a:extLst>
              </p:cNvPr>
              <p:cNvSpPr/>
              <p:nvPr/>
            </p:nvSpPr>
            <p:spPr>
              <a:xfrm>
                <a:off x="1276809" y="6137068"/>
                <a:ext cx="18897600" cy="2547631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02DE76-0CEC-4B2A-823A-F23979A59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809" y="6137068"/>
                <a:ext cx="18897600" cy="25476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F826D7F2-F570-4CC4-AE05-80E170B58A98}"/>
                  </a:ext>
                </a:extLst>
              </p:cNvPr>
              <p:cNvSpPr/>
              <p:nvPr/>
            </p:nvSpPr>
            <p:spPr>
              <a:xfrm>
                <a:off x="910566" y="8693942"/>
                <a:ext cx="14020794" cy="4096581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sSup>
                                        <m:sSupPr>
                                          <m:ctrlPr>
                                            <a:rPr lang="en-US" sz="6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6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=−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sSup>
                                        <m:sSupPr>
                                          <m:ctrlPr>
                                            <a:rPr lang="en-US" sz="6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6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=±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26D7F2-F570-4CC4-AE05-80E170B58A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66" y="8693942"/>
                <a:ext cx="14020794" cy="40965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81FA059-F83E-44E3-8B58-5EDE5101BA4C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50" grpId="0"/>
      <p:bldP spid="64" grpId="0"/>
      <p:bldP spid="65" grpId="0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88053" y="25177"/>
            <a:ext cx="23382044" cy="13117787"/>
            <a:chOff x="203200" y="3682141"/>
            <a:chExt cx="11689500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11505495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7" cy="1010087"/>
              <a:chOff x="1275608" y="6322796"/>
              <a:chExt cx="4592536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05429" y="6449002"/>
                <a:ext cx="2633359" cy="946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911745" cy="1827133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378165"/>
                <a:ext cx="741012" cy="17799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1448161" y="1214068"/>
                <a:ext cx="18897600" cy="1456563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161" y="1214068"/>
                <a:ext cx="18897600" cy="145656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A0F0F35E-2B04-453F-A103-CBF020A19654}"/>
                  </a:ext>
                </a:extLst>
              </p:cNvPr>
              <p:cNvSpPr/>
              <p:nvPr/>
            </p:nvSpPr>
            <p:spPr>
              <a:xfrm>
                <a:off x="1471519" y="2562735"/>
                <a:ext cx="18897600" cy="1240158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p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F0F35E-2B04-453F-A103-CBF020A19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519" y="2562735"/>
                <a:ext cx="18897600" cy="1240158"/>
              </a:xfrm>
              <a:prstGeom prst="rect">
                <a:avLst/>
              </a:prstGeom>
              <a:blipFill rotWithShape="0">
                <a:blip r:embed="rId3"/>
                <a:stretch>
                  <a:fillRect t="-7843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7">
            <a:extLst>
              <a:ext uri="{FF2B5EF4-FFF2-40B4-BE49-F238E27FC236}">
                <a16:creationId xmlns="" xmlns:a16="http://schemas.microsoft.com/office/drawing/2014/main" id="{C194B8D6-EC6E-4A84-8894-A5AB2E0A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70" y="3885715"/>
            <a:ext cx="18126447" cy="534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87766E3-6752-4996-A501-DF54C7C60A9C}"/>
              </a:ext>
            </a:extLst>
          </p:cNvPr>
          <p:cNvSpPr/>
          <p:nvPr/>
        </p:nvSpPr>
        <p:spPr>
          <a:xfrm>
            <a:off x="23513605" y="1287780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C5E8F9AD-8E14-439C-AE9A-D2CF53ECBFDA}"/>
                  </a:ext>
                </a:extLst>
              </p:cNvPr>
              <p:cNvSpPr/>
              <p:nvPr/>
            </p:nvSpPr>
            <p:spPr>
              <a:xfrm>
                <a:off x="1518592" y="9709933"/>
                <a:ext cx="18897600" cy="1367372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5E8F9AD-8E14-439C-AE9A-D2CF53ECB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592" y="9709933"/>
                <a:ext cx="18897600" cy="1367372"/>
              </a:xfrm>
              <a:prstGeom prst="rect">
                <a:avLst/>
              </a:prstGeom>
              <a:blipFill rotWithShape="0">
                <a:blip r:embed="rId5"/>
                <a:stretch>
                  <a:fillRect b="-20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6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7215350"/>
            <a:chOff x="534987" y="1869705"/>
            <a:chExt cx="23340848" cy="707018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7070181"/>
              <a:chOff x="534987" y="1647866"/>
              <a:chExt cx="23340848" cy="707018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699715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33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218523" y="1933278"/>
                  <a:ext cx="19491842" cy="1039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240"/>
                    </a:spcBef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xét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dấu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600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8523" y="1933278"/>
                  <a:ext cx="19491842" cy="103998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10" t="-9143" b="-4171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F5C3AA32-6928-4787-B89A-4A432E8642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76" y="1807376"/>
            <a:ext cx="14430902" cy="35843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4BE97E9-8161-4AFD-9A6F-FAD3C90E86C5}"/>
                  </a:ext>
                </a:extLst>
              </p:cNvPr>
              <p:cNvSpPr/>
              <p:nvPr/>
            </p:nvSpPr>
            <p:spPr>
              <a:xfrm>
                <a:off x="759805" y="5908420"/>
                <a:ext cx="22350948" cy="1047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5"/>
                  </a:spcBef>
                  <a:spcAft>
                    <a:spcPts val="0"/>
                  </a:spcAft>
                </a:pP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BE97E9-8161-4AFD-9A6F-FAD3C90E8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05" y="5908420"/>
                <a:ext cx="22350948" cy="1047979"/>
              </a:xfrm>
              <a:prstGeom prst="rect">
                <a:avLst/>
              </a:prstGeom>
              <a:blipFill rotWithShape="0">
                <a:blip r:embed="rId4"/>
                <a:stretch>
                  <a:fillRect t="-12209" b="-26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D92C846C-EFAD-4ABA-9314-2F2419EA262F}"/>
              </a:ext>
            </a:extLst>
          </p:cNvPr>
          <p:cNvGrpSpPr/>
          <p:nvPr/>
        </p:nvGrpSpPr>
        <p:grpSpPr>
          <a:xfrm>
            <a:off x="438031" y="8453140"/>
            <a:ext cx="23679367" cy="1859690"/>
            <a:chOff x="247181" y="1485900"/>
            <a:chExt cx="11838142" cy="929845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D95DFE6A-A08F-4D9E-AC20-56C012C30293}"/>
                </a:ext>
              </a:extLst>
            </p:cNvPr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FBD77E0B-188D-498A-B6E6-3B1ABD2B1CCE}"/>
                  </a:ext>
                </a:extLst>
              </p:cNvPr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="" xmlns:a16="http://schemas.microsoft.com/office/drawing/2014/main" id="{6384B0A1-E092-465A-B9B4-D7A9A80607D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57979BDF-E657-4152-BE72-BD3CB9712F4B}"/>
                      </a:ext>
                    </a:extLst>
                  </p:cNvPr>
                  <p:cNvSpPr txBox="1"/>
                  <p:nvPr/>
                </p:nvSpPr>
                <p:spPr>
                  <a:xfrm>
                    <a:off x="6136312" y="1763904"/>
                    <a:ext cx="2159253" cy="5482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−∞;−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57979BDF-E657-4152-BE72-BD3CB9712F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6312" y="1763904"/>
                    <a:ext cx="2159253" cy="54828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7732" r="-3657" b="-278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4175491A-745E-4991-9A77-9A74333A1384}"/>
                </a:ext>
              </a:extLst>
            </p:cNvPr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B18DE9AA-71CA-45A2-919F-3C501FB0400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="" xmlns:a16="http://schemas.microsoft.com/office/drawing/2014/main" id="{1EB7D376-26E7-4F41-8EFD-56155995217F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id="{2B772E72-7D26-4EF6-8C50-EB06B9BFB8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5288" y="1763901"/>
                    <a:ext cx="1496056" cy="5482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B772E72-7D26-4EF6-8C50-EB06B9BFB8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5288" y="1763901"/>
                    <a:ext cx="1496056" cy="54828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7732" r="-4057" b="-278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6537C158-7E60-457C-88B4-743B42975963}"/>
                </a:ext>
              </a:extLst>
            </p:cNvPr>
            <p:cNvGrpSpPr/>
            <p:nvPr/>
          </p:nvGrpSpPr>
          <p:grpSpPr>
            <a:xfrm>
              <a:off x="6079021" y="1485900"/>
              <a:ext cx="3090381" cy="914401"/>
              <a:chOff x="5537206" y="1543638"/>
              <a:chExt cx="3079904" cy="850064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1C13F2A2-49B2-488C-B90C-697F974EAC54}"/>
                  </a:ext>
                </a:extLst>
              </p:cNvPr>
              <p:cNvSpPr/>
              <p:nvPr/>
            </p:nvSpPr>
            <p:spPr>
              <a:xfrm>
                <a:off x="5827750" y="1543638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848A2186-7076-434D-B7C1-FB7C9D2FB2B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id="{7A26EE2E-A32F-4838-91C9-A30072D03C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12812" y="1763904"/>
                    <a:ext cx="1876194" cy="5570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600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6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  <m:r>
                                <a:rPr lang="en-US" sz="6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7A26EE2E-A32F-4838-91C9-A30072D03C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12812" y="1763904"/>
                    <a:ext cx="1876194" cy="55701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59A7E0B3-0666-471C-9D63-662141D70559}"/>
                </a:ext>
              </a:extLst>
            </p:cNvPr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1448F7EC-209B-4D72-B6E5-F98B62794C5F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="" xmlns:a16="http://schemas.microsoft.com/office/drawing/2014/main" id="{CFB4BD87-97BC-4293-8CF9-589A63FC939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id="{290A2C9E-BAE4-4F38-92AB-BFE1519495D1}"/>
                      </a:ext>
                    </a:extLst>
                  </p:cNvPr>
                  <p:cNvSpPr txBox="1"/>
                  <p:nvPr/>
                </p:nvSpPr>
                <p:spPr>
                  <a:xfrm>
                    <a:off x="6099254" y="1763176"/>
                    <a:ext cx="2246352" cy="5482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6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90A2C9E-BAE4-4F38-92AB-BFE1519495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9254" y="1763176"/>
                    <a:ext cx="2246352" cy="54828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7732" b="-278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67C047F-5DDF-4402-8D79-2A04E21FE2D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2070383" y="8988056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0393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4075108" y="15391632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23641" y="3087153"/>
            <a:ext cx="13104076" cy="2016882"/>
            <a:chOff x="3724495" y="1600200"/>
            <a:chExt cx="12911268" cy="1991244"/>
          </a:xfrm>
        </p:grpSpPr>
        <p:sp>
          <p:nvSpPr>
            <p:cNvPr id="54" name="Rectangle 53"/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3483" b="-3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285640" y="-65786"/>
            <a:ext cx="23906497" cy="2744159"/>
            <a:chOff x="534987" y="1781921"/>
            <a:chExt cx="23429644" cy="2301230"/>
          </a:xfrm>
        </p:grpSpPr>
        <p:grpSp>
          <p:nvGrpSpPr>
            <p:cNvPr id="50" name="Group 49"/>
            <p:cNvGrpSpPr/>
            <p:nvPr/>
          </p:nvGrpSpPr>
          <p:grpSpPr>
            <a:xfrm>
              <a:off x="534987" y="1869705"/>
              <a:ext cx="23340848" cy="2151326"/>
              <a:chOff x="534987" y="1647866"/>
              <a:chExt cx="23340848" cy="2151326"/>
            </a:xfrm>
          </p:grpSpPr>
          <p:sp>
            <p:nvSpPr>
              <p:cNvPr id="52" name="Rounded Rectangle 51"/>
              <p:cNvSpPr/>
              <p:nvPr/>
            </p:nvSpPr>
            <p:spPr bwMode="auto">
              <a:xfrm>
                <a:off x="755649" y="1720891"/>
                <a:ext cx="23120186" cy="2078301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latin typeface="Tahaoma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5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Pentagon 60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2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66" name="Freeform 65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68" name="Freeform 67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69" name="Freeform 68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0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1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7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64" name="Chevron 63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5" y="1653394"/>
                  <a:ext cx="2509246" cy="851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34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/>
                <p:cNvSpPr/>
                <p:nvPr/>
              </p:nvSpPr>
              <p:spPr>
                <a:xfrm>
                  <a:off x="4128982" y="1781921"/>
                  <a:ext cx="19835649" cy="2301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Họ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tất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cả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nguyên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−∞;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là</a:t>
                  </a:r>
                </a:p>
              </p:txBody>
            </p:sp>
          </mc:Choice>
          <mc:Fallback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8982" y="1781921"/>
                  <a:ext cx="19835649" cy="23012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55" r="-452" b="-1022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143C530A-EB0D-4A25-AD07-7B7670FDD02E}"/>
              </a:ext>
            </a:extLst>
          </p:cNvPr>
          <p:cNvGrpSpPr/>
          <p:nvPr/>
        </p:nvGrpSpPr>
        <p:grpSpPr>
          <a:xfrm>
            <a:off x="657885" y="5290353"/>
            <a:ext cx="13104076" cy="2016882"/>
            <a:chOff x="3724495" y="1600200"/>
            <a:chExt cx="12911268" cy="1991244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027D2CCD-8EBE-4454-B9DC-91E8803F2B19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7E34B058-A951-49E8-BFBE-16EE7B436A7C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3B849A12-D9C8-4CA3-B562-89FCF6C3442C}"/>
                    </a:ext>
                  </a:extLst>
                </p:cNvPr>
                <p:cNvSpPr txBox="1"/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3B849A12-D9C8-4CA3-B562-89FCF6C344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3408" b="-340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F9A3380-1769-44AE-B16F-D1A9EC2209D5}"/>
              </a:ext>
            </a:extLst>
          </p:cNvPr>
          <p:cNvGrpSpPr/>
          <p:nvPr/>
        </p:nvGrpSpPr>
        <p:grpSpPr>
          <a:xfrm>
            <a:off x="707704" y="7696200"/>
            <a:ext cx="13104076" cy="2016882"/>
            <a:chOff x="3724495" y="1600200"/>
            <a:chExt cx="12911268" cy="1991244"/>
          </a:xfrm>
        </p:grpSpPr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99771D4F-10F3-4ED3-8005-DBF20C51757C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8C1921BA-2A2F-4474-9EA7-8179A5A46001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9B9D94D9-6E02-4971-9CC7-52B28D3ADF16}"/>
                    </a:ext>
                  </a:extLst>
                </p:cNvPr>
                <p:cNvSpPr txBox="1"/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9B9D94D9-6E02-4971-9CC7-52B28D3ADF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483" b="-3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2D285397-C403-4008-B275-B608E96BBA03}"/>
              </a:ext>
            </a:extLst>
          </p:cNvPr>
          <p:cNvGrpSpPr/>
          <p:nvPr/>
        </p:nvGrpSpPr>
        <p:grpSpPr>
          <a:xfrm>
            <a:off x="720177" y="10121091"/>
            <a:ext cx="13104076" cy="2016882"/>
            <a:chOff x="3724495" y="1600200"/>
            <a:chExt cx="12911268" cy="1991244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F45BE638-1413-4F5D-AA17-99D283FE0D99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4DAD5CEE-6DEB-4189-A7BF-09234F241DD5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>
                  <a:extLst>
                    <a:ext uri="{FF2B5EF4-FFF2-40B4-BE49-F238E27FC236}">
                      <a16:creationId xmlns="" xmlns:a16="http://schemas.microsoft.com/office/drawing/2014/main" id="{A9E24864-7D61-4DD7-8A66-F5B0D535F18F}"/>
                    </a:ext>
                  </a:extLst>
                </p:cNvPr>
                <p:cNvSpPr txBox="1"/>
                <p:nvPr/>
              </p:nvSpPr>
              <p:spPr>
                <a:xfrm>
                  <a:off x="5266931" y="199127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func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8" name="TextBox 4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A9E24864-7D61-4DD7-8A66-F5B0D535F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931" y="1991278"/>
                  <a:ext cx="10682921" cy="107561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2849" b="-340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4C5E154F-1393-45FA-B5B1-DFEE8D54E2CE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1296" y="119197"/>
            <a:ext cx="24035882" cy="13169520"/>
            <a:chOff x="201105" y="3636269"/>
            <a:chExt cx="11691595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11505495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1105" y="3636269"/>
              <a:ext cx="2344791" cy="1055958"/>
              <a:chOff x="1271502" y="6239450"/>
              <a:chExt cx="4596642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9" y="6330945"/>
                <a:ext cx="640119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271502" y="6394687"/>
                <a:ext cx="644226" cy="114998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907214" y="929337"/>
                <a:ext cx="16574580" cy="5270364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0555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b="1" u="sng" dirty="0" smtClean="0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Cách 1: </a:t>
                </a:r>
                <a:r>
                  <a:rPr lang="en-US" sz="5400" b="1" u="sng" dirty="0" err="1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5400" b="1" u="sng" dirty="0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u="sng" dirty="0" err="1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luận</a:t>
                </a:r>
                <a:endParaRPr lang="en-US" sz="5400" b="1" u="sng" dirty="0">
                  <a:solidFill>
                    <a:srgbClr val="0000CC"/>
                  </a:solidFill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den>
                            </m:f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54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𝑑𝑥</m:t>
                                  </m:r>
                                </m:num>
                                <m:den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5400" dirty="0"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5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5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∈(−∞;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14" y="929337"/>
                <a:ext cx="16574580" cy="5270364"/>
              </a:xfrm>
              <a:prstGeom prst="rect">
                <a:avLst/>
              </a:prstGeom>
              <a:blipFill rotWithShape="0">
                <a:blip r:embed="rId2"/>
                <a:stretch>
                  <a:fillRect l="-1434" b="-5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9BC9479F-AFA2-431D-ACFC-4B80CC250501}"/>
                  </a:ext>
                </a:extLst>
              </p:cNvPr>
              <p:cNvSpPr/>
              <p:nvPr/>
            </p:nvSpPr>
            <p:spPr>
              <a:xfrm>
                <a:off x="0" y="6519997"/>
                <a:ext cx="22845872" cy="6649523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b="1" u="sng" dirty="0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Cách 2: </a:t>
                </a:r>
                <a:r>
                  <a:rPr lang="en-US" sz="5400" b="1" u="sng" dirty="0" err="1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Trắc</a:t>
                </a:r>
                <a:r>
                  <a:rPr lang="en-US" sz="5400" b="1" u="sng" dirty="0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u="sng" dirty="0" err="1">
                    <a:solidFill>
                      <a:srgbClr val="0000CC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endParaRPr lang="en-US" sz="5400" b="1" u="sng" dirty="0">
                  <a:solidFill>
                    <a:srgbClr val="0000CC"/>
                  </a:solidFill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dirty="0" smtClean="0"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5400" dirty="0" smtClean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.</a:t>
                </a:r>
                <a:endParaRPr lang="en-US" sz="5400" dirty="0"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𝑑𝑥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5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2: CALC</a:t>
                </a:r>
              </a:p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3: Cho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vài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5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30555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Thử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54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BC9479F-AFA2-431D-ACFC-4B80CC2505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519997"/>
                <a:ext cx="22845872" cy="6649523"/>
              </a:xfrm>
              <a:prstGeom prst="rect">
                <a:avLst/>
              </a:prstGeom>
              <a:blipFill rotWithShape="0">
                <a:blip r:embed="rId3"/>
                <a:stretch>
                  <a:fillRect t="-1927" b="-4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6299139-D2B7-431E-8741-FF9D774C4F2C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858845" y="5141822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C.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6540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4" grpId="0"/>
      <p:bldP spid="12" grpId="0" animBg="1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8431038"/>
            <a:chOff x="534987" y="1869705"/>
            <a:chExt cx="23340848" cy="707018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7070181"/>
              <a:chOff x="534987" y="1647866"/>
              <a:chExt cx="23340848" cy="707018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699715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35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1628378" y="2653134"/>
                  <a:ext cx="21322622" cy="56868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5000" marR="0" indent="-63500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14:m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nguyên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trên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thoả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mãn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  <m:e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6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6000">
                                  <a:solidFill>
                                    <a:schemeClr val="tx1"/>
                                  </a:solidFill>
                                  <a:latin typeface="Tahaoma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6000">
                                      <a:solidFill>
                                        <a:schemeClr val="tx1"/>
                                      </a:solidFill>
                                      <a:latin typeface="Tahaoma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6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</a:p>
                <a:p>
                  <a:pPr marL="635000" marR="0" indent="-63500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  <m:e>
                          <m:func>
                            <m:func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6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nary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8378" y="2653134"/>
                  <a:ext cx="21322622" cy="568682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261" r="-128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D92C846C-EFAD-4ABA-9314-2F2419EA262F}"/>
              </a:ext>
            </a:extLst>
          </p:cNvPr>
          <p:cNvGrpSpPr/>
          <p:nvPr/>
        </p:nvGrpSpPr>
        <p:grpSpPr>
          <a:xfrm>
            <a:off x="496016" y="9127325"/>
            <a:ext cx="23679367" cy="1859690"/>
            <a:chOff x="247181" y="1485900"/>
            <a:chExt cx="11838142" cy="929845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D95DFE6A-A08F-4D9E-AC20-56C012C30293}"/>
                </a:ext>
              </a:extLst>
            </p:cNvPr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FBD77E0B-188D-498A-B6E6-3B1ABD2B1CCE}"/>
                  </a:ext>
                </a:extLst>
              </p:cNvPr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="" xmlns:a16="http://schemas.microsoft.com/office/drawing/2014/main" id="{6384B0A1-E092-465A-B9B4-D7A9A80607D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57979BDF-E657-4152-BE72-BD3CB9712F4B}"/>
                      </a:ext>
                    </a:extLst>
                  </p:cNvPr>
                  <p:cNvSpPr txBox="1"/>
                  <p:nvPr/>
                </p:nvSpPr>
                <p:spPr>
                  <a:xfrm>
                    <a:off x="6266533" y="1801269"/>
                    <a:ext cx="1157475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57979BDF-E657-4152-BE72-BD3CB9712F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6533" y="1801269"/>
                    <a:ext cx="1157475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4175491A-745E-4991-9A77-9A74333A1384}"/>
                </a:ext>
              </a:extLst>
            </p:cNvPr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B18DE9AA-71CA-45A2-919F-3C501FB0400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="" xmlns:a16="http://schemas.microsoft.com/office/drawing/2014/main" id="{1EB7D376-26E7-4F41-8EFD-56155995217F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id="{2B772E72-7D26-4EF6-8C50-EB06B9BFB8EF}"/>
                      </a:ext>
                    </a:extLst>
                  </p:cNvPr>
                  <p:cNvSpPr txBox="1"/>
                  <p:nvPr/>
                </p:nvSpPr>
                <p:spPr>
                  <a:xfrm>
                    <a:off x="6383208" y="1763901"/>
                    <a:ext cx="1308136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B772E72-7D26-4EF6-8C50-EB06B9BFB8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3208" y="1763901"/>
                    <a:ext cx="1308136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6537C158-7E60-457C-88B4-743B42975963}"/>
                </a:ext>
              </a:extLst>
            </p:cNvPr>
            <p:cNvGrpSpPr/>
            <p:nvPr/>
          </p:nvGrpSpPr>
          <p:grpSpPr>
            <a:xfrm>
              <a:off x="6079021" y="1485900"/>
              <a:ext cx="3090381" cy="914401"/>
              <a:chOff x="5537206" y="1543638"/>
              <a:chExt cx="3079904" cy="850064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1C13F2A2-49B2-488C-B90C-697F974EAC54}"/>
                  </a:ext>
                </a:extLst>
              </p:cNvPr>
              <p:cNvSpPr/>
              <p:nvPr/>
            </p:nvSpPr>
            <p:spPr>
              <a:xfrm>
                <a:off x="5827750" y="1543638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848A2186-7076-434D-B7C1-FB7C9D2FB2B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id="{7A26EE2E-A32F-4838-91C9-A30072D03C88}"/>
                      </a:ext>
                    </a:extLst>
                  </p:cNvPr>
                  <p:cNvSpPr txBox="1"/>
                  <p:nvPr/>
                </p:nvSpPr>
                <p:spPr>
                  <a:xfrm>
                    <a:off x="6213699" y="1763904"/>
                    <a:ext cx="1187102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7A26EE2E-A32F-4838-91C9-A30072D03C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13699" y="1763904"/>
                    <a:ext cx="1187102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59A7E0B3-0666-471C-9D63-662141D70559}"/>
                </a:ext>
              </a:extLst>
            </p:cNvPr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1448F7EC-209B-4D72-B6E5-F98B62794C5F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="" xmlns:a16="http://schemas.microsoft.com/office/drawing/2014/main" id="{CFB4BD87-97BC-4293-8CF9-589A63FC939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id="{290A2C9E-BAE4-4F38-92AB-BFE1519495D1}"/>
                      </a:ext>
                    </a:extLst>
                  </p:cNvPr>
                  <p:cNvSpPr txBox="1"/>
                  <p:nvPr/>
                </p:nvSpPr>
                <p:spPr>
                  <a:xfrm>
                    <a:off x="6127639" y="1820647"/>
                    <a:ext cx="757282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90A2C9E-BAE4-4F38-92AB-BFE1519495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7639" y="1820647"/>
                    <a:ext cx="757282" cy="47210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2D6811F-8D34-4408-B4DD-3646BFEDCA88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7415" y="0"/>
            <a:ext cx="24107451" cy="13305400"/>
            <a:chOff x="203200" y="3636269"/>
            <a:chExt cx="11757918" cy="11798004"/>
          </a:xfrm>
        </p:grpSpPr>
        <p:sp>
          <p:nvSpPr>
            <p:cNvPr id="5" name="Rounded Rectangle 4"/>
            <p:cNvSpPr/>
            <p:nvPr/>
          </p:nvSpPr>
          <p:spPr>
            <a:xfrm>
              <a:off x="455623" y="3906538"/>
              <a:ext cx="11505495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7" cy="1055958"/>
              <a:chOff x="1275608" y="6239450"/>
              <a:chExt cx="4592536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911745" cy="1827133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783652" cy="17799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1525587" y="1477788"/>
                <a:ext cx="18897600" cy="2018832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5000" marR="0" indent="-6350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𝑑𝑣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𝑑𝑥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𝑑𝑢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</m:e>
                              <m:sup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𝑑𝑥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587" y="1477788"/>
                <a:ext cx="18897600" cy="2018832"/>
              </a:xfrm>
              <a:prstGeom prst="rect">
                <a:avLst/>
              </a:prstGeom>
              <a:blipFill rotWithShape="0">
                <a:blip r:embed="rId2"/>
                <a:stretch>
                  <a:fillRect l="-1452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0B30B392-84D3-42AE-98D9-B1D8D23CDAAB}"/>
                  </a:ext>
                </a:extLst>
              </p:cNvPr>
              <p:cNvSpPr/>
              <p:nvPr/>
            </p:nvSpPr>
            <p:spPr>
              <a:xfrm>
                <a:off x="1494517" y="3527243"/>
                <a:ext cx="21519470" cy="4991889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5000" marR="0" indent="-6350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đó: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  <m:e>
                        <m:func>
                          <m:func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func>
                                  <m:func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𝑡𝑎𝑛</m:t>
                                    </m:r>
                                  </m:fName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</m:e>
                            </m:d>
                          </m:e>
                        </m:d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bSup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  <m:e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𝑐𝑜𝑠</m:t>
                                    </m:r>
                                  </m:e>
                                  <m:sup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</m:den>
                        </m:f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5000" marR="0" indent="-6350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f>
                            <m:f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B30B392-84D3-42AE-98D9-B1D8D23CD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517" y="3527243"/>
                <a:ext cx="21519470" cy="4991889"/>
              </a:xfrm>
              <a:prstGeom prst="rect">
                <a:avLst/>
              </a:prstGeom>
              <a:blipFill rotWithShape="0">
                <a:blip r:embed="rId3"/>
                <a:stretch>
                  <a:fillRect l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E33CE41-E86A-475C-8D9C-F596D31DC9D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11193" y="9349407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A.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6898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2" grpId="0"/>
      <p:bldP spid="13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50121" y="5105400"/>
            <a:ext cx="23423672" cy="8531677"/>
            <a:chOff x="203200" y="3636275"/>
            <a:chExt cx="11854290" cy="3660509"/>
          </a:xfrm>
        </p:grpSpPr>
        <p:sp>
          <p:nvSpPr>
            <p:cNvPr id="5" name="Rounded Rectangle 4"/>
            <p:cNvSpPr/>
            <p:nvPr/>
          </p:nvSpPr>
          <p:spPr>
            <a:xfrm>
              <a:off x="222590" y="3865217"/>
              <a:ext cx="11834900" cy="343156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7832"/>
              <a:chOff x="1275608" y="6239450"/>
              <a:chExt cx="4592537" cy="92270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22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53090" y="146706"/>
            <a:ext cx="23789276" cy="2735479"/>
            <a:chOff x="534987" y="1869705"/>
            <a:chExt cx="23314762" cy="229394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14762" cy="2293949"/>
              <a:chOff x="534987" y="1647866"/>
              <a:chExt cx="23314762" cy="229394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29563" y="1789735"/>
                <a:ext cx="23120186" cy="2152080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6" cy="851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36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3509699" y="2112932"/>
                  <a:ext cx="20161420" cy="1548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5400" dirty="0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Cho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5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func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.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5400" dirty="0"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nguyên</a:t>
                  </a:r>
                  <a:r>
                    <a:rPr lang="en-US" sz="5400" dirty="0"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5400" dirty="0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5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5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5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2020</m:t>
                          </m:r>
                        </m:e>
                      </m:d>
                    </m:oMath>
                  </a14:m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54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dirty="0" err="1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54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9699" y="2112932"/>
                  <a:ext cx="20161420" cy="154860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931" r="-889" b="-1650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955914" y="5510132"/>
                <a:ext cx="10561233" cy="3574643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&gt;−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≠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≠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14" y="5510132"/>
                <a:ext cx="10561233" cy="35746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67855" y="3029698"/>
            <a:ext cx="23679365" cy="1994018"/>
            <a:chOff x="247181" y="2080087"/>
            <a:chExt cx="11838141" cy="1116507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2080087"/>
              <a:ext cx="3090381" cy="1116500"/>
              <a:chOff x="5537206" y="1557992"/>
              <a:chExt cx="3079904" cy="103794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288393" y="1848426"/>
                    <a:ext cx="612185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8393" y="1848426"/>
                    <a:ext cx="612185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20946" b="-57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07753" y="1827601"/>
                    <a:ext cx="1201803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𝟐𝟎𝟎𝟖</m:t>
                        </m:r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7753" y="1827601"/>
                    <a:ext cx="1201803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20805" r="-7323" b="-563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2080088"/>
              <a:ext cx="3090381" cy="1116501"/>
              <a:chOff x="5537206" y="1557992"/>
              <a:chExt cx="3079904" cy="103794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45308" y="1848424"/>
                    <a:ext cx="1124973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𝟐𝟎𝟎𝟗</m:t>
                        </m:r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5308" y="1848424"/>
                    <a:ext cx="1124973" cy="47210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20946" r="-14555" b="-57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04835" y="1839514"/>
                    <a:ext cx="1165446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𝟐𝟎𝟐𝟎</m:t>
                        </m:r>
                      </m:oMath>
                    </a14:m>
                    <a:r>
                      <a:rPr lang="vi-VN" sz="6000" dirty="0">
                        <a:latin typeface="Tahaoma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4835" y="1839514"/>
                    <a:ext cx="1165446" cy="47210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20946" r="-10417" b="-574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id="{ACB73B0F-673C-4A79-8EB8-A5671AF46D18}"/>
                  </a:ext>
                </a:extLst>
              </p:cNvPr>
              <p:cNvSpPr/>
              <p:nvPr/>
            </p:nvSpPr>
            <p:spPr>
              <a:xfrm>
                <a:off x="1200535" y="8987811"/>
                <a:ext cx="20312345" cy="4000464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m:oMathPara>
                </a14:m>
                <a:endParaRPr lang="en-US" sz="6000" i="1" dirty="0">
                  <a:latin typeface="Tahaom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6000">
                                  <a:latin typeface="Tahaoma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en-US" sz="6000">
                                  <a:latin typeface="Tahaoma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B73B0F-673C-4A79-8EB8-A5671AF46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535" y="8987811"/>
                <a:ext cx="20312345" cy="400046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887BEFC-DFD3-4F54-B14A-6BBD7B11AAB5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66" grpId="0"/>
      <p:bldP spid="5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7415" y="0"/>
            <a:ext cx="23382044" cy="13169521"/>
            <a:chOff x="203200" y="3636269"/>
            <a:chExt cx="11689500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11505495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7" cy="1055958"/>
              <a:chOff x="1275608" y="6239450"/>
              <a:chExt cx="4592536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819477" cy="1827133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378165"/>
                <a:ext cx="691384" cy="1536220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405473" y="1039618"/>
                <a:ext cx="21988018" cy="2014729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3" y="1039618"/>
                <a:ext cx="21988018" cy="2014729"/>
              </a:xfrm>
              <a:prstGeom prst="rect">
                <a:avLst/>
              </a:prstGeom>
              <a:blipFill rotWithShape="0">
                <a:blip r:embed="rId2"/>
                <a:stretch>
                  <a:fillRect t="-4242" r="-1082" b="-1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0B30B392-84D3-42AE-98D9-B1D8D23CDAAB}"/>
                  </a:ext>
                </a:extLst>
              </p:cNvPr>
              <p:cNvSpPr/>
              <p:nvPr/>
            </p:nvSpPr>
            <p:spPr>
              <a:xfrm>
                <a:off x="311327" y="3166477"/>
                <a:ext cx="20918446" cy="2095968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,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B30B392-84D3-42AE-98D9-B1D8D23CD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27" y="3166477"/>
                <a:ext cx="20918446" cy="2095968"/>
              </a:xfrm>
              <a:prstGeom prst="rect">
                <a:avLst/>
              </a:prstGeom>
              <a:blipFill rotWithShape="0">
                <a:blip r:embed="rId3"/>
                <a:stretch>
                  <a:fillRect t="-3779" r="-321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CD945A5-6D05-4941-8BEB-ADC1A2BAFCC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45187" y="4640630"/>
            <a:ext cx="13792200" cy="42747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F91AA79A-9E68-4895-B567-CD17D7C10162}"/>
                  </a:ext>
                </a:extLst>
              </p:cNvPr>
              <p:cNvSpPr/>
              <p:nvPr/>
            </p:nvSpPr>
            <p:spPr>
              <a:xfrm>
                <a:off x="735519" y="8829675"/>
                <a:ext cx="21988018" cy="2888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Từ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5400" i="1" dirty="0">
                  <a:latin typeface="Tahaom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algn="just">
                  <a:lnSpc>
                    <a:spcPct val="115000"/>
                  </a:lnSpc>
                </a:pP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2008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2020</m:t>
                        </m:r>
                      </m:e>
                    </m:d>
                  </m:oMath>
                </a14:m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54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5400" b="1" dirty="0">
                    <a:solidFill>
                      <a:srgbClr val="0000FF"/>
                    </a:solidFill>
                    <a:highlight>
                      <a:srgbClr val="00FF00"/>
                    </a:highlight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91AA79A-9E68-4895-B567-CD17D7C10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19" y="8829675"/>
                <a:ext cx="21988018" cy="2888548"/>
              </a:xfrm>
              <a:prstGeom prst="rect">
                <a:avLst/>
              </a:prstGeom>
              <a:blipFill rotWithShape="0">
                <a:blip r:embed="rId5"/>
                <a:stretch>
                  <a:fillRect t="-4430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1EAB697-DF83-47E2-805A-DD2A3BD0BE99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6987" y="1184357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B.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9533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2" grpId="0"/>
      <p:bldP spid="2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99388" y="5960528"/>
            <a:ext cx="23672882" cy="7460443"/>
            <a:chOff x="184495" y="3636270"/>
            <a:chExt cx="11834900" cy="448156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49"/>
            <a:ext cx="23815891" cy="3287841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</a:t>
                </a:r>
                <a:r>
                  <a:rPr lang="vi-VN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3</a:t>
                </a:r>
                <a:endParaRPr lang="en-US" sz="6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52791" y="395473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5797659" y="1758920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7659" y="1758920"/>
                    <a:ext cx="2280848" cy="472101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smtClean="0">
                              <a:latin typeface="Cambria Math"/>
                            </a:rPr>
                            <m:t>𝐼</m:t>
                          </m:r>
                          <m:r>
                            <a:rPr lang="en-US" sz="6000" smtClean="0">
                              <a:latin typeface="Cambria Math"/>
                            </a:rPr>
                            <m:t>=</m:t>
                          </m:r>
                          <m:r>
                            <a:rPr lang="en-US" sz="60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6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6000">
                              <a:latin typeface="Cambria Math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smtClean="0">
                              <a:latin typeface="Cambria Math"/>
                            </a:rPr>
                            <m:t>𝐼</m:t>
                          </m:r>
                          <m:r>
                            <a:rPr lang="en-US" sz="6000" smtClean="0">
                              <a:latin typeface="Cambria Math"/>
                            </a:rPr>
                            <m:t>=</m:t>
                          </m:r>
                          <m:r>
                            <a:rPr lang="en-US" sz="6000" b="0" i="1" smtClean="0">
                              <a:latin typeface="Cambria Math"/>
                            </a:rPr>
                            <m:t>10</m:t>
                          </m:r>
                          <m:r>
                            <a:rPr lang="en-US" sz="6000" b="0" i="1" smtClean="0">
                              <a:latin typeface="Cambria Math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>
                              <a:latin typeface="Cambria Math"/>
                            </a:rPr>
                            <m:t>𝐼</m:t>
                          </m:r>
                          <m:r>
                            <a:rPr lang="en-US" sz="6000">
                              <a:latin typeface="Cambria Math"/>
                            </a:rPr>
                            <m:t>=</m:t>
                          </m:r>
                          <m:r>
                            <a:rPr lang="en-US" sz="6000">
                              <a:latin typeface="Cambria Math"/>
                            </a:rPr>
                            <m:t>4</m:t>
                          </m:r>
                          <m:r>
                            <a:rPr lang="en-US" sz="6000">
                              <a:latin typeface="Cambria Math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1306602" y="7162800"/>
                <a:ext cx="22293845" cy="1353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ó 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nary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à 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nary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nary>
                    <m:r>
                      <m:rPr>
                        <m:nor/>
                      </m:rPr>
                      <a:rPr lang="en-US" sz="6000" dirty="0">
                        <a:latin typeface="Times New Roman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602" y="7162800"/>
                <a:ext cx="22293845" cy="13537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6485389" y="4499471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430D42B8-7A15-41AB-9CF6-2AE77553A71F}"/>
                  </a:ext>
                </a:extLst>
              </p:cNvPr>
              <p:cNvSpPr/>
              <p:nvPr/>
            </p:nvSpPr>
            <p:spPr>
              <a:xfrm>
                <a:off x="1310150" y="9160315"/>
                <a:ext cx="22385998" cy="1441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2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6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30D42B8-7A15-41AB-9CF6-2AE77553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150" y="9160315"/>
                <a:ext cx="22385998" cy="1441998"/>
              </a:xfrm>
              <a:prstGeom prst="rect">
                <a:avLst/>
              </a:prstGeom>
              <a:blipFill rotWithShape="1">
                <a:blip r:embed="rId8"/>
                <a:stretch>
                  <a:fillRect l="-1661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44E11C90-EAAA-4646-8948-CEEF77834173}"/>
                  </a:ext>
                </a:extLst>
              </p:cNvPr>
              <p:cNvSpPr/>
              <p:nvPr/>
            </p:nvSpPr>
            <p:spPr>
              <a:xfrm>
                <a:off x="1387741" y="11201400"/>
                <a:ext cx="12034192" cy="13537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latin typeface="Times New Roman" pitchFamily="18" charset="0"/>
                    <a:cs typeface="Times New Roman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E11C90-EAAA-4646-8948-CEEF77834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741" y="11201400"/>
                <a:ext cx="12034192" cy="1353704"/>
              </a:xfrm>
              <a:prstGeom prst="rect">
                <a:avLst/>
              </a:prstGeom>
              <a:blipFill rotWithShape="1">
                <a:blip r:embed="rId9"/>
                <a:stretch>
                  <a:fillRect l="-309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693118" y="647234"/>
                <a:ext cx="20627521" cy="2615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2" algn="just"/>
                <a:r>
                  <a:rPr lang="en-US" sz="60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60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nary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60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nary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nary>
                      <m:nary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60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nary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Tính</a:t>
                </a:r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tích</a:t>
                </a:r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phân</a:t>
                </a:r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6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6000" b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6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118" y="647234"/>
                <a:ext cx="20627521" cy="2615075"/>
              </a:xfrm>
              <a:prstGeom prst="rect">
                <a:avLst/>
              </a:prstGeom>
              <a:blipFill rotWithShape="1">
                <a:blip r:embed="rId10"/>
                <a:stretch>
                  <a:fillRect t="-233" r="-1773" b="-8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769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1" grpId="0"/>
      <p:bldP spid="64" grpId="0" animBg="1"/>
      <p:bldP spid="2" grpId="0"/>
      <p:bldP spid="12" grpId="0"/>
      <p:bldP spid="4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03213" y="129655"/>
            <a:ext cx="24540788" cy="7191879"/>
            <a:chOff x="534987" y="1869705"/>
            <a:chExt cx="23462777" cy="487072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462777" cy="4808595"/>
              <a:chOff x="534987" y="1647866"/>
              <a:chExt cx="23462777" cy="480859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77578" y="1823064"/>
                <a:ext cx="23120186" cy="463339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37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60132" y="1904160"/>
                  <a:ext cx="19569173" cy="4836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5000" marR="0" indent="-63500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sao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giữa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𝑂𝐴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sup>
                      </m:sSup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thiết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16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𝜋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132" y="1904160"/>
                  <a:ext cx="19569173" cy="483626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340" b="-179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D92C846C-EFAD-4ABA-9314-2F2419EA262F}"/>
              </a:ext>
            </a:extLst>
          </p:cNvPr>
          <p:cNvGrpSpPr/>
          <p:nvPr/>
        </p:nvGrpSpPr>
        <p:grpSpPr>
          <a:xfrm>
            <a:off x="-7938" y="8528018"/>
            <a:ext cx="12958617" cy="3973112"/>
            <a:chOff x="106001" y="39145"/>
            <a:chExt cx="6478465" cy="1986556"/>
          </a:xfrm>
        </p:grpSpPr>
        <p:grpSp>
          <p:nvGrpSpPr>
            <p:cNvPr id="65" name="Group 64">
              <a:extLst>
                <a:ext uri="{FF2B5EF4-FFF2-40B4-BE49-F238E27FC236}">
                  <a16:creationId xmlns="" xmlns:a16="http://schemas.microsoft.com/office/drawing/2014/main" id="{D95DFE6A-A08F-4D9E-AC20-56C012C30293}"/>
                </a:ext>
              </a:extLst>
            </p:cNvPr>
            <p:cNvGrpSpPr/>
            <p:nvPr/>
          </p:nvGrpSpPr>
          <p:grpSpPr>
            <a:xfrm>
              <a:off x="106001" y="45781"/>
              <a:ext cx="3127455" cy="914401"/>
              <a:chOff x="5396504" y="204843"/>
              <a:chExt cx="3116852" cy="850065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FBD77E0B-188D-498A-B6E6-3B1ABD2B1CCE}"/>
                  </a:ext>
                </a:extLst>
              </p:cNvPr>
              <p:cNvSpPr/>
              <p:nvPr/>
            </p:nvSpPr>
            <p:spPr>
              <a:xfrm>
                <a:off x="5723996" y="204843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="" xmlns:a16="http://schemas.microsoft.com/office/drawing/2014/main" id="{6384B0A1-E092-465A-B9B4-D7A9A80607DC}"/>
                  </a:ext>
                </a:extLst>
              </p:cNvPr>
              <p:cNvSpPr/>
              <p:nvPr/>
            </p:nvSpPr>
            <p:spPr>
              <a:xfrm>
                <a:off x="5396504" y="338722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57979BDF-E657-4152-BE72-BD3CB9712F4B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568" y="298466"/>
                    <a:ext cx="1157475" cy="6628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𝟐𝟎𝟒𝟖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57979BDF-E657-4152-BE72-BD3CB9712F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568" y="298466"/>
                    <a:ext cx="1157475" cy="66281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r="-6562" b="-128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4175491A-745E-4991-9A77-9A74333A1384}"/>
                </a:ext>
              </a:extLst>
            </p:cNvPr>
            <p:cNvGrpSpPr/>
            <p:nvPr/>
          </p:nvGrpSpPr>
          <p:grpSpPr>
            <a:xfrm>
              <a:off x="147289" y="1111300"/>
              <a:ext cx="3090381" cy="914401"/>
              <a:chOff x="2531619" y="1195391"/>
              <a:chExt cx="3079904" cy="850064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B18DE9AA-71CA-45A2-919F-3C501FB0400C}"/>
                  </a:ext>
                </a:extLst>
              </p:cNvPr>
              <p:cNvSpPr/>
              <p:nvPr/>
            </p:nvSpPr>
            <p:spPr>
              <a:xfrm>
                <a:off x="2822163" y="1195391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="" xmlns:a16="http://schemas.microsoft.com/office/drawing/2014/main" id="{1EB7D376-26E7-4F41-8EFD-56155995217F}"/>
                  </a:ext>
                </a:extLst>
              </p:cNvPr>
              <p:cNvSpPr/>
              <p:nvPr/>
            </p:nvSpPr>
            <p:spPr>
              <a:xfrm>
                <a:off x="2531619" y="1448593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id="{2B772E72-7D26-4EF6-8C50-EB06B9BFB8EF}"/>
                      </a:ext>
                    </a:extLst>
                  </p:cNvPr>
                  <p:cNvSpPr txBox="1"/>
                  <p:nvPr/>
                </p:nvSpPr>
                <p:spPr>
                  <a:xfrm>
                    <a:off x="3426271" y="1242331"/>
                    <a:ext cx="786372" cy="6628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𝟒𝟖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cs typeface="Times New Roman" panose="02020603050405020304" pitchFamily="18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81" name="TextBox 80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B772E72-7D26-4EF6-8C50-EB06B9BFB8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6271" y="1242331"/>
                    <a:ext cx="786372" cy="66281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14672" b="-128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6537C158-7E60-457C-88B4-743B42975963}"/>
                </a:ext>
              </a:extLst>
            </p:cNvPr>
            <p:cNvGrpSpPr/>
            <p:nvPr/>
          </p:nvGrpSpPr>
          <p:grpSpPr>
            <a:xfrm>
              <a:off x="3442191" y="39145"/>
              <a:ext cx="3090382" cy="922880"/>
              <a:chOff x="2909315" y="198677"/>
              <a:chExt cx="3079905" cy="857947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1C13F2A2-49B2-488C-B90C-697F974EAC54}"/>
                  </a:ext>
                </a:extLst>
              </p:cNvPr>
              <p:cNvSpPr/>
              <p:nvPr/>
            </p:nvSpPr>
            <p:spPr>
              <a:xfrm>
                <a:off x="3199860" y="206560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848A2186-7076-434D-B7C1-FB7C9D2FB2B0}"/>
                  </a:ext>
                </a:extLst>
              </p:cNvPr>
              <p:cNvSpPr/>
              <p:nvPr/>
            </p:nvSpPr>
            <p:spPr>
              <a:xfrm>
                <a:off x="2909315" y="474117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id="{7A26EE2E-A32F-4838-91C9-A30072D03C88}"/>
                      </a:ext>
                    </a:extLst>
                  </p:cNvPr>
                  <p:cNvSpPr txBox="1"/>
                  <p:nvPr/>
                </p:nvSpPr>
                <p:spPr>
                  <a:xfrm>
                    <a:off x="3611926" y="198677"/>
                    <a:ext cx="1187102" cy="8579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𝟓𝟏𝟐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solidFill>
                        <a:schemeClr val="bg1"/>
                      </a:solidFill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7A26EE2E-A32F-4838-91C9-A30072D03C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1926" y="198677"/>
                    <a:ext cx="1187102" cy="85794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59A7E0B3-0666-471C-9D63-662141D70559}"/>
                </a:ext>
              </a:extLst>
            </p:cNvPr>
            <p:cNvGrpSpPr/>
            <p:nvPr/>
          </p:nvGrpSpPr>
          <p:grpSpPr>
            <a:xfrm>
              <a:off x="3494085" y="1097326"/>
              <a:ext cx="3090381" cy="920912"/>
              <a:chOff x="54998" y="1182400"/>
              <a:chExt cx="3079904" cy="856117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1448F7EC-209B-4D72-B6E5-F98B62794C5F}"/>
                  </a:ext>
                </a:extLst>
              </p:cNvPr>
              <p:cNvSpPr/>
              <p:nvPr/>
            </p:nvSpPr>
            <p:spPr>
              <a:xfrm>
                <a:off x="345542" y="1182400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="" xmlns:a16="http://schemas.microsoft.com/office/drawing/2014/main" id="{CFB4BD87-97BC-4293-8CF9-589A63FC939E}"/>
                  </a:ext>
                </a:extLst>
              </p:cNvPr>
              <p:cNvSpPr/>
              <p:nvPr/>
            </p:nvSpPr>
            <p:spPr>
              <a:xfrm>
                <a:off x="54998" y="1435601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id="{290A2C9E-BAE4-4F38-92AB-BFE1519495D1}"/>
                      </a:ext>
                    </a:extLst>
                  </p:cNvPr>
                  <p:cNvSpPr txBox="1"/>
                  <p:nvPr/>
                </p:nvSpPr>
                <p:spPr>
                  <a:xfrm>
                    <a:off x="778451" y="1189302"/>
                    <a:ext cx="757282" cy="849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𝟔𝟒</m:t>
                              </m:r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60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75" name="TextBox 74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290A2C9E-BAE4-4F38-92AB-BFE1519495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8451" y="1189302"/>
                    <a:ext cx="757282" cy="84921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164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5186F91-5474-4B95-864B-80A218336099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77630" y="158759"/>
            <a:ext cx="24143789" cy="13117789"/>
            <a:chOff x="283286" y="3682140"/>
            <a:chExt cx="9387667" cy="11631648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83286" y="3682140"/>
              <a:ext cx="2085165" cy="1010087"/>
              <a:chOff x="1432604" y="6322794"/>
              <a:chExt cx="4087679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740627" y="5378420"/>
                <a:ext cx="1835282" cy="372403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95634" y="6393509"/>
                <a:ext cx="2633359" cy="946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32604" y="6330946"/>
                <a:ext cx="911745" cy="174832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514557" y="6590831"/>
                <a:ext cx="667409" cy="141357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558750" y="1507245"/>
                <a:ext cx="20931238" cy="11511046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6000" i="1" dirty="0" smtClean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en-US" sz="6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60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ra ta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𝑂𝐴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</m:d>
                          </m:e>
                        </m:d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6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𝑂𝐴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𝐴𝐻</m:t>
                            </m:r>
                          </m:e>
                        </m:d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6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i="1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𝑂𝐴𝐻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func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algn="just">
                  <a:lnSpc>
                    <a:spcPct val="107000"/>
                  </a:lnSpc>
                  <a:spcBef>
                    <a:spcPts val="600"/>
                  </a:spcBef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2048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50" y="1507245"/>
                <a:ext cx="20931238" cy="11511046"/>
              </a:xfrm>
              <a:prstGeom prst="rect">
                <a:avLst/>
              </a:prstGeom>
              <a:blipFill rotWithShape="0">
                <a:blip r:embed="rId2"/>
                <a:stretch>
                  <a:fillRect t="-1271" b="-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010057B-E670-475B-95D8-09291AD6F07E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3DA1C6-1360-431A-BB87-21880BB975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232187" y="275948"/>
            <a:ext cx="7691868" cy="49616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840122" y="11407076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A.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073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2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38100"/>
            <a:ext cx="23815891" cy="3781614"/>
            <a:chOff x="534987" y="1826140"/>
            <a:chExt cx="23340848" cy="317122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127657"/>
              <a:chOff x="534987" y="1647866"/>
              <a:chExt cx="23340848" cy="312765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305463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38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111867" y="1826140"/>
                  <a:ext cx="19392945" cy="2810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).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vẽ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dưới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Tìm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để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bất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phương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trình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14:m>
                    <m:oMath xmlns:m="http://schemas.openxmlformats.org/officeDocument/2006/math"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)−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nghiệm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đúng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∀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[−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].</m:t>
                      </m:r>
                    </m:oMath>
                  </a14:m>
                  <a:endPara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1867" y="1826140"/>
                  <a:ext cx="19392945" cy="281026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17" t="-3273" r="-1386" b="-981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A9689F9-125A-45C9-9A19-BA2A2792BA55}"/>
              </a:ext>
            </a:extLst>
          </p:cNvPr>
          <p:cNvGrpSpPr/>
          <p:nvPr/>
        </p:nvGrpSpPr>
        <p:grpSpPr>
          <a:xfrm>
            <a:off x="401739" y="4001005"/>
            <a:ext cx="10344048" cy="2016882"/>
            <a:chOff x="3724495" y="1600200"/>
            <a:chExt cx="12911268" cy="1991244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579BECE-37F0-4037-978D-32B0B8DC7DA7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EF0ED42-E8B8-41BF-AF28-8F1A7DD5A240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CD299540-F506-4FEF-A79C-43A037361ED9}"/>
                    </a:ext>
                  </a:extLst>
                </p:cNvPr>
                <p:cNvSpPr txBox="1"/>
                <p:nvPr/>
              </p:nvSpPr>
              <p:spPr>
                <a:xfrm>
                  <a:off x="5229811" y="2035829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</m:t>
                      </m:r>
                    </m:oMath>
                  </a14:m>
                  <a:r>
                    <a: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D299540-F506-4FEF-A79C-43A03736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9811" y="2035829"/>
                  <a:ext cx="10682921" cy="107561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4607" b="-337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B5301FD-479E-458B-9BAA-1C58A6CA42A0}"/>
              </a:ext>
            </a:extLst>
          </p:cNvPr>
          <p:cNvGrpSpPr/>
          <p:nvPr/>
        </p:nvGrpSpPr>
        <p:grpSpPr>
          <a:xfrm>
            <a:off x="435983" y="6204205"/>
            <a:ext cx="10309804" cy="2016882"/>
            <a:chOff x="3724495" y="1600200"/>
            <a:chExt cx="12911268" cy="199124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22E41E4-154E-4953-A245-E3E70F549F81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D8C9CE3-E950-4BE2-B3FF-736DDEEB6CA4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6192354-A70B-4860-8849-A01AB4C1F2C7}"/>
                    </a:ext>
                  </a:extLst>
                </p:cNvPr>
                <p:cNvSpPr txBox="1"/>
                <p:nvPr/>
              </p:nvSpPr>
              <p:spPr>
                <a:xfrm>
                  <a:off x="5297694" y="2013266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𝟑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𝟒</m:t>
                      </m:r>
                    </m:oMath>
                  </a14:m>
                  <a:r>
                    <a: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192354-A70B-4860-8849-A01AB4C1F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94" y="2013266"/>
                  <a:ext cx="10682921" cy="107561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3966" b="-32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F66991F-9460-483E-829A-8CEDE5A0B447}"/>
              </a:ext>
            </a:extLst>
          </p:cNvPr>
          <p:cNvGrpSpPr/>
          <p:nvPr/>
        </p:nvGrpSpPr>
        <p:grpSpPr>
          <a:xfrm>
            <a:off x="485802" y="8610052"/>
            <a:ext cx="10259985" cy="2016882"/>
            <a:chOff x="3724495" y="1600200"/>
            <a:chExt cx="12911268" cy="1991244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48257DC-443C-42BD-9206-24E7CCFF7BD7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A1661D78-5DB3-4F79-A8F0-14EB54A0B4F1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5DCB814-9F20-4AA0-9CC9-C36B59B34DC8}"/>
                    </a:ext>
                  </a:extLst>
                </p:cNvPr>
                <p:cNvSpPr txBox="1"/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𝟑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𝟏𝟔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5DCB814-9F20-4AA0-9CC9-C36B59B3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3483" b="-3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6A5422F-3F50-4FB4-93FB-0B92F39D9DFA}"/>
              </a:ext>
            </a:extLst>
          </p:cNvPr>
          <p:cNvGrpSpPr/>
          <p:nvPr/>
        </p:nvGrpSpPr>
        <p:grpSpPr>
          <a:xfrm>
            <a:off x="498275" y="11034943"/>
            <a:ext cx="10247512" cy="2016882"/>
            <a:chOff x="3724495" y="1600200"/>
            <a:chExt cx="12911268" cy="1991244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AACC653D-51A9-40C7-869B-1BC369342FB6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9D71D1F7-B211-40DA-B7BD-E3BC8678CE6E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6B1727F3-DC87-425F-9C9B-AD97AAA9C533}"/>
                    </a:ext>
                  </a:extLst>
                </p:cNvPr>
                <p:cNvSpPr txBox="1"/>
                <p:nvPr/>
              </p:nvSpPr>
              <p:spPr>
                <a:xfrm>
                  <a:off x="5266931" y="199127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𝟒</m:t>
                      </m:r>
                    </m:oMath>
                  </a14:m>
                  <a:r>
                    <a: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1727F3-DC87-425F-9C9B-AD97AAA9C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931" y="1991278"/>
                  <a:ext cx="10682921" cy="107561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966" b="-32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29E34C63-92FE-4746-8F1D-38BB328F1284}"/>
              </a:ext>
            </a:extLst>
          </p:cNvPr>
          <p:cNvSpPr/>
          <p:nvPr/>
        </p:nvSpPr>
        <p:spPr>
          <a:xfrm>
            <a:off x="489084" y="11544567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 </a:t>
            </a:r>
            <a:endParaRPr lang="en-US" sz="6400" dirty="0"/>
          </a:p>
        </p:txBody>
      </p: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AEE2302-418C-4169-A6F6-85A0D05C4CE4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409E820A-5476-4648-8789-F3286819A48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387" y="4622360"/>
            <a:ext cx="8077200" cy="6808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5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58760"/>
            <a:ext cx="24349760" cy="13117788"/>
            <a:chOff x="203200" y="3682141"/>
            <a:chExt cx="9467753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8" cy="1010087"/>
              <a:chOff x="1275607" y="6322796"/>
              <a:chExt cx="4592537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48069" y="6324523"/>
                <a:ext cx="2633359" cy="946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5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783651" cy="1284817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1611040" y="8530938"/>
                <a:ext cx="22302837" cy="3302966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].</m:t>
                    </m:r>
                  </m:oMath>
                </a14:m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′(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[−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].</m:t>
                    </m:r>
                  </m:oMath>
                </a14:m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040" y="8530938"/>
                <a:ext cx="22302837" cy="3302966"/>
              </a:xfrm>
              <a:prstGeom prst="rect">
                <a:avLst/>
              </a:prstGeom>
              <a:blipFill rotWithShape="0">
                <a:blip r:embed="rId2"/>
                <a:stretch>
                  <a:fillRect t="-3321" b="-9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E1C57C-94FE-445A-A069-B122133F5F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7" y="990600"/>
            <a:ext cx="10086522" cy="545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D23D570-CDD4-456D-882D-7A4DB7A171CF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9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4747" y="97504"/>
            <a:ext cx="23878731" cy="13179044"/>
            <a:chOff x="203200" y="3636271"/>
            <a:chExt cx="9284606" cy="11685963"/>
          </a:xfrm>
        </p:grpSpPr>
        <p:sp>
          <p:nvSpPr>
            <p:cNvPr id="5" name="Rounded Rectangle 4"/>
            <p:cNvSpPr/>
            <p:nvPr/>
          </p:nvSpPr>
          <p:spPr>
            <a:xfrm>
              <a:off x="204058" y="3794499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1"/>
              <a:ext cx="2342698" cy="1087666"/>
              <a:chOff x="1275607" y="6239450"/>
              <a:chExt cx="4592537" cy="197623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709208" y="6469336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425351"/>
                <a:ext cx="911745" cy="179033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699" y="6239450"/>
                <a:ext cx="783653" cy="142353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1161401" y="149234"/>
                <a:ext cx="22302837" cy="4536252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thấy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eqArr>
                      </m:e>
                    </m:d>
                  </m:oMath>
                </a14:m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biến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thiên</a:t>
                </a:r>
                <a:r>
                  <a:rPr lang="en-US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401" y="149234"/>
                <a:ext cx="22302837" cy="4536252"/>
              </a:xfrm>
              <a:prstGeom prst="rect">
                <a:avLst/>
              </a:prstGeom>
              <a:blipFill rotWithShape="0">
                <a:blip r:embed="rId2"/>
                <a:stretch>
                  <a:fillRect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73C8B76-416B-48FD-98C5-0DC189A8F5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6" y="4685486"/>
            <a:ext cx="14845145" cy="537635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4F088DFB-9FAA-4AC9-BBA9-A88E881CDAD1}"/>
                  </a:ext>
                </a:extLst>
              </p:cNvPr>
              <p:cNvSpPr/>
              <p:nvPr/>
            </p:nvSpPr>
            <p:spPr>
              <a:xfrm>
                <a:off x="544895" y="10120432"/>
                <a:ext cx="23326077" cy="2660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fr-FR" sz="6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 </a:t>
                </a:r>
                <a:r>
                  <a:rPr lang="fr-FR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fr-FR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fr-FR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fr-FR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)−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fr-FR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fr-FR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6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fr-FR" sz="6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fr-FR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6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𝑘h𝑖</m:t>
                    </m:r>
                    <m:r>
                      <a:rPr lang="en-US" sz="6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6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e>
                          <m:lim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;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6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F088DFB-9FAA-4AC9-BBA9-A88E881CDA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5" y="10120432"/>
                <a:ext cx="23326077" cy="2660793"/>
              </a:xfrm>
              <a:prstGeom prst="rect">
                <a:avLst/>
              </a:prstGeom>
              <a:blipFill rotWithShape="0">
                <a:blip r:embed="rId4"/>
                <a:stretch>
                  <a:fillRect t="-5721" r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39C40C2-8FD2-46B3-AD59-894B79BA7BCB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" grpId="0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38100"/>
            <a:ext cx="23815891" cy="3781614"/>
            <a:chOff x="534987" y="1826140"/>
            <a:chExt cx="23340848" cy="317122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127657"/>
              <a:chOff x="534987" y="1647866"/>
              <a:chExt cx="23340848" cy="312765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305463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38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111867" y="1826140"/>
                  <a:ext cx="19392945" cy="2810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).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đồ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thị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vẽ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dưới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Tìm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để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bất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phương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trình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14:m>
                    <m:oMath xmlns:m="http://schemas.openxmlformats.org/officeDocument/2006/math"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)−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nghiệm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đúng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∀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[−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].</m:t>
                      </m:r>
                    </m:oMath>
                  </a14:m>
                  <a:endPara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1867" y="1826140"/>
                  <a:ext cx="19392945" cy="281026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17" t="-3273" r="-1386" b="-981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A9689F9-125A-45C9-9A19-BA2A2792BA55}"/>
              </a:ext>
            </a:extLst>
          </p:cNvPr>
          <p:cNvGrpSpPr/>
          <p:nvPr/>
        </p:nvGrpSpPr>
        <p:grpSpPr>
          <a:xfrm>
            <a:off x="401739" y="4001005"/>
            <a:ext cx="10344048" cy="2016882"/>
            <a:chOff x="3724495" y="1600200"/>
            <a:chExt cx="12911268" cy="1991244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579BECE-37F0-4037-978D-32B0B8DC7DA7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EF0ED42-E8B8-41BF-AF28-8F1A7DD5A240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CD299540-F506-4FEF-A79C-43A037361ED9}"/>
                    </a:ext>
                  </a:extLst>
                </p:cNvPr>
                <p:cNvSpPr txBox="1"/>
                <p:nvPr/>
              </p:nvSpPr>
              <p:spPr>
                <a:xfrm>
                  <a:off x="5229811" y="2035829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</m:t>
                      </m:r>
                    </m:oMath>
                  </a14:m>
                  <a:r>
                    <a: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D299540-F506-4FEF-A79C-43A03736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9811" y="2035829"/>
                  <a:ext cx="10682921" cy="107561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4607" b="-337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B5301FD-479E-458B-9BAA-1C58A6CA42A0}"/>
              </a:ext>
            </a:extLst>
          </p:cNvPr>
          <p:cNvGrpSpPr/>
          <p:nvPr/>
        </p:nvGrpSpPr>
        <p:grpSpPr>
          <a:xfrm>
            <a:off x="435983" y="6204205"/>
            <a:ext cx="10309804" cy="2016882"/>
            <a:chOff x="3724495" y="1600200"/>
            <a:chExt cx="12911268" cy="199124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22E41E4-154E-4953-A245-E3E70F549F81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D8C9CE3-E950-4BE2-B3FF-736DDEEB6CA4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6192354-A70B-4860-8849-A01AB4C1F2C7}"/>
                    </a:ext>
                  </a:extLst>
                </p:cNvPr>
                <p:cNvSpPr txBox="1"/>
                <p:nvPr/>
              </p:nvSpPr>
              <p:spPr>
                <a:xfrm>
                  <a:off x="5297694" y="2013266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𝟑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𝟒</m:t>
                      </m:r>
                    </m:oMath>
                  </a14:m>
                  <a:r>
                    <a: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192354-A70B-4860-8849-A01AB4C1F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94" y="2013266"/>
                  <a:ext cx="10682921" cy="107561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3966" b="-32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F66991F-9460-483E-829A-8CEDE5A0B447}"/>
              </a:ext>
            </a:extLst>
          </p:cNvPr>
          <p:cNvGrpSpPr/>
          <p:nvPr/>
        </p:nvGrpSpPr>
        <p:grpSpPr>
          <a:xfrm>
            <a:off x="485802" y="8610052"/>
            <a:ext cx="10259985" cy="2016882"/>
            <a:chOff x="3724495" y="1600200"/>
            <a:chExt cx="12911268" cy="1991244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48257DC-443C-42BD-9206-24E7CCFF7BD7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A1661D78-5DB3-4F79-A8F0-14EB54A0B4F1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5DCB814-9F20-4AA0-9CC9-C36B59B34DC8}"/>
                    </a:ext>
                  </a:extLst>
                </p:cNvPr>
                <p:cNvSpPr txBox="1"/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𝟑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𝟏𝟔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5DCB814-9F20-4AA0-9CC9-C36B59B3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2047" y="2004258"/>
                  <a:ext cx="10682921" cy="107561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3483" b="-3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6A5422F-3F50-4FB4-93FB-0B92F39D9DFA}"/>
              </a:ext>
            </a:extLst>
          </p:cNvPr>
          <p:cNvGrpSpPr/>
          <p:nvPr/>
        </p:nvGrpSpPr>
        <p:grpSpPr>
          <a:xfrm>
            <a:off x="498275" y="11034943"/>
            <a:ext cx="10247512" cy="2016882"/>
            <a:chOff x="3724495" y="1600200"/>
            <a:chExt cx="12911268" cy="1991244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AACC653D-51A9-40C7-869B-1BC369342FB6}"/>
                </a:ext>
              </a:extLst>
            </p:cNvPr>
            <p:cNvSpPr/>
            <p:nvPr/>
          </p:nvSpPr>
          <p:spPr>
            <a:xfrm>
              <a:off x="4316549" y="1600200"/>
              <a:ext cx="1231921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9D71D1F7-B211-40DA-B7BD-E3BC8678CE6E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6B1727F3-DC87-425F-9C9B-AD97AAA9C533}"/>
                    </a:ext>
                  </a:extLst>
                </p:cNvPr>
                <p:cNvSpPr txBox="1"/>
                <p:nvPr/>
              </p:nvSpPr>
              <p:spPr>
                <a:xfrm>
                  <a:off x="5266931" y="1991278"/>
                  <a:ext cx="1068292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≥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𝒇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)−</m:t>
                      </m:r>
                      <m:r>
                        <a:rPr lang="en-US" sz="6000" b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𝟒</m:t>
                      </m:r>
                    </m:oMath>
                  </a14:m>
                  <a:r>
                    <a: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1727F3-DC87-425F-9C9B-AD97AAA9C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931" y="1991278"/>
                  <a:ext cx="10682921" cy="107561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966" b="-32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29E34C63-92FE-4746-8F1D-38BB328F1284}"/>
              </a:ext>
            </a:extLst>
          </p:cNvPr>
          <p:cNvSpPr/>
          <p:nvPr/>
        </p:nvSpPr>
        <p:spPr>
          <a:xfrm>
            <a:off x="489084" y="11544567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 </a:t>
            </a:r>
            <a:endParaRPr lang="en-US" sz="6400" dirty="0"/>
          </a:p>
        </p:txBody>
      </p: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AEE2302-418C-4169-A6F6-85A0D05C4CE4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409E820A-5476-4648-8789-F3286819A48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387" y="4622360"/>
            <a:ext cx="8077200" cy="6808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1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6513" y="123316"/>
            <a:ext cx="24129865" cy="5058284"/>
            <a:chOff x="534987" y="1869705"/>
            <a:chExt cx="23340848" cy="353458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534582"/>
              <a:chOff x="534987" y="1647866"/>
              <a:chExt cx="23340848" cy="353458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534987" y="1720891"/>
                <a:ext cx="23340848" cy="346155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39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188975" y="2234906"/>
                  <a:ext cx="19251091" cy="2839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Cho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chóp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𝐴𝐵𝐶𝐷</m:t>
                      </m:r>
                    </m:oMath>
                  </a14:m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đáy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là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thoi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cạnh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,</a:t>
                  </a:r>
                </a:p>
                <a:p>
                  <a:pPr marL="629920" marR="0" indent="-629920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𝐵𝐴𝐷</m:t>
                          </m:r>
                        </m:e>
                      </m:ac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=60°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𝑆𝐴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𝑆𝐴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vuông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với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mặt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phẳng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đáy</a:t>
                  </a:r>
                  <a:r>
                    <a:rPr lang="fr-FR" sz="6000" dirty="0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  <a:r>
                    <a:rPr lang="fr-FR" sz="6000" dirty="0" err="1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Gọi</a:t>
                  </a:r>
                  <a:r>
                    <a:rPr lang="fr-FR" sz="6000" dirty="0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𝐼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điểm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thuộc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cạnh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𝐵𝐷</m:t>
                      </m:r>
                    </m:oMath>
                  </a14:m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sao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cho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𝐼𝐷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𝐼𝐵</m:t>
                      </m:r>
                    </m:oMath>
                  </a14:m>
                  <a:r>
                    <a:rPr lang="fr-FR" sz="6000" dirty="0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fr-FR" sz="6000" dirty="0" smtClean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Khoảng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cách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từ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đến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mặt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phẳng</a:t>
                  </a:r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𝑆𝐶𝐷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fr-FR" sz="6000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FR" sz="6000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bằng</a:t>
                  </a:r>
                  <a:endPara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975" y="2234906"/>
                  <a:ext cx="19251091" cy="283900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409" t="-3604" r="-1287" b="-795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193198" y="6777696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5694" y="1681072"/>
                    <a:ext cx="1205379" cy="7323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𝟐𝟏</m:t>
                                </m:r>
                              </m:e>
                            </m:rad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5694" y="1681072"/>
                    <a:ext cx="1205379" cy="73232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r="-3275" b="-108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494" y="1705948"/>
                    <a:ext cx="1201803" cy="734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𝟐𝟏</m:t>
                                </m:r>
                              </m:e>
                            </m:rad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494" y="1705948"/>
                    <a:ext cx="1201803" cy="734498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3544" b="-108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48602" y="1708715"/>
                    <a:ext cx="1124973" cy="7323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𝟐𝟏</m:t>
                                </m:r>
                              </m:e>
                            </m:rad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8602" y="1708715"/>
                    <a:ext cx="1124973" cy="73232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r="-10512" b="-112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708711"/>
                    <a:ext cx="1165446" cy="732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𝟐𝟏</m:t>
                                </m:r>
                              </m:e>
                            </m:rad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708711"/>
                    <a:ext cx="1165446" cy="73232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6510" b="-112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6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1FDDE260-A725-4423-BA40-E22E5FEC1041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136370" y="122376"/>
            <a:ext cx="24349760" cy="13552801"/>
            <a:chOff x="203200" y="3682141"/>
            <a:chExt cx="9467753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8" cy="1010087"/>
              <a:chOff x="1275607" y="6322796"/>
              <a:chExt cx="4592537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15519" y="6511600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7762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651187" cy="1729009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-26988" y="1337393"/>
                <a:ext cx="19916775" cy="6460946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54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fr-FR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fr-FR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m:rPr>
                        <m:nor/>
                      </m:rPr>
                      <a:rPr lang="en-US" sz="5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// 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fr-FR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fr-FR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</a:t>
                </a:r>
                <a14:m>
                  <m:oMath xmlns:m="http://schemas.openxmlformats.org/officeDocument/2006/math">
                    <m:r>
                      <a:rPr lang="en-US" sz="54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fr-FR" sz="5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))=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))=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))</m:t>
                    </m:r>
                  </m:oMath>
                </a14:m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5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Kẻ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𝐴𝐾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𝑆𝐻</m:t>
                    </m:r>
                  </m:oMath>
                </a14:m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(1).</a:t>
                </a:r>
                <a:endParaRPr lang="en-US" sz="5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𝐴𝐻</m:t>
                            </m:r>
                          </m:e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𝑆𝐴</m:t>
                            </m:r>
                          </m:e>
                        </m:eqAr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𝑆𝐴𝐻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𝐴𝐾</m:t>
                    </m:r>
                  </m:oMath>
                </a14:m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(2).</a:t>
                </a:r>
                <a:endParaRPr lang="en-US" sz="5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(1) và (2) suy ra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𝐴𝐾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))=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𝐴𝐾</m:t>
                    </m:r>
                  </m:oMath>
                </a14:m>
                <a:r>
                  <a:rPr lang="nl-NL" sz="54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5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988" y="1337393"/>
                <a:ext cx="19916775" cy="6460946"/>
              </a:xfrm>
              <a:prstGeom prst="rect">
                <a:avLst/>
              </a:prstGeom>
              <a:blipFill rotWithShape="0">
                <a:blip r:embed="rId2"/>
                <a:stretch>
                  <a:fillRect b="-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7BF04B9-8A36-4A0F-A3AB-522FED1F8CD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A4E0B81-357E-4110-9BFC-B0BF2574A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58" y="195981"/>
            <a:ext cx="8036832" cy="672144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67103" y="8389030"/>
                <a:ext cx="18508283" cy="4700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𝐴𝐷𝐻</m:t>
                            </m:r>
                          </m:e>
                        </m:acc>
                      </m:e>
                    </m:func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func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°=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400" i="1" dirty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𝐴𝐾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21</m:t>
                              </m:r>
                            </m:e>
                          </m:rad>
                        </m:num>
                        <m:den>
                          <m:r>
                            <a:rPr lang="en-US" sz="54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,(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𝑆𝐶𝐷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))=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5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03" y="8389030"/>
                <a:ext cx="18508283" cy="4700646"/>
              </a:xfrm>
              <a:prstGeom prst="rect">
                <a:avLst/>
              </a:prstGeom>
              <a:blipFill rotWithShape="0">
                <a:blip r:embed="rId4"/>
                <a:stretch>
                  <a:fillRect b="-2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31399" y="11679911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B.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0784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1" grpId="0" animBg="1"/>
      <p:bldP spid="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2942904"/>
            <a:chOff x="534987" y="1869705"/>
            <a:chExt cx="23340848" cy="246789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467890"/>
              <a:chOff x="534987" y="1647866"/>
              <a:chExt cx="23340848" cy="246789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394864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40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421554" y="2283080"/>
                  <a:ext cx="19125801" cy="18118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Chọn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ngẫu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nhiên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2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tự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nhiên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bé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hơn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100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suất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cùng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chia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hết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5.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1554" y="2283080"/>
                  <a:ext cx="19125801" cy="18118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37" t="-7062" r="-1406" b="-1271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234512" y="4072733"/>
            <a:ext cx="23679365" cy="1716680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76694" y="1676430"/>
                    <a:ext cx="698493" cy="66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𝟒𝟕𝟔</m:t>
                            </m:r>
                          </m:num>
                          <m:den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𝟒𝟗𝟓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6694" y="1676430"/>
                    <a:ext cx="698493" cy="66282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25652" b="-4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52204" y="1694147"/>
                    <a:ext cx="835368" cy="6628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num>
                          <m:den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𝟒𝟗𝟓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2204" y="1694147"/>
                    <a:ext cx="835368" cy="66281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r="-5091" b="-4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66786" y="1746022"/>
                    <a:ext cx="955644" cy="6629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𝟏𝟗𝟎</m:t>
                            </m:r>
                          </m:num>
                          <m:den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𝟒𝟖𝟓𝟏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6786" y="1746022"/>
                    <a:ext cx="955644" cy="662968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9524" b="-4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708711"/>
                    <a:ext cx="981344" cy="6629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𝟒𝟔𝟔𝟏</m:t>
                            </m:r>
                          </m:num>
                          <m:den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𝟒𝟖𝟓𝟏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708711"/>
                    <a:ext cx="981344" cy="66296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r="-6502" b="-4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0261BEE-4337-406F-B28C-D263C89044FA}"/>
              </a:ext>
            </a:extLst>
          </p:cNvPr>
          <p:cNvSpPr/>
          <p:nvPr/>
        </p:nvSpPr>
        <p:spPr>
          <a:xfrm>
            <a:off x="6104065" y="4461003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400" dirty="0"/>
          </a:p>
        </p:txBody>
      </p: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9AD0A3D0-4B62-46C1-A710-10CE87D4179F}"/>
              </a:ext>
            </a:extLst>
          </p:cNvPr>
          <p:cNvGrpSpPr/>
          <p:nvPr/>
        </p:nvGrpSpPr>
        <p:grpSpPr>
          <a:xfrm>
            <a:off x="314790" y="6015834"/>
            <a:ext cx="22932512" cy="7470467"/>
            <a:chOff x="203200" y="3636277"/>
            <a:chExt cx="11605723" cy="3814606"/>
          </a:xfrm>
        </p:grpSpPr>
        <p:sp>
          <p:nvSpPr>
            <p:cNvPr id="77" name="Rounded Rectangle 4">
              <a:extLst>
                <a:ext uri="{FF2B5EF4-FFF2-40B4-BE49-F238E27FC236}">
                  <a16:creationId xmlns="" xmlns:a16="http://schemas.microsoft.com/office/drawing/2014/main" id="{07808770-7E63-4A11-9EBC-8D1BA62CFE90}"/>
                </a:ext>
              </a:extLst>
            </p:cNvPr>
            <p:cNvSpPr/>
            <p:nvPr/>
          </p:nvSpPr>
          <p:spPr>
            <a:xfrm>
              <a:off x="258941" y="4009605"/>
              <a:ext cx="11549982" cy="344127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000">
                <a:latin typeface="Tahaoma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C77FC233-C596-4661-B5CA-8E2A3762E41E}"/>
                </a:ext>
              </a:extLst>
            </p:cNvPr>
            <p:cNvGrpSpPr/>
            <p:nvPr/>
          </p:nvGrpSpPr>
          <p:grpSpPr>
            <a:xfrm>
              <a:off x="203200" y="3636277"/>
              <a:ext cx="2342698" cy="501928"/>
              <a:chOff x="1275608" y="6239449"/>
              <a:chExt cx="4592538" cy="911978"/>
            </a:xfrm>
          </p:grpSpPr>
          <p:sp>
            <p:nvSpPr>
              <p:cNvPr id="79" name="Freeform 20">
                <a:extLst>
                  <a:ext uri="{FF2B5EF4-FFF2-40B4-BE49-F238E27FC236}">
                    <a16:creationId xmlns="" xmlns:a16="http://schemas.microsoft.com/office/drawing/2014/main" id="{3F057796-A0B3-415A-A66D-ACC605B0A3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5" y="47011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>
                  <a:latin typeface="Tahaoma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EDD022D8-AF75-4DAD-A35B-B4FDDF55E681}"/>
                  </a:ext>
                </a:extLst>
              </p:cNvPr>
              <p:cNvSpPr txBox="1"/>
              <p:nvPr/>
            </p:nvSpPr>
            <p:spPr>
              <a:xfrm>
                <a:off x="2187353" y="6239449"/>
                <a:ext cx="2492389" cy="841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aoma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aom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="" xmlns:a16="http://schemas.microsoft.com/office/drawing/2014/main" id="{8EFFD6CF-1E4D-4599-816B-1915DD6DC858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>
                  <a:latin typeface="Tahaoma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="" xmlns:a16="http://schemas.microsoft.com/office/drawing/2014/main" id="{DB729567-E297-4001-BDBC-2342E7FF13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ahaoma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1CEC103E-4DD0-47F9-9DDA-FC00800A48CC}"/>
                  </a:ext>
                </a:extLst>
              </p:cNvPr>
              <p:cNvSpPr/>
              <p:nvPr/>
            </p:nvSpPr>
            <p:spPr>
              <a:xfrm>
                <a:off x="226574" y="7247567"/>
                <a:ext cx="21821570" cy="1821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Số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chập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4950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EC103E-4DD0-47F9-9DDA-FC00800A48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74" y="7247567"/>
                <a:ext cx="21821570" cy="1821076"/>
              </a:xfrm>
              <a:prstGeom prst="rect">
                <a:avLst/>
              </a:prstGeom>
              <a:blipFill rotWithShape="0">
                <a:blip r:embed="rId8"/>
                <a:stretch>
                  <a:fillRect t="-9699" r="-1480" b="-19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9401281D-BB2E-4435-9BD5-53DC9B2AAD9F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56039" y="11664362"/>
                <a:ext cx="19676080" cy="1508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5400" dirty="0" err="1" smtClean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5400" dirty="0" smtClean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cố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𝛺</m:t>
                            </m:r>
                          </m:e>
                        </m:d>
                      </m:den>
                    </m:f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495</m:t>
                        </m:r>
                      </m:den>
                    </m:f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" y="11664362"/>
                <a:ext cx="19676080" cy="1508746"/>
              </a:xfrm>
              <a:prstGeom prst="rect">
                <a:avLst/>
              </a:prstGeom>
              <a:blipFill rotWithShape="0">
                <a:blip r:embed="rId9"/>
                <a:stretch>
                  <a:fillRect b="-5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94153" y="9109170"/>
                <a:ext cx="22587550" cy="2854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600450" algn="l"/>
                    <a:tab pos="5040630" algn="l"/>
                  </a:tabLst>
                </a:pP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Goi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cố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5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 (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Tức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tận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lang="en-US" sz="5400" dirty="0" smtClean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190</m:t>
                    </m:r>
                  </m:oMath>
                </a14:m>
                <a:r>
                  <a:rPr lang="en-US" sz="54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53" y="9109170"/>
                <a:ext cx="22587550" cy="2854243"/>
              </a:xfrm>
              <a:prstGeom prst="rect">
                <a:avLst/>
              </a:prstGeom>
              <a:blipFill rotWithShape="0">
                <a:blip r:embed="rId10"/>
                <a:stretch>
                  <a:fillRect t="-6183" r="-1430" b="-9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26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" grpId="0"/>
      <p:bldP spid="46" grpId="0" animBg="1"/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10312212"/>
            <a:chOff x="534987" y="1869705"/>
            <a:chExt cx="23175378" cy="864771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647717"/>
              <a:chOff x="534987" y="1647866"/>
              <a:chExt cx="23175378" cy="864771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2954716" cy="857469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41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3999915" y="2118443"/>
                  <a:ext cx="19467626" cy="3534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nl-NL" sz="6000" spc="-3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hình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6000" spc="-3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giới hạn bởi các đường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6000" spc="-3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nl-NL" sz="6000" spc="-3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Tìm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6000" spc="-3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để diện tích của hình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6000" spc="-3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gấp hai lần diện tích hình phẳng được kẻ sọc trong hình vẽ </a:t>
                  </a:r>
                  <a:r>
                    <a:rPr lang="nl-NL" sz="6000" spc="-3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bên: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9915" y="2118443"/>
                  <a:ext cx="19467626" cy="3534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81" t="-3613" r="-1381" b="-419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96622" y="10591800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7815" y="1819081"/>
                    <a:ext cx="1684855" cy="5157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7815" y="1819081"/>
                    <a:ext cx="1684855" cy="5157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8791" b="-362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89" y="1794918"/>
                    <a:ext cx="2191036" cy="5165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89" y="1794918"/>
                    <a:ext cx="2191036" cy="51653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8242" r="-5270" b="-362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66786" y="1746022"/>
                    <a:ext cx="1449286" cy="6607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6786" y="1746022"/>
                    <a:ext cx="1449286" cy="66079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33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786030"/>
                    <a:ext cx="2263479" cy="5157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6000" b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sz="6000" b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rad>
                        <m:r>
                          <a:rPr lang="en-US" sz="6000" b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b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786030"/>
                    <a:ext cx="2263479" cy="51576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8791" r="-1879" b="-362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46" name="Picture 45" descr="4">
            <a:extLst>
              <a:ext uri="{FF2B5EF4-FFF2-40B4-BE49-F238E27FC236}">
                <a16:creationId xmlns="" xmlns:a16="http://schemas.microsoft.com/office/drawing/2014/main" id="{6EB0C516-D525-4208-8A3A-67195DE67D9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737" y="3505200"/>
            <a:ext cx="7989648" cy="609857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B0D377B-15EE-4B6C-B9E4-E1DAA6CE5638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9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00866" y="5951591"/>
            <a:ext cx="23850679" cy="7469381"/>
            <a:chOff x="184495" y="3636270"/>
            <a:chExt cx="11834900" cy="448156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4119402"/>
              <a:ext cx="11834900" cy="39984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3796150"/>
            <a:chOff x="534987" y="1647866"/>
            <a:chExt cx="23340848" cy="2505879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432855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4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63630" y="4084450"/>
            <a:ext cx="23679365" cy="1620998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32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0" i="1" smtClean="0">
                              <a:latin typeface="Tahaoma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3262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5326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6000" b="0" i="1" dirty="0" smtClean="0">
                              <a:latin typeface="Tahaoma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53262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5326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6000" b="0" i="1" dirty="0" smtClean="0">
                              <a:latin typeface="Tahaoma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53262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5326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6000" b="0" i="1" dirty="0" smtClean="0"/>
                            <m:t>9</m:t>
                          </m:r>
                          <m:r>
                            <m:rPr>
                              <m:nor/>
                            </m:rPr>
                            <a:rPr lang="vi-VN" sz="6000" dirty="0"/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53262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33285FEC-3AD2-4E36-A897-75948A39E6B4}"/>
                  </a:ext>
                </a:extLst>
              </p:cNvPr>
              <p:cNvSpPr/>
              <p:nvPr/>
            </p:nvSpPr>
            <p:spPr>
              <a:xfrm>
                <a:off x="581093" y="7187046"/>
                <a:ext cx="9645819" cy="1748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Đặ</m:t>
                      </m:r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. </m:t>
                      </m:r>
                    </m:oMath>
                  </m:oMathPara>
                </a14:m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285FEC-3AD2-4E36-A897-75948A39E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93" y="7187046"/>
                <a:ext cx="9645819" cy="17484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AC6D862D-3D3F-441A-BE37-68656E8546F7}"/>
                  </a:ext>
                </a:extLst>
              </p:cNvPr>
              <p:cNvSpPr/>
              <p:nvPr/>
            </p:nvSpPr>
            <p:spPr>
              <a:xfrm>
                <a:off x="10166405" y="7187046"/>
                <a:ext cx="13592119" cy="1748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 đó </m:t>
                      </m:r>
                      <m:nary>
                        <m:nary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4800" i="1">
                          <a:latin typeface="Cambria Math" panose="02040503050406030204" pitchFamily="18" charset="0"/>
                        </a:rPr>
                        <m:t>=10⇔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=10</m:t>
                      </m:r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,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6D862D-3D3F-441A-BE37-68656E8546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6405" y="7187046"/>
                <a:ext cx="13592119" cy="174849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795469C5-7F98-449A-AF47-0F73F5D33DCA}"/>
                  </a:ext>
                </a:extLst>
              </p:cNvPr>
              <p:cNvSpPr/>
              <p:nvPr/>
            </p:nvSpPr>
            <p:spPr>
              <a:xfrm>
                <a:off x="539945" y="9214651"/>
                <a:ext cx="10959988" cy="1748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4800" i="1">
                          <a:latin typeface="Cambria Math" panose="02040503050406030204" pitchFamily="18" charset="0"/>
                        </a:rPr>
                        <m:t>=6⇔2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=6</m:t>
                      </m:r>
                      <m:r>
                        <m:rPr>
                          <m:nor/>
                        </m:rPr>
                        <a:rPr lang="en-US" sz="48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95469C5-7F98-449A-AF47-0F73F5D33D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45" y="9214651"/>
                <a:ext cx="10959988" cy="174849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="" xmlns:a16="http://schemas.microsoft.com/office/drawing/2014/main" id="{70322A43-D7E3-4B56-A792-373282F37703}"/>
              </a:ext>
            </a:extLst>
          </p:cNvPr>
          <p:cNvSpPr/>
          <p:nvPr/>
        </p:nvSpPr>
        <p:spPr>
          <a:xfrm>
            <a:off x="392661" y="4334000"/>
            <a:ext cx="1239443" cy="1246909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665814" y="376428"/>
                <a:ext cx="18962650" cy="3304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54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54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là hai hàm liên tục trên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54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thỏa mãn điều kiện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5400" b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54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đồng thời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54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. </a:t>
                </a:r>
                <a:r>
                  <a:rPr lang="en-US" sz="5400" dirty="0" smtClean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         Tính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5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5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5400" b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5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5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54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814" y="376428"/>
                <a:ext cx="18962650" cy="3304879"/>
              </a:xfrm>
              <a:prstGeom prst="rect">
                <a:avLst/>
              </a:prstGeom>
              <a:blipFill rotWithShape="0">
                <a:blip r:embed="rId10"/>
                <a:stretch>
                  <a:fillRect l="-1704" t="-5166" r="-1704" b="-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1530095" y="9251427"/>
                <a:ext cx="9191145" cy="1338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Do đó: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=10</m:t>
                            </m:r>
                          </m:e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&amp;2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=6</m:t>
                            </m:r>
                          </m:e>
                        </m:eqAr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=4</m:t>
                            </m:r>
                          </m:e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0095" y="9251427"/>
                <a:ext cx="9191145" cy="1338764"/>
              </a:xfrm>
              <a:prstGeom prst="rect">
                <a:avLst/>
              </a:prstGeom>
              <a:blipFill rotWithShape="0">
                <a:blip r:embed="rId11"/>
                <a:stretch>
                  <a:fillRect l="-2984" b="-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52791" y="11832172"/>
                <a:ext cx="9844426" cy="1090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Vậy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91" y="11832172"/>
                <a:ext cx="9844426" cy="1090876"/>
              </a:xfrm>
              <a:prstGeom prst="rect">
                <a:avLst/>
              </a:prstGeom>
              <a:blipFill rotWithShape="0">
                <a:blip r:embed="rId12"/>
                <a:stretch>
                  <a:fillRect l="-2786" r="-1858" b="-18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50" grpId="0" animBg="1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60476"/>
            <a:ext cx="24349760" cy="13552801"/>
            <a:chOff x="203200" y="3682141"/>
            <a:chExt cx="9467753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8" cy="1010087"/>
              <a:chOff x="1275607" y="6322796"/>
              <a:chExt cx="4592537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78013" y="6470453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76235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73564" cy="103889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544895" y="1295855"/>
                <a:ext cx="22302837" cy="5109101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0555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 : 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5" y="1295855"/>
                <a:ext cx="22302837" cy="5109101"/>
              </a:xfrm>
              <a:prstGeom prst="rect">
                <a:avLst/>
              </a:prstGeom>
              <a:blipFill rotWithShape="0">
                <a:blip r:embed="rId3"/>
                <a:stretch>
                  <a:fillRect t="-2745" r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DTB4(3 N a am)">
            <a:extLst>
              <a:ext uri="{FF2B5EF4-FFF2-40B4-BE49-F238E27FC236}">
                <a16:creationId xmlns="" xmlns:a16="http://schemas.microsoft.com/office/drawing/2014/main" id="{6EE8DD49-7BC0-43DA-BBE6-940393E67E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7" y="7419260"/>
            <a:ext cx="8724900" cy="585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86A47DD-935F-45B9-A84B-EBF1A118E533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60476"/>
            <a:ext cx="24349760" cy="13552801"/>
            <a:chOff x="203200" y="3682141"/>
            <a:chExt cx="9467753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8" cy="1010087"/>
              <a:chOff x="1275607" y="6322796"/>
              <a:chExt cx="4592537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42019" y="6378165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76235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573564" cy="123912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544895" y="1295855"/>
                <a:ext cx="23087571" cy="4108892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marL="630555" marR="0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810260" algn="l"/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Nghĩa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ad>
                          <m:radPr>
                            <m:degHide m:val="on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</m:rad>
                      </m:sup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</m:d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𝑑𝑥</m:t>
                    </m:r>
                  </m:oMath>
                </a14:m>
                <a:endParaRPr lang="en-US" sz="6000" i="1" dirty="0">
                  <a:latin typeface="Tahaoma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810260" algn="l"/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</m:rad>
                        </m:sub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ad>
                            <m:radPr>
                              <m:degHide m:val="on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</m:rad>
                        </m:sup>
                        <m:e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nary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𝑑𝑥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5" y="1295855"/>
                <a:ext cx="23087571" cy="410889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06BB1A4-1977-4EBF-8AB9-9A8ED1D3AE77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18196" y="6229103"/>
                <a:ext cx="25593292" cy="3238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810260" algn="l"/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rad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60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rad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rad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rad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6000" i="1" dirty="0" smtClean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810260" algn="l"/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rad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96" y="6229103"/>
                <a:ext cx="25593292" cy="3238002"/>
              </a:xfrm>
              <a:prstGeom prst="rect">
                <a:avLst/>
              </a:prstGeom>
              <a:blipFill rotWithShape="0"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54710" y="10625407"/>
                <a:ext cx="8467078" cy="1929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630555" algn="l"/>
                    <a:tab pos="810260" algn="l"/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rad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0000FF"/>
                  </a:solidFill>
                  <a:highlight>
                    <a:srgbClr val="00FF00"/>
                  </a:highlight>
                  <a:latin typeface="Tahaom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10" y="10625407"/>
                <a:ext cx="8467078" cy="19295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787" y="10960727"/>
            <a:ext cx="10790855" cy="11827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69130" y="11082358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D.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5003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1" grpId="0" animBg="1"/>
      <p:bldP spid="2" grpId="0"/>
      <p:bldP spid="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7880219"/>
            <a:chOff x="534987" y="1869705"/>
            <a:chExt cx="23340848" cy="660827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6608270"/>
              <a:chOff x="534987" y="1647866"/>
              <a:chExt cx="23340848" cy="660827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65352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42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60798" y="1899196"/>
                  <a:ext cx="19392945" cy="6559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Viết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qua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a:rPr lang="fr-FR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6000" dirty="0">
                    <a:solidFill>
                      <a:schemeClr val="tx1"/>
                    </a:solidFill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798" y="1899196"/>
                  <a:ext cx="19392945" cy="6559414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386" t="-1247" r="-1417" b="-257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A9689F9-125A-45C9-9A19-BA2A2792BA55}"/>
              </a:ext>
            </a:extLst>
          </p:cNvPr>
          <p:cNvGrpSpPr/>
          <p:nvPr/>
        </p:nvGrpSpPr>
        <p:grpSpPr>
          <a:xfrm>
            <a:off x="1923641" y="8218402"/>
            <a:ext cx="9934697" cy="2016882"/>
            <a:chOff x="5224004" y="5763987"/>
            <a:chExt cx="9788522" cy="1991244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579BECE-37F0-4037-978D-32B0B8DC7DA7}"/>
                </a:ext>
              </a:extLst>
            </p:cNvPr>
            <p:cNvSpPr/>
            <p:nvPr/>
          </p:nvSpPr>
          <p:spPr>
            <a:xfrm>
              <a:off x="5807832" y="5763987"/>
              <a:ext cx="920469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EF0ED42-E8B8-41BF-AF28-8F1A7DD5A240}"/>
                </a:ext>
              </a:extLst>
            </p:cNvPr>
            <p:cNvSpPr/>
            <p:nvPr/>
          </p:nvSpPr>
          <p:spPr>
            <a:xfrm>
              <a:off x="5224004" y="625934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CD299540-F506-4FEF-A79C-43A037361ED9}"/>
                    </a:ext>
                  </a:extLst>
                </p:cNvPr>
                <p:cNvSpPr txBox="1"/>
                <p:nvPr/>
              </p:nvSpPr>
              <p:spPr>
                <a:xfrm>
                  <a:off x="6342707" y="6289884"/>
                  <a:ext cx="7826594" cy="1240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𝑦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𝑧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6000" dirty="0">
                            <a:latin typeface="Tahaoma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D299540-F506-4FEF-A79C-43A03736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707" y="6289884"/>
                  <a:ext cx="7826594" cy="124077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B5301FD-479E-458B-9BAA-1C58A6CA42A0}"/>
              </a:ext>
            </a:extLst>
          </p:cNvPr>
          <p:cNvGrpSpPr/>
          <p:nvPr/>
        </p:nvGrpSpPr>
        <p:grpSpPr>
          <a:xfrm>
            <a:off x="1929534" y="10659708"/>
            <a:ext cx="9928804" cy="2016882"/>
            <a:chOff x="3724495" y="1600200"/>
            <a:chExt cx="9782716" cy="199124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22E41E4-154E-4953-A245-E3E70F549F81}"/>
                </a:ext>
              </a:extLst>
            </p:cNvPr>
            <p:cNvSpPr/>
            <p:nvPr/>
          </p:nvSpPr>
          <p:spPr>
            <a:xfrm>
              <a:off x="4316549" y="1600200"/>
              <a:ext cx="9190662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D8C9CE3-E950-4BE2-B3FF-736DDEEB6CA4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6192354-A70B-4860-8849-A01AB4C1F2C7}"/>
                    </a:ext>
                  </a:extLst>
                </p:cNvPr>
                <p:cNvSpPr txBox="1"/>
                <p:nvPr/>
              </p:nvSpPr>
              <p:spPr>
                <a:xfrm>
                  <a:off x="5203462" y="2112629"/>
                  <a:ext cx="673794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6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600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192354-A70B-4860-8849-A01AB4C1F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3462" y="2112629"/>
                  <a:ext cx="6737941" cy="107561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3408" b="-340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F66991F-9460-483E-829A-8CEDE5A0B447}"/>
              </a:ext>
            </a:extLst>
          </p:cNvPr>
          <p:cNvGrpSpPr/>
          <p:nvPr/>
        </p:nvGrpSpPr>
        <p:grpSpPr>
          <a:xfrm>
            <a:off x="12960181" y="8309675"/>
            <a:ext cx="9878896" cy="2016882"/>
            <a:chOff x="3724495" y="1600200"/>
            <a:chExt cx="9733542" cy="1991244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48257DC-443C-42BD-9206-24E7CCFF7BD7}"/>
                </a:ext>
              </a:extLst>
            </p:cNvPr>
            <p:cNvSpPr/>
            <p:nvPr/>
          </p:nvSpPr>
          <p:spPr>
            <a:xfrm>
              <a:off x="4316550" y="1600200"/>
              <a:ext cx="9141487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A1661D78-5DB3-4F79-A8F0-14EB54A0B4F1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5DCB814-9F20-4AA0-9CC9-C36B59B34DC8}"/>
                    </a:ext>
                  </a:extLst>
                </p:cNvPr>
                <p:cNvSpPr txBox="1"/>
                <p:nvPr/>
              </p:nvSpPr>
              <p:spPr>
                <a:xfrm>
                  <a:off x="5166063" y="2070576"/>
                  <a:ext cx="7442460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9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600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5DCB814-9F20-4AA0-9CC9-C36B59B3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6063" y="2070576"/>
                  <a:ext cx="7442460" cy="107561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849" b="-340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6A5422F-3F50-4FB4-93FB-0B92F39D9DFA}"/>
              </a:ext>
            </a:extLst>
          </p:cNvPr>
          <p:cNvGrpSpPr/>
          <p:nvPr/>
        </p:nvGrpSpPr>
        <p:grpSpPr>
          <a:xfrm>
            <a:off x="12990152" y="10605578"/>
            <a:ext cx="9914473" cy="2016882"/>
            <a:chOff x="3724495" y="1600200"/>
            <a:chExt cx="9768595" cy="1991244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AACC653D-51A9-40C7-869B-1BC369342FB6}"/>
                </a:ext>
              </a:extLst>
            </p:cNvPr>
            <p:cNvSpPr/>
            <p:nvPr/>
          </p:nvSpPr>
          <p:spPr>
            <a:xfrm>
              <a:off x="4316550" y="1600200"/>
              <a:ext cx="9176540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9D71D1F7-B211-40DA-B7BD-E3BC8678CE6E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6B1727F3-DC87-425F-9C9B-AD97AAA9C533}"/>
                    </a:ext>
                  </a:extLst>
                </p:cNvPr>
                <p:cNvSpPr txBox="1"/>
                <p:nvPr/>
              </p:nvSpPr>
              <p:spPr>
                <a:xfrm>
                  <a:off x="5266930" y="1991278"/>
                  <a:ext cx="7785752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𝑧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14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60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600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1727F3-DC87-425F-9C9B-AD97AAA9C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930" y="1991278"/>
                  <a:ext cx="7785752" cy="107561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483" b="-3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73293B0-BBE6-4A17-8986-702EE84AE967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6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07027"/>
            <a:ext cx="24298053" cy="13608973"/>
            <a:chOff x="203200" y="3636269"/>
            <a:chExt cx="9447648" cy="11679857"/>
          </a:xfrm>
        </p:grpSpPr>
        <p:sp>
          <p:nvSpPr>
            <p:cNvPr id="5" name="Rounded Rectangle 4"/>
            <p:cNvSpPr/>
            <p:nvPr/>
          </p:nvSpPr>
          <p:spPr>
            <a:xfrm>
              <a:off x="367100" y="3788391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9" cy="1055958"/>
              <a:chOff x="1275606" y="6239450"/>
              <a:chExt cx="4592538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76235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275606" y="6511599"/>
                <a:ext cx="793245" cy="104401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544895" y="1295855"/>
                <a:ext cx="22302837" cy="2093981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5" y="1295855"/>
                <a:ext cx="22302837" cy="2093981"/>
              </a:xfrm>
              <a:prstGeom prst="rect">
                <a:avLst/>
              </a:prstGeom>
              <a:blipFill rotWithShape="0">
                <a:blip r:embed="rId3"/>
                <a:stretch>
                  <a:fillRect l="-1230" t="-6997" r="-1230" b="-1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702A089E-4527-4ABA-BAF4-0BE13838F93A}"/>
                  </a:ext>
                </a:extLst>
              </p:cNvPr>
              <p:cNvSpPr/>
              <p:nvPr/>
            </p:nvSpPr>
            <p:spPr>
              <a:xfrm>
                <a:off x="1161121" y="3585121"/>
                <a:ext cx="21929065" cy="597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6000" i="1" dirty="0">
                  <a:latin typeface="Tahaoma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𝐶𝐻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𝐴𝐻</m:t>
                        </m:r>
                      </m:e>
                    </m:acc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𝐴𝐵</m:t>
                                    </m:r>
                                  </m:e>
                                </m:acc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𝐵𝐶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𝐶𝐻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𝐶𝐻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𝐵𝐶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𝐴𝐻</m:t>
                                </m:r>
                              </m:e>
                            </m:acc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02A089E-4527-4ABA-BAF4-0BE13838F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121" y="3585121"/>
                <a:ext cx="21929065" cy="5979266"/>
              </a:xfrm>
              <a:prstGeom prst="rect">
                <a:avLst/>
              </a:prstGeom>
              <a:blipFill rotWithShape="0">
                <a:blip r:embed="rId4"/>
                <a:stretch>
                  <a:fillRect l="-1668" t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34920FF4-4049-4999-8C2E-03E2B585353F}"/>
                  </a:ext>
                </a:extLst>
              </p:cNvPr>
              <p:cNvSpPr/>
              <p:nvPr/>
            </p:nvSpPr>
            <p:spPr>
              <a:xfrm>
                <a:off x="2996787" y="9790152"/>
                <a:ext cx="14769043" cy="30401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𝑏𝑐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6000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4920FF4-4049-4999-8C2E-03E2B585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787" y="9790152"/>
                <a:ext cx="14769043" cy="30401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E0E5D7C-617A-41A2-95F9-C295A8C3155E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" grpId="0"/>
      <p:bldP spid="3" grpId="0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83656" y="160476"/>
            <a:ext cx="24337763" cy="13552801"/>
            <a:chOff x="207865" y="3682141"/>
            <a:chExt cx="9463088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7865" y="3682141"/>
              <a:ext cx="2338033" cy="1010087"/>
              <a:chOff x="1284751" y="6322796"/>
              <a:chExt cx="4583393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14557" y="6511600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84751" y="6330946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378165"/>
                <a:ext cx="718305" cy="10658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-3808413" y="1856351"/>
                <a:ext cx="22302837" cy="3994502"/>
              </a:xfrm>
              <a:prstGeom prst="rect">
                <a:avLst/>
              </a:prstGeom>
              <a:noFill/>
            </p:spPr>
            <p:txBody>
              <a:bodyPr wrap="square" lIns="182889" tIns="91445" rIns="182889" bIns="91445" rtlCol="0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∨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08413" y="1856351"/>
                <a:ext cx="22302837" cy="39945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B470180-C5A5-4387-96B4-5FDCA9D6AEEC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82077" y="6827739"/>
                <a:ext cx="22331528" cy="3546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6000" dirty="0" smtClean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077" y="6827739"/>
                <a:ext cx="22331528" cy="3546868"/>
              </a:xfrm>
              <a:prstGeom prst="rect">
                <a:avLst/>
              </a:prstGeom>
              <a:blipFill rotWithShape="0">
                <a:blip r:embed="rId4"/>
                <a:stretch>
                  <a:fillRect l="-1665" t="-5498" r="-710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558831" y="11166177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A.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6037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1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2867661"/>
            <a:chOff x="534987" y="1869705"/>
            <a:chExt cx="23340848" cy="240479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404791"/>
              <a:chOff x="534987" y="1647866"/>
              <a:chExt cx="23340848" cy="240479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33176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6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43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2905" y="1921601"/>
                  <a:ext cx="19392945" cy="23317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Xét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thoả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mãn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toạ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𝑂𝑥𝑦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tập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diễn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den>
                      </m:f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905" y="1921601"/>
                  <a:ext cx="19392945" cy="23317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386" t="-3509" r="-1417" b="-350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A9689F9-125A-45C9-9A19-BA2A2792BA55}"/>
              </a:ext>
            </a:extLst>
          </p:cNvPr>
          <p:cNvGrpSpPr/>
          <p:nvPr/>
        </p:nvGrpSpPr>
        <p:grpSpPr>
          <a:xfrm>
            <a:off x="820765" y="3173400"/>
            <a:ext cx="9934697" cy="2016882"/>
            <a:chOff x="5224004" y="5763987"/>
            <a:chExt cx="9788522" cy="1991244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579BECE-37F0-4037-978D-32B0B8DC7DA7}"/>
                </a:ext>
              </a:extLst>
            </p:cNvPr>
            <p:cNvSpPr/>
            <p:nvPr/>
          </p:nvSpPr>
          <p:spPr>
            <a:xfrm>
              <a:off x="5807832" y="5763987"/>
              <a:ext cx="920469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EF0ED42-E8B8-41BF-AF28-8F1A7DD5A240}"/>
                </a:ext>
              </a:extLst>
            </p:cNvPr>
            <p:cNvSpPr/>
            <p:nvPr/>
          </p:nvSpPr>
          <p:spPr>
            <a:xfrm>
              <a:off x="5224004" y="625934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CD299540-F506-4FEF-A79C-43A037361ED9}"/>
                    </a:ext>
                  </a:extLst>
                </p:cNvPr>
                <p:cNvSpPr txBox="1"/>
                <p:nvPr/>
              </p:nvSpPr>
              <p:spPr>
                <a:xfrm>
                  <a:off x="6342707" y="6228339"/>
                  <a:ext cx="5431897" cy="1292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Arial" panose="020B0604020202020204" pitchFamily="34" charset="0"/>
                          </a:rPr>
                          <m:t>đườ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Arial" panose="020B0604020202020204" pitchFamily="34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Arial" panose="020B0604020202020204" pitchFamily="34" charset="0"/>
                          </a:rPr>
                          <m:t>ẳ</m:t>
                        </m:r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Arial" panose="020B060402020202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6000" i="0" dirty="0">
                            <a:latin typeface="Tahaoma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6000" i="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D299540-F506-4FEF-A79C-43A03736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707" y="6228339"/>
                  <a:ext cx="5431897" cy="129262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B5301FD-479E-458B-9BAA-1C58A6CA42A0}"/>
              </a:ext>
            </a:extLst>
          </p:cNvPr>
          <p:cNvGrpSpPr/>
          <p:nvPr/>
        </p:nvGrpSpPr>
        <p:grpSpPr>
          <a:xfrm>
            <a:off x="826658" y="5614706"/>
            <a:ext cx="9928804" cy="2016882"/>
            <a:chOff x="3724495" y="1600200"/>
            <a:chExt cx="9782716" cy="199124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22E41E4-154E-4953-A245-E3E70F549F81}"/>
                </a:ext>
              </a:extLst>
            </p:cNvPr>
            <p:cNvSpPr/>
            <p:nvPr/>
          </p:nvSpPr>
          <p:spPr>
            <a:xfrm>
              <a:off x="4316549" y="1600200"/>
              <a:ext cx="9190662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D8C9CE3-E950-4BE2-B3FF-736DDEEB6CA4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6192354-A70B-4860-8849-A01AB4C1F2C7}"/>
                    </a:ext>
                  </a:extLst>
                </p:cNvPr>
                <p:cNvSpPr txBox="1"/>
                <p:nvPr/>
              </p:nvSpPr>
              <p:spPr>
                <a:xfrm>
                  <a:off x="5266929" y="1991277"/>
                  <a:ext cx="6737941" cy="10756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đườ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n</m:t>
                      </m:r>
                    </m:oMath>
                  </a14:m>
                  <a:r>
                    <a:rPr lang="en-US" sz="600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192354-A70B-4860-8849-A01AB4C1F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929" y="1991277"/>
                  <a:ext cx="6737941" cy="107561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2849" b="-340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F66991F-9460-483E-829A-8CEDE5A0B447}"/>
              </a:ext>
            </a:extLst>
          </p:cNvPr>
          <p:cNvGrpSpPr/>
          <p:nvPr/>
        </p:nvGrpSpPr>
        <p:grpSpPr>
          <a:xfrm>
            <a:off x="12115020" y="3318803"/>
            <a:ext cx="9878896" cy="2016882"/>
            <a:chOff x="3724495" y="1600200"/>
            <a:chExt cx="9733542" cy="1991244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48257DC-443C-42BD-9206-24E7CCFF7BD7}"/>
                </a:ext>
              </a:extLst>
            </p:cNvPr>
            <p:cNvSpPr/>
            <p:nvPr/>
          </p:nvSpPr>
          <p:spPr>
            <a:xfrm>
              <a:off x="4316550" y="1600200"/>
              <a:ext cx="9141487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A1661D78-5DB3-4F79-A8F0-14EB54A0B4F1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5DCB814-9F20-4AA0-9CC9-C36B59B34DC8}"/>
                    </a:ext>
                  </a:extLst>
                </p:cNvPr>
                <p:cNvSpPr txBox="1"/>
                <p:nvPr/>
              </p:nvSpPr>
              <p:spPr>
                <a:xfrm>
                  <a:off x="5166063" y="2070576"/>
                  <a:ext cx="5392937" cy="1139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đườ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elip</m:t>
                      </m:r>
                    </m:oMath>
                  </a14:m>
                  <a:r>
                    <a:rPr lang="en-US" sz="6000" i="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5DCB814-9F20-4AA0-9CC9-C36B59B3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6063" y="2070576"/>
                  <a:ext cx="5392937" cy="11394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698" b="-26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6A5422F-3F50-4FB4-93FB-0B92F39D9DFA}"/>
              </a:ext>
            </a:extLst>
          </p:cNvPr>
          <p:cNvGrpSpPr/>
          <p:nvPr/>
        </p:nvGrpSpPr>
        <p:grpSpPr>
          <a:xfrm>
            <a:off x="12144991" y="5614706"/>
            <a:ext cx="9914473" cy="2016882"/>
            <a:chOff x="3724495" y="1600200"/>
            <a:chExt cx="9768595" cy="1991244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AACC653D-51A9-40C7-869B-1BC369342FB6}"/>
                </a:ext>
              </a:extLst>
            </p:cNvPr>
            <p:cNvSpPr/>
            <p:nvPr/>
          </p:nvSpPr>
          <p:spPr>
            <a:xfrm>
              <a:off x="4316550" y="1600200"/>
              <a:ext cx="9176540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9D71D1F7-B211-40DA-B7BD-E3BC8678CE6E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6B1727F3-DC87-425F-9C9B-AD97AAA9C533}"/>
                    </a:ext>
                  </a:extLst>
                </p:cNvPr>
                <p:cNvSpPr txBox="1"/>
                <p:nvPr/>
              </p:nvSpPr>
              <p:spPr>
                <a:xfrm>
                  <a:off x="5136534" y="1961184"/>
                  <a:ext cx="6894513" cy="1139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đườ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b="1" i="0" dirty="0">
                          <a:latin typeface="Tahaoma"/>
                          <a:ea typeface="Arial" panose="020B0604020202020204" pitchFamily="34" charset="0"/>
                        </a:rPr>
                        <m:t>parabol</m:t>
                      </m:r>
                    </m:oMath>
                  </a14:m>
                  <a:r>
                    <a:rPr lang="en-US" sz="6000" i="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1727F3-DC87-425F-9C9B-AD97AAA9C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6534" y="1961184"/>
                  <a:ext cx="6894513" cy="113949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2169" b="-26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74622E3-3720-4D50-9C88-00A2C13D18CD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60473"/>
            <a:ext cx="24349760" cy="13552803"/>
            <a:chOff x="203200" y="3682139"/>
            <a:chExt cx="9467753" cy="1163164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39"/>
              <a:ext cx="2342698" cy="1055957"/>
              <a:chOff x="1275607" y="6322793"/>
              <a:chExt cx="4592537" cy="1918626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872887" y="5246159"/>
                <a:ext cx="191862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42018" y="6571009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910475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783650" cy="1438269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630837" y="2422601"/>
                <a:ext cx="23087571" cy="501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smtClean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𝑤𝑖</m:t>
                      </m:r>
                    </m:oMath>
                  </m:oMathPara>
                </a14:m>
                <a:endParaRPr lang="en-US" sz="6000" i="1" dirty="0" smtClean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𝑤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2+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𝑤𝑖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 (*)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37" y="2422601"/>
                <a:ext cx="23087571" cy="5010859"/>
              </a:xfrm>
              <a:prstGeom prst="rect">
                <a:avLst/>
              </a:prstGeom>
              <a:blipFill rotWithShape="0">
                <a:blip r:embed="rId3"/>
                <a:stretch>
                  <a:fillRect t="-3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1A91854B-AFAB-4C8E-A25E-343467B7FD6B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44895" y="7454957"/>
                <a:ext cx="23842280" cy="3418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𝑤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𝑦𝑖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(*)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1−2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2+2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phức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6000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95" y="7454957"/>
                <a:ext cx="23842280" cy="3418500"/>
              </a:xfrm>
              <a:prstGeom prst="rect">
                <a:avLst/>
              </a:prstGeom>
              <a:blipFill rotWithShape="0">
                <a:blip r:embed="rId4"/>
                <a:stretch>
                  <a:fillRect t="-5882" b="-8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267806" y="11277703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A.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185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90050"/>
            <a:ext cx="23815891" cy="3876154"/>
            <a:chOff x="534987" y="1869705"/>
            <a:chExt cx="23340848" cy="3250504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127657"/>
              <a:chOff x="534987" y="1647866"/>
              <a:chExt cx="23340848" cy="312765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305463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44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9392945" cy="3164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liên tục và có đạo hàm cấp hai trên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thỏa </a:t>
                  </a:r>
                  <a14:m>
                    <m:oMath xmlns:m="http://schemas.openxmlformats.org/officeDocument/2006/math">
                      <m:nary>
                        <m:nary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∫</m:t>
                          </m:r>
                        </m:sup>
                        <m:e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6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6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nary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 phân </a:t>
                  </a:r>
                  <a14:m>
                    <m:oMath xmlns:m="http://schemas.openxmlformats.org/officeDocument/2006/math">
                      <m:nary>
                        <m:nary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bằng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9392945" cy="316499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17" t="-3548" r="-1386" b="-419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226648" y="4028660"/>
            <a:ext cx="23679365" cy="1810975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187484" y="1845966"/>
                    <a:ext cx="544265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6000" b="1" i="0" dirty="0">
                            <a:latin typeface="Tahaoma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7484" y="1845966"/>
                    <a:ext cx="544265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22222" r="-9497" b="-72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39695" y="1845964"/>
                    <a:ext cx="544265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6000" b="1" i="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9695" y="1845964"/>
                    <a:ext cx="544265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22222" r="-5587" b="-72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66786" y="1845966"/>
                    <a:ext cx="69420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6000" b="1" i="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6786" y="1845966"/>
                    <a:ext cx="69420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22222" r="-9170" b="-72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8145" y="1847056"/>
                    <a:ext cx="544265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fr-FR" sz="6000" b="1" i="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145" y="1847056"/>
                    <a:ext cx="544265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22963" r="-5587" b="-72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9AD0A3D0-4B62-46C1-A710-10CE87D4179F}"/>
              </a:ext>
            </a:extLst>
          </p:cNvPr>
          <p:cNvGrpSpPr/>
          <p:nvPr/>
        </p:nvGrpSpPr>
        <p:grpSpPr>
          <a:xfrm>
            <a:off x="226648" y="6066093"/>
            <a:ext cx="22822370" cy="7071436"/>
            <a:chOff x="203200" y="3636277"/>
            <a:chExt cx="11549982" cy="3224504"/>
          </a:xfrm>
        </p:grpSpPr>
        <p:sp>
          <p:nvSpPr>
            <p:cNvPr id="77" name="Rounded Rectangle 4">
              <a:extLst>
                <a:ext uri="{FF2B5EF4-FFF2-40B4-BE49-F238E27FC236}">
                  <a16:creationId xmlns="" xmlns:a16="http://schemas.microsoft.com/office/drawing/2014/main" id="{07808770-7E63-4A11-9EBC-8D1BA62CFE90}"/>
                </a:ext>
              </a:extLst>
            </p:cNvPr>
            <p:cNvSpPr/>
            <p:nvPr/>
          </p:nvSpPr>
          <p:spPr>
            <a:xfrm>
              <a:off x="203200" y="3897144"/>
              <a:ext cx="11549982" cy="296363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000">
                <a:latin typeface="Tahaoma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C77FC233-C596-4661-B5CA-8E2A3762E41E}"/>
                </a:ext>
              </a:extLst>
            </p:cNvPr>
            <p:cNvGrpSpPr/>
            <p:nvPr/>
          </p:nvGrpSpPr>
          <p:grpSpPr>
            <a:xfrm>
              <a:off x="203200" y="3636277"/>
              <a:ext cx="2342698" cy="501928"/>
              <a:chOff x="1275608" y="6239449"/>
              <a:chExt cx="4592538" cy="911978"/>
            </a:xfrm>
          </p:grpSpPr>
          <p:sp>
            <p:nvSpPr>
              <p:cNvPr id="79" name="Freeform 20">
                <a:extLst>
                  <a:ext uri="{FF2B5EF4-FFF2-40B4-BE49-F238E27FC236}">
                    <a16:creationId xmlns="" xmlns:a16="http://schemas.microsoft.com/office/drawing/2014/main" id="{3F057796-A0B3-415A-A66D-ACC605B0A3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5" y="47011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>
                  <a:latin typeface="Tahaoma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EDD022D8-AF75-4DAD-A35B-B4FDDF55E681}"/>
                  </a:ext>
                </a:extLst>
              </p:cNvPr>
              <p:cNvSpPr txBox="1"/>
              <p:nvPr/>
            </p:nvSpPr>
            <p:spPr>
              <a:xfrm>
                <a:off x="2187353" y="6239449"/>
                <a:ext cx="2492389" cy="841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aoma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aom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="" xmlns:a16="http://schemas.microsoft.com/office/drawing/2014/main" id="{8EFFD6CF-1E4D-4599-816B-1915DD6DC858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>
                  <a:latin typeface="Tahaoma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="" xmlns:a16="http://schemas.microsoft.com/office/drawing/2014/main" id="{DB729567-E297-4001-BDBC-2342E7FF13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ahaoma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1CEC103E-4DD0-47F9-9DDA-FC00800A48CC}"/>
                  </a:ext>
                </a:extLst>
              </p:cNvPr>
              <p:cNvSpPr/>
              <p:nvPr/>
            </p:nvSpPr>
            <p:spPr>
              <a:xfrm>
                <a:off x="716217" y="7666621"/>
                <a:ext cx="18100604" cy="3890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tabLst>
                    <a:tab pos="628650" algn="l"/>
                    <a:tab pos="2160270" algn="l"/>
                    <a:tab pos="3600450" algn="l"/>
                    <a:tab pos="5040630" algn="l"/>
                  </a:tabLst>
                </a:pP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𝑑𝑣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eqArr>
                        <m:d>
                          <m:dPr>
                            <m:begChr m:val="{"/>
                            <m:endChr m:val="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&amp;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𝑑𝑢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𝑥𝑑𝑥</m:t>
                                </m:r>
                              </m: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&amp;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eqArr>
                          </m:e>
                        </m:d>
                      </m:e>
                    </m:d>
                  </m:oMath>
                </a14:m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629920">
                  <a:tabLst>
                    <a:tab pos="628650" algn="l"/>
                    <a:tab pos="2160270" algn="l"/>
                    <a:tab pos="3600450" algn="l"/>
                    <a:tab pos="5040630" algn="l"/>
                  </a:tabLst>
                </a:pP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fr-FR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EC103E-4DD0-47F9-9DDA-FC00800A48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17" y="7666621"/>
                <a:ext cx="18100604" cy="3890552"/>
              </a:xfrm>
              <a:prstGeom prst="rect">
                <a:avLst/>
              </a:prstGeom>
              <a:blipFill rotWithShape="0">
                <a:blip r:embed="rId8"/>
                <a:stretch>
                  <a:fillRect b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B7EC150-972E-4964-A668-969F53AC287D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07027"/>
            <a:ext cx="24349760" cy="13606249"/>
            <a:chOff x="203200" y="3636269"/>
            <a:chExt cx="9467753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1055958"/>
              <a:chOff x="1275607" y="6239450"/>
              <a:chExt cx="4592537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783651" cy="145536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754708" y="1752600"/>
                <a:ext cx="23087571" cy="8765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>
                  <a:lnSpc>
                    <a:spcPct val="150000"/>
                  </a:lnSpc>
                  <a:tabLst>
                    <a:tab pos="628650" algn="l"/>
                    <a:tab pos="2160270" algn="l"/>
                    <a:tab pos="3600450" algn="l"/>
                    <a:tab pos="5040630" algn="l"/>
                  </a:tabLst>
                </a:pP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𝑑𝑣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𝑑𝑥</m:t>
                            </m:r>
                          </m:e>
                        </m:eqAr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𝑑𝑢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𝑑𝑥</m:t>
                            </m:r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914400">
                  <a:lnSpc>
                    <a:spcPct val="150000"/>
                  </a:lnSpc>
                  <a:tabLst>
                    <a:tab pos="628650" algn="l"/>
                    <a:tab pos="2160270" algn="l"/>
                    <a:tab pos="3600450" algn="l"/>
                    <a:tab pos="5040630" algn="l"/>
                  </a:tabLst>
                </a:pPr>
                <a:r>
                  <a:rPr lang="fr-FR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cs typeface="Times New Roman" panose="02020603050405020304" pitchFamily="18" charset="0"/>
                </a:endParaRPr>
              </a:p>
              <a:p>
                <a:pPr marL="914400">
                  <a:lnSpc>
                    <a:spcPct val="150000"/>
                  </a:lnSpc>
                  <a:tabLst>
                    <a:tab pos="628650" algn="l"/>
                    <a:tab pos="2160270" algn="l"/>
                    <a:tab pos="3600450" algn="l"/>
                    <a:tab pos="5040630" algn="l"/>
                  </a:tabLst>
                </a:pP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6000" dirty="0" err="1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6000" i="1" dirty="0">
                  <a:latin typeface="Tahaoma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914400">
                  <a:lnSpc>
                    <a:spcPct val="150000"/>
                  </a:lnSpc>
                  <a:tabLst>
                    <a:tab pos="628650" algn="l"/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⇔</m:t>
                    </m:r>
                    <m:nary>
                      <m:nary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nary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08" y="1752600"/>
                <a:ext cx="23087571" cy="8765156"/>
              </a:xfrm>
              <a:prstGeom prst="rect">
                <a:avLst/>
              </a:prstGeom>
              <a:blipFill rotWithShape="0">
                <a:blip r:embed="rId3"/>
                <a:stretch>
                  <a:fillRect b="-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A8DAC32-8505-4FCB-A7DE-A486BD817F7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31399" y="11679911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Chọn</a:t>
            </a:r>
            <a:r>
              <a:rPr lang="en-US" sz="6000" b="1" dirty="0" smtClean="0"/>
              <a:t> A.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5216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9960377"/>
            <a:chOff x="534987" y="1869705"/>
            <a:chExt cx="23175378" cy="835267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352672"/>
              <a:chOff x="534987" y="1647866"/>
              <a:chExt cx="23175378" cy="835267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2954716" cy="8279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45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1770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và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sau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17709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55" t="-6916" r="-1423" b="-1527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96622" y="10591800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8675" r="-4712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90" y="1829694"/>
                    <a:ext cx="480449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90" y="1829694"/>
                    <a:ext cx="480449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26582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7964" r="-9290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2A483321-5DF4-4D86-9D94-E07D6CD31C8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85" y="1958096"/>
            <a:ext cx="14550202" cy="604290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86AE4F9-F066-4511-8F30-60C8D6B34217}"/>
                  </a:ext>
                </a:extLst>
              </p:cNvPr>
              <p:cNvSpPr/>
              <p:nvPr/>
            </p:nvSpPr>
            <p:spPr>
              <a:xfrm>
                <a:off x="3144632" y="8197291"/>
                <a:ext cx="17735755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15000"/>
                  </a:lnSpc>
                </a:pP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là</a:t>
                </a:r>
                <a:endParaRPr lang="en-US" sz="6000" dirty="0">
                  <a:solidFill>
                    <a:schemeClr val="tx1"/>
                  </a:solidFill>
                  <a:latin typeface="Tahaoma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6AE4F9-F066-4511-8F30-60C8D6B34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632" y="8197291"/>
                <a:ext cx="17735755" cy="1154162"/>
              </a:xfrm>
              <a:prstGeom prst="rect">
                <a:avLst/>
              </a:prstGeom>
              <a:blipFill rotWithShape="0">
                <a:blip r:embed="rId9"/>
                <a:stretch>
                  <a:fillRect t="-12698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5324ED4-0E1F-4788-811F-C4FC10985BE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00866" y="5137659"/>
            <a:ext cx="23781476" cy="8283313"/>
            <a:chOff x="184495" y="3636270"/>
            <a:chExt cx="11834900" cy="448156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4153" y="90050"/>
            <a:ext cx="23815890" cy="2688296"/>
            <a:chOff x="534987" y="1869705"/>
            <a:chExt cx="23340847" cy="225437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7" cy="2254377"/>
              <a:chOff x="534987" y="1647866"/>
              <a:chExt cx="23340847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5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624599" y="1653394"/>
                  <a:ext cx="2097638" cy="851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192008" y="1993473"/>
                  <a:ext cx="17161551" cy="17209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lvl="2"/>
                  <a:r>
                    <a:rPr lang="vi-VN" sz="6000" dirty="0" smtClean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Tìm </a:t>
                  </a: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tập nghiệm của phương 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:</a:t>
                  </a: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endParaRPr>
                </a:p>
                <a:p>
                  <a:pPr marL="0" lvl="2"/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     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r>
                            <a:rPr lang="vi-VN" sz="60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vi-VN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r>
                            <a:rPr lang="vi-VN" sz="60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vi-VN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cs typeface="Times New Roman" pitchFamily="18" charset="0"/>
                    </a:rPr>
                    <a:t>.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2008" y="1993473"/>
                  <a:ext cx="17161551" cy="172098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602" t="-6825" b="-1572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494427" y="300268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ahaoma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dirty="0">
                              <a:latin typeface="Cambria Math"/>
                            </a:rPr>
                            <m:t>{ </m:t>
                          </m:r>
                          <m:r>
                            <a:rPr lang="en-US" sz="6000" dirty="0">
                              <a:latin typeface="Cambria Math"/>
                            </a:rPr>
                            <m:t>5</m:t>
                          </m:r>
                          <m:r>
                            <a:rPr lang="en-US" sz="6000" dirty="0">
                              <a:latin typeface="Cambria Math"/>
                            </a:rPr>
                            <m:t>}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dirty="0" smtClean="0">
                              <a:latin typeface="Cambria Math"/>
                            </a:rPr>
                            <m:t>{ </m:t>
                          </m:r>
                          <m:r>
                            <a:rPr lang="en-US" sz="6000" dirty="0" smtClean="0">
                              <a:latin typeface="Cambria Math"/>
                            </a:rPr>
                            <m:t>4</m:t>
                          </m:r>
                          <m:r>
                            <a:rPr lang="en-US" sz="6000" dirty="0" smtClean="0">
                              <a:latin typeface="Cambria Math"/>
                            </a:rPr>
                            <m:t>;</m:t>
                          </m:r>
                          <m:r>
                            <a:rPr lang="en-US" sz="6000" b="0" i="1" dirty="0" smtClean="0">
                              <a:latin typeface="Cambria Math"/>
                            </a:rPr>
                            <m:t>3</m:t>
                          </m:r>
                          <m:r>
                            <a:rPr lang="en-US" sz="6000" dirty="0">
                              <a:latin typeface="Cambria Math"/>
                            </a:rPr>
                            <m:t>}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2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vi-VN" sz="6000" b="1">
                              <a:latin typeface="Cambria Math" panose="02040503050406030204" pitchFamily="18" charset="0"/>
                            </a:rPr>
                            <m:t>∅</m:t>
                          </m:r>
                          <m:r>
                            <m:rPr>
                              <m:nor/>
                            </m:rPr>
                            <a:rPr lang="vi-VN" sz="6000" dirty="0"/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2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5AA5A020-D726-42A7-8B6A-44EB31AF9AA6}"/>
                  </a:ext>
                </a:extLst>
              </p:cNvPr>
              <p:cNvSpPr/>
              <p:nvPr/>
            </p:nvSpPr>
            <p:spPr>
              <a:xfrm>
                <a:off x="2017864" y="6569763"/>
                <a:ext cx="13524116" cy="1781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6000" dirty="0">
                          <a:latin typeface="Tahaoma"/>
                          <a:cs typeface="Times New Roman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pt-BR" sz="6000" dirty="0">
                          <a:latin typeface="Tahaoma"/>
                          <a:cs typeface="Times New Roman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pt-BR" sz="6000" dirty="0">
                          <a:latin typeface="Tahaoma"/>
                          <a:cs typeface="Times New Roman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vi-VN" sz="60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pt-BR" sz="6000" dirty="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AA5A020-D726-42A7-8B6A-44EB31AF9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64" y="6569763"/>
                <a:ext cx="13524116" cy="1781193"/>
              </a:xfrm>
              <a:prstGeom prst="rect">
                <a:avLst/>
              </a:prstGeom>
              <a:blipFill rotWithShape="0">
                <a:blip r:embed="rId8"/>
                <a:stretch>
                  <a:fillRect b="-17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7D93DC4D-0523-4350-BF8D-452352452AAC}"/>
                  </a:ext>
                </a:extLst>
              </p:cNvPr>
              <p:cNvSpPr/>
              <p:nvPr/>
            </p:nvSpPr>
            <p:spPr>
              <a:xfrm>
                <a:off x="2417804" y="8765847"/>
                <a:ext cx="13210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𝑇𝑎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ó: </m:t>
                          </m:r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6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vi-VN" sz="6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D93DC4D-0523-4350-BF8D-452352452A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804" y="8765847"/>
                <a:ext cx="13210731" cy="101566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97F9E0C6-4884-40EF-8E95-483E62DDAA5F}"/>
                  </a:ext>
                </a:extLst>
              </p:cNvPr>
              <p:cNvSpPr txBox="1"/>
              <p:nvPr/>
            </p:nvSpPr>
            <p:spPr>
              <a:xfrm>
                <a:off x="2622662" y="11860252"/>
                <a:ext cx="1932452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6000" dirty="0" smtClean="0">
                    <a:latin typeface="Times New Roman" pitchFamily="18" charset="0"/>
                    <a:cs typeface="Times New Roman" pitchFamily="18" charset="0"/>
                  </a:rPr>
                  <a:t>So sánh với Đk, ta nhận </a:t>
                </a:r>
                <a:r>
                  <a:rPr lang="pt-BR" sz="6000" dirty="0">
                    <a:latin typeface="Times New Roman" pitchFamily="18" charset="0"/>
                    <a:cs typeface="Times New Roman" pitchFamily="18" charset="0"/>
                  </a:rPr>
                  <a:t>nghiệm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pt-BR" sz="6000" dirty="0">
                    <a:latin typeface="Times New Roman" pitchFamily="18" charset="0"/>
                    <a:cs typeface="Times New Roman" pitchFamily="18" charset="0"/>
                  </a:rPr>
                  <a:t>, loại nghiệm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pt-BR" sz="6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F9E0C6-4884-40EF-8E95-483E62DDA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662" y="11860252"/>
                <a:ext cx="19324525" cy="1015663"/>
              </a:xfrm>
              <a:prstGeom prst="rect">
                <a:avLst/>
              </a:prstGeom>
              <a:blipFill rotWithShape="0">
                <a:blip r:embed="rId10"/>
                <a:stretch>
                  <a:fillRect l="-1893" t="-1867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44202534-EB24-4BCD-A17E-B392AF3C26D9}"/>
                  </a:ext>
                </a:extLst>
              </p:cNvPr>
              <p:cNvSpPr/>
              <p:nvPr/>
            </p:nvSpPr>
            <p:spPr>
              <a:xfrm>
                <a:off x="14479587" y="9685459"/>
                <a:ext cx="5616863" cy="1650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000" i="1">
                          <a:latin typeface="Cambria Math"/>
                        </a:rPr>
                        <m:t>⇔</m:t>
                      </m:r>
                      <m:r>
                        <m:rPr>
                          <m:nor/>
                        </m:rPr>
                        <a:rPr lang="vi-VN" sz="6000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pt-BR" sz="6000" dirty="0">
                          <a:latin typeface="Times New Roman" pitchFamily="18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202534-EB24-4BCD-A17E-B392AF3C2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9587" y="9685459"/>
                <a:ext cx="5616863" cy="1650773"/>
              </a:xfrm>
              <a:prstGeom prst="rect">
                <a:avLst/>
              </a:prstGeom>
              <a:blipFill rotWithShape="0">
                <a:blip r:embed="rId11"/>
                <a:stretch>
                  <a:fillRect b="-26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val 64">
            <a:extLst>
              <a:ext uri="{FF2B5EF4-FFF2-40B4-BE49-F238E27FC236}">
                <a16:creationId xmlns="" xmlns:a16="http://schemas.microsoft.com/office/drawing/2014/main" id="{25D02854-E6E4-42B7-B0E2-CD9E2C9EECB7}"/>
              </a:ext>
            </a:extLst>
          </p:cNvPr>
          <p:cNvSpPr/>
          <p:nvPr/>
        </p:nvSpPr>
        <p:spPr>
          <a:xfrm>
            <a:off x="6327026" y="3547422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3801371" y="8765847"/>
                <a:ext cx="10842328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6000" i="1">
                              <a:latin typeface="Cambria Math" panose="02040503050406030204" pitchFamily="18" charset="0"/>
                            </a:rPr>
                            <m:t>⇔</m:t>
                          </m:r>
                          <m:r>
                            <m:rPr>
                              <m:nor/>
                            </m:rPr>
                            <a:rPr lang="vi-VN" sz="6000" dirty="0">
                              <a:latin typeface="Tahaoma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6000" i="1" dirty="0">
                  <a:latin typeface="Tahaoma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1371" y="8765847"/>
                <a:ext cx="10842328" cy="103656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5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4" grpId="0"/>
      <p:bldP spid="64" grpId="0"/>
      <p:bldP spid="65" grpId="0" animBg="1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60475"/>
            <a:ext cx="24349760" cy="13552802"/>
            <a:chOff x="203200" y="3682140"/>
            <a:chExt cx="9467753" cy="11631648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0"/>
              <a:ext cx="2342698" cy="1034610"/>
              <a:chOff x="1275607" y="6322796"/>
              <a:chExt cx="4592537" cy="187984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15519" y="6437577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87169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531883" cy="151885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576962" y="2209800"/>
                <a:ext cx="23087571" cy="27572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indent="4572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vi-VN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vi-VN" sz="60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vi-VN" sz="60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62" y="2209800"/>
                <a:ext cx="23087571" cy="27572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46B02442-13EB-4996-BE9F-41087B8F9429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65821" y="5810925"/>
                <a:ext cx="22396727" cy="3261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indent="-2032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Dựa vào đồ thị ta thấy: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indent="-2032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dirty="0" smtClean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dirty="0" smtClean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trình </a:t>
                </a:r>
                <a14:m>
                  <m:oMath xmlns:m="http://schemas.openxmlformats.org/officeDocument/2006/math"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6000" i="1" dirty="0">
                  <a:latin typeface="Tahaoma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29920" marR="0" indent="-2032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6000" dirty="0" smtClean="0">
                  <a:latin typeface="Tahaoma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21" y="5810925"/>
                <a:ext cx="22396727" cy="3261406"/>
              </a:xfrm>
              <a:prstGeom prst="rect">
                <a:avLst/>
              </a:prstGeom>
              <a:blipFill rotWithShape="0">
                <a:blip r:embed="rId4"/>
                <a:stretch>
                  <a:fillRect t="-5981" b="-9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37505" y="9772359"/>
                <a:ext cx="22323590" cy="1080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indent="-2032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nên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vi-VN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 có 2 nghiệm phân biệt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60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05" y="9772359"/>
                <a:ext cx="22323590" cy="1080296"/>
              </a:xfrm>
              <a:prstGeom prst="rect">
                <a:avLst/>
              </a:prstGeom>
              <a:blipFill rotWithShape="0">
                <a:blip r:embed="rId5"/>
                <a:stretch>
                  <a:fillRect t="-18079" b="-30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1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9960377"/>
            <a:chOff x="534987" y="1869705"/>
            <a:chExt cx="23175378" cy="835267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352672"/>
              <a:chOff x="534987" y="1647866"/>
              <a:chExt cx="23175378" cy="835267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2954716" cy="8279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45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1770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và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sau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17709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55" t="-6916" r="-1423" b="-1527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96622" y="10591800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8675" r="-4712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90" y="1829694"/>
                    <a:ext cx="480449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90" y="1829694"/>
                    <a:ext cx="480449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26582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7964" r="-9290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0261BEE-4337-406F-B28C-D263C89044FA}"/>
              </a:ext>
            </a:extLst>
          </p:cNvPr>
          <p:cNvSpPr/>
          <p:nvPr/>
        </p:nvSpPr>
        <p:spPr>
          <a:xfrm>
            <a:off x="11782616" y="11115744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6400" dirty="0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2A483321-5DF4-4D86-9D94-E07D6CD31C8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85" y="1958096"/>
            <a:ext cx="14550202" cy="604290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86AE4F9-F066-4511-8F30-60C8D6B34217}"/>
                  </a:ext>
                </a:extLst>
              </p:cNvPr>
              <p:cNvSpPr/>
              <p:nvPr/>
            </p:nvSpPr>
            <p:spPr>
              <a:xfrm>
                <a:off x="3144632" y="8197291"/>
                <a:ext cx="17735755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15000"/>
                  </a:lnSpc>
                </a:pP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6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6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là</a:t>
                </a:r>
                <a:endParaRPr lang="en-US" sz="6000" dirty="0">
                  <a:solidFill>
                    <a:schemeClr val="tx1"/>
                  </a:solidFill>
                  <a:latin typeface="Tahaoma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6AE4F9-F066-4511-8F30-60C8D6B34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632" y="8197291"/>
                <a:ext cx="17735755" cy="1154162"/>
              </a:xfrm>
              <a:prstGeom prst="rect">
                <a:avLst/>
              </a:prstGeom>
              <a:blipFill rotWithShape="0">
                <a:blip r:embed="rId9"/>
                <a:stretch>
                  <a:fillRect t="-12698" b="-26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F5324ED4-0E1F-4788-811F-C4FC10985BE2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123728"/>
            <a:ext cx="23950217" cy="3448569"/>
            <a:chOff x="534987" y="1869705"/>
            <a:chExt cx="23472495" cy="240479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404791"/>
              <a:chOff x="534987" y="1647866"/>
              <a:chExt cx="23340848" cy="240479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33176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46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614537" y="1869705"/>
                  <a:ext cx="19392945" cy="2314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0555" marR="0" indent="-630555" algn="just">
                    <a:spcBef>
                      <a:spcPts val="0"/>
                    </a:spcBef>
                    <a:spcAft>
                      <a:spcPts val="800"/>
                    </a:spcAft>
                    <a:tabLst>
                      <a:tab pos="2160270" algn="l"/>
                      <a:tab pos="3510915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630555" marR="0" indent="-630555" algn="ctr">
                    <a:spcBef>
                      <a:spcPts val="0"/>
                    </a:spcBef>
                    <a:spcAft>
                      <a:spcPts val="800"/>
                    </a:spcAft>
                    <a:tabLst>
                      <a:tab pos="2160270" algn="l"/>
                      <a:tab pos="3510915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(1). </a:t>
                  </a:r>
                </a:p>
                <a:p>
                  <a:pPr marL="630555" marR="0" indent="-630555">
                    <a:spcBef>
                      <a:spcPts val="0"/>
                    </a:spcBef>
                    <a:spcAft>
                      <a:spcPts val="800"/>
                    </a:spcAft>
                    <a:tabLst>
                      <a:tab pos="2160270" algn="l"/>
                      <a:tab pos="3510915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Tìm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PT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4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4537" y="1869705"/>
                  <a:ext cx="19392945" cy="231443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386" t="-4220" b="-899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A9689F9-125A-45C9-9A19-BA2A2792BA55}"/>
              </a:ext>
            </a:extLst>
          </p:cNvPr>
          <p:cNvGrpSpPr/>
          <p:nvPr/>
        </p:nvGrpSpPr>
        <p:grpSpPr>
          <a:xfrm>
            <a:off x="820765" y="3873376"/>
            <a:ext cx="9934697" cy="3357318"/>
            <a:chOff x="5224004" y="5488498"/>
            <a:chExt cx="9788522" cy="2266733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579BECE-37F0-4037-978D-32B0B8DC7DA7}"/>
                </a:ext>
              </a:extLst>
            </p:cNvPr>
            <p:cNvSpPr/>
            <p:nvPr/>
          </p:nvSpPr>
          <p:spPr>
            <a:xfrm>
              <a:off x="5807832" y="5763987"/>
              <a:ext cx="920469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EF0ED42-E8B8-41BF-AF28-8F1A7DD5A240}"/>
                </a:ext>
              </a:extLst>
            </p:cNvPr>
            <p:cNvSpPr/>
            <p:nvPr/>
          </p:nvSpPr>
          <p:spPr>
            <a:xfrm>
              <a:off x="5224004" y="625934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CD299540-F506-4FEF-A79C-43A037361ED9}"/>
                    </a:ext>
                  </a:extLst>
                </p:cNvPr>
                <p:cNvSpPr txBox="1"/>
                <p:nvPr/>
              </p:nvSpPr>
              <p:spPr>
                <a:xfrm>
                  <a:off x="6498693" y="5488498"/>
                  <a:ext cx="5431897" cy="21550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m:rPr>
                            <m:nor/>
                          </m:rPr>
                          <a:rPr lang="en-US" sz="6000" i="0" dirty="0">
                            <a:latin typeface="Tahaoma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6000" i="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D299540-F506-4FEF-A79C-43A03736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8693" y="5488498"/>
                  <a:ext cx="5431897" cy="215509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B5301FD-479E-458B-9BAA-1C58A6CA42A0}"/>
              </a:ext>
            </a:extLst>
          </p:cNvPr>
          <p:cNvGrpSpPr/>
          <p:nvPr/>
        </p:nvGrpSpPr>
        <p:grpSpPr>
          <a:xfrm>
            <a:off x="899911" y="7719704"/>
            <a:ext cx="9928804" cy="2016882"/>
            <a:chOff x="3724495" y="1600200"/>
            <a:chExt cx="9782716" cy="199124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22E41E4-154E-4953-A245-E3E70F549F81}"/>
                </a:ext>
              </a:extLst>
            </p:cNvPr>
            <p:cNvSpPr/>
            <p:nvPr/>
          </p:nvSpPr>
          <p:spPr>
            <a:xfrm>
              <a:off x="4316549" y="1600200"/>
              <a:ext cx="9190662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D8C9CE3-E950-4BE2-B3FF-736DDEEB6CA4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6192354-A70B-4860-8849-A01AB4C1F2C7}"/>
                    </a:ext>
                  </a:extLst>
                </p:cNvPr>
                <p:cNvSpPr txBox="1"/>
                <p:nvPr/>
              </p:nvSpPr>
              <p:spPr>
                <a:xfrm>
                  <a:off x="6248782" y="1668558"/>
                  <a:ext cx="4176492" cy="160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600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192354-A70B-4860-8849-A01AB4C1F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782" y="1668558"/>
                  <a:ext cx="4176492" cy="160041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8058" b="-11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F66991F-9460-483E-829A-8CEDE5A0B447}"/>
              </a:ext>
            </a:extLst>
          </p:cNvPr>
          <p:cNvGrpSpPr/>
          <p:nvPr/>
        </p:nvGrpSpPr>
        <p:grpSpPr>
          <a:xfrm>
            <a:off x="12043248" y="4068609"/>
            <a:ext cx="10000342" cy="3147727"/>
            <a:chOff x="3604836" y="1459537"/>
            <a:chExt cx="9853201" cy="2954636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48257DC-443C-42BD-9206-24E7CCFF7BD7}"/>
                </a:ext>
              </a:extLst>
            </p:cNvPr>
            <p:cNvSpPr/>
            <p:nvPr/>
          </p:nvSpPr>
          <p:spPr>
            <a:xfrm>
              <a:off x="4316550" y="1600200"/>
              <a:ext cx="9141487" cy="281397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A1661D78-5DB3-4F79-A8F0-14EB54A0B4F1}"/>
                </a:ext>
              </a:extLst>
            </p:cNvPr>
            <p:cNvSpPr/>
            <p:nvPr/>
          </p:nvSpPr>
          <p:spPr>
            <a:xfrm>
              <a:off x="3604836" y="2620674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5DCB814-9F20-4AA0-9CC9-C36B59B34DC8}"/>
                    </a:ext>
                  </a:extLst>
                </p:cNvPr>
                <p:cNvSpPr txBox="1"/>
                <p:nvPr/>
              </p:nvSpPr>
              <p:spPr>
                <a:xfrm>
                  <a:off x="5405221" y="1459537"/>
                  <a:ext cx="6334833" cy="2813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  <m:f>
                                  <m:fPr>
                                    <m:ctrlPr>
                                      <a:rPr lang="en-US" sz="6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  <m:f>
                                  <m:fPr>
                                    <m:ctrlPr>
                                      <a:rPr lang="en-US" sz="6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𝟐𝟓𝟔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6000" i="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5DCB814-9F20-4AA0-9CC9-C36B59B3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221" y="1459537"/>
                  <a:ext cx="6334833" cy="281397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6A5422F-3F50-4FB4-93FB-0B92F39D9DFA}"/>
              </a:ext>
            </a:extLst>
          </p:cNvPr>
          <p:cNvGrpSpPr/>
          <p:nvPr/>
        </p:nvGrpSpPr>
        <p:grpSpPr>
          <a:xfrm>
            <a:off x="12212516" y="7614882"/>
            <a:ext cx="9866041" cy="2016881"/>
            <a:chOff x="3724495" y="1651629"/>
            <a:chExt cx="9720876" cy="1991244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AACC653D-51A9-40C7-869B-1BC369342FB6}"/>
                </a:ext>
              </a:extLst>
            </p:cNvPr>
            <p:cNvSpPr/>
            <p:nvPr/>
          </p:nvSpPr>
          <p:spPr>
            <a:xfrm>
              <a:off x="4268831" y="1651629"/>
              <a:ext cx="9176540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9D71D1F7-B211-40DA-B7BD-E3BC8678CE6E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6B1727F3-DC87-425F-9C9B-AD97AAA9C533}"/>
                    </a:ext>
                  </a:extLst>
                </p:cNvPr>
                <p:cNvSpPr txBox="1"/>
                <p:nvPr/>
              </p:nvSpPr>
              <p:spPr>
                <a:xfrm>
                  <a:off x="5657894" y="1706778"/>
                  <a:ext cx="5187461" cy="160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6000" i="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1727F3-DC87-425F-9C9B-AD97AAA9C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94" y="1706778"/>
                  <a:ext cx="5187461" cy="160041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1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EC10C51-682A-4780-AF33-3DB9CB89FC0C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07027"/>
            <a:ext cx="24349760" cy="13606249"/>
            <a:chOff x="203200" y="3636269"/>
            <a:chExt cx="9467753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1055958"/>
              <a:chOff x="1275607" y="6239450"/>
              <a:chExt cx="4592537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569637" cy="135077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987035" y="1390839"/>
                <a:ext cx="23087571" cy="11993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Phươngtrình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 </a:t>
                </a: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  <a:tab pos="27006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6−5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i="1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  <a:tab pos="27006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−5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  <a:tab pos="27006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+6</m:t>
                          </m:r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−5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−5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+6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đương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𝑚𝑢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𝑢𝑣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⟺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=0⟺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mr>
                          </m:m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⟺</m:t>
                          </m:r>
                          <m:d>
                            <m:dPr>
                              <m:begChr m:val="["/>
                              <m:endChr m:val=""/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−5</m:t>
                                        </m:r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+6</m:t>
                                        </m:r>
                                      </m:sup>
                                    </m:sSup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=1</m:t>
                                    </m:r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1−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6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mr>
                              </m:m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⟺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6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=3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=2</m:t>
                                        </m:r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lang="en-US" sz="6000" i="1"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1−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60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60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6000" i="1"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sup>
                                        </m:sSup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en-US" sz="6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 (∗)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35" y="1390839"/>
                <a:ext cx="23087571" cy="11993796"/>
              </a:xfrm>
              <a:prstGeom prst="rect">
                <a:avLst/>
              </a:prstGeom>
              <a:blipFill rotWithShape="0">
                <a:blip r:embed="rId3"/>
                <a:stretch>
                  <a:fillRect l="-819" t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A8E9E6F-9094-4C74-90A4-08DDC67BE6C4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07027"/>
            <a:ext cx="24349760" cy="13606249"/>
            <a:chOff x="203200" y="3636269"/>
            <a:chExt cx="9467753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1055958"/>
              <a:chOff x="1275607" y="6239450"/>
              <a:chExt cx="4592537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569637" cy="135795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754711" y="1390839"/>
                <a:ext cx="23319896" cy="11978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marR="0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60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5400" dirty="0" err="1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54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(1)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dirty="0" smtClean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marR="0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⟺(∗)</m:t>
                    </m:r>
                  </m:oMath>
                </a14:m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5400" dirty="0" err="1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54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</a:p>
              <a:p>
                <a:pPr marL="180340" marR="0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54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54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(∗)⟺</m:t>
                    </m:r>
                    <m:d>
                      <m:dPr>
                        <m:begChr m:val="{"/>
                        <m:endChr m:val="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54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</m:e>
                          </m:mr>
                        </m:m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⟺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5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&gt;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sSub>
                                        <m:sSub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5400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fName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180340" marR="0" algn="just">
                  <a:spcBef>
                    <a:spcPts val="0"/>
                  </a:spcBef>
                  <a:spcAft>
                    <a:spcPts val="800"/>
                  </a:spcAft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sz="5400" i="1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5400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5400" i="1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func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sz="5400" i="1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5400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5400" i="1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func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sz="5400" i="1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5400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5400" i="1"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func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9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⟺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5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≠</m:t>
                                      </m:r>
                                      <m:f>
                                        <m:f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5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≠</m:t>
                                      </m:r>
                                      <m:f>
                                        <m:fPr>
                                          <m:ctrlP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54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256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5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f>
                            <m:fPr>
                              <m:ctrlP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256</m:t>
                              </m:r>
                            </m:den>
                          </m:f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spcAft>
                    <a:spcPts val="800"/>
                  </a:spcAft>
                  <a:tabLst>
                    <a:tab pos="180340" algn="l"/>
                  </a:tabLst>
                </a:pP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5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256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54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5400" dirty="0" smtClean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4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11" y="1390839"/>
                <a:ext cx="23319896" cy="11978472"/>
              </a:xfrm>
              <a:prstGeom prst="rect">
                <a:avLst/>
              </a:prstGeom>
              <a:blipFill rotWithShape="0">
                <a:blip r:embed="rId3"/>
                <a:stretch>
                  <a:fillRect t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426E907-19C2-4AFD-9577-EBEC6D0EAA96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123728"/>
            <a:ext cx="23950217" cy="3448569"/>
            <a:chOff x="534987" y="1869705"/>
            <a:chExt cx="23472495" cy="240479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404791"/>
              <a:chOff x="534987" y="1647866"/>
              <a:chExt cx="23340848" cy="2404791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33176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4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600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46</a:t>
                  </a:r>
                  <a:endPara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614537" y="1869705"/>
                  <a:ext cx="19392945" cy="2314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0555" marR="0" indent="-630555" algn="just">
                    <a:spcBef>
                      <a:spcPts val="0"/>
                    </a:spcBef>
                    <a:spcAft>
                      <a:spcPts val="800"/>
                    </a:spcAft>
                    <a:tabLst>
                      <a:tab pos="2160270" algn="l"/>
                      <a:tab pos="3510915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630555" marR="0" indent="-630555" algn="ctr">
                    <a:spcBef>
                      <a:spcPts val="0"/>
                    </a:spcBef>
                    <a:spcAft>
                      <a:spcPts val="800"/>
                    </a:spcAft>
                    <a:tabLst>
                      <a:tab pos="2160270" algn="l"/>
                      <a:tab pos="3510915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6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(1). </a:t>
                  </a:r>
                </a:p>
                <a:p>
                  <a:pPr marL="630555" marR="0" indent="-630555">
                    <a:spcBef>
                      <a:spcPts val="0"/>
                    </a:spcBef>
                    <a:spcAft>
                      <a:spcPts val="800"/>
                    </a:spcAft>
                    <a:tabLst>
                      <a:tab pos="2160270" algn="l"/>
                      <a:tab pos="3510915" algn="l"/>
                      <a:tab pos="5040630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 smtClean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Tìm</a:t>
                  </a: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PT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4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4537" y="1869705"/>
                  <a:ext cx="19392945" cy="231443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386" t="-4220" b="-899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A9689F9-125A-45C9-9A19-BA2A2792BA55}"/>
              </a:ext>
            </a:extLst>
          </p:cNvPr>
          <p:cNvGrpSpPr/>
          <p:nvPr/>
        </p:nvGrpSpPr>
        <p:grpSpPr>
          <a:xfrm>
            <a:off x="820765" y="3873376"/>
            <a:ext cx="9934697" cy="3357318"/>
            <a:chOff x="5224004" y="5488498"/>
            <a:chExt cx="9788522" cy="2266733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8579BECE-37F0-4037-978D-32B0B8DC7DA7}"/>
                </a:ext>
              </a:extLst>
            </p:cNvPr>
            <p:cNvSpPr/>
            <p:nvPr/>
          </p:nvSpPr>
          <p:spPr>
            <a:xfrm>
              <a:off x="5807832" y="5763987"/>
              <a:ext cx="9204694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1EF0ED42-E8B8-41BF-AF28-8F1A7DD5A240}"/>
                </a:ext>
              </a:extLst>
            </p:cNvPr>
            <p:cNvSpPr/>
            <p:nvPr/>
          </p:nvSpPr>
          <p:spPr>
            <a:xfrm>
              <a:off x="5224004" y="625934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CD299540-F506-4FEF-A79C-43A037361ED9}"/>
                    </a:ext>
                  </a:extLst>
                </p:cNvPr>
                <p:cNvSpPr txBox="1"/>
                <p:nvPr/>
              </p:nvSpPr>
              <p:spPr>
                <a:xfrm>
                  <a:off x="6498693" y="5488498"/>
                  <a:ext cx="5431897" cy="21550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6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6000" b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m:rPr>
                            <m:nor/>
                          </m:rPr>
                          <a:rPr lang="en-US" sz="6000" i="0" dirty="0">
                            <a:latin typeface="Tahaoma"/>
                            <a:ea typeface="Calibri" panose="020F050202020403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6000" i="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D299540-F506-4FEF-A79C-43A03736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8693" y="5488498"/>
                  <a:ext cx="5431897" cy="215509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B5301FD-479E-458B-9BAA-1C58A6CA42A0}"/>
              </a:ext>
            </a:extLst>
          </p:cNvPr>
          <p:cNvGrpSpPr/>
          <p:nvPr/>
        </p:nvGrpSpPr>
        <p:grpSpPr>
          <a:xfrm>
            <a:off x="899911" y="7719704"/>
            <a:ext cx="9928804" cy="2016882"/>
            <a:chOff x="3724495" y="1600200"/>
            <a:chExt cx="9782716" cy="199124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22E41E4-154E-4953-A245-E3E70F549F81}"/>
                </a:ext>
              </a:extLst>
            </p:cNvPr>
            <p:cNvSpPr/>
            <p:nvPr/>
          </p:nvSpPr>
          <p:spPr>
            <a:xfrm>
              <a:off x="4316549" y="1600200"/>
              <a:ext cx="9190662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8D8C9CE3-E950-4BE2-B3FF-736DDEEB6CA4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6192354-A70B-4860-8849-A01AB4C1F2C7}"/>
                    </a:ext>
                  </a:extLst>
                </p:cNvPr>
                <p:cNvSpPr txBox="1"/>
                <p:nvPr/>
              </p:nvSpPr>
              <p:spPr>
                <a:xfrm>
                  <a:off x="6248782" y="1668558"/>
                  <a:ext cx="4176492" cy="160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600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192354-A70B-4860-8849-A01AB4C1F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782" y="1668558"/>
                  <a:ext cx="4176492" cy="160041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8058" b="-11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DF66991F-9460-483E-829A-8CEDE5A0B447}"/>
              </a:ext>
            </a:extLst>
          </p:cNvPr>
          <p:cNvGrpSpPr/>
          <p:nvPr/>
        </p:nvGrpSpPr>
        <p:grpSpPr>
          <a:xfrm>
            <a:off x="12043248" y="4068609"/>
            <a:ext cx="10000342" cy="3147727"/>
            <a:chOff x="3604836" y="1459537"/>
            <a:chExt cx="9853201" cy="2954636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48257DC-443C-42BD-9206-24E7CCFF7BD7}"/>
                </a:ext>
              </a:extLst>
            </p:cNvPr>
            <p:cNvSpPr/>
            <p:nvPr/>
          </p:nvSpPr>
          <p:spPr>
            <a:xfrm>
              <a:off x="4316550" y="1600200"/>
              <a:ext cx="9141487" cy="281397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A1661D78-5DB3-4F79-A8F0-14EB54A0B4F1}"/>
                </a:ext>
              </a:extLst>
            </p:cNvPr>
            <p:cNvSpPr/>
            <p:nvPr/>
          </p:nvSpPr>
          <p:spPr>
            <a:xfrm>
              <a:off x="3604836" y="2620674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id="{C5DCB814-9F20-4AA0-9CC9-C36B59B34DC8}"/>
                    </a:ext>
                  </a:extLst>
                </p:cNvPr>
                <p:cNvSpPr txBox="1"/>
                <p:nvPr/>
              </p:nvSpPr>
              <p:spPr>
                <a:xfrm>
                  <a:off x="5405221" y="1459537"/>
                  <a:ext cx="6334833" cy="2813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  <m:f>
                                  <m:fPr>
                                    <m:ctrlPr>
                                      <a:rPr lang="en-US" sz="6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6000" b="1"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  <m:f>
                                  <m:fPr>
                                    <m:ctrlPr>
                                      <a:rPr lang="en-US" sz="6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6000" b="1">
                                        <a:latin typeface="Cambria Math" panose="02040503050406030204" pitchFamily="18" charset="0"/>
                                      </a:rPr>
                                      <m:t>𝟐𝟓𝟔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sz="6000" i="0" dirty="0">
                      <a:latin typeface="Tahaom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5DCB814-9F20-4AA0-9CC9-C36B59B3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221" y="1459537"/>
                  <a:ext cx="6334833" cy="281397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6A5422F-3F50-4FB4-93FB-0B92F39D9DFA}"/>
              </a:ext>
            </a:extLst>
          </p:cNvPr>
          <p:cNvGrpSpPr/>
          <p:nvPr/>
        </p:nvGrpSpPr>
        <p:grpSpPr>
          <a:xfrm>
            <a:off x="12212516" y="7614882"/>
            <a:ext cx="9866041" cy="2016881"/>
            <a:chOff x="3724495" y="1651629"/>
            <a:chExt cx="9720876" cy="1991244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AACC653D-51A9-40C7-869B-1BC369342FB6}"/>
                </a:ext>
              </a:extLst>
            </p:cNvPr>
            <p:cNvSpPr/>
            <p:nvPr/>
          </p:nvSpPr>
          <p:spPr>
            <a:xfrm>
              <a:off x="4268831" y="1651629"/>
              <a:ext cx="9176540" cy="199124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b="1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9D71D1F7-B211-40DA-B7BD-E3BC8678CE6E}"/>
                </a:ext>
              </a:extLst>
            </p:cNvPr>
            <p:cNvSpPr/>
            <p:nvPr/>
          </p:nvSpPr>
          <p:spPr>
            <a:xfrm>
              <a:off x="3724495" y="2108118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lang="en-US" sz="64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6B1727F3-DC87-425F-9C9B-AD97AAA9C533}"/>
                    </a:ext>
                  </a:extLst>
                </p:cNvPr>
                <p:cNvSpPr txBox="1"/>
                <p:nvPr/>
              </p:nvSpPr>
              <p:spPr>
                <a:xfrm>
                  <a:off x="5657894" y="1706778"/>
                  <a:ext cx="5187461" cy="160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lnSpc>
                      <a:spcPct val="115000"/>
                    </a:lnSpc>
                    <a:spcAft>
                      <a:spcPts val="800"/>
                    </a:spcAft>
                    <a:defRPr sz="3000" i="1">
                      <a:solidFill>
                        <a:schemeClr val="bg1"/>
                      </a:solidFill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14:m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6000" i="0" dirty="0"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1727F3-DC87-425F-9C9B-AD97AAA9C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94" y="1706778"/>
                  <a:ext cx="5187461" cy="160041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1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29E34C63-92FE-4746-8F1D-38BB328F1284}"/>
              </a:ext>
            </a:extLst>
          </p:cNvPr>
          <p:cNvSpPr/>
          <p:nvPr/>
        </p:nvSpPr>
        <p:spPr>
          <a:xfrm>
            <a:off x="820764" y="5029415"/>
            <a:ext cx="1184075" cy="146759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6400" dirty="0"/>
          </a:p>
        </p:txBody>
      </p:sp>
      <p:sp>
        <p:nvSpPr>
          <p:cNvPr id="39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EC10C51-682A-4780-AF33-3DB9CB89FC0C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10239916"/>
            <a:chOff x="534987" y="1869705"/>
            <a:chExt cx="23175378" cy="858709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352672"/>
              <a:chOff x="534987" y="1647866"/>
              <a:chExt cx="23175378" cy="835267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2954716" cy="8279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47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2910645" y="2977151"/>
                  <a:ext cx="17608063" cy="7479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(S):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. Ba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điểm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cùng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sao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𝑀𝐴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𝑀𝐵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𝑀𝐶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rằng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𝐴𝐵𝐶</m:t>
                          </m:r>
                        </m:e>
                      </m:d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qua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</m:oMath>
                  </a14:m>
                  <a:endParaRPr lang="en-US" sz="6000" b="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ổ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ng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endPara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0645" y="2977151"/>
                  <a:ext cx="17608063" cy="747964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561" t="-1571" r="-95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36177" y="10408186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31937" b="-1283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90" y="1829694"/>
                    <a:ext cx="696782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26</m:t>
                        </m:r>
                      </m:oMath>
                    </a14:m>
                    <a:r>
                      <a:rPr lang="vi-VN" sz="6000" b="1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b="1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90" y="1829694"/>
                    <a:ext cx="696782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1528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r="-16279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1" y="1863966"/>
                    <a:ext cx="772044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1" y="1863966"/>
                    <a:ext cx="772044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3B322CE-E4EA-4335-8881-71D775496CBF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71659" y="107027"/>
            <a:ext cx="24349760" cy="13606249"/>
            <a:chOff x="203200" y="3636269"/>
            <a:chExt cx="9467753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1055958"/>
              <a:chOff x="1275607" y="6239450"/>
              <a:chExt cx="4592537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696524" cy="156303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1153502" y="1386756"/>
                <a:ext cx="23087571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 smtClean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Mặt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)∈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6000" dirty="0"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)∈(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𝑀𝑇</m:t>
                    </m:r>
                  </m:oMath>
                </a14:m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𝑂𝑇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𝑀𝑇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𝑂𝑀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6000" dirty="0"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6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6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6000" i="1" dirty="0">
                  <a:latin typeface="Tahaoma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</m:t>
                    </m:r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6000" dirty="0"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6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6000" dirty="0"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02" y="1386756"/>
                <a:ext cx="23087571" cy="6555641"/>
              </a:xfrm>
              <a:prstGeom prst="rect">
                <a:avLst/>
              </a:prstGeom>
              <a:blipFill rotWithShape="0">
                <a:blip r:embed="rId3"/>
                <a:stretch>
                  <a:fillRect l="-1584" t="-2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E2D8461A-0631-4058-ABF8-E8E408A9B179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07672" y="8130839"/>
                <a:ext cx="2400294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 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vi-VN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 </a:t>
                </a:r>
                <a:endParaRPr lang="en-US" sz="6000" dirty="0" smtClean="0">
                  <a:solidFill>
                    <a:prstClr val="black"/>
                  </a:solidFill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6000" dirty="0">
                  <a:solidFill>
                    <a:prstClr val="black"/>
                  </a:solidFill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)∈</m:t>
                    </m:r>
                    <m:d>
                      <m:d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prstClr val="black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6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6000" dirty="0">
                  <a:solidFill>
                    <a:prstClr val="black"/>
                  </a:solidFill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sz="6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en-US" sz="6000" dirty="0">
                  <a:solidFill>
                    <a:prstClr val="black"/>
                  </a:solidFill>
                  <a:latin typeface="Tahaoma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72" y="8130839"/>
                <a:ext cx="24002947" cy="3785652"/>
              </a:xfrm>
              <a:prstGeom prst="rect">
                <a:avLst/>
              </a:prstGeom>
              <a:blipFill rotWithShape="0">
                <a:blip r:embed="rId4"/>
                <a:stretch>
                  <a:fillRect l="-1524" t="-4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95" y="11769860"/>
            <a:ext cx="1108348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10239916"/>
            <a:chOff x="534987" y="1869705"/>
            <a:chExt cx="23175378" cy="858709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352672"/>
              <a:chOff x="534987" y="1647866"/>
              <a:chExt cx="23175378" cy="835267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2954716" cy="8279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47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2910645" y="2977151"/>
                  <a:ext cx="17608063" cy="7479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𝑂𝑥𝑦𝑧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(S):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. Ba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điểm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cùng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thuộc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sao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𝑀𝐴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𝑀𝐵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𝑀𝐶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rằng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𝐴𝐵𝐶</m:t>
                          </m:r>
                        </m:e>
                      </m:d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qua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</m:oMath>
                  </a14:m>
                  <a:endParaRPr lang="en-US" sz="6000" b="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ổ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ng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endParaRPr lang="en-US" sz="6000" dirty="0">
                    <a:solidFill>
                      <a:schemeClr val="tx1"/>
                    </a:solidFill>
                    <a:latin typeface="Tahaoma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0645" y="2977151"/>
                  <a:ext cx="17608063" cy="747964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561" t="-1571" r="-95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36177" y="10408186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31937" b="-1283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90" y="1829694"/>
                    <a:ext cx="696782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ahaoma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26</m:t>
                        </m:r>
                      </m:oMath>
                    </a14:m>
                    <a:r>
                      <a:rPr lang="vi-VN" sz="6000" b="1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b="1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90" y="1829694"/>
                    <a:ext cx="696782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1528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r="-16279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1" y="1863966"/>
                    <a:ext cx="772044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6000" b="1" i="0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1" y="1863966"/>
                    <a:ext cx="772044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0261BEE-4337-406F-B28C-D263C89044FA}"/>
              </a:ext>
            </a:extLst>
          </p:cNvPr>
          <p:cNvSpPr/>
          <p:nvPr/>
        </p:nvSpPr>
        <p:spPr>
          <a:xfrm>
            <a:off x="5788643" y="10865864"/>
            <a:ext cx="1222194" cy="126937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400" dirty="0"/>
          </a:p>
        </p:txBody>
      </p:sp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33B322CE-E4EA-4335-8881-71D775496CBF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9960377"/>
            <a:chOff x="534987" y="1869705"/>
            <a:chExt cx="23175378" cy="835267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352672"/>
              <a:chOff x="534987" y="1647866"/>
              <a:chExt cx="23175378" cy="835267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2954716" cy="8279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48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1839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liên tục trên </a:t>
                  </a:r>
                  <a14:m>
                    <m:oMath xmlns:m="http://schemas.openxmlformats.org/officeDocument/2006/math"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và hàm số </a:t>
                  </a:r>
                  <a14:m>
                    <m:oMath xmlns:m="http://schemas.openxmlformats.org/officeDocument/2006/math"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có bảng biến thiên như hình vẽ bên dưới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183987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55" t="-6667" b="-111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96622" y="10591800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8675" r="-4712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90" y="1829694"/>
                    <a:ext cx="54426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90" y="1829694"/>
                    <a:ext cx="544264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11732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7964" r="-9290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86AE4F9-F066-4511-8F30-60C8D6B34217}"/>
                  </a:ext>
                </a:extLst>
              </p:cNvPr>
              <p:cNvSpPr/>
              <p:nvPr/>
            </p:nvSpPr>
            <p:spPr>
              <a:xfrm>
                <a:off x="3210031" y="7564463"/>
                <a:ext cx="19288330" cy="2149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 Số điểm cực trị của hàm số </a:t>
                </a:r>
                <a14:m>
                  <m:oMath xmlns:m="http://schemas.openxmlformats.org/officeDocument/2006/math"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6AE4F9-F066-4511-8F30-60C8D6B34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031" y="7564463"/>
                <a:ext cx="19288330" cy="2149243"/>
              </a:xfrm>
              <a:prstGeom prst="rect">
                <a:avLst/>
              </a:prstGeom>
              <a:blipFill rotWithShape="0">
                <a:blip r:embed="rId8"/>
                <a:stretch>
                  <a:fillRect t="-9375" r="-1896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BAEBE5F-47E2-45AF-89E3-F41E2FE9D15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970541" y="2375078"/>
            <a:ext cx="11623879" cy="4644660"/>
          </a:xfrm>
          <a:prstGeom prst="rect">
            <a:avLst/>
          </a:prstGeom>
        </p:spPr>
      </p:pic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72B6EAB-B930-49AF-A1C4-7E60603C2615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21855" y="5662003"/>
            <a:ext cx="23788189" cy="7758969"/>
            <a:chOff x="184495" y="3636270"/>
            <a:chExt cx="11834900" cy="448156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68829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6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4427" y="2933868"/>
            <a:ext cx="23679365" cy="1959068"/>
            <a:chOff x="247181" y="1466934"/>
            <a:chExt cx="11838141" cy="97953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45128"/>
              <a:chOff x="5537206" y="1557991"/>
              <a:chExt cx="3079904" cy="87863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32036" y="1587405"/>
                    <a:ext cx="2280848" cy="8492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	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2036" y="1587405"/>
                    <a:ext cx="2280848" cy="84921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5"/>
              <a:ext cx="3090381" cy="919730"/>
              <a:chOff x="5537206" y="1557992"/>
              <a:chExt cx="3079904" cy="85501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045718" y="1565375"/>
                    <a:ext cx="2280848" cy="8476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45718" y="1565375"/>
                    <a:ext cx="2280848" cy="84763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2" cy="919732"/>
              <a:chOff x="5537206" y="1557992"/>
              <a:chExt cx="3079905" cy="855019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1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87772" y="1563797"/>
                    <a:ext cx="2280848" cy="8492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7772" y="1563797"/>
                    <a:ext cx="2280848" cy="84921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466934"/>
              <a:ext cx="3090381" cy="948813"/>
              <a:chOff x="5537206" y="1526001"/>
              <a:chExt cx="3079904" cy="8820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91861" y="1526001"/>
                    <a:ext cx="2493487" cy="849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6000" b="1"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6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6000" b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1861" y="1526001"/>
                    <a:ext cx="2493487" cy="84921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Action Button: Forward or Next 62">
            <a:hlinkClick r:id="" action="ppaction://hlinkshowjump?jump=nextslide" highlightClick="1"/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25D02854-E6E4-42B7-B0E2-CD9E2C9EECB7}"/>
              </a:ext>
            </a:extLst>
          </p:cNvPr>
          <p:cNvSpPr/>
          <p:nvPr/>
        </p:nvSpPr>
        <p:spPr>
          <a:xfrm>
            <a:off x="534987" y="3581400"/>
            <a:ext cx="1092375" cy="1076256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90985" y="1199871"/>
                <a:ext cx="179567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Thể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nón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6000" dirty="0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latin typeface="Tahaoma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6000" dirty="0">
                  <a:latin typeface="Tahaoma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985" y="1199871"/>
                <a:ext cx="17956775" cy="1015663"/>
              </a:xfrm>
              <a:prstGeom prst="rect">
                <a:avLst/>
              </a:prstGeom>
              <a:blipFill rotWithShape="0">
                <a:blip r:embed="rId7"/>
                <a:stretch>
                  <a:fillRect l="-2037" t="-18675" r="-81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664943" y="7614757"/>
                <a:ext cx="18159217" cy="267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dirty="0">
                    <a:latin typeface="Tahaoma"/>
                    <a:cs typeface="Times New Roman" pitchFamily="18" charset="0"/>
                  </a:rPr>
                  <a:t>Thể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tích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của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khối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nón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chiều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cao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6600" dirty="0">
                    <a:latin typeface="Tahaoma"/>
                    <a:cs typeface="Times New Roman" pitchFamily="18" charset="0"/>
                  </a:rPr>
                  <a:t>,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bán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kính</a:t>
                </a:r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6600" dirty="0">
                    <a:latin typeface="Tahaoma"/>
                    <a:cs typeface="Times New Roman" pitchFamily="18" charset="0"/>
                  </a:rPr>
                  <a:t> </a:t>
                </a:r>
                <a:r>
                  <a:rPr lang="en-US" sz="6600" dirty="0" err="1">
                    <a:latin typeface="Tahaoma"/>
                    <a:cs typeface="Times New Roman" pitchFamily="18" charset="0"/>
                  </a:rPr>
                  <a:t>là</a:t>
                </a:r>
                <a:r>
                  <a:rPr lang="en-US" sz="6600" dirty="0" smtClean="0">
                    <a:latin typeface="Tahaoma"/>
                    <a:cs typeface="Times New Roman" pitchFamily="18" charset="0"/>
                  </a:rPr>
                  <a:t> V </a:t>
                </a:r>
                <a:r>
                  <a:rPr lang="en-US" sz="7200" dirty="0" smtClean="0">
                    <a:latin typeface="Tahaoma"/>
                    <a:cs typeface="Times New Roman" pitchFamily="18" charset="0"/>
                  </a:rPr>
                  <a:t>=</a:t>
                </a:r>
                <a:r>
                  <a:rPr lang="en-US" sz="7200" dirty="0">
                    <a:latin typeface="Tahaom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7200" i="1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sz="7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7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72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7200" dirty="0">
                    <a:latin typeface="Tahaoma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943" y="7614757"/>
                <a:ext cx="18159217" cy="2678105"/>
              </a:xfrm>
              <a:prstGeom prst="rect">
                <a:avLst/>
              </a:prstGeom>
              <a:blipFill rotWithShape="0">
                <a:blip r:embed="rId8"/>
                <a:stretch>
                  <a:fillRect l="-1779" t="-7973" r="-1779" b="-84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8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0347" y="128212"/>
            <a:ext cx="24381072" cy="13585064"/>
            <a:chOff x="191025" y="3654451"/>
            <a:chExt cx="9479928" cy="1165933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1025" y="3654451"/>
              <a:ext cx="2354873" cy="1083647"/>
              <a:chOff x="1251740" y="6272487"/>
              <a:chExt cx="4616404" cy="196893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623187" y="6511108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51740" y="6272487"/>
                <a:ext cx="985654" cy="196893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783652" cy="104700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987035" y="1390839"/>
                <a:ext cx="23087571" cy="4720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	</a:t>
                </a: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6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nl-NL" sz="6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35" y="1390839"/>
                <a:ext cx="23087571" cy="4720075"/>
              </a:xfrm>
              <a:prstGeom prst="rect">
                <a:avLst/>
              </a:prstGeom>
              <a:blipFill rotWithShape="0">
                <a:blip r:embed="rId3"/>
                <a:stretch>
                  <a:fillRect t="-4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1B17DE94-05E1-4685-A87E-AA81CD154C5B}"/>
                  </a:ext>
                </a:extLst>
              </p:cNvPr>
              <p:cNvSpPr/>
              <p:nvPr/>
            </p:nvSpPr>
            <p:spPr>
              <a:xfrm>
                <a:off x="597338" y="6110914"/>
                <a:ext cx="22026952" cy="2022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fr-FR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fr-FR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fr-FR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6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50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=±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6000" dirty="0">
                    <a:latin typeface="Tahaoma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B17DE94-05E1-4685-A87E-AA81CD154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38" y="6110914"/>
                <a:ext cx="22026952" cy="2022028"/>
              </a:xfrm>
              <a:prstGeom prst="rect">
                <a:avLst/>
              </a:prstGeom>
              <a:blipFill rotWithShape="0">
                <a:blip r:embed="rId4"/>
                <a:stretch>
                  <a:fillRect t="-9639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C01584F-1709-47CB-AA8A-D9BFBC638BB3}"/>
              </a:ext>
            </a:extLst>
          </p:cNvPr>
          <p:cNvSpPr/>
          <p:nvPr/>
        </p:nvSpPr>
        <p:spPr>
          <a:xfrm>
            <a:off x="1364770" y="8172388"/>
            <a:ext cx="5054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Tahaoma"/>
                <a:ea typeface="Times New Roman" panose="02020603050405020304" pitchFamily="18" charset="0"/>
              </a:rPr>
              <a:t>Bảng biến thiên</a:t>
            </a:r>
            <a:endParaRPr lang="en-US" sz="6000" dirty="0">
              <a:latin typeface="Tahaom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9EB9386-DC4A-4DB2-ADC1-A654218B2F4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621587" y="8277366"/>
            <a:ext cx="12586511" cy="5020783"/>
          </a:xfrm>
          <a:prstGeom prst="rect">
            <a:avLst/>
          </a:prstGeom>
        </p:spPr>
      </p:pic>
      <p:sp>
        <p:nvSpPr>
          <p:cNvPr id="14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59FB248-BB06-42B1-ADC8-0C2C75C3885C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31724" y="185528"/>
            <a:ext cx="24349760" cy="13552801"/>
            <a:chOff x="203200" y="3682141"/>
            <a:chExt cx="9467753" cy="11631647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7" cy="1010087"/>
              <a:chOff x="1275608" y="6322796"/>
              <a:chExt cx="4592536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00281" y="6599340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4"/>
                <a:ext cx="892049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607786" cy="131888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862819" y="2596121"/>
                <a:ext cx="23087571" cy="2068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60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6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6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6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19" y="2596121"/>
                <a:ext cx="23087571" cy="2068259"/>
              </a:xfrm>
              <a:prstGeom prst="rect">
                <a:avLst/>
              </a:prstGeom>
              <a:blipFill rotWithShape="0">
                <a:blip r:embed="rId3"/>
                <a:stretch>
                  <a:fillRect t="-9440" r="-1584" b="-15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207DF954-B633-418E-B5DB-52C8B3A21FE5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32" y="7306298"/>
            <a:ext cx="16741067" cy="160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47" y="5331817"/>
            <a:ext cx="1082133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9960377"/>
            <a:chOff x="534987" y="1869705"/>
            <a:chExt cx="23175378" cy="835267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8352672"/>
              <a:chOff x="534987" y="1647866"/>
              <a:chExt cx="23175378" cy="835267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2954716" cy="8279646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48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18398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liên tục trên </a:t>
                  </a:r>
                  <a14:m>
                    <m:oMath xmlns:m="http://schemas.openxmlformats.org/officeDocument/2006/math"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và hàm số </a:t>
                  </a:r>
                  <a14:m>
                    <m:oMath xmlns:m="http://schemas.openxmlformats.org/officeDocument/2006/math"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nl-NL" sz="6000" dirty="0">
                      <a:solidFill>
                        <a:schemeClr val="tx1"/>
                      </a:solidFill>
                      <a:latin typeface="Tahaoma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có bảng biến thiên như hình vẽ bên dưới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183987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55" t="-6667" b="-111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96622" y="10591800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vi-VN" sz="6000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7695"/>
                    <a:ext cx="580824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8675" r="-4712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490" y="1829694"/>
                    <a:ext cx="54426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490" y="1829694"/>
                    <a:ext cx="544264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11732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657" y="1829697"/>
                    <a:ext cx="653614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863966"/>
                    <a:ext cx="555711" cy="47210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7964" r="-9290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0261BEE-4337-406F-B28C-D263C89044FA}"/>
              </a:ext>
            </a:extLst>
          </p:cNvPr>
          <p:cNvSpPr/>
          <p:nvPr/>
        </p:nvSpPr>
        <p:spPr>
          <a:xfrm>
            <a:off x="11687175" y="11201399"/>
            <a:ext cx="1216708" cy="107234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286AE4F9-F066-4511-8F30-60C8D6B34217}"/>
                  </a:ext>
                </a:extLst>
              </p:cNvPr>
              <p:cNvSpPr/>
              <p:nvPr/>
            </p:nvSpPr>
            <p:spPr>
              <a:xfrm>
                <a:off x="3210031" y="7564463"/>
                <a:ext cx="19288330" cy="2149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6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. Số điểm cực trị của hàm số </a:t>
                </a:r>
                <a14:m>
                  <m:oMath xmlns:m="http://schemas.openxmlformats.org/officeDocument/2006/math"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6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6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l-NL" sz="6000" dirty="0">
                    <a:latin typeface="Tahaoma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6AE4F9-F066-4511-8F30-60C8D6B34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031" y="7564463"/>
                <a:ext cx="19288330" cy="2149243"/>
              </a:xfrm>
              <a:prstGeom prst="rect">
                <a:avLst/>
              </a:prstGeom>
              <a:blipFill rotWithShape="0">
                <a:blip r:embed="rId8"/>
                <a:stretch>
                  <a:fillRect t="-9375" r="-1896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BAEBE5F-47E2-45AF-89E3-F41E2FE9D15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970541" y="2375078"/>
            <a:ext cx="11623879" cy="4644660"/>
          </a:xfrm>
          <a:prstGeom prst="rect">
            <a:avLst/>
          </a:prstGeom>
        </p:spPr>
      </p:pic>
      <p:sp>
        <p:nvSpPr>
          <p:cNvPr id="4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72B6EAB-B930-49AF-A1C4-7E60603C2615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3492965"/>
            <a:chOff x="534987" y="1869705"/>
            <a:chExt cx="23175378" cy="292916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2929165"/>
              <a:chOff x="534987" y="1647866"/>
              <a:chExt cx="23175378" cy="292916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3"/>
                <a:ext cx="22954716" cy="285613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49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27548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0555" marR="0" indent="-630555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lăng trụ đều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𝐴𝐵𝐶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.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𝐸𝐹𝐻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 tất cả các cạnh bằng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1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là điểm đối xứng của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𝐵𝐻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Thể tích khối đa diện</a:t>
                  </a:r>
                  <a14:m>
                    <m:oMath xmlns:m="http://schemas.openxmlformats.org/officeDocument/2006/math"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 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𝐴𝐵𝐶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.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𝑆𝐹𝐻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275483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55" t="-2783" r="-1423" b="-1001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353904" y="3690953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730930"/>
                    <a:ext cx="580824" cy="6607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730930"/>
                    <a:ext cx="580824" cy="66079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3141" b="-133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31036" y="1641064"/>
                    <a:ext cx="544264" cy="733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6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1036" y="1641064"/>
                    <a:ext cx="544264" cy="73333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3520" b="-830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38360" y="1658577"/>
                    <a:ext cx="653614" cy="733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6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360" y="1658577"/>
                    <a:ext cx="653614" cy="73333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11574" b="-115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50044" y="1711580"/>
                    <a:ext cx="555711" cy="6628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0044" y="1711580"/>
                    <a:ext cx="555711" cy="66281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732" b="-128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23441FEC-E7D2-4ABD-9A49-6DF367239496}"/>
              </a:ext>
            </a:extLst>
          </p:cNvPr>
          <p:cNvGrpSpPr/>
          <p:nvPr/>
        </p:nvGrpSpPr>
        <p:grpSpPr>
          <a:xfrm>
            <a:off x="409456" y="6162887"/>
            <a:ext cx="22932512" cy="7318066"/>
            <a:chOff x="203200" y="3636277"/>
            <a:chExt cx="11605723" cy="3336965"/>
          </a:xfrm>
        </p:grpSpPr>
        <p:sp>
          <p:nvSpPr>
            <p:cNvPr id="43" name="Rounded Rectangle 4">
              <a:extLst>
                <a:ext uri="{FF2B5EF4-FFF2-40B4-BE49-F238E27FC236}">
                  <a16:creationId xmlns="" xmlns:a16="http://schemas.microsoft.com/office/drawing/2014/main" id="{591BC91E-C8B1-4EF0-8AF1-2B7B8F4EE980}"/>
                </a:ext>
              </a:extLst>
            </p:cNvPr>
            <p:cNvSpPr/>
            <p:nvPr/>
          </p:nvSpPr>
          <p:spPr>
            <a:xfrm>
              <a:off x="258941" y="4009605"/>
              <a:ext cx="11549982" cy="296363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000">
                <a:latin typeface="Tahaoma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41B7BB2A-B8A2-4502-8B4A-0715DBF9FF22}"/>
                </a:ext>
              </a:extLst>
            </p:cNvPr>
            <p:cNvGrpSpPr/>
            <p:nvPr/>
          </p:nvGrpSpPr>
          <p:grpSpPr>
            <a:xfrm>
              <a:off x="203200" y="3636277"/>
              <a:ext cx="2342698" cy="501928"/>
              <a:chOff x="1275608" y="6239449"/>
              <a:chExt cx="4592538" cy="911978"/>
            </a:xfrm>
          </p:grpSpPr>
          <p:sp>
            <p:nvSpPr>
              <p:cNvPr id="45" name="Freeform 20">
                <a:extLst>
                  <a:ext uri="{FF2B5EF4-FFF2-40B4-BE49-F238E27FC236}">
                    <a16:creationId xmlns="" xmlns:a16="http://schemas.microsoft.com/office/drawing/2014/main" id="{11ED16EA-7B39-4A73-98BA-AAAE6A158EF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5" y="47011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>
                  <a:latin typeface="Tahaoma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1035EF49-AABD-4995-80BF-1CE541B2474D}"/>
                  </a:ext>
                </a:extLst>
              </p:cNvPr>
              <p:cNvSpPr txBox="1"/>
              <p:nvPr/>
            </p:nvSpPr>
            <p:spPr>
              <a:xfrm>
                <a:off x="2187353" y="6239449"/>
                <a:ext cx="2492389" cy="841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aoma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aom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8">
                <a:extLst>
                  <a:ext uri="{FF2B5EF4-FFF2-40B4-BE49-F238E27FC236}">
                    <a16:creationId xmlns="" xmlns:a16="http://schemas.microsoft.com/office/drawing/2014/main" id="{8AACDABF-9F22-490D-A9F0-4DEC170B91E8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>
                  <a:latin typeface="Tahaoma"/>
                </a:endParaRPr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="" xmlns:a16="http://schemas.microsoft.com/office/drawing/2014/main" id="{B7D19034-F96D-454D-9C71-FC230EEBF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ahaoma"/>
                </a:endParaRPr>
              </a:p>
            </p:txBody>
          </p:sp>
        </p:grpSp>
      </p:grpSp>
      <p:pic>
        <p:nvPicPr>
          <p:cNvPr id="49" name="Ảnh 4">
            <a:extLst>
              <a:ext uri="{FF2B5EF4-FFF2-40B4-BE49-F238E27FC236}">
                <a16:creationId xmlns="" xmlns:a16="http://schemas.microsoft.com/office/drawing/2014/main" id="{11656FFB-B834-480A-8756-71E832E7F63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70" y="6884813"/>
            <a:ext cx="9388331" cy="649934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5D475BB4-B084-46F9-95A4-A45A660B7F78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55364" y="109751"/>
            <a:ext cx="24349760" cy="13606249"/>
            <a:chOff x="203200" y="3636269"/>
            <a:chExt cx="9467753" cy="11677519"/>
          </a:xfrm>
        </p:grpSpPr>
        <p:sp>
          <p:nvSpPr>
            <p:cNvPr id="5" name="Rounded Rectangle 4"/>
            <p:cNvSpPr/>
            <p:nvPr/>
          </p:nvSpPr>
          <p:spPr>
            <a:xfrm>
              <a:off x="387205" y="3786053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7" cy="1055958"/>
              <a:chOff x="1275608" y="6239450"/>
              <a:chExt cx="4592536" cy="191862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4"/>
                <a:ext cx="84102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608804" cy="1234878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879646" y="1718135"/>
                <a:ext cx="23087571" cy="2850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15000"/>
                  </a:lnSpc>
                </a:pP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Ta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có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𝐴𝐵𝐶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𝑆𝐹𝐻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𝑆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.</a:t>
                </a:r>
                <a:endParaRPr lang="en-US" sz="6000" dirty="0">
                  <a:latin typeface="Tahaoma"/>
                </a:endParaRPr>
              </a:p>
              <a:p>
                <a:pPr marL="629920"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𝐴𝐵𝐶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𝐸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​</m:t>
                        </m:r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𝐹𝐻</m:t>
                        </m:r>
                      </m:sub>
                    </m:sSub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.1.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6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46" y="1718135"/>
                <a:ext cx="23087571" cy="2850139"/>
              </a:xfrm>
              <a:prstGeom prst="rect">
                <a:avLst/>
              </a:prstGeom>
              <a:blipFill rotWithShape="0">
                <a:blip r:embed="rId3"/>
                <a:stretch>
                  <a:fillRect t="-5139" b="-4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B1DAC785-3883-499B-AFED-FC437FB4FAE4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11395" y="4805984"/>
                <a:ext cx="22450614" cy="2215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15000"/>
                  </a:lnSpc>
                </a:pP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Vì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𝑆</m:t>
                    </m:r>
                  </m:oMath>
                </a14:m>
                <a:r>
                  <a:rPr lang="vi-VN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là điểm đối xứng của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vi-VN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𝐵𝐻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nên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𝐴𝑆</m:t>
                    </m:r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𝐵𝐻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tại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trung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điểm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𝑁</m:t>
                    </m:r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của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𝐴𝑆</m:t>
                    </m:r>
                  </m:oMath>
                </a14:m>
                <a:r>
                  <a:rPr lang="en-US" sz="6000" dirty="0" smtClean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.</a:t>
                </a:r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95" y="4805984"/>
                <a:ext cx="22450614" cy="2215991"/>
              </a:xfrm>
              <a:prstGeom prst="rect">
                <a:avLst/>
              </a:prstGeom>
              <a:blipFill rotWithShape="0">
                <a:blip r:embed="rId4"/>
                <a:stretch>
                  <a:fillRect t="-6319" r="-122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27945" y="7166399"/>
                <a:ext cx="22299017" cy="3911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15000"/>
                  </a:lnSpc>
                </a:pP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Mà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𝐵𝐻</m:t>
                    </m:r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suy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ra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khoảng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cách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từ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đến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e>
                    </m:d>
                  </m:oMath>
                </a14:m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bằng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khoảng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cách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từ</a:t>
                </a:r>
                <a:r>
                  <a:rPr lang="en-US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𝑆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đến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vi-VN" sz="6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e>
                    </m:d>
                  </m:oMath>
                </a14:m>
                <a:r>
                  <a:rPr lang="vi-VN" sz="6000" dirty="0"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:endParaRPr lang="en-US" sz="6000" dirty="0">
                  <a:latin typeface="Tahaoma"/>
                </a:endParaRPr>
              </a:p>
              <a:p>
                <a:pPr marL="629920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𝑆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 smtClean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.</a:t>
                </a:r>
                <a:endParaRPr lang="en-US" sz="6000" dirty="0">
                  <a:latin typeface="Tahaoma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45" y="7166399"/>
                <a:ext cx="22299017" cy="3911968"/>
              </a:xfrm>
              <a:prstGeom prst="rect">
                <a:avLst/>
              </a:prstGeom>
              <a:blipFill rotWithShape="0">
                <a:blip r:embed="rId5"/>
                <a:stretch>
                  <a:fillRect t="-3744" b="-2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63377" y="11059317"/>
                <a:ext cx="21969610" cy="1733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>
                  <a:lnSpc>
                    <a:spcPct val="115000"/>
                  </a:lnSpc>
                </a:pP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Vậy</a:t>
                </a:r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𝐴𝐵𝐶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𝑆𝐹𝐻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𝐴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𝑆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𝐵𝐶𝐻𝐹</m:t>
                        </m:r>
                      </m:sub>
                    </m:sSub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6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77" y="11059317"/>
                <a:ext cx="21969610" cy="1733039"/>
              </a:xfrm>
              <a:prstGeom prst="rect">
                <a:avLst/>
              </a:prstGeom>
              <a:blipFill rotWithShape="0">
                <a:blip r:embed="rId6"/>
                <a:stretch>
                  <a:fillRect b="-1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7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13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739116" cy="3492965"/>
            <a:chOff x="534987" y="1869705"/>
            <a:chExt cx="23175378" cy="292916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2929165"/>
              <a:chOff x="534987" y="1647866"/>
              <a:chExt cx="23175378" cy="292916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3"/>
                <a:ext cx="22954716" cy="285613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49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2826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0555" marR="0" indent="-630555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600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</a:t>
                  </a:r>
                  <a:r>
                    <a:rPr lang="vi-VN" sz="6000" dirty="0" smtClean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lăng trụ đều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𝐴𝐵𝐶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.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𝐸𝐹𝐻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 tất cả các cạnh bằng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1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Gọi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là điểm đối xứng của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qua </a:t>
                  </a:r>
                  <a14:m>
                    <m:oMath xmlns:m="http://schemas.openxmlformats.org/officeDocument/2006/math"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𝐵𝐻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Thể tích khối đa diện</a:t>
                  </a:r>
                  <a14:m>
                    <m:oMath xmlns:m="http://schemas.openxmlformats.org/officeDocument/2006/math"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 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𝐴𝐵𝐶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.</m:t>
                      </m:r>
                      <m:r>
                        <a:rPr lang="vi-VN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" panose="02040503050406030204" pitchFamily="18" charset="0"/>
                        </a:rPr>
                        <m:t>𝑆𝐹𝐻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6000" dirty="0">
                      <a:solidFill>
                        <a:schemeClr val="tx1"/>
                      </a:solidFill>
                      <a:latin typeface="Tahaoma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28261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2712" r="-1449" b="-723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353904" y="3690953"/>
            <a:ext cx="23679365" cy="2233014"/>
            <a:chOff x="247181" y="2080087"/>
            <a:chExt cx="11838141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22902" y="1730930"/>
                    <a:ext cx="580824" cy="6607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2902" y="1730930"/>
                    <a:ext cx="580824" cy="66079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3141" b="-133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1" cy="1116501"/>
              <a:chOff x="5537206" y="1557992"/>
              <a:chExt cx="3079904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31036" y="1641064"/>
                    <a:ext cx="544264" cy="733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6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1036" y="1641064"/>
                    <a:ext cx="544264" cy="733336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33520" b="-830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238360" y="1658577"/>
                    <a:ext cx="653614" cy="733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6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mbria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360" y="1658577"/>
                    <a:ext cx="653614" cy="73333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11574" b="-115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1" cy="1116503"/>
              <a:chOff x="5537206" y="1557992"/>
              <a:chExt cx="3079904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250044" y="1711580"/>
                    <a:ext cx="555711" cy="6628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Cambria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0044" y="1711580"/>
                    <a:ext cx="555711" cy="66281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732" b="-128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0261BEE-4337-406F-B28C-D263C89044FA}"/>
              </a:ext>
            </a:extLst>
          </p:cNvPr>
          <p:cNvSpPr/>
          <p:nvPr/>
        </p:nvSpPr>
        <p:spPr>
          <a:xfrm>
            <a:off x="6173787" y="4257744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400" dirty="0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23441FEC-E7D2-4ABD-9A49-6DF367239496}"/>
              </a:ext>
            </a:extLst>
          </p:cNvPr>
          <p:cNvGrpSpPr/>
          <p:nvPr/>
        </p:nvGrpSpPr>
        <p:grpSpPr>
          <a:xfrm>
            <a:off x="716216" y="6151171"/>
            <a:ext cx="23224990" cy="7232987"/>
            <a:chOff x="203200" y="3675072"/>
            <a:chExt cx="11605723" cy="3298170"/>
          </a:xfrm>
        </p:grpSpPr>
        <p:sp>
          <p:nvSpPr>
            <p:cNvPr id="43" name="Rounded Rectangle 4">
              <a:extLst>
                <a:ext uri="{FF2B5EF4-FFF2-40B4-BE49-F238E27FC236}">
                  <a16:creationId xmlns="" xmlns:a16="http://schemas.microsoft.com/office/drawing/2014/main" id="{591BC91E-C8B1-4EF0-8AF1-2B7B8F4EE980}"/>
                </a:ext>
              </a:extLst>
            </p:cNvPr>
            <p:cNvSpPr/>
            <p:nvPr/>
          </p:nvSpPr>
          <p:spPr>
            <a:xfrm>
              <a:off x="258941" y="4009605"/>
              <a:ext cx="11549982" cy="296363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000">
                <a:latin typeface="Tahaoma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41B7BB2A-B8A2-4502-8B4A-0715DBF9FF22}"/>
                </a:ext>
              </a:extLst>
            </p:cNvPr>
            <p:cNvGrpSpPr/>
            <p:nvPr/>
          </p:nvGrpSpPr>
          <p:grpSpPr>
            <a:xfrm>
              <a:off x="203200" y="3675072"/>
              <a:ext cx="2342698" cy="463134"/>
              <a:chOff x="1275608" y="6309936"/>
              <a:chExt cx="4592538" cy="841491"/>
            </a:xfrm>
          </p:grpSpPr>
          <p:sp>
            <p:nvSpPr>
              <p:cNvPr id="45" name="Freeform 20">
                <a:extLst>
                  <a:ext uri="{FF2B5EF4-FFF2-40B4-BE49-F238E27FC236}">
                    <a16:creationId xmlns="" xmlns:a16="http://schemas.microsoft.com/office/drawing/2014/main" id="{11ED16EA-7B39-4A73-98BA-AAAE6A158EF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5" y="47011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>
                  <a:latin typeface="Tahaoma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1035EF49-AABD-4995-80BF-1CE541B2474D}"/>
                  </a:ext>
                </a:extLst>
              </p:cNvPr>
              <p:cNvSpPr txBox="1"/>
              <p:nvPr/>
            </p:nvSpPr>
            <p:spPr>
              <a:xfrm>
                <a:off x="2469544" y="6309936"/>
                <a:ext cx="2492389" cy="841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aoma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aom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8">
                <a:extLst>
                  <a:ext uri="{FF2B5EF4-FFF2-40B4-BE49-F238E27FC236}">
                    <a16:creationId xmlns="" xmlns:a16="http://schemas.microsoft.com/office/drawing/2014/main" id="{8AACDABF-9F22-490D-A9F0-4DEC170B91E8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>
                  <a:latin typeface="Tahaoma"/>
                </a:endParaRPr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="" xmlns:a16="http://schemas.microsoft.com/office/drawing/2014/main" id="{B7D19034-F96D-454D-9C71-FC230EEBF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ahaoma"/>
                </a:endParaRPr>
              </a:p>
            </p:txBody>
          </p:sp>
        </p:grpSp>
      </p:grpSp>
      <p:pic>
        <p:nvPicPr>
          <p:cNvPr id="49" name="Ảnh 4">
            <a:extLst>
              <a:ext uri="{FF2B5EF4-FFF2-40B4-BE49-F238E27FC236}">
                <a16:creationId xmlns="" xmlns:a16="http://schemas.microsoft.com/office/drawing/2014/main" id="{11656FFB-B834-480A-8756-71E832E7F63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70" y="6884813"/>
            <a:ext cx="9388331" cy="649934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5D475BB4-B084-46F9-95A4-A45A660B7F78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94153" y="-1390"/>
            <a:ext cx="23647053" cy="4056908"/>
            <a:chOff x="534987" y="1869705"/>
            <a:chExt cx="23175378" cy="340208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3372709"/>
              <a:chOff x="534987" y="1647866"/>
              <a:chExt cx="23175378" cy="337270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3"/>
                <a:ext cx="22954716" cy="329968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50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33165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spcBef>
                      <a:spcPts val="600"/>
                    </a:spcBef>
                    <a:tabLst>
                      <a:tab pos="629920" algn="l"/>
                      <a:tab pos="2160270" algn="l"/>
                      <a:tab pos="3599815" algn="l"/>
                      <a:tab pos="5039995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2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</m:oMath>
                  </a14:m>
                  <a:endParaRPr lang="en-US" sz="6000" b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600"/>
                    </a:spcBef>
                    <a:tabLst>
                      <a:tab pos="629920" algn="l"/>
                      <a:tab pos="2160270" algn="l"/>
                      <a:tab pos="3599815" algn="l"/>
                      <a:tab pos="5039995" algn="l"/>
                    </a:tabLst>
                  </a:pPr>
                  <a14:m>
                    <m:oMath xmlns:m="http://schemas.openxmlformats.org/officeDocument/2006/math"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(m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tham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Tập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tất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cả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331657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55" t="-3390" r="-32" b="-832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294153" y="4302079"/>
            <a:ext cx="23679367" cy="2233014"/>
            <a:chOff x="247181" y="2080087"/>
            <a:chExt cx="11838142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199647" y="1840914"/>
                    <a:ext cx="1526510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9647" y="1840914"/>
                    <a:ext cx="1526510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8675" r="-10934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0" cy="1116501"/>
              <a:chOff x="5537206" y="1557992"/>
              <a:chExt cx="3079903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49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31036" y="1825274"/>
                    <a:ext cx="142363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6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6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1036" y="1825274"/>
                    <a:ext cx="1423634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2772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193163" y="1813372"/>
                    <a:ext cx="1834483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;+∞</m:t>
                            </m:r>
                          </m:e>
                        </m:d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3163" y="1813372"/>
                    <a:ext cx="1834483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8675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2" cy="1116503"/>
              <a:chOff x="5537206" y="1557992"/>
              <a:chExt cx="3079905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1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57077" y="1767255"/>
                    <a:ext cx="1977297" cy="5482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(−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7077" y="1767255"/>
                    <a:ext cx="1977297" cy="54828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8290" r="-6605" b="-284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23441FEC-E7D2-4ABD-9A49-6DF367239496}"/>
              </a:ext>
            </a:extLst>
          </p:cNvPr>
          <p:cNvGrpSpPr/>
          <p:nvPr/>
        </p:nvGrpSpPr>
        <p:grpSpPr>
          <a:xfrm>
            <a:off x="400051" y="6657981"/>
            <a:ext cx="23113555" cy="6245721"/>
            <a:chOff x="234195" y="3678991"/>
            <a:chExt cx="11574729" cy="2880887"/>
          </a:xfrm>
        </p:grpSpPr>
        <p:sp>
          <p:nvSpPr>
            <p:cNvPr id="43" name="Rounded Rectangle 4">
              <a:extLst>
                <a:ext uri="{FF2B5EF4-FFF2-40B4-BE49-F238E27FC236}">
                  <a16:creationId xmlns="" xmlns:a16="http://schemas.microsoft.com/office/drawing/2014/main" id="{591BC91E-C8B1-4EF0-8AF1-2B7B8F4EE980}"/>
                </a:ext>
              </a:extLst>
            </p:cNvPr>
            <p:cNvSpPr/>
            <p:nvPr/>
          </p:nvSpPr>
          <p:spPr>
            <a:xfrm>
              <a:off x="258941" y="4009606"/>
              <a:ext cx="11549983" cy="255027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000">
                <a:latin typeface="Tahaoma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41B7BB2A-B8A2-4502-8B4A-0715DBF9FF22}"/>
                </a:ext>
              </a:extLst>
            </p:cNvPr>
            <p:cNvGrpSpPr/>
            <p:nvPr/>
          </p:nvGrpSpPr>
          <p:grpSpPr>
            <a:xfrm>
              <a:off x="234195" y="3678991"/>
              <a:ext cx="2311703" cy="484840"/>
              <a:chOff x="1336369" y="6317052"/>
              <a:chExt cx="4531777" cy="880929"/>
            </a:xfrm>
          </p:grpSpPr>
          <p:sp>
            <p:nvSpPr>
              <p:cNvPr id="45" name="Freeform 20">
                <a:extLst>
                  <a:ext uri="{FF2B5EF4-FFF2-40B4-BE49-F238E27FC236}">
                    <a16:creationId xmlns="" xmlns:a16="http://schemas.microsoft.com/office/drawing/2014/main" id="{11ED16EA-7B39-4A73-98BA-AAAE6A158EF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5" y="47011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600">
                  <a:latin typeface="Tahaoma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1035EF49-AABD-4995-80BF-1CE541B2474D}"/>
                  </a:ext>
                </a:extLst>
              </p:cNvPr>
              <p:cNvSpPr txBox="1"/>
              <p:nvPr/>
            </p:nvSpPr>
            <p:spPr>
              <a:xfrm>
                <a:off x="2482372" y="6356493"/>
                <a:ext cx="2492389" cy="841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aoma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aoma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8">
                <a:extLst>
                  <a:ext uri="{FF2B5EF4-FFF2-40B4-BE49-F238E27FC236}">
                    <a16:creationId xmlns="" xmlns:a16="http://schemas.microsoft.com/office/drawing/2014/main" id="{8AACDABF-9F22-490D-A9F0-4DEC170B91E8}"/>
                  </a:ext>
                </a:extLst>
              </p:cNvPr>
              <p:cNvSpPr/>
              <p:nvPr/>
            </p:nvSpPr>
            <p:spPr>
              <a:xfrm flipV="1">
                <a:off x="1336369" y="6317052"/>
                <a:ext cx="791689" cy="834375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>
                  <a:latin typeface="Tahaoma"/>
                </a:endParaRPr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="" xmlns:a16="http://schemas.microsoft.com/office/drawing/2014/main" id="{B7D19034-F96D-454D-9C71-FC230EEBF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ahaoma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7EDC5476-6475-4D39-BFE2-2FB6CA26AD71}"/>
                  </a:ext>
                </a:extLst>
              </p:cNvPr>
              <p:cNvSpPr/>
              <p:nvPr/>
            </p:nvSpPr>
            <p:spPr>
              <a:xfrm>
                <a:off x="1023994" y="7951747"/>
                <a:ext cx="18646362" cy="305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  <m:oMath xmlns:m="http://schemas.openxmlformats.org/officeDocument/2006/math"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DC5476-6475-4D39-BFE2-2FB6CA26AD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94" y="7951747"/>
                <a:ext cx="18646362" cy="3056221"/>
              </a:xfrm>
              <a:prstGeom prst="rect">
                <a:avLst/>
              </a:prstGeom>
              <a:blipFill rotWithShape="0">
                <a:blip r:embed="rId8"/>
                <a:stretch>
                  <a:fillRect t="-6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1AF5066-C4EA-4241-8EE3-72AD65C42A57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05346" y="11168018"/>
                <a:ext cx="19535570" cy="1080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346" y="11168018"/>
                <a:ext cx="19535570" cy="1080296"/>
              </a:xfrm>
              <a:prstGeom prst="rect">
                <a:avLst/>
              </a:prstGeom>
              <a:blipFill rotWithShape="0">
                <a:blip r:embed="rId9"/>
                <a:stretch>
                  <a:fillRect t="-18079" b="-30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0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" grpId="0" animBg="1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69733" y="79116"/>
            <a:ext cx="24542112" cy="13522793"/>
            <a:chOff x="203200" y="3682141"/>
            <a:chExt cx="9542544" cy="11605893"/>
          </a:xfrm>
        </p:grpSpPr>
        <p:sp>
          <p:nvSpPr>
            <p:cNvPr id="5" name="Rounded Rectangle 4"/>
            <p:cNvSpPr/>
            <p:nvPr/>
          </p:nvSpPr>
          <p:spPr>
            <a:xfrm>
              <a:off x="461996" y="3760299"/>
              <a:ext cx="9283748" cy="1152773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82141"/>
              <a:ext cx="2342698" cy="1010087"/>
              <a:chOff x="1275607" y="6322796"/>
              <a:chExt cx="4592537" cy="1835282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14558" y="5204491"/>
                <a:ext cx="1835282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79904" y="6464808"/>
                <a:ext cx="2633359" cy="946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7" y="6330944"/>
                <a:ext cx="911745" cy="1827132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5"/>
                <a:ext cx="545196" cy="17799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C96254FF-62AE-4CC1-A5DC-6EFF8859C192}"/>
                  </a:ext>
                </a:extLst>
              </p:cNvPr>
              <p:cNvSpPr/>
              <p:nvPr/>
            </p:nvSpPr>
            <p:spPr>
              <a:xfrm>
                <a:off x="112685" y="2563387"/>
                <a:ext cx="21443373" cy="2296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+2,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(2;+∞</m:t>
                                </m:r>
                              </m:e>
                            </m:d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+6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−2,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−∞;2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96254FF-62AE-4CC1-A5DC-6EFF8859C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85" y="2563387"/>
                <a:ext cx="21443373" cy="22960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483DC875-9895-4F59-ADA2-1D25230C65BF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53044" y="5715000"/>
                <a:ext cx="21684835" cy="4354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+4,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"/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2;+∞</m:t>
                                </m:r>
                              </m:e>
                            </m:d>
                          </m:e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+6,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−∞;2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Dễ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)&gt;0∀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62992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6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6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6000" dirty="0"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6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latin typeface="Tahaoma"/>
                    <a:ea typeface="Arial" panose="020B0604020202020204" pitchFamily="34" charset="0"/>
                    <a:cs typeface="Cambria" panose="02040503050406030204" pitchFamily="18" charset="0"/>
                  </a:rPr>
                  <a:t>.</a:t>
                </a:r>
                <a:endParaRPr lang="en-US" sz="6000" dirty="0">
                  <a:latin typeface="Tahaoma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44" y="5715000"/>
                <a:ext cx="21684835" cy="4354077"/>
              </a:xfrm>
              <a:prstGeom prst="rect">
                <a:avLst/>
              </a:prstGeom>
              <a:blipFill rotWithShape="0">
                <a:blip r:embed="rId4"/>
                <a:stretch>
                  <a:fillRect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3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6467" y="230354"/>
            <a:ext cx="23647053" cy="4056908"/>
            <a:chOff x="534987" y="1869705"/>
            <a:chExt cx="23175378" cy="340208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75378" cy="3372709"/>
              <a:chOff x="534987" y="1647866"/>
              <a:chExt cx="23175378" cy="337270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3"/>
                <a:ext cx="22954716" cy="3299682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774"/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774">
                      <a:defRPr/>
                    </a:pPr>
                    <a:endParaRPr lang="en-US" sz="60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774">
                    <a:defRPr/>
                  </a:pPr>
                  <a:endParaRPr lang="en-US" sz="6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418794" y="1653394"/>
                  <a:ext cx="2509247" cy="85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60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60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50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/>
                <p:cNvSpPr/>
                <p:nvPr/>
              </p:nvSpPr>
              <p:spPr>
                <a:xfrm>
                  <a:off x="4080816" y="1955215"/>
                  <a:ext cx="18894529" cy="33165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>
                    <a:spcBef>
                      <a:spcPts val="600"/>
                    </a:spcBef>
                    <a:tabLst>
                      <a:tab pos="629920" algn="l"/>
                      <a:tab pos="2160270" algn="l"/>
                      <a:tab pos="3599815" algn="l"/>
                      <a:tab pos="5039995" algn="l"/>
                    </a:tabLst>
                  </a:pP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2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</m:oMath>
                  </a14:m>
                  <a:endParaRPr lang="en-US" sz="6000" b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600"/>
                    </a:spcBef>
                    <a:tabLst>
                      <a:tab pos="629920" algn="l"/>
                      <a:tab pos="2160270" algn="l"/>
                      <a:tab pos="3599815" algn="l"/>
                      <a:tab pos="5039995" algn="l"/>
                    </a:tabLst>
                  </a:pPr>
                  <a14:m>
                    <m:oMath xmlns:m="http://schemas.openxmlformats.org/officeDocument/2006/math">
                      <m:r>
                        <a:rPr lang="en-US" sz="60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6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6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(m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tham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Tập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tất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cả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m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6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6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6000" dirty="0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dirty="0" err="1">
                      <a:solidFill>
                        <a:schemeClr val="tx1"/>
                      </a:solidFill>
                      <a:latin typeface="Tahaoma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6000" dirty="0">
                    <a:solidFill>
                      <a:schemeClr val="tx1"/>
                    </a:solidFill>
                    <a:latin typeface="Tahaoma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0816" y="1955215"/>
                  <a:ext cx="18894529" cy="331657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23" t="-3549" r="-32" b="-833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6C64155-5ED0-4B93-985F-3AB6BA0C7A9A}"/>
              </a:ext>
            </a:extLst>
          </p:cNvPr>
          <p:cNvGrpSpPr/>
          <p:nvPr/>
        </p:nvGrpSpPr>
        <p:grpSpPr>
          <a:xfrm>
            <a:off x="294153" y="5418580"/>
            <a:ext cx="23679367" cy="2233014"/>
            <a:chOff x="247181" y="2080087"/>
            <a:chExt cx="11838142" cy="1116507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076A5E56-D5EF-4752-8881-6657F6F1D83C}"/>
                </a:ext>
              </a:extLst>
            </p:cNvPr>
            <p:cNvGrpSpPr/>
            <p:nvPr/>
          </p:nvGrpSpPr>
          <p:grpSpPr>
            <a:xfrm>
              <a:off x="247181" y="2080088"/>
              <a:ext cx="3090381" cy="1116500"/>
              <a:chOff x="5537206" y="1557992"/>
              <a:chExt cx="3079904" cy="103794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4603794-708F-4B58-B6E7-972972D343B0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F34B1B30-E054-486F-B95A-A70762581535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FCF238C2-4A1F-4F2A-97D6-AD52466DF194}"/>
                      </a:ext>
                    </a:extLst>
                  </p:cNvPr>
                  <p:cNvSpPr txBox="1"/>
                  <p:nvPr/>
                </p:nvSpPr>
                <p:spPr>
                  <a:xfrm>
                    <a:off x="6199647" y="1840914"/>
                    <a:ext cx="1526510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FCF238C2-4A1F-4F2A-97D6-AD52466DF1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9647" y="1840914"/>
                    <a:ext cx="1526510" cy="47210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18675" r="-10934" b="-403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D1B57C3C-6F5F-4788-8DE8-B4A7379CD945}"/>
                </a:ext>
              </a:extLst>
            </p:cNvPr>
            <p:cNvGrpSpPr/>
            <p:nvPr/>
          </p:nvGrpSpPr>
          <p:grpSpPr>
            <a:xfrm>
              <a:off x="3163101" y="2080090"/>
              <a:ext cx="3090380" cy="1116501"/>
              <a:chOff x="5537206" y="1557992"/>
              <a:chExt cx="3079903" cy="1037945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254A3C2F-E279-47D4-9E0E-E9996423F2B8}"/>
                  </a:ext>
                </a:extLst>
              </p:cNvPr>
              <p:cNvSpPr/>
              <p:nvPr/>
            </p:nvSpPr>
            <p:spPr>
              <a:xfrm>
                <a:off x="5827749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D218A707-9726-4413-A416-A26FD59309B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01C9A97D-FBCB-425B-9E28-FFB0DA206978}"/>
                      </a:ext>
                    </a:extLst>
                  </p:cNvPr>
                  <p:cNvSpPr txBox="1"/>
                  <p:nvPr/>
                </p:nvSpPr>
                <p:spPr>
                  <a:xfrm>
                    <a:off x="6231036" y="1825274"/>
                    <a:ext cx="1423634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60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sz="6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6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1C9A97D-FBCB-425B-9E28-FFB0DA2069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1036" y="1825274"/>
                    <a:ext cx="1423634" cy="472101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17964" r="-2772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060973CF-CB13-4E37-9239-44F5E3D79D51}"/>
                </a:ext>
              </a:extLst>
            </p:cNvPr>
            <p:cNvGrpSpPr/>
            <p:nvPr/>
          </p:nvGrpSpPr>
          <p:grpSpPr>
            <a:xfrm>
              <a:off x="6079021" y="2080087"/>
              <a:ext cx="3090381" cy="1116501"/>
              <a:chOff x="5537206" y="1557992"/>
              <a:chExt cx="3079904" cy="103794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1BE5409-8E04-4DC7-9105-B8918168F007}"/>
                  </a:ext>
                </a:extLst>
              </p:cNvPr>
              <p:cNvSpPr/>
              <p:nvPr/>
            </p:nvSpPr>
            <p:spPr>
              <a:xfrm>
                <a:off x="5827750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618796C3-04DB-46E5-8AC6-4C29CF51A0A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id="{C64F2D47-209E-4019-9C8C-6934F6DCF8E1}"/>
                      </a:ext>
                    </a:extLst>
                  </p:cNvPr>
                  <p:cNvSpPr txBox="1"/>
                  <p:nvPr/>
                </p:nvSpPr>
                <p:spPr>
                  <a:xfrm>
                    <a:off x="6193163" y="1813372"/>
                    <a:ext cx="1834483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;+∞</m:t>
                            </m:r>
                          </m:e>
                        </m:d>
                      </m:oMath>
                    </a14:m>
                    <a:r>
                      <a:rPr lang="vi-VN" sz="6000" i="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i="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7" name="TextBox 6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C64F2D47-209E-4019-9C8C-6934F6DCF8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3163" y="1813372"/>
                    <a:ext cx="1834483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7964" b="-395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8D899A80-C911-4EA5-8C1C-13D9B9FFCEC0}"/>
                </a:ext>
              </a:extLst>
            </p:cNvPr>
            <p:cNvGrpSpPr/>
            <p:nvPr/>
          </p:nvGrpSpPr>
          <p:grpSpPr>
            <a:xfrm>
              <a:off x="8994941" y="2080091"/>
              <a:ext cx="3090382" cy="1116503"/>
              <a:chOff x="5537206" y="1557992"/>
              <a:chExt cx="3079905" cy="103794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74D476C1-F18D-4B01-B56D-3B3E17F12C5C}"/>
                  </a:ext>
                </a:extLst>
              </p:cNvPr>
              <p:cNvSpPr/>
              <p:nvPr/>
            </p:nvSpPr>
            <p:spPr>
              <a:xfrm>
                <a:off x="5827751" y="1557992"/>
                <a:ext cx="2789360" cy="103794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96993E85-7E9E-4665-8584-5D494A400F1C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id="{9B629322-AAF7-4DAE-BB8D-6A63B74D29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57077" y="1767255"/>
                    <a:ext cx="1977297" cy="5482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6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(−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sz="6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en-US" sz="6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6000" b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e>
                        </m:d>
                      </m:oMath>
                    </a14:m>
                    <a:r>
                      <a:rPr lang="vi-VN" sz="6000" dirty="0">
                        <a:solidFill>
                          <a:schemeClr val="bg1"/>
                        </a:solidFill>
                        <a:latin typeface="Tahaoma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  <a:endParaRPr lang="en-US" sz="6000" dirty="0">
                      <a:solidFill>
                        <a:schemeClr val="bg1"/>
                      </a:solidFill>
                      <a:latin typeface="Tahaoma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9B629322-AAF7-4DAE-BB8D-6A63B74D29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7077" y="1767255"/>
                    <a:ext cx="1977297" cy="54828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8290" r="-6605" b="-284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B0261BEE-4337-406F-B28C-D263C89044FA}"/>
              </a:ext>
            </a:extLst>
          </p:cNvPr>
          <p:cNvSpPr/>
          <p:nvPr/>
        </p:nvSpPr>
        <p:spPr>
          <a:xfrm>
            <a:off x="6109354" y="5963311"/>
            <a:ext cx="1092374" cy="10762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r>
              <a:rPr lang="en-US" sz="6400" b="1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6400" dirty="0"/>
          </a:p>
        </p:txBody>
      </p:sp>
      <p:sp>
        <p:nvSpPr>
          <p:cNvPr id="50" name="Action Button: Forward or Next 9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01AF5066-C4EA-4241-8EE3-72AD65C42A57}"/>
              </a:ext>
            </a:extLst>
          </p:cNvPr>
          <p:cNvSpPr/>
          <p:nvPr/>
        </p:nvSpPr>
        <p:spPr>
          <a:xfrm>
            <a:off x="23513605" y="12839820"/>
            <a:ext cx="873570" cy="873456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9" tIns="91445" rIns="182889" bIns="9144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85603" y="5306860"/>
            <a:ext cx="23788189" cy="6275540"/>
            <a:chOff x="184495" y="3636270"/>
            <a:chExt cx="11834900" cy="334564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311669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0"/>
              <a:ext cx="2342698" cy="520984"/>
              <a:chOff x="1275608" y="6239450"/>
              <a:chExt cx="4592537" cy="94660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33359" cy="94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6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6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40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153" y="90050"/>
            <a:ext cx="23815891" cy="2688296"/>
            <a:chOff x="534987" y="1647866"/>
            <a:chExt cx="23340848" cy="225437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755649" y="1720890"/>
              <a:ext cx="23120186" cy="2181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774">
                <a:defRPr/>
              </a:pP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4987" y="1647866"/>
              <a:ext cx="3505200" cy="1176337"/>
              <a:chOff x="534987" y="1647866"/>
              <a:chExt cx="3505200" cy="1176337"/>
            </a:xfrm>
          </p:grpSpPr>
          <p:sp>
            <p:nvSpPr>
              <p:cNvPr id="27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 bwMode="auto">
              <a:xfrm>
                <a:off x="534987" y="1647866"/>
                <a:ext cx="3505200" cy="955675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774"/>
                <a:endParaRPr lang="en-US" sz="6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" name="Freeform 31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3" name="Freeform 32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5" name="Rectangle 3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6" name="Rectangle 35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774">
                    <a:defRPr/>
                  </a:pPr>
                  <a:endParaRPr lang="en-US" sz="6400"/>
                </a:p>
              </p:txBody>
            </p:sp>
          </p:grpSp>
          <p:sp>
            <p:nvSpPr>
              <p:cNvPr id="30" name="Chevron 29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774">
                  <a:defRPr/>
                </a:pPr>
                <a:endParaRPr lang="en-US" sz="6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13"/>
              <p:cNvSpPr txBox="1">
                <a:spLocks noChangeArrowheads="1"/>
              </p:cNvSpPr>
              <p:nvPr/>
            </p:nvSpPr>
            <p:spPr bwMode="auto">
              <a:xfrm>
                <a:off x="1624599" y="1653394"/>
                <a:ext cx="2097638" cy="85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6000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6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7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4427" y="3002680"/>
            <a:ext cx="23679365" cy="1828810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722129" y="1557991"/>
                <a:ext cx="2894981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ba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7210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066871" y="1501340"/>
              <a:ext cx="3224814" cy="914401"/>
              <a:chOff x="5441302" y="1557988"/>
              <a:chExt cx="3213881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65823" y="1557988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441302" y="1778730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0" y="1767772"/>
                    <a:ext cx="2527014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ba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0" y="1767772"/>
                    <a:ext cx="2527014" cy="47210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140623" y="1501343"/>
              <a:ext cx="3028779" cy="914402"/>
              <a:chOff x="5598599" y="1557992"/>
              <a:chExt cx="3018511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98599" y="1811192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ba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72100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4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6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600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ba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60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sz="6000" dirty="0">
                              <a:latin typeface="Times New Roman" pitchFamily="18" charset="0"/>
                              <a:cs typeface="Times New Roman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6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721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A1B764E0-5021-4089-8BFA-85DCAAF516D6}"/>
                  </a:ext>
                </a:extLst>
              </p:cNvPr>
              <p:cNvSpPr/>
              <p:nvPr/>
            </p:nvSpPr>
            <p:spPr>
              <a:xfrm>
                <a:off x="3044531" y="6988610"/>
                <a:ext cx="1409417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ó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6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. </m:t>
                      </m:r>
                    </m:oMath>
                  </m:oMathPara>
                </a14:m>
                <a:endParaRPr lang="en-US" sz="60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1B764E0-5021-4089-8BFA-85DCAAF51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31" y="6988610"/>
                <a:ext cx="14094178" cy="101566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8DC7244E-9D17-468D-8A63-338C70E97D67}"/>
              </a:ext>
            </a:extLst>
          </p:cNvPr>
          <p:cNvSpPr/>
          <p:nvPr/>
        </p:nvSpPr>
        <p:spPr>
          <a:xfrm>
            <a:off x="6166855" y="3454786"/>
            <a:ext cx="1092375" cy="1076257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10005" y="860620"/>
                <a:ext cx="1888018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/>
                <a:r>
                  <a:rPr lang="en-US" sz="6000" dirty="0" smtClean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phức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liên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phức</a:t>
                </a:r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6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005" y="860620"/>
                <a:ext cx="18880182" cy="1015663"/>
              </a:xfrm>
              <a:prstGeom prst="rect">
                <a:avLst/>
              </a:prstGeom>
              <a:blipFill rotWithShape="0">
                <a:blip r:embed="rId8"/>
                <a:stretch>
                  <a:fillRect l="-1970" t="-18563" b="-38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A1B764E0-5021-4089-8BFA-85DCAAF516D6}"/>
                  </a:ext>
                </a:extLst>
              </p:cNvPr>
              <p:cNvSpPr/>
              <p:nvPr/>
            </p:nvSpPr>
            <p:spPr>
              <a:xfrm>
                <a:off x="3044531" y="8613280"/>
                <a:ext cx="19265210" cy="1062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li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ợ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 smtClean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6000" dirty="0" err="1">
                          <a:latin typeface="Tahaoma"/>
                          <a:cs typeface="Times New Roman" pitchFamily="18" charset="0"/>
                        </a:rPr>
                        <m:t>à </m:t>
                      </m:r>
                      <m:bar>
                        <m:barPr>
                          <m:pos m:val="top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bar>
                      <m:r>
                        <a:rPr lang="en-US" sz="6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6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sz="6000" dirty="0">
                          <a:latin typeface="Tahaoma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6000" dirty="0">
                  <a:latin typeface="Tahaom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1B764E0-5021-4089-8BFA-85DCAAF51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31" y="8613280"/>
                <a:ext cx="19265210" cy="106240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6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4" grpId="0" animBg="1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</TotalTime>
  <Words>2974</Words>
  <PresentationFormat>Custom</PresentationFormat>
  <Paragraphs>1107</Paragraphs>
  <Slides>88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0" baseType="lpstr">
      <vt:lpstr>Arial</vt:lpstr>
      <vt:lpstr>AvantGarde</vt:lpstr>
      <vt:lpstr>AvantGarde-Demi</vt:lpstr>
      <vt:lpstr>Calibri</vt:lpstr>
      <vt:lpstr>Cambria</vt:lpstr>
      <vt:lpstr>Cambria Math</vt:lpstr>
      <vt:lpstr>Palatino Linotype</vt:lpstr>
      <vt:lpstr>Tahaoma</vt:lpstr>
      <vt:lpstr>Tahoma</vt:lpstr>
      <vt:lpstr>Times New Roman</vt:lpstr>
      <vt:lpstr>Vani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2020-03-17T18:54:08Z</dcterms:modified>
</cp:coreProperties>
</file>