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427" r:id="rId2"/>
    <p:sldId id="432" r:id="rId3"/>
    <p:sldId id="444" r:id="rId4"/>
    <p:sldId id="445" r:id="rId5"/>
    <p:sldId id="453" r:id="rId6"/>
    <p:sldId id="454" r:id="rId7"/>
    <p:sldId id="446" r:id="rId8"/>
    <p:sldId id="439" r:id="rId9"/>
    <p:sldId id="452" r:id="rId10"/>
    <p:sldId id="455" r:id="rId11"/>
    <p:sldId id="431" r:id="rId12"/>
  </p:sldIdLst>
  <p:sldSz cx="16276638" cy="9144000"/>
  <p:notesSz cx="6858000" cy="9144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33FF"/>
    <a:srgbClr val="0000CC"/>
    <a:srgbClr val="9999FF"/>
    <a:srgbClr val="FF7C80"/>
    <a:srgbClr val="FF0066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76" autoAdjust="0"/>
    <p:restoredTop sz="99274" autoAdjust="0"/>
  </p:normalViewPr>
  <p:slideViewPr>
    <p:cSldViewPr>
      <p:cViewPr varScale="1">
        <p:scale>
          <a:sx n="55" d="100"/>
          <a:sy n="55" d="100"/>
        </p:scale>
        <p:origin x="564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3197197" y="2667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5407784" y="9906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52319" y="1129028"/>
            <a:ext cx="4953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379698" y="4291962"/>
            <a:ext cx="12656582" cy="23857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marL="457200" lvl="0" indent="-457200" algn="ctr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06: AN TOÀN VỚI MÔI TRƯỜNG CÔNG NGHỆ TRONG GIA ĐÌNH (</a:t>
            </a:r>
            <a:r>
              <a:rPr lang="nl-NL" sz="4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T2) </a:t>
            </a:r>
            <a:endParaRPr lang="en-US" sz="44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4053772" y="8001000"/>
            <a:ext cx="7102225" cy="10068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Giáo viên</a:t>
            </a:r>
            <a:r>
              <a:rPr lang="en-US" altLang="en-US" sz="2800" b="1" i="1" smtClean="0">
                <a:solidFill>
                  <a:srgbClr val="0000CC"/>
                </a:solidFill>
                <a:latin typeface="Times New Roman" pitchFamily="18" charset="0"/>
              </a:rPr>
              <a:t>:……………………………………</a:t>
            </a:r>
            <a:endParaRPr lang="en-US" altLang="en-US" sz="2800" b="1" i="1">
              <a:solidFill>
                <a:srgbClr val="0000CC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800" b="1" i="1">
                <a:solidFill>
                  <a:srgbClr val="0000CC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30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5056" y="6664935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1889919" y="1702753"/>
            <a:ext cx="12146361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32" name="Picture 7" descr="BƯỚM 58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947921" y="388164"/>
            <a:ext cx="1197160" cy="15611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8" descr="animal-14[1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328913" y="6922250"/>
            <a:ext cx="1110487" cy="807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6276077" cy="994830"/>
            <a:chOff x="4270277" y="164812"/>
            <a:chExt cx="6170180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6170180" cy="994830"/>
              <a:chOff x="4270277" y="164812"/>
              <a:chExt cx="6170180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617018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Arial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Arial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156" y="1979758"/>
            <a:ext cx="77679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Trò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chơi: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An toàn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hay nguy hiểm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1432719" y="2626089"/>
            <a:ext cx="12725400" cy="5984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75838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199053" y="95994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365920" y="1584787"/>
            <a:ext cx="9220200" cy="707886"/>
            <a:chOff x="1508918" y="1888664"/>
            <a:chExt cx="9353481" cy="707886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935348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toàn với các đồ dùng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sử dụng điện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87818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550355" y="3498273"/>
            <a:ext cx="796806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hãy mô tả lại tình huống trong mỗi bức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Nêu những nguy hiểm có thể xảy ra trong mỗi tình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huống?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sẽ xử lý như thế nào khi gặp phải tình huống mất an toàn như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-2568" y="2176254"/>
            <a:ext cx="16139319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nl-NL" sz="3600" b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 Nhận biết một số tình huống không an toàn cho người từ các đồ dùng </a:t>
            </a:r>
            <a:r>
              <a:rPr lang="nl-NL" sz="36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 dụng điện. </a:t>
            </a:r>
            <a:endParaRPr lang="en-US" sz="3600" b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3"/>
          <a:stretch>
            <a:fillRect/>
          </a:stretch>
        </p:blipFill>
        <p:spPr>
          <a:xfrm>
            <a:off x="8518423" y="3048000"/>
            <a:ext cx="7239896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199053" y="-189655"/>
            <a:ext cx="5878532" cy="1280479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dirty="0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CÔNG NGHỆ</a:t>
                </a:r>
                <a:endPara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nl-NL" sz="3600" b="1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1: Nhận biết một số tình huống không an toàn cho người từ các đồ dùng </a:t>
            </a:r>
            <a:r>
              <a:rPr lang="nl-NL" sz="3600" b="1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 dụng điện. </a:t>
            </a:r>
            <a:endParaRPr lang="en-US" sz="3600" b="1" dirty="0" smtClean="0"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6292" y="99508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319" y="6563055"/>
            <a:ext cx="99822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  Cắm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phích điện khi tay bị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ướt</a:t>
            </a: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có thể bị giật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chỉ cắm phích điện khi tay khô ráo.</a:t>
            </a:r>
            <a:endParaRPr lang="en-US" sz="3600" b="1" dirty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marL="571500" lvl="0" indent="-571500" algn="just">
              <a:spcAft>
                <a:spcPts val="0"/>
              </a:spcAft>
              <a:buFont typeface="Symbol" panose="05050102010706020507" pitchFamily="18" charset="2"/>
              <a:buChar char="Þ"/>
            </a:pPr>
            <a:endParaRPr lang="en-US" sz="4000" b="1" dirty="0">
              <a:solidFill>
                <a:srgbClr val="3333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808763"/>
            <a:ext cx="99366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hãy mô tả lại tình huống trong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thứ nhất 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Nêu những nguy hiểm có thể xảy ra trong mỗi tình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huống?</a:t>
            </a:r>
            <a:endParaRPr lang="en-US" sz="4000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+ Em sẽ xử lý như thế nào khi gặp phải tình huống mất an toàn như </a:t>
            </a:r>
            <a:r>
              <a:rPr lang="nl-NL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vậy?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2"/>
          <a:srcRect r="50985" b="51364"/>
          <a:stretch/>
        </p:blipFill>
        <p:spPr>
          <a:xfrm>
            <a:off x="10683613" y="2182219"/>
            <a:ext cx="5455706" cy="584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8693776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</a:t>
            </a:r>
            <a:r>
              <a:rPr kumimoji="0" lang="nl-NL" sz="3600" b="1" i="0" u="none" strike="noStrike" kern="1200" cap="none" spc="0" normalizeH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dụng điện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18319" y="5978862"/>
            <a:ext cx="99822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    Chọc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vật kim loại vào ổ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=&gt; có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thể bị giật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chọc bất cứ vật gì vào ổ cắm điện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808763"/>
            <a:ext cx="1054629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Em hãy mô tả lại tình huống trong hình thứ hai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2"/>
          <a:srcRect l="50532" b="52632"/>
          <a:stretch/>
        </p:blipFill>
        <p:spPr>
          <a:xfrm>
            <a:off x="10881519" y="2286000"/>
            <a:ext cx="5257800" cy="632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64874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 dụng điện.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525" y="6559246"/>
            <a:ext cx="9982200" cy="2243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Dây điện bị đứt, hở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chạm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vào dây điện có thể bị giật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lại gần dây điện bị đứt, hở.</a:t>
            </a:r>
            <a:endParaRPr lang="en-US" sz="3600" b="1" dirty="0">
              <a:solidFill>
                <a:srgbClr val="0000FF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4" y="2808763"/>
            <a:ext cx="105487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Em hãy mô tả lại tình huống trong hình thứ ba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2" name="Picture 11"/>
          <p:cNvPicPr/>
          <p:nvPr/>
        </p:nvPicPr>
        <p:blipFill rotWithShape="1">
          <a:blip r:embed="rId2"/>
          <a:srcRect t="52632" r="51572"/>
          <a:stretch/>
        </p:blipFill>
        <p:spPr>
          <a:xfrm>
            <a:off x="10884024" y="1987965"/>
            <a:ext cx="5395118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125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42719" y="25705"/>
            <a:ext cx="5878532" cy="1131121"/>
            <a:chOff x="4270277" y="164812"/>
            <a:chExt cx="5779343" cy="896695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896695"/>
              <a:chOff x="4270277" y="164812"/>
              <a:chExt cx="5779343" cy="896695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6008230" y="538287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914458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5" name="Text Box 14"/>
          <p:cNvSpPr txBox="1">
            <a:spLocks noChangeArrowheads="1"/>
          </p:cNvSpPr>
          <p:nvPr/>
        </p:nvSpPr>
        <p:spPr bwMode="auto">
          <a:xfrm>
            <a:off x="335225" y="1555676"/>
            <a:ext cx="15118294" cy="125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36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Hoạt động 1: Nhận biết một số tình huống không an toàn cho người từ các đồ dùng </a:t>
            </a:r>
            <a:r>
              <a:rPr kumimoji="0" lang="nl-NL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sử dụng điện.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3333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23319" y="1094641"/>
            <a:ext cx="128777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TRƯỜNG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18525" y="6559246"/>
            <a:ext cx="120155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kumimoji="0" lang="nl-NL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    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Dẫm lên dây điện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có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thẻ bị ngã, dây điện kéo phích điện, </a:t>
            </a: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đổ</a:t>
            </a: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đồ dùng,... </a:t>
            </a:r>
            <a:endParaRPr lang="nl-NL" sz="4000" b="1" dirty="0" smtClean="0">
              <a:solidFill>
                <a:srgbClr val="0000FF"/>
              </a:solidFill>
              <a:latin typeface="+mn-lt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nl-NL" sz="4000" b="1" dirty="0" smtClean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=&gt; </a:t>
            </a:r>
            <a:r>
              <a:rPr lang="nl-NL" sz="40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để gọn các đồ dùng điện ở vị trí thích hợp.</a:t>
            </a:r>
            <a:endParaRPr lang="en-US" sz="3600" b="1" dirty="0">
              <a:solidFill>
                <a:srgbClr val="0000FF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35225" y="2773594"/>
            <a:ext cx="1107969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Em hãy mô tả lại tình huống trong hình thứ tư 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Nêu những nguy hiểm có thể xảy ra trong mỗi tình huống?</a:t>
            </a:r>
            <a:endParaRPr kumimoji="0" lang="en-US" sz="40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Times New Roman" panose="02020603050405020304" pitchFamily="18" charset="0"/>
                <a:cs typeface="+mn-cs"/>
              </a:rPr>
              <a:t>+ Em sẽ xử lý như thế nào khi gặp phải tình huống mất an toàn như vậy?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Times New Roman" panose="02020603050405020304" pitchFamily="18" charset="0"/>
              <a:cs typeface="+mn-cs"/>
            </a:endParaRPr>
          </a:p>
        </p:txBody>
      </p:sp>
      <p:pic>
        <p:nvPicPr>
          <p:cNvPr id="13" name="Picture 12"/>
          <p:cNvPicPr/>
          <p:nvPr/>
        </p:nvPicPr>
        <p:blipFill rotWithShape="1">
          <a:blip r:embed="rId2"/>
          <a:srcRect l="51585" t="52632"/>
          <a:stretch/>
        </p:blipFill>
        <p:spPr>
          <a:xfrm>
            <a:off x="11748172" y="2016711"/>
            <a:ext cx="4495800" cy="5755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40339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365919" y="1584787"/>
            <a:ext cx="10498805" cy="707886"/>
            <a:chOff x="1508918" y="1888664"/>
            <a:chExt cx="9353481" cy="707886"/>
          </a:xfrm>
        </p:grpSpPr>
        <p:sp>
          <p:nvSpPr>
            <p:cNvPr id="15" name="Rectangle 14"/>
            <p:cNvSpPr/>
            <p:nvPr/>
          </p:nvSpPr>
          <p:spPr>
            <a:xfrm>
              <a:off x="1508918" y="1888664"/>
              <a:ext cx="9353481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toàn với các đồ dùng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sử dụng điện</a:t>
              </a: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1673234" y="2519755"/>
              <a:ext cx="878184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7-Point Star 6"/>
          <p:cNvSpPr/>
          <p:nvPr/>
        </p:nvSpPr>
        <p:spPr>
          <a:xfrm>
            <a:off x="1312853" y="2778777"/>
            <a:ext cx="13716000" cy="5638800"/>
          </a:xfrm>
          <a:prstGeom prst="star7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>
              <a:spcAft>
                <a:spcPts val="0"/>
              </a:spcAft>
            </a:pPr>
            <a:endParaRPr lang="en-US" sz="3600" dirty="0">
              <a:solidFill>
                <a:srgbClr val="3333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519" y="4251292"/>
            <a:ext cx="96774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spcAft>
                <a:spcPts val="0"/>
              </a:spcAft>
            </a:pP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Nhắc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nhở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chúng ta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khi nhìn thấy đồ dùng sử dụng điện không an toàn, chúng ta nên cảnh báo để người khác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biết,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 đó </a:t>
            </a:r>
            <a:r>
              <a:rPr lang="nl-NL" sz="4000" dirty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báo cho người lớn </a:t>
            </a:r>
            <a:r>
              <a:rPr lang="nl-NL" sz="4000" dirty="0" smtClean="0">
                <a:solidFill>
                  <a:srgbClr val="3333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 xử lý,...</a:t>
            </a:r>
            <a:endParaRPr lang="en-US" sz="40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4892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6276077" cy="994830"/>
            <a:chOff x="4270277" y="164812"/>
            <a:chExt cx="6170180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6170180" cy="994830"/>
              <a:chOff x="4270277" y="164812"/>
              <a:chExt cx="6170180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6170180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smtClean="0">
                    <a:solidFill>
                      <a:srgbClr val="0000CC"/>
                    </a:solidFill>
                    <a:latin typeface="+mn-lt"/>
                    <a:cs typeface="Times New Roman" pitchFamily="18" charset="0"/>
                  </a:rPr>
                  <a:t>Thứ……ngày…..tháng…..năm…….</a:t>
                </a:r>
                <a:endParaRPr lang="en-US" sz="3000">
                  <a:solidFill>
                    <a:srgbClr val="0000CC"/>
                  </a:solidFill>
                  <a:latin typeface="+mn-lt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+mn-lt"/>
                    <a:cs typeface="Times New Roman" pitchFamily="18" charset="0"/>
                  </a:rPr>
                  <a:t>CÔNG NGHỆ</a:t>
                </a:r>
                <a:endParaRPr lang="en-US" sz="2800" b="1">
                  <a:solidFill>
                    <a:srgbClr val="FF0066"/>
                  </a:solidFill>
                  <a:latin typeface="+mn-lt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+mn-lt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+mn-lt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4156" y="1979758"/>
            <a:ext cx="150059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nl-NL" sz="3600" b="1" dirty="0">
                <a:latin typeface="+mn-lt"/>
                <a:ea typeface="Times New Roman" panose="02020603050405020304" pitchFamily="18" charset="0"/>
              </a:rPr>
              <a:t>Hoạt động 2: Tìm hiểu cách phòng tránh tình huống mất an toàn với các đồ dùng </a:t>
            </a:r>
            <a:r>
              <a:rPr lang="nl-NL" sz="3600" b="1" dirty="0" smtClean="0">
                <a:latin typeface="+mn-lt"/>
                <a:ea typeface="Times New Roman" panose="02020603050405020304" pitchFamily="18" charset="0"/>
              </a:rPr>
              <a:t>sử dụng điện.</a:t>
            </a:r>
            <a:endParaRPr lang="en-US" sz="3600" dirty="0"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40426" y="3454354"/>
            <a:ext cx="72216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Để phòng tránh bị thương do các đồ dùng </a:t>
            </a:r>
            <a:r>
              <a:rPr lang="nl-NL" sz="3600" b="1" dirty="0" smtClean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sử dụng điện em </a:t>
            </a:r>
            <a:r>
              <a:rPr lang="nl-NL" sz="36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cần phải làm gì?</a:t>
            </a:r>
            <a:endParaRPr lang="en-US" sz="36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2678" y="6248400"/>
            <a:ext cx="766966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+mn-lt"/>
                <a:ea typeface="Times New Roman" panose="02020603050405020304" pitchFamily="18" charset="0"/>
              </a:rPr>
              <a:t>Không lại gần dây điện nguồn bị đứt, hở; Báo cho người lớn khi thấy bất thường; Không chọc bất cứ vật gì vào ổ cắm điện; ...</a:t>
            </a:r>
            <a:endParaRPr lang="en-US" sz="3600" b="1" dirty="0">
              <a:solidFill>
                <a:srgbClr val="0000FF"/>
              </a:solidFill>
              <a:latin typeface="+mn-lt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/>
          <a:stretch>
            <a:fillRect/>
          </a:stretch>
        </p:blipFill>
        <p:spPr>
          <a:xfrm>
            <a:off x="8062119" y="2756958"/>
            <a:ext cx="7732085" cy="62346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428799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231587" y="103853"/>
            <a:ext cx="5878532" cy="994830"/>
            <a:chOff x="4270277" y="164812"/>
            <a:chExt cx="5779343" cy="994830"/>
          </a:xfrm>
        </p:grpSpPr>
        <p:grpSp>
          <p:nvGrpSpPr>
            <p:cNvPr id="27" name="Group 26"/>
            <p:cNvGrpSpPr/>
            <p:nvPr/>
          </p:nvGrpSpPr>
          <p:grpSpPr>
            <a:xfrm>
              <a:off x="4270277" y="164812"/>
              <a:ext cx="5779343" cy="994830"/>
              <a:chOff x="4270277" y="164812"/>
              <a:chExt cx="5779343" cy="994830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4270277" y="164812"/>
                <a:ext cx="5779343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000" b="0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0000CC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Thứ……ngày…..tháng…..năm…….</a:t>
                </a:r>
                <a:endParaRPr kumimoji="0" lang="en-US" sz="3000" b="0" i="0" u="none" strike="noStrike" kern="1200" cap="none" spc="0" normalizeH="0" baseline="0" noProof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993302" y="636422"/>
                <a:ext cx="23674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 smtClean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CÔNG NGHỆ</a:t>
                </a:r>
                <a:endPara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endParaRPr>
              </a:p>
            </p:txBody>
          </p:sp>
        </p:grp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209760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2436292" y="995081"/>
            <a:ext cx="12877799" cy="6093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Bài 06: AN TOÀN VỚI MÔI TRƯỜNG CÔNG NGHỆ 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TRONG </a:t>
            </a:r>
            <a:r>
              <a:rPr kumimoji="0" lang="nl-NL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GIA ĐÌNH (</a:t>
            </a:r>
            <a:r>
              <a:rPr kumimoji="0" lang="nl-NL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T2)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7" name="7-Point Star 6"/>
          <p:cNvSpPr/>
          <p:nvPr/>
        </p:nvSpPr>
        <p:spPr>
          <a:xfrm>
            <a:off x="1312853" y="3097235"/>
            <a:ext cx="13716000" cy="4370365"/>
          </a:xfrm>
          <a:prstGeom prst="star7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3333FF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61519" y="4251292"/>
            <a:ext cx="9677400" cy="20286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20000"/>
              </a:lnSpc>
              <a:spcAft>
                <a:spcPts val="0"/>
              </a:spcAft>
            </a:pPr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 chơi trong bếp; không tự ý bật bếp ga, nghịch lửa, báo với người lớn khi ngửi thấy mùi ga;.....</a:t>
            </a:r>
            <a:endParaRPr lang="en-US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670719" y="1622792"/>
            <a:ext cx="12175205" cy="766557"/>
            <a:chOff x="679308" y="1728673"/>
            <a:chExt cx="10847001" cy="766557"/>
          </a:xfrm>
        </p:grpSpPr>
        <p:sp>
          <p:nvSpPr>
            <p:cNvPr id="17" name="Rectangle 16"/>
            <p:cNvSpPr/>
            <p:nvPr/>
          </p:nvSpPr>
          <p:spPr>
            <a:xfrm>
              <a:off x="679308" y="1728673"/>
              <a:ext cx="10847001" cy="7665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  <a:spcAft>
                  <a:spcPts val="0"/>
                </a:spcAft>
              </a:pPr>
              <a:r>
                <a:rPr lang="en-US" sz="3800" b="1" dirty="0" smtClean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</a:t>
              </a:r>
              <a:r>
                <a:rPr lang="nl-NL" sz="4000" b="1" dirty="0">
                  <a:latin typeface="Times New Roman" panose="02020603050405020304" pitchFamily="18" charset="0"/>
                </a:rPr>
                <a:t> 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An </a:t>
              </a:r>
              <a:r>
                <a:rPr lang="nl-NL" sz="4000" b="1" dirty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toàn với các đồ dùng có nhiệt độ cao, khí ga</a:t>
              </a:r>
              <a:r>
                <a:rPr lang="nl-NL" sz="40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.</a:t>
              </a:r>
              <a:endParaRPr 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1198283" y="2436559"/>
              <a:ext cx="906473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1844618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9946</TotalTime>
  <Words>929</Words>
  <PresentationFormat>Custom</PresentationFormat>
  <Paragraphs>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Symbol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2008-09-09T22:52:10Z</dcterms:created>
  <dcterms:modified xsi:type="dcterms:W3CDTF">2022-08-12T19:30:15Z</dcterms:modified>
</cp:coreProperties>
</file>