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0" r:id="rId2"/>
    <p:sldMasterId id="2147483713" r:id="rId3"/>
    <p:sldMasterId id="2147483726" r:id="rId4"/>
    <p:sldMasterId id="2147483739" r:id="rId5"/>
    <p:sldMasterId id="2147483752" r:id="rId6"/>
    <p:sldMasterId id="2147483764" r:id="rId7"/>
  </p:sldMasterIdLst>
  <p:notesMasterIdLst>
    <p:notesMasterId r:id="rId40"/>
  </p:notesMasterIdLst>
  <p:sldIdLst>
    <p:sldId id="315" r:id="rId8"/>
    <p:sldId id="337" r:id="rId9"/>
    <p:sldId id="339" r:id="rId10"/>
    <p:sldId id="340" r:id="rId11"/>
    <p:sldId id="343" r:id="rId12"/>
    <p:sldId id="261" r:id="rId13"/>
    <p:sldId id="317" r:id="rId14"/>
    <p:sldId id="319" r:id="rId15"/>
    <p:sldId id="351" r:id="rId16"/>
    <p:sldId id="347" r:id="rId17"/>
    <p:sldId id="346" r:id="rId18"/>
    <p:sldId id="353" r:id="rId19"/>
    <p:sldId id="328" r:id="rId20"/>
    <p:sldId id="354" r:id="rId21"/>
    <p:sldId id="329" r:id="rId22"/>
    <p:sldId id="274" r:id="rId23"/>
    <p:sldId id="330" r:id="rId24"/>
    <p:sldId id="359" r:id="rId25"/>
    <p:sldId id="356" r:id="rId26"/>
    <p:sldId id="332" r:id="rId27"/>
    <p:sldId id="360" r:id="rId28"/>
    <p:sldId id="373" r:id="rId29"/>
    <p:sldId id="361" r:id="rId30"/>
    <p:sldId id="363" r:id="rId31"/>
    <p:sldId id="364" r:id="rId32"/>
    <p:sldId id="365" r:id="rId33"/>
    <p:sldId id="366" r:id="rId34"/>
    <p:sldId id="367" r:id="rId35"/>
    <p:sldId id="368" r:id="rId36"/>
    <p:sldId id="369" r:id="rId37"/>
    <p:sldId id="370" r:id="rId38"/>
    <p:sldId id="371" r:id="rId39"/>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57E2E-AB84-4681-A180-C837CCFF8859}">
          <p14:sldIdLst>
            <p14:sldId id="315"/>
            <p14:sldId id="337"/>
            <p14:sldId id="339"/>
            <p14:sldId id="340"/>
            <p14:sldId id="343"/>
            <p14:sldId id="261"/>
            <p14:sldId id="317"/>
            <p14:sldId id="319"/>
            <p14:sldId id="351"/>
            <p14:sldId id="347"/>
            <p14:sldId id="346"/>
            <p14:sldId id="353"/>
            <p14:sldId id="328"/>
            <p14:sldId id="354"/>
            <p14:sldId id="329"/>
            <p14:sldId id="274"/>
            <p14:sldId id="330"/>
            <p14:sldId id="359"/>
            <p14:sldId id="356"/>
            <p14:sldId id="332"/>
            <p14:sldId id="360"/>
            <p14:sldId id="373"/>
            <p14:sldId id="361"/>
            <p14:sldId id="363"/>
            <p14:sldId id="364"/>
            <p14:sldId id="365"/>
            <p14:sldId id="366"/>
            <p14:sldId id="367"/>
            <p14:sldId id="368"/>
            <p14:sldId id="369"/>
            <p14:sldId id="370"/>
            <p14:sldId id="371"/>
          </p14:sldIdLst>
        </p14:section>
        <p14:section name="Untitled Section" id="{493620FA-9B75-4C68-87DF-23964D95FFF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autoAdjust="0"/>
    <p:restoredTop sz="94624" autoAdjust="0"/>
  </p:normalViewPr>
  <p:slideViewPr>
    <p:cSldViewPr>
      <p:cViewPr>
        <p:scale>
          <a:sx n="75" d="100"/>
          <a:sy n="75" d="100"/>
        </p:scale>
        <p:origin x="-1248" y="168"/>
      </p:cViewPr>
      <p:guideLst>
        <p:guide orient="horz" pos="2160"/>
        <p:guide pos="288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15A14-2B41-4822-BC8E-B5CCE4774A54}" type="datetimeFigureOut">
              <a:rPr lang="en-US" smtClean="0"/>
              <a:pPr/>
              <a:t>5/10/2023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2BE1D-C95D-4CE6-88F1-33EF17194843}" type="slidenum">
              <a:rPr lang="en-US" smtClean="0"/>
              <a:pPr/>
              <a:t>‹#›</a:t>
            </a:fld>
            <a:endParaRPr lang="en-US"/>
          </a:p>
        </p:txBody>
      </p:sp>
    </p:spTree>
    <p:extLst>
      <p:ext uri="{BB962C8B-B14F-4D97-AF65-F5344CB8AC3E}">
        <p14:creationId xmlns:p14="http://schemas.microsoft.com/office/powerpoint/2010/main" val="34030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2BE1D-C95D-4CE6-88F1-33EF17194843}" type="slidenum">
              <a:rPr lang="en-US" smtClean="0"/>
              <a:pPr/>
              <a:t>1</a:t>
            </a:fld>
            <a:endParaRPr lang="en-US"/>
          </a:p>
        </p:txBody>
      </p:sp>
    </p:spTree>
    <p:extLst>
      <p:ext uri="{BB962C8B-B14F-4D97-AF65-F5344CB8AC3E}">
        <p14:creationId xmlns:p14="http://schemas.microsoft.com/office/powerpoint/2010/main" val="408275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2BE1D-C95D-4CE6-88F1-33EF17194843}"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128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52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61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41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3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69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744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6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7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127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45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450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60234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52781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65445840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383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16119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9187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1029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032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93854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0351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39741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965874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0921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943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3680925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2922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05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6220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7681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60106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24036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47743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40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725617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89347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7879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pPr/>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44975243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7819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95823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8335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48096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476853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01225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33165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03100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26177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pPr/>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616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36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00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45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029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2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34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993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768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01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pPr/>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652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56"/>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864898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36"/>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898843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1"/>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66603650"/>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7284310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1"/>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2"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2" y="2368551"/>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8" name="页脚占位符 7"/>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9612821"/>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7719454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4"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8"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835984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2"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104743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848293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26"/>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310975"/>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2023/5/10</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76694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e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pPr/>
              <a:t>5/10/2023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95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4570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634491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5/10/2023</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3004307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5/10/2023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452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8" y="6594793"/>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2908936" y="2419351"/>
            <a:ext cx="3547586" cy="2585323"/>
          </a:xfrm>
          <a:prstGeom prst="rect">
            <a:avLst/>
          </a:prstGeom>
          <a:noFill/>
        </p:spPr>
        <p:txBody>
          <a:bodyPr wrap="square" rtlCol="0" anchor="t">
            <a:spAutoFit/>
          </a:bodyPr>
          <a:lstStyle/>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42684444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7.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err="1"/>
              <a:t>Kiểm</a:t>
            </a:r>
            <a:r>
              <a:rPr lang="en-US" dirty="0"/>
              <a:t> </a:t>
            </a:r>
            <a:r>
              <a:rPr lang="en-US" dirty="0" err="1"/>
              <a:t>tra</a:t>
            </a:r>
            <a:r>
              <a:rPr lang="en-US" dirty="0"/>
              <a:t> </a:t>
            </a:r>
            <a:r>
              <a:rPr lang="en-US" dirty="0" err="1"/>
              <a:t>bài</a:t>
            </a:r>
            <a:r>
              <a:rPr lang="en-US" dirty="0"/>
              <a:t> </a:t>
            </a:r>
            <a:r>
              <a:rPr lang="en-US" dirty="0" err="1"/>
              <a:t>cũ</a:t>
            </a:r>
            <a:endParaRPr lang="en-US" dirty="0"/>
          </a:p>
        </p:txBody>
      </p:sp>
      <p:pic>
        <p:nvPicPr>
          <p:cNvPr id="4" name="Content Placeholder 3" descr="image-20180815002739-11.jpeg"/>
          <p:cNvPicPr>
            <a:picLocks noGrp="1" noChangeAspect="1"/>
          </p:cNvPicPr>
          <p:nvPr>
            <p:ph idx="1"/>
          </p:nvPr>
        </p:nvPicPr>
        <p:blipFill>
          <a:blip r:embed="rId3" cstate="print"/>
          <a:stretch>
            <a:fillRect/>
          </a:stretch>
        </p:blipFill>
        <p:spPr>
          <a:xfrm>
            <a:off x="0" y="1219200"/>
            <a:ext cx="4495800" cy="2989478"/>
          </a:xfrm>
        </p:spPr>
      </p:pic>
      <p:pic>
        <p:nvPicPr>
          <p:cNvPr id="8" name="Picture 7" descr="image-20180815002739-12.jpeg"/>
          <p:cNvPicPr>
            <a:picLocks noChangeAspect="1"/>
          </p:cNvPicPr>
          <p:nvPr/>
        </p:nvPicPr>
        <p:blipFill>
          <a:blip r:embed="rId4" cstate="print"/>
          <a:stretch>
            <a:fillRect/>
          </a:stretch>
        </p:blipFill>
        <p:spPr>
          <a:xfrm>
            <a:off x="4495800" y="1219204"/>
            <a:ext cx="4495800" cy="2999015"/>
          </a:xfrm>
          <a:prstGeom prst="rect">
            <a:avLst/>
          </a:prstGeom>
        </p:spPr>
      </p:pic>
      <p:sp>
        <p:nvSpPr>
          <p:cNvPr id="9" name="Rounded Rectangle 8"/>
          <p:cNvSpPr/>
          <p:nvPr/>
        </p:nvSpPr>
        <p:spPr>
          <a:xfrm>
            <a:off x="1219200" y="3684815"/>
            <a:ext cx="1981200" cy="5334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err="1">
                <a:solidFill>
                  <a:srgbClr val="FF0000"/>
                </a:solidFill>
              </a:rPr>
              <a:t>Quần</a:t>
            </a:r>
            <a:r>
              <a:rPr lang="en-US" sz="2400" b="1" dirty="0">
                <a:solidFill>
                  <a:srgbClr val="FF0000"/>
                </a:solidFill>
              </a:rPr>
              <a:t> </a:t>
            </a:r>
            <a:r>
              <a:rPr lang="en-US" sz="2400" b="1" dirty="0" err="1">
                <a:solidFill>
                  <a:srgbClr val="FF0000"/>
                </a:solidFill>
              </a:rPr>
              <a:t>Thể</a:t>
            </a:r>
            <a:endParaRPr lang="en-US" sz="2400" b="1" dirty="0">
              <a:solidFill>
                <a:srgbClr val="FF0000"/>
              </a:solidFill>
            </a:endParaRPr>
          </a:p>
        </p:txBody>
      </p:sp>
      <p:sp>
        <p:nvSpPr>
          <p:cNvPr id="12" name="Rectangle 11"/>
          <p:cNvSpPr/>
          <p:nvPr/>
        </p:nvSpPr>
        <p:spPr>
          <a:xfrm>
            <a:off x="6019800" y="3735615"/>
            <a:ext cx="1676400" cy="457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Quần</a:t>
            </a:r>
            <a:r>
              <a:rPr lang="en-US" sz="2400" b="1" dirty="0">
                <a:solidFill>
                  <a:srgbClr val="FF0000"/>
                </a:solidFill>
              </a:rPr>
              <a:t> </a:t>
            </a:r>
            <a:r>
              <a:rPr lang="en-US" sz="2400" b="1" dirty="0" err="1">
                <a:solidFill>
                  <a:srgbClr val="FF0000"/>
                </a:solidFill>
              </a:rPr>
              <a:t>thể</a:t>
            </a:r>
            <a:endParaRPr lang="en-US" sz="2400" b="1" dirty="0">
              <a:solidFill>
                <a:srgbClr val="FF0000"/>
              </a:solidFill>
            </a:endParaRPr>
          </a:p>
        </p:txBody>
      </p:sp>
      <p:sp>
        <p:nvSpPr>
          <p:cNvPr id="5" name="TextBox 4"/>
          <p:cNvSpPr txBox="1"/>
          <p:nvPr/>
        </p:nvSpPr>
        <p:spPr>
          <a:xfrm>
            <a:off x="533400" y="5029204"/>
            <a:ext cx="7772400" cy="646331"/>
          </a:xfrm>
          <a:prstGeom prst="rect">
            <a:avLst/>
          </a:prstGeom>
          <a:noFill/>
        </p:spPr>
        <p:txBody>
          <a:bodyPr wrap="square" rtlCol="0">
            <a:spAutoFit/>
          </a:bodyPr>
          <a:lstStyle/>
          <a:p>
            <a:r>
              <a:rPr lang="en-US" sz="3600" dirty="0" err="1" smtClean="0"/>
              <a:t>Em</a:t>
            </a:r>
            <a:r>
              <a:rPr lang="en-US" sz="3600" dirty="0" smtClean="0"/>
              <a:t> </a:t>
            </a:r>
            <a:r>
              <a:rPr lang="en-US" sz="3600" dirty="0" err="1" smtClean="0"/>
              <a:t>hãy</a:t>
            </a:r>
            <a:r>
              <a:rPr lang="en-US" sz="3600" dirty="0" smtClean="0"/>
              <a:t> </a:t>
            </a:r>
            <a:r>
              <a:rPr lang="en-US" sz="3600" dirty="0" err="1" smtClean="0"/>
              <a:t>cho</a:t>
            </a:r>
            <a:r>
              <a:rPr lang="en-US" sz="3600" dirty="0" smtClean="0"/>
              <a:t> </a:t>
            </a:r>
            <a:r>
              <a:rPr lang="en-US" sz="3600" dirty="0" err="1" smtClean="0"/>
              <a:t>biết</a:t>
            </a:r>
            <a:r>
              <a:rPr lang="en-US" sz="3600" dirty="0" smtClean="0"/>
              <a:t>: </a:t>
            </a:r>
            <a:r>
              <a:rPr lang="en-US" sz="3600" dirty="0" err="1" smtClean="0"/>
              <a:t>quần</a:t>
            </a:r>
            <a:r>
              <a:rPr lang="en-US" sz="3600" dirty="0" smtClean="0"/>
              <a:t> </a:t>
            </a:r>
            <a:r>
              <a:rPr lang="en-US" sz="3600" dirty="0" err="1" smtClean="0"/>
              <a:t>thể</a:t>
            </a:r>
            <a:r>
              <a:rPr lang="en-US" sz="3600" dirty="0" smtClean="0"/>
              <a:t> </a:t>
            </a:r>
            <a:r>
              <a:rPr lang="en-US" sz="3600" dirty="0" err="1" smtClean="0"/>
              <a:t>sinh</a:t>
            </a:r>
            <a:r>
              <a:rPr lang="en-US" sz="3600" dirty="0" smtClean="0"/>
              <a:t> </a:t>
            </a:r>
            <a:r>
              <a:rPr lang="en-US" sz="3600" dirty="0" err="1" smtClean="0"/>
              <a:t>vật</a:t>
            </a:r>
            <a:r>
              <a:rPr lang="en-US" sz="3600" dirty="0" smtClean="0"/>
              <a:t> </a:t>
            </a:r>
            <a:r>
              <a:rPr lang="en-US" sz="3600" dirty="0" err="1" smtClean="0"/>
              <a:t>là</a:t>
            </a:r>
            <a:r>
              <a:rPr lang="en-US" sz="3600" dirty="0" smtClean="0"/>
              <a:t> </a:t>
            </a:r>
            <a:r>
              <a:rPr lang="en-US" sz="3600" dirty="0" err="1" smtClean="0"/>
              <a:t>gì</a:t>
            </a:r>
            <a:endParaRPr lang="en-US" sz="3600"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ungngapman"/>
          <p:cNvPicPr>
            <a:picLocks noChangeAspect="1" noChangeArrowheads="1"/>
          </p:cNvPicPr>
          <p:nvPr/>
        </p:nvPicPr>
        <p:blipFill>
          <a:blip r:embed="rId2"/>
          <a:srcRect/>
          <a:stretch>
            <a:fillRect/>
          </a:stretch>
        </p:blipFill>
        <p:spPr bwMode="auto">
          <a:xfrm>
            <a:off x="0" y="1"/>
            <a:ext cx="4572000" cy="5943600"/>
          </a:xfrm>
          <a:prstGeom prst="rect">
            <a:avLst/>
          </a:prstGeom>
          <a:noFill/>
        </p:spPr>
      </p:pic>
      <p:sp>
        <p:nvSpPr>
          <p:cNvPr id="3" name="Rectangle 2"/>
          <p:cNvSpPr/>
          <p:nvPr/>
        </p:nvSpPr>
        <p:spPr>
          <a:xfrm>
            <a:off x="0" y="6298843"/>
            <a:ext cx="4572000" cy="369332"/>
          </a:xfrm>
          <a:prstGeom prst="rect">
            <a:avLst/>
          </a:prstGeom>
        </p:spPr>
        <p:txBody>
          <a:bodyPr wrap="square">
            <a:spAutoFit/>
          </a:bodyPr>
          <a:lstStyle/>
          <a:p>
            <a:pPr lvl="0" algn="ctr">
              <a:spcBef>
                <a:spcPct val="50000"/>
              </a:spcBef>
            </a:pPr>
            <a:r>
              <a:rPr lang="en-US" b="1"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latin typeface="Times New Roman" pitchFamily="18" charset="0"/>
                <a:cs typeface="Times New Roman" pitchFamily="18" charset="0"/>
              </a:rPr>
              <a:t>QUẦN XÃ RỪNG NGẬP MẶN VEN BIỂN</a:t>
            </a:r>
          </a:p>
        </p:txBody>
      </p:sp>
      <p:pic>
        <p:nvPicPr>
          <p:cNvPr id="4" name="Picture 4" descr="Tập tin:Rừng.jpg"/>
          <p:cNvPicPr>
            <a:picLocks noChangeAspect="1" noChangeArrowheads="1"/>
          </p:cNvPicPr>
          <p:nvPr/>
        </p:nvPicPr>
        <p:blipFill>
          <a:blip r:embed="rId3"/>
          <a:srcRect/>
          <a:stretch>
            <a:fillRect/>
          </a:stretch>
        </p:blipFill>
        <p:spPr bwMode="auto">
          <a:xfrm>
            <a:off x="4724400" y="1"/>
            <a:ext cx="4419600" cy="5943600"/>
          </a:xfrm>
          <a:prstGeom prst="rect">
            <a:avLst/>
          </a:prstGeom>
          <a:noFill/>
        </p:spPr>
      </p:pic>
      <p:sp>
        <p:nvSpPr>
          <p:cNvPr id="5" name="Rectangle 4"/>
          <p:cNvSpPr/>
          <p:nvPr/>
        </p:nvSpPr>
        <p:spPr>
          <a:xfrm>
            <a:off x="4572000" y="6329621"/>
            <a:ext cx="4572000" cy="36933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QUẦN</a:t>
            </a:r>
            <a:r>
              <a:rPr kumimoji="0" lang="en-US" b="1" i="0" u="none" strike="noStrike" kern="0" cap="none" spc="0" normalizeH="0" noProof="0" dirty="0" smtClean="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 XÃ ĐỒI CỌ PHÚ THỌ</a:t>
            </a:r>
            <a:endParaRPr kumimoji="0" lang="en-US" b="0"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3315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anho-ngam"/>
          <p:cNvPicPr>
            <a:picLocks noChangeAspect="1" noChangeArrowheads="1"/>
          </p:cNvPicPr>
          <p:nvPr/>
        </p:nvPicPr>
        <p:blipFill>
          <a:blip r:embed="rId2"/>
          <a:srcRect/>
          <a:stretch>
            <a:fillRect/>
          </a:stretch>
        </p:blipFill>
        <p:spPr bwMode="auto">
          <a:xfrm>
            <a:off x="-25400" y="-533400"/>
            <a:ext cx="9144000" cy="6832600"/>
          </a:xfrm>
          <a:prstGeom prst="rect">
            <a:avLst/>
          </a:prstGeom>
          <a:noFill/>
        </p:spPr>
      </p:pic>
      <p:sp>
        <p:nvSpPr>
          <p:cNvPr id="4" name="Rounded Rectangle 3"/>
          <p:cNvSpPr/>
          <p:nvPr/>
        </p:nvSpPr>
        <p:spPr>
          <a:xfrm>
            <a:off x="1447800" y="1524000"/>
            <a:ext cx="6248400" cy="990600"/>
          </a:xfrm>
          <a:prstGeom prst="roundRect">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chemeClr val="bg1"/>
                </a:solidFill>
                <a:latin typeface="Calibri"/>
              </a:rPr>
              <a:t>T</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rong</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lang="en-US" sz="2800" b="1" kern="0" dirty="0" err="1" smtClean="0">
                <a:solidFill>
                  <a:schemeClr val="bg1"/>
                </a:solidFill>
                <a:latin typeface="Calibri"/>
              </a:rPr>
              <a:t>quần</a:t>
            </a:r>
            <a:r>
              <a:rPr lang="en-US" sz="2800" b="1" kern="0" dirty="0" smtClean="0">
                <a:solidFill>
                  <a:schemeClr val="bg1"/>
                </a:solidFill>
                <a:latin typeface="Calibri"/>
              </a:rPr>
              <a:t> </a:t>
            </a:r>
            <a:r>
              <a:rPr lang="en-US" sz="2800" b="1" kern="0" dirty="0" err="1" smtClean="0">
                <a:solidFill>
                  <a:schemeClr val="bg1"/>
                </a:solidFill>
                <a:latin typeface="Calibri"/>
              </a:rPr>
              <a:t>xã</a:t>
            </a:r>
            <a:r>
              <a:rPr lang="en-US" sz="2800" b="1" kern="0" dirty="0" smtClean="0">
                <a:solidFill>
                  <a:schemeClr val="bg1"/>
                </a:solidFill>
                <a:latin typeface="Calibri"/>
              </a:rPr>
              <a:t> </a:t>
            </a:r>
            <a:r>
              <a:rPr lang="en-US" sz="2800" b="1" kern="0" dirty="0" err="1" smtClean="0">
                <a:solidFill>
                  <a:schemeClr val="bg1"/>
                </a:solidFill>
                <a:latin typeface="Calibri"/>
              </a:rPr>
              <a:t>các</a:t>
            </a:r>
            <a:r>
              <a:rPr lang="en-US" sz="2800" b="1" kern="0" dirty="0" smtClean="0">
                <a:solidFill>
                  <a:schemeClr val="bg1"/>
                </a:solidFill>
                <a:latin typeface="Calibri"/>
              </a:rPr>
              <a:t> </a:t>
            </a:r>
            <a:r>
              <a:rPr lang="en-US" sz="2800" b="1" kern="0" dirty="0" err="1" smtClean="0">
                <a:solidFill>
                  <a:schemeClr val="bg1"/>
                </a:solidFill>
                <a:latin typeface="Calibri"/>
              </a:rPr>
              <a:t>quần</a:t>
            </a:r>
            <a:r>
              <a:rPr lang="en-US" sz="2800" b="1" kern="0" dirty="0" smtClean="0">
                <a:solidFill>
                  <a:schemeClr val="bg1"/>
                </a:solidFill>
                <a:latin typeface="Calibri"/>
              </a:rPr>
              <a:t> </a:t>
            </a:r>
            <a:r>
              <a:rPr lang="en-US" sz="2800" b="1" kern="0" dirty="0" err="1" smtClean="0">
                <a:solidFill>
                  <a:schemeClr val="bg1"/>
                </a:solidFill>
                <a:latin typeface="Calibri"/>
              </a:rPr>
              <a:t>thể</a:t>
            </a:r>
            <a:r>
              <a:rPr lang="en-US" sz="2800" b="1" kern="0" dirty="0" smtClean="0">
                <a:solidFill>
                  <a:schemeClr val="bg1"/>
                </a:solidFill>
                <a:latin typeface="Calibri"/>
              </a:rPr>
              <a:t> </a:t>
            </a:r>
            <a:r>
              <a:rPr lang="en-US" sz="2800" b="1" kern="0" dirty="0" err="1" smtClean="0">
                <a:solidFill>
                  <a:schemeClr val="bg1"/>
                </a:solidFill>
                <a:latin typeface="Calibri"/>
              </a:rPr>
              <a:t>có</a:t>
            </a:r>
            <a:r>
              <a:rPr lang="en-US" sz="2800" b="1" kern="0" dirty="0" smtClean="0">
                <a:solidFill>
                  <a:schemeClr val="bg1"/>
                </a:solidFill>
                <a:latin typeface="Calibri"/>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mối</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quan</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hệ</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sinh</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thái</a:t>
            </a:r>
            <a:r>
              <a:rPr kumimoji="0" lang="en-US" sz="2800" b="1" i="0" u="none" strike="noStrike" kern="0" cap="none" spc="0" normalizeH="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như</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thế</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nào</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p>
        </p:txBody>
      </p:sp>
      <p:sp>
        <p:nvSpPr>
          <p:cNvPr id="2" name="TextBox 1"/>
          <p:cNvSpPr txBox="1"/>
          <p:nvPr/>
        </p:nvSpPr>
        <p:spPr>
          <a:xfrm>
            <a:off x="2057400" y="6464300"/>
            <a:ext cx="4419600" cy="369332"/>
          </a:xfrm>
          <a:prstGeom prst="rect">
            <a:avLst/>
          </a:prstGeom>
          <a:noFill/>
        </p:spPr>
        <p:txBody>
          <a:bodyPr wrap="square" rtlCol="0">
            <a:spAutoFit/>
          </a:bodyPr>
          <a:lstStyle/>
          <a:p>
            <a:pPr algn="ctr"/>
            <a:r>
              <a:rPr lang="en-US" b="1" dirty="0" smtClean="0"/>
              <a:t>QUẦN XÃ BÃI NGẦM SAN HÔ</a:t>
            </a:r>
            <a:endParaRPr lang="en-US" b="1" dirty="0"/>
          </a:p>
        </p:txBody>
      </p:sp>
    </p:spTree>
    <p:extLst>
      <p:ext uri="{BB962C8B-B14F-4D97-AF65-F5344CB8AC3E}">
        <p14:creationId xmlns:p14="http://schemas.microsoft.com/office/powerpoint/2010/main" val="11541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Rectangle 7"/>
          <p:cNvSpPr>
            <a:spLocks noChangeArrowheads="1"/>
          </p:cNvSpPr>
          <p:nvPr/>
        </p:nvSpPr>
        <p:spPr bwMode="auto">
          <a:xfrm>
            <a:off x="0" y="0"/>
            <a:ext cx="9144000" cy="11811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thực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tế</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sản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xuất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mô</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hình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VAC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được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gọi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là</a:t>
            </a:r>
            <a:endPar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quần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xã</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sinh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smtClean="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không</a:t>
            </a:r>
            <a:r>
              <a:rPr lang="en-US" sz="3200" b="1" dirty="0" smtClean="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Hãy</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giải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thích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p>
        </p:txBody>
      </p:sp>
      <p:pic>
        <p:nvPicPr>
          <p:cNvPr id="11267" name="Picture 11" descr="19085_1222606554"/>
          <p:cNvPicPr>
            <a:picLocks noChangeAspect="1" noChangeArrowheads="1"/>
          </p:cNvPicPr>
          <p:nvPr/>
        </p:nvPicPr>
        <p:blipFill>
          <a:blip r:embed="rId2"/>
          <a:srcRect/>
          <a:stretch>
            <a:fillRect/>
          </a:stretch>
        </p:blipFill>
        <p:spPr bwMode="auto">
          <a:xfrm>
            <a:off x="0" y="1219200"/>
            <a:ext cx="9144000" cy="2819400"/>
          </a:xfrm>
          <a:prstGeom prst="rect">
            <a:avLst/>
          </a:prstGeom>
          <a:noFill/>
          <a:ln w="9525">
            <a:noFill/>
            <a:miter lim="800000"/>
            <a:headEnd/>
            <a:tailEnd/>
          </a:ln>
        </p:spPr>
      </p:pic>
      <p:sp>
        <p:nvSpPr>
          <p:cNvPr id="11268" name="Rectangle 12"/>
          <p:cNvSpPr>
            <a:spLocks noChangeArrowheads="1"/>
          </p:cNvSpPr>
          <p:nvPr/>
        </p:nvSpPr>
        <p:spPr bwMode="auto">
          <a:xfrm>
            <a:off x="0" y="4038600"/>
            <a:ext cx="9144000" cy="4572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Mô</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hình</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sản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xuất</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VAC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Vườn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Ao</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Chuồng</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t>
            </a:r>
          </a:p>
        </p:txBody>
      </p:sp>
      <p:sp>
        <p:nvSpPr>
          <p:cNvPr id="11269" name="Rectangle 13"/>
          <p:cNvSpPr>
            <a:spLocks noChangeArrowheads="1"/>
          </p:cNvSpPr>
          <p:nvPr/>
        </p:nvSpPr>
        <p:spPr bwMode="auto">
          <a:xfrm>
            <a:off x="1219200" y="1524000"/>
            <a:ext cx="762000" cy="228600"/>
          </a:xfrm>
          <a:prstGeom prst="rect">
            <a:avLst/>
          </a:prstGeom>
          <a:solidFill>
            <a:schemeClr val="bg1"/>
          </a:solidFill>
          <a:ln w="9525">
            <a:noFill/>
            <a:miter lim="800000"/>
            <a:headEnd/>
            <a:tailEnd/>
          </a:ln>
        </p:spPr>
        <p:txBody>
          <a:bodyPr wrap="none" anchor="ctr"/>
          <a:lstStyle/>
          <a:p>
            <a:endParaRPr lang="en-US">
              <a:solidFill>
                <a:prstClr val="black"/>
              </a:solidFill>
            </a:endParaRPr>
          </a:p>
        </p:txBody>
      </p:sp>
      <p:pic>
        <p:nvPicPr>
          <p:cNvPr id="11270" name="Picture 4" descr="mo hinh (tr1)ao"/>
          <p:cNvPicPr>
            <a:picLocks noChangeAspect="1" noChangeArrowheads="1"/>
          </p:cNvPicPr>
          <p:nvPr/>
        </p:nvPicPr>
        <p:blipFill>
          <a:blip r:embed="rId3"/>
          <a:srcRect/>
          <a:stretch>
            <a:fillRect/>
          </a:stretch>
        </p:blipFill>
        <p:spPr bwMode="auto">
          <a:xfrm>
            <a:off x="2971800" y="4495800"/>
            <a:ext cx="3124200" cy="2362200"/>
          </a:xfrm>
          <a:prstGeom prst="rect">
            <a:avLst/>
          </a:prstGeom>
          <a:noFill/>
          <a:ln w="9525">
            <a:noFill/>
            <a:miter lim="800000"/>
            <a:headEnd/>
            <a:tailEnd/>
          </a:ln>
        </p:spPr>
      </p:pic>
      <p:pic>
        <p:nvPicPr>
          <p:cNvPr id="11271" name="Picture 5" descr="vuon"/>
          <p:cNvPicPr>
            <a:picLocks noChangeAspect="1" noChangeArrowheads="1"/>
          </p:cNvPicPr>
          <p:nvPr/>
        </p:nvPicPr>
        <p:blipFill>
          <a:blip r:embed="rId4"/>
          <a:srcRect/>
          <a:stretch>
            <a:fillRect/>
          </a:stretch>
        </p:blipFill>
        <p:spPr bwMode="auto">
          <a:xfrm>
            <a:off x="0" y="4495800"/>
            <a:ext cx="2971800" cy="2362200"/>
          </a:xfrm>
          <a:prstGeom prst="rect">
            <a:avLst/>
          </a:prstGeom>
          <a:noFill/>
          <a:ln w="9525">
            <a:noFill/>
            <a:miter lim="800000"/>
            <a:headEnd/>
            <a:tailEnd/>
          </a:ln>
        </p:spPr>
      </p:pic>
      <p:pic>
        <p:nvPicPr>
          <p:cNvPr id="11272" name="Picture 6" descr="chuong heo"/>
          <p:cNvPicPr>
            <a:picLocks noChangeAspect="1" noChangeArrowheads="1"/>
          </p:cNvPicPr>
          <p:nvPr/>
        </p:nvPicPr>
        <p:blipFill>
          <a:blip r:embed="rId5"/>
          <a:srcRect/>
          <a:stretch>
            <a:fillRect/>
          </a:stretch>
        </p:blipFill>
        <p:spPr bwMode="auto">
          <a:xfrm>
            <a:off x="6096000" y="4525967"/>
            <a:ext cx="3048000" cy="2332037"/>
          </a:xfrm>
          <a:prstGeom prst="rect">
            <a:avLst/>
          </a:prstGeom>
          <a:noFill/>
          <a:ln w="9525">
            <a:noFill/>
            <a:miter lim="800000"/>
            <a:headEnd/>
            <a:tailEnd/>
          </a:ln>
        </p:spPr>
      </p:pic>
    </p:spTree>
    <p:extLst>
      <p:ext uri="{BB962C8B-B14F-4D97-AF65-F5344CB8AC3E}">
        <p14:creationId xmlns:p14="http://schemas.microsoft.com/office/powerpoint/2010/main" val="2566157466"/>
      </p:ext>
    </p:extLst>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t"/>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sp>
        <p:nvSpPr>
          <p:cNvPr id="5"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
        <p:nvSpPr>
          <p:cNvPr id="6" name="Rectangle 6" descr="Oak"/>
          <p:cNvSpPr>
            <a:spLocks noChangeArrowheads="1"/>
          </p:cNvSpPr>
          <p:nvPr/>
        </p:nvSpPr>
        <p:spPr bwMode="auto">
          <a:xfrm>
            <a:off x="469900" y="871210"/>
            <a:ext cx="7454900" cy="523220"/>
          </a:xfrm>
          <a:prstGeom prst="rect">
            <a:avLst/>
          </a:prstGeom>
          <a:noFill/>
          <a:ln w="9525">
            <a:noFill/>
            <a:miter lim="800000"/>
            <a:headEnd/>
            <a:tailEnd/>
          </a:ln>
          <a:effectLst/>
        </p:spPr>
        <p:txBody>
          <a:bodyPr wrap="square">
            <a:spAutoFit/>
          </a:bodyPr>
          <a:lstStyle/>
          <a:p>
            <a:pPr marL="457200" indent="-457200" algn="just"/>
            <a:r>
              <a:rPr lang="en-US" sz="2800" b="1" dirty="0" smtClean="0">
                <a:solidFill>
                  <a:srgbClr val="FF0066"/>
                </a:solidFill>
                <a:latin typeface="Times New Roman" pitchFamily="18" charset="0"/>
              </a:rPr>
              <a:t>II</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Một</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số</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đặc</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trưng</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cơ</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bản</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của</a:t>
            </a:r>
            <a:r>
              <a:rPr lang="en-US" sz="2800" b="1" dirty="0" smtClean="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7" name="Text Box 2"/>
          <p:cNvSpPr txBox="1">
            <a:spLocks noChangeArrowheads="1"/>
          </p:cNvSpPr>
          <p:nvPr/>
        </p:nvSpPr>
        <p:spPr bwMode="auto">
          <a:xfrm>
            <a:off x="381000" y="1593483"/>
            <a:ext cx="8534400" cy="954107"/>
          </a:xfrm>
          <a:prstGeom prst="rect">
            <a:avLst/>
          </a:prstGeom>
          <a:noFill/>
          <a:ln w="9525">
            <a:noFill/>
            <a:miter lim="800000"/>
            <a:headEnd/>
            <a:tailEnd/>
          </a:ln>
          <a:effectLst/>
        </p:spPr>
        <p:txBody>
          <a:bodyPr wrap="square">
            <a:spAutoFit/>
          </a:bodyPr>
          <a:lstStyle/>
          <a:p>
            <a:pPr algn="just"/>
            <a:r>
              <a:rPr lang="en-US" sz="2800" b="1" dirty="0" err="1">
                <a:solidFill>
                  <a:srgbClr val="9900CC"/>
                </a:solidFill>
                <a:latin typeface="Times New Roman" pitchFamily="18" charset="0"/>
              </a:rPr>
              <a:t>Nghiên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cứu</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nội</a:t>
            </a:r>
            <a:r>
              <a:rPr lang="en-US" sz="2800" b="1" dirty="0">
                <a:solidFill>
                  <a:srgbClr val="9900CC"/>
                </a:solidFill>
                <a:latin typeface="Times New Roman" pitchFamily="18" charset="0"/>
              </a:rPr>
              <a:t> </a:t>
            </a:r>
            <a:r>
              <a:rPr lang="en-US" sz="2800" b="1" dirty="0" smtClean="0">
                <a:solidFill>
                  <a:srgbClr val="9900CC"/>
                </a:solidFill>
                <a:latin typeface="Times New Roman" pitchFamily="18" charset="0"/>
              </a:rPr>
              <a:t>dung </a:t>
            </a:r>
            <a:r>
              <a:rPr lang="en-US" sz="2800" b="1" dirty="0" err="1" smtClean="0">
                <a:solidFill>
                  <a:srgbClr val="9900CC"/>
                </a:solidFill>
                <a:latin typeface="Times New Roman" pitchFamily="18" charset="0"/>
              </a:rPr>
              <a:t>mục</a:t>
            </a:r>
            <a:r>
              <a:rPr lang="en-US" sz="2800" b="1" dirty="0" smtClean="0">
                <a:solidFill>
                  <a:srgbClr val="9900CC"/>
                </a:solidFill>
                <a:latin typeface="Times New Roman" pitchFamily="18" charset="0"/>
              </a:rPr>
              <a:t> II </a:t>
            </a:r>
            <a:r>
              <a:rPr lang="en-US" sz="2800" b="1" dirty="0">
                <a:solidFill>
                  <a:srgbClr val="9900CC"/>
                </a:solidFill>
                <a:latin typeface="Times New Roman" pitchFamily="18" charset="0"/>
              </a:rPr>
              <a:t>SGK </a:t>
            </a:r>
            <a:r>
              <a:rPr lang="en-US" sz="2800" b="1" dirty="0" err="1">
                <a:solidFill>
                  <a:srgbClr val="9900CC"/>
                </a:solidFill>
                <a:latin typeface="Times New Roman" pitchFamily="18" charset="0"/>
              </a:rPr>
              <a:t>trang</a:t>
            </a:r>
            <a:r>
              <a:rPr lang="en-US" sz="2800" b="1" dirty="0">
                <a:solidFill>
                  <a:srgbClr val="9900CC"/>
                </a:solidFill>
                <a:latin typeface="Times New Roman" pitchFamily="18" charset="0"/>
              </a:rPr>
              <a:t> </a:t>
            </a:r>
            <a:r>
              <a:rPr lang="en-US" sz="2800" b="1" dirty="0" smtClean="0">
                <a:solidFill>
                  <a:srgbClr val="9900CC"/>
                </a:solidFill>
                <a:latin typeface="Times New Roman" pitchFamily="18" charset="0"/>
              </a:rPr>
              <a:t>178 </a:t>
            </a:r>
            <a:r>
              <a:rPr lang="en-US" sz="2800" b="1" dirty="0" err="1" smtClean="0">
                <a:solidFill>
                  <a:srgbClr val="9900CC"/>
                </a:solidFill>
                <a:latin typeface="Times New Roman" pitchFamily="18" charset="0"/>
              </a:rPr>
              <a:t>cho</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biết</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Quần</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xã</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có</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những</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đặc</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trưng</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cơ</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bản</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nào</a:t>
            </a:r>
            <a:r>
              <a:rPr lang="en-US" sz="2800" b="1" dirty="0" smtClean="0">
                <a:solidFill>
                  <a:srgbClr val="FF0000"/>
                </a:solidFill>
                <a:latin typeface="Times New Roman" pitchFamily="18" charset="0"/>
              </a:rPr>
              <a:t> </a:t>
            </a:r>
            <a:r>
              <a:rPr lang="en-US" sz="2800" b="1" dirty="0">
                <a:solidFill>
                  <a:srgbClr val="9900CC"/>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369332"/>
          </a:xfrm>
          <a:prstGeom prst="rect">
            <a:avLst/>
          </a:prstGeom>
          <a:noFill/>
        </p:spPr>
        <p:txBody>
          <a:bodyPr wrap="square" rtlCol="0">
            <a:spAutoFit/>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17550"/>
            <a:ext cx="838200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4152900" y="381000"/>
            <a:ext cx="4686300" cy="2133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762516"/>
            <a:ext cx="3746500" cy="1261884"/>
          </a:xfrm>
          <a:prstGeom prst="rect">
            <a:avLst/>
          </a:prstGeom>
          <a:noFill/>
        </p:spPr>
        <p:txBody>
          <a:bodyPr wrap="square" rtlCol="0">
            <a:spAutoFit/>
          </a:bodyPr>
          <a:lstStyle/>
          <a:p>
            <a:r>
              <a:rPr lang="en-US" sz="1900" dirty="0" err="1" smtClean="0">
                <a:solidFill>
                  <a:schemeClr val="bg1"/>
                </a:solidFill>
              </a:rPr>
              <a:t>Hãy</a:t>
            </a:r>
            <a:r>
              <a:rPr lang="en-US" sz="1900" dirty="0" smtClean="0">
                <a:solidFill>
                  <a:schemeClr val="bg1"/>
                </a:solidFill>
              </a:rPr>
              <a:t> </a:t>
            </a:r>
            <a:r>
              <a:rPr lang="en-US" sz="1900" dirty="0" err="1" smtClean="0">
                <a:solidFill>
                  <a:schemeClr val="bg1"/>
                </a:solidFill>
              </a:rPr>
              <a:t>sắp</a:t>
            </a:r>
            <a:r>
              <a:rPr lang="en-US" sz="1900" dirty="0" smtClean="0">
                <a:solidFill>
                  <a:schemeClr val="bg1"/>
                </a:solidFill>
              </a:rPr>
              <a:t> </a:t>
            </a:r>
            <a:r>
              <a:rPr lang="en-US" sz="1900" dirty="0" err="1" smtClean="0">
                <a:solidFill>
                  <a:schemeClr val="bg1"/>
                </a:solidFill>
              </a:rPr>
              <a:t>xếp</a:t>
            </a:r>
            <a:r>
              <a:rPr lang="en-US" sz="1900" dirty="0" smtClean="0">
                <a:solidFill>
                  <a:schemeClr val="bg1"/>
                </a:solidFill>
              </a:rPr>
              <a:t> </a:t>
            </a:r>
            <a:r>
              <a:rPr lang="en-US" sz="1900" dirty="0" err="1" smtClean="0">
                <a:solidFill>
                  <a:schemeClr val="bg1"/>
                </a:solidFill>
              </a:rPr>
              <a:t>các</a:t>
            </a:r>
            <a:r>
              <a:rPr lang="en-US" sz="1900" dirty="0" smtClean="0">
                <a:solidFill>
                  <a:schemeClr val="bg1"/>
                </a:solidFill>
              </a:rPr>
              <a:t> </a:t>
            </a:r>
            <a:r>
              <a:rPr lang="en-US" sz="1900" dirty="0" err="1" smtClean="0">
                <a:solidFill>
                  <a:schemeClr val="bg1"/>
                </a:solidFill>
              </a:rPr>
              <a:t>quần</a:t>
            </a:r>
            <a:r>
              <a:rPr lang="en-US" sz="1900" dirty="0" smtClean="0">
                <a:solidFill>
                  <a:schemeClr val="bg1"/>
                </a:solidFill>
              </a:rPr>
              <a:t> </a:t>
            </a:r>
            <a:r>
              <a:rPr lang="en-US" sz="1900" dirty="0" err="1" smtClean="0">
                <a:solidFill>
                  <a:schemeClr val="bg1"/>
                </a:solidFill>
              </a:rPr>
              <a:t>xã</a:t>
            </a:r>
            <a:r>
              <a:rPr lang="en-US" sz="1900" dirty="0" smtClean="0">
                <a:solidFill>
                  <a:schemeClr val="bg1"/>
                </a:solidFill>
              </a:rPr>
              <a:t> </a:t>
            </a:r>
            <a:r>
              <a:rPr lang="en-US" sz="1900" dirty="0" err="1" smtClean="0">
                <a:solidFill>
                  <a:schemeClr val="bg1"/>
                </a:solidFill>
              </a:rPr>
              <a:t>trong</a:t>
            </a:r>
            <a:r>
              <a:rPr lang="en-US" sz="1900" dirty="0" smtClean="0">
                <a:solidFill>
                  <a:schemeClr val="bg1"/>
                </a:solidFill>
              </a:rPr>
              <a:t> </a:t>
            </a:r>
            <a:r>
              <a:rPr lang="en-US" sz="1900" dirty="0" err="1" smtClean="0">
                <a:solidFill>
                  <a:schemeClr val="bg1"/>
                </a:solidFill>
              </a:rPr>
              <a:t>hình</a:t>
            </a:r>
            <a:r>
              <a:rPr lang="en-US" sz="1900" dirty="0" smtClean="0">
                <a:solidFill>
                  <a:schemeClr val="bg1"/>
                </a:solidFill>
              </a:rPr>
              <a:t> 43.2 </a:t>
            </a:r>
            <a:r>
              <a:rPr lang="en-US" sz="1900" dirty="0" err="1" smtClean="0">
                <a:solidFill>
                  <a:schemeClr val="bg1"/>
                </a:solidFill>
              </a:rPr>
              <a:t>theo</a:t>
            </a:r>
            <a:r>
              <a:rPr lang="en-US" sz="1900" dirty="0" smtClean="0">
                <a:solidFill>
                  <a:schemeClr val="bg1"/>
                </a:solidFill>
              </a:rPr>
              <a:t> </a:t>
            </a:r>
            <a:r>
              <a:rPr lang="en-US" sz="1900" dirty="0" err="1" smtClean="0">
                <a:solidFill>
                  <a:schemeClr val="bg1"/>
                </a:solidFill>
              </a:rPr>
              <a:t>thứ</a:t>
            </a:r>
            <a:r>
              <a:rPr lang="en-US" sz="1900" dirty="0" smtClean="0">
                <a:solidFill>
                  <a:schemeClr val="bg1"/>
                </a:solidFill>
              </a:rPr>
              <a:t> </a:t>
            </a:r>
            <a:r>
              <a:rPr lang="en-US" sz="1900" dirty="0" err="1" smtClean="0">
                <a:solidFill>
                  <a:schemeClr val="bg1"/>
                </a:solidFill>
              </a:rPr>
              <a:t>tự</a:t>
            </a:r>
            <a:r>
              <a:rPr lang="en-US" sz="1900" dirty="0" smtClean="0">
                <a:solidFill>
                  <a:schemeClr val="bg1"/>
                </a:solidFill>
              </a:rPr>
              <a:t> </a:t>
            </a:r>
            <a:r>
              <a:rPr lang="en-US" sz="1900" dirty="0" err="1" smtClean="0">
                <a:solidFill>
                  <a:schemeClr val="bg1"/>
                </a:solidFill>
              </a:rPr>
              <a:t>giảm</a:t>
            </a:r>
            <a:r>
              <a:rPr lang="en-US" sz="1900" dirty="0" smtClean="0">
                <a:solidFill>
                  <a:schemeClr val="bg1"/>
                </a:solidFill>
              </a:rPr>
              <a:t> </a:t>
            </a:r>
            <a:r>
              <a:rPr lang="en-US" sz="1900" dirty="0" err="1" smtClean="0">
                <a:solidFill>
                  <a:schemeClr val="bg1"/>
                </a:solidFill>
              </a:rPr>
              <a:t>dần</a:t>
            </a:r>
            <a:r>
              <a:rPr lang="en-US" sz="1900" dirty="0" smtClean="0">
                <a:solidFill>
                  <a:schemeClr val="bg1"/>
                </a:solidFill>
              </a:rPr>
              <a:t> </a:t>
            </a:r>
            <a:r>
              <a:rPr lang="en-US" sz="1900" dirty="0" err="1" smtClean="0">
                <a:solidFill>
                  <a:schemeClr val="bg1"/>
                </a:solidFill>
              </a:rPr>
              <a:t>về</a:t>
            </a:r>
            <a:r>
              <a:rPr lang="en-US" sz="1900" dirty="0" smtClean="0">
                <a:solidFill>
                  <a:schemeClr val="bg1"/>
                </a:solidFill>
              </a:rPr>
              <a:t> </a:t>
            </a:r>
            <a:r>
              <a:rPr lang="en-US" sz="1900" dirty="0" err="1" smtClean="0">
                <a:solidFill>
                  <a:schemeClr val="bg1"/>
                </a:solidFill>
              </a:rPr>
              <a:t>độ</a:t>
            </a:r>
            <a:r>
              <a:rPr lang="en-US" sz="1900" dirty="0" smtClean="0">
                <a:solidFill>
                  <a:schemeClr val="bg1"/>
                </a:solidFill>
              </a:rPr>
              <a:t> </a:t>
            </a:r>
            <a:r>
              <a:rPr lang="en-US" sz="1900" dirty="0" err="1" smtClean="0">
                <a:solidFill>
                  <a:schemeClr val="bg1"/>
                </a:solidFill>
              </a:rPr>
              <a:t>đa</a:t>
            </a:r>
            <a:r>
              <a:rPr lang="en-US" sz="1900" dirty="0" smtClean="0">
                <a:solidFill>
                  <a:schemeClr val="bg1"/>
                </a:solidFill>
              </a:rPr>
              <a:t> </a:t>
            </a:r>
            <a:r>
              <a:rPr lang="en-US" sz="1900" dirty="0" err="1" smtClean="0">
                <a:solidFill>
                  <a:schemeClr val="bg1"/>
                </a:solidFill>
              </a:rPr>
              <a:t>dạng</a:t>
            </a:r>
            <a:r>
              <a:rPr lang="en-US" sz="1900" dirty="0" smtClean="0">
                <a:solidFill>
                  <a:schemeClr val="bg1"/>
                </a:solidFill>
              </a:rPr>
              <a:t>. </a:t>
            </a:r>
            <a:r>
              <a:rPr lang="en-US" sz="1900" dirty="0" err="1" smtClean="0">
                <a:solidFill>
                  <a:schemeClr val="bg1"/>
                </a:solidFill>
              </a:rPr>
              <a:t>Tại</a:t>
            </a:r>
            <a:r>
              <a:rPr lang="en-US" sz="1900" dirty="0" smtClean="0">
                <a:solidFill>
                  <a:schemeClr val="bg1"/>
                </a:solidFill>
              </a:rPr>
              <a:t> </a:t>
            </a:r>
            <a:r>
              <a:rPr lang="en-US" sz="1900" dirty="0" err="1" smtClean="0">
                <a:solidFill>
                  <a:schemeClr val="bg1"/>
                </a:solidFill>
              </a:rPr>
              <a:t>sao</a:t>
            </a:r>
            <a:r>
              <a:rPr lang="en-US" sz="1900" dirty="0" smtClean="0">
                <a:solidFill>
                  <a:schemeClr val="bg1"/>
                </a:solidFill>
              </a:rPr>
              <a:t> </a:t>
            </a:r>
            <a:r>
              <a:rPr lang="en-US" sz="1900" dirty="0" err="1" smtClean="0">
                <a:solidFill>
                  <a:schemeClr val="bg1"/>
                </a:solidFill>
              </a:rPr>
              <a:t>lại</a:t>
            </a:r>
            <a:r>
              <a:rPr lang="en-US" sz="1900" dirty="0" smtClean="0">
                <a:solidFill>
                  <a:schemeClr val="bg1"/>
                </a:solidFill>
              </a:rPr>
              <a:t> </a:t>
            </a:r>
            <a:r>
              <a:rPr lang="en-US" sz="1900" dirty="0" err="1" smtClean="0">
                <a:solidFill>
                  <a:schemeClr val="bg1"/>
                </a:solidFill>
              </a:rPr>
              <a:t>có</a:t>
            </a:r>
            <a:r>
              <a:rPr lang="en-US" sz="1900" dirty="0" smtClean="0">
                <a:solidFill>
                  <a:schemeClr val="bg1"/>
                </a:solidFill>
              </a:rPr>
              <a:t> </a:t>
            </a:r>
            <a:r>
              <a:rPr lang="en-US" sz="1900" dirty="0" err="1" smtClean="0">
                <a:solidFill>
                  <a:schemeClr val="bg1"/>
                </a:solidFill>
              </a:rPr>
              <a:t>sự</a:t>
            </a:r>
            <a:r>
              <a:rPr lang="en-US" sz="1900" dirty="0" smtClean="0">
                <a:solidFill>
                  <a:schemeClr val="bg1"/>
                </a:solidFill>
              </a:rPr>
              <a:t> </a:t>
            </a:r>
            <a:r>
              <a:rPr lang="en-US" sz="1900" dirty="0" err="1" smtClean="0">
                <a:solidFill>
                  <a:schemeClr val="bg1"/>
                </a:solidFill>
              </a:rPr>
              <a:t>khác</a:t>
            </a:r>
            <a:r>
              <a:rPr lang="en-US" sz="1900" dirty="0" smtClean="0">
                <a:solidFill>
                  <a:schemeClr val="bg1"/>
                </a:solidFill>
              </a:rPr>
              <a:t> </a:t>
            </a:r>
            <a:r>
              <a:rPr lang="en-US" sz="1900" dirty="0" err="1" smtClean="0">
                <a:solidFill>
                  <a:schemeClr val="bg1"/>
                </a:solidFill>
              </a:rPr>
              <a:t>biệt</a:t>
            </a:r>
            <a:r>
              <a:rPr lang="en-US" sz="1900" dirty="0" smtClean="0">
                <a:solidFill>
                  <a:schemeClr val="bg1"/>
                </a:solidFill>
              </a:rPr>
              <a:t> </a:t>
            </a:r>
            <a:r>
              <a:rPr lang="en-US" sz="1900" dirty="0" err="1" smtClean="0">
                <a:solidFill>
                  <a:schemeClr val="bg1"/>
                </a:solidFill>
              </a:rPr>
              <a:t>lớn</a:t>
            </a:r>
            <a:r>
              <a:rPr lang="en-US" sz="1900" dirty="0" smtClean="0">
                <a:solidFill>
                  <a:schemeClr val="bg1"/>
                </a:solidFill>
              </a:rPr>
              <a:t> </a:t>
            </a:r>
            <a:r>
              <a:rPr lang="en-US" sz="1900" dirty="0" err="1" smtClean="0">
                <a:solidFill>
                  <a:schemeClr val="bg1"/>
                </a:solidFill>
              </a:rPr>
              <a:t>về</a:t>
            </a:r>
            <a:r>
              <a:rPr lang="en-US" sz="1900" dirty="0" smtClean="0">
                <a:solidFill>
                  <a:schemeClr val="bg1"/>
                </a:solidFill>
              </a:rPr>
              <a:t> </a:t>
            </a:r>
            <a:r>
              <a:rPr lang="en-US" sz="1900" dirty="0" err="1" smtClean="0">
                <a:solidFill>
                  <a:schemeClr val="bg1"/>
                </a:solidFill>
              </a:rPr>
              <a:t>độ</a:t>
            </a:r>
            <a:r>
              <a:rPr lang="en-US" sz="1900" dirty="0" smtClean="0">
                <a:solidFill>
                  <a:schemeClr val="bg1"/>
                </a:solidFill>
              </a:rPr>
              <a:t> </a:t>
            </a:r>
            <a:r>
              <a:rPr lang="en-US" sz="1900" dirty="0" err="1" smtClean="0">
                <a:solidFill>
                  <a:schemeClr val="bg1"/>
                </a:solidFill>
              </a:rPr>
              <a:t>đa</a:t>
            </a:r>
            <a:r>
              <a:rPr lang="en-US" sz="1900" dirty="0" smtClean="0">
                <a:solidFill>
                  <a:schemeClr val="bg1"/>
                </a:solidFill>
              </a:rPr>
              <a:t> </a:t>
            </a:r>
            <a:r>
              <a:rPr lang="en-US" sz="1900" dirty="0" err="1" smtClean="0">
                <a:solidFill>
                  <a:schemeClr val="bg1"/>
                </a:solidFill>
              </a:rPr>
              <a:t>dạng</a:t>
            </a:r>
            <a:r>
              <a:rPr lang="en-US" sz="1900" dirty="0" smtClean="0">
                <a:solidFill>
                  <a:schemeClr val="bg1"/>
                </a:solidFill>
              </a:rPr>
              <a:t> </a:t>
            </a:r>
            <a:r>
              <a:rPr lang="en-US" sz="1900" dirty="0" err="1" smtClean="0">
                <a:solidFill>
                  <a:schemeClr val="bg1"/>
                </a:solidFill>
              </a:rPr>
              <a:t>giữa</a:t>
            </a:r>
            <a:r>
              <a:rPr lang="en-US" sz="1900" dirty="0" smtClean="0">
                <a:solidFill>
                  <a:schemeClr val="bg1"/>
                </a:solidFill>
              </a:rPr>
              <a:t> </a:t>
            </a:r>
            <a:r>
              <a:rPr lang="en-US" sz="1900" dirty="0" err="1" smtClean="0">
                <a:solidFill>
                  <a:schemeClr val="bg1"/>
                </a:solidFill>
              </a:rPr>
              <a:t>các</a:t>
            </a:r>
            <a:r>
              <a:rPr lang="en-US" sz="1900" dirty="0" smtClean="0">
                <a:solidFill>
                  <a:schemeClr val="bg1"/>
                </a:solidFill>
              </a:rPr>
              <a:t> </a:t>
            </a:r>
            <a:r>
              <a:rPr lang="en-US" sz="1900" dirty="0" err="1" smtClean="0">
                <a:solidFill>
                  <a:schemeClr val="bg1"/>
                </a:solidFill>
              </a:rPr>
              <a:t>quần</a:t>
            </a:r>
            <a:r>
              <a:rPr lang="en-US" sz="1900" dirty="0" smtClean="0">
                <a:solidFill>
                  <a:schemeClr val="bg1"/>
                </a:solidFill>
              </a:rPr>
              <a:t> </a:t>
            </a:r>
            <a:r>
              <a:rPr lang="en-US" sz="1900" dirty="0" err="1" smtClean="0">
                <a:solidFill>
                  <a:schemeClr val="bg1"/>
                </a:solidFill>
              </a:rPr>
              <a:t>xã</a:t>
            </a:r>
            <a:r>
              <a:rPr lang="en-US" sz="1900" dirty="0" smtClean="0">
                <a:solidFill>
                  <a:schemeClr val="bg1"/>
                </a:solidFill>
              </a:rPr>
              <a:t> </a:t>
            </a:r>
            <a:r>
              <a:rPr lang="en-US" sz="1900" dirty="0" err="1" smtClean="0">
                <a:solidFill>
                  <a:schemeClr val="bg1"/>
                </a:solidFill>
              </a:rPr>
              <a:t>này</a:t>
            </a:r>
            <a:endParaRPr lang="en-US" sz="1900" dirty="0" smtClean="0">
              <a:solidFill>
                <a:schemeClr val="bg1"/>
              </a:solidFill>
            </a:endParaRPr>
          </a:p>
        </p:txBody>
      </p:sp>
    </p:spTree>
    <p:extLst>
      <p:ext uri="{BB962C8B-B14F-4D97-AF65-F5344CB8AC3E}">
        <p14:creationId xmlns:p14="http://schemas.microsoft.com/office/powerpoint/2010/main" val="418798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81002" y="825498"/>
            <a:ext cx="4317999" cy="4660902"/>
          </a:xfrm>
          <a:prstGeom prst="rect">
            <a:avLst/>
          </a:prstGeom>
          <a:noFill/>
          <a:ln w="9525">
            <a:solidFill>
              <a:srgbClr val="FF3399"/>
            </a:solidFill>
            <a:miter lim="800000"/>
            <a:headEnd/>
            <a:tailEnd/>
          </a:ln>
        </p:spPr>
      </p:pic>
      <p:sp>
        <p:nvSpPr>
          <p:cNvPr id="6" name="Text Box 10"/>
          <p:cNvSpPr txBox="1">
            <a:spLocks noChangeArrowheads="1"/>
          </p:cNvSpPr>
          <p:nvPr/>
        </p:nvSpPr>
        <p:spPr bwMode="auto">
          <a:xfrm>
            <a:off x="279400" y="5673302"/>
            <a:ext cx="8839200" cy="830997"/>
          </a:xfrm>
          <a:prstGeom prst="rect">
            <a:avLst/>
          </a:prstGeom>
          <a:noFill/>
          <a:ln w="9525">
            <a:noFill/>
            <a:miter lim="800000"/>
            <a:headEnd/>
            <a:tailEnd/>
          </a:ln>
          <a:effectLst/>
        </p:spPr>
        <p:txBody>
          <a:bodyPr wrap="square">
            <a:spAutoFit/>
          </a:bodyPr>
          <a:lstStyle/>
          <a:p>
            <a:pPr>
              <a:spcBef>
                <a:spcPct val="50000"/>
              </a:spcBef>
            </a:pPr>
            <a:r>
              <a:rPr lang="en-US" sz="2400" b="1" dirty="0" err="1" smtClean="0">
                <a:solidFill>
                  <a:srgbClr val="FF0000"/>
                </a:solidFill>
              </a:rPr>
              <a:t>Độ</a:t>
            </a:r>
            <a:r>
              <a:rPr lang="en-US" sz="2400" b="1" dirty="0" smtClean="0">
                <a:solidFill>
                  <a:srgbClr val="FF0000"/>
                </a:solidFill>
              </a:rPr>
              <a:t> </a:t>
            </a:r>
            <a:r>
              <a:rPr lang="en-US" sz="2400" b="1" dirty="0" err="1">
                <a:solidFill>
                  <a:srgbClr val="FF0000"/>
                </a:solidFill>
              </a:rPr>
              <a:t>đa</a:t>
            </a:r>
            <a:r>
              <a:rPr lang="en-US" sz="2400" b="1" dirty="0">
                <a:solidFill>
                  <a:srgbClr val="FF0000"/>
                </a:solidFill>
              </a:rPr>
              <a:t> </a:t>
            </a:r>
            <a:r>
              <a:rPr lang="en-US" sz="2400" b="1" dirty="0" err="1" smtClean="0">
                <a:solidFill>
                  <a:srgbClr val="FF0000"/>
                </a:solidFill>
              </a:rPr>
              <a:t>dạng</a:t>
            </a:r>
            <a:r>
              <a:rPr lang="en-US" sz="2400" b="1" dirty="0" smtClean="0">
                <a:solidFill>
                  <a:srgbClr val="FF0000"/>
                </a:solidFill>
              </a:rPr>
              <a:t> </a:t>
            </a:r>
            <a:r>
              <a:rPr lang="en-US" sz="2400" b="1" dirty="0" err="1" smtClean="0">
                <a:solidFill>
                  <a:srgbClr val="FF0000"/>
                </a:solidFill>
              </a:rPr>
              <a:t>được</a:t>
            </a:r>
            <a:r>
              <a:rPr lang="en-US" sz="2400" b="1" dirty="0" smtClean="0">
                <a:solidFill>
                  <a:srgbClr val="FF0000"/>
                </a:solidFill>
              </a:rPr>
              <a:t> </a:t>
            </a:r>
            <a:r>
              <a:rPr lang="en-US" sz="2400" b="1" dirty="0" err="1" smtClean="0">
                <a:solidFill>
                  <a:srgbClr val="FF0000"/>
                </a:solidFill>
              </a:rPr>
              <a:t>thể</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 </a:t>
            </a:r>
            <a:r>
              <a:rPr lang="en-US" sz="2400" b="1" dirty="0" err="1" smtClean="0">
                <a:solidFill>
                  <a:srgbClr val="FF0000"/>
                </a:solidFill>
              </a:rPr>
              <a:t>bằng</a:t>
            </a:r>
            <a:r>
              <a:rPr lang="en-US" sz="2400" b="1" dirty="0" smtClean="0">
                <a:solidFill>
                  <a:srgbClr val="FF0000"/>
                </a:solidFill>
              </a:rPr>
              <a:t> </a:t>
            </a:r>
            <a:r>
              <a:rPr lang="en-US" sz="2400" b="1" dirty="0" err="1" smtClean="0">
                <a:solidFill>
                  <a:srgbClr val="FF0000"/>
                </a:solidFill>
              </a:rPr>
              <a:t>mức</a:t>
            </a:r>
            <a:r>
              <a:rPr lang="en-US" sz="2400" b="1" dirty="0" smtClean="0">
                <a:solidFill>
                  <a:srgbClr val="FF0000"/>
                </a:solidFill>
              </a:rPr>
              <a:t> </a:t>
            </a:r>
            <a:r>
              <a:rPr lang="en-US" sz="2400" b="1" dirty="0" err="1" smtClean="0">
                <a:solidFill>
                  <a:srgbClr val="FF0000"/>
                </a:solidFill>
              </a:rPr>
              <a:t>độ</a:t>
            </a:r>
            <a:r>
              <a:rPr lang="en-US" sz="2400" b="1" dirty="0" smtClean="0">
                <a:solidFill>
                  <a:srgbClr val="FF0000"/>
                </a:solidFill>
              </a:rPr>
              <a:t> </a:t>
            </a:r>
            <a:r>
              <a:rPr lang="en-US" sz="2400" b="1" dirty="0" err="1" smtClean="0">
                <a:solidFill>
                  <a:srgbClr val="FF0000"/>
                </a:solidFill>
              </a:rPr>
              <a:t>phong</a:t>
            </a:r>
            <a:r>
              <a:rPr lang="en-US" sz="2400" b="1" dirty="0" smtClean="0">
                <a:solidFill>
                  <a:srgbClr val="FF0000"/>
                </a:solidFill>
              </a:rPr>
              <a:t> </a:t>
            </a:r>
            <a:r>
              <a:rPr lang="en-US" sz="2400" b="1" dirty="0" err="1" smtClean="0">
                <a:solidFill>
                  <a:srgbClr val="FF0000"/>
                </a:solidFill>
              </a:rPr>
              <a:t>phú</a:t>
            </a:r>
            <a:r>
              <a:rPr lang="en-US" sz="2400" b="1" dirty="0" smtClean="0">
                <a:solidFill>
                  <a:srgbClr val="FF0000"/>
                </a:solidFill>
              </a:rPr>
              <a:t> </a:t>
            </a:r>
            <a:r>
              <a:rPr lang="en-US" sz="2400" b="1" dirty="0" err="1" smtClean="0">
                <a:solidFill>
                  <a:srgbClr val="FF0000"/>
                </a:solidFill>
              </a:rPr>
              <a:t>về</a:t>
            </a:r>
            <a:r>
              <a:rPr lang="en-US" sz="2400" b="1" dirty="0" smtClean="0">
                <a:solidFill>
                  <a:srgbClr val="FF0000"/>
                </a:solidFill>
              </a:rPr>
              <a:t>  </a:t>
            </a:r>
            <a:r>
              <a:rPr lang="en-US" sz="2400" b="1" dirty="0" err="1" smtClean="0">
                <a:solidFill>
                  <a:srgbClr val="FF0000"/>
                </a:solidFill>
              </a:rPr>
              <a:t>số</a:t>
            </a:r>
            <a:r>
              <a:rPr lang="en-US" sz="2400" b="1" dirty="0" smtClean="0">
                <a:solidFill>
                  <a:srgbClr val="FF0000"/>
                </a:solidFill>
              </a:rPr>
              <a:t> </a:t>
            </a:r>
            <a:r>
              <a:rPr lang="en-US" sz="2400" b="1" dirty="0" err="1" smtClean="0">
                <a:solidFill>
                  <a:srgbClr val="FF0000"/>
                </a:solidFill>
              </a:rPr>
              <a:t>lượng</a:t>
            </a:r>
            <a:r>
              <a:rPr lang="en-US" sz="2400" b="1" dirty="0" smtClean="0">
                <a:solidFill>
                  <a:srgbClr val="FF0000"/>
                </a:solidFill>
              </a:rPr>
              <a:t> </a:t>
            </a:r>
            <a:r>
              <a:rPr lang="en-US" sz="2400" b="1" dirty="0" err="1" smtClean="0">
                <a:solidFill>
                  <a:srgbClr val="FF0000"/>
                </a:solidFill>
              </a:rPr>
              <a:t>loài</a:t>
            </a:r>
            <a:r>
              <a:rPr lang="en-US" sz="2400" b="1" dirty="0">
                <a:solidFill>
                  <a:srgbClr val="FF0000"/>
                </a:solidFill>
              </a:rPr>
              <a:t> </a:t>
            </a:r>
            <a:r>
              <a:rPr lang="en-US" sz="2400" b="1" dirty="0" err="1" smtClean="0">
                <a:solidFill>
                  <a:srgbClr val="FF0000"/>
                </a:solidFill>
              </a:rPr>
              <a:t>và</a:t>
            </a:r>
            <a:r>
              <a:rPr lang="en-US" sz="2400" b="1" dirty="0" smtClean="0">
                <a:solidFill>
                  <a:srgbClr val="FF0000"/>
                </a:solidFill>
              </a:rPr>
              <a:t> </a:t>
            </a:r>
            <a:r>
              <a:rPr lang="en-US" sz="2400" b="1" dirty="0" err="1" smtClean="0">
                <a:solidFill>
                  <a:srgbClr val="FF0000"/>
                </a:solidFill>
              </a:rPr>
              <a:t>số</a:t>
            </a:r>
            <a:r>
              <a:rPr lang="en-US" sz="2400" b="1" dirty="0" smtClean="0">
                <a:solidFill>
                  <a:srgbClr val="FF0000"/>
                </a:solidFill>
              </a:rPr>
              <a:t> </a:t>
            </a:r>
            <a:r>
              <a:rPr lang="en-US" sz="2400" b="1" dirty="0" err="1">
                <a:solidFill>
                  <a:srgbClr val="FF0000"/>
                </a:solidFill>
              </a:rPr>
              <a:t>lượng</a:t>
            </a:r>
            <a:r>
              <a:rPr lang="en-US" sz="2400" b="1" dirty="0">
                <a:solidFill>
                  <a:srgbClr val="FF0000"/>
                </a:solidFill>
              </a:rPr>
              <a:t> </a:t>
            </a:r>
            <a:r>
              <a:rPr lang="en-US" sz="2400" b="1" dirty="0" err="1">
                <a:solidFill>
                  <a:srgbClr val="FF0000"/>
                </a:solidFill>
              </a:rPr>
              <a:t>cá</a:t>
            </a:r>
            <a:r>
              <a:rPr lang="en-US" sz="2400" b="1" dirty="0">
                <a:solidFill>
                  <a:srgbClr val="FF0000"/>
                </a:solidFill>
              </a:rPr>
              <a:t> </a:t>
            </a:r>
            <a:r>
              <a:rPr lang="en-US" sz="2400" b="1" dirty="0" err="1">
                <a:solidFill>
                  <a:srgbClr val="FF0000"/>
                </a:solidFill>
              </a:rPr>
              <a:t>thể</a:t>
            </a:r>
            <a:r>
              <a:rPr lang="en-US" sz="2400" b="1" dirty="0">
                <a:solidFill>
                  <a:srgbClr val="FF0000"/>
                </a:solidFill>
              </a:rPr>
              <a:t> </a:t>
            </a:r>
            <a:r>
              <a:rPr lang="en-US" sz="2400" b="1" dirty="0" err="1" smtClean="0">
                <a:solidFill>
                  <a:srgbClr val="FF0000"/>
                </a:solidFill>
              </a:rPr>
              <a:t>của</a:t>
            </a:r>
            <a:r>
              <a:rPr lang="en-US" sz="2400" b="1" dirty="0" smtClean="0">
                <a:solidFill>
                  <a:srgbClr val="FF0000"/>
                </a:solidFill>
              </a:rPr>
              <a:t> </a:t>
            </a:r>
            <a:r>
              <a:rPr lang="en-US" sz="2400" b="1" dirty="0" err="1" smtClean="0">
                <a:solidFill>
                  <a:srgbClr val="FF0000"/>
                </a:solidFill>
              </a:rPr>
              <a:t>mỗi</a:t>
            </a:r>
            <a:r>
              <a:rPr lang="en-US" sz="2400" b="1" dirty="0" smtClean="0">
                <a:solidFill>
                  <a:srgbClr val="FF0000"/>
                </a:solidFill>
              </a:rPr>
              <a:t> </a:t>
            </a:r>
            <a:r>
              <a:rPr lang="en-US" sz="2400" b="1" dirty="0" err="1" smtClean="0">
                <a:solidFill>
                  <a:srgbClr val="FF0000"/>
                </a:solidFill>
              </a:rPr>
              <a:t>loài</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quần</a:t>
            </a:r>
            <a:r>
              <a:rPr lang="en-US" sz="2400" b="1" dirty="0" smtClean="0">
                <a:solidFill>
                  <a:srgbClr val="FF0000"/>
                </a:solidFill>
              </a:rPr>
              <a:t> </a:t>
            </a:r>
            <a:r>
              <a:rPr lang="en-US" sz="2400" b="1" dirty="0" err="1" smtClean="0">
                <a:solidFill>
                  <a:srgbClr val="FF0000"/>
                </a:solidFill>
              </a:rPr>
              <a:t>xã</a:t>
            </a:r>
            <a:r>
              <a:rPr lang="en-US" sz="2400" b="1" dirty="0">
                <a:solidFill>
                  <a:srgbClr val="FF0000"/>
                </a:solidFill>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2" y="825501"/>
            <a:ext cx="4105275" cy="466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85799" y="2"/>
            <a:ext cx="8220075"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được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bamboo-forest-1"/>
          <p:cNvPicPr>
            <a:picLocks noChangeAspect="1" noChangeArrowheads="1"/>
          </p:cNvPicPr>
          <p:nvPr/>
        </p:nvPicPr>
        <p:blipFill>
          <a:blip r:embed="rId2" cstate="print"/>
          <a:srcRect/>
          <a:stretch>
            <a:fillRect/>
          </a:stretch>
        </p:blipFill>
        <p:spPr bwMode="auto">
          <a:xfrm>
            <a:off x="330200" y="2028686"/>
            <a:ext cx="8686800" cy="4257814"/>
          </a:xfrm>
          <a:prstGeom prst="rect">
            <a:avLst/>
          </a:prstGeom>
          <a:noFill/>
          <a:ln w="9525">
            <a:noFill/>
            <a:miter lim="800000"/>
            <a:headEnd/>
            <a:tailEnd/>
          </a:ln>
        </p:spPr>
      </p:pic>
      <p:sp>
        <p:nvSpPr>
          <p:cNvPr id="14344" name="WordArt 8"/>
          <p:cNvSpPr>
            <a:spLocks noChangeArrowheads="1" noChangeShapeType="1" noTextEdit="1"/>
          </p:cNvSpPr>
          <p:nvPr/>
        </p:nvSpPr>
        <p:spPr bwMode="auto">
          <a:xfrm>
            <a:off x="1524000" y="304800"/>
            <a:ext cx="5181600" cy="457200"/>
          </a:xfrm>
          <a:prstGeom prst="rect">
            <a:avLst/>
          </a:prstGeom>
        </p:spPr>
        <p:txBody>
          <a:bodyPr wrap="none" fromWordArt="1">
            <a:prstTxWarp prst="textPlain">
              <a:avLst>
                <a:gd name="adj" fmla="val 48040"/>
              </a:avLst>
            </a:prstTxWarp>
          </a:bodyPr>
          <a:lstStyle/>
          <a:p>
            <a:pPr algn="ct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LOÀI</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ƯU</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THẾ</a:t>
            </a:r>
            <a:endPar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sp>
        <p:nvSpPr>
          <p:cNvPr id="14345" name="WordArt 9"/>
          <p:cNvSpPr>
            <a:spLocks noChangeArrowheads="1" noChangeShapeType="1" noTextEdit="1"/>
          </p:cNvSpPr>
          <p:nvPr/>
        </p:nvSpPr>
        <p:spPr bwMode="auto">
          <a:xfrm>
            <a:off x="3200400" y="6400800"/>
            <a:ext cx="3505200" cy="381000"/>
          </a:xfrm>
          <a:prstGeom prst="rect">
            <a:avLst/>
          </a:prstGeom>
        </p:spPr>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RỪNG TRE</a:t>
            </a:r>
          </a:p>
        </p:txBody>
      </p:sp>
      <p:sp>
        <p:nvSpPr>
          <p:cNvPr id="6" name="Rectangle 5"/>
          <p:cNvSpPr>
            <a:spLocks noChangeArrowheads="1"/>
          </p:cNvSpPr>
          <p:nvPr/>
        </p:nvSpPr>
        <p:spPr bwMode="auto">
          <a:xfrm>
            <a:off x="304800" y="990604"/>
            <a:ext cx="8686800" cy="830997"/>
          </a:xfrm>
          <a:prstGeom prst="rect">
            <a:avLst/>
          </a:prstGeom>
          <a:noFill/>
          <a:ln w="9525">
            <a:noFill/>
            <a:miter lim="800000"/>
            <a:headEnd/>
            <a:tailEnd/>
          </a:ln>
          <a:effectLst/>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nhiều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đóng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trọng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wipe(down)">
                                      <p:cBhvr>
                                        <p:cTn id="7" dur="500"/>
                                        <p:tgtEl>
                                          <p:spTgt spid="14345"/>
                                        </p:tgtEl>
                                      </p:cBhvr>
                                    </p:animEffect>
                                  </p:childTnLst>
                                </p:cTn>
                              </p:par>
                              <p:par>
                                <p:cTn id="8" presetID="10"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5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circle(in)">
                                      <p:cBhvr>
                                        <p:cTn id="15" dur="2000"/>
                                        <p:tgtEl>
                                          <p:spTgt spid="143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66699" y="1516800"/>
            <a:ext cx="4229100" cy="4198203"/>
          </a:xfrm>
          <a:prstGeom prst="rect">
            <a:avLst/>
          </a:prstGeom>
          <a:noFill/>
          <a:ln w="9525">
            <a:noFill/>
            <a:round/>
            <a:headEnd/>
            <a:tailEnd/>
          </a:ln>
          <a:effectLst/>
        </p:spPr>
      </p:pic>
      <p:sp>
        <p:nvSpPr>
          <p:cNvPr id="3" name="Text Box 2"/>
          <p:cNvSpPr txBox="1">
            <a:spLocks noChangeArrowheads="1"/>
          </p:cNvSpPr>
          <p:nvPr/>
        </p:nvSpPr>
        <p:spPr bwMode="auto">
          <a:xfrm>
            <a:off x="114300" y="6059919"/>
            <a:ext cx="43053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FF0000"/>
                </a:solidFill>
                <a:latin typeface="Times New Roman" panose="02020603050405020304" pitchFamily="18" charset="0"/>
                <a:cs typeface="Times New Roman" panose="02020603050405020304" pitchFamily="18" charset="0"/>
              </a:rPr>
              <a:t>LẠC ĐÀ – LOÀI ĐẶC TRƯNG SA MẠC</a:t>
            </a:r>
          </a:p>
        </p:txBody>
      </p:sp>
      <p:pic>
        <p:nvPicPr>
          <p:cNvPr id="4" name="Picture 2"/>
          <p:cNvPicPr>
            <a:picLocks noChangeAspect="1" noChangeArrowheads="1"/>
          </p:cNvPicPr>
          <p:nvPr/>
        </p:nvPicPr>
        <p:blipFill>
          <a:blip r:embed="rId3" cstate="print"/>
          <a:srcRect/>
          <a:stretch>
            <a:fillRect/>
          </a:stretch>
        </p:blipFill>
        <p:spPr bwMode="auto">
          <a:xfrm>
            <a:off x="4546601" y="2071514"/>
            <a:ext cx="4337049" cy="3643485"/>
          </a:xfrm>
          <a:prstGeom prst="rect">
            <a:avLst/>
          </a:prstGeom>
          <a:noFill/>
          <a:ln w="9525">
            <a:noFill/>
            <a:round/>
            <a:headEnd/>
            <a:tailEnd/>
          </a:ln>
          <a:effectLst/>
        </p:spPr>
      </p:pic>
      <p:sp>
        <p:nvSpPr>
          <p:cNvPr id="5" name="TextBox 1"/>
          <p:cNvSpPr txBox="1">
            <a:spLocks noChangeArrowheads="1"/>
          </p:cNvSpPr>
          <p:nvPr/>
        </p:nvSpPr>
        <p:spPr bwMode="auto">
          <a:xfrm>
            <a:off x="4356100" y="6052010"/>
            <a:ext cx="4762500" cy="646331"/>
          </a:xfrm>
          <a:prstGeom prst="rect">
            <a:avLst/>
          </a:prstGeom>
          <a:noFill/>
          <a:ln w="9525">
            <a:noFill/>
            <a:miter lim="800000"/>
            <a:headEnd/>
            <a:tailEnd/>
          </a:ln>
        </p:spPr>
        <p:txBody>
          <a:bodyPr wrap="square">
            <a:spAutoFit/>
          </a:bodyPr>
          <a:lstStyle/>
          <a:p>
            <a:pPr algn="ctr"/>
            <a:r>
              <a:rPr lang="en-US" b="1" dirty="0">
                <a:solidFill>
                  <a:srgbClr val="C00000"/>
                </a:solidFill>
                <a:latin typeface="Times New Roman" panose="02020603050405020304" pitchFamily="18" charset="0"/>
                <a:cs typeface="Times New Roman" panose="02020603050405020304" pitchFamily="18" charset="0"/>
              </a:rPr>
              <a:t>SAO LA LOÀI ĐẶC TRƯNG KHU BẢO TỒN H</a:t>
            </a:r>
            <a:r>
              <a:rPr lang="en-US" sz="1600" b="1" dirty="0">
                <a:solidFill>
                  <a:srgbClr val="C00000"/>
                </a:solidFill>
                <a:latin typeface="Times New Roman" panose="02020603050405020304" pitchFamily="18" charset="0"/>
                <a:cs typeface="Times New Roman" panose="02020603050405020304" pitchFamily="18" charset="0"/>
              </a:rPr>
              <a:t>UẾ</a:t>
            </a:r>
          </a:p>
        </p:txBody>
      </p:sp>
      <p:sp>
        <p:nvSpPr>
          <p:cNvPr id="6" name="Text Box 5"/>
          <p:cNvSpPr txBox="1">
            <a:spLocks noChangeArrowheads="1"/>
          </p:cNvSpPr>
          <p:nvPr/>
        </p:nvSpPr>
        <p:spPr bwMode="auto">
          <a:xfrm>
            <a:off x="114302" y="685804"/>
            <a:ext cx="8762999" cy="830997"/>
          </a:xfrm>
          <a:prstGeom prst="rect">
            <a:avLst/>
          </a:prstGeom>
          <a:noFill/>
          <a:ln w="9525">
            <a:noFill/>
            <a:miter lim="800000"/>
            <a:headEnd/>
            <a:tailEnd/>
          </a:ln>
          <a:effectLst/>
        </p:spPr>
        <p:txBody>
          <a:bodyPr wrap="square">
            <a:spAutoFit/>
          </a:bodyPr>
          <a:lstStyle/>
          <a:p>
            <a:pPr>
              <a:spcBef>
                <a:spcPct val="50000"/>
              </a:spcBef>
            </a:pPr>
            <a:r>
              <a:rPr lang="en-US" sz="2400" b="1" dirty="0" err="1" smtClean="0">
                <a:solidFill>
                  <a:srgbClr val="0033CC"/>
                </a:solidFill>
                <a:latin typeface="Times New Roman" panose="02020603050405020304" pitchFamily="18" charset="0"/>
                <a:cs typeface="Times New Roman" panose="02020603050405020304" pitchFamily="18" charset="0"/>
              </a:rPr>
              <a:t>Loài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đặc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trưng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là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loài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chỉ</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ở </a:t>
            </a:r>
            <a:r>
              <a:rPr lang="en-US" sz="2400" b="1" dirty="0" err="1">
                <a:solidFill>
                  <a:srgbClr val="0033CC"/>
                </a:solidFill>
                <a:latin typeface="Times New Roman" panose="02020603050405020304" pitchFamily="18" charset="0"/>
                <a:cs typeface="Times New Roman" panose="02020603050405020304" pitchFamily="18" charset="0"/>
              </a:rPr>
              <a:t>một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quần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xã</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hoặc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nhiều</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hơn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hẳn</a:t>
            </a:r>
            <a:r>
              <a:rPr lang="en-US" sz="2400" b="1" dirty="0">
                <a:solidFill>
                  <a:srgbClr val="0033CC"/>
                </a:solidFill>
                <a:latin typeface="Times New Roman" panose="02020603050405020304" pitchFamily="18" charset="0"/>
                <a:cs typeface="Times New Roman" panose="02020603050405020304" pitchFamily="18" charset="0"/>
              </a:rPr>
              <a:t> so </a:t>
            </a:r>
            <a:r>
              <a:rPr lang="en-US" sz="2400" b="1" dirty="0" err="1">
                <a:solidFill>
                  <a:srgbClr val="0033CC"/>
                </a:solidFill>
                <a:latin typeface="Times New Roman" panose="02020603050405020304" pitchFamily="18" charset="0"/>
                <a:cs typeface="Times New Roman" panose="02020603050405020304" pitchFamily="18" charset="0"/>
              </a:rPr>
              <a:t>với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các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loài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khác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trong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quần</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xã</a:t>
            </a:r>
            <a:r>
              <a:rPr lang="en-US" sz="2400" b="1" dirty="0" smtClean="0">
                <a:solidFill>
                  <a:srgbClr val="0033CC"/>
                </a:solidFill>
                <a:latin typeface="Times New Roman" panose="02020603050405020304" pitchFamily="18" charset="0"/>
                <a:cs typeface="Times New Roman" panose="02020603050405020304" pitchFamily="18" charset="0"/>
              </a:rPr>
              <a:t>.</a:t>
            </a:r>
            <a:endParaRPr lang="en-US" sz="2400" b="1" dirty="0">
              <a:solidFill>
                <a:srgbClr val="0033CC"/>
              </a:solidFill>
              <a:latin typeface="Times New Roman" panose="02020603050405020304" pitchFamily="18" charset="0"/>
              <a:cs typeface="Times New Roman" panose="02020603050405020304" pitchFamily="18" charset="0"/>
            </a:endParaRPr>
          </a:p>
        </p:txBody>
      </p:sp>
      <p:sp>
        <p:nvSpPr>
          <p:cNvPr id="7" name="WordArt 8"/>
          <p:cNvSpPr>
            <a:spLocks noChangeArrowheads="1" noChangeShapeType="1" noTextEdit="1"/>
          </p:cNvSpPr>
          <p:nvPr/>
        </p:nvSpPr>
        <p:spPr bwMode="auto">
          <a:xfrm>
            <a:off x="1498600" y="152400"/>
            <a:ext cx="5715000" cy="419100"/>
          </a:xfrm>
          <a:prstGeom prst="rect">
            <a:avLst/>
          </a:prstGeom>
        </p:spPr>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a:cs typeface="Times New Roman"/>
              </a:rPr>
              <a:t>LOÀI</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a:cs typeface="Times New Roman"/>
              </a:rPr>
              <a:t> ĐẶC TRƯNG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e%20giac%20java"/>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p:spPr>
      </p:pic>
      <p:sp>
        <p:nvSpPr>
          <p:cNvPr id="15368" name="WordArt 8"/>
          <p:cNvSpPr>
            <a:spLocks noChangeArrowheads="1" noChangeShapeType="1" noTextEdit="1"/>
          </p:cNvSpPr>
          <p:nvPr/>
        </p:nvSpPr>
        <p:spPr bwMode="auto">
          <a:xfrm>
            <a:off x="5486400" y="5410200"/>
            <a:ext cx="3657600" cy="8382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en-US" sz="3600" b="1" kern="10" dirty="0" smtClean="0">
                <a:ln w="9525">
                  <a:solidFill>
                    <a:srgbClr val="CC99FF"/>
                  </a:solidFill>
                  <a:round/>
                  <a:headEnd/>
                  <a:tailEnd/>
                </a:ln>
                <a:solidFill>
                  <a:srgbClr val="008000"/>
                </a:solidFill>
                <a:effectLst>
                  <a:outerShdw dist="53882" dir="2700000" algn="ctr" rotWithShape="0">
                    <a:srgbClr val="9999FF">
                      <a:alpha val="79999"/>
                    </a:srgbClr>
                  </a:outerShdw>
                </a:effectLst>
                <a:latin typeface="Times New Roman"/>
                <a:cs typeface="Times New Roman"/>
              </a:rPr>
              <a:t>Tê giác </a:t>
            </a:r>
            <a:r>
              <a:rPr lang="en-US" sz="3600" b="1" kern="10" dirty="0">
                <a:ln w="9525">
                  <a:solidFill>
                    <a:srgbClr val="CC99FF"/>
                  </a:solidFill>
                  <a:round/>
                  <a:headEnd/>
                  <a:tailEnd/>
                </a:ln>
                <a:solidFill>
                  <a:srgbClr val="008000"/>
                </a:solidFill>
                <a:effectLst>
                  <a:outerShdw dist="53882" dir="2700000" algn="ctr" rotWithShape="0">
                    <a:srgbClr val="9999FF">
                      <a:alpha val="79999"/>
                    </a:srgbClr>
                  </a:outerShdw>
                </a:effectLst>
                <a:latin typeface="Times New Roman"/>
                <a:cs typeface="Times New Roman"/>
              </a:rPr>
              <a:t>JAVA</a:t>
            </a:r>
          </a:p>
        </p:txBody>
      </p:sp>
      <p:sp>
        <p:nvSpPr>
          <p:cNvPr id="15369" name="WordArt 9"/>
          <p:cNvSpPr>
            <a:spLocks noChangeArrowheads="1" noChangeShapeType="1" noTextEdit="1"/>
          </p:cNvSpPr>
          <p:nvPr/>
        </p:nvSpPr>
        <p:spPr bwMode="auto">
          <a:xfrm>
            <a:off x="0" y="6248400"/>
            <a:ext cx="9144000" cy="6096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LOÀI ĐẶC TRƯNG CỦA VƯỜN QUỐC GIA NAM CÁT TIÊN</a:t>
            </a:r>
            <a:endPar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9458" name="AutoShape 2" descr="http://www.thanhnien.com.vn/Pictures201207/CongDong/070812/sung-te-giac-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8565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ox(in)">
                                      <p:cBhvr>
                                        <p:cTn id="7" dur="500"/>
                                        <p:tgtEl>
                                          <p:spTgt spid="153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box(in)">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46505"/>
            <a:ext cx="8534400" cy="830997"/>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cứu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tin </a:t>
            </a:r>
            <a:r>
              <a:rPr lang="en-US" sz="2400" b="1" dirty="0" err="1" smtClean="0">
                <a:solidFill>
                  <a:srgbClr val="FF0000"/>
                </a:solidFill>
                <a:latin typeface="Times New Roman" panose="02020603050405020304" pitchFamily="18" charset="0"/>
                <a:cs typeface="Times New Roman" panose="02020603050405020304" pitchFamily="18" charset="0"/>
              </a:rPr>
              <a:t>mục</a:t>
            </a:r>
            <a:r>
              <a:rPr lang="en-US" sz="2400" b="1" dirty="0" smtClean="0">
                <a:solidFill>
                  <a:srgbClr val="FF0000"/>
                </a:solidFill>
                <a:latin typeface="Times New Roman" panose="02020603050405020304" pitchFamily="18" charset="0"/>
                <a:cs typeface="Times New Roman" panose="02020603050405020304" pitchFamily="18" charset="0"/>
              </a:rPr>
              <a:t> II, </a:t>
            </a:r>
            <a:r>
              <a:rPr lang="en-US" sz="2400" b="1" dirty="0" err="1" smtClean="0">
                <a:solidFill>
                  <a:srgbClr val="FF0000"/>
                </a:solidFill>
                <a:latin typeface="Times New Roman" panose="02020603050405020304" pitchFamily="18" charset="0"/>
                <a:cs typeface="Times New Roman" panose="02020603050405020304" pitchFamily="18" charset="0"/>
              </a:rPr>
              <a:t>thảo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luận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nội</a:t>
            </a:r>
            <a:r>
              <a:rPr lang="en-US" sz="2400" b="1" dirty="0" smtClean="0">
                <a:solidFill>
                  <a:srgbClr val="FF0000"/>
                </a:solidFill>
                <a:latin typeface="Times New Roman" panose="02020603050405020304" pitchFamily="18" charset="0"/>
                <a:cs typeface="Times New Roman" panose="02020603050405020304" pitchFamily="18" charset="0"/>
              </a:rPr>
              <a:t> dung </a:t>
            </a:r>
            <a:r>
              <a:rPr lang="en-US" sz="2400" b="1" dirty="0" err="1" smtClean="0">
                <a:solidFill>
                  <a:srgbClr val="FF0000"/>
                </a:solidFill>
                <a:latin typeface="Times New Roman" panose="02020603050405020304" pitchFamily="18" charset="0"/>
                <a:cs typeface="Times New Roman" panose="02020603050405020304" pitchFamily="18" charset="0"/>
              </a:rPr>
              <a:t>phiếu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04800" y="1295400"/>
            <a:ext cx="8458200" cy="4773614"/>
          </a:xfrm>
          <a:prstGeom prst="rect">
            <a:avLst/>
          </a:prstGeom>
          <a:noFill/>
        </p:spPr>
        <p:txBody>
          <a:bodyPr wrap="square" rtlCol="0">
            <a:spAutoFit/>
          </a:bodyPr>
          <a:lstStyle/>
          <a:p>
            <a:pPr marR="17145" algn="ctr">
              <a:lnSpc>
                <a:spcPct val="130000"/>
              </a:lnSpc>
            </a:pPr>
            <a:r>
              <a:rPr lang="nl-NL" b="1" dirty="0">
                <a:solidFill>
                  <a:prstClr val="black"/>
                </a:solidFill>
                <a:latin typeface="Times New Roman"/>
                <a:ea typeface="Times New Roman"/>
                <a:cs typeface="Times New Roman"/>
              </a:rPr>
              <a:t>PHIẾU HỌC TẬP SỐ 1</a:t>
            </a:r>
            <a:endParaRPr lang="en-US" dirty="0">
              <a:solidFill>
                <a:prstClr val="black"/>
              </a:solidFill>
              <a:latin typeface="Times New Roman"/>
              <a:ea typeface="Calibri"/>
              <a:cs typeface="Times New Roman"/>
            </a:endParaRPr>
          </a:p>
          <a:p>
            <a:pPr marR="17145">
              <a:lnSpc>
                <a:spcPct val="130000"/>
              </a:lnSpc>
            </a:pPr>
            <a:r>
              <a:rPr lang="en-US" b="1" dirty="0">
                <a:solidFill>
                  <a:prstClr val="black"/>
                </a:solidFill>
                <a:latin typeface="Times New Roman"/>
                <a:ea typeface="Times New Roman"/>
                <a:cs typeface="Times New Roman"/>
              </a:rPr>
              <a:t> </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1.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nào</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là</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ưu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đặc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trưng</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2. </a:t>
            </a:r>
            <a:r>
              <a:rPr lang="en-US" b="1" dirty="0" err="1">
                <a:solidFill>
                  <a:prstClr val="black"/>
                </a:solidFill>
                <a:latin typeface="Times New Roman"/>
                <a:ea typeface="Times New Roman"/>
                <a:cs typeface="Times New Roman"/>
              </a:rPr>
              <a:t>Lấy</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ví</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dụ</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về</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ưu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trong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quần</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xã</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3. Cho </a:t>
            </a:r>
            <a:r>
              <a:rPr lang="en-US" b="1" dirty="0" err="1">
                <a:solidFill>
                  <a:prstClr val="black"/>
                </a:solidFill>
                <a:latin typeface="Times New Roman"/>
                <a:ea typeface="Times New Roman"/>
                <a:cs typeface="Times New Roman"/>
              </a:rPr>
              <a:t>các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sinh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vật</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gồm</a:t>
            </a:r>
            <a:r>
              <a:rPr lang="en-US" b="1" dirty="0">
                <a:solidFill>
                  <a:prstClr val="black"/>
                </a:solidFill>
                <a:latin typeface="Times New Roman"/>
                <a:ea typeface="Times New Roman"/>
                <a:cs typeface="Times New Roman"/>
              </a:rPr>
              <a:t>: Lim </a:t>
            </a:r>
            <a:r>
              <a:rPr lang="en-US" b="1" dirty="0" err="1">
                <a:solidFill>
                  <a:prstClr val="black"/>
                </a:solidFill>
                <a:latin typeface="Times New Roman"/>
                <a:ea typeface="Times New Roman"/>
                <a:cs typeface="Times New Roman"/>
              </a:rPr>
              <a:t>xanh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gấu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trắng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hổ</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đà</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lúa</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nước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đước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Em</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hãy</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định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đặc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trưng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tương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ứng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với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các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quần</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xã</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sinh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vật</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bắc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cực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sa</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mạc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rừng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ngập</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mặn</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p:txBody>
      </p:sp>
    </p:spTree>
    <p:extLst>
      <p:ext uri="{BB962C8B-B14F-4D97-AF65-F5344CB8AC3E}">
        <p14:creationId xmlns:p14="http://schemas.microsoft.com/office/powerpoint/2010/main" val="3682362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60" name="Text Box 16"/>
          <p:cNvSpPr txBox="1">
            <a:spLocks noChangeArrowheads="1"/>
          </p:cNvSpPr>
          <p:nvPr/>
        </p:nvSpPr>
        <p:spPr bwMode="auto">
          <a:xfrm>
            <a:off x="1143000" y="381004"/>
            <a:ext cx="7543800" cy="954107"/>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0000CC"/>
                </a:solidFill>
                <a:latin typeface="Times New Roman" pitchFamily="18" charset="0"/>
                <a:cs typeface="Times New Roman" pitchFamily="18" charset="0"/>
              </a:rPr>
              <a:t>Kể</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quần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thể</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sinh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vật</a:t>
            </a:r>
            <a:r>
              <a:rPr lang="en-US" sz="2800" b="1" dirty="0" smtClean="0">
                <a:solidFill>
                  <a:srgbClr val="0000CC"/>
                </a:solidFill>
                <a:latin typeface="Times New Roman" pitchFamily="18" charset="0"/>
                <a:cs typeface="Times New Roman" pitchFamily="18" charset="0"/>
              </a:rPr>
              <a:t> (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thể</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trong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một</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đầm</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lầy</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trên</a:t>
            </a:r>
            <a:r>
              <a:rPr lang="en-US" sz="2800" b="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pic>
        <p:nvPicPr>
          <p:cNvPr id="82961" name="Picture 17" descr="qustionbig_w"/>
          <p:cNvPicPr>
            <a:picLocks noChangeAspect="1" noChangeArrowheads="1" noCrop="1"/>
          </p:cNvPicPr>
          <p:nvPr/>
        </p:nvPicPr>
        <p:blipFill>
          <a:blip r:embed="rId2" cstate="print"/>
          <a:srcRect/>
          <a:stretch>
            <a:fillRect/>
          </a:stretch>
        </p:blipFill>
        <p:spPr bwMode="auto">
          <a:xfrm>
            <a:off x="0" y="304800"/>
            <a:ext cx="1295400" cy="1066800"/>
          </a:xfrm>
          <a:prstGeom prst="rect">
            <a:avLst/>
          </a:prstGeom>
          <a:noFill/>
          <a:ln w="9525">
            <a:noFill/>
            <a:miter lim="800000"/>
            <a:headEnd/>
            <a:tailEnd/>
          </a:ln>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35110"/>
            <a:ext cx="8991600" cy="537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91937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blinds(horizontal)">
                                      <p:cBhvr>
                                        <p:cTn id="7" dur="500"/>
                                        <p:tgtEl>
                                          <p:spTgt spid="829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60"/>
                                        </p:tgtEl>
                                        <p:attrNameLst>
                                          <p:attrName>style.visibility</p:attrName>
                                        </p:attrNameLst>
                                      </p:cBhvr>
                                      <p:to>
                                        <p:strVal val="visible"/>
                                      </p:to>
                                    </p:set>
                                    <p:animEffect transition="in" filter="fade">
                                      <p:cBhvr>
                                        <p:cTn id="12" dur="500"/>
                                        <p:tgtEl>
                                          <p:spTgt spid="82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descr="Oak"/>
          <p:cNvSpPr>
            <a:spLocks noChangeArrowheads="1"/>
          </p:cNvSpPr>
          <p:nvPr/>
        </p:nvSpPr>
        <p:spPr bwMode="auto">
          <a:xfrm>
            <a:off x="152400" y="152400"/>
            <a:ext cx="8839200" cy="523220"/>
          </a:xfrm>
          <a:prstGeom prst="rect">
            <a:avLst/>
          </a:prstGeom>
          <a:noFill/>
          <a:ln w="9525">
            <a:noFill/>
            <a:miter lim="800000"/>
            <a:headEnd/>
            <a:tailEnd/>
          </a:ln>
          <a:effectLst/>
        </p:spPr>
        <p:txBody>
          <a:bodyPr wrap="square">
            <a:spAutoFit/>
          </a:bodyPr>
          <a:lstStyle/>
          <a:p>
            <a:pPr marL="457200" indent="-457200" algn="just"/>
            <a:r>
              <a:rPr lang="en-US" sz="2800" b="1" dirty="0" smtClean="0">
                <a:solidFill>
                  <a:srgbClr val="FF0066"/>
                </a:solidFill>
                <a:latin typeface="Times New Roman" pitchFamily="18" charset="0"/>
              </a:rPr>
              <a:t>III</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Bảo</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vệ</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đa</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dạng</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sinh</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học</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trong</a:t>
            </a:r>
            <a:r>
              <a:rPr lang="en-US" sz="2800" b="1" dirty="0" smtClean="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7" name="TextBox 6"/>
          <p:cNvSpPr txBox="1"/>
          <p:nvPr/>
        </p:nvSpPr>
        <p:spPr>
          <a:xfrm>
            <a:off x="190500" y="693007"/>
            <a:ext cx="8534400" cy="769441"/>
          </a:xfrm>
          <a:prstGeom prst="rect">
            <a:avLst/>
          </a:prstGeom>
          <a:noFill/>
        </p:spPr>
        <p:txBody>
          <a:bodyPr wrap="square" rtlCol="0">
            <a:spAutoFit/>
          </a:bodyPr>
          <a:lstStyle/>
          <a:p>
            <a:r>
              <a:rPr lang="en-US" sz="2200" b="1" dirty="0" err="1" smtClean="0">
                <a:solidFill>
                  <a:srgbClr val="FF0000"/>
                </a:solidFill>
                <a:latin typeface="Times New Roman" panose="02020603050405020304" pitchFamily="18" charset="0"/>
                <a:cs typeface="Times New Roman" panose="02020603050405020304" pitchFamily="18" charset="0"/>
              </a:rPr>
              <a:t>Học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sinh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nghiên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cứu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thông</a:t>
            </a:r>
            <a:r>
              <a:rPr lang="en-US" sz="2200" b="1" dirty="0" smtClean="0">
                <a:solidFill>
                  <a:srgbClr val="FF0000"/>
                </a:solidFill>
                <a:latin typeface="Times New Roman" panose="02020603050405020304" pitchFamily="18" charset="0"/>
                <a:cs typeface="Times New Roman" panose="02020603050405020304" pitchFamily="18" charset="0"/>
              </a:rPr>
              <a:t> tin </a:t>
            </a:r>
            <a:r>
              <a:rPr lang="en-US" sz="2200" b="1" dirty="0" err="1" smtClean="0">
                <a:solidFill>
                  <a:srgbClr val="FF0000"/>
                </a:solidFill>
                <a:latin typeface="Times New Roman" panose="02020603050405020304" pitchFamily="18" charset="0"/>
                <a:cs typeface="Times New Roman" panose="02020603050405020304" pitchFamily="18" charset="0"/>
              </a:rPr>
              <a:t>mục</a:t>
            </a:r>
            <a:r>
              <a:rPr lang="en-US" sz="2200" b="1" dirty="0" smtClean="0">
                <a:solidFill>
                  <a:srgbClr val="FF0000"/>
                </a:solidFill>
                <a:latin typeface="Times New Roman" panose="02020603050405020304" pitchFamily="18" charset="0"/>
                <a:cs typeface="Times New Roman" panose="02020603050405020304" pitchFamily="18" charset="0"/>
              </a:rPr>
              <a:t> III, </a:t>
            </a:r>
            <a:r>
              <a:rPr lang="en-US" sz="2200" b="1" dirty="0" err="1" smtClean="0">
                <a:solidFill>
                  <a:srgbClr val="FF0000"/>
                </a:solidFill>
                <a:latin typeface="Times New Roman" panose="02020603050405020304" pitchFamily="18" charset="0"/>
                <a:cs typeface="Times New Roman" panose="02020603050405020304" pitchFamily="18" charset="0"/>
              </a:rPr>
              <a:t>thảo</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luận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nhóm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hoàn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thiện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nội</a:t>
            </a:r>
            <a:r>
              <a:rPr lang="en-US" sz="2200" b="1" dirty="0" smtClean="0">
                <a:solidFill>
                  <a:srgbClr val="FF0000"/>
                </a:solidFill>
                <a:latin typeface="Times New Roman" panose="02020603050405020304" pitchFamily="18" charset="0"/>
                <a:cs typeface="Times New Roman" panose="02020603050405020304" pitchFamily="18" charset="0"/>
              </a:rPr>
              <a:t> dung </a:t>
            </a:r>
            <a:r>
              <a:rPr lang="en-US" sz="2200" b="1" dirty="0" err="1" smtClean="0">
                <a:solidFill>
                  <a:srgbClr val="FF0000"/>
                </a:solidFill>
                <a:latin typeface="Times New Roman" panose="02020603050405020304" pitchFamily="18" charset="0"/>
                <a:cs typeface="Times New Roman" panose="02020603050405020304" pitchFamily="18" charset="0"/>
              </a:rPr>
              <a:t>phiếu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học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tập</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số</a:t>
            </a:r>
            <a:r>
              <a:rPr lang="en-US" sz="2200" b="1" dirty="0" smtClean="0">
                <a:solidFill>
                  <a:srgbClr val="FF0000"/>
                </a:solidFill>
                <a:latin typeface="Times New Roman" panose="02020603050405020304" pitchFamily="18" charset="0"/>
                <a:cs typeface="Times New Roman" panose="02020603050405020304" pitchFamily="18" charset="0"/>
              </a:rPr>
              <a:t> 2</a:t>
            </a:r>
            <a:endParaRPr lang="en-US" sz="2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20804634"/>
              </p:ext>
            </p:extLst>
          </p:nvPr>
        </p:nvGraphicFramePr>
        <p:xfrm>
          <a:off x="165100" y="3807273"/>
          <a:ext cx="8750300" cy="2822131"/>
        </p:xfrm>
        <a:graphic>
          <a:graphicData uri="http://schemas.openxmlformats.org/drawingml/2006/table">
            <a:tbl>
              <a:tblPr firstRow="1" firstCol="1" bandRow="1"/>
              <a:tblGrid>
                <a:gridCol w="4325679"/>
                <a:gridCol w="4424621"/>
              </a:tblGrid>
              <a:tr h="451787">
                <a:tc>
                  <a:txBody>
                    <a:bodyPr/>
                    <a:lstStyle/>
                    <a:p>
                      <a:pPr marR="17145" algn="ctr">
                        <a:lnSpc>
                          <a:spcPct val="130000"/>
                        </a:lnSpc>
                        <a:spcAft>
                          <a:spcPts val="0"/>
                        </a:spcAft>
                      </a:pPr>
                      <a:r>
                        <a:rPr lang="en-US" sz="1800" b="1" dirty="0" err="1">
                          <a:effectLst/>
                          <a:latin typeface="Times New Roman"/>
                          <a:ea typeface="Times New Roman"/>
                          <a:cs typeface="Times New Roman"/>
                        </a:rPr>
                        <a:t>Biện</a:t>
                      </a:r>
                      <a:r>
                        <a:rPr lang="en-US" sz="1800" b="1" dirty="0">
                          <a:effectLst/>
                          <a:latin typeface="Times New Roman"/>
                          <a:ea typeface="Times New Roman"/>
                          <a:cs typeface="Times New Roman"/>
                        </a:rPr>
                        <a:t> </a:t>
                      </a:r>
                      <a:r>
                        <a:rPr lang="en-US" sz="1800" b="1" dirty="0" err="1">
                          <a:effectLst/>
                          <a:latin typeface="Times New Roman"/>
                          <a:ea typeface="Times New Roman"/>
                          <a:cs typeface="Times New Roman"/>
                        </a:rPr>
                        <a:t>pháp</a:t>
                      </a:r>
                      <a:endParaRPr lang="en-US" sz="1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30000"/>
                        </a:lnSpc>
                        <a:spcAft>
                          <a:spcPts val="0"/>
                        </a:spcAft>
                      </a:pPr>
                      <a:r>
                        <a:rPr lang="en-US" sz="1800" b="1" dirty="0" err="1">
                          <a:effectLst/>
                          <a:latin typeface="Times New Roman"/>
                          <a:ea typeface="Times New Roman"/>
                          <a:cs typeface="Times New Roman"/>
                        </a:rPr>
                        <a:t>Hiệu</a:t>
                      </a:r>
                      <a:r>
                        <a:rPr lang="en-US" sz="1800" b="1" dirty="0">
                          <a:effectLst/>
                          <a:latin typeface="Times New Roman"/>
                          <a:ea typeface="Times New Roman"/>
                          <a:cs typeface="Times New Roman"/>
                        </a:rPr>
                        <a:t> </a:t>
                      </a:r>
                      <a:r>
                        <a:rPr lang="en-US" sz="1800" b="1" dirty="0" err="1">
                          <a:effectLst/>
                          <a:latin typeface="Times New Roman"/>
                          <a:ea typeface="Times New Roman"/>
                          <a:cs typeface="Times New Roman"/>
                        </a:rPr>
                        <a:t>quả</a:t>
                      </a:r>
                      <a:endParaRPr lang="en-US" sz="1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001">
                <a:tc>
                  <a:txBody>
                    <a:bodyPr/>
                    <a:lstStyle/>
                    <a:p>
                      <a:pPr marR="17145" algn="just">
                        <a:lnSpc>
                          <a:spcPct val="130000"/>
                        </a:lnSpc>
                        <a:spcAft>
                          <a:spcPts val="0"/>
                        </a:spcAft>
                      </a:pPr>
                      <a:r>
                        <a:rPr lang="en-US" sz="1800" b="0" dirty="0">
                          <a:effectLst/>
                          <a:latin typeface="Times New Roman"/>
                          <a:ea typeface="Times New Roman"/>
                          <a:cs typeface="Times New Roman"/>
                        </a:rPr>
                        <a:t>1.</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Bảo</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vệ</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môi</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trường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sống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của</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các</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loài</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trong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quần</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xã</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001">
                <a:tc>
                  <a:txBody>
                    <a:bodyPr/>
                    <a:lstStyle/>
                    <a:p>
                      <a:pPr marR="17145" algn="just">
                        <a:lnSpc>
                          <a:spcPct val="130000"/>
                        </a:lnSpc>
                        <a:spcAft>
                          <a:spcPts val="0"/>
                        </a:spcAft>
                      </a:pPr>
                      <a:r>
                        <a:rPr lang="en-US" sz="1800" b="0" dirty="0">
                          <a:effectLst/>
                          <a:latin typeface="Times New Roman"/>
                          <a:ea typeface="Times New Roman"/>
                          <a:cs typeface="Times New Roman"/>
                        </a:rPr>
                        <a:t>2. </a:t>
                      </a:r>
                      <a:r>
                        <a:rPr lang="en-US" sz="1800" b="0" dirty="0" err="1">
                          <a:effectLst/>
                          <a:latin typeface="Times New Roman"/>
                          <a:ea typeface="Times New Roman"/>
                          <a:cs typeface="Times New Roman"/>
                        </a:rPr>
                        <a:t>Cấm</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săn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bắt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động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vật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hoang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dã</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có</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nguy</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cơ</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tuyệt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chủng</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0555">
                <a:tc>
                  <a:txBody>
                    <a:bodyPr/>
                    <a:lstStyle/>
                    <a:p>
                      <a:pPr marR="17145" algn="just">
                        <a:lnSpc>
                          <a:spcPct val="130000"/>
                        </a:lnSpc>
                        <a:spcAft>
                          <a:spcPts val="0"/>
                        </a:spcAft>
                      </a:pPr>
                      <a:r>
                        <a:rPr lang="en-US" sz="1800" b="0" dirty="0">
                          <a:effectLst/>
                          <a:latin typeface="Times New Roman"/>
                          <a:ea typeface="Times New Roman"/>
                          <a:cs typeface="Times New Roman"/>
                        </a:rPr>
                        <a:t>3. </a:t>
                      </a:r>
                      <a:r>
                        <a:rPr lang="en-US" sz="1800" b="0" dirty="0" err="1">
                          <a:effectLst/>
                          <a:latin typeface="Times New Roman"/>
                          <a:ea typeface="Times New Roman"/>
                          <a:cs typeface="Times New Roman"/>
                        </a:rPr>
                        <a:t>Trồng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rừng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ngặp</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mặn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ven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biển</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1787">
                <a:tc>
                  <a:txBody>
                    <a:bodyPr/>
                    <a:lstStyle/>
                    <a:p>
                      <a:pPr marR="17145" algn="just">
                        <a:lnSpc>
                          <a:spcPct val="130000"/>
                        </a:lnSpc>
                        <a:spcAft>
                          <a:spcPts val="0"/>
                        </a:spcAft>
                      </a:pPr>
                      <a:r>
                        <a:rPr lang="en-US" sz="1800" b="0" dirty="0">
                          <a:effectLst/>
                          <a:latin typeface="Times New Roman"/>
                          <a:ea typeface="Times New Roman"/>
                          <a:cs typeface="Times New Roman"/>
                        </a:rPr>
                        <a:t>4. </a:t>
                      </a:r>
                      <a:r>
                        <a:rPr lang="en-US" sz="1800" b="0" dirty="0" err="1">
                          <a:effectLst/>
                          <a:latin typeface="Times New Roman"/>
                          <a:ea typeface="Times New Roman"/>
                          <a:cs typeface="Times New Roman"/>
                        </a:rPr>
                        <a:t>Phòng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chống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cháy</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rừng</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4"/>
          <p:cNvSpPr>
            <a:spLocks noChangeArrowheads="1"/>
          </p:cNvSpPr>
          <p:nvPr/>
        </p:nvSpPr>
        <p:spPr bwMode="auto">
          <a:xfrm>
            <a:off x="165100" y="1818336"/>
            <a:ext cx="87503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PHIẾU HỌC TẬP SỐ 2</a:t>
            </a:r>
            <a:endPar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1. Nêu các biện pháp bảo vệ đa dạng sinh học trong quần xã.</a:t>
            </a:r>
            <a:endPar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2.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Đọc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thông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tin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và</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thảo</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luận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nhóm</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về</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hiệu</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quả</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của</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các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biện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pháp</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dưới</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đây</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việc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bảo</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vệ</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đa</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dạng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sinh</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học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quần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xã</a:t>
            </a:r>
            <a:r>
              <a:rPr kumimoji="0" lang="en-US" alt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2" y="3533775"/>
            <a:ext cx="100013"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303705"/>
            <a:ext cx="9051530" cy="6860759"/>
            <a:chOff x="130969" y="48041"/>
            <a:chExt cx="8860631" cy="6860759"/>
          </a:xfrm>
        </p:grpSpPr>
        <p:sp>
          <p:nvSpPr>
            <p:cNvPr id="2" name="Oval 1"/>
            <p:cNvSpPr/>
            <p:nvPr/>
          </p:nvSpPr>
          <p:spPr>
            <a:xfrm>
              <a:off x="3782218" y="2326670"/>
              <a:ext cx="2222500" cy="194053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p:cNvSpPr txBox="1"/>
            <p:nvPr/>
          </p:nvSpPr>
          <p:spPr>
            <a:xfrm>
              <a:off x="4010818" y="2484210"/>
              <a:ext cx="1993900" cy="1569660"/>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pháp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endParaRPr lang="en-US" sz="24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648" y="1390271"/>
              <a:ext cx="2133601"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5969000" y="3086080"/>
              <a:ext cx="857648" cy="365919"/>
            </a:xfrm>
            <a:prstGeom prst="rightArrow">
              <a:avLst>
                <a:gd name="adj1" fmla="val 56941"/>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7" y="48041"/>
              <a:ext cx="2938463" cy="170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9" y="848141"/>
              <a:ext cx="2917032"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182" y="4842553"/>
              <a:ext cx="3334888" cy="206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10800000">
              <a:off x="4725712" y="1783072"/>
              <a:ext cx="381000" cy="5435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Down Arrow 6"/>
            <p:cNvSpPr/>
            <p:nvPr/>
          </p:nvSpPr>
          <p:spPr>
            <a:xfrm rot="7173644">
              <a:off x="3235424" y="2091433"/>
              <a:ext cx="419100" cy="99524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7391400" y="5014436"/>
              <a:ext cx="1600200" cy="1785104"/>
            </a:xfrm>
            <a:prstGeom prst="rect">
              <a:avLst/>
            </a:prstGeom>
            <a:noFill/>
          </p:spPr>
          <p:txBody>
            <a:bodyPr wrap="square" rtlCol="0">
              <a:spAutoFit/>
            </a:bodyPr>
            <a:lstStyle/>
            <a:p>
              <a:r>
                <a:rPr lang="en-US" sz="2200" dirty="0" err="1" smtClean="0">
                  <a:latin typeface="Times New Roman" panose="02020603050405020304" pitchFamily="18" charset="0"/>
                  <a:cs typeface="Times New Roman" panose="02020603050405020304" pitchFamily="18" charset="0"/>
                </a:rPr>
                <a:t>Tăng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vệ</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nguồn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tài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nguyên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vật</a:t>
              </a:r>
              <a:endParaRPr lang="en-US" sz="2200" dirty="0">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230" y="3341159"/>
              <a:ext cx="2554371" cy="355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p:cNvSpPr/>
            <p:nvPr/>
          </p:nvSpPr>
          <p:spPr>
            <a:xfrm rot="20732905">
              <a:off x="5062492" y="4232323"/>
              <a:ext cx="433238" cy="64326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Down Arrow 11"/>
            <p:cNvSpPr/>
            <p:nvPr/>
          </p:nvSpPr>
          <p:spPr>
            <a:xfrm rot="3253202">
              <a:off x="3383454" y="3638711"/>
              <a:ext cx="432876" cy="102666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99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2"/>
          <a:stretch>
            <a:fillRect/>
          </a:stretch>
        </p:blipFill>
        <p:spPr>
          <a:xfrm>
            <a:off x="359252" y="595964"/>
            <a:ext cx="799624" cy="920115"/>
          </a:xfrm>
          <a:prstGeom prst="rect">
            <a:avLst/>
          </a:prstGeom>
        </p:spPr>
      </p:pic>
      <p:sp>
        <p:nvSpPr>
          <p:cNvPr id="4" name="文本框 3"/>
          <p:cNvSpPr txBox="1"/>
          <p:nvPr/>
        </p:nvSpPr>
        <p:spPr>
          <a:xfrm>
            <a:off x="1019176" y="97288"/>
            <a:ext cx="6621607" cy="954107"/>
          </a:xfrm>
          <a:prstGeom prst="rect">
            <a:avLst/>
          </a:prstGeom>
          <a:noFill/>
        </p:spPr>
        <p:txBody>
          <a:bodyPr wrap="square" rtlCol="0" anchor="t">
            <a:spAutoFit/>
          </a:bodyPr>
          <a:lstStyle/>
          <a:p>
            <a:pPr algn="just">
              <a:defRPr/>
            </a:pPr>
            <a:r>
              <a:rPr lang="en-US" altLang="zh-CN" sz="2800" b="1" dirty="0" err="1">
                <a:solidFill>
                  <a:schemeClr val="bg2"/>
                </a:solidFill>
                <a:ea typeface="微软雅黑" panose="020B0503020204020204" pitchFamily="34" charset="-122"/>
                <a:sym typeface="+mn-ea"/>
              </a:rPr>
              <a:t>Em</a:t>
            </a:r>
            <a:r>
              <a:rPr lang="en-US" altLang="zh-CN" sz="2800" b="1" dirty="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hãy</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viết</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ít</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nhất</a:t>
            </a:r>
            <a:r>
              <a:rPr lang="en-US" altLang="zh-CN" sz="2800" b="1" dirty="0" smtClean="0">
                <a:solidFill>
                  <a:schemeClr val="bg2"/>
                </a:solidFill>
                <a:ea typeface="微软雅黑" panose="020B0503020204020204" pitchFamily="34" charset="-122"/>
                <a:sym typeface="+mn-ea"/>
              </a:rPr>
              <a:t> 3 </a:t>
            </a:r>
            <a:r>
              <a:rPr lang="en-US" altLang="zh-CN" sz="2800" b="1" dirty="0" err="1" smtClean="0">
                <a:solidFill>
                  <a:schemeClr val="bg2"/>
                </a:solidFill>
                <a:ea typeface="微软雅黑" panose="020B0503020204020204" pitchFamily="34" charset="-122"/>
                <a:sym typeface="+mn-ea"/>
              </a:rPr>
              <a:t>điều</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em</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đã</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học</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được</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sau</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khi</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học</a:t>
            </a:r>
            <a:r>
              <a:rPr lang="en-US" altLang="zh-CN" sz="2800" b="1" dirty="0" smtClean="0">
                <a:solidFill>
                  <a:schemeClr val="bg2"/>
                </a:solidFill>
                <a:ea typeface="微软雅黑" panose="020B0503020204020204" pitchFamily="34" charset="-122"/>
                <a:sym typeface="+mn-ea"/>
              </a:rPr>
              <a:t> song </a:t>
            </a:r>
            <a:r>
              <a:rPr lang="en-US" altLang="zh-CN" sz="2800" b="1" dirty="0" err="1" smtClean="0">
                <a:solidFill>
                  <a:schemeClr val="bg2"/>
                </a:solidFill>
                <a:ea typeface="微软雅黑" panose="020B0503020204020204" pitchFamily="34" charset="-122"/>
                <a:sym typeface="+mn-ea"/>
              </a:rPr>
              <a:t>bài</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quần</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xã</a:t>
            </a:r>
            <a:r>
              <a:rPr lang="en-US" altLang="zh-CN" sz="2800" b="1" dirty="0" smtClean="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sinh</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vật</a:t>
            </a:r>
            <a:r>
              <a:rPr lang="en-US" altLang="zh-CN" sz="2800" b="1" dirty="0">
                <a:solidFill>
                  <a:schemeClr val="bg2"/>
                </a:solidFill>
                <a:ea typeface="微软雅黑" panose="020B0503020204020204" pitchFamily="34" charset="-122"/>
                <a:sym typeface="+mn-ea"/>
              </a:rPr>
              <a:t>?</a:t>
            </a:r>
            <a:endParaRPr lang="zh-CN" altLang="en-US" sz="2800" dirty="0">
              <a:solidFill>
                <a:schemeClr val="bg2"/>
              </a:solidFill>
            </a:endParaRPr>
          </a:p>
        </p:txBody>
      </p:sp>
      <p:pic>
        <p:nvPicPr>
          <p:cNvPr id="10" name="图片 9" descr="波浪线"/>
          <p:cNvPicPr>
            <a:picLocks noChangeAspect="1"/>
          </p:cNvPicPr>
          <p:nvPr/>
        </p:nvPicPr>
        <p:blipFill>
          <a:blip r:embed="rId3"/>
          <a:stretch>
            <a:fillRect/>
          </a:stretch>
        </p:blipFill>
        <p:spPr>
          <a:xfrm>
            <a:off x="1245524" y="1178629"/>
            <a:ext cx="3822383" cy="408940"/>
          </a:xfrm>
          <a:prstGeom prst="rect">
            <a:avLst/>
          </a:prstGeom>
        </p:spPr>
      </p:pic>
      <p:grpSp>
        <p:nvGrpSpPr>
          <p:cNvPr id="7" name="组合 6"/>
          <p:cNvGrpSpPr/>
          <p:nvPr/>
        </p:nvGrpSpPr>
        <p:grpSpPr>
          <a:xfrm>
            <a:off x="759063" y="1945683"/>
            <a:ext cx="7984315" cy="3247334"/>
            <a:chOff x="1021" y="2145"/>
            <a:chExt cx="17377" cy="4235"/>
          </a:xfrm>
        </p:grpSpPr>
        <p:pic>
          <p:nvPicPr>
            <p:cNvPr id="3" name="图片 2" descr="999ba5066198f2db59d550c4dbd2090b"/>
            <p:cNvPicPr>
              <a:picLocks noChangeAspect="1"/>
            </p:cNvPicPr>
            <p:nvPr/>
          </p:nvPicPr>
          <p:blipFill>
            <a:blip r:embed="rId4"/>
            <a:stretch>
              <a:fillRect/>
            </a:stretch>
          </p:blipFill>
          <p:spPr>
            <a:xfrm>
              <a:off x="1021" y="2145"/>
              <a:ext cx="17377" cy="4228"/>
            </a:xfrm>
            <a:prstGeom prst="rect">
              <a:avLst/>
            </a:prstGeom>
          </p:spPr>
        </p:pic>
        <p:sp>
          <p:nvSpPr>
            <p:cNvPr id="11" name="文本框 10"/>
            <p:cNvSpPr txBox="1"/>
            <p:nvPr/>
          </p:nvSpPr>
          <p:spPr>
            <a:xfrm>
              <a:off x="2271"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rPr>
                <a:t>Know</a:t>
              </a:r>
            </a:p>
            <a:p>
              <a:r>
                <a:rPr lang="en-US" altLang="zh-CN" sz="3200" b="1" dirty="0">
                  <a:solidFill>
                    <a:srgbClr val="FF7979"/>
                  </a:solidFill>
                  <a:latin typeface="微软雅黑" panose="020B0503020204020204" pitchFamily="34" charset="-122"/>
                  <a:ea typeface="微软雅黑" panose="020B0503020204020204" pitchFamily="34" charset="-122"/>
                </a:rPr>
                <a:t>………………………….</a:t>
              </a:r>
              <a:endParaRPr lang="zh-CN" altLang="en-US" sz="3200" b="1" dirty="0">
                <a:solidFill>
                  <a:srgbClr val="FF7979"/>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966"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Want</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3749" y="3048"/>
              <a:ext cx="3888" cy="3332"/>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Learned</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grpSp>
      <p:pic>
        <p:nvPicPr>
          <p:cNvPr id="31" name="图片 30" descr="9"/>
          <p:cNvPicPr>
            <a:picLocks noChangeAspect="1"/>
          </p:cNvPicPr>
          <p:nvPr/>
        </p:nvPicPr>
        <p:blipFill>
          <a:blip r:embed="rId5"/>
          <a:stretch>
            <a:fillRect/>
          </a:stretch>
        </p:blipFill>
        <p:spPr>
          <a:xfrm>
            <a:off x="3744958" y="5029200"/>
            <a:ext cx="1469534" cy="1638194"/>
          </a:xfrm>
          <a:prstGeom prst="rect">
            <a:avLst/>
          </a:prstGeom>
        </p:spPr>
      </p:pic>
      <p:sp>
        <p:nvSpPr>
          <p:cNvPr id="8" name="Hình chữ nhật: Góc Tròn 7">
            <a:extLst>
              <a:ext uri="{FF2B5EF4-FFF2-40B4-BE49-F238E27FC236}">
                <a16:creationId xmlns="" xmlns:a16="http://schemas.microsoft.com/office/drawing/2014/main" id="{CF3F4171-20CB-9984-4338-75C327CBDA9A}"/>
              </a:ext>
            </a:extLst>
          </p:cNvPr>
          <p:cNvSpPr/>
          <p:nvPr/>
        </p:nvSpPr>
        <p:spPr>
          <a:xfrm>
            <a:off x="5265292" y="1102195"/>
            <a:ext cx="2967815" cy="77696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rPr>
              <a:t>Hoàn</a:t>
            </a:r>
            <a:r>
              <a:rPr lang="en-US" sz="2800" b="1" dirty="0">
                <a:solidFill>
                  <a:schemeClr val="tx1"/>
                </a:solidFill>
              </a:rPr>
              <a:t> </a:t>
            </a:r>
            <a:r>
              <a:rPr lang="en-US" sz="2800" b="1" dirty="0" err="1">
                <a:solidFill>
                  <a:schemeClr val="tx1"/>
                </a:solidFill>
              </a:rPr>
              <a:t>thành</a:t>
            </a:r>
            <a:r>
              <a:rPr lang="en-US" sz="2800" b="1" dirty="0">
                <a:solidFill>
                  <a:schemeClr val="tx1"/>
                </a:solidFill>
              </a:rPr>
              <a:t> </a:t>
            </a:r>
            <a:r>
              <a:rPr lang="en-US" sz="2800" b="1" dirty="0" err="1">
                <a:solidFill>
                  <a:schemeClr val="tx1"/>
                </a:solidFill>
              </a:rPr>
              <a:t>cột</a:t>
            </a:r>
            <a:r>
              <a:rPr lang="en-US" sz="2800" b="1" dirty="0">
                <a:solidFill>
                  <a:schemeClr val="tx1"/>
                </a:solidFill>
              </a:rPr>
              <a:t> Learned</a:t>
            </a:r>
            <a:endParaRPr lang="vi-VN" sz="2800" b="1" dirty="0">
              <a:solidFill>
                <a:schemeClr val="tx1"/>
              </a:solidFill>
            </a:endParaRPr>
          </a:p>
        </p:txBody>
      </p:sp>
    </p:spTree>
    <p:extLst>
      <p:ext uri="{BB962C8B-B14F-4D97-AF65-F5344CB8AC3E}">
        <p14:creationId xmlns:p14="http://schemas.microsoft.com/office/powerpoint/2010/main" val="847387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fr-FR" sz="2400" dirty="0" smtClean="0">
                <a:solidFill>
                  <a:schemeClr val="bg1"/>
                </a:solidFill>
              </a:rPr>
              <a:t>1. </a:t>
            </a:r>
            <a:r>
              <a:rPr lang="fr-FR" sz="2400" dirty="0" err="1" smtClean="0">
                <a:solidFill>
                  <a:schemeClr val="bg1"/>
                </a:solidFill>
              </a:rPr>
              <a:t>Quần</a:t>
            </a:r>
            <a:r>
              <a:rPr lang="fr-FR" sz="2400" dirty="0" smtClean="0">
                <a:solidFill>
                  <a:schemeClr val="bg1"/>
                </a:solidFill>
              </a:rPr>
              <a:t> </a:t>
            </a:r>
            <a:r>
              <a:rPr lang="fr-FR" sz="2400" dirty="0" err="1">
                <a:solidFill>
                  <a:schemeClr val="bg1"/>
                </a:solidFill>
              </a:rPr>
              <a:t>xã</a:t>
            </a:r>
            <a:r>
              <a:rPr lang="fr-FR" sz="2400" dirty="0">
                <a:solidFill>
                  <a:schemeClr val="bg1"/>
                </a:solidFill>
              </a:rPr>
              <a:t> </a:t>
            </a:r>
            <a:r>
              <a:rPr lang="fr-FR" sz="2400" dirty="0" err="1">
                <a:solidFill>
                  <a:schemeClr val="bg1"/>
                </a:solidFill>
              </a:rPr>
              <a:t>sinh</a:t>
            </a:r>
            <a:r>
              <a:rPr lang="fr-FR" sz="2400" dirty="0">
                <a:solidFill>
                  <a:schemeClr val="bg1"/>
                </a:solidFill>
              </a:rPr>
              <a:t> </a:t>
            </a:r>
            <a:r>
              <a:rPr lang="fr-FR" sz="2400" dirty="0" err="1">
                <a:solidFill>
                  <a:schemeClr val="bg1"/>
                </a:solidFill>
              </a:rPr>
              <a:t>vật</a:t>
            </a:r>
            <a:r>
              <a:rPr lang="fr-FR" sz="2400" dirty="0">
                <a:solidFill>
                  <a:schemeClr val="bg1"/>
                </a:solidFill>
              </a:rPr>
              <a:t> là</a:t>
            </a:r>
            <a:r>
              <a:rPr lang="en-US" sz="2400" dirty="0" smtClean="0">
                <a:solidFill>
                  <a:schemeClr val="bg1"/>
                </a:solidFill>
              </a:rPr>
              <a:t>?</a:t>
            </a:r>
            <a:endParaRPr lang="en-US" sz="2400" dirty="0">
              <a:solidFill>
                <a:schemeClr val="bg1"/>
              </a:solidFill>
            </a:endParaRP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762000" y="5987293"/>
            <a:ext cx="3657600" cy="400110"/>
          </a:xfrm>
          <a:prstGeom prst="rect">
            <a:avLst/>
          </a:prstGeom>
          <a:noFill/>
        </p:spPr>
        <p:txBody>
          <a:bodyPr wrap="square" rtlCol="0">
            <a:spAutoFit/>
          </a:bodyPr>
          <a:lstStyle/>
          <a:p>
            <a:r>
              <a:rPr lang="en-US" sz="2000" dirty="0" smtClean="0">
                <a:solidFill>
                  <a:schemeClr val="bg1"/>
                </a:solidFill>
                <a:ea typeface="Tahoma" panose="020B0604030504040204" charset="0"/>
                <a:cs typeface="Tahoma" panose="020B0604030504040204" charset="0"/>
              </a:rPr>
              <a:t>C. </a:t>
            </a:r>
            <a:r>
              <a:rPr lang="en-US" sz="1600" dirty="0" err="1" smtClean="0">
                <a:solidFill>
                  <a:schemeClr val="bg1"/>
                </a:solidFill>
                <a:latin typeface="Times New Roman" panose="02020603050405020304" pitchFamily="18" charset="0"/>
                <a:cs typeface="Times New Roman" panose="02020603050405020304" pitchFamily="18" charset="0"/>
              </a:rPr>
              <a:t>tập</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quần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r>
              <a:rPr lang="en-US" sz="1600" dirty="0">
                <a:latin typeface="Times New Roman" panose="02020603050405020304" pitchFamily="18" charset="0"/>
                <a:cs typeface="Times New Roman" panose="02020603050405020304" pitchFamily="18" charset="0"/>
              </a:rPr>
              <a:t>.</a:t>
            </a:r>
          </a:p>
        </p:txBody>
      </p:sp>
      <p:sp>
        <p:nvSpPr>
          <p:cNvPr id="27" name="cau hoi b"/>
          <p:cNvSpPr txBox="1"/>
          <p:nvPr/>
        </p:nvSpPr>
        <p:spPr>
          <a:xfrm>
            <a:off x="4601922" y="5197162"/>
            <a:ext cx="3856278"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B</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71762"/>
            <a:ext cx="3487814"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A.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5996925"/>
            <a:ext cx="3631520" cy="646331"/>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D</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toàn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bộ</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trong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tự</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nhiên</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8273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1083035" y="3779210"/>
            <a:ext cx="7037773" cy="830997"/>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p:cNvSpPr txBox="1"/>
          <p:nvPr/>
        </p:nvSpPr>
        <p:spPr>
          <a:xfrm>
            <a:off x="829506" y="5197163"/>
            <a:ext cx="3590093" cy="400110"/>
          </a:xfrm>
          <a:prstGeom prst="rect">
            <a:avLst/>
          </a:prstGeom>
          <a:noFill/>
        </p:spPr>
        <p:txBody>
          <a:bodyPr wrap="square" rtlCol="0">
            <a:spAutoFit/>
          </a:bodyPr>
          <a:lstStyle/>
          <a:p>
            <a:pPr>
              <a:buClr>
                <a:prstClr val="white"/>
              </a:buCl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loài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trong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quần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Tỉ</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lệ</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giới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tính</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p:cNvSpPr txBox="1"/>
          <p:nvPr/>
        </p:nvSpPr>
        <p:spPr>
          <a:xfrm>
            <a:off x="4826680" y="518015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Kinh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tế</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hội</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D</a:t>
            </a:r>
            <a:r>
              <a:rPr lang="en-US" b="1"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nhóm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tuổi</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040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53113" y="3979412"/>
            <a:ext cx="7037773" cy="461665"/>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Tập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đàn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chuột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đồng</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hồ</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tự</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nhiên</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khu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rừng</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r>
              <a:rPr lang="en-US" sz="2000" dirty="0" smtClean="0">
                <a:solidFill>
                  <a:srgbClr val="FFC000"/>
                </a:solidFill>
                <a:ea typeface="Tahoma" panose="020B0604030504040204" charset="0"/>
                <a:cs typeface="Tahoma" panose="020B0604030504040204" charset="0"/>
              </a:rPr>
              <a:t> D</a:t>
            </a:r>
            <a:r>
              <a:rPr lang="en-US" sz="2000" dirty="0"/>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ao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3810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23192" y="3779210"/>
            <a:ext cx="7037773" cy="830997"/>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loài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đa</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dạn</a:t>
            </a:r>
            <a:r>
              <a:rPr lang="en-US" dirty="0" err="1">
                <a:solidFill>
                  <a:schemeClr val="bg1"/>
                </a:solidFill>
                <a:latin typeface="Times New Roman" panose="02020603050405020304" pitchFamily="18" charset="0"/>
                <a:cs typeface="Times New Roman" panose="02020603050405020304" pitchFamily="18" charset="0"/>
              </a:rPr>
              <a:t>g</a:t>
            </a:r>
            <a:r>
              <a:rPr lang="en-US" dirty="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tập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trung</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nhiều</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D.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thường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gặp</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9014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6336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8375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dap an a"/>
          <p:cNvSpPr txBox="1"/>
          <p:nvPr/>
        </p:nvSpPr>
        <p:spPr>
          <a:xfrm>
            <a:off x="829507" y="519716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đúng</a:t>
            </a: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dap an b"/>
          <p:cNvSpPr txBox="1"/>
          <p:nvPr/>
        </p:nvSpPr>
        <p:spPr>
          <a:xfrm>
            <a:off x="4826680" y="519716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2529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4"/>
            <a:ext cx="2057400" cy="365125"/>
          </a:xfrm>
        </p:spPr>
        <p:txBody>
          <a:bodyPr/>
          <a:lstStyle/>
          <a:p>
            <a:fld id="{DE803638-A45B-42DD-AE09-C0F0F1590145}" type="slidenum">
              <a:rPr lang="en-US">
                <a:solidFill>
                  <a:prstClr val="black">
                    <a:tint val="75000"/>
                  </a:prstClr>
                </a:solidFill>
              </a:rPr>
              <a:pPr/>
              <a:t>3</a:t>
            </a:fld>
            <a:endParaRPr lang="en-US">
              <a:solidFill>
                <a:prstClr val="black">
                  <a:tint val="75000"/>
                </a:prstClr>
              </a:solidFill>
            </a:endParaRPr>
          </a:p>
        </p:txBody>
      </p:sp>
      <p:sp>
        <p:nvSpPr>
          <p:cNvPr id="5" name="AutoShape 4"/>
          <p:cNvSpPr>
            <a:spLocks noChangeArrowheads="1"/>
          </p:cNvSpPr>
          <p:nvPr/>
        </p:nvSpPr>
        <p:spPr bwMode="gray">
          <a:xfrm>
            <a:off x="2590800" y="2590800"/>
            <a:ext cx="6324600" cy="11938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defRPr/>
            </a:pP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6" name="AutoShape 5"/>
          <p:cNvSpPr>
            <a:spLocks noChangeArrowheads="1"/>
          </p:cNvSpPr>
          <p:nvPr/>
        </p:nvSpPr>
        <p:spPr bwMode="gray">
          <a:xfrm>
            <a:off x="1600200" y="990600"/>
            <a:ext cx="7162800" cy="838200"/>
          </a:xfrm>
          <a:prstGeom prst="roundRect">
            <a:avLst>
              <a:gd name="adj" fmla="val 50000"/>
            </a:avLst>
          </a:prstGeom>
          <a:gradFill rotWithShape="1">
            <a:gsLst>
              <a:gs pos="0">
                <a:srgbClr val="FFFFFF"/>
              </a:gs>
              <a:gs pos="100000">
                <a:srgbClr val="E7F5CF"/>
              </a:gs>
            </a:gsLst>
            <a:lin ang="0" scaled="1"/>
          </a:gradFill>
          <a:ln w="28575" algn="ctr">
            <a:solidFill>
              <a:srgbClr val="B2B2B2"/>
            </a:solidFill>
            <a:round/>
            <a:headEnd/>
            <a:tailEnd/>
          </a:ln>
        </p:spPr>
        <p:txBody>
          <a:bodyPr wrap="none" anchor="ctr"/>
          <a:lstStyle/>
          <a:p>
            <a:pPr>
              <a:spcBef>
                <a:spcPct val="20000"/>
              </a:spcBef>
            </a:pPr>
            <a:r>
              <a:rPr lang="en-US" sz="2800" b="1" dirty="0" smtClean="0">
                <a:solidFill>
                  <a:prstClr val="black"/>
                </a:solidFill>
                <a:latin typeface="Times New Roman" pitchFamily="18" charset="0"/>
                <a:cs typeface="Times New Roman" pitchFamily="18" charset="0"/>
              </a:rPr>
              <a:t>1. </a:t>
            </a:r>
            <a:r>
              <a:rPr lang="en-US" sz="2800" b="1" dirty="0" err="1">
                <a:solidFill>
                  <a:prstClr val="black"/>
                </a:solidFill>
                <a:latin typeface="Times New Roman" pitchFamily="18" charset="0"/>
                <a:cs typeface="Times New Roman" pitchFamily="18" charset="0"/>
              </a:rPr>
              <a:t>Khái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niệm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quần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xã</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sinh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a:t>
            </a:r>
          </a:p>
        </p:txBody>
      </p:sp>
      <p:grpSp>
        <p:nvGrpSpPr>
          <p:cNvPr id="7" name="Group 6"/>
          <p:cNvGrpSpPr>
            <a:grpSpLocks/>
          </p:cNvGrpSpPr>
          <p:nvPr/>
        </p:nvGrpSpPr>
        <p:grpSpPr bwMode="auto">
          <a:xfrm>
            <a:off x="1143000" y="1161404"/>
            <a:ext cx="381000" cy="649233"/>
            <a:chOff x="2078" y="1112"/>
            <a:chExt cx="1615" cy="2752"/>
          </a:xfrm>
        </p:grpSpPr>
        <p:sp>
          <p:nvSpPr>
            <p:cNvPr id="8"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9"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0" name="Oval 9"/>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1" name="Oval 10"/>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2" name="Oval 11"/>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13" name="Oval 12"/>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14" name="Group 13"/>
          <p:cNvGrpSpPr>
            <a:grpSpLocks/>
          </p:cNvGrpSpPr>
          <p:nvPr/>
        </p:nvGrpSpPr>
        <p:grpSpPr bwMode="auto">
          <a:xfrm>
            <a:off x="1752600" y="1771004"/>
            <a:ext cx="381000" cy="649233"/>
            <a:chOff x="2078" y="1112"/>
            <a:chExt cx="1615" cy="2752"/>
          </a:xfrm>
        </p:grpSpPr>
        <p:sp>
          <p:nvSpPr>
            <p:cNvPr id="15" name="Oval 1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16" name="Oval 1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7" name="Oval 16"/>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8" name="Oval 17"/>
            <p:cNvSpPr>
              <a:spLocks noChangeArrowheads="1"/>
            </p:cNvSpPr>
            <p:nvPr/>
          </p:nvSpPr>
          <p:spPr bwMode="gray">
            <a:xfrm>
              <a:off x="2254" y="1112"/>
              <a:ext cx="1101" cy="2752"/>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9" name="Oval 18"/>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0" name="Oval 19"/>
            <p:cNvSpPr>
              <a:spLocks noChangeArrowheads="1"/>
            </p:cNvSpPr>
            <p:nvPr/>
          </p:nvSpPr>
          <p:spPr bwMode="gray">
            <a:xfrm>
              <a:off x="2337" y="1112"/>
              <a:ext cx="1096" cy="2752"/>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1" name="Group 20"/>
          <p:cNvGrpSpPr>
            <a:grpSpLocks/>
          </p:cNvGrpSpPr>
          <p:nvPr/>
        </p:nvGrpSpPr>
        <p:grpSpPr bwMode="auto">
          <a:xfrm>
            <a:off x="2133600" y="2837804"/>
            <a:ext cx="381000" cy="649233"/>
            <a:chOff x="2078" y="1112"/>
            <a:chExt cx="1615" cy="2752"/>
          </a:xfrm>
        </p:grpSpPr>
        <p:sp>
          <p:nvSpPr>
            <p:cNvPr id="22" name="Oval 2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23" name="Oval 2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24" name="Oval 23"/>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25" name="Oval 24"/>
            <p:cNvSpPr>
              <a:spLocks noChangeArrowheads="1"/>
            </p:cNvSpPr>
            <p:nvPr/>
          </p:nvSpPr>
          <p:spPr bwMode="gray">
            <a:xfrm>
              <a:off x="2254" y="1112"/>
              <a:ext cx="1101" cy="2752"/>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26" name="Oval 25"/>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7" name="Oval 26"/>
            <p:cNvSpPr>
              <a:spLocks noChangeArrowheads="1"/>
            </p:cNvSpPr>
            <p:nvPr/>
          </p:nvSpPr>
          <p:spPr bwMode="gray">
            <a:xfrm>
              <a:off x="2337" y="1112"/>
              <a:ext cx="1096" cy="2752"/>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8" name="Group 27"/>
          <p:cNvGrpSpPr>
            <a:grpSpLocks/>
          </p:cNvGrpSpPr>
          <p:nvPr/>
        </p:nvGrpSpPr>
        <p:grpSpPr bwMode="auto">
          <a:xfrm>
            <a:off x="1371600" y="4819004"/>
            <a:ext cx="381000" cy="649233"/>
            <a:chOff x="2078" y="1112"/>
            <a:chExt cx="1615" cy="2752"/>
          </a:xfrm>
        </p:grpSpPr>
        <p:sp>
          <p:nvSpPr>
            <p:cNvPr id="29" name="Oval 2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0" name="Oval 2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1" name="Oval 3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32" name="Oval 31"/>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33" name="Oval 3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34" name="Oval 33"/>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35" name="Rectangle 36"/>
          <p:cNvSpPr>
            <a:spLocks noChangeArrowheads="1"/>
          </p:cNvSpPr>
          <p:nvPr/>
        </p:nvSpPr>
        <p:spPr bwMode="auto">
          <a:xfrm>
            <a:off x="0" y="2154238"/>
            <a:ext cx="1981200" cy="2057400"/>
          </a:xfrm>
          <a:prstGeom prst="rect">
            <a:avLst/>
          </a:prstGeom>
          <a:noFill/>
          <a:ln w="9525">
            <a:noFill/>
            <a:miter lim="800000"/>
            <a:headEnd/>
            <a:tailEnd/>
          </a:ln>
        </p:spPr>
        <p:txBody>
          <a:bodyPr anchor="ctr" anchorCtr="1"/>
          <a:lstStyle/>
          <a:p>
            <a:pPr algn="ctr"/>
            <a:r>
              <a:rPr lang="en-US" sz="2400" b="1" dirty="0">
                <a:solidFill>
                  <a:srgbClr val="CC0066"/>
                </a:solidFill>
                <a:latin typeface="Times New Roman" panose="02020603050405020304" pitchFamily="18" charset="0"/>
                <a:cs typeface="Times New Roman" panose="02020603050405020304" pitchFamily="18" charset="0"/>
              </a:rPr>
              <a:t>NỘI DUNG BÀI HỌC</a:t>
            </a:r>
          </a:p>
        </p:txBody>
      </p:sp>
      <p:grpSp>
        <p:nvGrpSpPr>
          <p:cNvPr id="36" name="Group 37"/>
          <p:cNvGrpSpPr>
            <a:grpSpLocks/>
          </p:cNvGrpSpPr>
          <p:nvPr/>
        </p:nvGrpSpPr>
        <p:grpSpPr bwMode="auto">
          <a:xfrm>
            <a:off x="457200" y="5352404"/>
            <a:ext cx="381000" cy="649233"/>
            <a:chOff x="2078" y="1112"/>
            <a:chExt cx="1615" cy="2752"/>
          </a:xfrm>
        </p:grpSpPr>
        <p:sp>
          <p:nvSpPr>
            <p:cNvPr id="37" name="Oval 3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8" name="Oval 3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9" name="Oval 4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0" name="Oval 41"/>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1" name="Oval 4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2" name="Oval 43"/>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43" name="Group 44"/>
          <p:cNvGrpSpPr>
            <a:grpSpLocks/>
          </p:cNvGrpSpPr>
          <p:nvPr/>
        </p:nvGrpSpPr>
        <p:grpSpPr bwMode="auto">
          <a:xfrm>
            <a:off x="304800" y="780404"/>
            <a:ext cx="381000" cy="649233"/>
            <a:chOff x="2078" y="1112"/>
            <a:chExt cx="1615" cy="2752"/>
          </a:xfrm>
        </p:grpSpPr>
        <p:sp>
          <p:nvSpPr>
            <p:cNvPr id="44" name="Oval 4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45" name="Oval 4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46" name="Oval 47"/>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7" name="Oval 48"/>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8" name="Oval 49"/>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9" name="Oval 50"/>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50" name="Group 51"/>
          <p:cNvGrpSpPr>
            <a:grpSpLocks/>
          </p:cNvGrpSpPr>
          <p:nvPr/>
        </p:nvGrpSpPr>
        <p:grpSpPr bwMode="auto">
          <a:xfrm>
            <a:off x="1981200" y="3980804"/>
            <a:ext cx="381000" cy="649233"/>
            <a:chOff x="2078" y="1112"/>
            <a:chExt cx="1615" cy="2752"/>
          </a:xfrm>
        </p:grpSpPr>
        <p:sp>
          <p:nvSpPr>
            <p:cNvPr id="51" name="Oval 5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52" name="Oval 5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53" name="Oval 54"/>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54" name="Oval 55"/>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55" name="Oval 56"/>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56" name="Oval 57"/>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57" name="AutoShape 4"/>
          <p:cNvSpPr>
            <a:spLocks noChangeArrowheads="1"/>
          </p:cNvSpPr>
          <p:nvPr/>
        </p:nvSpPr>
        <p:spPr bwMode="gray">
          <a:xfrm>
            <a:off x="1813702" y="4518133"/>
            <a:ext cx="7391400" cy="12954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a:t>
            </a:r>
            <a:r>
              <a:rPr lang="en-US" sz="2400" b="1" dirty="0" err="1" smtClean="0"/>
              <a:t>ã</a:t>
            </a:r>
            <a:r>
              <a:rPr lang="en-US" sz="2400" b="1" dirty="0" smtClean="0"/>
              <a:t>.</a:t>
            </a:r>
            <a:endParaRPr lang="en-US" sz="2400" dirty="0"/>
          </a:p>
        </p:txBody>
      </p:sp>
      <p:pic>
        <p:nvPicPr>
          <p:cNvPr id="58" name="Picture 3" descr="tt"/>
          <p:cNvPicPr>
            <a:picLocks noChangeAspect="1" noChangeArrowheads="1"/>
          </p:cNvPicPr>
          <p:nvPr/>
        </p:nvPicPr>
        <p:blipFill>
          <a:blip r:embed="rId2" cstate="print"/>
          <a:srcRect/>
          <a:stretch>
            <a:fillRect/>
          </a:stretch>
        </p:blipFill>
        <p:spPr bwMode="auto">
          <a:xfrm>
            <a:off x="-1588" y="-12700"/>
            <a:ext cx="9144001" cy="762000"/>
          </a:xfrm>
          <a:prstGeom prst="rect">
            <a:avLst/>
          </a:prstGeom>
          <a:noFill/>
          <a:ln w="9525">
            <a:noFill/>
            <a:miter lim="800000"/>
            <a:headEnd/>
            <a:tailEnd/>
          </a:ln>
        </p:spPr>
      </p:pic>
      <p:sp>
        <p:nvSpPr>
          <p:cNvPr id="59"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Tree>
    <p:extLst>
      <p:ext uri="{BB962C8B-B14F-4D97-AF65-F5344CB8AC3E}">
        <p14:creationId xmlns:p14="http://schemas.microsoft.com/office/powerpoint/2010/main" val="22201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amond(in)">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900" decel="100000" fill="hold"/>
                                        <p:tgtEl>
                                          <p:spTgt spid="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900" decel="100000" fill="hold"/>
                                        <p:tgtEl>
                                          <p:spTgt spid="2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900" decel="100000" fill="hold"/>
                                        <p:tgtEl>
                                          <p:spTgt spid="5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5" grpId="0"/>
      <p:bldP spid="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27903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6146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77091" y="107754"/>
            <a:ext cx="8989818"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Rounded Corners 67"/>
          <p:cNvSpPr/>
          <p:nvPr/>
        </p:nvSpPr>
        <p:spPr>
          <a:xfrm flipH="1">
            <a:off x="141858" y="227973"/>
            <a:ext cx="8860284"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Rounded Corners 64"/>
          <p:cNvSpPr/>
          <p:nvPr/>
        </p:nvSpPr>
        <p:spPr>
          <a:xfrm flipH="1">
            <a:off x="493786" y="774501"/>
            <a:ext cx="8236989"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Rounded Corners 187"/>
          <p:cNvSpPr/>
          <p:nvPr/>
        </p:nvSpPr>
        <p:spPr>
          <a:xfrm>
            <a:off x="307707" y="478447"/>
            <a:ext cx="8559070"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685144" y="1013044"/>
            <a:ext cx="7665158" cy="2708434"/>
          </a:xfrm>
          <a:prstGeom prst="rect">
            <a:avLst/>
          </a:prstGeom>
          <a:noFill/>
        </p:spPr>
        <p:txBody>
          <a:bodyPr wrap="square" rtlCol="0">
            <a:spAutoFit/>
          </a:bodyPr>
          <a:lstStyle/>
          <a:p>
            <a:pPr algn="ctr"/>
            <a:r>
              <a:rPr lang="en-US" altLang="vi-VN" sz="8500">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Tạm biệt lớp và hẹn gặp lại!</a:t>
            </a:r>
            <a:endParaRPr lang="en-US" sz="8500">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278997" y="1574765"/>
            <a:ext cx="6914408" cy="4534139"/>
          </a:xfrm>
          <a:prstGeom prst="rect">
            <a:avLst/>
          </a:prstGeom>
        </p:spPr>
      </p:pic>
    </p:spTree>
    <p:extLst>
      <p:ext uri="{BB962C8B-B14F-4D97-AF65-F5344CB8AC3E}">
        <p14:creationId xmlns:p14="http://schemas.microsoft.com/office/powerpoint/2010/main" val="37937112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eelOff"/>
        <p:sndAc>
          <p:endSnd/>
        </p:sndAc>
      </p:transition>
    </mc:Choice>
    <mc:Fallback>
      <p:transition spd="slow">
        <p:fade/>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descr="Oak"/>
          <p:cNvSpPr>
            <a:spLocks noChangeArrowheads="1"/>
          </p:cNvSpPr>
          <p:nvPr/>
        </p:nvSpPr>
        <p:spPr bwMode="auto">
          <a:xfrm>
            <a:off x="152400" y="228027"/>
            <a:ext cx="85344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00"/>
                </a:solidFill>
                <a:latin typeface="Times New Roman" pitchFamily="18" charset="0"/>
              </a:rPr>
              <a:t>I. </a:t>
            </a:r>
            <a:r>
              <a:rPr lang="en-US" sz="3200" b="1" dirty="0" err="1" smtClean="0">
                <a:solidFill>
                  <a:srgbClr val="FF0000"/>
                </a:solidFill>
                <a:latin typeface="Times New Roman" pitchFamily="18" charset="0"/>
              </a:rPr>
              <a:t>Khái</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niệm</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quần</a:t>
            </a:r>
            <a:r>
              <a:rPr lang="en-US" sz="3200" b="1" dirty="0" smtClean="0">
                <a:solidFill>
                  <a:srgbClr val="FF0000"/>
                </a:solidFill>
                <a:latin typeface="Times New Roman" pitchFamily="18" charset="0"/>
              </a:rPr>
              <a:t> </a:t>
            </a:r>
            <a:r>
              <a:rPr lang="en-US" sz="3200" b="1" dirty="0" err="1">
                <a:solidFill>
                  <a:srgbClr val="FF0000"/>
                </a:solidFill>
                <a:latin typeface="Times New Roman" pitchFamily="18" charset="0"/>
              </a:rPr>
              <a:t>xã</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sinh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vật</a:t>
            </a:r>
            <a:r>
              <a:rPr lang="en-US" sz="3200" b="1" dirty="0" smtClean="0">
                <a:solidFill>
                  <a:srgbClr val="FF0000"/>
                </a:solidFill>
                <a:latin typeface="Times New Roman" pitchFamily="18" charset="0"/>
              </a:rPr>
              <a:t>?</a:t>
            </a:r>
            <a:endParaRPr lang="en-US" sz="3200" b="1" dirty="0">
              <a:solidFill>
                <a:srgbClr val="FF0000"/>
              </a:solidFill>
              <a:latin typeface="Times New Roman" pitchFamily="18" charset="0"/>
            </a:endParaRPr>
          </a:p>
        </p:txBody>
      </p:sp>
      <p:sp>
        <p:nvSpPr>
          <p:cNvPr id="10" name="Cloud Callout 9"/>
          <p:cNvSpPr/>
          <p:nvPr/>
        </p:nvSpPr>
        <p:spPr>
          <a:xfrm>
            <a:off x="5410200" y="570924"/>
            <a:ext cx="3733800" cy="2006600"/>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67400" y="1054102"/>
            <a:ext cx="2819400" cy="1107996"/>
          </a:xfrm>
          <a:prstGeom prst="rect">
            <a:avLst/>
          </a:prstGeom>
          <a:noFill/>
        </p:spPr>
        <p:txBody>
          <a:bodyPr wrap="square" rtlCol="0">
            <a:spAutoFit/>
          </a:bodyPr>
          <a:lstStyle/>
          <a:p>
            <a:r>
              <a:rPr lang="en-US" sz="2200" dirty="0" err="1" smtClean="0">
                <a:solidFill>
                  <a:schemeClr val="bg1"/>
                </a:solidFill>
              </a:rPr>
              <a:t>Quan</a:t>
            </a:r>
            <a:r>
              <a:rPr lang="en-US" sz="2200" dirty="0" smtClean="0">
                <a:solidFill>
                  <a:schemeClr val="bg1"/>
                </a:solidFill>
              </a:rPr>
              <a:t> </a:t>
            </a:r>
            <a:r>
              <a:rPr lang="en-US" sz="2200" dirty="0" err="1" smtClean="0">
                <a:solidFill>
                  <a:schemeClr val="bg1"/>
                </a:solidFill>
              </a:rPr>
              <a:t>sát</a:t>
            </a:r>
            <a:r>
              <a:rPr lang="en-US" sz="2200" dirty="0" smtClean="0">
                <a:solidFill>
                  <a:schemeClr val="bg1"/>
                </a:solidFill>
              </a:rPr>
              <a:t> </a:t>
            </a:r>
            <a:r>
              <a:rPr lang="en-US" sz="2200" dirty="0" err="1" smtClean="0">
                <a:solidFill>
                  <a:schemeClr val="bg1"/>
                </a:solidFill>
              </a:rPr>
              <a:t>hình</a:t>
            </a:r>
            <a:r>
              <a:rPr lang="en-US" sz="2200" dirty="0" smtClean="0">
                <a:solidFill>
                  <a:schemeClr val="bg1"/>
                </a:solidFill>
              </a:rPr>
              <a:t> 43.1 </a:t>
            </a:r>
            <a:r>
              <a:rPr lang="en-US" sz="2200" dirty="0" err="1" smtClean="0">
                <a:solidFill>
                  <a:schemeClr val="bg1"/>
                </a:solidFill>
              </a:rPr>
              <a:t>trả</a:t>
            </a:r>
            <a:r>
              <a:rPr lang="en-US" sz="2200" dirty="0" smtClean="0">
                <a:solidFill>
                  <a:schemeClr val="bg1"/>
                </a:solidFill>
              </a:rPr>
              <a:t> </a:t>
            </a:r>
            <a:r>
              <a:rPr lang="en-US" sz="2200" dirty="0" err="1" smtClean="0">
                <a:solidFill>
                  <a:schemeClr val="bg1"/>
                </a:solidFill>
              </a:rPr>
              <a:t>lời</a:t>
            </a:r>
            <a:r>
              <a:rPr lang="en-US" sz="2200" dirty="0" smtClean="0">
                <a:solidFill>
                  <a:schemeClr val="bg1"/>
                </a:solidFill>
              </a:rPr>
              <a:t> </a:t>
            </a:r>
            <a:r>
              <a:rPr lang="en-US" sz="2200" dirty="0" err="1" smtClean="0">
                <a:solidFill>
                  <a:schemeClr val="bg1"/>
                </a:solidFill>
              </a:rPr>
              <a:t>câu</a:t>
            </a:r>
            <a:r>
              <a:rPr lang="en-US" sz="2200" dirty="0" smtClean="0">
                <a:solidFill>
                  <a:schemeClr val="bg1"/>
                </a:solidFill>
              </a:rPr>
              <a:t> </a:t>
            </a:r>
            <a:r>
              <a:rPr lang="en-US" sz="2200" dirty="0" err="1" smtClean="0">
                <a:solidFill>
                  <a:schemeClr val="bg1"/>
                </a:solidFill>
              </a:rPr>
              <a:t>hỏi</a:t>
            </a:r>
            <a:r>
              <a:rPr lang="en-US" sz="2200" dirty="0" smtClean="0">
                <a:solidFill>
                  <a:schemeClr val="bg1"/>
                </a:solidFill>
              </a:rPr>
              <a:t> 1,2 </a:t>
            </a:r>
            <a:r>
              <a:rPr lang="en-US" sz="2200" dirty="0" err="1" smtClean="0">
                <a:solidFill>
                  <a:schemeClr val="bg1"/>
                </a:solidFill>
              </a:rPr>
              <a:t>trong</a:t>
            </a:r>
            <a:r>
              <a:rPr lang="en-US" sz="2200" dirty="0" smtClean="0">
                <a:solidFill>
                  <a:schemeClr val="bg1"/>
                </a:solidFill>
              </a:rPr>
              <a:t> SGK </a:t>
            </a:r>
            <a:r>
              <a:rPr lang="en-US" sz="2200" dirty="0" err="1" smtClean="0">
                <a:solidFill>
                  <a:schemeClr val="bg1"/>
                </a:solidFill>
              </a:rPr>
              <a:t>trang</a:t>
            </a:r>
            <a:r>
              <a:rPr lang="en-US" sz="2200" dirty="0" smtClean="0">
                <a:solidFill>
                  <a:schemeClr val="bg1"/>
                </a:solidFill>
              </a:rPr>
              <a:t> 177</a:t>
            </a:r>
            <a:endParaRPr lang="en-US" sz="22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410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6" descr="rainforest"/>
          <p:cNvPicPr>
            <a:picLocks noChangeAspect="1" noChangeArrowheads="1"/>
          </p:cNvPicPr>
          <p:nvPr/>
        </p:nvPicPr>
        <p:blipFill>
          <a:blip r:embed="rId2" cstate="print"/>
          <a:srcRect/>
          <a:stretch>
            <a:fillRect/>
          </a:stretch>
        </p:blipFill>
        <p:spPr bwMode="auto">
          <a:xfrm>
            <a:off x="533400" y="1676404"/>
            <a:ext cx="8077200" cy="4923585"/>
          </a:xfrm>
          <a:prstGeom prst="rect">
            <a:avLst/>
          </a:prstGeom>
          <a:noFill/>
          <a:ln w="9525">
            <a:noFill/>
            <a:miter lim="800000"/>
            <a:headEnd/>
            <a:tailEnd/>
          </a:ln>
        </p:spPr>
      </p:pic>
      <p:sp>
        <p:nvSpPr>
          <p:cNvPr id="82960" name="Text Box 16"/>
          <p:cNvSpPr txBox="1">
            <a:spLocks noChangeArrowheads="1"/>
          </p:cNvSpPr>
          <p:nvPr/>
        </p:nvSpPr>
        <p:spPr bwMode="auto">
          <a:xfrm>
            <a:off x="1143000" y="381000"/>
            <a:ext cx="7543800" cy="1077218"/>
          </a:xfrm>
          <a:prstGeom prst="rect">
            <a:avLst/>
          </a:prstGeom>
          <a:noFill/>
          <a:ln w="9525">
            <a:noFill/>
            <a:miter lim="800000"/>
            <a:headEnd/>
            <a:tailEnd/>
          </a:ln>
        </p:spPr>
        <p:txBody>
          <a:bodyPr wrap="square">
            <a:spAutoFit/>
          </a:bodyPr>
          <a:lstStyle/>
          <a:p>
            <a:pPr algn="ctr">
              <a:spcBef>
                <a:spcPct val="50000"/>
              </a:spcBef>
            </a:pPr>
            <a:r>
              <a:rPr lang="en-US" sz="3200" b="1" dirty="0" err="1">
                <a:solidFill>
                  <a:srgbClr val="0000CC"/>
                </a:solidFill>
                <a:latin typeface="Times New Roman" pitchFamily="18" charset="0"/>
                <a:cs typeface="Times New Roman" pitchFamily="18" charset="0"/>
              </a:rPr>
              <a:t>Kể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quần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một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mưa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nhiệt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đới</a:t>
            </a:r>
            <a:r>
              <a:rPr lang="en-US" sz="3200" b="1" dirty="0">
                <a:solidFill>
                  <a:srgbClr val="0000CC"/>
                </a:solidFill>
                <a:latin typeface="Times New Roman" pitchFamily="18" charset="0"/>
                <a:cs typeface="Times New Roman" pitchFamily="18" charset="0"/>
              </a:rPr>
              <a:t>?</a:t>
            </a:r>
          </a:p>
        </p:txBody>
      </p:sp>
      <p:pic>
        <p:nvPicPr>
          <p:cNvPr id="82961" name="Picture 17" descr="qustionbig_w"/>
          <p:cNvPicPr>
            <a:picLocks noChangeAspect="1" noChangeArrowheads="1" noCrop="1"/>
          </p:cNvPicPr>
          <p:nvPr/>
        </p:nvPicPr>
        <p:blipFill>
          <a:blip r:embed="rId3" cstate="print"/>
          <a:srcRect/>
          <a:stretch>
            <a:fillRect/>
          </a:stretch>
        </p:blipFill>
        <p:spPr bwMode="auto">
          <a:xfrm>
            <a:off x="0" y="304800"/>
            <a:ext cx="1295400" cy="1066800"/>
          </a:xfrm>
          <a:prstGeom prst="rect">
            <a:avLst/>
          </a:prstGeom>
          <a:noFill/>
          <a:ln w="9525">
            <a:noFill/>
            <a:miter lim="800000"/>
            <a:headEnd/>
            <a:tailEnd/>
          </a:ln>
        </p:spPr>
      </p:pic>
    </p:spTree>
    <p:extLst>
      <p:ext uri="{BB962C8B-B14F-4D97-AF65-F5344CB8AC3E}">
        <p14:creationId xmlns:p14="http://schemas.microsoft.com/office/powerpoint/2010/main" val="372720395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wipe(down)">
                                      <p:cBhvr>
                                        <p:cTn id="7" dur="500"/>
                                        <p:tgtEl>
                                          <p:spTgt spid="8296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2960"/>
                                        </p:tgtEl>
                                        <p:attrNameLst>
                                          <p:attrName>style.visibility</p:attrName>
                                        </p:attrNameLst>
                                      </p:cBhvr>
                                      <p:to>
                                        <p:strVal val="visible"/>
                                      </p:to>
                                    </p:set>
                                    <p:animEffect transition="in" filter="circle(in)">
                                      <p:cBhvr>
                                        <p:cTn id="10" dur="2000"/>
                                        <p:tgtEl>
                                          <p:spTgt spid="829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5"/>
                                        </p:tgtEl>
                                        <p:attrNameLst>
                                          <p:attrName>style.visibility</p:attrName>
                                        </p:attrNameLst>
                                      </p:cBhvr>
                                      <p:to>
                                        <p:strVal val="visible"/>
                                      </p:to>
                                    </p:set>
                                    <p:animEffect transition="in" filter="barn(inVertical)">
                                      <p:cBhvr>
                                        <p:cTn id="15"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2200" y="2133600"/>
            <a:ext cx="4267200" cy="4724400"/>
            <a:chOff x="0" y="1056"/>
            <a:chExt cx="4128" cy="3264"/>
          </a:xfrm>
        </p:grpSpPr>
        <p:pic>
          <p:nvPicPr>
            <p:cNvPr id="6162" name="Picture 4" descr="rainforest"/>
            <p:cNvPicPr>
              <a:picLocks noChangeAspect="1" noChangeArrowheads="1"/>
            </p:cNvPicPr>
            <p:nvPr/>
          </p:nvPicPr>
          <p:blipFill>
            <a:blip r:embed="rId2" cstate="print"/>
            <a:srcRect/>
            <a:stretch>
              <a:fillRect/>
            </a:stretch>
          </p:blipFill>
          <p:spPr bwMode="auto">
            <a:xfrm>
              <a:off x="9" y="1056"/>
              <a:ext cx="4119" cy="2775"/>
            </a:xfrm>
            <a:prstGeom prst="rect">
              <a:avLst/>
            </a:prstGeom>
            <a:noFill/>
            <a:ln w="9525">
              <a:noFill/>
              <a:miter lim="800000"/>
              <a:headEnd/>
              <a:tailEnd/>
            </a:ln>
          </p:spPr>
        </p:pic>
        <p:sp>
          <p:nvSpPr>
            <p:cNvPr id="6163" name="Rectangle 5"/>
            <p:cNvSpPr>
              <a:spLocks noChangeArrowheads="1"/>
            </p:cNvSpPr>
            <p:nvPr/>
          </p:nvSpPr>
          <p:spPr bwMode="auto">
            <a:xfrm>
              <a:off x="0" y="3840"/>
              <a:ext cx="3936" cy="480"/>
            </a:xfrm>
            <a:prstGeom prst="rect">
              <a:avLst/>
            </a:prstGeom>
            <a:noFill/>
            <a:ln w="9525">
              <a:noFill/>
              <a:miter lim="800000"/>
              <a:headEnd/>
              <a:tailEnd/>
            </a:ln>
          </p:spPr>
          <p:txBody>
            <a:bodyPr wrap="none" anchor="ctr"/>
            <a:lstStyle/>
            <a:p>
              <a:pPr algn="ctr"/>
              <a:endParaRPr lang="en-US" sz="2800" b="1" u="sng">
                <a:solidFill>
                  <a:schemeClr val="accent2"/>
                </a:solidFill>
                <a:latin typeface="Times New Roman" pitchFamily="18" charset="0"/>
              </a:endParaRPr>
            </a:p>
          </p:txBody>
        </p:sp>
      </p:grpSp>
      <p:pic>
        <p:nvPicPr>
          <p:cNvPr id="6147" name="Picture 14" descr="Oecophylla2.jpg"/>
          <p:cNvPicPr>
            <a:picLocks noChangeAspect="1" noChangeArrowheads="1"/>
          </p:cNvPicPr>
          <p:nvPr/>
        </p:nvPicPr>
        <p:blipFill>
          <a:blip r:embed="rId3" cstate="print"/>
          <a:srcRect/>
          <a:stretch>
            <a:fillRect/>
          </a:stretch>
        </p:blipFill>
        <p:spPr bwMode="auto">
          <a:xfrm>
            <a:off x="6400800" y="0"/>
            <a:ext cx="2743200" cy="2057400"/>
          </a:xfrm>
          <a:prstGeom prst="rect">
            <a:avLst/>
          </a:prstGeom>
          <a:noFill/>
          <a:ln w="9525">
            <a:solidFill>
              <a:schemeClr val="bg1"/>
            </a:solidFill>
            <a:miter lim="800000"/>
            <a:headEnd/>
            <a:tailEnd/>
          </a:ln>
        </p:spPr>
      </p:pic>
      <p:sp>
        <p:nvSpPr>
          <p:cNvPr id="182287" name="Text Box 15"/>
          <p:cNvSpPr txBox="1">
            <a:spLocks noChangeArrowheads="1"/>
          </p:cNvSpPr>
          <p:nvPr/>
        </p:nvSpPr>
        <p:spPr bwMode="auto">
          <a:xfrm>
            <a:off x="2590800" y="6172200"/>
            <a:ext cx="3810000" cy="457200"/>
          </a:xfrm>
          <a:prstGeom prst="rect">
            <a:avLst/>
          </a:prstGeom>
          <a:noFill/>
          <a:ln w="9525">
            <a:noFill/>
            <a:miter lim="800000"/>
            <a:headEnd/>
            <a:tailEnd/>
          </a:ln>
        </p:spPr>
        <p:txBody>
          <a:bodyPr>
            <a:spAutoFit/>
          </a:bodyPr>
          <a:lstStyle/>
          <a:p>
            <a:pPr algn="ctr">
              <a:spcBef>
                <a:spcPct val="50000"/>
              </a:spcBef>
            </a:pPr>
            <a:r>
              <a:rPr lang="en-US" sz="2400" b="1">
                <a:solidFill>
                  <a:srgbClr val="0000CC"/>
                </a:solidFill>
              </a:rPr>
              <a:t>Rừng mưa nhiệt đới </a:t>
            </a:r>
          </a:p>
        </p:txBody>
      </p:sp>
      <p:pic>
        <p:nvPicPr>
          <p:cNvPr id="6149" name="Picture 26" descr="images (1)"/>
          <p:cNvPicPr>
            <a:picLocks noChangeAspect="1" noChangeArrowheads="1"/>
          </p:cNvPicPr>
          <p:nvPr/>
        </p:nvPicPr>
        <p:blipFill>
          <a:blip r:embed="rId4" cstate="print"/>
          <a:srcRect/>
          <a:stretch>
            <a:fillRect/>
          </a:stretch>
        </p:blipFill>
        <p:spPr bwMode="auto">
          <a:xfrm>
            <a:off x="0" y="0"/>
            <a:ext cx="2438400" cy="1905000"/>
          </a:xfrm>
          <a:prstGeom prst="rect">
            <a:avLst/>
          </a:prstGeom>
          <a:noFill/>
          <a:ln w="9525">
            <a:noFill/>
            <a:miter lim="800000"/>
            <a:headEnd/>
            <a:tailEnd/>
          </a:ln>
        </p:spPr>
      </p:pic>
      <p:pic>
        <p:nvPicPr>
          <p:cNvPr id="6150" name="Picture 30" descr="55b78bc5af1a4223d2ada5ce1c91d4a6_38269215"/>
          <p:cNvPicPr>
            <a:picLocks noChangeAspect="1" noChangeArrowheads="1"/>
          </p:cNvPicPr>
          <p:nvPr/>
        </p:nvPicPr>
        <p:blipFill>
          <a:blip r:embed="rId5" cstate="print"/>
          <a:srcRect/>
          <a:stretch>
            <a:fillRect/>
          </a:stretch>
        </p:blipFill>
        <p:spPr bwMode="auto">
          <a:xfrm>
            <a:off x="2819400" y="0"/>
            <a:ext cx="3276600" cy="1981200"/>
          </a:xfrm>
          <a:prstGeom prst="rect">
            <a:avLst/>
          </a:prstGeom>
          <a:noFill/>
          <a:ln w="9525">
            <a:noFill/>
            <a:miter lim="800000"/>
            <a:headEnd/>
            <a:tailEnd/>
          </a:ln>
        </p:spPr>
      </p:pic>
      <p:pic>
        <p:nvPicPr>
          <p:cNvPr id="6151" name="Picture 31" descr="duongxi"/>
          <p:cNvPicPr>
            <a:picLocks noChangeAspect="1" noChangeArrowheads="1"/>
          </p:cNvPicPr>
          <p:nvPr/>
        </p:nvPicPr>
        <p:blipFill>
          <a:blip r:embed="rId6" cstate="print"/>
          <a:srcRect/>
          <a:stretch>
            <a:fillRect/>
          </a:stretch>
        </p:blipFill>
        <p:spPr bwMode="auto">
          <a:xfrm>
            <a:off x="6781800" y="2286000"/>
            <a:ext cx="2362200" cy="2133600"/>
          </a:xfrm>
          <a:prstGeom prst="rect">
            <a:avLst/>
          </a:prstGeom>
          <a:noFill/>
          <a:ln w="9525">
            <a:noFill/>
            <a:miter lim="800000"/>
            <a:headEnd/>
            <a:tailEnd/>
          </a:ln>
        </p:spPr>
      </p:pic>
      <p:pic>
        <p:nvPicPr>
          <p:cNvPr id="6152" name="Picture 32" descr="hinh anh dan chim"/>
          <p:cNvPicPr>
            <a:picLocks noChangeAspect="1" noChangeArrowheads="1"/>
          </p:cNvPicPr>
          <p:nvPr/>
        </p:nvPicPr>
        <p:blipFill>
          <a:blip r:embed="rId7" cstate="print"/>
          <a:srcRect/>
          <a:stretch>
            <a:fillRect/>
          </a:stretch>
        </p:blipFill>
        <p:spPr bwMode="auto">
          <a:xfrm>
            <a:off x="0" y="1981200"/>
            <a:ext cx="2286000" cy="2438400"/>
          </a:xfrm>
          <a:prstGeom prst="rect">
            <a:avLst/>
          </a:prstGeom>
          <a:noFill/>
          <a:ln w="9525">
            <a:noFill/>
            <a:miter lim="800000"/>
            <a:headEnd/>
            <a:tailEnd/>
          </a:ln>
        </p:spPr>
      </p:pic>
      <p:pic>
        <p:nvPicPr>
          <p:cNvPr id="6153" name="Picture 33" descr="nam"/>
          <p:cNvPicPr>
            <a:picLocks noChangeAspect="1" noChangeArrowheads="1"/>
          </p:cNvPicPr>
          <p:nvPr/>
        </p:nvPicPr>
        <p:blipFill>
          <a:blip r:embed="rId8" cstate="print"/>
          <a:srcRect/>
          <a:stretch>
            <a:fillRect/>
          </a:stretch>
        </p:blipFill>
        <p:spPr bwMode="auto">
          <a:xfrm>
            <a:off x="6781800" y="4495800"/>
            <a:ext cx="2362200" cy="2362200"/>
          </a:xfrm>
          <a:prstGeom prst="rect">
            <a:avLst/>
          </a:prstGeom>
          <a:noFill/>
          <a:ln w="9525">
            <a:noFill/>
            <a:miter lim="800000"/>
            <a:headEnd/>
            <a:tailEnd/>
          </a:ln>
        </p:spPr>
      </p:pic>
      <p:pic>
        <p:nvPicPr>
          <p:cNvPr id="6154" name="Picture 34" descr="reu"/>
          <p:cNvPicPr>
            <a:picLocks noChangeAspect="1" noChangeArrowheads="1"/>
          </p:cNvPicPr>
          <p:nvPr/>
        </p:nvPicPr>
        <p:blipFill>
          <a:blip r:embed="rId9" cstate="print"/>
          <a:srcRect/>
          <a:stretch>
            <a:fillRect/>
          </a:stretch>
        </p:blipFill>
        <p:spPr bwMode="auto">
          <a:xfrm>
            <a:off x="0" y="4495800"/>
            <a:ext cx="2209800" cy="2362200"/>
          </a:xfrm>
          <a:prstGeom prst="rect">
            <a:avLst/>
          </a:prstGeom>
          <a:noFill/>
          <a:ln w="9525">
            <a:noFill/>
            <a:miter lim="800000"/>
            <a:headEnd/>
            <a:tailEnd/>
          </a:ln>
        </p:spPr>
      </p:pic>
      <p:sp>
        <p:nvSpPr>
          <p:cNvPr id="15" name="Line 27"/>
          <p:cNvSpPr>
            <a:spLocks noChangeShapeType="1"/>
          </p:cNvSpPr>
          <p:nvPr/>
        </p:nvSpPr>
        <p:spPr bwMode="auto">
          <a:xfrm>
            <a:off x="2057400" y="1524000"/>
            <a:ext cx="1219200" cy="1524000"/>
          </a:xfrm>
          <a:prstGeom prst="line">
            <a:avLst/>
          </a:prstGeom>
          <a:noFill/>
          <a:ln w="57150">
            <a:solidFill>
              <a:srgbClr val="FF0000"/>
            </a:solidFill>
            <a:round/>
            <a:headEnd/>
            <a:tailEnd type="triangle" w="med" len="med"/>
          </a:ln>
        </p:spPr>
        <p:txBody>
          <a:bodyPr/>
          <a:lstStyle/>
          <a:p>
            <a:endParaRPr lang="en-US"/>
          </a:p>
        </p:txBody>
      </p:sp>
      <p:sp>
        <p:nvSpPr>
          <p:cNvPr id="22" name="Line 27"/>
          <p:cNvSpPr>
            <a:spLocks noChangeShapeType="1"/>
          </p:cNvSpPr>
          <p:nvPr/>
        </p:nvSpPr>
        <p:spPr bwMode="auto">
          <a:xfrm flipH="1">
            <a:off x="6172200" y="1676400"/>
            <a:ext cx="762000" cy="1143000"/>
          </a:xfrm>
          <a:prstGeom prst="line">
            <a:avLst/>
          </a:prstGeom>
          <a:noFill/>
          <a:ln w="57150">
            <a:solidFill>
              <a:srgbClr val="FF0000"/>
            </a:solidFill>
            <a:round/>
            <a:headEnd/>
            <a:tailEnd type="triangle" w="med" len="med"/>
          </a:ln>
        </p:spPr>
        <p:txBody>
          <a:bodyPr/>
          <a:lstStyle/>
          <a:p>
            <a:endParaRPr lang="en-US"/>
          </a:p>
        </p:txBody>
      </p:sp>
      <p:sp>
        <p:nvSpPr>
          <p:cNvPr id="23" name="Line 27"/>
          <p:cNvSpPr>
            <a:spLocks noChangeShapeType="1"/>
          </p:cNvSpPr>
          <p:nvPr/>
        </p:nvSpPr>
        <p:spPr bwMode="auto">
          <a:xfrm flipV="1">
            <a:off x="1905000" y="5334000"/>
            <a:ext cx="1219200" cy="533400"/>
          </a:xfrm>
          <a:prstGeom prst="line">
            <a:avLst/>
          </a:prstGeom>
          <a:noFill/>
          <a:ln w="57150">
            <a:solidFill>
              <a:srgbClr val="FF0000"/>
            </a:solidFill>
            <a:round/>
            <a:headEnd/>
            <a:tailEnd type="triangle" w="med" len="med"/>
          </a:ln>
        </p:spPr>
        <p:txBody>
          <a:bodyPr/>
          <a:lstStyle/>
          <a:p>
            <a:endParaRPr lang="en-US"/>
          </a:p>
        </p:txBody>
      </p:sp>
      <p:sp>
        <p:nvSpPr>
          <p:cNvPr id="24" name="Line 27"/>
          <p:cNvSpPr>
            <a:spLocks noChangeShapeType="1"/>
          </p:cNvSpPr>
          <p:nvPr/>
        </p:nvSpPr>
        <p:spPr bwMode="auto">
          <a:xfrm>
            <a:off x="4525965" y="1600200"/>
            <a:ext cx="46037" cy="14478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a:off x="5867400" y="5562600"/>
            <a:ext cx="1371600" cy="1524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a:off x="6019800" y="3657600"/>
            <a:ext cx="1219200" cy="46038"/>
          </a:xfrm>
          <a:prstGeom prst="line">
            <a:avLst/>
          </a:prstGeom>
          <a:noFill/>
          <a:ln w="57150">
            <a:solidFill>
              <a:srgbClr val="FF0000"/>
            </a:solidFill>
            <a:round/>
            <a:headEnd/>
            <a:tailEnd type="triangle" w="med" len="med"/>
          </a:ln>
        </p:spPr>
        <p:txBody>
          <a:bodyPr/>
          <a:lstStyle/>
          <a:p>
            <a:endParaRPr lang="en-US"/>
          </a:p>
        </p:txBody>
      </p:sp>
      <p:sp>
        <p:nvSpPr>
          <p:cNvPr id="27" name="Line 27"/>
          <p:cNvSpPr>
            <a:spLocks noChangeShapeType="1"/>
          </p:cNvSpPr>
          <p:nvPr/>
        </p:nvSpPr>
        <p:spPr bwMode="auto">
          <a:xfrm>
            <a:off x="1905000" y="3505200"/>
            <a:ext cx="990600" cy="533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1a"/>
          <p:cNvPicPr>
            <a:picLocks noGrp="1" noChangeAspect="1" noChangeArrowheads="1"/>
          </p:cNvPicPr>
          <p:nvPr>
            <p:ph idx="1"/>
          </p:nvPr>
        </p:nvPicPr>
        <p:blipFill>
          <a:blip r:embed="rId2" cstate="print"/>
          <a:srcRect/>
          <a:stretch>
            <a:fillRect/>
          </a:stretch>
        </p:blipFill>
        <p:spPr bwMode="auto">
          <a:xfrm>
            <a:off x="2" y="-38101"/>
            <a:ext cx="9143999" cy="6057901"/>
          </a:xfrm>
          <a:prstGeom prst="rect">
            <a:avLst/>
          </a:prstGeom>
          <a:noFill/>
          <a:ln w="9525">
            <a:noFill/>
            <a:miter lim="800000"/>
            <a:headEnd/>
            <a:tailEnd/>
          </a:ln>
        </p:spPr>
      </p:pic>
      <p:sp>
        <p:nvSpPr>
          <p:cNvPr id="2" name="TextBox 1"/>
          <p:cNvSpPr txBox="1"/>
          <p:nvPr/>
        </p:nvSpPr>
        <p:spPr>
          <a:xfrm>
            <a:off x="2514600" y="6324600"/>
            <a:ext cx="4495800" cy="523220"/>
          </a:xfrm>
          <a:prstGeom prst="rect">
            <a:avLst/>
          </a:prstGeom>
          <a:noFill/>
        </p:spPr>
        <p:txBody>
          <a:bodyPr wrap="square" rtlCol="0">
            <a:spAutoFit/>
          </a:bodyPr>
          <a:lstStyle/>
          <a:p>
            <a:pPr algn="ctr"/>
            <a:r>
              <a:rPr lang="en-US" sz="2800" b="1" dirty="0" err="1" smtClean="0"/>
              <a:t>Ao</a:t>
            </a:r>
            <a:r>
              <a:rPr lang="en-US" sz="2800" b="1" dirty="0" smtClean="0"/>
              <a:t> </a:t>
            </a:r>
            <a:r>
              <a:rPr lang="en-US" sz="2800" b="1" dirty="0" err="1" smtClean="0"/>
              <a:t>cá</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Picture1a"/>
          <p:cNvPicPr>
            <a:picLocks noChangeAspect="1" noChangeArrowheads="1"/>
          </p:cNvPicPr>
          <p:nvPr/>
        </p:nvPicPr>
        <p:blipFill>
          <a:blip r:embed="rId3" cstate="print"/>
          <a:srcRect/>
          <a:stretch>
            <a:fillRect/>
          </a:stretch>
        </p:blipFill>
        <p:spPr bwMode="auto">
          <a:xfrm>
            <a:off x="1828800" y="0"/>
            <a:ext cx="5334000" cy="5562600"/>
          </a:xfrm>
          <a:prstGeom prst="rect">
            <a:avLst/>
          </a:prstGeom>
          <a:noFill/>
          <a:ln w="9525">
            <a:noFill/>
            <a:miter lim="800000"/>
            <a:headEnd/>
            <a:tailEnd/>
          </a:ln>
        </p:spPr>
      </p:pic>
      <p:sp>
        <p:nvSpPr>
          <p:cNvPr id="27" name="Line 27"/>
          <p:cNvSpPr>
            <a:spLocks noChangeShapeType="1"/>
          </p:cNvSpPr>
          <p:nvPr/>
        </p:nvSpPr>
        <p:spPr bwMode="auto">
          <a:xfrm>
            <a:off x="1676400" y="762000"/>
            <a:ext cx="884238" cy="685800"/>
          </a:xfrm>
          <a:prstGeom prst="line">
            <a:avLst/>
          </a:prstGeom>
          <a:noFill/>
          <a:ln w="57150">
            <a:solidFill>
              <a:srgbClr val="FF0000"/>
            </a:solidFill>
            <a:round/>
            <a:headEnd/>
            <a:tailEnd type="triangle" w="med" len="med"/>
          </a:ln>
        </p:spPr>
        <p:txBody>
          <a:bodyPr/>
          <a:lstStyle/>
          <a:p>
            <a:endParaRPr lang="en-US"/>
          </a:p>
        </p:txBody>
      </p:sp>
      <p:sp>
        <p:nvSpPr>
          <p:cNvPr id="28" name="Line 27"/>
          <p:cNvSpPr>
            <a:spLocks noChangeShapeType="1"/>
          </p:cNvSpPr>
          <p:nvPr/>
        </p:nvSpPr>
        <p:spPr bwMode="auto">
          <a:xfrm>
            <a:off x="1600200" y="2667000"/>
            <a:ext cx="960438" cy="76200"/>
          </a:xfrm>
          <a:prstGeom prst="line">
            <a:avLst/>
          </a:prstGeom>
          <a:noFill/>
          <a:ln w="57150">
            <a:solidFill>
              <a:srgbClr val="FF0000"/>
            </a:solidFill>
            <a:round/>
            <a:headEnd/>
            <a:tailEnd type="triangle" w="med" len="med"/>
          </a:ln>
        </p:spPr>
        <p:txBody>
          <a:bodyPr/>
          <a:lstStyle/>
          <a:p>
            <a:endParaRPr lang="en-US"/>
          </a:p>
        </p:txBody>
      </p:sp>
      <p:sp>
        <p:nvSpPr>
          <p:cNvPr id="29" name="Line 27"/>
          <p:cNvSpPr>
            <a:spLocks noChangeShapeType="1"/>
          </p:cNvSpPr>
          <p:nvPr/>
        </p:nvSpPr>
        <p:spPr bwMode="auto">
          <a:xfrm flipV="1">
            <a:off x="1371600" y="4267200"/>
            <a:ext cx="1112838" cy="457200"/>
          </a:xfrm>
          <a:prstGeom prst="line">
            <a:avLst/>
          </a:prstGeom>
          <a:noFill/>
          <a:ln w="57150">
            <a:solidFill>
              <a:srgbClr val="FF0000"/>
            </a:solidFill>
            <a:round/>
            <a:headEnd/>
            <a:tailEnd type="triangle" w="med" len="med"/>
          </a:ln>
        </p:spPr>
        <p:txBody>
          <a:bodyPr/>
          <a:lstStyle/>
          <a:p>
            <a:endParaRPr lang="en-US"/>
          </a:p>
        </p:txBody>
      </p:sp>
      <p:sp>
        <p:nvSpPr>
          <p:cNvPr id="30" name="Line 27"/>
          <p:cNvSpPr>
            <a:spLocks noChangeShapeType="1"/>
          </p:cNvSpPr>
          <p:nvPr/>
        </p:nvSpPr>
        <p:spPr bwMode="auto">
          <a:xfrm flipH="1" flipV="1">
            <a:off x="6477000" y="4229100"/>
            <a:ext cx="914400" cy="342900"/>
          </a:xfrm>
          <a:prstGeom prst="line">
            <a:avLst/>
          </a:prstGeom>
          <a:noFill/>
          <a:ln w="57150">
            <a:solidFill>
              <a:srgbClr val="FF0000"/>
            </a:solidFill>
            <a:round/>
            <a:headEnd/>
            <a:tailEnd type="triangle" w="med" len="med"/>
          </a:ln>
        </p:spPr>
        <p:txBody>
          <a:bodyPr/>
          <a:lstStyle/>
          <a:p>
            <a:endParaRPr lang="en-US"/>
          </a:p>
        </p:txBody>
      </p:sp>
      <p:sp>
        <p:nvSpPr>
          <p:cNvPr id="31" name="Line 27"/>
          <p:cNvSpPr>
            <a:spLocks noChangeShapeType="1"/>
          </p:cNvSpPr>
          <p:nvPr/>
        </p:nvSpPr>
        <p:spPr bwMode="auto">
          <a:xfrm flipH="1" flipV="1">
            <a:off x="6599238" y="2743200"/>
            <a:ext cx="944562" cy="46038"/>
          </a:xfrm>
          <a:prstGeom prst="line">
            <a:avLst/>
          </a:prstGeom>
          <a:noFill/>
          <a:ln w="57150">
            <a:solidFill>
              <a:srgbClr val="FF0000"/>
            </a:solidFill>
            <a:round/>
            <a:headEnd/>
            <a:tailEnd type="triangle" w="med" len="med"/>
          </a:ln>
        </p:spPr>
        <p:txBody>
          <a:bodyPr/>
          <a:lstStyle/>
          <a:p>
            <a:endParaRPr lang="en-US"/>
          </a:p>
        </p:txBody>
      </p:sp>
      <p:sp>
        <p:nvSpPr>
          <p:cNvPr id="32" name="Line 27"/>
          <p:cNvSpPr>
            <a:spLocks noChangeShapeType="1"/>
          </p:cNvSpPr>
          <p:nvPr/>
        </p:nvSpPr>
        <p:spPr bwMode="auto">
          <a:xfrm flipH="1">
            <a:off x="6599238" y="838200"/>
            <a:ext cx="1020762" cy="533400"/>
          </a:xfrm>
          <a:prstGeom prst="line">
            <a:avLst/>
          </a:prstGeom>
          <a:noFill/>
          <a:ln w="57150">
            <a:solidFill>
              <a:srgbClr val="FF0000"/>
            </a:solidFill>
            <a:round/>
            <a:headEnd/>
            <a:tailEnd type="triangle" w="med" len="med"/>
          </a:ln>
        </p:spPr>
        <p:txBody>
          <a:bodyPr/>
          <a:lstStyle/>
          <a:p>
            <a:endParaRPr lang="en-US"/>
          </a:p>
        </p:txBody>
      </p:sp>
      <p:grpSp>
        <p:nvGrpSpPr>
          <p:cNvPr id="2" name="Group 22"/>
          <p:cNvGrpSpPr/>
          <p:nvPr/>
        </p:nvGrpSpPr>
        <p:grpSpPr>
          <a:xfrm>
            <a:off x="-19460" y="159317"/>
            <a:ext cx="9163461" cy="6698687"/>
            <a:chOff x="0" y="1066800"/>
            <a:chExt cx="9123946" cy="5835316"/>
          </a:xfrm>
        </p:grpSpPr>
        <p:pic>
          <p:nvPicPr>
            <p:cNvPr id="198659" name="Picture 3" descr="SNAKE"/>
            <p:cNvPicPr>
              <a:picLocks noChangeAspect="1" noChangeArrowheads="1"/>
            </p:cNvPicPr>
            <p:nvPr/>
          </p:nvPicPr>
          <p:blipFill>
            <a:blip r:embed="rId4" cstate="print"/>
            <a:srcRect/>
            <a:stretch>
              <a:fillRect/>
            </a:stretch>
          </p:blipFill>
          <p:spPr bwMode="auto">
            <a:xfrm>
              <a:off x="0" y="4215064"/>
              <a:ext cx="1828800" cy="1285875"/>
            </a:xfrm>
            <a:prstGeom prst="rect">
              <a:avLst/>
            </a:prstGeom>
            <a:noFill/>
            <a:ln w="9525">
              <a:solidFill>
                <a:schemeClr val="bg1"/>
              </a:solidFill>
              <a:miter lim="800000"/>
              <a:headEnd/>
              <a:tailEnd/>
            </a:ln>
          </p:spPr>
        </p:pic>
        <p:pic>
          <p:nvPicPr>
            <p:cNvPr id="198660" name="Picture 4" descr="water_lettuce"/>
            <p:cNvPicPr>
              <a:picLocks noChangeAspect="1" noChangeArrowheads="1"/>
            </p:cNvPicPr>
            <p:nvPr/>
          </p:nvPicPr>
          <p:blipFill>
            <a:blip r:embed="rId5" cstate="print"/>
            <a:srcRect/>
            <a:stretch>
              <a:fillRect/>
            </a:stretch>
          </p:blipFill>
          <p:spPr bwMode="auto">
            <a:xfrm>
              <a:off x="7315200" y="1066800"/>
              <a:ext cx="1752600" cy="1447800"/>
            </a:xfrm>
            <a:prstGeom prst="rect">
              <a:avLst/>
            </a:prstGeom>
            <a:noFill/>
            <a:ln w="9525">
              <a:solidFill>
                <a:schemeClr val="bg1"/>
              </a:solidFill>
              <a:miter lim="800000"/>
              <a:headEnd/>
              <a:tailEnd/>
            </a:ln>
          </p:spPr>
        </p:pic>
        <p:pic>
          <p:nvPicPr>
            <p:cNvPr id="198661" name="Picture 5" descr="hoa sung"/>
            <p:cNvPicPr>
              <a:picLocks noChangeAspect="1" noChangeArrowheads="1"/>
            </p:cNvPicPr>
            <p:nvPr/>
          </p:nvPicPr>
          <p:blipFill>
            <a:blip r:embed="rId6" cstate="print"/>
            <a:srcRect/>
            <a:stretch>
              <a:fillRect/>
            </a:stretch>
          </p:blipFill>
          <p:spPr bwMode="auto">
            <a:xfrm>
              <a:off x="0" y="1143000"/>
              <a:ext cx="1828800" cy="1350963"/>
            </a:xfrm>
            <a:prstGeom prst="rect">
              <a:avLst/>
            </a:prstGeom>
            <a:noFill/>
            <a:ln w="9525">
              <a:solidFill>
                <a:schemeClr val="bg1"/>
              </a:solidFill>
              <a:miter lim="800000"/>
              <a:headEnd/>
              <a:tailEnd/>
            </a:ln>
          </p:spPr>
        </p:pic>
        <p:pic>
          <p:nvPicPr>
            <p:cNvPr id="198662" name="Picture 6" descr="imagesCA6EFKOO"/>
            <p:cNvPicPr>
              <a:picLocks noChangeAspect="1" noChangeArrowheads="1"/>
            </p:cNvPicPr>
            <p:nvPr/>
          </p:nvPicPr>
          <p:blipFill>
            <a:blip r:embed="rId7" cstate="print"/>
            <a:srcRect/>
            <a:stretch>
              <a:fillRect/>
            </a:stretch>
          </p:blipFill>
          <p:spPr bwMode="auto">
            <a:xfrm>
              <a:off x="0" y="2614864"/>
              <a:ext cx="1828800" cy="1447800"/>
            </a:xfrm>
            <a:prstGeom prst="rect">
              <a:avLst/>
            </a:prstGeom>
            <a:noFill/>
            <a:ln w="9525">
              <a:solidFill>
                <a:schemeClr val="bg1"/>
              </a:solidFill>
              <a:miter lim="800000"/>
              <a:headEnd/>
              <a:tailEnd/>
            </a:ln>
          </p:spPr>
        </p:pic>
        <p:pic>
          <p:nvPicPr>
            <p:cNvPr id="198663" name="Picture 7" descr="imagesCAJFH8H4"/>
            <p:cNvPicPr>
              <a:picLocks noChangeAspect="1" noChangeArrowheads="1"/>
            </p:cNvPicPr>
            <p:nvPr/>
          </p:nvPicPr>
          <p:blipFill>
            <a:blip r:embed="rId8" cstate="print"/>
            <a:srcRect/>
            <a:stretch>
              <a:fillRect/>
            </a:stretch>
          </p:blipFill>
          <p:spPr bwMode="auto">
            <a:xfrm>
              <a:off x="7310438" y="2614864"/>
              <a:ext cx="1757362" cy="1452563"/>
            </a:xfrm>
            <a:prstGeom prst="rect">
              <a:avLst/>
            </a:prstGeom>
            <a:noFill/>
            <a:ln w="9525">
              <a:solidFill>
                <a:schemeClr val="bg1"/>
              </a:solidFill>
              <a:miter lim="800000"/>
              <a:headEnd/>
              <a:tailEnd/>
            </a:ln>
          </p:spPr>
        </p:pic>
        <p:pic>
          <p:nvPicPr>
            <p:cNvPr id="198664" name="Picture 8" descr="imagesCAFFRLCX"/>
            <p:cNvPicPr>
              <a:picLocks noChangeAspect="1" noChangeArrowheads="1"/>
            </p:cNvPicPr>
            <p:nvPr/>
          </p:nvPicPr>
          <p:blipFill>
            <a:blip r:embed="rId9" cstate="print"/>
            <a:srcRect/>
            <a:stretch>
              <a:fillRect/>
            </a:stretch>
          </p:blipFill>
          <p:spPr bwMode="auto">
            <a:xfrm>
              <a:off x="7315200" y="4173455"/>
              <a:ext cx="1752600" cy="1389145"/>
            </a:xfrm>
            <a:prstGeom prst="rect">
              <a:avLst/>
            </a:prstGeom>
            <a:noFill/>
            <a:ln w="9525">
              <a:solidFill>
                <a:schemeClr val="bg1"/>
              </a:solidFill>
              <a:miter lim="800000"/>
              <a:headEnd/>
              <a:tailEnd/>
            </a:ln>
          </p:spPr>
        </p:pic>
        <p:pic>
          <p:nvPicPr>
            <p:cNvPr id="44034" name="Picture 2" descr="http://sohanews2.vcmedia.vn/2014/1-mon-ngon-cua-dong-1393492487410.jpg"/>
            <p:cNvPicPr>
              <a:picLocks noChangeAspect="1" noChangeArrowheads="1"/>
            </p:cNvPicPr>
            <p:nvPr/>
          </p:nvPicPr>
          <p:blipFill>
            <a:blip r:embed="rId10" cstate="print"/>
            <a:srcRect/>
            <a:stretch>
              <a:fillRect/>
            </a:stretch>
          </p:blipFill>
          <p:spPr bwMode="auto">
            <a:xfrm>
              <a:off x="0" y="5655207"/>
              <a:ext cx="1828800" cy="1246909"/>
            </a:xfrm>
            <a:prstGeom prst="rect">
              <a:avLst/>
            </a:prstGeom>
            <a:noFill/>
          </p:spPr>
        </p:pic>
        <p:pic>
          <p:nvPicPr>
            <p:cNvPr id="44036" name="Picture 4" descr="http://tepbac.com/upload/images/luon%20bo%20me(1).jpg"/>
            <p:cNvPicPr>
              <a:picLocks noChangeAspect="1" noChangeArrowheads="1"/>
            </p:cNvPicPr>
            <p:nvPr/>
          </p:nvPicPr>
          <p:blipFill>
            <a:blip r:embed="rId11" cstate="print"/>
            <a:srcRect/>
            <a:stretch>
              <a:fillRect/>
            </a:stretch>
          </p:blipFill>
          <p:spPr bwMode="auto">
            <a:xfrm>
              <a:off x="1913022" y="5638800"/>
              <a:ext cx="1668378" cy="1219200"/>
            </a:xfrm>
            <a:prstGeom prst="rect">
              <a:avLst/>
            </a:prstGeom>
            <a:noFill/>
          </p:spPr>
        </p:pic>
        <p:pic>
          <p:nvPicPr>
            <p:cNvPr id="44038" name="Picture 6" descr="https://upload.wikimedia.org/wikipedia/commons/4/47/Hoplobatrachus_rugulosus_from_Minanga_-_ZooKeys-266-001-g030.jpg"/>
            <p:cNvPicPr>
              <a:picLocks noChangeAspect="1" noChangeArrowheads="1"/>
            </p:cNvPicPr>
            <p:nvPr/>
          </p:nvPicPr>
          <p:blipFill>
            <a:blip r:embed="rId12" cstate="print"/>
            <a:srcRect/>
            <a:stretch>
              <a:fillRect/>
            </a:stretch>
          </p:blipFill>
          <p:spPr bwMode="auto">
            <a:xfrm>
              <a:off x="3657600" y="5638799"/>
              <a:ext cx="1600200" cy="1219201"/>
            </a:xfrm>
            <a:prstGeom prst="rect">
              <a:avLst/>
            </a:prstGeom>
            <a:noFill/>
          </p:spPr>
        </p:pic>
        <p:pic>
          <p:nvPicPr>
            <p:cNvPr id="44040" name="Picture 8" descr="http://nld.vcmedia.vn/S5KKUQrkCvT6Eb8lVn0QdkQXCW1U7p/Image/2013/09/curuavaonhadan1_fcd6a.jpg"/>
            <p:cNvPicPr>
              <a:picLocks noChangeAspect="1" noChangeArrowheads="1"/>
            </p:cNvPicPr>
            <p:nvPr/>
          </p:nvPicPr>
          <p:blipFill>
            <a:blip r:embed="rId13" cstate="print"/>
            <a:srcRect/>
            <a:stretch>
              <a:fillRect/>
            </a:stretch>
          </p:blipFill>
          <p:spPr bwMode="auto">
            <a:xfrm>
              <a:off x="5410200" y="5638800"/>
              <a:ext cx="1752600" cy="1219200"/>
            </a:xfrm>
            <a:prstGeom prst="rect">
              <a:avLst/>
            </a:prstGeom>
            <a:noFill/>
          </p:spPr>
        </p:pic>
        <p:pic>
          <p:nvPicPr>
            <p:cNvPr id="44042" name="Picture 10" descr="http://vanhoamientay.com/wp-content/uploads/2014/09/thu-hoach-lac.jpg"/>
            <p:cNvPicPr>
              <a:picLocks noChangeAspect="1" noChangeArrowheads="1"/>
            </p:cNvPicPr>
            <p:nvPr/>
          </p:nvPicPr>
          <p:blipFill>
            <a:blip r:embed="rId14" cstate="print"/>
            <a:srcRect l="4348" t="51304"/>
            <a:stretch>
              <a:fillRect/>
            </a:stretch>
          </p:blipFill>
          <p:spPr bwMode="auto">
            <a:xfrm>
              <a:off x="7218946" y="5638800"/>
              <a:ext cx="1905000" cy="1219200"/>
            </a:xfrm>
            <a:prstGeom prst="rect">
              <a:avLst/>
            </a:prstGeom>
            <a:noFill/>
          </p:spPr>
        </p:pic>
      </p:grpSp>
      <p:sp>
        <p:nvSpPr>
          <p:cNvPr id="24" name="Line 27"/>
          <p:cNvSpPr>
            <a:spLocks noChangeShapeType="1"/>
          </p:cNvSpPr>
          <p:nvPr/>
        </p:nvSpPr>
        <p:spPr bwMode="auto">
          <a:xfrm flipV="1">
            <a:off x="4495802" y="4953000"/>
            <a:ext cx="45719" cy="9144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flipV="1">
            <a:off x="5791200" y="4876800"/>
            <a:ext cx="76200" cy="9906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flipV="1">
            <a:off x="6477000" y="4876800"/>
            <a:ext cx="868362" cy="914400"/>
          </a:xfrm>
          <a:prstGeom prst="line">
            <a:avLst/>
          </a:prstGeom>
          <a:noFill/>
          <a:ln w="57150">
            <a:solidFill>
              <a:srgbClr val="FF0000"/>
            </a:solidFill>
            <a:round/>
            <a:headEnd/>
            <a:tailEnd type="triangle" w="med" len="med"/>
          </a:ln>
        </p:spPr>
        <p:txBody>
          <a:bodyPr/>
          <a:lstStyle/>
          <a:p>
            <a:endParaRPr lang="en-US"/>
          </a:p>
        </p:txBody>
      </p:sp>
      <p:sp>
        <p:nvSpPr>
          <p:cNvPr id="33" name="Line 27"/>
          <p:cNvSpPr>
            <a:spLocks noChangeShapeType="1"/>
          </p:cNvSpPr>
          <p:nvPr/>
        </p:nvSpPr>
        <p:spPr bwMode="auto">
          <a:xfrm flipV="1">
            <a:off x="3276602" y="4876800"/>
            <a:ext cx="45719" cy="914400"/>
          </a:xfrm>
          <a:prstGeom prst="line">
            <a:avLst/>
          </a:prstGeom>
          <a:noFill/>
          <a:ln w="57150">
            <a:solidFill>
              <a:srgbClr val="FF0000"/>
            </a:solidFill>
            <a:round/>
            <a:headEnd/>
            <a:tailEnd type="triangle" w="med" len="med"/>
          </a:ln>
        </p:spPr>
        <p:txBody>
          <a:bodyPr/>
          <a:lstStyle/>
          <a:p>
            <a:endParaRPr lang="en-US"/>
          </a:p>
        </p:txBody>
      </p:sp>
      <p:sp>
        <p:nvSpPr>
          <p:cNvPr id="34" name="Line 27"/>
          <p:cNvSpPr>
            <a:spLocks noChangeShapeType="1"/>
          </p:cNvSpPr>
          <p:nvPr/>
        </p:nvSpPr>
        <p:spPr bwMode="auto">
          <a:xfrm flipV="1">
            <a:off x="1219202" y="5029200"/>
            <a:ext cx="1493519" cy="914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24" grpId="0" animBg="1"/>
      <p:bldP spid="25" grpId="0" animBg="1"/>
      <p:bldP spid="26"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20652" y="152400"/>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
        <p:nvSpPr>
          <p:cNvPr id="4" name="Rectangle 6" descr="Oak"/>
          <p:cNvSpPr>
            <a:spLocks noChangeArrowheads="1"/>
          </p:cNvSpPr>
          <p:nvPr/>
        </p:nvSpPr>
        <p:spPr bwMode="auto">
          <a:xfrm>
            <a:off x="228600" y="909721"/>
            <a:ext cx="7315200" cy="461665"/>
          </a:xfrm>
          <a:prstGeom prst="rect">
            <a:avLst/>
          </a:prstGeom>
          <a:noFill/>
          <a:ln w="9525">
            <a:noFill/>
            <a:miter lim="800000"/>
            <a:headEnd/>
            <a:tailEnd/>
          </a:ln>
          <a:effectLst/>
        </p:spPr>
        <p:txBody>
          <a:bodyPr wrap="square">
            <a:spAutoFit/>
          </a:bodyPr>
          <a:lstStyle/>
          <a:p>
            <a:pPr marL="457200" indent="-457200" algn="just"/>
            <a:r>
              <a:rPr lang="en-US" sz="2400" b="1" dirty="0">
                <a:solidFill>
                  <a:srgbClr val="FF0066"/>
                </a:solidFill>
                <a:latin typeface="Times New Roman" pitchFamily="18" charset="0"/>
              </a:rPr>
              <a:t>I. </a:t>
            </a:r>
            <a:r>
              <a:rPr lang="en-US" sz="2400" b="1" dirty="0" err="1" smtClean="0">
                <a:solidFill>
                  <a:srgbClr val="FF0066"/>
                </a:solidFill>
                <a:latin typeface="Times New Roman" pitchFamily="18" charset="0"/>
              </a:rPr>
              <a:t>Khái</a:t>
            </a:r>
            <a:r>
              <a:rPr lang="en-US" sz="2400" b="1" dirty="0" smtClean="0">
                <a:solidFill>
                  <a:srgbClr val="FF0066"/>
                </a:solidFill>
                <a:latin typeface="Times New Roman" pitchFamily="18" charset="0"/>
              </a:rPr>
              <a:t> </a:t>
            </a:r>
            <a:r>
              <a:rPr lang="en-US" sz="2400" b="1" dirty="0" err="1" smtClean="0">
                <a:solidFill>
                  <a:srgbClr val="FF0066"/>
                </a:solidFill>
                <a:latin typeface="Times New Roman" pitchFamily="18" charset="0"/>
              </a:rPr>
              <a:t>niện</a:t>
            </a:r>
            <a:r>
              <a:rPr lang="en-US" sz="2400" b="1" dirty="0" smtClean="0">
                <a:solidFill>
                  <a:srgbClr val="FF0066"/>
                </a:solidFill>
                <a:latin typeface="Times New Roman" pitchFamily="18" charset="0"/>
              </a:rPr>
              <a:t> </a:t>
            </a:r>
            <a:r>
              <a:rPr lang="en-US" sz="2400" b="1" dirty="0" err="1">
                <a:solidFill>
                  <a:srgbClr val="FF0066"/>
                </a:solidFill>
                <a:latin typeface="Times New Roman" pitchFamily="18" charset="0"/>
              </a:rPr>
              <a:t>quần</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xã</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sinh</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vật</a:t>
            </a:r>
            <a:r>
              <a:rPr lang="en-US" sz="2400" b="1" dirty="0" smtClean="0">
                <a:solidFill>
                  <a:srgbClr val="FF0066"/>
                </a:solidFill>
                <a:latin typeface="Times New Roman" pitchFamily="18" charset="0"/>
              </a:rPr>
              <a:t>?</a:t>
            </a:r>
          </a:p>
        </p:txBody>
      </p:sp>
      <p:sp>
        <p:nvSpPr>
          <p:cNvPr id="11" name="Rectangle 5"/>
          <p:cNvSpPr>
            <a:spLocks noChangeArrowheads="1"/>
          </p:cNvSpPr>
          <p:nvPr/>
        </p:nvSpPr>
        <p:spPr bwMode="auto">
          <a:xfrm>
            <a:off x="749301" y="3886200"/>
            <a:ext cx="8013700" cy="1938992"/>
          </a:xfrm>
          <a:prstGeom prst="rect">
            <a:avLst/>
          </a:prstGeom>
          <a:noFill/>
          <a:ln w="9525">
            <a:noFill/>
            <a:miter lim="800000"/>
            <a:headEnd/>
            <a:tailEnd/>
          </a:ln>
        </p:spPr>
        <p:txBody>
          <a:bodyPr wrap="square">
            <a:spAutoFit/>
          </a:bodyPr>
          <a:lstStyle/>
          <a:p>
            <a:pPr algn="just">
              <a:spcBef>
                <a:spcPct val="50000"/>
              </a:spcBef>
            </a:pP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sinh</a:t>
            </a:r>
            <a:r>
              <a:rPr lang="en-US" sz="2400" b="1" dirty="0" smtClean="0">
                <a:latin typeface="Times New Roman" pitchFamily="18" charset="0"/>
              </a:rPr>
              <a:t> </a:t>
            </a:r>
            <a:r>
              <a:rPr lang="en-US" sz="2400" b="1" dirty="0" err="1" smtClean="0">
                <a:latin typeface="Times New Roman" pitchFamily="18" charset="0"/>
              </a:rPr>
              <a:t>vật</a:t>
            </a:r>
            <a:r>
              <a:rPr lang="en-US" sz="2400" b="1" dirty="0" smtClean="0">
                <a:latin typeface="Times New Roman" pitchFamily="18" charset="0"/>
              </a:rPr>
              <a:t> </a:t>
            </a:r>
            <a:r>
              <a:rPr lang="en-US" sz="2400" b="1" dirty="0" err="1" smtClean="0">
                <a:latin typeface="Times New Roman" pitchFamily="18" charset="0"/>
              </a:rPr>
              <a:t>là</a:t>
            </a:r>
            <a:r>
              <a:rPr lang="en-US" sz="2400" b="1" dirty="0" smtClean="0">
                <a:latin typeface="Times New Roman" pitchFamily="18" charset="0"/>
              </a:rPr>
              <a:t> </a:t>
            </a:r>
            <a:r>
              <a:rPr lang="nl-NL" sz="2400" b="1" dirty="0" smtClean="0"/>
              <a:t>một </a:t>
            </a:r>
            <a:r>
              <a:rPr lang="nl-NL" sz="2400" b="1" dirty="0"/>
              <a:t>tập hợp các quần thể sinh vật thuộc nhiều loài khác nhau, cùng sống trong một không gian và thời gian nhất định. Các sinh vật trong quần xã có mối quan hệ gắn bó với nhau như một thể thống nhất do vậy quần xã có cấu trúc tương đối ổn định</a:t>
            </a:r>
            <a:r>
              <a:rPr lang="nl-NL" sz="2400" b="1" dirty="0" smtClean="0"/>
              <a:t>.</a:t>
            </a:r>
            <a:r>
              <a:rPr lang="en-US" sz="2400" b="1" dirty="0" smtClean="0">
                <a:solidFill>
                  <a:srgbClr val="002060"/>
                </a:solidFill>
                <a:latin typeface="Times New Roman" pitchFamily="18" charset="0"/>
              </a:rPr>
              <a:t> </a:t>
            </a:r>
            <a:endParaRPr lang="en-US" sz="2400" b="1" dirty="0">
              <a:solidFill>
                <a:srgbClr val="002060"/>
              </a:solidFill>
              <a:latin typeface="Times New Roman" pitchFamily="18" charset="0"/>
            </a:endParaRPr>
          </a:p>
        </p:txBody>
      </p:sp>
      <p:pic>
        <p:nvPicPr>
          <p:cNvPr id="13" name="Picture 4"/>
          <p:cNvPicPr>
            <a:picLocks noChangeAspect="1" noChangeArrowheads="1"/>
          </p:cNvPicPr>
          <p:nvPr/>
        </p:nvPicPr>
        <p:blipFill>
          <a:blip r:embed="rId2" cstate="print"/>
          <a:srcRect/>
          <a:stretch>
            <a:fillRect/>
          </a:stretch>
        </p:blipFill>
        <p:spPr bwMode="auto">
          <a:xfrm>
            <a:off x="241300" y="3200400"/>
            <a:ext cx="533400" cy="533400"/>
          </a:xfrm>
          <a:prstGeom prst="rect">
            <a:avLst/>
          </a:prstGeom>
          <a:noFill/>
          <a:ln w="9360">
            <a:solidFill>
              <a:srgbClr val="3366FF"/>
            </a:solidFill>
            <a:miter lim="800000"/>
            <a:headEnd/>
            <a:tailEnd/>
          </a:ln>
          <a:effectLst/>
        </p:spPr>
      </p:pic>
      <p:sp>
        <p:nvSpPr>
          <p:cNvPr id="14" name="Rectangle 3"/>
          <p:cNvSpPr>
            <a:spLocks noChangeArrowheads="1"/>
          </p:cNvSpPr>
          <p:nvPr/>
        </p:nvSpPr>
        <p:spPr bwMode="auto">
          <a:xfrm>
            <a:off x="889000" y="5825192"/>
            <a:ext cx="7632700" cy="575608"/>
          </a:xfrm>
          <a:prstGeom prst="rect">
            <a:avLst/>
          </a:prstGeom>
          <a:noFill/>
          <a:ln w="9525">
            <a:noFill/>
            <a:round/>
            <a:headEnd/>
            <a:tailEnd/>
          </a:ln>
          <a:effectLst/>
        </p:spPr>
        <p:txBody>
          <a:bodyPr wrap="none" lIns="90000" tIns="46800" rIns="90000" bIns="4680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u="sng" dirty="0" err="1">
                <a:latin typeface="Times New Roman" pitchFamily="18" charset="0"/>
              </a:rPr>
              <a:t>Ví</a:t>
            </a:r>
            <a:r>
              <a:rPr lang="en-US" sz="2400" b="1" u="sng" dirty="0">
                <a:latin typeface="Times New Roman" pitchFamily="18" charset="0"/>
              </a:rPr>
              <a:t> </a:t>
            </a:r>
            <a:r>
              <a:rPr lang="en-US" sz="2400" b="1" u="sng" dirty="0" err="1">
                <a:latin typeface="Times New Roman" pitchFamily="18" charset="0"/>
              </a:rPr>
              <a:t>dụ</a:t>
            </a:r>
            <a:r>
              <a:rPr lang="en-US" sz="2400" b="1" dirty="0">
                <a:latin typeface="Times New Roman" pitchFamily="18" charset="0"/>
              </a:rPr>
              <a:t>: </a:t>
            </a: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rừng</a:t>
            </a:r>
            <a:r>
              <a:rPr lang="en-US" sz="2400" b="1" dirty="0" smtClean="0">
                <a:latin typeface="Times New Roman" pitchFamily="18" charset="0"/>
              </a:rPr>
              <a:t> </a:t>
            </a:r>
            <a:r>
              <a:rPr lang="en-US" sz="2400" b="1" dirty="0" err="1" smtClean="0">
                <a:latin typeface="Times New Roman" pitchFamily="18" charset="0"/>
              </a:rPr>
              <a:t>ngập</a:t>
            </a:r>
            <a:r>
              <a:rPr lang="en-US" sz="2400" b="1" dirty="0" smtClean="0">
                <a:latin typeface="Times New Roman" pitchFamily="18" charset="0"/>
              </a:rPr>
              <a:t> </a:t>
            </a:r>
            <a:r>
              <a:rPr lang="en-US" sz="2400" b="1" dirty="0" err="1" smtClean="0">
                <a:latin typeface="Times New Roman" pitchFamily="18" charset="0"/>
              </a:rPr>
              <a:t>mặn</a:t>
            </a:r>
            <a:r>
              <a:rPr lang="en-US" sz="2400" b="1" dirty="0" smtClean="0">
                <a:latin typeface="Times New Roman" pitchFamily="18" charset="0"/>
              </a:rPr>
              <a:t>, </a:t>
            </a: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đồi</a:t>
            </a:r>
            <a:r>
              <a:rPr lang="en-US" sz="2400" b="1" dirty="0" smtClean="0">
                <a:latin typeface="Times New Roman" pitchFamily="18" charset="0"/>
              </a:rPr>
              <a:t> </a:t>
            </a:r>
            <a:r>
              <a:rPr lang="en-US" sz="2400" b="1" dirty="0" err="1" smtClean="0">
                <a:latin typeface="Times New Roman" pitchFamily="18" charset="0"/>
              </a:rPr>
              <a:t>cọ</a:t>
            </a:r>
            <a:r>
              <a:rPr lang="en-US" sz="2400" b="1" dirty="0" smtClean="0">
                <a:latin typeface="Times New Roman" pitchFamily="18" charset="0"/>
              </a:rPr>
              <a:t> ,...</a:t>
            </a:r>
            <a:endParaRPr lang="en-US" sz="2400" b="1" dirty="0">
              <a:latin typeface="Times New Roman" pitchFamily="18" charset="0"/>
            </a:endParaRPr>
          </a:p>
        </p:txBody>
      </p:sp>
      <p:sp>
        <p:nvSpPr>
          <p:cNvPr id="5" name="Oval Callout 4"/>
          <p:cNvSpPr/>
          <p:nvPr/>
        </p:nvSpPr>
        <p:spPr>
          <a:xfrm>
            <a:off x="2667000" y="1591508"/>
            <a:ext cx="4648200" cy="160889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971800" y="2134344"/>
            <a:ext cx="4191000" cy="523220"/>
          </a:xfrm>
          <a:prstGeom prst="rect">
            <a:avLst/>
          </a:prstGeom>
          <a:noFill/>
        </p:spPr>
        <p:txBody>
          <a:bodyPr wrap="square" rtlCol="0">
            <a:spAutoFit/>
          </a:bodyPr>
          <a:lstStyle/>
          <a:p>
            <a:r>
              <a:rPr lang="en-US" sz="2800" dirty="0" err="1" smtClean="0">
                <a:solidFill>
                  <a:schemeClr val="bg1"/>
                </a:solidFill>
              </a:rPr>
              <a:t>Quần</a:t>
            </a:r>
            <a:r>
              <a:rPr lang="en-US" sz="2800" dirty="0" smtClean="0">
                <a:solidFill>
                  <a:schemeClr val="bg1"/>
                </a:solidFill>
              </a:rPr>
              <a:t> </a:t>
            </a:r>
            <a:r>
              <a:rPr lang="en-US" sz="2800" dirty="0" err="1" smtClean="0">
                <a:solidFill>
                  <a:schemeClr val="bg1"/>
                </a:solidFill>
              </a:rPr>
              <a:t>xã</a:t>
            </a:r>
            <a:r>
              <a:rPr lang="en-US" sz="2800" dirty="0" smtClean="0">
                <a:solidFill>
                  <a:schemeClr val="bg1"/>
                </a:solidFill>
              </a:rPr>
              <a:t>  </a:t>
            </a:r>
            <a:r>
              <a:rPr lang="en-US" sz="2800" dirty="0" err="1" smtClean="0">
                <a:solidFill>
                  <a:schemeClr val="bg1"/>
                </a:solidFill>
              </a:rPr>
              <a:t>sinh</a:t>
            </a:r>
            <a:r>
              <a:rPr lang="en-US" sz="2800" dirty="0" smtClean="0">
                <a:solidFill>
                  <a:schemeClr val="bg1"/>
                </a:solidFill>
              </a:rPr>
              <a:t> </a:t>
            </a:r>
            <a:r>
              <a:rPr lang="en-US" sz="2800" dirty="0" err="1" smtClean="0">
                <a:solidFill>
                  <a:schemeClr val="bg1"/>
                </a:solidFill>
              </a:rPr>
              <a:t>vật</a:t>
            </a:r>
            <a:r>
              <a:rPr lang="en-US" sz="2800" dirty="0" smtClean="0">
                <a:solidFill>
                  <a:schemeClr val="bg1"/>
                </a:solidFill>
              </a:rPr>
              <a:t> </a:t>
            </a:r>
            <a:r>
              <a:rPr lang="en-US" sz="2800" dirty="0" err="1" smtClean="0">
                <a:solidFill>
                  <a:schemeClr val="bg1"/>
                </a:solidFill>
              </a:rPr>
              <a:t>là</a:t>
            </a:r>
            <a:r>
              <a:rPr lang="en-US" sz="2800" dirty="0" smtClean="0">
                <a:solidFill>
                  <a:schemeClr val="bg1"/>
                </a:solidFill>
              </a:rPr>
              <a:t> </a:t>
            </a:r>
            <a:r>
              <a:rPr lang="en-US" sz="2800" dirty="0" err="1" smtClean="0">
                <a:solidFill>
                  <a:schemeClr val="bg1"/>
                </a:solidFill>
              </a:rPr>
              <a:t>gì</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4363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fill="hold" nodeType="clickEffect">
                                  <p:stCondLst>
                                    <p:cond delay="0"/>
                                  </p:stCondLst>
                                  <p:childTnLst>
                                    <p:set>
                                      <p:cBhvr additive="repl">
                                        <p:cTn id="14" dur="1" fill="hold">
                                          <p:stCondLst>
                                            <p:cond delay="0"/>
                                          </p:stCondLst>
                                        </p:cTn>
                                        <p:tgtEl>
                                          <p:spTgt spid="14"/>
                                        </p:tgtEl>
                                        <p:attrNameLst>
                                          <p:attrName>style.visibility</p:attrName>
                                        </p:attrNameLst>
                                      </p:cBhvr>
                                      <p:to>
                                        <p:strVal val="visible"/>
                                      </p:to>
                                    </p:set>
                                    <p:animEffect transition="in" filter="fade">
                                      <p:cBhvr additive="repl">
                                        <p:cTn id="15" dur="100"/>
                                        <p:tgtEl>
                                          <p:spTgt spid="14"/>
                                        </p:tgtEl>
                                      </p:cBhvr>
                                    </p:animEffect>
                                    <p:anim calcmode="lin" valueType="num">
                                      <p:cBhvr additive="repl">
                                        <p:cTn id="16" dur="400" fill="hold"/>
                                        <p:tgtEl>
                                          <p:spTgt spid="14"/>
                                        </p:tgtEl>
                                        <p:attrNameLst>
                                          <p:attrName>ppt_x</p:attrName>
                                        </p:attrNameLst>
                                      </p:cBhvr>
                                      <p:tavLst>
                                        <p:tav tm="100000">
                                          <p:val>
                                            <p:strVal val="#ppt_x"/>
                                          </p:val>
                                        </p:tav>
                                        <p:tav>
                                          <p:val>
                                            <p:strVal val="#ppt_x"/>
                                          </p:val>
                                        </p:tav>
                                      </p:tavLst>
                                    </p:anim>
                                    <p:anim calcmode="lin" valueType="num">
                                      <p:cBhvr additive="repl">
                                        <p:cTn id="17" dur="400" fill="hold"/>
                                        <p:tgtEl>
                                          <p:spTgt spid="14"/>
                                        </p:tgtEl>
                                        <p:attrNameLst>
                                          <p:attrName>ppt_y</p:attrName>
                                        </p:attrNameLst>
                                      </p:cBhvr>
                                      <p:tavLst>
                                        <p:tav tm="100000">
                                          <p:val>
                                            <p:strVal val="#ppt_y+0.31"/>
                                          </p:val>
                                        </p:tav>
                                        <p:tav>
                                          <p:val>
                                            <p:strVal val="#ppt_y+0.31"/>
                                          </p:val>
                                        </p:tav>
                                      </p:tavLst>
                                    </p:anim>
                                    <p:anim calcmode="lin" valueType="num">
                                      <p:cBhvr additive="repl">
                                        <p:cTn id="18" dur="600" decel="50000" fill="hold">
                                          <p:stCondLst>
                                            <p:cond delay="0"/>
                                          </p:stCondLst>
                                        </p:cTn>
                                        <p:tgtEl>
                                          <p:spTgt spid="14"/>
                                        </p:tgtEl>
                                        <p:attrNameLst>
                                          <p:attrName>ppt_x</p:attrName>
                                        </p:attrNameLst>
                                      </p:cBhvr>
                                      <p:tavLst>
                                        <p:tav tm="5000">
                                          <p:val>
                                            <p:strVal val="#ppt_x"/>
                                          </p:val>
                                        </p:tav>
                                        <p:tav tm="10000">
                                          <p:val>
                                            <p:strVal val="#ppt_x+0.0242"/>
                                          </p:val>
                                        </p:tav>
                                        <p:tav tm="15000">
                                          <p:val>
                                            <p:strVal val="#ppt_x+0.0479"/>
                                          </p:val>
                                        </p:tav>
                                        <p:tav tm="20000">
                                          <p:val>
                                            <p:strVal val="#ppt_x+0.0704"/>
                                          </p:val>
                                        </p:tav>
                                        <p:tav tm="25000">
                                          <p:val>
                                            <p:strVal val="#ppt_x+0.0911"/>
                                          </p:val>
                                        </p:tav>
                                        <p:tav tm="30000">
                                          <p:val>
                                            <p:strVal val="#ppt_x+0.1096"/>
                                          </p:val>
                                        </p:tav>
                                        <p:tav tm="35000">
                                          <p:val>
                                            <p:strVal val="#ppt_x+0.1254"/>
                                          </p:val>
                                        </p:tav>
                                        <p:tav tm="40000">
                                          <p:val>
                                            <p:strVal val="#ppt_x+0.1381"/>
                                          </p:val>
                                        </p:tav>
                                        <p:tav tm="45000">
                                          <p:val>
                                            <p:strVal val="#ppt_x+0.1474"/>
                                          </p:val>
                                        </p:tav>
                                        <p:tav tm="50000">
                                          <p:val>
                                            <p:strVal val="#ppt_x+0.1531"/>
                                          </p:val>
                                        </p:tav>
                                        <p:tav tm="55000">
                                          <p:val>
                                            <p:strVal val="#ppt_x+0.1550"/>
                                          </p:val>
                                        </p:tav>
                                        <p:tav tm="60000">
                                          <p:val>
                                            <p:strVal val="#ppt_x+0.1531"/>
                                          </p:val>
                                        </p:tav>
                                        <p:tav tm="65000">
                                          <p:val>
                                            <p:strVal val="#ppt_x+0.1474"/>
                                          </p:val>
                                        </p:tav>
                                        <p:tav tm="70000">
                                          <p:val>
                                            <p:strVal val="#ppt_x+0.1381"/>
                                          </p:val>
                                        </p:tav>
                                        <p:tav tm="75000">
                                          <p:val>
                                            <p:strVal val="#ppt_x+0.1254"/>
                                          </p:val>
                                        </p:tav>
                                        <p:tav tm="80000">
                                          <p:val>
                                            <p:strVal val="#ppt_x+0.1096"/>
                                          </p:val>
                                        </p:tav>
                                        <p:tav tm="85000">
                                          <p:val>
                                            <p:strVal val="#ppt_x+0.0911"/>
                                          </p:val>
                                        </p:tav>
                                        <p:tav tm="90000">
                                          <p:val>
                                            <p:strVal val="#ppt_x+0.0704"/>
                                          </p:val>
                                        </p:tav>
                                        <p:tav tm="95000">
                                          <p:val>
                                            <p:strVal val="#ppt_x+0.0479"/>
                                          </p:val>
                                        </p:tav>
                                        <p:tav tm="100000">
                                          <p:val>
                                            <p:strVal val="#ppt_x+0.0242"/>
                                          </p:val>
                                        </p:tav>
                                        <p:tav>
                                          <p:val>
                                            <p:strVal val="#ppt_x"/>
                                          </p:val>
                                        </p:tav>
                                      </p:tavLst>
                                    </p:anim>
                                    <p:anim calcmode="lin" valueType="num">
                                      <p:cBhvr additive="repl">
                                        <p:cTn id="19" dur="600" decel="50000" fill="hold">
                                          <p:stCondLst>
                                            <p:cond delay="0"/>
                                          </p:stCondLst>
                                        </p:cTn>
                                        <p:tgtEl>
                                          <p:spTgt spid="14"/>
                                        </p:tgtEl>
                                        <p:attrNameLst>
                                          <p:attrName>ppt_y</p:attrName>
                                        </p:attrNameLst>
                                      </p:cBhvr>
                                      <p:tavLst>
                                        <p:tav tm="5000">
                                          <p:val>
                                            <p:strVal val="#ppt_y+0.31"/>
                                          </p:val>
                                        </p:tav>
                                        <p:tav tm="10000">
                                          <p:val>
                                            <p:strVal val="#ppt_y+0.308"/>
                                          </p:val>
                                        </p:tav>
                                        <p:tav tm="15000">
                                          <p:val>
                                            <p:strVal val="#ppt_y+0.3024"/>
                                          </p:val>
                                        </p:tav>
                                        <p:tav tm="20000">
                                          <p:val>
                                            <p:strVal val="#ppt_y+0.2931"/>
                                          </p:val>
                                        </p:tav>
                                        <p:tav tm="25000">
                                          <p:val>
                                            <p:strVal val="#ppt_y+0.2804"/>
                                          </p:val>
                                        </p:tav>
                                        <p:tav tm="30000">
                                          <p:val>
                                            <p:strVal val="#ppt_y+0.2646"/>
                                          </p:val>
                                        </p:tav>
                                        <p:tav tm="35000">
                                          <p:val>
                                            <p:strVal val="#ppt_y+0.2461"/>
                                          </p:val>
                                        </p:tav>
                                        <p:tav tm="40000">
                                          <p:val>
                                            <p:strVal val="#ppt_y+0.2253"/>
                                          </p:val>
                                        </p:tav>
                                        <p:tav tm="45000">
                                          <p:val>
                                            <p:strVal val="#ppt_y+0.2029"/>
                                          </p:val>
                                        </p:tav>
                                        <p:tav tm="50000">
                                          <p:val>
                                            <p:strVal val="#ppt_y+0.1792"/>
                                          </p:val>
                                        </p:tav>
                                        <p:tav tm="55000">
                                          <p:val>
                                            <p:strVal val="#ppt_y+0.155"/>
                                          </p:val>
                                        </p:tav>
                                        <p:tav tm="60000">
                                          <p:val>
                                            <p:strVal val="#ppt_y+0.1307"/>
                                          </p:val>
                                        </p:tav>
                                        <p:tav tm="65000">
                                          <p:val>
                                            <p:strVal val="#ppt_y+0.1071"/>
                                          </p:val>
                                        </p:tav>
                                        <p:tav tm="70000">
                                          <p:val>
                                            <p:strVal val="#ppt_y+0.0846"/>
                                          </p:val>
                                        </p:tav>
                                        <p:tav tm="75000">
                                          <p:val>
                                            <p:strVal val="#ppt_y+0.0639"/>
                                          </p:val>
                                        </p:tav>
                                        <p:tav tm="80000">
                                          <p:val>
                                            <p:strVal val="#ppt_y+0.0454"/>
                                          </p:val>
                                        </p:tav>
                                        <p:tav tm="85000">
                                          <p:val>
                                            <p:strVal val="#ppt_y+0.0296"/>
                                          </p:val>
                                        </p:tav>
                                        <p:tav tm="90000">
                                          <p:val>
                                            <p:strVal val="#ppt_y+0.0169"/>
                                          </p:val>
                                        </p:tav>
                                        <p:tav tm="95000">
                                          <p:val>
                                            <p:strVal val="#ppt_y+0.0076"/>
                                          </p:val>
                                        </p:tav>
                                        <p:tav tm="100000">
                                          <p:val>
                                            <p:strVal val="#ppt_y+0.0019"/>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2&quot;/&gt;&lt;property id=&quot;20307&quot; value=&quot;259&quot;/&gt;&lt;/object&gt;&lt;object type=&quot;3&quot; unique_id=&quot;10008&quot;&gt;&lt;property id=&quot;20148&quot; value=&quot;5&quot;/&gt;&lt;property id=&quot;20300&quot; value=&quot;Slide 3&quot;/&gt;&lt;property id=&quot;20307&quot; value=&quot;260&quot;/&gt;&lt;/object&gt;&lt;object type=&quot;3&quot; unique_id=&quot;10009&quot;&gt;&lt;property id=&quot;20148&quot; value=&quot;5&quot;/&gt;&lt;property id=&quot;20300&quot; value=&quot;Slide 4&quot;/&gt;&lt;property id=&quot;20307&quot; value=&quot;261&quot;/&gt;&lt;/object&gt;&lt;object type=&quot;3&quot; unique_id=&quot;10015&quot;&gt;&lt;property id=&quot;20148&quot; value=&quot;5&quot;/&gt;&lt;property id=&quot;20300&quot; value=&quot;Slide 7&quot;/&gt;&lt;property id=&quot;20307&quot; value=&quot;298&quot;/&gt;&lt;/object&gt;&lt;object type=&quot;3&quot; unique_id=&quot;10016&quot;&gt;&lt;property id=&quot;20148&quot; value=&quot;5&quot;/&gt;&lt;property id=&quot;20300&quot; value=&quot;Slide 8&quot;/&gt;&lt;property id=&quot;20307&quot; value=&quot;313&quot;/&gt;&lt;/object&gt;&lt;object type=&quot;3&quot; unique_id=&quot;10017&quot;&gt;&lt;property id=&quot;20148&quot; value=&quot;5&quot;/&gt;&lt;property id=&quot;20300&quot; value=&quot;Slide 9&quot;/&gt;&lt;property id=&quot;20307&quot; value=&quot;312&quot;/&gt;&lt;/object&gt;&lt;object type=&quot;3&quot; unique_id=&quot;10021&quot;&gt;&lt;property id=&quot;20148&quot; value=&quot;5&quot;/&gt;&lt;property id=&quot;20300&quot; value=&quot;Slide 10&quot;/&gt;&lt;property id=&quot;20307&quot; value=&quot;269&quot;/&gt;&lt;/object&gt;&lt;object type=&quot;3&quot; unique_id=&quot;10027&quot;&gt;&lt;property id=&quot;20148&quot; value=&quot;5&quot;/&gt;&lt;property id=&quot;20300&quot; value=&quot;Slide 11&quot;/&gt;&lt;property id=&quot;20307&quot; value=&quot;272&quot;/&gt;&lt;/object&gt;&lt;object type=&quot;3&quot; unique_id=&quot;10032&quot;&gt;&lt;property id=&quot;20148&quot; value=&quot;5&quot;/&gt;&lt;property id=&quot;20300&quot; value=&quot;Slide 12&quot;/&gt;&lt;property id=&quot;20307&quot; value=&quot;274&quot;/&gt;&lt;/object&gt;&lt;object type=&quot;3&quot; unique_id=&quot;10038&quot;&gt;&lt;property id=&quot;20148&quot; value=&quot;5&quot;/&gt;&lt;property id=&quot;20300&quot; value=&quot;Slide 14&quot;/&gt;&lt;property id=&quot;20307&quot; value=&quot;277&quot;/&gt;&lt;/object&gt;&lt;object type=&quot;3&quot; unique_id=&quot;10039&quot;&gt;&lt;property id=&quot;20148&quot; value=&quot;5&quot;/&gt;&lt;property id=&quot;20300&quot; value=&quot;Slide 15&quot;/&gt;&lt;property id=&quot;20307&quot; value=&quot;278&quot;/&gt;&lt;/object&gt;&lt;object type=&quot;3&quot; unique_id=&quot;10040&quot;&gt;&lt;property id=&quot;20148&quot; value=&quot;5&quot;/&gt;&lt;property id=&quot;20300&quot; value=&quot;Slide 16&quot;/&gt;&lt;property id=&quot;20307&quot; value=&quot;279&quot;/&gt;&lt;/object&gt;&lt;object type=&quot;3&quot; unique_id=&quot;10042&quot;&gt;&lt;property id=&quot;20148&quot; value=&quot;5&quot;/&gt;&lt;property id=&quot;20300&quot; value=&quot;Slide 17&quot;/&gt;&lt;property id=&quot;20307&quot; value=&quot;282&quot;/&gt;&lt;/object&gt;&lt;object type=&quot;3&quot; unique_id=&quot;10044&quot;&gt;&lt;property id=&quot;20148&quot; value=&quot;5&quot;/&gt;&lt;property id=&quot;20300&quot; value=&quot;Slide 18&quot;/&gt;&lt;property id=&quot;20307&quot; value=&quot;286&quot;/&gt;&lt;/object&gt;&lt;object type=&quot;3&quot; unique_id=&quot;10045&quot;&gt;&lt;property id=&quot;20148&quot; value=&quot;5&quot;/&gt;&lt;property id=&quot;20300&quot; value=&quot;Slide 19&quot;/&gt;&lt;property id=&quot;20307&quot; value=&quot;287&quot;/&gt;&lt;/object&gt;&lt;object type=&quot;3&quot; unique_id=&quot;10046&quot;&gt;&lt;property id=&quot;20148&quot; value=&quot;5&quot;/&gt;&lt;property id=&quot;20300&quot; value=&quot;Slide 20&quot;/&gt;&lt;property id=&quot;20307&quot; value=&quot;289&quot;/&gt;&lt;/object&gt;&lt;object type=&quot;3&quot; unique_id=&quot;10047&quot;&gt;&lt;property id=&quot;20148&quot; value=&quot;5&quot;/&gt;&lt;property id=&quot;20300&quot; value=&quot;Slide 21&quot;/&gt;&lt;property id=&quot;20307&quot; value=&quot;290&quot;/&gt;&lt;/object&gt;&lt;object type=&quot;3&quot; unique_id=&quot;10048&quot;&gt;&lt;property id=&quot;20148&quot; value=&quot;5&quot;/&gt;&lt;property id=&quot;20300&quot; value=&quot;Slide 22&quot;/&gt;&lt;property id=&quot;20307&quot; value=&quot;292&quot;/&gt;&lt;/object&gt;&lt;object type=&quot;3&quot; unique_id=&quot;10290&quot;&gt;&lt;property id=&quot;20148&quot; value=&quot;5&quot;/&gt;&lt;property id=&quot;20300&quot; value=&quot;Slide 1 - &amp;quot;Kiểm tra bài cũ&amp;quot;&quot;/&gt;&lt;property id=&quot;20307&quot; value=&quot;315&quot;/&gt;&lt;/object&gt;&lt;object type=&quot;3&quot; unique_id=&quot;11091&quot;&gt;&lt;property id=&quot;20148&quot; value=&quot;5&quot;/&gt;&lt;property id=&quot;20300&quot; value=&quot;Slide 5&quot;/&gt;&lt;property id=&quot;20307&quot; value=&quot;317&quot;/&gt;&lt;/object&gt;&lt;object type=&quot;3&quot; unique_id=&quot;11093&quot;&gt;&lt;property id=&quot;20148&quot; value=&quot;5&quot;/&gt;&lt;property id=&quot;20300&quot; value=&quot;Slide 6&quot;/&gt;&lt;property id=&quot;20307&quot; value=&quot;319&quot;/&gt;&lt;/object&gt;&lt;object type=&quot;3&quot; unique_id=&quot;11434&quot;&gt;&lt;property id=&quot;20148&quot; value=&quot;5&quot;/&gt;&lt;property id=&quot;20300&quot; value=&quot;Slide 13&quot;/&gt;&lt;property id=&quot;20307&quot; value=&quot;320&quot;/&gt;&lt;/objec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9551561</TotalTime>
  <Words>1113</Words>
  <Application>Microsoft Office PowerPoint</Application>
  <PresentationFormat>On-screen Show (4:3)</PresentationFormat>
  <Paragraphs>122</Paragraphs>
  <Slides>32</Slides>
  <Notes>2</Notes>
  <HiddenSlides>0</HiddenSlides>
  <MMClips>36</MMClip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Office Theme</vt:lpstr>
      <vt:lpstr>1_Office Theme</vt:lpstr>
      <vt:lpstr>Trek</vt:lpstr>
      <vt:lpstr>1_Trek</vt:lpstr>
      <vt:lpstr>2_Trek</vt:lpstr>
      <vt:lpstr>2_Office Theme</vt:lpstr>
      <vt:lpstr>Office 主题</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ASUS</cp:lastModifiedBy>
  <cp:revision>134</cp:revision>
  <dcterms:created xsi:type="dcterms:W3CDTF">2014-02-23T16:28:46Z</dcterms:created>
  <dcterms:modified xsi:type="dcterms:W3CDTF">2023-05-10T09:38:14Z</dcterms:modified>
</cp:coreProperties>
</file>