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3"/>
  </p:notesMasterIdLst>
  <p:sldIdLst>
    <p:sldId id="271" r:id="rId2"/>
    <p:sldId id="323" r:id="rId3"/>
    <p:sldId id="324" r:id="rId4"/>
    <p:sldId id="316" r:id="rId5"/>
    <p:sldId id="338" r:id="rId6"/>
    <p:sldId id="353" r:id="rId7"/>
    <p:sldId id="332" r:id="rId8"/>
    <p:sldId id="337" r:id="rId9"/>
    <p:sldId id="339" r:id="rId10"/>
    <p:sldId id="340" r:id="rId11"/>
    <p:sldId id="341" r:id="rId12"/>
    <p:sldId id="357" r:id="rId13"/>
    <p:sldId id="336" r:id="rId14"/>
    <p:sldId id="311" r:id="rId15"/>
    <p:sldId id="358" r:id="rId16"/>
    <p:sldId id="355" r:id="rId17"/>
    <p:sldId id="314" r:id="rId18"/>
    <p:sldId id="322" r:id="rId19"/>
    <p:sldId id="325" r:id="rId20"/>
    <p:sldId id="317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427"/>
    <a:srgbClr val="CCCCFF"/>
    <a:srgbClr val="E0A4A5"/>
    <a:srgbClr val="FFFF99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196" autoAdjust="0"/>
  </p:normalViewPr>
  <p:slideViewPr>
    <p:cSldViewPr snapToGrid="0" showGuides="1">
      <p:cViewPr varScale="1">
        <p:scale>
          <a:sx n="58" d="100"/>
          <a:sy n="58" d="100"/>
        </p:scale>
        <p:origin x="72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3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17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8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renewable (adj) 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3822" y="4343513"/>
            <a:ext cx="58280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(of energy and natural RESOURCES) that is replaced naturally or controlled carefully and can therefore be used without the risk of finishing it all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99920" y="2771761"/>
            <a:ext cx="2060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rɪˈnjuːəbəl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A beginner's guide to the debate over 100% renewable energy - Vox">
            <a:extLst>
              <a:ext uri="{FF2B5EF4-FFF2-40B4-BE49-F238E27FC236}">
                <a16:creationId xmlns:a16="http://schemas.microsoft.com/office/drawing/2014/main" id="{7705FD3D-8AD1-5510-8855-43FEE9984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900" y="1677125"/>
            <a:ext cx="5678082" cy="378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newable__gb_2.mp3" descr="renewable__gb_2.mp3">
            <a:hlinkClick r:id="" action="ppaction://media"/>
            <a:extLst>
              <a:ext uri="{FF2B5EF4-FFF2-40B4-BE49-F238E27FC236}">
                <a16:creationId xmlns:a16="http://schemas.microsoft.com/office/drawing/2014/main" id="{52241F7B-F97A-7E48-8635-91588535EB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33323" y="345214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94438" y="1683988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pedestrian zone (n)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148" y="4369354"/>
            <a:ext cx="54948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an area that has been concerted for the use of pedestrians only, by excluding all motor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37372" y="2771761"/>
            <a:ext cx="30067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pəˈdɛstrɪən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zəʊn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ategory:Pedestrian zones - Wikimedia Commons">
            <a:extLst>
              <a:ext uri="{FF2B5EF4-FFF2-40B4-BE49-F238E27FC236}">
                <a16:creationId xmlns:a16="http://schemas.microsoft.com/office/drawing/2014/main" id="{17165BFE-BBE0-2BAE-8A7F-CE721549A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124" y="1965854"/>
            <a:ext cx="5670314" cy="356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edestrian zo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19326" y="3407746"/>
            <a:ext cx="981352" cy="98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57726" y="1683988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err="1">
                <a:solidFill>
                  <a:srgbClr val="E36427"/>
                </a:solidFill>
              </a:rPr>
              <a:t>liveable</a:t>
            </a:r>
            <a:r>
              <a:rPr lang="en-US" sz="4800" b="1" dirty="0">
                <a:solidFill>
                  <a:srgbClr val="E36427"/>
                </a:solidFill>
              </a:rPr>
              <a:t> (adj)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7526" y="4422114"/>
            <a:ext cx="2565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fit to live in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26438" y="2771761"/>
            <a:ext cx="1600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2800" b="1" dirty="0">
                <a:solidFill>
                  <a:schemeClr val="accent2">
                    <a:lumMod val="50000"/>
                  </a:schemeClr>
                </a:solidFill>
              </a:rPr>
              <a:t>/ˈlɪv.ə.bļ/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reating Livable Asian Cities | Asian Development Bank">
            <a:extLst>
              <a:ext uri="{FF2B5EF4-FFF2-40B4-BE49-F238E27FC236}">
                <a16:creationId xmlns:a16="http://schemas.microsoft.com/office/drawing/2014/main" id="{F49B778C-FFA2-88F9-E951-B0441933B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854" y="1812523"/>
            <a:ext cx="6039536" cy="316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liveable__gb_1.mp3" descr="liveable__gb_1.mp3">
            <a:hlinkClick r:id="" action="ppaction://media"/>
            <a:extLst>
              <a:ext uri="{FF2B5EF4-FFF2-40B4-BE49-F238E27FC236}">
                <a16:creationId xmlns:a16="http://schemas.microsoft.com/office/drawing/2014/main" id="{A110C09E-6FBF-8244-B815-91B7631EF4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96788" y="349580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0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1D86220-B9D2-F934-8402-65635C8244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37618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74925">
                  <a:extLst>
                    <a:ext uri="{9D8B030D-6E8A-4147-A177-3AD203B41FA5}">
                      <a16:colId xmlns:a16="http://schemas.microsoft.com/office/drawing/2014/main" val="1202001927"/>
                    </a:ext>
                  </a:extLst>
                </a:gridCol>
                <a:gridCol w="2311605">
                  <a:extLst>
                    <a:ext uri="{9D8B030D-6E8A-4147-A177-3AD203B41FA5}">
                      <a16:colId xmlns:a16="http://schemas.microsoft.com/office/drawing/2014/main" val="2745968688"/>
                    </a:ext>
                  </a:extLst>
                </a:gridCol>
                <a:gridCol w="5354725">
                  <a:extLst>
                    <a:ext uri="{9D8B030D-6E8A-4147-A177-3AD203B41FA5}">
                      <a16:colId xmlns:a16="http://schemas.microsoft.com/office/drawing/2014/main" val="3410816814"/>
                    </a:ext>
                  </a:extLst>
                </a:gridCol>
                <a:gridCol w="1850745">
                  <a:extLst>
                    <a:ext uri="{9D8B030D-6E8A-4147-A177-3AD203B41FA5}">
                      <a16:colId xmlns:a16="http://schemas.microsoft.com/office/drawing/2014/main" val="4143539431"/>
                    </a:ext>
                  </a:extLst>
                </a:gridCol>
              </a:tblGrid>
              <a:tr h="855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+mn-lt"/>
                        </a:rPr>
                        <a:t>Form</a:t>
                      </a:r>
                      <a:endParaRPr lang="en-US" sz="2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+mn-lt"/>
                        </a:rPr>
                        <a:t>Pronunciation</a:t>
                      </a:r>
                      <a:endParaRPr lang="en-US" sz="2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+mn-lt"/>
                        </a:rPr>
                        <a:t>Meaning</a:t>
                      </a:r>
                      <a:endParaRPr lang="en-US" sz="2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+mn-lt"/>
                        </a:rPr>
                        <a:t>Vietnamese</a:t>
                      </a:r>
                      <a:r>
                        <a:rPr lang="vi-VN" sz="22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vi-VN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equivalent  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714128412"/>
                  </a:ext>
                </a:extLst>
              </a:tr>
              <a:tr h="93283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 sustainable (adj)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/</a:t>
                      </a:r>
                      <a:r>
                        <a:rPr lang="en-US" sz="2000" dirty="0" err="1">
                          <a:effectLst/>
                        </a:rPr>
                        <a:t>səˈsteɪ.nə.bļ</a:t>
                      </a:r>
                      <a:r>
                        <a:rPr lang="en-US" sz="2000" dirty="0">
                          <a:effectLst/>
                        </a:rPr>
                        <a:t>/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involving the use of natural products and energy in a way that does not harm the environment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bền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vững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555042356"/>
                  </a:ext>
                </a:extLst>
              </a:tr>
              <a:tr h="675188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2. operate (v)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/ˈ</a:t>
                      </a:r>
                      <a:r>
                        <a:rPr lang="en-US" sz="2000" dirty="0" err="1">
                          <a:effectLst/>
                        </a:rPr>
                        <a:t>ɒp.ər.eɪt</a:t>
                      </a:r>
                      <a:r>
                        <a:rPr lang="en-US" sz="2000" dirty="0">
                          <a:effectLst/>
                        </a:rPr>
                        <a:t>/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 work in a particular way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hoạt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động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3041103468"/>
                  </a:ext>
                </a:extLst>
              </a:tr>
              <a:tr h="95679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3. efficient (adj)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/</a:t>
                      </a:r>
                      <a:r>
                        <a:rPr lang="en-US" sz="2000" dirty="0" err="1">
                          <a:effectLst/>
                        </a:rPr>
                        <a:t>ɪˈfɪʃənt</a:t>
                      </a:r>
                      <a:r>
                        <a:rPr lang="en-US" sz="2000" dirty="0">
                          <a:effectLst/>
                        </a:rPr>
                        <a:t>/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working well without wasting time, money, or energy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có hiệu quả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915989236"/>
                  </a:ext>
                </a:extLst>
              </a:tr>
              <a:tr h="144152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 renewable (adj)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/rɪˈnjuːəbəl/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replaced naturally or controlled carefully and can therefore be used without the risk of finishing it all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có thể hồi phục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3715177206"/>
                  </a:ext>
                </a:extLst>
              </a:tr>
              <a:tr h="103921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5.  pedestrian zone (n)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/pəˈdɛstrɪən zəʊn/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an area that has been concerted for the use of pedestrians only, by excluding all motor.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khu</a:t>
                      </a:r>
                      <a:r>
                        <a:rPr lang="en-US" sz="2000" dirty="0">
                          <a:effectLst/>
                        </a:rPr>
                        <a:t>  </a:t>
                      </a:r>
                      <a:r>
                        <a:rPr lang="en-US" sz="2000" dirty="0" err="1">
                          <a:effectLst/>
                        </a:rPr>
                        <a:t>dành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cho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người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bộ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429106943"/>
                  </a:ext>
                </a:extLst>
              </a:tr>
              <a:tr h="95679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6. livable/</a:t>
                      </a:r>
                      <a:r>
                        <a:rPr lang="en-US" sz="2000" dirty="0" err="1">
                          <a:effectLst/>
                        </a:rPr>
                        <a:t>liveable</a:t>
                      </a:r>
                      <a:r>
                        <a:rPr lang="en-US" sz="2000" dirty="0">
                          <a:effectLst/>
                        </a:rPr>
                        <a:t> (</a:t>
                      </a:r>
                      <a:r>
                        <a:rPr lang="en-US" sz="2000" dirty="0" err="1">
                          <a:effectLst/>
                        </a:rPr>
                        <a:t>adj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/ˈ</a:t>
                      </a:r>
                      <a:r>
                        <a:rPr lang="en-US" sz="2000" dirty="0" err="1">
                          <a:effectLst/>
                        </a:rPr>
                        <a:t>lɪv.ə.bļ</a:t>
                      </a:r>
                      <a:r>
                        <a:rPr lang="en-US" sz="2000" dirty="0">
                          <a:effectLst/>
                        </a:rPr>
                        <a:t>/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fit to live in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đáng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sống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3366314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97144"/>
            <a:ext cx="10618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Circle the correct meanings of the highlighted words and phrases.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952A76-9BE5-7187-248E-30817A0EF02E}"/>
              </a:ext>
            </a:extLst>
          </p:cNvPr>
          <p:cNvSpPr txBox="1"/>
          <p:nvPr/>
        </p:nvSpPr>
        <p:spPr>
          <a:xfrm>
            <a:off x="494438" y="2065732"/>
            <a:ext cx="1112899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</a:rPr>
              <a:t>1. operate more efficiently</a:t>
            </a:r>
          </a:p>
          <a:p>
            <a:r>
              <a:rPr lang="en-US" sz="3200" dirty="0"/>
              <a:t>    </a:t>
            </a:r>
            <a:r>
              <a:rPr lang="en-US" sz="3200" b="1" dirty="0"/>
              <a:t>A. </a:t>
            </a:r>
            <a:r>
              <a:rPr lang="en-US" sz="3200" dirty="0"/>
              <a:t>to work better without wasting time, money, or energy</a:t>
            </a:r>
          </a:p>
          <a:p>
            <a:r>
              <a:rPr lang="en-US" sz="3200" dirty="0"/>
              <a:t>    </a:t>
            </a:r>
            <a:r>
              <a:rPr lang="en-US" sz="3200" b="1" dirty="0"/>
              <a:t>B. </a:t>
            </a:r>
            <a:r>
              <a:rPr lang="en-US" sz="3200" dirty="0"/>
              <a:t>to control a machine without wasting resources</a:t>
            </a:r>
          </a:p>
          <a:p>
            <a:r>
              <a:rPr lang="en-US" sz="3200" dirty="0"/>
              <a:t>    </a:t>
            </a:r>
            <a:r>
              <a:rPr lang="en-US" sz="3200" b="1" dirty="0"/>
              <a:t>C. </a:t>
            </a:r>
            <a:r>
              <a:rPr lang="en-US" sz="3200" dirty="0"/>
              <a:t>to cut a body open for medical reasons in a more careful way</a:t>
            </a:r>
          </a:p>
          <a:p>
            <a:r>
              <a:rPr lang="en-US" sz="3200" dirty="0">
                <a:highlight>
                  <a:srgbClr val="FFFF00"/>
                </a:highlight>
              </a:rPr>
              <a:t>2. sensors</a:t>
            </a:r>
          </a:p>
          <a:p>
            <a:r>
              <a:rPr lang="en-US" sz="3200" dirty="0"/>
              <a:t>   </a:t>
            </a:r>
            <a:r>
              <a:rPr lang="en-US" sz="3200" b="1" dirty="0"/>
              <a:t> A. </a:t>
            </a:r>
            <a:r>
              <a:rPr lang="en-US" sz="3200" dirty="0"/>
              <a:t>devices that can react to light, heat, or pressure</a:t>
            </a:r>
          </a:p>
          <a:p>
            <a:r>
              <a:rPr lang="en-US" sz="3200" dirty="0"/>
              <a:t>    </a:t>
            </a:r>
            <a:r>
              <a:rPr lang="en-US" sz="3200" b="1" dirty="0"/>
              <a:t>B. </a:t>
            </a:r>
            <a:r>
              <a:rPr lang="en-US" sz="3200" dirty="0"/>
              <a:t>instruments that can be played by people</a:t>
            </a:r>
          </a:p>
          <a:p>
            <a:r>
              <a:rPr lang="en-US" sz="3200" dirty="0"/>
              <a:t>    </a:t>
            </a:r>
            <a:r>
              <a:rPr lang="en-US" sz="3200" b="1" dirty="0"/>
              <a:t>C. </a:t>
            </a:r>
            <a:r>
              <a:rPr lang="en-US" sz="3200" dirty="0"/>
              <a:t>devices for discovering rubbish</a:t>
            </a:r>
          </a:p>
        </p:txBody>
      </p:sp>
      <p:sp>
        <p:nvSpPr>
          <p:cNvPr id="2" name="Oval 1"/>
          <p:cNvSpPr/>
          <p:nvPr/>
        </p:nvSpPr>
        <p:spPr>
          <a:xfrm>
            <a:off x="684606" y="2479430"/>
            <a:ext cx="686990" cy="685800"/>
          </a:xfrm>
          <a:prstGeom prst="ellipse">
            <a:avLst/>
          </a:prstGeom>
          <a:noFill/>
          <a:ln w="38100">
            <a:solidFill>
              <a:srgbClr val="E364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3829" y="4425686"/>
            <a:ext cx="686990" cy="685800"/>
          </a:xfrm>
          <a:prstGeom prst="ellipse">
            <a:avLst/>
          </a:prstGeom>
          <a:noFill/>
          <a:ln w="38100">
            <a:solidFill>
              <a:srgbClr val="E364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97144"/>
            <a:ext cx="10618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Circle the correct meanings of the highlighted words and phrases.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06C98F-DA2D-626B-771B-3457258A4272}"/>
              </a:ext>
            </a:extLst>
          </p:cNvPr>
          <p:cNvSpPr txBox="1"/>
          <p:nvPr/>
        </p:nvSpPr>
        <p:spPr>
          <a:xfrm>
            <a:off x="2550788" y="1977355"/>
            <a:ext cx="709042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</a:rPr>
              <a:t>3. pedestrian zones</a:t>
            </a:r>
          </a:p>
          <a:p>
            <a:r>
              <a:rPr lang="en-US" sz="3600" dirty="0"/>
              <a:t>    </a:t>
            </a:r>
            <a:r>
              <a:rPr lang="en-US" sz="3600" b="1" dirty="0"/>
              <a:t>A. </a:t>
            </a:r>
            <a:r>
              <a:rPr lang="en-US" sz="3600" dirty="0"/>
              <a:t>areas for cars only</a:t>
            </a:r>
          </a:p>
          <a:p>
            <a:r>
              <a:rPr lang="en-US" sz="3600" dirty="0"/>
              <a:t>    </a:t>
            </a:r>
            <a:r>
              <a:rPr lang="en-US" sz="3600" b="1" dirty="0"/>
              <a:t>B. </a:t>
            </a:r>
            <a:r>
              <a:rPr lang="en-US" sz="3600" dirty="0"/>
              <a:t>areas for electric buses</a:t>
            </a:r>
          </a:p>
          <a:p>
            <a:r>
              <a:rPr lang="en-US" sz="3600" dirty="0"/>
              <a:t>   </a:t>
            </a:r>
            <a:r>
              <a:rPr lang="en-US" sz="3600" b="1" dirty="0"/>
              <a:t> C. </a:t>
            </a:r>
            <a:r>
              <a:rPr lang="en-US" sz="3600" dirty="0"/>
              <a:t>areas for walking only</a:t>
            </a:r>
          </a:p>
          <a:p>
            <a:r>
              <a:rPr lang="en-US" sz="3600" dirty="0">
                <a:highlight>
                  <a:srgbClr val="FFFF00"/>
                </a:highlight>
              </a:rPr>
              <a:t>4. </a:t>
            </a:r>
            <a:r>
              <a:rPr lang="en-US" sz="3600" dirty="0" err="1">
                <a:highlight>
                  <a:srgbClr val="FFFF00"/>
                </a:highlight>
              </a:rPr>
              <a:t>liveable</a:t>
            </a:r>
            <a:endParaRPr lang="en-US" sz="3600" dirty="0">
              <a:highlight>
                <a:srgbClr val="FFFF00"/>
              </a:highlight>
            </a:endParaRPr>
          </a:p>
          <a:p>
            <a:r>
              <a:rPr lang="en-US" sz="3600" dirty="0"/>
              <a:t>    </a:t>
            </a:r>
            <a:r>
              <a:rPr lang="en-US" sz="3600" b="1" dirty="0"/>
              <a:t>A. </a:t>
            </a:r>
            <a:r>
              <a:rPr lang="en-US" sz="3600" dirty="0"/>
              <a:t>suitable for farming</a:t>
            </a:r>
          </a:p>
          <a:p>
            <a:r>
              <a:rPr lang="en-US" sz="3600" dirty="0"/>
              <a:t>    </a:t>
            </a:r>
            <a:r>
              <a:rPr lang="en-US" sz="3600" b="1" dirty="0"/>
              <a:t>B. </a:t>
            </a:r>
            <a:r>
              <a:rPr lang="en-US" sz="3600" dirty="0"/>
              <a:t>nice to live in</a:t>
            </a:r>
          </a:p>
          <a:p>
            <a:r>
              <a:rPr lang="en-US" sz="3600" dirty="0"/>
              <a:t>    </a:t>
            </a:r>
            <a:r>
              <a:rPr lang="en-US" sz="3600" b="1" dirty="0"/>
              <a:t>C. </a:t>
            </a:r>
            <a:r>
              <a:rPr lang="en-US" sz="3600" dirty="0"/>
              <a:t>good for the environment</a:t>
            </a:r>
          </a:p>
        </p:txBody>
      </p:sp>
      <p:sp>
        <p:nvSpPr>
          <p:cNvPr id="10" name="Oval 9"/>
          <p:cNvSpPr/>
          <p:nvPr/>
        </p:nvSpPr>
        <p:spPr>
          <a:xfrm>
            <a:off x="2837210" y="3606467"/>
            <a:ext cx="686990" cy="685800"/>
          </a:xfrm>
          <a:prstGeom prst="ellipse">
            <a:avLst/>
          </a:prstGeom>
          <a:noFill/>
          <a:ln w="38100">
            <a:solidFill>
              <a:srgbClr val="E364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837210" y="5252163"/>
            <a:ext cx="686990" cy="685800"/>
          </a:xfrm>
          <a:prstGeom prst="ellipse">
            <a:avLst/>
          </a:prstGeom>
          <a:noFill/>
          <a:ln w="38100">
            <a:solidFill>
              <a:srgbClr val="E364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2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Read the article again and decide whether the statements are true (T) of false (F).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7991CB2-BD3D-4E75-8DBD-299A01433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327904"/>
              </p:ext>
            </p:extLst>
          </p:nvPr>
        </p:nvGraphicFramePr>
        <p:xfrm>
          <a:off x="494438" y="2144156"/>
          <a:ext cx="10949418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8872">
                  <a:extLst>
                    <a:ext uri="{9D8B030D-6E8A-4147-A177-3AD203B41FA5}">
                      <a16:colId xmlns:a16="http://schemas.microsoft.com/office/drawing/2014/main" val="4000602725"/>
                    </a:ext>
                  </a:extLst>
                </a:gridCol>
                <a:gridCol w="900546">
                  <a:extLst>
                    <a:ext uri="{9D8B030D-6E8A-4147-A177-3AD203B41FA5}">
                      <a16:colId xmlns:a16="http://schemas.microsoft.com/office/drawing/2014/main" val="35724877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1. About 70 million people will live in cities by 2050.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956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2. Smart cities use modern technologies to save time and provide better services.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032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3. City dwellers will be able to grow vegetables underground or in roof gardens.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813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4. Space for walking and cycling will be replaced with computer-controlled transport systems.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20289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909C688-DD59-E9E2-7C1F-ABA678F19924}"/>
              </a:ext>
            </a:extLst>
          </p:cNvPr>
          <p:cNvSpPr txBox="1"/>
          <p:nvPr/>
        </p:nvSpPr>
        <p:spPr>
          <a:xfrm>
            <a:off x="10737273" y="2144156"/>
            <a:ext cx="581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0C0886-130E-4418-A86D-B32E6E9A2926}"/>
              </a:ext>
            </a:extLst>
          </p:cNvPr>
          <p:cNvSpPr txBox="1"/>
          <p:nvPr/>
        </p:nvSpPr>
        <p:spPr>
          <a:xfrm>
            <a:off x="10737272" y="3137496"/>
            <a:ext cx="581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7F88BD-4E69-44E4-8403-D75940136882}"/>
              </a:ext>
            </a:extLst>
          </p:cNvPr>
          <p:cNvSpPr txBox="1"/>
          <p:nvPr/>
        </p:nvSpPr>
        <p:spPr>
          <a:xfrm>
            <a:off x="10764972" y="4249994"/>
            <a:ext cx="581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44EE3B-6D7E-A2BF-8D5B-9305BFE6E6BE}"/>
              </a:ext>
            </a:extLst>
          </p:cNvPr>
          <p:cNvSpPr txBox="1"/>
          <p:nvPr/>
        </p:nvSpPr>
        <p:spPr>
          <a:xfrm>
            <a:off x="10764972" y="5384551"/>
            <a:ext cx="581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84826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the article again and complete the diagram.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37692" y="1608046"/>
            <a:ext cx="9079945" cy="2025364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Smart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Modern technologies are used to (1) __________ people better.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Smart devices help cities (2) __________ more efficiently.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6885" y="3648566"/>
            <a:ext cx="2276794" cy="1395751"/>
          </a:xfrm>
          <a:prstGeom prst="roundRect">
            <a:avLst/>
          </a:prstGeom>
          <a:solidFill>
            <a:srgbClr val="E0A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Cities of the future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637692" y="4156630"/>
            <a:ext cx="9218451" cy="2464231"/>
          </a:xfrm>
          <a:prstGeom prst="round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Sustainable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Cities will include a lot of (3) ___________ and become home to more plants and animals.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Eco-friendly (4) ______________ will reduce greenhouse gas emissions.</a:t>
            </a:r>
          </a:p>
        </p:txBody>
      </p:sp>
      <p:sp>
        <p:nvSpPr>
          <p:cNvPr id="13" name="Right Arrow 12"/>
          <p:cNvSpPr/>
          <p:nvPr/>
        </p:nvSpPr>
        <p:spPr>
          <a:xfrm rot="19683902">
            <a:off x="1438054" y="3253977"/>
            <a:ext cx="1197451" cy="350897"/>
          </a:xfrm>
          <a:prstGeom prst="rightArrow">
            <a:avLst/>
          </a:prstGeom>
          <a:solidFill>
            <a:srgbClr val="E0A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294771">
            <a:off x="1628425" y="5040863"/>
            <a:ext cx="996797" cy="257781"/>
          </a:xfrm>
          <a:prstGeom prst="rightArrow">
            <a:avLst/>
          </a:prstGeom>
          <a:solidFill>
            <a:srgbClr val="E0A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37DF32-1EEB-D22D-04E6-C2F98D274486}"/>
              </a:ext>
            </a:extLst>
          </p:cNvPr>
          <p:cNvSpPr txBox="1"/>
          <p:nvPr/>
        </p:nvSpPr>
        <p:spPr>
          <a:xfrm>
            <a:off x="8709612" y="2165028"/>
            <a:ext cx="1932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support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D117CE-C0B1-EBDC-49F3-3F10CC7ACA89}"/>
              </a:ext>
            </a:extLst>
          </p:cNvPr>
          <p:cNvSpPr txBox="1"/>
          <p:nvPr/>
        </p:nvSpPr>
        <p:spPr>
          <a:xfrm>
            <a:off x="7319020" y="2999009"/>
            <a:ext cx="17558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operate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B2BB4E-5355-7044-4B0B-36E7717F0DCA}"/>
              </a:ext>
            </a:extLst>
          </p:cNvPr>
          <p:cNvSpPr txBox="1"/>
          <p:nvPr/>
        </p:nvSpPr>
        <p:spPr>
          <a:xfrm>
            <a:off x="7319020" y="4713612"/>
            <a:ext cx="23736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green space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FE6B64-2B37-F933-93FF-9575B3669E88}"/>
              </a:ext>
            </a:extLst>
          </p:cNvPr>
          <p:cNvSpPr txBox="1"/>
          <p:nvPr/>
        </p:nvSpPr>
        <p:spPr>
          <a:xfrm>
            <a:off x="5510195" y="5547593"/>
            <a:ext cx="27081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66177" y="91326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6349" y="81762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19024" y="965910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9069" y="1335541"/>
            <a:ext cx="11602931" cy="1234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dirty="0">
                <a:ea typeface="Times New Roman" panose="02020603050405020304" pitchFamily="18" charset="0"/>
              </a:rPr>
              <a:t>Would you like to live in a smart and sustainable city?</a:t>
            </a:r>
          </a:p>
          <a:p>
            <a:pPr algn="ctr">
              <a:lnSpc>
                <a:spcPct val="120000"/>
              </a:lnSpc>
            </a:pPr>
            <a:r>
              <a:rPr lang="en-US" sz="3200" dirty="0">
                <a:ea typeface="Times New Roman" panose="02020603050405020304" pitchFamily="18" charset="0"/>
              </a:rPr>
              <a:t>Why/Why not? </a:t>
            </a:r>
          </a:p>
        </p:txBody>
      </p:sp>
      <p:pic>
        <p:nvPicPr>
          <p:cNvPr id="10242" name="Picture 2" descr="What is a sustainable city? 10 characteristics of green urban planning |  The Zebra">
            <a:extLst>
              <a:ext uri="{FF2B5EF4-FFF2-40B4-BE49-F238E27FC236}">
                <a16:creationId xmlns:a16="http://schemas.microsoft.com/office/drawing/2014/main" id="{2ACE55EF-49A0-E413-359B-4804A7670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77" y="2693301"/>
            <a:ext cx="4731761" cy="314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World's 10 most livable cities in 2018 | CNN Travel">
            <a:extLst>
              <a:ext uri="{FF2B5EF4-FFF2-40B4-BE49-F238E27FC236}">
                <a16:creationId xmlns:a16="http://schemas.microsoft.com/office/drawing/2014/main" id="{D06570EE-C065-7E48-8673-911A46230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558" y="2693300"/>
            <a:ext cx="5668241" cy="317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Some lexical items about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characteristics of future cities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Reading for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main ideas and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specific information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about future cities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READING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3090510" y="3763537"/>
            <a:ext cx="6676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Characteristics of future cities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Cities of the future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Lesson 4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183759" y="973051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4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50166" y="2071885"/>
            <a:ext cx="2183000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PRE-READING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37282" y="3325385"/>
            <a:ext cx="2465795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WHILE-READING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644086" y="1147818"/>
            <a:ext cx="553803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Kim’s game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07648" y="2071885"/>
            <a:ext cx="5574472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Task 1. Discuss the question.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Vocabulary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644085" y="3047546"/>
            <a:ext cx="5538035" cy="14688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Task 2. Circle the correct meanings of the highlighted words and phrases.</a:t>
            </a:r>
            <a:endParaRPr lang="en-GB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Task 3. T</a:t>
            </a:r>
            <a:r>
              <a:rPr lang="en-US" sz="2400" dirty="0">
                <a:solidFill>
                  <a:schemeClr val="tx1"/>
                </a:solidFill>
              </a:rPr>
              <a:t>rue (T) of False (F)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Task 4. Complete the diagram.</a:t>
            </a:r>
          </a:p>
        </p:txBody>
      </p:sp>
      <p:cxnSp>
        <p:nvCxnSpPr>
          <p:cNvPr id="28" name="Curved Connector 27"/>
          <p:cNvCxnSpPr>
            <a:cxnSpLocks/>
            <a:stCxn id="22" idx="3"/>
            <a:endCxn id="23" idx="0"/>
          </p:cNvCxnSpPr>
          <p:nvPr/>
        </p:nvCxnSpPr>
        <p:spPr>
          <a:xfrm>
            <a:off x="3067526" y="1300753"/>
            <a:ext cx="974140" cy="77113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cxnSpLocks/>
            <a:stCxn id="23" idx="1"/>
            <a:endCxn id="24" idx="0"/>
          </p:cNvCxnSpPr>
          <p:nvPr/>
        </p:nvCxnSpPr>
        <p:spPr>
          <a:xfrm rot="10800000" flipV="1">
            <a:off x="2070180" y="2399587"/>
            <a:ext cx="879986" cy="925798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840179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POST-READING</a:t>
            </a:r>
            <a:endParaRPr lang="en-GB" sz="24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44084" y="5717885"/>
            <a:ext cx="5538035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Homework</a:t>
            </a:r>
            <a:endParaRPr lang="en-GB" sz="240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cxnSpLocks/>
            <a:stCxn id="31" idx="1"/>
            <a:endCxn id="34" idx="0"/>
          </p:cNvCxnSpPr>
          <p:nvPr/>
        </p:nvCxnSpPr>
        <p:spPr>
          <a:xfrm rot="10800000" flipV="1">
            <a:off x="2531182" y="5173254"/>
            <a:ext cx="418984" cy="601036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4" y="5774290"/>
            <a:ext cx="2465795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4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cxnSpLocks/>
            <a:stCxn id="24" idx="3"/>
            <a:endCxn id="31" idx="0"/>
          </p:cNvCxnSpPr>
          <p:nvPr/>
        </p:nvCxnSpPr>
        <p:spPr>
          <a:xfrm>
            <a:off x="3303077" y="3680488"/>
            <a:ext cx="738589" cy="115969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644085" y="4792825"/>
            <a:ext cx="5538035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5. Discussion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READING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94438" y="1740876"/>
            <a:ext cx="11375177" cy="47830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4000" dirty="0"/>
              <a:t>Ss work in two teams. Try to remember the things on screen without writing. </a:t>
            </a:r>
          </a:p>
          <a:p>
            <a:pPr marL="457200" indent="-457200">
              <a:buFontTx/>
              <a:buChar char="-"/>
            </a:pPr>
            <a:r>
              <a:rPr lang="en-US" sz="4000" dirty="0"/>
              <a:t>After that, Ss have 20 seconds to go to the board and write all the words (name of the things). </a:t>
            </a:r>
          </a:p>
          <a:p>
            <a:pPr marL="457200" indent="-457200">
              <a:buFontTx/>
              <a:buChar char="-"/>
            </a:pPr>
            <a:r>
              <a:rPr lang="en-US" sz="4000" dirty="0"/>
              <a:t>The team with more correct words is the winner.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06749" y="512467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KIM’S GAME</a:t>
            </a: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 descr="The 25 Tallest Buildings in the World | ArchDaily">
            <a:extLst>
              <a:ext uri="{FF2B5EF4-FFF2-40B4-BE49-F238E27FC236}">
                <a16:creationId xmlns:a16="http://schemas.microsoft.com/office/drawing/2014/main" id="{DCE2076E-9937-9648-1F64-892E22236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522" y="220242"/>
            <a:ext cx="4911478" cy="261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5" descr="67,438 No Pollution Images, Stock Photos &amp; Vectors ...">
            <a:extLst>
              <a:ext uri="{FF2B5EF4-FFF2-40B4-BE49-F238E27FC236}">
                <a16:creationId xmlns:a16="http://schemas.microsoft.com/office/drawing/2014/main" id="{2FE9A986-3DC6-D58D-3CB8-90515217D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-14" b="6812"/>
          <a:stretch>
            <a:fillRect/>
          </a:stretch>
        </p:blipFill>
        <p:spPr bwMode="auto">
          <a:xfrm rot="10800000" flipV="1">
            <a:off x="7664710" y="3410816"/>
            <a:ext cx="4380796" cy="344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7" descr="Apple &amp; The Future Of Personal Computing | Bruceb Consulting">
            <a:extLst>
              <a:ext uri="{FF2B5EF4-FFF2-40B4-BE49-F238E27FC236}">
                <a16:creationId xmlns:a16="http://schemas.microsoft.com/office/drawing/2014/main" id="{12C25FD0-9720-3756-6861-EEF88F767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6" y="3829050"/>
            <a:ext cx="5066438" cy="240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6" descr="Say NO to traffic jams! Have an office in the Centre of Bangalore: Without  the pain of traffic jams!">
            <a:extLst>
              <a:ext uri="{FF2B5EF4-FFF2-40B4-BE49-F238E27FC236}">
                <a16:creationId xmlns:a16="http://schemas.microsoft.com/office/drawing/2014/main" id="{A398EABB-C504-D069-1ED6-29BDA5344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94347" y="66853"/>
            <a:ext cx="3660761" cy="326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DB8B3250-D44A-06E2-3FA9-934B6FF35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A6B1812-DB02-F25F-726D-12A62B8E9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3B51E016-78DC-021B-E434-B39A8DE15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290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41BC9D-5E3A-2C90-8046-79A4C07D98B3}"/>
              </a:ext>
            </a:extLst>
          </p:cNvPr>
          <p:cNvSpPr txBox="1"/>
          <p:nvPr/>
        </p:nvSpPr>
        <p:spPr>
          <a:xfrm>
            <a:off x="2646425" y="2877191"/>
            <a:ext cx="23718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tall buildings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99A82A-8040-A806-44F2-11ED6D869EB9}"/>
              </a:ext>
            </a:extLst>
          </p:cNvPr>
          <p:cNvSpPr txBox="1"/>
          <p:nvPr/>
        </p:nvSpPr>
        <p:spPr>
          <a:xfrm>
            <a:off x="5541670" y="3524250"/>
            <a:ext cx="2141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No pollution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C3CCCD-A8E6-F085-4487-C368A7CFCAE2}"/>
              </a:ext>
            </a:extLst>
          </p:cNvPr>
          <p:cNvSpPr txBox="1"/>
          <p:nvPr/>
        </p:nvSpPr>
        <p:spPr>
          <a:xfrm>
            <a:off x="9572801" y="1020011"/>
            <a:ext cx="2472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No traffic jam/</a:t>
            </a:r>
          </a:p>
          <a:p>
            <a:r>
              <a:rPr lang="en-US" sz="3000" dirty="0"/>
              <a:t>congestion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95E1B5-A84D-934A-C394-2CABA79EDB89}"/>
              </a:ext>
            </a:extLst>
          </p:cNvPr>
          <p:cNvSpPr txBox="1"/>
          <p:nvPr/>
        </p:nvSpPr>
        <p:spPr>
          <a:xfrm>
            <a:off x="1111003" y="6274107"/>
            <a:ext cx="3070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robots/computers</a:t>
            </a:r>
          </a:p>
        </p:txBody>
      </p:sp>
    </p:spTree>
    <p:extLst>
      <p:ext uri="{BB962C8B-B14F-4D97-AF65-F5344CB8AC3E}">
        <p14:creationId xmlns:p14="http://schemas.microsoft.com/office/powerpoint/2010/main" val="2777991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6814" y="1156083"/>
            <a:ext cx="103900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Work in groups. Discuss the questions.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89552" y="2265545"/>
            <a:ext cx="5802448" cy="3372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ea typeface="Calibri" panose="020F0502020204030204" pitchFamily="34" charset="0"/>
              </a:rPr>
              <a:t>1. What will future cities look like?</a:t>
            </a:r>
            <a:endParaRPr lang="en-US" sz="3600" dirty="0"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ea typeface="Calibri" panose="020F0502020204030204" pitchFamily="34" charset="0"/>
              </a:rPr>
              <a:t>2. Do you think they will be ‘smarter’ and more sustainable? Why/Why not?</a:t>
            </a:r>
            <a:endParaRPr lang="en-US" sz="36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2050" name="Picture 2" descr="Life in 2050: A Look Into Sustainable Cities of the Future - New Jersey  Digest">
            <a:extLst>
              <a:ext uri="{FF2B5EF4-FFF2-40B4-BE49-F238E27FC236}">
                <a16:creationId xmlns:a16="http://schemas.microsoft.com/office/drawing/2014/main" id="{F1ABAADC-FDCE-77E7-5A0B-83E9EE33A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52" y="2265545"/>
            <a:ext cx="5802448" cy="401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490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sustainable 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involving the use of natural products and energy in a way that does not harm the environment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2372675" y="2771761"/>
            <a:ext cx="2314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2800" b="1" dirty="0">
                <a:solidFill>
                  <a:schemeClr val="accent2">
                    <a:lumMod val="50000"/>
                  </a:schemeClr>
                </a:solidFill>
              </a:rPr>
              <a:t>/səˈsteɪ.nə.bļ/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Sustainable&quot; nghĩa là gì: Định Nghĩa, Ví Dụ trong Tiếng Anh">
            <a:extLst>
              <a:ext uri="{FF2B5EF4-FFF2-40B4-BE49-F238E27FC236}">
                <a16:creationId xmlns:a16="http://schemas.microsoft.com/office/drawing/2014/main" id="{D4255A6C-4EBF-4348-2394-6E632FAEA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192" y="1675745"/>
            <a:ext cx="4077998" cy="407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ustainable__gb_1.mp3" descr="sustainable__gb_1.mp3">
            <a:hlinkClick r:id="" action="ppaction://media"/>
            <a:extLst>
              <a:ext uri="{FF2B5EF4-FFF2-40B4-BE49-F238E27FC236}">
                <a16:creationId xmlns:a16="http://schemas.microsoft.com/office/drawing/2014/main" id="{8E2F56EA-64F4-184B-B0C8-1039DE0D61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65694" y="33083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operate (v) 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to work in a particular way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92638" y="2771761"/>
            <a:ext cx="1874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ɒp.ər.eɪt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ọc từ operate - Chủ đề Trains | 600 từ vựng TOEIC">
            <a:extLst>
              <a:ext uri="{FF2B5EF4-FFF2-40B4-BE49-F238E27FC236}">
                <a16:creationId xmlns:a16="http://schemas.microsoft.com/office/drawing/2014/main" id="{C4EB9759-04FB-FF63-ECD5-6E98B3C9A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278" y="2505075"/>
            <a:ext cx="4610950" cy="345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perate__gb_1.mp3" descr="operate__gb_1.mp3">
            <a:hlinkClick r:id="" action="ppaction://media"/>
            <a:extLst>
              <a:ext uri="{FF2B5EF4-FFF2-40B4-BE49-F238E27FC236}">
                <a16:creationId xmlns:a16="http://schemas.microsoft.com/office/drawing/2014/main" id="{D81EB201-B535-174D-A5A7-9453FB5EEF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23610" y="342856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efficient (adj) 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4176" y="4449485"/>
            <a:ext cx="60435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working well without wasting time, money, or energy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66886" y="2771761"/>
            <a:ext cx="1526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ɪˈfɪʃənt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The Most Efficient Way to Do 10 Different Things">
            <a:extLst>
              <a:ext uri="{FF2B5EF4-FFF2-40B4-BE49-F238E27FC236}">
                <a16:creationId xmlns:a16="http://schemas.microsoft.com/office/drawing/2014/main" id="{CCA950D9-69C5-D4B9-7ED1-25875E3F6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900" y="1888046"/>
            <a:ext cx="5684292" cy="254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efficient__gb_2.mp3" descr="efficient__gb_2.mp3">
            <a:hlinkClick r:id="" action="ppaction://media"/>
            <a:extLst>
              <a:ext uri="{FF2B5EF4-FFF2-40B4-BE49-F238E27FC236}">
                <a16:creationId xmlns:a16="http://schemas.microsoft.com/office/drawing/2014/main" id="{29AE1524-22CC-DB43-B2FC-6325D79849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87964" y="3429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2907</TotalTime>
  <Words>906</Words>
  <PresentationFormat>Widescreen</PresentationFormat>
  <Paragraphs>165</Paragraphs>
  <Slides>21</Slides>
  <Notes>9</Notes>
  <HiddenSlides>0</HiddenSlides>
  <MMClips>6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2023-05-15T02:26:52Z</dcterms:modified>
</cp:coreProperties>
</file>