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870" r:id="rId2"/>
    <p:sldId id="859" r:id="rId3"/>
    <p:sldId id="871" r:id="rId4"/>
    <p:sldId id="872" r:id="rId5"/>
    <p:sldId id="873" r:id="rId6"/>
    <p:sldId id="874" r:id="rId7"/>
    <p:sldId id="875" r:id="rId8"/>
    <p:sldId id="876" r:id="rId9"/>
    <p:sldId id="877" r:id="rId10"/>
    <p:sldId id="878" r:id="rId11"/>
    <p:sldId id="723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871"/>
            <p14:sldId id="872"/>
            <p14:sldId id="873"/>
            <p14:sldId id="874"/>
            <p14:sldId id="875"/>
            <p14:sldId id="876"/>
            <p14:sldId id="877"/>
            <p14:sldId id="878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D7"/>
    <a:srgbClr val="FDE9CB"/>
    <a:srgbClr val="FDF3B5"/>
    <a:srgbClr val="355216"/>
    <a:srgbClr val="FEF4EC"/>
    <a:srgbClr val="E3E6E2"/>
    <a:srgbClr val="CDD2C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5" autoAdjust="0"/>
    <p:restoredTop sz="94057" autoAdjust="0"/>
  </p:normalViewPr>
  <p:slideViewPr>
    <p:cSldViewPr>
      <p:cViewPr>
        <p:scale>
          <a:sx n="100" d="100"/>
          <a:sy n="100" d="100"/>
        </p:scale>
        <p:origin x="-960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7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12" Type="http://schemas.openxmlformats.org/officeDocument/2006/relationships/image" Target="../media/image76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0.png"/><Relationship Id="rId5" Type="http://schemas.openxmlformats.org/officeDocument/2006/relationships/image" Target="../media/image22.png"/><Relationship Id="rId4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7.bin"/><Relationship Id="rId26" Type="http://schemas.openxmlformats.org/officeDocument/2006/relationships/oleObject" Target="../embeddings/oleObject11.bin"/><Relationship Id="rId39" Type="http://schemas.openxmlformats.org/officeDocument/2006/relationships/image" Target="../media/image20.wmf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1.wmf"/><Relationship Id="rId34" Type="http://schemas.openxmlformats.org/officeDocument/2006/relationships/oleObject" Target="../embeddings/oleObject15.bin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33" Type="http://schemas.openxmlformats.org/officeDocument/2006/relationships/image" Target="../media/image17.wmf"/><Relationship Id="rId38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15.wmf"/><Relationship Id="rId41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0.bin"/><Relationship Id="rId32" Type="http://schemas.openxmlformats.org/officeDocument/2006/relationships/oleObject" Target="../embeddings/oleObject14.bin"/><Relationship Id="rId37" Type="http://schemas.openxmlformats.org/officeDocument/2006/relationships/image" Target="../media/image19.wmf"/><Relationship Id="rId40" Type="http://schemas.openxmlformats.org/officeDocument/2006/relationships/oleObject" Target="../embeddings/oleObject18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28" Type="http://schemas.openxmlformats.org/officeDocument/2006/relationships/oleObject" Target="../embeddings/oleObject12.bin"/><Relationship Id="rId36" Type="http://schemas.openxmlformats.org/officeDocument/2006/relationships/oleObject" Target="../embeddings/oleObject16.bin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0.wmf"/><Relationship Id="rId31" Type="http://schemas.openxmlformats.org/officeDocument/2006/relationships/image" Target="../media/image16.wmf"/><Relationship Id="rId4" Type="http://schemas.openxmlformats.org/officeDocument/2006/relationships/image" Target="../media/image22.png"/><Relationship Id="rId9" Type="http://schemas.openxmlformats.org/officeDocument/2006/relationships/image" Target="../media/image5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14.wmf"/><Relationship Id="rId30" Type="http://schemas.openxmlformats.org/officeDocument/2006/relationships/oleObject" Target="../embeddings/oleObject13.bin"/><Relationship Id="rId35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29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1.wmf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3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28.bin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28" Type="http://schemas.openxmlformats.org/officeDocument/2006/relationships/oleObject" Target="../embeddings/oleObject30.bin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30.wmf"/><Relationship Id="rId4" Type="http://schemas.openxmlformats.org/officeDocument/2006/relationships/image" Target="../media/image22.png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3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37.bin"/><Relationship Id="rId26" Type="http://schemas.openxmlformats.org/officeDocument/2006/relationships/oleObject" Target="../embeddings/oleObject41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3.wmf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41.wmf"/><Relationship Id="rId25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40.bin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42.wmf"/><Relationship Id="rId4" Type="http://schemas.openxmlformats.org/officeDocument/2006/relationships/image" Target="../media/image22.png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4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48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54.wmf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11" Type="http://schemas.openxmlformats.org/officeDocument/2006/relationships/image" Target="../media/image49.wmf"/><Relationship Id="rId5" Type="http://schemas.openxmlformats.org/officeDocument/2006/relationships/oleObject" Target="../embeddings/oleObject42.bin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53.wmf"/><Relationship Id="rId4" Type="http://schemas.openxmlformats.org/officeDocument/2006/relationships/image" Target="../media/image22.png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4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5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wmf"/><Relationship Id="rId11" Type="http://schemas.openxmlformats.org/officeDocument/2006/relationships/image" Target="../media/image55.wmf"/><Relationship Id="rId5" Type="http://schemas.openxmlformats.org/officeDocument/2006/relationships/oleObject" Target="../embeddings/oleObject50.bin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59.wmf"/><Relationship Id="rId4" Type="http://schemas.openxmlformats.org/officeDocument/2006/relationships/image" Target="../media/image22.png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5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3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0.wmf"/><Relationship Id="rId11" Type="http://schemas.openxmlformats.org/officeDocument/2006/relationships/image" Target="../media/image62.wmf"/><Relationship Id="rId5" Type="http://schemas.openxmlformats.org/officeDocument/2006/relationships/oleObject" Target="../embeddings/oleObject57.bin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59.bin"/><Relationship Id="rId4" Type="http://schemas.openxmlformats.org/officeDocument/2006/relationships/image" Target="../media/image22.png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6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68.bin"/><Relationship Id="rId26" Type="http://schemas.openxmlformats.org/officeDocument/2006/relationships/oleObject" Target="../embeddings/oleObject72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72.wmf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70.wmf"/><Relationship Id="rId25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29" Type="http://schemas.openxmlformats.org/officeDocument/2006/relationships/image" Target="../media/image7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5.wmf"/><Relationship Id="rId11" Type="http://schemas.openxmlformats.org/officeDocument/2006/relationships/image" Target="../media/image67.wmf"/><Relationship Id="rId24" Type="http://schemas.openxmlformats.org/officeDocument/2006/relationships/oleObject" Target="../embeddings/oleObject71.bin"/><Relationship Id="rId5" Type="http://schemas.openxmlformats.org/officeDocument/2006/relationships/oleObject" Target="../embeddings/oleObject62.bin"/><Relationship Id="rId15" Type="http://schemas.openxmlformats.org/officeDocument/2006/relationships/image" Target="../media/image69.wmf"/><Relationship Id="rId23" Type="http://schemas.openxmlformats.org/officeDocument/2006/relationships/image" Target="../media/image73.wmf"/><Relationship Id="rId28" Type="http://schemas.openxmlformats.org/officeDocument/2006/relationships/oleObject" Target="../embeddings/oleObject73.bin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71.wmf"/><Relationship Id="rId31" Type="http://schemas.openxmlformats.org/officeDocument/2006/relationships/image" Target="../media/image77.wmf"/><Relationship Id="rId4" Type="http://schemas.openxmlformats.org/officeDocument/2006/relationships/image" Target="../media/image22.png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66.bin"/><Relationship Id="rId22" Type="http://schemas.openxmlformats.org/officeDocument/2006/relationships/oleObject" Target="../embeddings/oleObject70.bin"/><Relationship Id="rId27" Type="http://schemas.openxmlformats.org/officeDocument/2006/relationships/image" Target="../media/image75.wmf"/><Relationship Id="rId30" Type="http://schemas.openxmlformats.org/officeDocument/2006/relationships/oleObject" Target="../embeddings/oleObject7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0.png"/><Relationship Id="rId5" Type="http://schemas.openxmlformats.org/officeDocument/2006/relationships/image" Target="../media/image22.png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62" y="3446225"/>
            <a:ext cx="5161550" cy="26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1968867"/>
            <a:ext cx="6141395" cy="153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0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42875"/>
            <a:ext cx="9914082" cy="2447925"/>
          </a:xfrm>
          <a:prstGeom prst="roundRect">
            <a:avLst>
              <a:gd name="adj" fmla="val 5803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90500"/>
                <a:ext cx="9829800" cy="232305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Năm 2021, dân số của một quốc gia ở châu Á là 19 triệu người. Người ta ước tính rằng dân số của quốc gia này sẽ tăng gấp đôi sau 30 năm nữa. Khi đó dân số A (triệu người) của quốc gia đó sau t năm kể từ năm 2021 được ước tính bằng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công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𝑨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𝟏𝟗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  <m:sup>
                        <m:f>
                          <m:fPr>
                            <m:ctrlP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𝟑𝟎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200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Hỏi với tốc độ tăng dân số như vậy thì sau 20 năm nữa dân số của quốc gia này sẽ là bao nhiêu? </a:t>
                </a: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(Làm tròn kết quả đến chữ số hàng triệu</a:t>
                </a:r>
                <a:r>
                  <a:rPr lang="vi-VN" sz="2000" b="1" smtClean="0">
                    <a:latin typeface="Arial" pitchFamily="34" charset="0"/>
                    <a:cs typeface="Arial" pitchFamily="34" charset="0"/>
                  </a:rPr>
                  <a:t>).</a:t>
                </a:r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90500"/>
                <a:ext cx="9829800" cy="2323050"/>
              </a:xfrm>
              <a:prstGeom prst="rect">
                <a:avLst/>
              </a:prstGeom>
              <a:blipFill rotWithShape="1">
                <a:blip r:embed="rId4"/>
                <a:stretch>
                  <a:fillRect l="-434" t="-525" r="-1240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143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3429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30" y="2729161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990855"/>
              </p:ext>
            </p:extLst>
          </p:nvPr>
        </p:nvGraphicFramePr>
        <p:xfrm>
          <a:off x="4799012" y="3657600"/>
          <a:ext cx="270033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" name="Equation" r:id="rId7" imgW="1143000" imgH="330120" progId="Equation.DSMT4">
                  <p:embed/>
                </p:oleObj>
              </mc:Choice>
              <mc:Fallback>
                <p:oleObj name="Equation" r:id="rId7" imgW="11430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2" y="3657600"/>
                        <a:ext cx="270033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360612" y="3200400"/>
            <a:ext cx="869488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Sau 20 năm nữa dân số của quốc gia này sẽ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42211" y="3886200"/>
            <a:ext cx="22860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(triệu người)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83107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1" y="180975"/>
            <a:ext cx="9525866" cy="1790633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95378" y="246906"/>
            <a:ext cx="13716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2286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460175"/>
              </p:ext>
            </p:extLst>
          </p:nvPr>
        </p:nvGraphicFramePr>
        <p:xfrm>
          <a:off x="2428791" y="737177"/>
          <a:ext cx="14112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94" name="Equation" r:id="rId5" imgW="596880" imgH="469800" progId="Equation.DSMT4">
                  <p:embed/>
                </p:oleObj>
              </mc:Choice>
              <mc:Fallback>
                <p:oleObj name="Equation" r:id="rId5" imgW="596880" imgH="469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791" y="737177"/>
                        <a:ext cx="14112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01" y="2128288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323012" y="2720292"/>
            <a:ext cx="0" cy="3832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410422"/>
              </p:ext>
            </p:extLst>
          </p:nvPr>
        </p:nvGraphicFramePr>
        <p:xfrm>
          <a:off x="935572" y="2622136"/>
          <a:ext cx="2346325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95" name="Equation" r:id="rId8" imgW="1091880" imgH="698400" progId="Equation.DSMT4">
                  <p:embed/>
                </p:oleObj>
              </mc:Choice>
              <mc:Fallback>
                <p:oleObj name="Equation" r:id="rId8" imgW="109188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572" y="2622136"/>
                        <a:ext cx="2346325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010029"/>
              </p:ext>
            </p:extLst>
          </p:nvPr>
        </p:nvGraphicFramePr>
        <p:xfrm>
          <a:off x="5055074" y="935038"/>
          <a:ext cx="8413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96" name="Equation" r:id="rId10" imgW="355320" imgH="330120" progId="Equation.DSMT4">
                  <p:embed/>
                </p:oleObj>
              </mc:Choice>
              <mc:Fallback>
                <p:oleObj name="Equation" r:id="rId10" imgW="3553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074" y="935038"/>
                        <a:ext cx="8413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011217"/>
              </p:ext>
            </p:extLst>
          </p:nvPr>
        </p:nvGraphicFramePr>
        <p:xfrm>
          <a:off x="7111444" y="730250"/>
          <a:ext cx="135255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97" name="Equation" r:id="rId12" imgW="571320" imgH="520560" progId="Equation.DSMT4">
                  <p:embed/>
                </p:oleObj>
              </mc:Choice>
              <mc:Fallback>
                <p:oleObj name="Equation" r:id="rId12" imgW="5713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1444" y="730250"/>
                        <a:ext cx="135255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114815"/>
              </p:ext>
            </p:extLst>
          </p:nvPr>
        </p:nvGraphicFramePr>
        <p:xfrm>
          <a:off x="9678988" y="769938"/>
          <a:ext cx="180340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98" name="Equation" r:id="rId14" imgW="761760" imgH="469800" progId="Equation.DSMT4">
                  <p:embed/>
                </p:oleObj>
              </mc:Choice>
              <mc:Fallback>
                <p:oleObj name="Equation" r:id="rId14" imgW="7617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8988" y="769938"/>
                        <a:ext cx="1803400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282112"/>
              </p:ext>
            </p:extLst>
          </p:nvPr>
        </p:nvGraphicFramePr>
        <p:xfrm>
          <a:off x="3351212" y="2720292"/>
          <a:ext cx="14192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99" name="Equation" r:id="rId16" imgW="660240" imgH="583920" progId="Equation.DSMT4">
                  <p:embed/>
                </p:oleObj>
              </mc:Choice>
              <mc:Fallback>
                <p:oleObj name="Equation" r:id="rId16" imgW="6602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2" y="2720292"/>
                        <a:ext cx="1419225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009231"/>
              </p:ext>
            </p:extLst>
          </p:nvPr>
        </p:nvGraphicFramePr>
        <p:xfrm>
          <a:off x="995360" y="4343400"/>
          <a:ext cx="1830070" cy="78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0" name="Equation" r:id="rId18" imgW="774360" imgH="330120" progId="Equation.DSMT4">
                  <p:embed/>
                </p:oleObj>
              </mc:Choice>
              <mc:Fallback>
                <p:oleObj name="Equation" r:id="rId18" imgW="7743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0" y="4343400"/>
                        <a:ext cx="1830070" cy="782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04107"/>
              </p:ext>
            </p:extLst>
          </p:nvPr>
        </p:nvGraphicFramePr>
        <p:xfrm>
          <a:off x="2800825" y="4474631"/>
          <a:ext cx="1379538" cy="661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1" name="Equation" r:id="rId20" imgW="583920" imgH="279360" progId="Equation.DSMT4">
                  <p:embed/>
                </p:oleObj>
              </mc:Choice>
              <mc:Fallback>
                <p:oleObj name="Equation" r:id="rId20" imgW="583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825" y="4474631"/>
                        <a:ext cx="1379538" cy="661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878342"/>
              </p:ext>
            </p:extLst>
          </p:nvPr>
        </p:nvGraphicFramePr>
        <p:xfrm>
          <a:off x="1827528" y="5236631"/>
          <a:ext cx="1379538" cy="661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2" name="Equation" r:id="rId22" imgW="583920" imgH="279360" progId="Equation.DSMT4">
                  <p:embed/>
                </p:oleObj>
              </mc:Choice>
              <mc:Fallback>
                <p:oleObj name="Equation" r:id="rId22" imgW="583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528" y="5236631"/>
                        <a:ext cx="1379538" cy="661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642969"/>
              </p:ext>
            </p:extLst>
          </p:nvPr>
        </p:nvGraphicFramePr>
        <p:xfrm>
          <a:off x="3112452" y="5366703"/>
          <a:ext cx="1229360" cy="48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3" name="Equation" r:id="rId24" imgW="520560" imgH="203040" progId="Equation.DSMT4">
                  <p:embed/>
                </p:oleObj>
              </mc:Choice>
              <mc:Fallback>
                <p:oleObj name="Equation" r:id="rId24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452" y="5366703"/>
                        <a:ext cx="1229360" cy="481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225035"/>
              </p:ext>
            </p:extLst>
          </p:nvPr>
        </p:nvGraphicFramePr>
        <p:xfrm>
          <a:off x="6627812" y="2514600"/>
          <a:ext cx="22383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4" name="Equation" r:id="rId26" imgW="1041120" imgH="520560" progId="Equation.DSMT4">
                  <p:embed/>
                </p:oleObj>
              </mc:Choice>
              <mc:Fallback>
                <p:oleObj name="Equation" r:id="rId26" imgW="10411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2" y="2514600"/>
                        <a:ext cx="2238375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204499"/>
              </p:ext>
            </p:extLst>
          </p:nvPr>
        </p:nvGraphicFramePr>
        <p:xfrm>
          <a:off x="8906667" y="2819400"/>
          <a:ext cx="9001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5" name="Equation" r:id="rId28" imgW="419040" imgH="253800" progId="Equation.DSMT4">
                  <p:embed/>
                </p:oleObj>
              </mc:Choice>
              <mc:Fallback>
                <p:oleObj name="Equation" r:id="rId28" imgW="419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6667" y="2819400"/>
                        <a:ext cx="9001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818860"/>
              </p:ext>
            </p:extLst>
          </p:nvPr>
        </p:nvGraphicFramePr>
        <p:xfrm>
          <a:off x="7847012" y="3581400"/>
          <a:ext cx="12541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6" name="Equation" r:id="rId30" imgW="583920" imgH="279360" progId="Equation.DSMT4">
                  <p:embed/>
                </p:oleObj>
              </mc:Choice>
              <mc:Fallback>
                <p:oleObj name="Equation" r:id="rId30" imgW="583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2" y="3581400"/>
                        <a:ext cx="12541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831223"/>
              </p:ext>
            </p:extLst>
          </p:nvPr>
        </p:nvGraphicFramePr>
        <p:xfrm>
          <a:off x="9142412" y="3581400"/>
          <a:ext cx="12541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7" name="Equation" r:id="rId32" imgW="583920" imgH="279360" progId="Equation.DSMT4">
                  <p:embed/>
                </p:oleObj>
              </mc:Choice>
              <mc:Fallback>
                <p:oleObj name="Equation" r:id="rId32" imgW="583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2412" y="3581400"/>
                        <a:ext cx="12541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577453"/>
              </p:ext>
            </p:extLst>
          </p:nvPr>
        </p:nvGraphicFramePr>
        <p:xfrm>
          <a:off x="10361612" y="3676650"/>
          <a:ext cx="11445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8" name="Equation" r:id="rId34" imgW="533160" imgH="190440" progId="Equation.DSMT4">
                  <p:embed/>
                </p:oleObj>
              </mc:Choice>
              <mc:Fallback>
                <p:oleObj name="Equation" r:id="rId34" imgW="533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1612" y="3676650"/>
                        <a:ext cx="114458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354814"/>
              </p:ext>
            </p:extLst>
          </p:nvPr>
        </p:nvGraphicFramePr>
        <p:xfrm>
          <a:off x="6704012" y="4489450"/>
          <a:ext cx="26479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09" name="Equation" r:id="rId36" imgW="1231560" imgH="469800" progId="Equation.DSMT4">
                  <p:embed/>
                </p:oleObj>
              </mc:Choice>
              <mc:Fallback>
                <p:oleObj name="Equation" r:id="rId36" imgW="1231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2" y="4489450"/>
                        <a:ext cx="264795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158362"/>
              </p:ext>
            </p:extLst>
          </p:nvPr>
        </p:nvGraphicFramePr>
        <p:xfrm>
          <a:off x="9447212" y="4794250"/>
          <a:ext cx="12287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10" name="Equation" r:id="rId38" imgW="571320" imgH="228600" progId="Equation.DSMT4">
                  <p:embed/>
                </p:oleObj>
              </mc:Choice>
              <mc:Fallback>
                <p:oleObj name="Equation" r:id="rId38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7212" y="4794250"/>
                        <a:ext cx="12287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516779"/>
              </p:ext>
            </p:extLst>
          </p:nvPr>
        </p:nvGraphicFramePr>
        <p:xfrm>
          <a:off x="8434388" y="5583238"/>
          <a:ext cx="11191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11" name="Equation" r:id="rId40" imgW="520560" imgH="203040" progId="Equation.DSMT4">
                  <p:embed/>
                </p:oleObj>
              </mc:Choice>
              <mc:Fallback>
                <p:oleObj name="Equation" r:id="rId40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4388" y="5583238"/>
                        <a:ext cx="11191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1" y="180975"/>
            <a:ext cx="9525866" cy="15716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471578" y="315002"/>
            <a:ext cx="5223034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Thực hiện phép tính: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2286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086958"/>
              </p:ext>
            </p:extLst>
          </p:nvPr>
        </p:nvGraphicFramePr>
        <p:xfrm>
          <a:off x="2569130" y="769152"/>
          <a:ext cx="3534410" cy="85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5" name="Equation" r:id="rId5" imgW="1358640" imgH="330120" progId="Equation.DSMT4">
                  <p:embed/>
                </p:oleObj>
              </mc:Choice>
              <mc:Fallback>
                <p:oleObj name="Equation" r:id="rId5" imgW="13586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130" y="769152"/>
                        <a:ext cx="3534410" cy="859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27" y="18579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166901" y="2392584"/>
            <a:ext cx="0" cy="3832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511497"/>
              </p:ext>
            </p:extLst>
          </p:nvPr>
        </p:nvGraphicFramePr>
        <p:xfrm>
          <a:off x="1103102" y="2190750"/>
          <a:ext cx="3211353" cy="78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6" name="Equation" r:id="rId8" imgW="1358640" imgH="330120" progId="Equation.DSMT4">
                  <p:embed/>
                </p:oleObj>
              </mc:Choice>
              <mc:Fallback>
                <p:oleObj name="Equation" r:id="rId8" imgW="13586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102" y="2190750"/>
                        <a:ext cx="3211353" cy="782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185908"/>
              </p:ext>
            </p:extLst>
          </p:nvPr>
        </p:nvGraphicFramePr>
        <p:xfrm>
          <a:off x="8104346" y="970121"/>
          <a:ext cx="2181066" cy="66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7" name="Equation" r:id="rId10" imgW="838080" imgH="253800" progId="Equation.DSMT4">
                  <p:embed/>
                </p:oleObj>
              </mc:Choice>
              <mc:Fallback>
                <p:oleObj name="Equation" r:id="rId10" imgW="838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346" y="970121"/>
                        <a:ext cx="2181066" cy="660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103809"/>
              </p:ext>
            </p:extLst>
          </p:nvPr>
        </p:nvGraphicFramePr>
        <p:xfrm>
          <a:off x="1461452" y="3080243"/>
          <a:ext cx="4023360" cy="66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8" name="Equation" r:id="rId12" imgW="1701720" imgH="279360" progId="Equation.DSMT4">
                  <p:embed/>
                </p:oleObj>
              </mc:Choice>
              <mc:Fallback>
                <p:oleObj name="Equation" r:id="rId12" imgW="1701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452" y="3080243"/>
                        <a:ext cx="4023360" cy="661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060067"/>
              </p:ext>
            </p:extLst>
          </p:nvPr>
        </p:nvGraphicFramePr>
        <p:xfrm>
          <a:off x="1461452" y="3958994"/>
          <a:ext cx="267176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9" name="Equation" r:id="rId14" imgW="1130040" imgH="279360" progId="Equation.DSMT4">
                  <p:embed/>
                </p:oleObj>
              </mc:Choice>
              <mc:Fallback>
                <p:oleObj name="Equation" r:id="rId14" imgW="1130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452" y="3958994"/>
                        <a:ext cx="267176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32430"/>
              </p:ext>
            </p:extLst>
          </p:nvPr>
        </p:nvGraphicFramePr>
        <p:xfrm>
          <a:off x="1461452" y="4629150"/>
          <a:ext cx="25209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0" name="Equation" r:id="rId16" imgW="1066680" imgH="393480" progId="Equation.DSMT4">
                  <p:embed/>
                </p:oleObj>
              </mc:Choice>
              <mc:Fallback>
                <p:oleObj name="Equation" r:id="rId16" imgW="1066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452" y="4629150"/>
                        <a:ext cx="25209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002339"/>
              </p:ext>
            </p:extLst>
          </p:nvPr>
        </p:nvGraphicFramePr>
        <p:xfrm>
          <a:off x="1461452" y="5543550"/>
          <a:ext cx="270033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1" name="Equation" r:id="rId18" imgW="1143000" imgH="393480" progId="Equation.DSMT4">
                  <p:embed/>
                </p:oleObj>
              </mc:Choice>
              <mc:Fallback>
                <p:oleObj name="Equation" r:id="rId18" imgW="1143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452" y="5543550"/>
                        <a:ext cx="2700337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357707"/>
              </p:ext>
            </p:extLst>
          </p:nvPr>
        </p:nvGraphicFramePr>
        <p:xfrm>
          <a:off x="6904326" y="2383059"/>
          <a:ext cx="19812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2" name="Equation" r:id="rId20" imgW="838080" imgH="253800" progId="Equation.DSMT4">
                  <p:embed/>
                </p:oleObj>
              </mc:Choice>
              <mc:Fallback>
                <p:oleObj name="Equation" r:id="rId20" imgW="838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326" y="2383059"/>
                        <a:ext cx="19812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060612"/>
              </p:ext>
            </p:extLst>
          </p:nvPr>
        </p:nvGraphicFramePr>
        <p:xfrm>
          <a:off x="7618412" y="2971800"/>
          <a:ext cx="26717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3" name="Equation" r:id="rId22" imgW="1130040" imgH="253800" progId="Equation.DSMT4">
                  <p:embed/>
                </p:oleObj>
              </mc:Choice>
              <mc:Fallback>
                <p:oleObj name="Equation" r:id="rId22" imgW="1130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2971800"/>
                        <a:ext cx="26717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142820"/>
              </p:ext>
            </p:extLst>
          </p:nvPr>
        </p:nvGraphicFramePr>
        <p:xfrm>
          <a:off x="7618412" y="3767700"/>
          <a:ext cx="18621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4" name="Equation" r:id="rId24" imgW="787320" imgH="228600" progId="Equation.DSMT4">
                  <p:embed/>
                </p:oleObj>
              </mc:Choice>
              <mc:Fallback>
                <p:oleObj name="Equation" r:id="rId24" imgW="787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3767700"/>
                        <a:ext cx="1862137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708095"/>
              </p:ext>
            </p:extLst>
          </p:nvPr>
        </p:nvGraphicFramePr>
        <p:xfrm>
          <a:off x="7618412" y="4495800"/>
          <a:ext cx="17113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5" name="Equation" r:id="rId26" imgW="723600" imgH="215640" progId="Equation.DSMT4">
                  <p:embed/>
                </p:oleObj>
              </mc:Choice>
              <mc:Fallback>
                <p:oleObj name="Equation" r:id="rId26" imgW="723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4495800"/>
                        <a:ext cx="171132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80417"/>
              </p:ext>
            </p:extLst>
          </p:nvPr>
        </p:nvGraphicFramePr>
        <p:xfrm>
          <a:off x="7618412" y="5272088"/>
          <a:ext cx="14112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56" name="Equation" r:id="rId28" imgW="596880" imgH="203040" progId="Equation.DSMT4">
                  <p:embed/>
                </p:oleObj>
              </mc:Choice>
              <mc:Fallback>
                <p:oleObj name="Equation" r:id="rId28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2" y="5272088"/>
                        <a:ext cx="1411287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11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1" y="180975"/>
            <a:ext cx="9525866" cy="15716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471578" y="228600"/>
            <a:ext cx="5223034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Rút gọn các biểu thức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2286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298439"/>
              </p:ext>
            </p:extLst>
          </p:nvPr>
        </p:nvGraphicFramePr>
        <p:xfrm>
          <a:off x="2595130" y="701964"/>
          <a:ext cx="3483841" cy="1050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6" name="Equation" r:id="rId5" imgW="1473120" imgH="444240" progId="Equation.DSMT4">
                  <p:embed/>
                </p:oleObj>
              </mc:Choice>
              <mc:Fallback>
                <p:oleObj name="Equation" r:id="rId5" imgW="14731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130" y="701964"/>
                        <a:ext cx="3483841" cy="1050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27" y="18579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166901" y="2392584"/>
            <a:ext cx="0" cy="3832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530167"/>
              </p:ext>
            </p:extLst>
          </p:nvPr>
        </p:nvGraphicFramePr>
        <p:xfrm>
          <a:off x="1103168" y="2228927"/>
          <a:ext cx="204152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7" name="Equation" r:id="rId8" imgW="863280" imgH="444240" progId="Equation.DSMT4">
                  <p:embed/>
                </p:oleObj>
              </mc:Choice>
              <mc:Fallback>
                <p:oleObj name="Equation" r:id="rId8" imgW="863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168" y="2228927"/>
                        <a:ext cx="2041525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66763"/>
              </p:ext>
            </p:extLst>
          </p:nvPr>
        </p:nvGraphicFramePr>
        <p:xfrm>
          <a:off x="7243763" y="688975"/>
          <a:ext cx="39655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8" name="Equation" r:id="rId10" imgW="1676160" imgH="444240" progId="Equation.DSMT4">
                  <p:embed/>
                </p:oleObj>
              </mc:Choice>
              <mc:Fallback>
                <p:oleObj name="Equation" r:id="rId10" imgW="1676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763" y="688975"/>
                        <a:ext cx="39655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135413"/>
              </p:ext>
            </p:extLst>
          </p:nvPr>
        </p:nvGraphicFramePr>
        <p:xfrm>
          <a:off x="1979612" y="4419600"/>
          <a:ext cx="16510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9" name="Equation" r:id="rId12" imgW="698400" imgH="228600" progId="Equation.DSMT4">
                  <p:embed/>
                </p:oleObj>
              </mc:Choice>
              <mc:Fallback>
                <p:oleObj name="Equation" r:id="rId12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2" y="4419600"/>
                        <a:ext cx="165100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202457"/>
              </p:ext>
            </p:extLst>
          </p:nvPr>
        </p:nvGraphicFramePr>
        <p:xfrm>
          <a:off x="1979612" y="5181600"/>
          <a:ext cx="11414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0" name="Equation" r:id="rId14" imgW="482400" imgH="228600" progId="Equation.DSMT4">
                  <p:embed/>
                </p:oleObj>
              </mc:Choice>
              <mc:Fallback>
                <p:oleObj name="Equation" r:id="rId14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2" y="5181600"/>
                        <a:ext cx="114141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674321"/>
              </p:ext>
            </p:extLst>
          </p:nvPr>
        </p:nvGraphicFramePr>
        <p:xfrm>
          <a:off x="1979612" y="3256526"/>
          <a:ext cx="143986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1" name="Equation" r:id="rId16" imgW="609480" imgH="444240" progId="Equation.DSMT4">
                  <p:embed/>
                </p:oleObj>
              </mc:Choice>
              <mc:Fallback>
                <p:oleObj name="Equation" r:id="rId16" imgW="6094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2" y="3256526"/>
                        <a:ext cx="1439863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563486"/>
              </p:ext>
            </p:extLst>
          </p:nvPr>
        </p:nvGraphicFramePr>
        <p:xfrm>
          <a:off x="6981825" y="2057400"/>
          <a:ext cx="2462213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2" name="Equation" r:id="rId18" imgW="1041120" imgH="444240" progId="Equation.DSMT4">
                  <p:embed/>
                </p:oleObj>
              </mc:Choice>
              <mc:Fallback>
                <p:oleObj name="Equation" r:id="rId18" imgW="10411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825" y="2057400"/>
                        <a:ext cx="2462213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043208"/>
              </p:ext>
            </p:extLst>
          </p:nvPr>
        </p:nvGraphicFramePr>
        <p:xfrm>
          <a:off x="7712074" y="3142226"/>
          <a:ext cx="13208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3" name="Equation" r:id="rId20" imgW="558720" imgH="444240" progId="Equation.DSMT4">
                  <p:embed/>
                </p:oleObj>
              </mc:Choice>
              <mc:Fallback>
                <p:oleObj name="Equation" r:id="rId20" imgW="558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2074" y="3142226"/>
                        <a:ext cx="1320800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082088"/>
              </p:ext>
            </p:extLst>
          </p:nvPr>
        </p:nvGraphicFramePr>
        <p:xfrm>
          <a:off x="7712074" y="4203700"/>
          <a:ext cx="1560513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4" name="Equation" r:id="rId22" imgW="660240" imgH="444240" progId="Equation.DSMT4">
                  <p:embed/>
                </p:oleObj>
              </mc:Choice>
              <mc:Fallback>
                <p:oleObj name="Equation" r:id="rId22" imgW="660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2074" y="4203700"/>
                        <a:ext cx="1560513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433366"/>
              </p:ext>
            </p:extLst>
          </p:nvPr>
        </p:nvGraphicFramePr>
        <p:xfrm>
          <a:off x="7712074" y="5276850"/>
          <a:ext cx="16795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5" name="Equation" r:id="rId24" imgW="711000" imgH="228600" progId="Equation.DSMT4">
                  <p:embed/>
                </p:oleObj>
              </mc:Choice>
              <mc:Fallback>
                <p:oleObj name="Equation" r:id="rId24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2074" y="5276850"/>
                        <a:ext cx="167957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792275"/>
              </p:ext>
            </p:extLst>
          </p:nvPr>
        </p:nvGraphicFramePr>
        <p:xfrm>
          <a:off x="7712074" y="5734050"/>
          <a:ext cx="8096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6" name="Equation" r:id="rId26" imgW="342720" imgH="419040" progId="Equation.DSMT4">
                  <p:embed/>
                </p:oleObj>
              </mc:Choice>
              <mc:Fallback>
                <p:oleObj name="Equation" r:id="rId26" imgW="342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2074" y="5734050"/>
                        <a:ext cx="80962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23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1" y="142875"/>
            <a:ext cx="9525866" cy="1952625"/>
          </a:xfrm>
          <a:prstGeom prst="roundRect">
            <a:avLst>
              <a:gd name="adj" fmla="val 5803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190500"/>
            <a:ext cx="9220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Cho x, y là các số thực dương. Rút gọn các biểu thức sau: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2286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56258"/>
              </p:ext>
            </p:extLst>
          </p:nvPr>
        </p:nvGraphicFramePr>
        <p:xfrm>
          <a:off x="2700338" y="649287"/>
          <a:ext cx="3273425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4" name="Equation" r:id="rId5" imgW="1384200" imgH="571320" progId="Equation.DSMT4">
                  <p:embed/>
                </p:oleObj>
              </mc:Choice>
              <mc:Fallback>
                <p:oleObj name="Equation" r:id="rId5" imgW="13842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649287"/>
                        <a:ext cx="3273425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2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101486"/>
              </p:ext>
            </p:extLst>
          </p:nvPr>
        </p:nvGraphicFramePr>
        <p:xfrm>
          <a:off x="7348538" y="650875"/>
          <a:ext cx="375602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5" name="Equation" r:id="rId8" imgW="1587240" imgH="558720" progId="Equation.DSMT4">
                  <p:embed/>
                </p:oleObj>
              </mc:Choice>
              <mc:Fallback>
                <p:oleObj name="Equation" r:id="rId8" imgW="15872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8538" y="650875"/>
                        <a:ext cx="3756025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46212" y="2590800"/>
            <a:ext cx="326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a) Rút gọn tử số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81354"/>
              </p:ext>
            </p:extLst>
          </p:nvPr>
        </p:nvGraphicFramePr>
        <p:xfrm>
          <a:off x="1751012" y="3128665"/>
          <a:ext cx="42338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6" name="Equation" r:id="rId10" imgW="1790640" imgH="342720" progId="Equation.DSMT4">
                  <p:embed/>
                </p:oleObj>
              </mc:Choice>
              <mc:Fallback>
                <p:oleObj name="Equation" r:id="rId10" imgW="1790640" imgH="34272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2" y="3128665"/>
                        <a:ext cx="423386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302469"/>
              </p:ext>
            </p:extLst>
          </p:nvPr>
        </p:nvGraphicFramePr>
        <p:xfrm>
          <a:off x="6053426" y="3138190"/>
          <a:ext cx="300196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7" name="Equation" r:id="rId12" imgW="1269720" imgH="330120" progId="Equation.DSMT4">
                  <p:embed/>
                </p:oleObj>
              </mc:Choice>
              <mc:Fallback>
                <p:oleObj name="Equation" r:id="rId12" imgW="12697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426" y="3138190"/>
                        <a:ext cx="300196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841225"/>
              </p:ext>
            </p:extLst>
          </p:nvPr>
        </p:nvGraphicFramePr>
        <p:xfrm>
          <a:off x="9156699" y="3048000"/>
          <a:ext cx="25812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8" name="Equation" r:id="rId14" imgW="1091880" imgH="482400" progId="Equation.DSMT4">
                  <p:embed/>
                </p:oleObj>
              </mc:Choice>
              <mc:Fallback>
                <p:oleObj name="Equation" r:id="rId14" imgW="1091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6699" y="3048000"/>
                        <a:ext cx="25812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593918"/>
              </p:ext>
            </p:extLst>
          </p:nvPr>
        </p:nvGraphicFramePr>
        <p:xfrm>
          <a:off x="3203574" y="4038600"/>
          <a:ext cx="3392488" cy="186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9" name="Equation" r:id="rId16" imgW="1434960" imgH="787320" progId="Equation.DSMT4">
                  <p:embed/>
                </p:oleObj>
              </mc:Choice>
              <mc:Fallback>
                <p:oleObj name="Equation" r:id="rId16" imgW="14349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4" y="4038600"/>
                        <a:ext cx="3392488" cy="186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155868"/>
              </p:ext>
            </p:extLst>
          </p:nvPr>
        </p:nvGraphicFramePr>
        <p:xfrm>
          <a:off x="6632574" y="4572000"/>
          <a:ext cx="108108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0" name="Equation" r:id="rId18" imgW="457200" imgH="330120" progId="Equation.DSMT4">
                  <p:embed/>
                </p:oleObj>
              </mc:Choice>
              <mc:Fallback>
                <p:oleObj name="Equation" r:id="rId18" imgW="457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574" y="4572000"/>
                        <a:ext cx="108108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97022"/>
              </p:ext>
            </p:extLst>
          </p:nvPr>
        </p:nvGraphicFramePr>
        <p:xfrm>
          <a:off x="7830899" y="4748371"/>
          <a:ext cx="1122839" cy="66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1" name="Equation" r:id="rId20" imgW="431640" imgH="253800" progId="Equation.DSMT4">
                  <p:embed/>
                </p:oleObj>
              </mc:Choice>
              <mc:Fallback>
                <p:oleObj name="Equation" r:id="rId20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0899" y="4748371"/>
                        <a:ext cx="1122839" cy="661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5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1" y="142875"/>
            <a:ext cx="9525866" cy="1952625"/>
          </a:xfrm>
          <a:prstGeom prst="roundRect">
            <a:avLst>
              <a:gd name="adj" fmla="val 5803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190500"/>
            <a:ext cx="9220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Cho x, y là các số thực dương. Rút gọn các biểu thức sau: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2286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384984"/>
              </p:ext>
            </p:extLst>
          </p:nvPr>
        </p:nvGraphicFramePr>
        <p:xfrm>
          <a:off x="2700338" y="649287"/>
          <a:ext cx="3273425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3" name="Equation" r:id="rId5" imgW="1384200" imgH="571320" progId="Equation.DSMT4">
                  <p:embed/>
                </p:oleObj>
              </mc:Choice>
              <mc:Fallback>
                <p:oleObj name="Equation" r:id="rId5" imgW="13842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649287"/>
                        <a:ext cx="3273425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2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882965"/>
              </p:ext>
            </p:extLst>
          </p:nvPr>
        </p:nvGraphicFramePr>
        <p:xfrm>
          <a:off x="7348538" y="650875"/>
          <a:ext cx="3756025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4" name="Equation" r:id="rId8" imgW="1587240" imgH="558720" progId="Equation.DSMT4">
                  <p:embed/>
                </p:oleObj>
              </mc:Choice>
              <mc:Fallback>
                <p:oleObj name="Equation" r:id="rId8" imgW="15872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8538" y="650875"/>
                        <a:ext cx="3756025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83997"/>
              </p:ext>
            </p:extLst>
          </p:nvPr>
        </p:nvGraphicFramePr>
        <p:xfrm>
          <a:off x="2380456" y="2667000"/>
          <a:ext cx="36925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5" name="Equation" r:id="rId10" imgW="1562040" imgH="482400" progId="Equation.DSMT4">
                  <p:embed/>
                </p:oleObj>
              </mc:Choice>
              <mc:Fallback>
                <p:oleObj name="Equation" r:id="rId10" imgW="15620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456" y="2667000"/>
                        <a:ext cx="36925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357151"/>
              </p:ext>
            </p:extLst>
          </p:nvPr>
        </p:nvGraphicFramePr>
        <p:xfrm>
          <a:off x="3122612" y="3810000"/>
          <a:ext cx="2341563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6" name="Equation" r:id="rId12" imgW="990360" imgH="457200" progId="Equation.DSMT4">
                  <p:embed/>
                </p:oleObj>
              </mc:Choice>
              <mc:Fallback>
                <p:oleObj name="Equation" r:id="rId12" imgW="990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2" y="3810000"/>
                        <a:ext cx="2341563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20501"/>
              </p:ext>
            </p:extLst>
          </p:nvPr>
        </p:nvGraphicFramePr>
        <p:xfrm>
          <a:off x="5561012" y="3810000"/>
          <a:ext cx="20415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7" name="Equation" r:id="rId14" imgW="863280" imgH="457200" progId="Equation.DSMT4">
                  <p:embed/>
                </p:oleObj>
              </mc:Choice>
              <mc:Fallback>
                <p:oleObj name="Equation" r:id="rId14" imgW="863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2" y="3810000"/>
                        <a:ext cx="2041525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50975"/>
              </p:ext>
            </p:extLst>
          </p:nvPr>
        </p:nvGraphicFramePr>
        <p:xfrm>
          <a:off x="7694612" y="4030662"/>
          <a:ext cx="19812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8" name="Equation" r:id="rId16" imgW="838080" imgH="228600" progId="Equation.DSMT4">
                  <p:embed/>
                </p:oleObj>
              </mc:Choice>
              <mc:Fallback>
                <p:oleObj name="Equation" r:id="rId16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4612" y="4030662"/>
                        <a:ext cx="19812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427321"/>
              </p:ext>
            </p:extLst>
          </p:nvPr>
        </p:nvGraphicFramePr>
        <p:xfrm>
          <a:off x="9798049" y="4065587"/>
          <a:ext cx="6905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9" name="Equation" r:id="rId18" imgW="291960" imgH="203040" progId="Equation.DSMT4">
                  <p:embed/>
                </p:oleObj>
              </mc:Choice>
              <mc:Fallback>
                <p:oleObj name="Equation" r:id="rId18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8049" y="4065587"/>
                        <a:ext cx="6905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0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42875"/>
            <a:ext cx="9761681" cy="1457325"/>
          </a:xfrm>
          <a:prstGeom prst="roundRect">
            <a:avLst>
              <a:gd name="adj" fmla="val 5803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513012" y="190500"/>
            <a:ext cx="36576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Chứng minh rằng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143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3429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123"/>
              </p:ext>
            </p:extLst>
          </p:nvPr>
        </p:nvGraphicFramePr>
        <p:xfrm>
          <a:off x="4418012" y="821988"/>
          <a:ext cx="37544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3" name="Equation" r:id="rId5" imgW="1587240" imgH="279360" progId="Equation.DSMT4">
                  <p:embed/>
                </p:oleObj>
              </mc:Choice>
              <mc:Fallback>
                <p:oleObj name="Equation" r:id="rId5" imgW="1587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2" y="821988"/>
                        <a:ext cx="375443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75" y="17436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323162"/>
              </p:ext>
            </p:extLst>
          </p:nvPr>
        </p:nvGraphicFramePr>
        <p:xfrm>
          <a:off x="2041786" y="2209800"/>
          <a:ext cx="88280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4" name="Equation" r:id="rId8" imgW="3733560" imgH="291960" progId="Equation.DSMT4">
                  <p:embed/>
                </p:oleObj>
              </mc:Choice>
              <mc:Fallback>
                <p:oleObj name="Equation" r:id="rId8" imgW="37335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786" y="2209800"/>
                        <a:ext cx="882808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403258"/>
              </p:ext>
            </p:extLst>
          </p:nvPr>
        </p:nvGraphicFramePr>
        <p:xfrm>
          <a:off x="5180012" y="3048000"/>
          <a:ext cx="37830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5" name="Equation" r:id="rId10" imgW="1600200" imgH="291960" progId="Equation.DSMT4">
                  <p:embed/>
                </p:oleObj>
              </mc:Choice>
              <mc:Fallback>
                <p:oleObj name="Equation" r:id="rId10" imgW="16002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2" y="3048000"/>
                        <a:ext cx="37830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4152"/>
              </p:ext>
            </p:extLst>
          </p:nvPr>
        </p:nvGraphicFramePr>
        <p:xfrm>
          <a:off x="5180012" y="3886200"/>
          <a:ext cx="29114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6" name="Equation" r:id="rId12" imgW="1231560" imgH="241200" progId="Equation.DSMT4">
                  <p:embed/>
                </p:oleObj>
              </mc:Choice>
              <mc:Fallback>
                <p:oleObj name="Equation" r:id="rId12" imgW="1231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2" y="3886200"/>
                        <a:ext cx="29114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355345"/>
              </p:ext>
            </p:extLst>
          </p:nvPr>
        </p:nvGraphicFramePr>
        <p:xfrm>
          <a:off x="5180012" y="4648200"/>
          <a:ext cx="5699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7" name="Equation" r:id="rId14" imgW="241200" imgH="164880" progId="Equation.DSMT4">
                  <p:embed/>
                </p:oleObj>
              </mc:Choice>
              <mc:Fallback>
                <p:oleObj name="Equation" r:id="rId14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2" y="4648200"/>
                        <a:ext cx="5699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360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42875"/>
            <a:ext cx="9761681" cy="1600777"/>
          </a:xfrm>
          <a:prstGeom prst="roundRect">
            <a:avLst>
              <a:gd name="adj" fmla="val 5803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513012" y="190500"/>
            <a:ext cx="83058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Không sử dụng máy tính cầm tay , hãy so sánh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143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3429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068699"/>
              </p:ext>
            </p:extLst>
          </p:nvPr>
        </p:nvGraphicFramePr>
        <p:xfrm>
          <a:off x="2665412" y="931525"/>
          <a:ext cx="26431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9" name="Equation" r:id="rId5" imgW="1117440" imgH="253800" progId="Equation.DSMT4">
                  <p:embed/>
                </p:oleObj>
              </mc:Choice>
              <mc:Fallback>
                <p:oleObj name="Equation" r:id="rId5" imgW="111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2" y="931525"/>
                        <a:ext cx="264318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75" y="1828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848172"/>
              </p:ext>
            </p:extLst>
          </p:nvPr>
        </p:nvGraphicFramePr>
        <p:xfrm>
          <a:off x="4596765" y="2215881"/>
          <a:ext cx="19510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0" name="Equation" r:id="rId8" imgW="825480" imgH="228600" progId="Equation.DSMT4">
                  <p:embed/>
                </p:oleObj>
              </mc:Choice>
              <mc:Fallback>
                <p:oleObj name="Equation" r:id="rId8" imgW="825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765" y="2215881"/>
                        <a:ext cx="195103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218226"/>
              </p:ext>
            </p:extLst>
          </p:nvPr>
        </p:nvGraphicFramePr>
        <p:xfrm>
          <a:off x="7605280" y="654410"/>
          <a:ext cx="2975841" cy="111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1" name="Equation" r:id="rId10" imgW="1384200" imgH="520560" progId="Equation.DSMT4">
                  <p:embed/>
                </p:oleObj>
              </mc:Choice>
              <mc:Fallback>
                <p:oleObj name="Equation" r:id="rId10" imgW="13842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280" y="654410"/>
                        <a:ext cx="2975841" cy="1118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08412" y="988675"/>
            <a:ext cx="670951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và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3812" y="1030860"/>
            <a:ext cx="670951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và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9883" y="2215881"/>
            <a:ext cx="2019957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a) 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21054"/>
              </p:ext>
            </p:extLst>
          </p:nvPr>
        </p:nvGraphicFramePr>
        <p:xfrm>
          <a:off x="4596765" y="2825481"/>
          <a:ext cx="19510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2" name="Equation" r:id="rId12" imgW="825480" imgH="228600" progId="Equation.DSMT4">
                  <p:embed/>
                </p:oleObj>
              </mc:Choice>
              <mc:Fallback>
                <p:oleObj name="Equation" r:id="rId12" imgW="825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765" y="2825481"/>
                        <a:ext cx="195103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580839"/>
              </p:ext>
            </p:extLst>
          </p:nvPr>
        </p:nvGraphicFramePr>
        <p:xfrm>
          <a:off x="6535896" y="2825481"/>
          <a:ext cx="15319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3" name="Equation" r:id="rId14" imgW="647640" imgH="228600" progId="Equation.DSMT4">
                  <p:embed/>
                </p:oleObj>
              </mc:Choice>
              <mc:Fallback>
                <p:oleObj name="Equation" r:id="rId14" imgW="647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896" y="2825481"/>
                        <a:ext cx="1531937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301366" y="3404998"/>
            <a:ext cx="5612446" cy="661829"/>
            <a:chOff x="3225166" y="3542100"/>
            <a:chExt cx="5612446" cy="661829"/>
          </a:xfrm>
        </p:grpSpPr>
        <p:sp>
          <p:nvSpPr>
            <p:cNvPr id="24" name="TextBox 23"/>
            <p:cNvSpPr txBox="1"/>
            <p:nvPr/>
          </p:nvSpPr>
          <p:spPr>
            <a:xfrm>
              <a:off x="3225166" y="3611416"/>
              <a:ext cx="7620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Do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1538701"/>
                </p:ext>
              </p:extLst>
            </p:nvPr>
          </p:nvGraphicFramePr>
          <p:xfrm>
            <a:off x="4023678" y="3593277"/>
            <a:ext cx="2462213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04" name="Equation" r:id="rId16" imgW="1041120" imgH="228600" progId="Equation.DSMT4">
                    <p:embed/>
                  </p:oleObj>
                </mc:Choice>
                <mc:Fallback>
                  <p:oleObj name="Equation" r:id="rId16" imgW="10411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3678" y="3593277"/>
                          <a:ext cx="2462213" cy="541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4900363"/>
                </p:ext>
              </p:extLst>
            </p:nvPr>
          </p:nvGraphicFramePr>
          <p:xfrm>
            <a:off x="6658292" y="3542100"/>
            <a:ext cx="2179320" cy="661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05" name="Equation" r:id="rId18" imgW="838080" imgH="253800" progId="Equation.DSMT4">
                    <p:embed/>
                  </p:oleObj>
                </mc:Choice>
                <mc:Fallback>
                  <p:oleObj name="Equation" r:id="rId18" imgW="83808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8292" y="3542100"/>
                          <a:ext cx="2179320" cy="6618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26"/>
          <p:cNvSpPr txBox="1"/>
          <p:nvPr/>
        </p:nvSpPr>
        <p:spPr>
          <a:xfrm>
            <a:off x="2796396" y="4207283"/>
            <a:ext cx="2019957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b) 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10480"/>
              </p:ext>
            </p:extLst>
          </p:nvPr>
        </p:nvGraphicFramePr>
        <p:xfrm>
          <a:off x="4674552" y="3948349"/>
          <a:ext cx="1555750" cy="112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6" name="Equation" r:id="rId20" imgW="723600" imgH="520560" progId="Equation.DSMT4">
                  <p:embed/>
                </p:oleObj>
              </mc:Choice>
              <mc:Fallback>
                <p:oleObj name="Equation" r:id="rId20" imgW="7236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4552" y="3948349"/>
                        <a:ext cx="1555750" cy="1121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325815"/>
              </p:ext>
            </p:extLst>
          </p:nvPr>
        </p:nvGraphicFramePr>
        <p:xfrm>
          <a:off x="4596765" y="4892098"/>
          <a:ext cx="21018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7" name="Equation" r:id="rId22" imgW="888840" imgH="304560" progId="Equation.DSMT4">
                  <p:embed/>
                </p:oleObj>
              </mc:Choice>
              <mc:Fallback>
                <p:oleObj name="Equation" r:id="rId22" imgW="8888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765" y="4892098"/>
                        <a:ext cx="210185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229311"/>
              </p:ext>
            </p:extLst>
          </p:nvPr>
        </p:nvGraphicFramePr>
        <p:xfrm>
          <a:off x="6677110" y="4892098"/>
          <a:ext cx="9906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8" name="Equation" r:id="rId24" imgW="419040" imgH="291960" progId="Equation.DSMT4">
                  <p:embed/>
                </p:oleObj>
              </mc:Choice>
              <mc:Fallback>
                <p:oleObj name="Equation" r:id="rId24" imgW="4190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110" y="4892098"/>
                        <a:ext cx="9906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820970"/>
              </p:ext>
            </p:extLst>
          </p:nvPr>
        </p:nvGraphicFramePr>
        <p:xfrm>
          <a:off x="7797165" y="4892098"/>
          <a:ext cx="7191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9" name="Equation" r:id="rId26" imgW="304560" imgH="291960" progId="Equation.DSMT4">
                  <p:embed/>
                </p:oleObj>
              </mc:Choice>
              <mc:Fallback>
                <p:oleObj name="Equation" r:id="rId26" imgW="3045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165" y="4892098"/>
                        <a:ext cx="71913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376718" y="5599153"/>
            <a:ext cx="4775094" cy="1121745"/>
            <a:chOff x="3300518" y="5736255"/>
            <a:chExt cx="4775094" cy="1121745"/>
          </a:xfrm>
        </p:grpSpPr>
        <p:sp>
          <p:nvSpPr>
            <p:cNvPr id="32" name="TextBox 31"/>
            <p:cNvSpPr txBox="1"/>
            <p:nvPr/>
          </p:nvSpPr>
          <p:spPr>
            <a:xfrm>
              <a:off x="3300518" y="6104922"/>
              <a:ext cx="7620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Do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8212337"/>
                </p:ext>
              </p:extLst>
            </p:nvPr>
          </p:nvGraphicFramePr>
          <p:xfrm>
            <a:off x="4113212" y="5942013"/>
            <a:ext cx="1393825" cy="849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10" name="Equation" r:id="rId28" imgW="647640" imgH="393480" progId="Equation.DSMT4">
                    <p:embed/>
                  </p:oleObj>
                </mc:Choice>
                <mc:Fallback>
                  <p:oleObj name="Equation" r:id="rId28" imgW="647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3212" y="5942013"/>
                          <a:ext cx="1393825" cy="849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1736739"/>
                </p:ext>
              </p:extLst>
            </p:nvPr>
          </p:nvGraphicFramePr>
          <p:xfrm>
            <a:off x="5700922" y="5736255"/>
            <a:ext cx="2374690" cy="11217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11" name="Equation" r:id="rId30" imgW="1104840" imgH="520560" progId="Equation.DSMT4">
                    <p:embed/>
                  </p:oleObj>
                </mc:Choice>
                <mc:Fallback>
                  <p:oleObj name="Equation" r:id="rId30" imgW="1104840" imgH="520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0922" y="5736255"/>
                          <a:ext cx="2374690" cy="11217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8875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42875"/>
            <a:ext cx="9914082" cy="2782647"/>
          </a:xfrm>
          <a:prstGeom prst="roundRect">
            <a:avLst>
              <a:gd name="adj" fmla="val 5803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90500"/>
                <a:ext cx="9829800" cy="273502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Nếu một khoản tiền gốc P được gửi ngân hàng với lãi suất hằng năm r (r được biểu thị dưới dạng số thập phân), được tính lãi n lần trong một năm, thì tổng số tiền A nhận được (cả vốn lẫn lãi) sau N kì gửi cho bởi công thức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𝑨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𝑷</m:t>
                    </m:r>
                    <m:sSup>
                      <m:sSup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  <m:r>
                              <a:rPr lang="en-US" sz="2200" b="1" i="1"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200" b="1" i="1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latin typeface="Cambria Math"/>
                                    <a:cs typeface="Arial" pitchFamily="34" charset="0"/>
                                  </a:rPr>
                                  <m:t>𝒓</m:t>
                                </m:r>
                              </m:num>
                              <m:den>
                                <m:r>
                                  <a:rPr lang="en-US" sz="2200" b="1" i="1">
                                    <a:latin typeface="Cambria Math"/>
                                    <a:cs typeface="Arial" pitchFamily="34" charset="0"/>
                                  </a:rPr>
                                  <m:t>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𝑵</m:t>
                        </m:r>
                      </m:sup>
                    </m:sSup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Hỏi nếu bác An gửi tiết kiệm số tiền 120 triệu đồng theo kì hạn 6 tháng với lãi suất không đổi là 5% một năm, thì số tiền thu được (cả vốn lẫn lãi) của bác An sau 2 năm là bao nhiêu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90500"/>
                <a:ext cx="9829800" cy="2735022"/>
              </a:xfrm>
              <a:prstGeom prst="rect">
                <a:avLst/>
              </a:prstGeom>
              <a:blipFill rotWithShape="1">
                <a:blip r:embed="rId4"/>
                <a:stretch>
                  <a:fillRect l="-434" t="-445" b="-3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143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3429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69" y="3059484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24963"/>
              </p:ext>
            </p:extLst>
          </p:nvPr>
        </p:nvGraphicFramePr>
        <p:xfrm>
          <a:off x="3808412" y="4860960"/>
          <a:ext cx="444182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9" name="Equation" r:id="rId7" imgW="1879560" imgH="469800" progId="Equation.DSMT4">
                  <p:embed/>
                </p:oleObj>
              </mc:Choice>
              <mc:Fallback>
                <p:oleObj name="Equation" r:id="rId7" imgW="1879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2" y="4860960"/>
                        <a:ext cx="4441825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123930" y="3497263"/>
            <a:ext cx="9609282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Vì bác An gửi tiết kiệm kì hạn 6 tháng nên được tính lãi 2 lần trong 1 năm và sau 2 năm là được 4 kì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0612" y="4359015"/>
            <a:ext cx="937101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Số tiền thu được (cả vốn lẫn lãi) của bác An sau 2 năm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04212" y="5181600"/>
            <a:ext cx="19812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(triệu đồng)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9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36486</TotalTime>
  <Words>397</Words>
  <PresentationFormat>Custom</PresentationFormat>
  <Paragraphs>43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2024-03-13T07:54:41Z</dcterms:modified>
</cp:coreProperties>
</file>