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13716000" cx="24387175"/>
  <p:notesSz cx="6858000" cy="9144000"/>
  <p:embeddedFontLst>
    <p:embeddedFont>
      <p:font typeface="Tahoma"/>
      <p:regular r:id="rId38"/>
      <p:bold r:id="rId39"/>
    </p:embeddedFont>
    <p:embeddedFont>
      <p:font typeface="Questrial"/>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000000"/>
          </p15:clr>
        </p15:guide>
        <p15:guide id="2" pos="7681">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41" roundtripDataSignature="AMtx7miVvBEqvgCjznyy8gTCz3mXtSXi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1"/>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Questrial-regular.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Tahoma-bold.fntdata"/><Relationship Id="rId16" Type="http://schemas.openxmlformats.org/officeDocument/2006/relationships/slide" Target="slides/slide9.xml"/><Relationship Id="rId38" Type="http://schemas.openxmlformats.org/officeDocument/2006/relationships/font" Target="fonts/Tahoma-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ANH BỎ HÌNH ÔNG NGUYỄN TRÃI GIÚP EM NHÉ, HÌNH ĐÓ NẶNG QUÁ, MÁY E K CHÈN DC. CẢM ƠN ANH! ☺</a:t>
            </a:r>
            <a:endParaRPr/>
          </a:p>
        </p:txBody>
      </p:sp>
      <p:sp>
        <p:nvSpPr>
          <p:cNvPr id="501" name="Google Shape;50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91" name="Google Shape;69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3"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69"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70" name="Shape 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 name="Shape 7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77" name="Shape 77"/>
        <p:cNvGrpSpPr/>
        <p:nvPr/>
      </p:nvGrpSpPr>
      <p:grpSpPr>
        <a:xfrm>
          <a:off x="0" y="0"/>
          <a:ext cx="0" cy="0"/>
          <a:chOff x="0" y="0"/>
          <a:chExt cx="0" cy="0"/>
        </a:xfrm>
      </p:grpSpPr>
      <p:sp>
        <p:nvSpPr>
          <p:cNvPr id="78" name="Google Shape;78;p47"/>
          <p:cNvSpPr txBox="1"/>
          <p:nvPr>
            <p:ph type="title"/>
          </p:nvPr>
        </p:nvSpPr>
        <p:spPr>
          <a:xfrm>
            <a:off x="1219359" y="549276"/>
            <a:ext cx="21948458" cy="228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10500"/>
              <a:buFont typeface="Calibri"/>
              <a:buNone/>
              <a:defRPr b="0" i="0" sz="10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47"/>
          <p:cNvSpPr txBox="1"/>
          <p:nvPr>
            <p:ph idx="1" type="body"/>
          </p:nvPr>
        </p:nvSpPr>
        <p:spPr>
          <a:xfrm>
            <a:off x="1219359" y="3200401"/>
            <a:ext cx="21948458" cy="9051926"/>
          </a:xfrm>
          <a:prstGeom prst="rect">
            <a:avLst/>
          </a:prstGeom>
          <a:noFill/>
          <a:ln>
            <a:noFill/>
          </a:ln>
        </p:spPr>
        <p:txBody>
          <a:bodyPr anchorCtr="0" anchor="t" bIns="45700" lIns="91425" spcFirstLastPara="1" rIns="91425" wrap="square" tIns="45700">
            <a:noAutofit/>
          </a:bodyPr>
          <a:lstStyle>
            <a:lvl1pPr indent="-711200" lvl="0" marL="457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1pPr>
            <a:lvl2pPr indent="-654050" lvl="1" marL="914400" marR="0" rtl="0" algn="l">
              <a:spcBef>
                <a:spcPts val="1340"/>
              </a:spcBef>
              <a:spcAft>
                <a:spcPts val="0"/>
              </a:spcAft>
              <a:buClr>
                <a:schemeClr val="dk1"/>
              </a:buClr>
              <a:buSzPts val="6700"/>
              <a:buFont typeface="Arial"/>
              <a:buChar char="–"/>
              <a:defRPr b="0" i="0" sz="6700" u="none" cap="none" strike="noStrike">
                <a:solidFill>
                  <a:schemeClr val="dk1"/>
                </a:solidFill>
                <a:latin typeface="Calibri"/>
                <a:ea typeface="Calibri"/>
                <a:cs typeface="Calibri"/>
                <a:sym typeface="Calibri"/>
              </a:defRPr>
            </a:lvl2pPr>
            <a:lvl3pPr indent="-590550" lvl="2" marL="1371600" marR="0" rtl="0" algn="l">
              <a:spcBef>
                <a:spcPts val="1140"/>
              </a:spcBef>
              <a:spcAft>
                <a:spcPts val="0"/>
              </a:spcAft>
              <a:buClr>
                <a:schemeClr val="dk1"/>
              </a:buClr>
              <a:buSzPts val="5700"/>
              <a:buFont typeface="Arial"/>
              <a:buChar char="•"/>
              <a:defRPr b="0" i="0" sz="5700" u="none" cap="none" strike="noStrike">
                <a:solidFill>
                  <a:schemeClr val="dk1"/>
                </a:solidFill>
                <a:latin typeface="Calibri"/>
                <a:ea typeface="Calibri"/>
                <a:cs typeface="Calibri"/>
                <a:sym typeface="Calibri"/>
              </a:defRPr>
            </a:lvl3pPr>
            <a:lvl4pPr indent="-533400" lvl="3" marL="18288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4pPr>
            <a:lvl5pPr indent="-533400" lvl="4" marL="22860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5pPr>
            <a:lvl6pPr indent="-533400" lvl="5" marL="27432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6pPr>
            <a:lvl7pPr indent="-533400" lvl="6" marL="32004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7pPr>
            <a:lvl8pPr indent="-533400" lvl="7" marL="36576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8pPr>
            <a:lvl9pPr indent="-533400" lvl="8" marL="41148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9pPr>
          </a:lstStyle>
          <a:p/>
        </p:txBody>
      </p:sp>
      <p:sp>
        <p:nvSpPr>
          <p:cNvPr id="80" name="Google Shape;80;p47"/>
          <p:cNvSpPr txBox="1"/>
          <p:nvPr>
            <p:ph idx="10" type="dt"/>
          </p:nvPr>
        </p:nvSpPr>
        <p:spPr>
          <a:xfrm>
            <a:off x="1219359" y="12712701"/>
            <a:ext cx="5690341" cy="730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4300">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81" name="Google Shape;81;p47"/>
          <p:cNvSpPr txBox="1"/>
          <p:nvPr>
            <p:ph idx="11" type="ftr"/>
          </p:nvPr>
        </p:nvSpPr>
        <p:spPr>
          <a:xfrm>
            <a:off x="8332285" y="12712701"/>
            <a:ext cx="7722605" cy="730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4300">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82" name="Google Shape;82;p47"/>
          <p:cNvSpPr txBox="1"/>
          <p:nvPr>
            <p:ph idx="12" type="sldNum"/>
          </p:nvPr>
        </p:nvSpPr>
        <p:spPr>
          <a:xfrm>
            <a:off x="17477475" y="12712701"/>
            <a:ext cx="5690341" cy="730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4300">
                <a:solidFill>
                  <a:srgbClr val="000000"/>
                </a:solidFill>
                <a:latin typeface="Calibri"/>
                <a:ea typeface="Calibri"/>
                <a:cs typeface="Calibri"/>
                <a:sym typeface="Calibri"/>
              </a:defRPr>
            </a:lvl1pPr>
            <a:lvl2pPr indent="0" lvl="1" marL="0" marR="0" rtl="0" algn="l">
              <a:spcBef>
                <a:spcPts val="0"/>
              </a:spcBef>
              <a:buNone/>
              <a:defRPr sz="4300">
                <a:solidFill>
                  <a:srgbClr val="000000"/>
                </a:solidFill>
                <a:latin typeface="Calibri"/>
                <a:ea typeface="Calibri"/>
                <a:cs typeface="Calibri"/>
                <a:sym typeface="Calibri"/>
              </a:defRPr>
            </a:lvl2pPr>
            <a:lvl3pPr indent="0" lvl="2" marL="0" marR="0" rtl="0" algn="l">
              <a:spcBef>
                <a:spcPts val="0"/>
              </a:spcBef>
              <a:buNone/>
              <a:defRPr sz="4300">
                <a:solidFill>
                  <a:srgbClr val="000000"/>
                </a:solidFill>
                <a:latin typeface="Calibri"/>
                <a:ea typeface="Calibri"/>
                <a:cs typeface="Calibri"/>
                <a:sym typeface="Calibri"/>
              </a:defRPr>
            </a:lvl3pPr>
            <a:lvl4pPr indent="0" lvl="3" marL="0" marR="0" rtl="0" algn="l">
              <a:spcBef>
                <a:spcPts val="0"/>
              </a:spcBef>
              <a:buNone/>
              <a:defRPr sz="4300">
                <a:solidFill>
                  <a:srgbClr val="000000"/>
                </a:solidFill>
                <a:latin typeface="Calibri"/>
                <a:ea typeface="Calibri"/>
                <a:cs typeface="Calibri"/>
                <a:sym typeface="Calibri"/>
              </a:defRPr>
            </a:lvl4pPr>
            <a:lvl5pPr indent="0" lvl="4" marL="0" marR="0" rtl="0" algn="l">
              <a:spcBef>
                <a:spcPts val="0"/>
              </a:spcBef>
              <a:buNone/>
              <a:defRPr sz="4300">
                <a:solidFill>
                  <a:srgbClr val="000000"/>
                </a:solidFill>
                <a:latin typeface="Calibri"/>
                <a:ea typeface="Calibri"/>
                <a:cs typeface="Calibri"/>
                <a:sym typeface="Calibri"/>
              </a:defRPr>
            </a:lvl5pPr>
            <a:lvl6pPr indent="0" lvl="5" marL="0" marR="0" rtl="0" algn="l">
              <a:spcBef>
                <a:spcPts val="0"/>
              </a:spcBef>
              <a:buNone/>
              <a:defRPr sz="4300">
                <a:solidFill>
                  <a:srgbClr val="000000"/>
                </a:solidFill>
                <a:latin typeface="Calibri"/>
                <a:ea typeface="Calibri"/>
                <a:cs typeface="Calibri"/>
                <a:sym typeface="Calibri"/>
              </a:defRPr>
            </a:lvl6pPr>
            <a:lvl7pPr indent="0" lvl="6" marL="0" marR="0" rtl="0" algn="l">
              <a:spcBef>
                <a:spcPts val="0"/>
              </a:spcBef>
              <a:buNone/>
              <a:defRPr sz="4300">
                <a:solidFill>
                  <a:srgbClr val="000000"/>
                </a:solidFill>
                <a:latin typeface="Calibri"/>
                <a:ea typeface="Calibri"/>
                <a:cs typeface="Calibri"/>
                <a:sym typeface="Calibri"/>
              </a:defRPr>
            </a:lvl7pPr>
            <a:lvl8pPr indent="0" lvl="7" marL="0" marR="0" rtl="0" algn="l">
              <a:spcBef>
                <a:spcPts val="0"/>
              </a:spcBef>
              <a:buNone/>
              <a:defRPr sz="4300">
                <a:solidFill>
                  <a:srgbClr val="000000"/>
                </a:solidFill>
                <a:latin typeface="Calibri"/>
                <a:ea typeface="Calibri"/>
                <a:cs typeface="Calibri"/>
                <a:sym typeface="Calibri"/>
              </a:defRPr>
            </a:lvl8pPr>
            <a:lvl9pPr indent="0" lvl="8" marL="0" marR="0" rtl="0" algn="l">
              <a:spcBef>
                <a:spcPts val="0"/>
              </a:spcBef>
              <a:buNone/>
              <a:defRPr sz="43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83" name="Shape 8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84"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 name="Shape 16"/>
        <p:cNvGrpSpPr/>
        <p:nvPr/>
      </p:nvGrpSpPr>
      <p:grpSpPr>
        <a:xfrm>
          <a:off x="0" y="0"/>
          <a:ext cx="0" cy="0"/>
          <a:chOff x="0" y="0"/>
          <a:chExt cx="0" cy="0"/>
        </a:xfrm>
      </p:grpSpPr>
      <p:sp>
        <p:nvSpPr>
          <p:cNvPr id="17" name="Google Shape;17;p42"/>
          <p:cNvSpPr txBox="1"/>
          <p:nvPr>
            <p:ph type="title"/>
          </p:nvPr>
        </p:nvSpPr>
        <p:spPr>
          <a:xfrm>
            <a:off x="1219359" y="549276"/>
            <a:ext cx="21948458" cy="228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10500"/>
              <a:buFont typeface="Calibri"/>
              <a:buNone/>
              <a:defRPr b="0" i="0" sz="10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42"/>
          <p:cNvSpPr txBox="1"/>
          <p:nvPr>
            <p:ph idx="1" type="body"/>
          </p:nvPr>
        </p:nvSpPr>
        <p:spPr>
          <a:xfrm>
            <a:off x="1219359" y="3200401"/>
            <a:ext cx="21948458" cy="9051926"/>
          </a:xfrm>
          <a:prstGeom prst="rect">
            <a:avLst/>
          </a:prstGeom>
          <a:noFill/>
          <a:ln>
            <a:noFill/>
          </a:ln>
        </p:spPr>
        <p:txBody>
          <a:bodyPr anchorCtr="0" anchor="t" bIns="45700" lIns="91425" spcFirstLastPara="1" rIns="91425" wrap="square" tIns="45700">
            <a:noAutofit/>
          </a:bodyPr>
          <a:lstStyle>
            <a:lvl1pPr indent="-711200" lvl="0" marL="457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1pPr>
            <a:lvl2pPr indent="-654050" lvl="1" marL="914400" marR="0" rtl="0" algn="l">
              <a:spcBef>
                <a:spcPts val="1340"/>
              </a:spcBef>
              <a:spcAft>
                <a:spcPts val="0"/>
              </a:spcAft>
              <a:buClr>
                <a:schemeClr val="dk1"/>
              </a:buClr>
              <a:buSzPts val="6700"/>
              <a:buFont typeface="Arial"/>
              <a:buChar char="–"/>
              <a:defRPr b="0" i="0" sz="6700" u="none" cap="none" strike="noStrike">
                <a:solidFill>
                  <a:schemeClr val="dk1"/>
                </a:solidFill>
                <a:latin typeface="Calibri"/>
                <a:ea typeface="Calibri"/>
                <a:cs typeface="Calibri"/>
                <a:sym typeface="Calibri"/>
              </a:defRPr>
            </a:lvl2pPr>
            <a:lvl3pPr indent="-590550" lvl="2" marL="1371600" marR="0" rtl="0" algn="l">
              <a:spcBef>
                <a:spcPts val="1140"/>
              </a:spcBef>
              <a:spcAft>
                <a:spcPts val="0"/>
              </a:spcAft>
              <a:buClr>
                <a:schemeClr val="dk1"/>
              </a:buClr>
              <a:buSzPts val="5700"/>
              <a:buFont typeface="Arial"/>
              <a:buChar char="•"/>
              <a:defRPr b="0" i="0" sz="5700" u="none" cap="none" strike="noStrike">
                <a:solidFill>
                  <a:schemeClr val="dk1"/>
                </a:solidFill>
                <a:latin typeface="Calibri"/>
                <a:ea typeface="Calibri"/>
                <a:cs typeface="Calibri"/>
                <a:sym typeface="Calibri"/>
              </a:defRPr>
            </a:lvl3pPr>
            <a:lvl4pPr indent="-533400" lvl="3" marL="18288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4pPr>
            <a:lvl5pPr indent="-533400" lvl="4" marL="22860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5pPr>
            <a:lvl6pPr indent="-533400" lvl="5" marL="27432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6pPr>
            <a:lvl7pPr indent="-533400" lvl="6" marL="32004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7pPr>
            <a:lvl8pPr indent="-533400" lvl="7" marL="36576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8pPr>
            <a:lvl9pPr indent="-533400" lvl="8" marL="41148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9pPr>
          </a:lstStyle>
          <a:p/>
        </p:txBody>
      </p:sp>
      <p:sp>
        <p:nvSpPr>
          <p:cNvPr id="19" name="Google Shape;19;p42"/>
          <p:cNvSpPr txBox="1"/>
          <p:nvPr>
            <p:ph idx="10" type="dt"/>
          </p:nvPr>
        </p:nvSpPr>
        <p:spPr>
          <a:xfrm>
            <a:off x="1219359" y="12712701"/>
            <a:ext cx="5690341" cy="730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4300">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20" name="Google Shape;20;p42"/>
          <p:cNvSpPr txBox="1"/>
          <p:nvPr>
            <p:ph idx="11" type="ftr"/>
          </p:nvPr>
        </p:nvSpPr>
        <p:spPr>
          <a:xfrm>
            <a:off x="8332285" y="12712701"/>
            <a:ext cx="7722605" cy="730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4300">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21" name="Google Shape;21;p42"/>
          <p:cNvSpPr txBox="1"/>
          <p:nvPr>
            <p:ph idx="12" type="sldNum"/>
          </p:nvPr>
        </p:nvSpPr>
        <p:spPr>
          <a:xfrm>
            <a:off x="17477475" y="12712701"/>
            <a:ext cx="5690341" cy="730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4300">
                <a:solidFill>
                  <a:srgbClr val="000000"/>
                </a:solidFill>
                <a:latin typeface="Calibri"/>
                <a:ea typeface="Calibri"/>
                <a:cs typeface="Calibri"/>
                <a:sym typeface="Calibri"/>
              </a:defRPr>
            </a:lvl1pPr>
            <a:lvl2pPr indent="0" lvl="1" marL="0" marR="0" rtl="0" algn="l">
              <a:spcBef>
                <a:spcPts val="0"/>
              </a:spcBef>
              <a:buNone/>
              <a:defRPr sz="4300">
                <a:solidFill>
                  <a:srgbClr val="000000"/>
                </a:solidFill>
                <a:latin typeface="Calibri"/>
                <a:ea typeface="Calibri"/>
                <a:cs typeface="Calibri"/>
                <a:sym typeface="Calibri"/>
              </a:defRPr>
            </a:lvl2pPr>
            <a:lvl3pPr indent="0" lvl="2" marL="0" marR="0" rtl="0" algn="l">
              <a:spcBef>
                <a:spcPts val="0"/>
              </a:spcBef>
              <a:buNone/>
              <a:defRPr sz="4300">
                <a:solidFill>
                  <a:srgbClr val="000000"/>
                </a:solidFill>
                <a:latin typeface="Calibri"/>
                <a:ea typeface="Calibri"/>
                <a:cs typeface="Calibri"/>
                <a:sym typeface="Calibri"/>
              </a:defRPr>
            </a:lvl3pPr>
            <a:lvl4pPr indent="0" lvl="3" marL="0" marR="0" rtl="0" algn="l">
              <a:spcBef>
                <a:spcPts val="0"/>
              </a:spcBef>
              <a:buNone/>
              <a:defRPr sz="4300">
                <a:solidFill>
                  <a:srgbClr val="000000"/>
                </a:solidFill>
                <a:latin typeface="Calibri"/>
                <a:ea typeface="Calibri"/>
                <a:cs typeface="Calibri"/>
                <a:sym typeface="Calibri"/>
              </a:defRPr>
            </a:lvl4pPr>
            <a:lvl5pPr indent="0" lvl="4" marL="0" marR="0" rtl="0" algn="l">
              <a:spcBef>
                <a:spcPts val="0"/>
              </a:spcBef>
              <a:buNone/>
              <a:defRPr sz="4300">
                <a:solidFill>
                  <a:srgbClr val="000000"/>
                </a:solidFill>
                <a:latin typeface="Calibri"/>
                <a:ea typeface="Calibri"/>
                <a:cs typeface="Calibri"/>
                <a:sym typeface="Calibri"/>
              </a:defRPr>
            </a:lvl5pPr>
            <a:lvl6pPr indent="0" lvl="5" marL="0" marR="0" rtl="0" algn="l">
              <a:spcBef>
                <a:spcPts val="0"/>
              </a:spcBef>
              <a:buNone/>
              <a:defRPr sz="4300">
                <a:solidFill>
                  <a:srgbClr val="000000"/>
                </a:solidFill>
                <a:latin typeface="Calibri"/>
                <a:ea typeface="Calibri"/>
                <a:cs typeface="Calibri"/>
                <a:sym typeface="Calibri"/>
              </a:defRPr>
            </a:lvl6pPr>
            <a:lvl7pPr indent="0" lvl="6" marL="0" marR="0" rtl="0" algn="l">
              <a:spcBef>
                <a:spcPts val="0"/>
              </a:spcBef>
              <a:buNone/>
              <a:defRPr sz="4300">
                <a:solidFill>
                  <a:srgbClr val="000000"/>
                </a:solidFill>
                <a:latin typeface="Calibri"/>
                <a:ea typeface="Calibri"/>
                <a:cs typeface="Calibri"/>
                <a:sym typeface="Calibri"/>
              </a:defRPr>
            </a:lvl7pPr>
            <a:lvl8pPr indent="0" lvl="7" marL="0" marR="0" rtl="0" algn="l">
              <a:spcBef>
                <a:spcPts val="0"/>
              </a:spcBef>
              <a:buNone/>
              <a:defRPr sz="4300">
                <a:solidFill>
                  <a:srgbClr val="000000"/>
                </a:solidFill>
                <a:latin typeface="Calibri"/>
                <a:ea typeface="Calibri"/>
                <a:cs typeface="Calibri"/>
                <a:sym typeface="Calibri"/>
              </a:defRPr>
            </a:lvl8pPr>
            <a:lvl9pPr indent="0" lvl="8" marL="0" marR="0" rtl="0" algn="l">
              <a:spcBef>
                <a:spcPts val="0"/>
              </a:spcBef>
              <a:buNone/>
              <a:defRPr sz="43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2"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 name="Shape 5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36"/>
          <p:cNvSpPr txBox="1"/>
          <p:nvPr>
            <p:ph type="ctrTitle"/>
          </p:nvPr>
        </p:nvSpPr>
        <p:spPr>
          <a:xfrm>
            <a:off x="1829038" y="4260851"/>
            <a:ext cx="20729098" cy="29400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10500"/>
              <a:buFont typeface="Calibri"/>
              <a:buNone/>
              <a:defRPr b="0" i="0" sz="10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36"/>
          <p:cNvSpPr txBox="1"/>
          <p:nvPr>
            <p:ph idx="1" type="subTitle"/>
          </p:nvPr>
        </p:nvSpPr>
        <p:spPr>
          <a:xfrm>
            <a:off x="3658076" y="7772400"/>
            <a:ext cx="17071023" cy="3505200"/>
          </a:xfrm>
          <a:prstGeom prst="rect">
            <a:avLst/>
          </a:prstGeom>
          <a:noFill/>
          <a:ln>
            <a:noFill/>
          </a:ln>
        </p:spPr>
        <p:txBody>
          <a:bodyPr anchorCtr="0" anchor="t" bIns="45700" lIns="91425" spcFirstLastPara="1" rIns="91425" wrap="square" tIns="45700">
            <a:noAutofit/>
          </a:bodyPr>
          <a:lstStyle>
            <a:lvl1pPr lvl="0" marR="0" rtl="0" algn="ctr">
              <a:spcBef>
                <a:spcPts val="1520"/>
              </a:spcBef>
              <a:spcAft>
                <a:spcPts val="0"/>
              </a:spcAft>
              <a:buClr>
                <a:schemeClr val="dk1"/>
              </a:buClr>
              <a:buSzPts val="7600"/>
              <a:buFont typeface="Arial"/>
              <a:buNone/>
              <a:defRPr b="0" i="0" sz="7600" u="none" cap="none" strike="noStrike">
                <a:solidFill>
                  <a:schemeClr val="dk1"/>
                </a:solidFill>
                <a:latin typeface="Calibri"/>
                <a:ea typeface="Calibri"/>
                <a:cs typeface="Calibri"/>
                <a:sym typeface="Calibri"/>
              </a:defRPr>
            </a:lvl1pPr>
            <a:lvl2pPr lvl="1" marR="0" rtl="0" algn="ctr">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2pPr>
            <a:lvl3pPr lvl="2" marR="0" rtl="0" algn="ctr">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3pPr>
            <a:lvl4pPr lvl="3" marR="0" rtl="0" algn="ctr">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4pPr>
            <a:lvl5pPr lvl="4" marR="0" rtl="0" algn="ctr">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5pPr>
            <a:lvl6pPr lvl="5" marR="0" rtl="0" algn="ctr">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6pPr>
            <a:lvl7pPr lvl="6" marR="0" rtl="0" algn="ctr">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7pPr>
            <a:lvl8pPr lvl="7" marR="0" rtl="0" algn="ctr">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8pPr>
            <a:lvl9pPr lvl="8" marR="0" rtl="0" algn="ctr">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9pPr>
          </a:lstStyle>
          <a:p/>
        </p:txBody>
      </p:sp>
      <p:sp>
        <p:nvSpPr>
          <p:cNvPr id="60" name="Google Shape;60;p36"/>
          <p:cNvSpPr txBox="1"/>
          <p:nvPr>
            <p:ph idx="10" type="dt"/>
          </p:nvPr>
        </p:nvSpPr>
        <p:spPr>
          <a:xfrm>
            <a:off x="1219359" y="12490450"/>
            <a:ext cx="5690341" cy="952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4300">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61" name="Google Shape;61;p36"/>
          <p:cNvSpPr txBox="1"/>
          <p:nvPr>
            <p:ph idx="11" type="ftr"/>
          </p:nvPr>
        </p:nvSpPr>
        <p:spPr>
          <a:xfrm>
            <a:off x="8332285" y="12490450"/>
            <a:ext cx="7722605" cy="952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4300">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62" name="Google Shape;62;p36"/>
          <p:cNvSpPr txBox="1"/>
          <p:nvPr>
            <p:ph idx="12" type="sldNum"/>
          </p:nvPr>
        </p:nvSpPr>
        <p:spPr>
          <a:xfrm>
            <a:off x="17477475" y="12490450"/>
            <a:ext cx="5690341" cy="9525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4300">
                <a:solidFill>
                  <a:srgbClr val="000000"/>
                </a:solidFill>
                <a:latin typeface="Calibri"/>
                <a:ea typeface="Calibri"/>
                <a:cs typeface="Calibri"/>
                <a:sym typeface="Calibri"/>
              </a:defRPr>
            </a:lvl1pPr>
            <a:lvl2pPr indent="0" lvl="1" marL="0" marR="0" rtl="0" algn="l">
              <a:spcBef>
                <a:spcPts val="0"/>
              </a:spcBef>
              <a:buNone/>
              <a:defRPr sz="4300">
                <a:solidFill>
                  <a:srgbClr val="000000"/>
                </a:solidFill>
                <a:latin typeface="Calibri"/>
                <a:ea typeface="Calibri"/>
                <a:cs typeface="Calibri"/>
                <a:sym typeface="Calibri"/>
              </a:defRPr>
            </a:lvl2pPr>
            <a:lvl3pPr indent="0" lvl="2" marL="0" marR="0" rtl="0" algn="l">
              <a:spcBef>
                <a:spcPts val="0"/>
              </a:spcBef>
              <a:buNone/>
              <a:defRPr sz="4300">
                <a:solidFill>
                  <a:srgbClr val="000000"/>
                </a:solidFill>
                <a:latin typeface="Calibri"/>
                <a:ea typeface="Calibri"/>
                <a:cs typeface="Calibri"/>
                <a:sym typeface="Calibri"/>
              </a:defRPr>
            </a:lvl3pPr>
            <a:lvl4pPr indent="0" lvl="3" marL="0" marR="0" rtl="0" algn="l">
              <a:spcBef>
                <a:spcPts val="0"/>
              </a:spcBef>
              <a:buNone/>
              <a:defRPr sz="4300">
                <a:solidFill>
                  <a:srgbClr val="000000"/>
                </a:solidFill>
                <a:latin typeface="Calibri"/>
                <a:ea typeface="Calibri"/>
                <a:cs typeface="Calibri"/>
                <a:sym typeface="Calibri"/>
              </a:defRPr>
            </a:lvl4pPr>
            <a:lvl5pPr indent="0" lvl="4" marL="0" marR="0" rtl="0" algn="l">
              <a:spcBef>
                <a:spcPts val="0"/>
              </a:spcBef>
              <a:buNone/>
              <a:defRPr sz="4300">
                <a:solidFill>
                  <a:srgbClr val="000000"/>
                </a:solidFill>
                <a:latin typeface="Calibri"/>
                <a:ea typeface="Calibri"/>
                <a:cs typeface="Calibri"/>
                <a:sym typeface="Calibri"/>
              </a:defRPr>
            </a:lvl5pPr>
            <a:lvl6pPr indent="0" lvl="5" marL="0" marR="0" rtl="0" algn="l">
              <a:spcBef>
                <a:spcPts val="0"/>
              </a:spcBef>
              <a:buNone/>
              <a:defRPr sz="4300">
                <a:solidFill>
                  <a:srgbClr val="000000"/>
                </a:solidFill>
                <a:latin typeface="Calibri"/>
                <a:ea typeface="Calibri"/>
                <a:cs typeface="Calibri"/>
                <a:sym typeface="Calibri"/>
              </a:defRPr>
            </a:lvl6pPr>
            <a:lvl7pPr indent="0" lvl="6" marL="0" marR="0" rtl="0" algn="l">
              <a:spcBef>
                <a:spcPts val="0"/>
              </a:spcBef>
              <a:buNone/>
              <a:defRPr sz="4300">
                <a:solidFill>
                  <a:srgbClr val="000000"/>
                </a:solidFill>
                <a:latin typeface="Calibri"/>
                <a:ea typeface="Calibri"/>
                <a:cs typeface="Calibri"/>
                <a:sym typeface="Calibri"/>
              </a:defRPr>
            </a:lvl7pPr>
            <a:lvl8pPr indent="0" lvl="7" marL="0" marR="0" rtl="0" algn="l">
              <a:spcBef>
                <a:spcPts val="0"/>
              </a:spcBef>
              <a:buNone/>
              <a:defRPr sz="4300">
                <a:solidFill>
                  <a:srgbClr val="000000"/>
                </a:solidFill>
                <a:latin typeface="Calibri"/>
                <a:ea typeface="Calibri"/>
                <a:cs typeface="Calibri"/>
                <a:sym typeface="Calibri"/>
              </a:defRPr>
            </a:lvl8pPr>
            <a:lvl9pPr indent="0" lvl="8" marL="0" marR="0" rtl="0" algn="l">
              <a:spcBef>
                <a:spcPts val="0"/>
              </a:spcBef>
              <a:buNone/>
              <a:defRPr sz="43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63" name="Shape 63"/>
        <p:cNvGrpSpPr/>
        <p:nvPr/>
      </p:nvGrpSpPr>
      <p:grpSpPr>
        <a:xfrm>
          <a:off x="0" y="0"/>
          <a:ext cx="0" cy="0"/>
          <a:chOff x="0" y="0"/>
          <a:chExt cx="0" cy="0"/>
        </a:xfrm>
      </p:grpSpPr>
      <p:sp>
        <p:nvSpPr>
          <p:cNvPr id="64" name="Google Shape;64;p37"/>
          <p:cNvSpPr txBox="1"/>
          <p:nvPr>
            <p:ph type="title"/>
          </p:nvPr>
        </p:nvSpPr>
        <p:spPr>
          <a:xfrm>
            <a:off x="1219359" y="549276"/>
            <a:ext cx="21948458" cy="228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10500"/>
              <a:buFont typeface="Calibri"/>
              <a:buNone/>
              <a:defRPr b="0" i="0" sz="10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37"/>
          <p:cNvSpPr txBox="1"/>
          <p:nvPr>
            <p:ph idx="1" type="body"/>
          </p:nvPr>
        </p:nvSpPr>
        <p:spPr>
          <a:xfrm>
            <a:off x="1219359" y="3200401"/>
            <a:ext cx="21948458" cy="9051926"/>
          </a:xfrm>
          <a:prstGeom prst="rect">
            <a:avLst/>
          </a:prstGeom>
          <a:noFill/>
          <a:ln>
            <a:noFill/>
          </a:ln>
        </p:spPr>
        <p:txBody>
          <a:bodyPr anchorCtr="0" anchor="t" bIns="45700" lIns="91425" spcFirstLastPara="1" rIns="91425" wrap="square" tIns="45700">
            <a:noAutofit/>
          </a:bodyPr>
          <a:lstStyle>
            <a:lvl1pPr indent="-711200" lvl="0" marL="457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1pPr>
            <a:lvl2pPr indent="-654050" lvl="1" marL="914400" marR="0" rtl="0" algn="l">
              <a:spcBef>
                <a:spcPts val="1340"/>
              </a:spcBef>
              <a:spcAft>
                <a:spcPts val="0"/>
              </a:spcAft>
              <a:buClr>
                <a:schemeClr val="dk1"/>
              </a:buClr>
              <a:buSzPts val="6700"/>
              <a:buFont typeface="Arial"/>
              <a:buChar char="–"/>
              <a:defRPr b="0" i="0" sz="6700" u="none" cap="none" strike="noStrike">
                <a:solidFill>
                  <a:schemeClr val="dk1"/>
                </a:solidFill>
                <a:latin typeface="Calibri"/>
                <a:ea typeface="Calibri"/>
                <a:cs typeface="Calibri"/>
                <a:sym typeface="Calibri"/>
              </a:defRPr>
            </a:lvl2pPr>
            <a:lvl3pPr indent="-590550" lvl="2" marL="1371600" marR="0" rtl="0" algn="l">
              <a:spcBef>
                <a:spcPts val="1140"/>
              </a:spcBef>
              <a:spcAft>
                <a:spcPts val="0"/>
              </a:spcAft>
              <a:buClr>
                <a:schemeClr val="dk1"/>
              </a:buClr>
              <a:buSzPts val="5700"/>
              <a:buFont typeface="Arial"/>
              <a:buChar char="•"/>
              <a:defRPr b="0" i="0" sz="5700" u="none" cap="none" strike="noStrike">
                <a:solidFill>
                  <a:schemeClr val="dk1"/>
                </a:solidFill>
                <a:latin typeface="Calibri"/>
                <a:ea typeface="Calibri"/>
                <a:cs typeface="Calibri"/>
                <a:sym typeface="Calibri"/>
              </a:defRPr>
            </a:lvl3pPr>
            <a:lvl4pPr indent="-533400" lvl="3" marL="18288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4pPr>
            <a:lvl5pPr indent="-533400" lvl="4" marL="22860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5pPr>
            <a:lvl6pPr indent="-533400" lvl="5" marL="27432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6pPr>
            <a:lvl7pPr indent="-533400" lvl="6" marL="32004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7pPr>
            <a:lvl8pPr indent="-533400" lvl="7" marL="36576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8pPr>
            <a:lvl9pPr indent="-533400" lvl="8" marL="41148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9pPr>
          </a:lstStyle>
          <a:p/>
        </p:txBody>
      </p:sp>
      <p:sp>
        <p:nvSpPr>
          <p:cNvPr id="66" name="Google Shape;66;p37"/>
          <p:cNvSpPr txBox="1"/>
          <p:nvPr>
            <p:ph idx="10" type="dt"/>
          </p:nvPr>
        </p:nvSpPr>
        <p:spPr>
          <a:xfrm>
            <a:off x="1219359" y="12712701"/>
            <a:ext cx="5690341" cy="730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4300">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67" name="Google Shape;67;p37"/>
          <p:cNvSpPr txBox="1"/>
          <p:nvPr>
            <p:ph idx="11" type="ftr"/>
          </p:nvPr>
        </p:nvSpPr>
        <p:spPr>
          <a:xfrm>
            <a:off x="8332285" y="12712701"/>
            <a:ext cx="7722605" cy="730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4300">
                <a:solidFill>
                  <a:schemeClr val="dk1"/>
                </a:solidFill>
                <a:latin typeface="Calibri"/>
                <a:ea typeface="Calibri"/>
                <a:cs typeface="Calibri"/>
                <a:sym typeface="Calibri"/>
              </a:defRPr>
            </a:lvl1pPr>
            <a:lvl2pPr lvl="1"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300" u="none" cap="none" strike="noStrike">
                <a:solidFill>
                  <a:schemeClr val="dk1"/>
                </a:solidFill>
                <a:latin typeface="Calibri"/>
                <a:ea typeface="Calibri"/>
                <a:cs typeface="Calibri"/>
                <a:sym typeface="Calibri"/>
              </a:defRPr>
            </a:lvl9pPr>
          </a:lstStyle>
          <a:p/>
        </p:txBody>
      </p:sp>
      <p:sp>
        <p:nvSpPr>
          <p:cNvPr id="68" name="Google Shape;68;p37"/>
          <p:cNvSpPr txBox="1"/>
          <p:nvPr>
            <p:ph idx="12" type="sldNum"/>
          </p:nvPr>
        </p:nvSpPr>
        <p:spPr>
          <a:xfrm>
            <a:off x="17477475" y="12712701"/>
            <a:ext cx="5690341" cy="730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4300">
                <a:solidFill>
                  <a:srgbClr val="000000"/>
                </a:solidFill>
                <a:latin typeface="Calibri"/>
                <a:ea typeface="Calibri"/>
                <a:cs typeface="Calibri"/>
                <a:sym typeface="Calibri"/>
              </a:defRPr>
            </a:lvl1pPr>
            <a:lvl2pPr indent="0" lvl="1" marL="0" marR="0" rtl="0" algn="l">
              <a:spcBef>
                <a:spcPts val="0"/>
              </a:spcBef>
              <a:buNone/>
              <a:defRPr sz="4300">
                <a:solidFill>
                  <a:srgbClr val="000000"/>
                </a:solidFill>
                <a:latin typeface="Calibri"/>
                <a:ea typeface="Calibri"/>
                <a:cs typeface="Calibri"/>
                <a:sym typeface="Calibri"/>
              </a:defRPr>
            </a:lvl2pPr>
            <a:lvl3pPr indent="0" lvl="2" marL="0" marR="0" rtl="0" algn="l">
              <a:spcBef>
                <a:spcPts val="0"/>
              </a:spcBef>
              <a:buNone/>
              <a:defRPr sz="4300">
                <a:solidFill>
                  <a:srgbClr val="000000"/>
                </a:solidFill>
                <a:latin typeface="Calibri"/>
                <a:ea typeface="Calibri"/>
                <a:cs typeface="Calibri"/>
                <a:sym typeface="Calibri"/>
              </a:defRPr>
            </a:lvl3pPr>
            <a:lvl4pPr indent="0" lvl="3" marL="0" marR="0" rtl="0" algn="l">
              <a:spcBef>
                <a:spcPts val="0"/>
              </a:spcBef>
              <a:buNone/>
              <a:defRPr sz="4300">
                <a:solidFill>
                  <a:srgbClr val="000000"/>
                </a:solidFill>
                <a:latin typeface="Calibri"/>
                <a:ea typeface="Calibri"/>
                <a:cs typeface="Calibri"/>
                <a:sym typeface="Calibri"/>
              </a:defRPr>
            </a:lvl4pPr>
            <a:lvl5pPr indent="0" lvl="4" marL="0" marR="0" rtl="0" algn="l">
              <a:spcBef>
                <a:spcPts val="0"/>
              </a:spcBef>
              <a:buNone/>
              <a:defRPr sz="4300">
                <a:solidFill>
                  <a:srgbClr val="000000"/>
                </a:solidFill>
                <a:latin typeface="Calibri"/>
                <a:ea typeface="Calibri"/>
                <a:cs typeface="Calibri"/>
                <a:sym typeface="Calibri"/>
              </a:defRPr>
            </a:lvl5pPr>
            <a:lvl6pPr indent="0" lvl="5" marL="0" marR="0" rtl="0" algn="l">
              <a:spcBef>
                <a:spcPts val="0"/>
              </a:spcBef>
              <a:buNone/>
              <a:defRPr sz="4300">
                <a:solidFill>
                  <a:srgbClr val="000000"/>
                </a:solidFill>
                <a:latin typeface="Calibri"/>
                <a:ea typeface="Calibri"/>
                <a:cs typeface="Calibri"/>
                <a:sym typeface="Calibri"/>
              </a:defRPr>
            </a:lvl6pPr>
            <a:lvl7pPr indent="0" lvl="6" marL="0" marR="0" rtl="0" algn="l">
              <a:spcBef>
                <a:spcPts val="0"/>
              </a:spcBef>
              <a:buNone/>
              <a:defRPr sz="4300">
                <a:solidFill>
                  <a:srgbClr val="000000"/>
                </a:solidFill>
                <a:latin typeface="Calibri"/>
                <a:ea typeface="Calibri"/>
                <a:cs typeface="Calibri"/>
                <a:sym typeface="Calibri"/>
              </a:defRPr>
            </a:lvl7pPr>
            <a:lvl8pPr indent="0" lvl="7" marL="0" marR="0" rtl="0" algn="l">
              <a:spcBef>
                <a:spcPts val="0"/>
              </a:spcBef>
              <a:buNone/>
              <a:defRPr sz="4300">
                <a:solidFill>
                  <a:srgbClr val="000000"/>
                </a:solidFill>
                <a:latin typeface="Calibri"/>
                <a:ea typeface="Calibri"/>
                <a:cs typeface="Calibri"/>
                <a:sym typeface="Calibri"/>
              </a:defRPr>
            </a:lvl8pPr>
            <a:lvl9pPr indent="0" lvl="8" marL="0" marR="0" rtl="0" algn="l">
              <a:spcBef>
                <a:spcPts val="0"/>
              </a:spcBef>
              <a:buNone/>
              <a:defRPr sz="43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slideLayout" Target="../slideLayouts/slideLayout6.xml"/><Relationship Id="rId10" Type="http://schemas.openxmlformats.org/officeDocument/2006/relationships/theme" Target="../theme/theme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300" u="none" cap="none" strike="noStrike">
              <a:solidFill>
                <a:srgbClr val="FFFFFF"/>
              </a:solidFill>
              <a:latin typeface="Calibri"/>
              <a:ea typeface="Calibri"/>
              <a:cs typeface="Calibri"/>
              <a:sym typeface="Calibri"/>
            </a:endParaRPr>
          </a:p>
        </p:txBody>
      </p:sp>
      <p:sp>
        <p:nvSpPr>
          <p:cNvPr id="11" name="Google Shape;11;p31"/>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300" u="none" cap="none" strike="noStrike">
              <a:solidFill>
                <a:srgbClr val="FFFFFF"/>
              </a:solidFill>
              <a:latin typeface="Calibri"/>
              <a:ea typeface="Calibri"/>
              <a:cs typeface="Calibri"/>
              <a:sym typeface="Calibri"/>
            </a:endParaRPr>
          </a:p>
        </p:txBody>
      </p:sp>
      <p:sp>
        <p:nvSpPr>
          <p:cNvPr id="12" name="Google Shape;12;p31"/>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3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33"/>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25" name="Google Shape;25;p33"/>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26" name="Google Shape;26;p33"/>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grpSp>
        <p:nvGrpSpPr>
          <p:cNvPr id="27" name="Google Shape;27;p33"/>
          <p:cNvGrpSpPr/>
          <p:nvPr/>
        </p:nvGrpSpPr>
        <p:grpSpPr>
          <a:xfrm>
            <a:off x="36513" y="-33338"/>
            <a:ext cx="24350662" cy="1612870"/>
            <a:chOff x="36513" y="-33338"/>
            <a:chExt cx="24350662" cy="1612870"/>
          </a:xfrm>
        </p:grpSpPr>
        <p:pic>
          <p:nvPicPr>
            <p:cNvPr id="28" name="Google Shape;28;p33"/>
            <p:cNvPicPr preferRelativeResize="0"/>
            <p:nvPr/>
          </p:nvPicPr>
          <p:blipFill rotWithShape="1">
            <a:blip r:embed="rId1">
              <a:alphaModFix/>
            </a:blip>
            <a:srcRect b="0" l="0" r="0" t="0"/>
            <a:stretch/>
          </p:blipFill>
          <p:spPr>
            <a:xfrm>
              <a:off x="38101" y="-3175"/>
              <a:ext cx="24349074" cy="1408113"/>
            </a:xfrm>
            <a:prstGeom prst="rect">
              <a:avLst/>
            </a:prstGeom>
            <a:noFill/>
            <a:ln>
              <a:noFill/>
            </a:ln>
          </p:spPr>
        </p:pic>
        <p:sp>
          <p:nvSpPr>
            <p:cNvPr id="29" name="Google Shape;29;p33"/>
            <p:cNvSpPr txBox="1"/>
            <p:nvPr/>
          </p:nvSpPr>
          <p:spPr>
            <a:xfrm>
              <a:off x="2249487" y="334890"/>
              <a:ext cx="939680" cy="60179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lang="en-US" sz="3200">
                  <a:solidFill>
                    <a:srgbClr val="FFFFFF"/>
                  </a:solidFill>
                  <a:latin typeface="Questrial"/>
                  <a:ea typeface="Questrial"/>
                  <a:cs typeface="Questrial"/>
                  <a:sym typeface="Questrial"/>
                </a:rPr>
                <a:t>LỚP</a:t>
              </a:r>
              <a:endParaRPr sz="3200">
                <a:solidFill>
                  <a:srgbClr val="FFFFFF"/>
                </a:solidFill>
                <a:latin typeface="Questrial"/>
                <a:ea typeface="Questrial"/>
                <a:cs typeface="Questrial"/>
                <a:sym typeface="Questrial"/>
              </a:endParaRPr>
            </a:p>
          </p:txBody>
        </p:sp>
        <p:sp>
          <p:nvSpPr>
            <p:cNvPr id="30" name="Google Shape;30;p33"/>
            <p:cNvSpPr txBox="1"/>
            <p:nvPr/>
          </p:nvSpPr>
          <p:spPr>
            <a:xfrm>
              <a:off x="2123248" y="143138"/>
              <a:ext cx="939680" cy="60179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lang="en-US" sz="3200">
                  <a:solidFill>
                    <a:srgbClr val="FFFFFF"/>
                  </a:solidFill>
                  <a:latin typeface="Questrial"/>
                  <a:ea typeface="Questrial"/>
                  <a:cs typeface="Questrial"/>
                  <a:sym typeface="Questrial"/>
                </a:rPr>
                <a:t>LỚP</a:t>
              </a:r>
              <a:endParaRPr sz="3200">
                <a:solidFill>
                  <a:srgbClr val="FFFFFF"/>
                </a:solidFill>
                <a:latin typeface="Questrial"/>
                <a:ea typeface="Questrial"/>
                <a:cs typeface="Questrial"/>
                <a:sym typeface="Questrial"/>
              </a:endParaRPr>
            </a:p>
          </p:txBody>
        </p:sp>
        <p:sp>
          <p:nvSpPr>
            <p:cNvPr id="31" name="Google Shape;31;p33"/>
            <p:cNvSpPr/>
            <p:nvPr/>
          </p:nvSpPr>
          <p:spPr>
            <a:xfrm>
              <a:off x="2058987" y="614534"/>
              <a:ext cx="96051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FFFFFF"/>
                  </a:solidFill>
                  <a:latin typeface="Questrial"/>
                  <a:ea typeface="Questrial"/>
                  <a:cs typeface="Questrial"/>
                  <a:sym typeface="Questrial"/>
                </a:rPr>
                <a:t>12</a:t>
              </a:r>
              <a:endParaRPr sz="4800">
                <a:solidFill>
                  <a:srgbClr val="000000"/>
                </a:solidFill>
                <a:latin typeface="Calibri"/>
                <a:ea typeface="Calibri"/>
                <a:cs typeface="Calibri"/>
                <a:sym typeface="Calibri"/>
              </a:endParaRPr>
            </a:p>
          </p:txBody>
        </p:sp>
        <p:sp>
          <p:nvSpPr>
            <p:cNvPr id="32" name="Google Shape;32;p33"/>
            <p:cNvSpPr/>
            <p:nvPr/>
          </p:nvSpPr>
          <p:spPr>
            <a:xfrm>
              <a:off x="3253427" y="554662"/>
              <a:ext cx="22098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FFFF"/>
                  </a:solidFill>
                  <a:latin typeface="Questrial"/>
                  <a:ea typeface="Questrial"/>
                  <a:cs typeface="Questrial"/>
                  <a:sym typeface="Questrial"/>
                </a:rPr>
                <a:t>LÀM VĂN</a:t>
              </a:r>
              <a:endParaRPr b="1" sz="2800">
                <a:solidFill>
                  <a:srgbClr val="FFFFFF"/>
                </a:solidFill>
                <a:latin typeface="Questrial"/>
                <a:ea typeface="Questrial"/>
                <a:cs typeface="Questrial"/>
                <a:sym typeface="Questrial"/>
              </a:endParaRPr>
            </a:p>
          </p:txBody>
        </p:sp>
        <p:sp>
          <p:nvSpPr>
            <p:cNvPr id="33" name="Google Shape;33;p33"/>
            <p:cNvSpPr txBox="1"/>
            <p:nvPr/>
          </p:nvSpPr>
          <p:spPr>
            <a:xfrm>
              <a:off x="5677024" y="228600"/>
              <a:ext cx="150114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rgbClr val="FFFFFF"/>
                  </a:solidFill>
                  <a:latin typeface="Questrial"/>
                  <a:ea typeface="Questrial"/>
                  <a:cs typeface="Questrial"/>
                  <a:sym typeface="Questrial"/>
                </a:rPr>
                <a:t> THAO TÁC LẬP LUẬN BÁC BỎ</a:t>
              </a:r>
              <a:endParaRPr sz="7200">
                <a:solidFill>
                  <a:srgbClr val="FFFFFF"/>
                </a:solidFill>
                <a:latin typeface="Questrial"/>
                <a:ea typeface="Questrial"/>
                <a:cs typeface="Questrial"/>
                <a:sym typeface="Questrial"/>
              </a:endParaRPr>
            </a:p>
          </p:txBody>
        </p:sp>
        <p:sp>
          <p:nvSpPr>
            <p:cNvPr id="34" name="Google Shape;34;p33"/>
            <p:cNvSpPr/>
            <p:nvPr/>
          </p:nvSpPr>
          <p:spPr>
            <a:xfrm>
              <a:off x="36513" y="-33338"/>
              <a:ext cx="24349076" cy="1436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35" name="Google Shape;35;p33"/>
            <p:cNvSpPr/>
            <p:nvPr/>
          </p:nvSpPr>
          <p:spPr>
            <a:xfrm>
              <a:off x="36513" y="-30163"/>
              <a:ext cx="24349075" cy="1395413"/>
            </a:xfrm>
            <a:custGeom>
              <a:rect b="b" l="l" r="r" t="t"/>
              <a:pathLst>
                <a:path extrusionOk="0" h="440" w="768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36" name="Google Shape;36;p33"/>
            <p:cNvSpPr/>
            <p:nvPr/>
          </p:nvSpPr>
          <p:spPr>
            <a:xfrm>
              <a:off x="2046288" y="198437"/>
              <a:ext cx="1204913" cy="1204913"/>
            </a:xfrm>
            <a:custGeom>
              <a:rect b="b" l="l" r="r" t="t"/>
              <a:pathLst>
                <a:path extrusionOk="0" h="380" w="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pic>
          <p:nvPicPr>
            <p:cNvPr id="37" name="Google Shape;37;p33"/>
            <p:cNvPicPr preferRelativeResize="0"/>
            <p:nvPr/>
          </p:nvPicPr>
          <p:blipFill rotWithShape="1">
            <a:blip r:embed="rId2">
              <a:alphaModFix/>
            </a:blip>
            <a:srcRect b="0" l="0" r="0" t="0"/>
            <a:stretch/>
          </p:blipFill>
          <p:spPr>
            <a:xfrm>
              <a:off x="2033588" y="185737"/>
              <a:ext cx="1227138" cy="1219200"/>
            </a:xfrm>
            <a:prstGeom prst="rect">
              <a:avLst/>
            </a:prstGeom>
            <a:noFill/>
            <a:ln>
              <a:noFill/>
            </a:ln>
          </p:spPr>
        </p:pic>
        <p:sp>
          <p:nvSpPr>
            <p:cNvPr id="38" name="Google Shape;38;p33"/>
            <p:cNvSpPr/>
            <p:nvPr/>
          </p:nvSpPr>
          <p:spPr>
            <a:xfrm>
              <a:off x="3324226" y="198437"/>
              <a:ext cx="21061363" cy="1204913"/>
            </a:xfrm>
            <a:custGeom>
              <a:rect b="b" l="l" r="r" t="t"/>
              <a:pathLst>
                <a:path extrusionOk="0" h="380" w="6643">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pic>
          <p:nvPicPr>
            <p:cNvPr id="39" name="Google Shape;39;p33"/>
            <p:cNvPicPr preferRelativeResize="0"/>
            <p:nvPr/>
          </p:nvPicPr>
          <p:blipFill rotWithShape="1">
            <a:blip r:embed="rId3">
              <a:alphaModFix/>
            </a:blip>
            <a:srcRect b="0" l="0" r="0" t="0"/>
            <a:stretch/>
          </p:blipFill>
          <p:spPr>
            <a:xfrm>
              <a:off x="4908604" y="228600"/>
              <a:ext cx="57150" cy="1171575"/>
            </a:xfrm>
            <a:prstGeom prst="rect">
              <a:avLst/>
            </a:prstGeom>
            <a:noFill/>
            <a:ln>
              <a:noFill/>
            </a:ln>
          </p:spPr>
        </p:pic>
        <p:sp>
          <p:nvSpPr>
            <p:cNvPr id="40" name="Google Shape;40;p33"/>
            <p:cNvSpPr/>
            <p:nvPr/>
          </p:nvSpPr>
          <p:spPr>
            <a:xfrm>
              <a:off x="942976" y="433387"/>
              <a:ext cx="730250" cy="225425"/>
            </a:xfrm>
            <a:custGeom>
              <a:rect b="b" l="l" r="r" t="t"/>
              <a:pathLst>
                <a:path extrusionOk="0" h="71" w="230">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1" name="Google Shape;41;p33"/>
            <p:cNvSpPr/>
            <p:nvPr/>
          </p:nvSpPr>
          <p:spPr>
            <a:xfrm>
              <a:off x="1076326" y="665162"/>
              <a:ext cx="184150" cy="230188"/>
            </a:xfrm>
            <a:custGeom>
              <a:rect b="b" l="l" r="r" t="t"/>
              <a:pathLst>
                <a:path extrusionOk="0" h="73" w="58">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2" name="Google Shape;42;p33"/>
            <p:cNvSpPr/>
            <p:nvPr/>
          </p:nvSpPr>
          <p:spPr>
            <a:xfrm>
              <a:off x="930276" y="608012"/>
              <a:ext cx="130175" cy="153988"/>
            </a:xfrm>
            <a:custGeom>
              <a:rect b="b" l="l" r="r" t="t"/>
              <a:pathLst>
                <a:path extrusionOk="0" h="49" w="41">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3" name="Google Shape;43;p33"/>
            <p:cNvSpPr/>
            <p:nvPr/>
          </p:nvSpPr>
          <p:spPr>
            <a:xfrm>
              <a:off x="1241426" y="566737"/>
              <a:ext cx="444500" cy="220663"/>
            </a:xfrm>
            <a:custGeom>
              <a:rect b="b" l="l" r="r" t="t"/>
              <a:pathLst>
                <a:path extrusionOk="0" h="70" w="14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4" name="Google Shape;44;p33"/>
            <p:cNvSpPr/>
            <p:nvPr/>
          </p:nvSpPr>
          <p:spPr>
            <a:xfrm>
              <a:off x="901701" y="1104900"/>
              <a:ext cx="107950" cy="133350"/>
            </a:xfrm>
            <a:custGeom>
              <a:rect b="b" l="l" r="r" t="t"/>
              <a:pathLst>
                <a:path extrusionOk="0" h="84" w="68">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5" name="Google Shape;45;p33"/>
            <p:cNvSpPr/>
            <p:nvPr/>
          </p:nvSpPr>
          <p:spPr>
            <a:xfrm>
              <a:off x="1028701" y="1104900"/>
              <a:ext cx="139700" cy="136525"/>
            </a:xfrm>
            <a:custGeom>
              <a:rect b="b" l="l" r="r" t="t"/>
              <a:pathLst>
                <a:path extrusionOk="0" h="43" w="44">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6" name="Google Shape;46;p33"/>
            <p:cNvSpPr/>
            <p:nvPr/>
          </p:nvSpPr>
          <p:spPr>
            <a:xfrm>
              <a:off x="1181101" y="1079500"/>
              <a:ext cx="111125" cy="161925"/>
            </a:xfrm>
            <a:custGeom>
              <a:rect b="b" l="l" r="r" t="t"/>
              <a:pathLst>
                <a:path extrusionOk="0" h="51" w="35">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7" name="Google Shape;47;p33"/>
            <p:cNvSpPr/>
            <p:nvPr/>
          </p:nvSpPr>
          <p:spPr>
            <a:xfrm>
              <a:off x="1339851" y="1104900"/>
              <a:ext cx="120650" cy="133350"/>
            </a:xfrm>
            <a:custGeom>
              <a:rect b="b" l="l" r="r" t="t"/>
              <a:pathLst>
                <a:path extrusionOk="0" h="84" w="76">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8" name="Google Shape;48;p33"/>
            <p:cNvSpPr/>
            <p:nvPr/>
          </p:nvSpPr>
          <p:spPr>
            <a:xfrm>
              <a:off x="1463676" y="1082675"/>
              <a:ext cx="127000" cy="155575"/>
            </a:xfrm>
            <a:custGeom>
              <a:rect b="b" l="l" r="r" t="t"/>
              <a:pathLst>
                <a:path extrusionOk="0" h="49" w="40">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49" name="Google Shape;49;p33"/>
            <p:cNvSpPr/>
            <p:nvPr/>
          </p:nvSpPr>
          <p:spPr>
            <a:xfrm>
              <a:off x="1606551" y="1104900"/>
              <a:ext cx="104775" cy="133350"/>
            </a:xfrm>
            <a:custGeom>
              <a:rect b="b" l="l" r="r" t="t"/>
              <a:pathLst>
                <a:path extrusionOk="0" h="84" w="66">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rgbClr val="000000"/>
                </a:solidFill>
                <a:latin typeface="Calibri"/>
                <a:ea typeface="Calibri"/>
                <a:cs typeface="Calibri"/>
                <a:sym typeface="Calibri"/>
              </a:endParaRPr>
            </a:p>
          </p:txBody>
        </p:sp>
        <p:sp>
          <p:nvSpPr>
            <p:cNvPr id="50" name="Google Shape;50;p33"/>
            <p:cNvSpPr txBox="1"/>
            <p:nvPr/>
          </p:nvSpPr>
          <p:spPr>
            <a:xfrm>
              <a:off x="2218009" y="212725"/>
              <a:ext cx="939680" cy="601796"/>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lang="en-US" sz="3200">
                  <a:solidFill>
                    <a:srgbClr val="FFFFFF"/>
                  </a:solidFill>
                  <a:latin typeface="Questrial"/>
                  <a:ea typeface="Questrial"/>
                  <a:cs typeface="Questrial"/>
                  <a:sym typeface="Questrial"/>
                </a:rPr>
                <a:t>LỚP</a:t>
              </a:r>
              <a:endParaRPr sz="3200">
                <a:solidFill>
                  <a:srgbClr val="FFFFFF"/>
                </a:solidFill>
                <a:latin typeface="Questrial"/>
                <a:ea typeface="Questrial"/>
                <a:cs typeface="Questrial"/>
                <a:sym typeface="Questrial"/>
              </a:endParaRPr>
            </a:p>
          </p:txBody>
        </p:sp>
        <p:sp>
          <p:nvSpPr>
            <p:cNvPr id="51" name="Google Shape;51;p33"/>
            <p:cNvSpPr/>
            <p:nvPr/>
          </p:nvSpPr>
          <p:spPr>
            <a:xfrm>
              <a:off x="2128078" y="656202"/>
              <a:ext cx="96051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FFFFFF"/>
                  </a:solidFill>
                  <a:latin typeface="Questrial"/>
                  <a:ea typeface="Questrial"/>
                  <a:cs typeface="Questrial"/>
                  <a:sym typeface="Questrial"/>
                </a:rPr>
                <a:t>10</a:t>
              </a:r>
              <a:endParaRPr sz="4800">
                <a:solidFill>
                  <a:srgbClr val="000000"/>
                </a:solidFill>
                <a:latin typeface="Calibri"/>
                <a:ea typeface="Calibri"/>
                <a:cs typeface="Calibri"/>
                <a:sym typeface="Calibri"/>
              </a:endParaRPr>
            </a:p>
          </p:txBody>
        </p:sp>
        <p:sp>
          <p:nvSpPr>
            <p:cNvPr id="52" name="Google Shape;52;p33"/>
            <p:cNvSpPr/>
            <p:nvPr/>
          </p:nvSpPr>
          <p:spPr>
            <a:xfrm>
              <a:off x="3010784" y="625206"/>
              <a:ext cx="22098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Questrial"/>
                  <a:ea typeface="Questrial"/>
                  <a:cs typeface="Questrial"/>
                  <a:sym typeface="Questrial"/>
                </a:rPr>
                <a:t>LÀM VĂN</a:t>
              </a:r>
              <a:endParaRPr b="1" sz="2400">
                <a:solidFill>
                  <a:srgbClr val="FFFFFF"/>
                </a:solidFill>
                <a:latin typeface="Questrial"/>
                <a:ea typeface="Questrial"/>
                <a:cs typeface="Questrial"/>
                <a:sym typeface="Questrial"/>
              </a:endParaRPr>
            </a:p>
          </p:txBody>
        </p:sp>
        <p:sp>
          <p:nvSpPr>
            <p:cNvPr id="53" name="Google Shape;53;p33"/>
            <p:cNvSpPr txBox="1"/>
            <p:nvPr/>
          </p:nvSpPr>
          <p:spPr>
            <a:xfrm>
              <a:off x="4133907" y="263604"/>
              <a:ext cx="18160722"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rgbClr val="FFFFFF"/>
                  </a:solidFill>
                  <a:latin typeface="Questrial"/>
                  <a:ea typeface="Questrial"/>
                  <a:cs typeface="Questrial"/>
                  <a:sym typeface="Questrial"/>
                </a:rPr>
                <a:t>CHUYÊN ĐỀ VĂN NGHỊ LUẬN</a:t>
              </a:r>
              <a:endParaRPr b="1" sz="6600">
                <a:solidFill>
                  <a:srgbClr val="FFFFFF"/>
                </a:solidFill>
                <a:latin typeface="Questrial"/>
                <a:ea typeface="Questrial"/>
                <a:cs typeface="Questrial"/>
                <a:sym typeface="Questrial"/>
              </a:endParaRPr>
            </a:p>
          </p:txBody>
        </p:sp>
        <p:sp>
          <p:nvSpPr>
            <p:cNvPr id="54" name="Google Shape;54;p33"/>
            <p:cNvSpPr/>
            <p:nvPr/>
          </p:nvSpPr>
          <p:spPr>
            <a:xfrm>
              <a:off x="4572124" y="337900"/>
              <a:ext cx="22098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FFFF"/>
                  </a:solidFill>
                  <a:latin typeface="Questrial"/>
                  <a:ea typeface="Questrial"/>
                  <a:cs typeface="Questrial"/>
                  <a:sym typeface="Questrial"/>
                </a:rPr>
                <a:t>Phần </a:t>
              </a:r>
              <a:br>
                <a:rPr b="1" lang="en-US" sz="3200">
                  <a:solidFill>
                    <a:srgbClr val="FFFFFF"/>
                  </a:solidFill>
                  <a:latin typeface="Questrial"/>
                  <a:ea typeface="Questrial"/>
                  <a:cs typeface="Questrial"/>
                  <a:sym typeface="Questrial"/>
                </a:rPr>
              </a:br>
              <a:r>
                <a:rPr b="1" lang="en-US" sz="3200">
                  <a:solidFill>
                    <a:srgbClr val="FFFFFF"/>
                  </a:solidFill>
                  <a:latin typeface="Questrial"/>
                  <a:ea typeface="Questrial"/>
                  <a:cs typeface="Questrial"/>
                  <a:sym typeface="Questrial"/>
                </a:rPr>
                <a:t>2/2</a:t>
              </a:r>
              <a:endParaRPr b="1" sz="3200">
                <a:solidFill>
                  <a:srgbClr val="FFFFFF"/>
                </a:solidFill>
                <a:latin typeface="Questrial"/>
                <a:ea typeface="Questrial"/>
                <a:cs typeface="Questrial"/>
                <a:sym typeface="Questrial"/>
              </a:endParaRPr>
            </a:p>
          </p:txBody>
        </p:sp>
      </p:grpSp>
    </p:spTree>
  </p:cSld>
  <p:clrMap accent1="accent1" accent2="accent2" accent3="accent3" accent4="accent4" accent5="accent5" accent6="accent6" bg1="lt1" bg2="dk2" tx1="dk1" tx2="lt2" folHlink="folHlink" hlink="hlink"/>
  <p:sldLayoutIdLst>
    <p:sldLayoutId id="2147483655" r:id="rId4"/>
    <p:sldLayoutId id="2147483656" r:id="rId5"/>
    <p:sldLayoutId id="2147483657" r:id="rId6"/>
    <p:sldLayoutId id="2147483658" r:id="rId7"/>
    <p:sldLayoutId id="2147483659" r:id="rId8"/>
    <p:sldLayoutId id="214748366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44"/>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73" name="Google Shape;73;p44"/>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74" name="Google Shape;74;p44"/>
          <p:cNvSpPr/>
          <p:nvPr/>
        </p:nvSpPr>
        <p:spPr>
          <a:xfrm>
            <a:off x="0" y="0"/>
            <a:ext cx="24387174" cy="137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26.jpg"/><Relationship Id="rId5"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jpg"/><Relationship Id="rId4" Type="http://schemas.openxmlformats.org/officeDocument/2006/relationships/image" Target="../media/image22.png"/><Relationship Id="rId5"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5.jpg"/><Relationship Id="rId5"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2.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
          <p:cNvPicPr preferRelativeResize="0"/>
          <p:nvPr/>
        </p:nvPicPr>
        <p:blipFill rotWithShape="1">
          <a:blip r:embed="rId3">
            <a:alphaModFix/>
          </a:blip>
          <a:srcRect b="39777" l="20598" r="32369" t="5828"/>
          <a:stretch/>
        </p:blipFill>
        <p:spPr>
          <a:xfrm>
            <a:off x="11014421" y="6155084"/>
            <a:ext cx="13360815" cy="7560916"/>
          </a:xfrm>
          <a:prstGeom prst="rect">
            <a:avLst/>
          </a:prstGeom>
          <a:noFill/>
          <a:ln>
            <a:noFill/>
          </a:ln>
        </p:spPr>
      </p:pic>
      <p:sp>
        <p:nvSpPr>
          <p:cNvPr id="91" name="Google Shape;91;p1"/>
          <p:cNvSpPr/>
          <p:nvPr/>
        </p:nvSpPr>
        <p:spPr>
          <a:xfrm>
            <a:off x="0" y="28832"/>
            <a:ext cx="9736060" cy="13717588"/>
          </a:xfrm>
          <a:custGeom>
            <a:rect b="b" l="l" r="r" t="t"/>
            <a:pathLst>
              <a:path extrusionOk="0" h="4320" w="3066">
                <a:moveTo>
                  <a:pt x="3066" y="0"/>
                </a:moveTo>
                <a:cubicBezTo>
                  <a:pt x="3054" y="0"/>
                  <a:pt x="3054" y="0"/>
                  <a:pt x="3054" y="0"/>
                </a:cubicBezTo>
                <a:cubicBezTo>
                  <a:pt x="2984" y="0"/>
                  <a:pt x="2984" y="0"/>
                  <a:pt x="2984" y="0"/>
                </a:cubicBezTo>
                <a:cubicBezTo>
                  <a:pt x="2729" y="0"/>
                  <a:pt x="2729" y="0"/>
                  <a:pt x="2729" y="0"/>
                </a:cubicBezTo>
                <a:cubicBezTo>
                  <a:pt x="0" y="0"/>
                  <a:pt x="0" y="0"/>
                  <a:pt x="0" y="0"/>
                </a:cubicBezTo>
                <a:cubicBezTo>
                  <a:pt x="0" y="4320"/>
                  <a:pt x="0" y="4320"/>
                  <a:pt x="0" y="4320"/>
                </a:cubicBezTo>
                <a:cubicBezTo>
                  <a:pt x="1787" y="4320"/>
                  <a:pt x="1787" y="4320"/>
                  <a:pt x="1787" y="4320"/>
                </a:cubicBezTo>
                <a:cubicBezTo>
                  <a:pt x="1857" y="4320"/>
                  <a:pt x="1857" y="4320"/>
                  <a:pt x="1857" y="4320"/>
                </a:cubicBezTo>
                <a:cubicBezTo>
                  <a:pt x="2072" y="4320"/>
                  <a:pt x="2072" y="4320"/>
                  <a:pt x="2072" y="4320"/>
                </a:cubicBezTo>
                <a:cubicBezTo>
                  <a:pt x="1913" y="3847"/>
                  <a:pt x="1824" y="3325"/>
                  <a:pt x="1824" y="2776"/>
                </a:cubicBezTo>
                <a:cubicBezTo>
                  <a:pt x="1824" y="2497"/>
                  <a:pt x="1847" y="2224"/>
                  <a:pt x="1891" y="1962"/>
                </a:cubicBezTo>
                <a:cubicBezTo>
                  <a:pt x="1891" y="1962"/>
                  <a:pt x="1891" y="1962"/>
                  <a:pt x="1891" y="1962"/>
                </a:cubicBezTo>
                <a:cubicBezTo>
                  <a:pt x="1891" y="1962"/>
                  <a:pt x="1891" y="1962"/>
                  <a:pt x="1891" y="1962"/>
                </a:cubicBezTo>
                <a:cubicBezTo>
                  <a:pt x="2115" y="1154"/>
                  <a:pt x="2538" y="468"/>
                  <a:pt x="3066" y="0"/>
                </a:cubicBezTo>
                <a:close/>
              </a:path>
            </a:pathLst>
          </a:custGeom>
          <a:solidFill>
            <a:srgbClr val="FFFFFF"/>
          </a:solidFill>
          <a:ln>
            <a:noFill/>
          </a:ln>
          <a:effectLst>
            <a:outerShdw blurRad="635000" rotWithShape="0" algn="l"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sp>
        <p:nvSpPr>
          <p:cNvPr id="92" name="Google Shape;92;p1"/>
          <p:cNvSpPr txBox="1"/>
          <p:nvPr/>
        </p:nvSpPr>
        <p:spPr>
          <a:xfrm>
            <a:off x="15715616" y="1259840"/>
            <a:ext cx="1691005" cy="753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300">
                <a:solidFill>
                  <a:srgbClr val="CDC25B"/>
                </a:solidFill>
                <a:latin typeface="Questrial"/>
                <a:ea typeface="Questrial"/>
                <a:cs typeface="Questrial"/>
                <a:sym typeface="Questrial"/>
              </a:rPr>
              <a:t>LỚP</a:t>
            </a:r>
            <a:endParaRPr sz="4300">
              <a:solidFill>
                <a:srgbClr val="CDC25B"/>
              </a:solidFill>
              <a:latin typeface="Questrial"/>
              <a:ea typeface="Questrial"/>
              <a:cs typeface="Questrial"/>
              <a:sym typeface="Questrial"/>
            </a:endParaRPr>
          </a:p>
        </p:txBody>
      </p:sp>
      <p:sp>
        <p:nvSpPr>
          <p:cNvPr id="93" name="Google Shape;93;p1"/>
          <p:cNvSpPr txBox="1"/>
          <p:nvPr/>
        </p:nvSpPr>
        <p:spPr>
          <a:xfrm>
            <a:off x="15899989" y="1676400"/>
            <a:ext cx="1322798"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0">
                <a:solidFill>
                  <a:srgbClr val="CDC25B"/>
                </a:solidFill>
                <a:latin typeface="Questrial"/>
                <a:ea typeface="Questrial"/>
                <a:cs typeface="Questrial"/>
                <a:sym typeface="Questrial"/>
              </a:rPr>
              <a:t>10</a:t>
            </a:r>
            <a:endParaRPr sz="8000">
              <a:solidFill>
                <a:srgbClr val="CDC25B"/>
              </a:solidFill>
              <a:latin typeface="Questrial"/>
              <a:ea typeface="Questrial"/>
              <a:cs typeface="Questrial"/>
              <a:sym typeface="Questrial"/>
            </a:endParaRPr>
          </a:p>
        </p:txBody>
      </p:sp>
      <p:pic>
        <p:nvPicPr>
          <p:cNvPr id="94" name="Google Shape;94;p1"/>
          <p:cNvPicPr preferRelativeResize="0"/>
          <p:nvPr/>
        </p:nvPicPr>
        <p:blipFill rotWithShape="1">
          <a:blip r:embed="rId4">
            <a:alphaModFix/>
          </a:blip>
          <a:srcRect b="0" l="0" r="0" t="0"/>
          <a:stretch/>
        </p:blipFill>
        <p:spPr>
          <a:xfrm>
            <a:off x="14092870" y="2763302"/>
            <a:ext cx="2238375" cy="236537"/>
          </a:xfrm>
          <a:prstGeom prst="rect">
            <a:avLst/>
          </a:prstGeom>
          <a:noFill/>
          <a:ln>
            <a:noFill/>
          </a:ln>
        </p:spPr>
      </p:pic>
      <p:pic>
        <p:nvPicPr>
          <p:cNvPr id="95" name="Google Shape;95;p1"/>
          <p:cNvPicPr preferRelativeResize="0"/>
          <p:nvPr/>
        </p:nvPicPr>
        <p:blipFill rotWithShape="1">
          <a:blip r:embed="rId5">
            <a:alphaModFix/>
          </a:blip>
          <a:srcRect b="0" l="0" r="0" t="0"/>
          <a:stretch/>
        </p:blipFill>
        <p:spPr>
          <a:xfrm>
            <a:off x="14462758" y="1260157"/>
            <a:ext cx="1497013" cy="1495425"/>
          </a:xfrm>
          <a:prstGeom prst="rect">
            <a:avLst/>
          </a:prstGeom>
          <a:noFill/>
          <a:ln>
            <a:noFill/>
          </a:ln>
        </p:spPr>
      </p:pic>
      <p:sp>
        <p:nvSpPr>
          <p:cNvPr id="96" name="Google Shape;96;p1"/>
          <p:cNvSpPr txBox="1"/>
          <p:nvPr/>
        </p:nvSpPr>
        <p:spPr>
          <a:xfrm>
            <a:off x="9221787" y="5181600"/>
            <a:ext cx="1277493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000">
                <a:solidFill>
                  <a:srgbClr val="FF0000"/>
                </a:solidFill>
                <a:latin typeface="Tahoma"/>
                <a:ea typeface="Tahoma"/>
                <a:cs typeface="Tahoma"/>
                <a:sym typeface="Tahoma"/>
              </a:rPr>
              <a:t>CHUYÊN ĐỀ VĂN NGHỊ LUẬN</a:t>
            </a:r>
            <a:endParaRPr b="1" sz="7000">
              <a:solidFill>
                <a:srgbClr val="FF0000"/>
              </a:solidFill>
              <a:latin typeface="Tahoma"/>
              <a:ea typeface="Tahoma"/>
              <a:cs typeface="Tahoma"/>
              <a:sym typeface="Tahoma"/>
            </a:endParaRPr>
          </a:p>
        </p:txBody>
      </p:sp>
      <p:sp>
        <p:nvSpPr>
          <p:cNvPr id="97" name="Google Shape;97;p1"/>
          <p:cNvSpPr txBox="1"/>
          <p:nvPr/>
        </p:nvSpPr>
        <p:spPr>
          <a:xfrm>
            <a:off x="13016945" y="3387804"/>
            <a:ext cx="467788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rgbClr val="135F82"/>
                </a:solidFill>
                <a:latin typeface="Tahoma"/>
                <a:ea typeface="Tahoma"/>
                <a:cs typeface="Tahoma"/>
                <a:sym typeface="Tahoma"/>
              </a:rPr>
              <a:t>LÀM VĂN </a:t>
            </a:r>
            <a:endParaRPr b="1" sz="7200">
              <a:solidFill>
                <a:srgbClr val="135F82"/>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0"/>
          <p:cNvPicPr preferRelativeResize="0"/>
          <p:nvPr/>
        </p:nvPicPr>
        <p:blipFill rotWithShape="1">
          <a:blip r:embed="rId3">
            <a:alphaModFix/>
          </a:blip>
          <a:srcRect b="0" l="0" r="0" t="0"/>
          <a:stretch/>
        </p:blipFill>
        <p:spPr>
          <a:xfrm>
            <a:off x="14784388" y="5105400"/>
            <a:ext cx="9152158" cy="7658799"/>
          </a:xfrm>
          <a:prstGeom prst="rect">
            <a:avLst/>
          </a:prstGeom>
          <a:noFill/>
          <a:ln>
            <a:noFill/>
          </a:ln>
        </p:spPr>
      </p:pic>
      <p:pic>
        <p:nvPicPr>
          <p:cNvPr id="296" name="Google Shape;296;p10"/>
          <p:cNvPicPr preferRelativeResize="0"/>
          <p:nvPr/>
        </p:nvPicPr>
        <p:blipFill rotWithShape="1">
          <a:blip r:embed="rId4">
            <a:alphaModFix/>
          </a:blip>
          <a:srcRect b="0" l="0" r="0" t="0"/>
          <a:stretch/>
        </p:blipFill>
        <p:spPr>
          <a:xfrm>
            <a:off x="2380346" y="3742291"/>
            <a:ext cx="4514976" cy="1144642"/>
          </a:xfrm>
          <a:prstGeom prst="rect">
            <a:avLst/>
          </a:prstGeom>
          <a:noFill/>
          <a:ln>
            <a:noFill/>
          </a:ln>
        </p:spPr>
      </p:pic>
      <p:grpSp>
        <p:nvGrpSpPr>
          <p:cNvPr id="297" name="Google Shape;297;p10"/>
          <p:cNvGrpSpPr/>
          <p:nvPr/>
        </p:nvGrpSpPr>
        <p:grpSpPr>
          <a:xfrm>
            <a:off x="639910" y="2514600"/>
            <a:ext cx="15287477" cy="890826"/>
            <a:chOff x="644526" y="2766774"/>
            <a:chExt cx="15287477" cy="890826"/>
          </a:xfrm>
        </p:grpSpPr>
        <p:sp>
          <p:nvSpPr>
            <p:cNvPr id="298" name="Google Shape;298;p10"/>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299" name="Google Shape;299;p10"/>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00" name="Google Shape;300;p10"/>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301" name="Google Shape;301;p10"/>
          <p:cNvSpPr/>
          <p:nvPr/>
        </p:nvSpPr>
        <p:spPr>
          <a:xfrm>
            <a:off x="3354387" y="3897182"/>
            <a:ext cx="250581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b. Tìm ý:</a:t>
            </a:r>
            <a:endParaRPr b="1" i="1" sz="4400">
              <a:solidFill>
                <a:schemeClr val="lt1"/>
              </a:solidFill>
              <a:latin typeface="Arial"/>
              <a:ea typeface="Arial"/>
              <a:cs typeface="Arial"/>
              <a:sym typeface="Arial"/>
            </a:endParaRPr>
          </a:p>
        </p:txBody>
      </p:sp>
      <p:sp>
        <p:nvSpPr>
          <p:cNvPr id="302" name="Google Shape;302;p10"/>
          <p:cNvSpPr/>
          <p:nvPr/>
        </p:nvSpPr>
        <p:spPr>
          <a:xfrm>
            <a:off x="2313615" y="5262325"/>
            <a:ext cx="13918572"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chemeClr val="dk1"/>
                </a:solidFill>
                <a:latin typeface="Arial"/>
                <a:ea typeface="Arial"/>
                <a:cs typeface="Arial"/>
                <a:sym typeface="Arial"/>
              </a:rPr>
              <a:t>Là tìm hệ thống luận điểm, luận cứ cho bài văn:</a:t>
            </a:r>
            <a:endParaRPr b="1" sz="4400">
              <a:solidFill>
                <a:schemeClr val="dk1"/>
              </a:solidFill>
              <a:latin typeface="Arial"/>
              <a:ea typeface="Arial"/>
              <a:cs typeface="Arial"/>
              <a:sym typeface="Arial"/>
            </a:endParaRPr>
          </a:p>
        </p:txBody>
      </p:sp>
      <p:sp>
        <p:nvSpPr>
          <p:cNvPr id="303" name="Google Shape;303;p10"/>
          <p:cNvSpPr txBox="1"/>
          <p:nvPr/>
        </p:nvSpPr>
        <p:spPr>
          <a:xfrm>
            <a:off x="2466015" y="6199525"/>
            <a:ext cx="11963400" cy="3170099"/>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36363"/>
              </a:lnSpc>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Xác định các luận điểm: xác định các ý để phân tích nhằm làm sáng tỏ cho luận đề.</a:t>
            </a:r>
            <a:endParaRPr b="1" sz="4400">
              <a:solidFill>
                <a:schemeClr val="dk1"/>
              </a:solidFill>
              <a:latin typeface="Arial"/>
              <a:ea typeface="Arial"/>
              <a:cs typeface="Arial"/>
              <a:sym typeface="Arial"/>
            </a:endParaRPr>
          </a:p>
          <a:p>
            <a:pPr indent="-571500" lvl="0" marL="571500" marR="0" rtl="0" algn="just">
              <a:lnSpc>
                <a:spcPct val="136363"/>
              </a:lnSpc>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Tìm luận cứ: Là tìm những lí lẽ và dẫn chứng để khẳng định cho các luận điểm. </a:t>
            </a:r>
            <a:endParaRPr b="1" sz="4400">
              <a:solidFill>
                <a:schemeClr val="dk1"/>
              </a:solidFill>
              <a:latin typeface="Arial"/>
              <a:ea typeface="Arial"/>
              <a:cs typeface="Arial"/>
              <a:sym typeface="Arial"/>
            </a:endParaRPr>
          </a:p>
        </p:txBody>
      </p:sp>
      <p:grpSp>
        <p:nvGrpSpPr>
          <p:cNvPr id="304" name="Google Shape;304;p10"/>
          <p:cNvGrpSpPr/>
          <p:nvPr/>
        </p:nvGrpSpPr>
        <p:grpSpPr>
          <a:xfrm>
            <a:off x="-178462" y="1600204"/>
            <a:ext cx="18239449" cy="914396"/>
            <a:chOff x="-178462" y="1828804"/>
            <a:chExt cx="18239449" cy="914396"/>
          </a:xfrm>
        </p:grpSpPr>
        <p:sp>
          <p:nvSpPr>
            <p:cNvPr id="305" name="Google Shape;305;p10"/>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06" name="Google Shape;306;p10"/>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307" name="Google Shape;307;p10"/>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500"/>
                                        <p:tgtEl>
                                          <p:spTgt spid="3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animEffect filter="fade" transition="in">
                                      <p:cBhvr>
                                        <p:cTn dur="500"/>
                                        <p:tgtEl>
                                          <p:spTgt spid="30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11"/>
          <p:cNvPicPr preferRelativeResize="0"/>
          <p:nvPr/>
        </p:nvPicPr>
        <p:blipFill rotWithShape="1">
          <a:blip r:embed="rId3">
            <a:alphaModFix/>
          </a:blip>
          <a:srcRect b="0" l="5067" r="4180" t="0"/>
          <a:stretch/>
        </p:blipFill>
        <p:spPr>
          <a:xfrm>
            <a:off x="16210583" y="4150261"/>
            <a:ext cx="7924800" cy="7307478"/>
          </a:xfrm>
          <a:prstGeom prst="rect">
            <a:avLst/>
          </a:prstGeom>
          <a:noFill/>
          <a:ln>
            <a:noFill/>
          </a:ln>
        </p:spPr>
      </p:pic>
      <p:grpSp>
        <p:nvGrpSpPr>
          <p:cNvPr id="314" name="Google Shape;314;p11"/>
          <p:cNvGrpSpPr/>
          <p:nvPr/>
        </p:nvGrpSpPr>
        <p:grpSpPr>
          <a:xfrm>
            <a:off x="639910" y="2514600"/>
            <a:ext cx="15287477" cy="890826"/>
            <a:chOff x="644526" y="2766774"/>
            <a:chExt cx="15287477" cy="890826"/>
          </a:xfrm>
        </p:grpSpPr>
        <p:sp>
          <p:nvSpPr>
            <p:cNvPr id="315" name="Google Shape;315;p11"/>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316" name="Google Shape;316;p11"/>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17" name="Google Shape;317;p11"/>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318" name="Google Shape;318;p11"/>
          <p:cNvSpPr txBox="1"/>
          <p:nvPr/>
        </p:nvSpPr>
        <p:spPr>
          <a:xfrm>
            <a:off x="2174129" y="7034559"/>
            <a:ext cx="4075858"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Thân bài: </a:t>
            </a:r>
            <a:endParaRPr b="1" sz="4400">
              <a:solidFill>
                <a:schemeClr val="dk1"/>
              </a:solidFill>
              <a:latin typeface="Arial"/>
              <a:ea typeface="Arial"/>
              <a:cs typeface="Arial"/>
              <a:sym typeface="Arial"/>
            </a:endParaRPr>
          </a:p>
        </p:txBody>
      </p:sp>
      <p:sp>
        <p:nvSpPr>
          <p:cNvPr id="319" name="Google Shape;319;p11"/>
          <p:cNvSpPr txBox="1"/>
          <p:nvPr/>
        </p:nvSpPr>
        <p:spPr>
          <a:xfrm>
            <a:off x="2174129" y="6177726"/>
            <a:ext cx="14020801"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Mở bài: Giới thiệu.</a:t>
            </a:r>
            <a:endParaRPr b="1" sz="4400">
              <a:solidFill>
                <a:schemeClr val="dk1"/>
              </a:solidFill>
              <a:latin typeface="Arial"/>
              <a:ea typeface="Arial"/>
              <a:cs typeface="Arial"/>
              <a:sym typeface="Arial"/>
            </a:endParaRPr>
          </a:p>
        </p:txBody>
      </p:sp>
      <p:sp>
        <p:nvSpPr>
          <p:cNvPr id="320" name="Google Shape;320;p11"/>
          <p:cNvSpPr txBox="1"/>
          <p:nvPr/>
        </p:nvSpPr>
        <p:spPr>
          <a:xfrm>
            <a:off x="2549371" y="7924800"/>
            <a:ext cx="14902016" cy="1446550"/>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chemeClr val="dk1"/>
              </a:buClr>
              <a:buSzPts val="4400"/>
              <a:buFont typeface="Arial"/>
              <a:buChar char="•"/>
            </a:pPr>
            <a:r>
              <a:rPr b="1" lang="en-US" sz="4400">
                <a:solidFill>
                  <a:schemeClr val="dk1"/>
                </a:solidFill>
                <a:latin typeface="Arial"/>
                <a:ea typeface="Arial"/>
                <a:cs typeface="Arial"/>
                <a:sym typeface="Arial"/>
              </a:rPr>
              <a:t>Phân tích các luận điểm trên cơ sở của luận đề</a:t>
            </a:r>
            <a:endParaRPr b="1" sz="4400">
              <a:solidFill>
                <a:schemeClr val="dk1"/>
              </a:solidFill>
              <a:latin typeface="Arial"/>
              <a:ea typeface="Arial"/>
              <a:cs typeface="Arial"/>
              <a:sym typeface="Arial"/>
            </a:endParaRPr>
          </a:p>
          <a:p>
            <a:pPr indent="-571500" lvl="0" marL="571500" marR="0" rtl="0" algn="just">
              <a:spcBef>
                <a:spcPts val="0"/>
              </a:spcBef>
              <a:spcAft>
                <a:spcPts val="0"/>
              </a:spcAft>
              <a:buClr>
                <a:schemeClr val="dk1"/>
              </a:buClr>
              <a:buSzPts val="4400"/>
              <a:buFont typeface="Arial"/>
              <a:buChar char="•"/>
            </a:pPr>
            <a:r>
              <a:rPr b="1" lang="en-US" sz="4400">
                <a:solidFill>
                  <a:schemeClr val="dk1"/>
                </a:solidFill>
                <a:latin typeface="Arial"/>
                <a:ea typeface="Arial"/>
                <a:cs typeface="Arial"/>
                <a:sym typeface="Arial"/>
              </a:rPr>
              <a:t>Đưa luận cứ vào bài để khẳng định các luận điểm</a:t>
            </a:r>
            <a:endParaRPr b="1" sz="4400">
              <a:solidFill>
                <a:schemeClr val="dk1"/>
              </a:solidFill>
              <a:latin typeface="Arial"/>
              <a:ea typeface="Arial"/>
              <a:cs typeface="Arial"/>
              <a:sym typeface="Arial"/>
            </a:endParaRPr>
          </a:p>
        </p:txBody>
      </p:sp>
      <p:sp>
        <p:nvSpPr>
          <p:cNvPr id="321" name="Google Shape;321;p11"/>
          <p:cNvSpPr txBox="1"/>
          <p:nvPr/>
        </p:nvSpPr>
        <p:spPr>
          <a:xfrm>
            <a:off x="2135187" y="9659055"/>
            <a:ext cx="13639800"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Kết bài: Tóm tắt các ý</a:t>
            </a:r>
            <a:endParaRPr b="1" sz="4400">
              <a:solidFill>
                <a:schemeClr val="dk1"/>
              </a:solidFill>
              <a:latin typeface="Arial"/>
              <a:ea typeface="Arial"/>
              <a:cs typeface="Arial"/>
              <a:sym typeface="Arial"/>
            </a:endParaRPr>
          </a:p>
        </p:txBody>
      </p:sp>
      <p:grpSp>
        <p:nvGrpSpPr>
          <p:cNvPr id="322" name="Google Shape;322;p11"/>
          <p:cNvGrpSpPr/>
          <p:nvPr/>
        </p:nvGrpSpPr>
        <p:grpSpPr>
          <a:xfrm>
            <a:off x="2219089" y="5181600"/>
            <a:ext cx="12412896" cy="861774"/>
            <a:chOff x="9628598" y="5096333"/>
            <a:chExt cx="13426178" cy="861774"/>
          </a:xfrm>
        </p:grpSpPr>
        <p:sp>
          <p:nvSpPr>
            <p:cNvPr id="323" name="Google Shape;323;p11"/>
            <p:cNvSpPr/>
            <p:nvPr/>
          </p:nvSpPr>
          <p:spPr>
            <a:xfrm>
              <a:off x="9985840" y="5096333"/>
              <a:ext cx="13068935" cy="861774"/>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chemeClr val="dk1"/>
                  </a:solidFill>
                  <a:latin typeface="Calibri"/>
                  <a:ea typeface="Calibri"/>
                  <a:cs typeface="Calibri"/>
                  <a:sym typeface="Calibri"/>
                </a:rPr>
                <a:t>Bố cục: Mở bài, thân bài, kết luận</a:t>
              </a:r>
              <a:endParaRPr b="1" sz="4400">
                <a:solidFill>
                  <a:schemeClr val="dk1"/>
                </a:solidFill>
                <a:latin typeface="Calibri"/>
                <a:ea typeface="Calibri"/>
                <a:cs typeface="Calibri"/>
                <a:sym typeface="Calibri"/>
              </a:endParaRPr>
            </a:p>
          </p:txBody>
        </p:sp>
        <p:sp>
          <p:nvSpPr>
            <p:cNvPr id="324" name="Google Shape;324;p11"/>
            <p:cNvSpPr/>
            <p:nvPr/>
          </p:nvSpPr>
          <p:spPr>
            <a:xfrm>
              <a:off x="9628598" y="5431613"/>
              <a:ext cx="308933" cy="27432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4000">
                <a:solidFill>
                  <a:schemeClr val="dk1"/>
                </a:solidFill>
                <a:latin typeface="Arial"/>
                <a:ea typeface="Arial"/>
                <a:cs typeface="Arial"/>
                <a:sym typeface="Arial"/>
              </a:endParaRPr>
            </a:p>
          </p:txBody>
        </p:sp>
      </p:grpSp>
      <p:grpSp>
        <p:nvGrpSpPr>
          <p:cNvPr id="325" name="Google Shape;325;p11"/>
          <p:cNvGrpSpPr/>
          <p:nvPr/>
        </p:nvGrpSpPr>
        <p:grpSpPr>
          <a:xfrm>
            <a:off x="-178462" y="1600204"/>
            <a:ext cx="18239449" cy="914396"/>
            <a:chOff x="-178462" y="1828804"/>
            <a:chExt cx="18239449" cy="914396"/>
          </a:xfrm>
        </p:grpSpPr>
        <p:sp>
          <p:nvSpPr>
            <p:cNvPr id="326" name="Google Shape;326;p11"/>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27" name="Google Shape;327;p11"/>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328" name="Google Shape;328;p11"/>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pic>
        <p:nvPicPr>
          <p:cNvPr id="329" name="Google Shape;329;p11"/>
          <p:cNvPicPr preferRelativeResize="0"/>
          <p:nvPr/>
        </p:nvPicPr>
        <p:blipFill rotWithShape="1">
          <a:blip r:embed="rId4">
            <a:alphaModFix/>
          </a:blip>
          <a:srcRect b="0" l="0" r="0" t="0"/>
          <a:stretch/>
        </p:blipFill>
        <p:spPr>
          <a:xfrm>
            <a:off x="2211387" y="3742291"/>
            <a:ext cx="4514976" cy="1144642"/>
          </a:xfrm>
          <a:prstGeom prst="rect">
            <a:avLst/>
          </a:prstGeom>
          <a:noFill/>
          <a:ln>
            <a:noFill/>
          </a:ln>
        </p:spPr>
      </p:pic>
      <p:sp>
        <p:nvSpPr>
          <p:cNvPr id="330" name="Google Shape;330;p11"/>
          <p:cNvSpPr/>
          <p:nvPr/>
        </p:nvSpPr>
        <p:spPr>
          <a:xfrm>
            <a:off x="2674704" y="3897182"/>
            <a:ext cx="34483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c. Lập dàn ý</a:t>
            </a:r>
            <a:endParaRPr b="1" i="1" sz="4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500"/>
                                        <p:tgtEl>
                                          <p:spTgt spid="3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animEffect filter="fade" transition="in">
                                      <p:cBhvr>
                                        <p:cTn dur="500"/>
                                        <p:tgtEl>
                                          <p:spTgt spid="3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12"/>
          <p:cNvPicPr preferRelativeResize="0"/>
          <p:nvPr/>
        </p:nvPicPr>
        <p:blipFill rotWithShape="1">
          <a:blip r:embed="rId3">
            <a:alphaModFix/>
          </a:blip>
          <a:srcRect b="0" l="0" r="0" t="0"/>
          <a:stretch/>
        </p:blipFill>
        <p:spPr>
          <a:xfrm flipH="1">
            <a:off x="11167113" y="3733801"/>
            <a:ext cx="13220062" cy="9573148"/>
          </a:xfrm>
          <a:prstGeom prst="rect">
            <a:avLst/>
          </a:prstGeom>
          <a:noFill/>
          <a:ln>
            <a:noFill/>
          </a:ln>
        </p:spPr>
      </p:pic>
      <p:grpSp>
        <p:nvGrpSpPr>
          <p:cNvPr id="337" name="Google Shape;337;p12"/>
          <p:cNvGrpSpPr/>
          <p:nvPr/>
        </p:nvGrpSpPr>
        <p:grpSpPr>
          <a:xfrm>
            <a:off x="639910" y="2514600"/>
            <a:ext cx="15287477" cy="890826"/>
            <a:chOff x="644526" y="2766774"/>
            <a:chExt cx="15287477" cy="890826"/>
          </a:xfrm>
        </p:grpSpPr>
        <p:sp>
          <p:nvSpPr>
            <p:cNvPr id="338" name="Google Shape;338;p12"/>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339" name="Google Shape;339;p12"/>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40" name="Google Shape;340;p12"/>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341" name="Google Shape;341;p12"/>
          <p:cNvSpPr txBox="1"/>
          <p:nvPr/>
        </p:nvSpPr>
        <p:spPr>
          <a:xfrm>
            <a:off x="2409611" y="7239000"/>
            <a:ext cx="10296420" cy="4967514"/>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chemeClr val="dk1"/>
                </a:solidFill>
                <a:latin typeface="Arial"/>
                <a:ea typeface="Arial"/>
                <a:cs typeface="Arial"/>
                <a:sym typeface="Arial"/>
              </a:rPr>
              <a:t>Hãy giải thích mối quan hệ giữa nhân nghĩa và hòa bình. Từ đó, lấy dẫn chứng trong lịch sử và văn học để chứng minh: </a:t>
            </a:r>
            <a:r>
              <a:rPr b="1" i="1" lang="en-US" sz="4400">
                <a:solidFill>
                  <a:schemeClr val="dk1"/>
                </a:solidFill>
                <a:latin typeface="Arial"/>
                <a:ea typeface="Arial"/>
                <a:cs typeface="Arial"/>
                <a:sym typeface="Arial"/>
              </a:rPr>
              <a:t>Hòa bình và nhân nghĩa là lí tưởng chiến đấu của Nguyễn Trãi và nghĩa quân Lam Sơn</a:t>
            </a:r>
            <a:r>
              <a:rPr b="1" lang="en-US" sz="4400">
                <a:solidFill>
                  <a:schemeClr val="dk1"/>
                </a:solidFill>
                <a:latin typeface="Arial"/>
                <a:ea typeface="Arial"/>
                <a:cs typeface="Arial"/>
                <a:sym typeface="Arial"/>
              </a:rPr>
              <a:t>.</a:t>
            </a:r>
            <a:endParaRPr b="1" sz="4400">
              <a:solidFill>
                <a:schemeClr val="dk1"/>
              </a:solidFill>
              <a:latin typeface="Arial"/>
              <a:ea typeface="Arial"/>
              <a:cs typeface="Arial"/>
              <a:sym typeface="Arial"/>
            </a:endParaRPr>
          </a:p>
        </p:txBody>
      </p:sp>
      <p:pic>
        <p:nvPicPr>
          <p:cNvPr id="342" name="Google Shape;342;p12"/>
          <p:cNvPicPr preferRelativeResize="0"/>
          <p:nvPr/>
        </p:nvPicPr>
        <p:blipFill rotWithShape="1">
          <a:blip r:embed="rId4">
            <a:alphaModFix/>
          </a:blip>
          <a:srcRect b="0" l="0" r="0" t="0"/>
          <a:stretch/>
        </p:blipFill>
        <p:spPr>
          <a:xfrm>
            <a:off x="2592387" y="6103441"/>
            <a:ext cx="2879725" cy="922337"/>
          </a:xfrm>
          <a:prstGeom prst="rect">
            <a:avLst/>
          </a:prstGeom>
          <a:noFill/>
          <a:ln>
            <a:noFill/>
          </a:ln>
        </p:spPr>
      </p:pic>
      <p:grpSp>
        <p:nvGrpSpPr>
          <p:cNvPr id="343" name="Google Shape;343;p12"/>
          <p:cNvGrpSpPr/>
          <p:nvPr/>
        </p:nvGrpSpPr>
        <p:grpSpPr>
          <a:xfrm>
            <a:off x="2413674" y="5029200"/>
            <a:ext cx="14580512" cy="904863"/>
            <a:chOff x="2531851" y="5029200"/>
            <a:chExt cx="14580512" cy="904863"/>
          </a:xfrm>
        </p:grpSpPr>
        <p:sp>
          <p:nvSpPr>
            <p:cNvPr id="344" name="Google Shape;344;p12"/>
            <p:cNvSpPr txBox="1"/>
            <p:nvPr/>
          </p:nvSpPr>
          <p:spPr>
            <a:xfrm>
              <a:off x="3106101" y="5029200"/>
              <a:ext cx="14006262" cy="904863"/>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chemeClr val="dk1"/>
                  </a:solidFill>
                  <a:latin typeface="Calibri"/>
                  <a:ea typeface="Calibri"/>
                  <a:cs typeface="Calibri"/>
                  <a:sym typeface="Calibri"/>
                </a:rPr>
                <a:t>Lập dàn ý cho đề bài có sẵn luận điểm, luận cứ:</a:t>
              </a:r>
              <a:endParaRPr b="1" sz="4400">
                <a:solidFill>
                  <a:schemeClr val="dk1"/>
                </a:solidFill>
                <a:latin typeface="Calibri"/>
                <a:ea typeface="Calibri"/>
                <a:cs typeface="Calibri"/>
                <a:sym typeface="Calibri"/>
              </a:endParaRPr>
            </a:p>
          </p:txBody>
        </p:sp>
        <p:pic>
          <p:nvPicPr>
            <p:cNvPr id="345" name="Google Shape;345;p12"/>
            <p:cNvPicPr preferRelativeResize="0"/>
            <p:nvPr/>
          </p:nvPicPr>
          <p:blipFill rotWithShape="1">
            <a:blip r:embed="rId5">
              <a:alphaModFix/>
            </a:blip>
            <a:srcRect b="0" l="0" r="0" t="0"/>
            <a:stretch/>
          </p:blipFill>
          <p:spPr>
            <a:xfrm>
              <a:off x="2531851" y="5257800"/>
              <a:ext cx="457457" cy="457457"/>
            </a:xfrm>
            <a:prstGeom prst="rect">
              <a:avLst/>
            </a:prstGeom>
            <a:noFill/>
            <a:ln>
              <a:noFill/>
            </a:ln>
          </p:spPr>
        </p:pic>
      </p:grpSp>
      <p:grpSp>
        <p:nvGrpSpPr>
          <p:cNvPr id="346" name="Google Shape;346;p12"/>
          <p:cNvGrpSpPr/>
          <p:nvPr/>
        </p:nvGrpSpPr>
        <p:grpSpPr>
          <a:xfrm>
            <a:off x="-178462" y="1600204"/>
            <a:ext cx="18239449" cy="914396"/>
            <a:chOff x="-178462" y="1828804"/>
            <a:chExt cx="18239449" cy="914396"/>
          </a:xfrm>
        </p:grpSpPr>
        <p:sp>
          <p:nvSpPr>
            <p:cNvPr id="347" name="Google Shape;347;p12"/>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48" name="Google Shape;348;p12"/>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349" name="Google Shape;349;p12"/>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pic>
        <p:nvPicPr>
          <p:cNvPr id="350" name="Google Shape;350;p12"/>
          <p:cNvPicPr preferRelativeResize="0"/>
          <p:nvPr/>
        </p:nvPicPr>
        <p:blipFill rotWithShape="1">
          <a:blip r:embed="rId6">
            <a:alphaModFix/>
          </a:blip>
          <a:srcRect b="0" l="0" r="0" t="0"/>
          <a:stretch/>
        </p:blipFill>
        <p:spPr>
          <a:xfrm>
            <a:off x="2211387" y="3742291"/>
            <a:ext cx="4514976" cy="1144642"/>
          </a:xfrm>
          <a:prstGeom prst="rect">
            <a:avLst/>
          </a:prstGeom>
          <a:noFill/>
          <a:ln>
            <a:noFill/>
          </a:ln>
        </p:spPr>
      </p:pic>
      <p:sp>
        <p:nvSpPr>
          <p:cNvPr id="351" name="Google Shape;351;p12"/>
          <p:cNvSpPr/>
          <p:nvPr/>
        </p:nvSpPr>
        <p:spPr>
          <a:xfrm>
            <a:off x="2674704" y="3897182"/>
            <a:ext cx="34483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c. Lập dàn ý</a:t>
            </a:r>
            <a:endParaRPr b="1" i="1" sz="4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13"/>
          <p:cNvPicPr preferRelativeResize="0"/>
          <p:nvPr/>
        </p:nvPicPr>
        <p:blipFill rotWithShape="1">
          <a:blip r:embed="rId3">
            <a:alphaModFix/>
          </a:blip>
          <a:srcRect b="0" l="0" r="0" t="0"/>
          <a:stretch/>
        </p:blipFill>
        <p:spPr>
          <a:xfrm flipH="1">
            <a:off x="11167113" y="3733801"/>
            <a:ext cx="13220062" cy="9573148"/>
          </a:xfrm>
          <a:prstGeom prst="rect">
            <a:avLst/>
          </a:prstGeom>
          <a:noFill/>
          <a:ln>
            <a:noFill/>
          </a:ln>
        </p:spPr>
      </p:pic>
      <p:grpSp>
        <p:nvGrpSpPr>
          <p:cNvPr id="358" name="Google Shape;358;p13"/>
          <p:cNvGrpSpPr/>
          <p:nvPr/>
        </p:nvGrpSpPr>
        <p:grpSpPr>
          <a:xfrm>
            <a:off x="639910" y="2514600"/>
            <a:ext cx="15287477" cy="890826"/>
            <a:chOff x="644526" y="2766774"/>
            <a:chExt cx="15287477" cy="890826"/>
          </a:xfrm>
        </p:grpSpPr>
        <p:sp>
          <p:nvSpPr>
            <p:cNvPr id="359" name="Google Shape;359;p13"/>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360" name="Google Shape;360;p13"/>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61" name="Google Shape;361;p13"/>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362" name="Google Shape;362;p13"/>
          <p:cNvSpPr/>
          <p:nvPr/>
        </p:nvSpPr>
        <p:spPr>
          <a:xfrm>
            <a:off x="2114231" y="5867400"/>
            <a:ext cx="274320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u="sng">
                <a:solidFill>
                  <a:srgbClr val="E36C09"/>
                </a:solidFill>
                <a:latin typeface="Arial"/>
                <a:ea typeface="Arial"/>
                <a:cs typeface="Arial"/>
                <a:sym typeface="Arial"/>
              </a:rPr>
              <a:t>Dàn ý:</a:t>
            </a:r>
            <a:endParaRPr b="1" sz="4400" u="sng">
              <a:solidFill>
                <a:srgbClr val="E36C09"/>
              </a:solidFill>
              <a:latin typeface="Arial"/>
              <a:ea typeface="Arial"/>
              <a:cs typeface="Arial"/>
              <a:sym typeface="Arial"/>
            </a:endParaRPr>
          </a:p>
        </p:txBody>
      </p:sp>
      <p:grpSp>
        <p:nvGrpSpPr>
          <p:cNvPr id="363" name="Google Shape;363;p13"/>
          <p:cNvGrpSpPr/>
          <p:nvPr/>
        </p:nvGrpSpPr>
        <p:grpSpPr>
          <a:xfrm>
            <a:off x="2419031" y="6629400"/>
            <a:ext cx="12192001" cy="1446550"/>
            <a:chOff x="2135187" y="5791200"/>
            <a:chExt cx="12649200" cy="1446550"/>
          </a:xfrm>
        </p:grpSpPr>
        <p:sp>
          <p:nvSpPr>
            <p:cNvPr id="364" name="Google Shape;364;p13"/>
            <p:cNvSpPr txBox="1"/>
            <p:nvPr/>
          </p:nvSpPr>
          <p:spPr>
            <a:xfrm>
              <a:off x="2592387" y="5791200"/>
              <a:ext cx="12192000"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chemeClr val="dk1"/>
                  </a:solidFill>
                  <a:latin typeface="Arial"/>
                  <a:ea typeface="Arial"/>
                  <a:cs typeface="Arial"/>
                  <a:sym typeface="Arial"/>
                </a:rPr>
                <a:t>Luận điểm thứ nhất:</a:t>
              </a:r>
              <a:r>
                <a:rPr b="1" lang="en-US" sz="4400">
                  <a:solidFill>
                    <a:schemeClr val="dk1"/>
                  </a:solidFill>
                  <a:latin typeface="Arial"/>
                  <a:ea typeface="Arial"/>
                  <a:cs typeface="Arial"/>
                  <a:sym typeface="Arial"/>
                </a:rPr>
                <a:t> Giải thích mối quan hệ giữa nhân nghĩa và hòa bình.</a:t>
              </a:r>
              <a:endParaRPr b="1" sz="4400">
                <a:solidFill>
                  <a:schemeClr val="dk1"/>
                </a:solidFill>
                <a:latin typeface="Arial"/>
                <a:ea typeface="Arial"/>
                <a:cs typeface="Arial"/>
                <a:sym typeface="Arial"/>
              </a:endParaRPr>
            </a:p>
          </p:txBody>
        </p:sp>
        <p:sp>
          <p:nvSpPr>
            <p:cNvPr id="365" name="Google Shape;365;p13"/>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chemeClr val="lt1"/>
                </a:solidFill>
                <a:latin typeface="Arial"/>
                <a:ea typeface="Arial"/>
                <a:cs typeface="Arial"/>
                <a:sym typeface="Arial"/>
              </a:endParaRPr>
            </a:p>
          </p:txBody>
        </p:sp>
      </p:grpSp>
      <p:sp>
        <p:nvSpPr>
          <p:cNvPr id="366" name="Google Shape;366;p13"/>
          <p:cNvSpPr/>
          <p:nvPr/>
        </p:nvSpPr>
        <p:spPr>
          <a:xfrm>
            <a:off x="2647631" y="8229600"/>
            <a:ext cx="12573000" cy="3477875"/>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Thương người như thương mình là nhân. Quên mình để cứu giúp người là nghĩa.</a:t>
            </a:r>
            <a:endParaRPr b="1" sz="4400">
              <a:solidFill>
                <a:srgbClr val="000000"/>
              </a:solidFill>
              <a:latin typeface="Arial"/>
              <a:ea typeface="Arial"/>
              <a:cs typeface="Arial"/>
              <a:sym typeface="Arial"/>
            </a:endParaRPr>
          </a:p>
          <a:p>
            <a:pPr indent="-571500" lvl="0" marL="571500" marR="0" rtl="0" algn="just">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Đánh giặc ngoại xâm, đem lại cảnh sống hòa bình trong độc lập và tự do cho trăm họ là đại nhân, đại nghĩa.</a:t>
            </a:r>
            <a:endParaRPr b="1" sz="4400">
              <a:solidFill>
                <a:srgbClr val="000000"/>
              </a:solidFill>
              <a:latin typeface="Arial"/>
              <a:ea typeface="Arial"/>
              <a:cs typeface="Arial"/>
              <a:sym typeface="Arial"/>
            </a:endParaRPr>
          </a:p>
        </p:txBody>
      </p:sp>
      <p:grpSp>
        <p:nvGrpSpPr>
          <p:cNvPr id="367" name="Google Shape;367;p13"/>
          <p:cNvGrpSpPr/>
          <p:nvPr/>
        </p:nvGrpSpPr>
        <p:grpSpPr>
          <a:xfrm>
            <a:off x="2169153" y="5029200"/>
            <a:ext cx="14596433" cy="904863"/>
            <a:chOff x="2515930" y="5029200"/>
            <a:chExt cx="14596433" cy="904863"/>
          </a:xfrm>
        </p:grpSpPr>
        <p:sp>
          <p:nvSpPr>
            <p:cNvPr id="368" name="Google Shape;368;p13"/>
            <p:cNvSpPr txBox="1"/>
            <p:nvPr/>
          </p:nvSpPr>
          <p:spPr>
            <a:xfrm>
              <a:off x="3106101" y="5029200"/>
              <a:ext cx="14006262" cy="904863"/>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chemeClr val="dk1"/>
                  </a:solidFill>
                  <a:latin typeface="Calibri"/>
                  <a:ea typeface="Calibri"/>
                  <a:cs typeface="Calibri"/>
                  <a:sym typeface="Calibri"/>
                </a:rPr>
                <a:t>Lập dàn ý cho đề bài có sẵn luận điểm, luận cứ:</a:t>
              </a:r>
              <a:endParaRPr b="1" sz="4400">
                <a:solidFill>
                  <a:schemeClr val="dk1"/>
                </a:solidFill>
                <a:latin typeface="Calibri"/>
                <a:ea typeface="Calibri"/>
                <a:cs typeface="Calibri"/>
                <a:sym typeface="Calibri"/>
              </a:endParaRPr>
            </a:p>
          </p:txBody>
        </p:sp>
        <p:pic>
          <p:nvPicPr>
            <p:cNvPr id="369" name="Google Shape;369;p13"/>
            <p:cNvPicPr preferRelativeResize="0"/>
            <p:nvPr/>
          </p:nvPicPr>
          <p:blipFill rotWithShape="1">
            <a:blip r:embed="rId4">
              <a:alphaModFix/>
            </a:blip>
            <a:srcRect b="0" l="0" r="0" t="0"/>
            <a:stretch/>
          </p:blipFill>
          <p:spPr>
            <a:xfrm>
              <a:off x="2515930" y="5257543"/>
              <a:ext cx="457457" cy="457457"/>
            </a:xfrm>
            <a:prstGeom prst="rect">
              <a:avLst/>
            </a:prstGeom>
            <a:noFill/>
            <a:ln>
              <a:noFill/>
            </a:ln>
          </p:spPr>
        </p:pic>
      </p:grpSp>
      <p:grpSp>
        <p:nvGrpSpPr>
          <p:cNvPr id="370" name="Google Shape;370;p13"/>
          <p:cNvGrpSpPr/>
          <p:nvPr/>
        </p:nvGrpSpPr>
        <p:grpSpPr>
          <a:xfrm>
            <a:off x="-178462" y="1600204"/>
            <a:ext cx="18239449" cy="914396"/>
            <a:chOff x="-178462" y="1828804"/>
            <a:chExt cx="18239449" cy="914396"/>
          </a:xfrm>
        </p:grpSpPr>
        <p:sp>
          <p:nvSpPr>
            <p:cNvPr id="371" name="Google Shape;371;p13"/>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72" name="Google Shape;372;p13"/>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373" name="Google Shape;373;p13"/>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pic>
        <p:nvPicPr>
          <p:cNvPr id="374" name="Google Shape;374;p13"/>
          <p:cNvPicPr preferRelativeResize="0"/>
          <p:nvPr/>
        </p:nvPicPr>
        <p:blipFill rotWithShape="1">
          <a:blip r:embed="rId5">
            <a:alphaModFix/>
          </a:blip>
          <a:srcRect b="0" l="0" r="0" t="0"/>
          <a:stretch/>
        </p:blipFill>
        <p:spPr>
          <a:xfrm>
            <a:off x="2185969" y="3742291"/>
            <a:ext cx="4514976" cy="1144642"/>
          </a:xfrm>
          <a:prstGeom prst="rect">
            <a:avLst/>
          </a:prstGeom>
          <a:noFill/>
          <a:ln>
            <a:noFill/>
          </a:ln>
        </p:spPr>
      </p:pic>
      <p:sp>
        <p:nvSpPr>
          <p:cNvPr id="375" name="Google Shape;375;p13"/>
          <p:cNvSpPr/>
          <p:nvPr/>
        </p:nvSpPr>
        <p:spPr>
          <a:xfrm>
            <a:off x="2649286" y="3897182"/>
            <a:ext cx="34483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c. Lập dàn ý</a:t>
            </a:r>
            <a:endParaRPr b="1" i="1" sz="4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500"/>
                                        <p:tgtEl>
                                          <p:spTgt spid="3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animEffect filter="fade" transition="in">
                                      <p:cBhvr>
                                        <p:cTn dur="500"/>
                                        <p:tgtEl>
                                          <p:spTgt spid="36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14"/>
          <p:cNvPicPr preferRelativeResize="0"/>
          <p:nvPr/>
        </p:nvPicPr>
        <p:blipFill rotWithShape="1">
          <a:blip r:embed="rId3">
            <a:alphaModFix/>
          </a:blip>
          <a:srcRect b="2018" l="1653" r="1652" t="938"/>
          <a:stretch/>
        </p:blipFill>
        <p:spPr>
          <a:xfrm flipH="1">
            <a:off x="16490419" y="3055775"/>
            <a:ext cx="7893678" cy="8983825"/>
          </a:xfrm>
          <a:prstGeom prst="rect">
            <a:avLst/>
          </a:prstGeom>
          <a:noFill/>
          <a:ln>
            <a:noFill/>
          </a:ln>
        </p:spPr>
      </p:pic>
      <p:grpSp>
        <p:nvGrpSpPr>
          <p:cNvPr id="382" name="Google Shape;382;p14"/>
          <p:cNvGrpSpPr/>
          <p:nvPr/>
        </p:nvGrpSpPr>
        <p:grpSpPr>
          <a:xfrm>
            <a:off x="639910" y="2514600"/>
            <a:ext cx="15287477" cy="890826"/>
            <a:chOff x="644526" y="2766774"/>
            <a:chExt cx="15287477" cy="890826"/>
          </a:xfrm>
        </p:grpSpPr>
        <p:sp>
          <p:nvSpPr>
            <p:cNvPr id="383" name="Google Shape;383;p14"/>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384" name="Google Shape;384;p14"/>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85" name="Google Shape;385;p14"/>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386" name="Google Shape;386;p14"/>
          <p:cNvSpPr txBox="1"/>
          <p:nvPr/>
        </p:nvSpPr>
        <p:spPr>
          <a:xfrm>
            <a:off x="3641769" y="6579275"/>
            <a:ext cx="13657218" cy="3170099"/>
          </a:xfrm>
          <a:prstGeom prst="rect">
            <a:avLst/>
          </a:prstGeom>
          <a:noFill/>
          <a:ln>
            <a:noFill/>
          </a:ln>
        </p:spPr>
        <p:txBody>
          <a:bodyPr anchorCtr="0" anchor="t" bIns="45700" lIns="91425" spcFirstLastPara="1" rIns="91425" wrap="square" tIns="45700">
            <a:spAutoFit/>
          </a:bodyPr>
          <a:lstStyle/>
          <a:p>
            <a:pPr indent="-571500" lvl="0" marL="571500" marR="0" rtl="0" algn="l">
              <a:lnSpc>
                <a:spcPct val="142857"/>
              </a:lnSpc>
              <a:spcBef>
                <a:spcPts val="0"/>
              </a:spcBef>
              <a:spcAft>
                <a:spcPts val="0"/>
              </a:spcAft>
              <a:buClr>
                <a:schemeClr val="dk1"/>
              </a:buClr>
              <a:buSzPts val="4200"/>
              <a:buFont typeface="Noto Sans Symbols"/>
              <a:buChar char="▪"/>
            </a:pPr>
            <a:r>
              <a:rPr b="1" lang="en-US" sz="4200">
                <a:solidFill>
                  <a:schemeClr val="dk1"/>
                </a:solidFill>
                <a:latin typeface="Calibri"/>
                <a:ea typeface="Calibri"/>
                <a:cs typeface="Calibri"/>
                <a:sym typeface="Calibri"/>
              </a:rPr>
              <a:t>Vì sao hòa bình và nhân nghĩa là lý tưởng chiến đấu của Nguyễn Trãi và nghĩa quân Lam Sơn?</a:t>
            </a:r>
            <a:endParaRPr b="1" sz="4200">
              <a:solidFill>
                <a:schemeClr val="dk1"/>
              </a:solidFill>
              <a:latin typeface="Calibri"/>
              <a:ea typeface="Calibri"/>
              <a:cs typeface="Calibri"/>
              <a:sym typeface="Calibri"/>
            </a:endParaRPr>
          </a:p>
          <a:p>
            <a:pPr indent="-571500" lvl="0" marL="571500" marR="0" rtl="0" algn="l">
              <a:lnSpc>
                <a:spcPct val="142857"/>
              </a:lnSpc>
              <a:spcBef>
                <a:spcPts val="0"/>
              </a:spcBef>
              <a:spcAft>
                <a:spcPts val="0"/>
              </a:spcAft>
              <a:buClr>
                <a:schemeClr val="dk1"/>
              </a:buClr>
              <a:buSzPts val="4200"/>
              <a:buFont typeface="Noto Sans Symbols"/>
              <a:buChar char="▪"/>
            </a:pPr>
            <a:r>
              <a:rPr b="1" lang="en-US" sz="4200">
                <a:solidFill>
                  <a:schemeClr val="dk1"/>
                </a:solidFill>
                <a:latin typeface="Arial"/>
                <a:ea typeface="Arial"/>
                <a:cs typeface="Arial"/>
                <a:sym typeface="Arial"/>
              </a:rPr>
              <a:t>  </a:t>
            </a:r>
            <a:r>
              <a:rPr b="1" lang="en-US" sz="4200">
                <a:solidFill>
                  <a:schemeClr val="dk1"/>
                </a:solidFill>
                <a:latin typeface="Calibri"/>
                <a:ea typeface="Calibri"/>
                <a:cs typeface="Calibri"/>
                <a:sym typeface="Calibri"/>
              </a:rPr>
              <a:t>Nguyễn Trãi và nghĩa quân Lam Sơn làm gì để thực hiện lí tưởng của mình?</a:t>
            </a:r>
            <a:endParaRPr i="1" sz="4200">
              <a:solidFill>
                <a:schemeClr val="dk1"/>
              </a:solidFill>
              <a:latin typeface="Arial"/>
              <a:ea typeface="Arial"/>
              <a:cs typeface="Arial"/>
              <a:sym typeface="Arial"/>
            </a:endParaRPr>
          </a:p>
        </p:txBody>
      </p:sp>
      <p:grpSp>
        <p:nvGrpSpPr>
          <p:cNvPr id="387" name="Google Shape;387;p14"/>
          <p:cNvGrpSpPr/>
          <p:nvPr/>
        </p:nvGrpSpPr>
        <p:grpSpPr>
          <a:xfrm>
            <a:off x="3735387" y="9906000"/>
            <a:ext cx="13030200" cy="2677656"/>
            <a:chOff x="2287587" y="10830342"/>
            <a:chExt cx="13030200" cy="2677656"/>
          </a:xfrm>
        </p:grpSpPr>
        <p:sp>
          <p:nvSpPr>
            <p:cNvPr id="388" name="Google Shape;388;p14"/>
            <p:cNvSpPr txBox="1"/>
            <p:nvPr/>
          </p:nvSpPr>
          <p:spPr>
            <a:xfrm>
              <a:off x="2744786" y="10830342"/>
              <a:ext cx="12573001"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200" u="sng">
                  <a:solidFill>
                    <a:schemeClr val="dk1"/>
                  </a:solidFill>
                  <a:latin typeface="Arial"/>
                  <a:ea typeface="Arial"/>
                  <a:cs typeface="Arial"/>
                  <a:sym typeface="Arial"/>
                </a:rPr>
                <a:t>Nhận xét</a:t>
              </a:r>
              <a:r>
                <a:rPr b="1" lang="en-US" sz="4200">
                  <a:solidFill>
                    <a:schemeClr val="dk1"/>
                  </a:solidFill>
                  <a:latin typeface="Arial"/>
                  <a:ea typeface="Arial"/>
                  <a:cs typeface="Arial"/>
                  <a:sym typeface="Arial"/>
                </a:rPr>
                <a:t>:</a:t>
              </a:r>
              <a:endParaRPr b="1" sz="4200">
                <a:solidFill>
                  <a:schemeClr val="dk1"/>
                </a:solidFill>
                <a:latin typeface="Arial"/>
                <a:ea typeface="Arial"/>
                <a:cs typeface="Arial"/>
                <a:sym typeface="Arial"/>
              </a:endParaRPr>
            </a:p>
            <a:p>
              <a:pPr indent="0" lvl="0" marL="0" marR="0" rtl="0" algn="just">
                <a:spcBef>
                  <a:spcPts val="0"/>
                </a:spcBef>
                <a:spcAft>
                  <a:spcPts val="0"/>
                </a:spcAft>
                <a:buNone/>
              </a:pPr>
              <a:r>
                <a:rPr lang="en-US" sz="4200">
                  <a:solidFill>
                    <a:schemeClr val="dk1"/>
                  </a:solidFill>
                  <a:latin typeface="Arial"/>
                  <a:ea typeface="Arial"/>
                  <a:cs typeface="Arial"/>
                  <a:sym typeface="Arial"/>
                </a:rPr>
                <a:t> </a:t>
              </a:r>
              <a:r>
                <a:rPr b="1" lang="en-US" sz="4200">
                  <a:solidFill>
                    <a:schemeClr val="dk1"/>
                  </a:solidFill>
                  <a:latin typeface="Arial"/>
                  <a:ea typeface="Arial"/>
                  <a:cs typeface="Arial"/>
                  <a:sym typeface="Arial"/>
                </a:rPr>
                <a:t>Các ý đã nêu ở đề bài  giúp ta dễ dàng xây dựng các luận điểm và các luận cứ cho bài viết của mình.</a:t>
              </a:r>
              <a:endParaRPr b="1" sz="4200">
                <a:solidFill>
                  <a:schemeClr val="dk1"/>
                </a:solidFill>
                <a:latin typeface="Arial"/>
                <a:ea typeface="Arial"/>
                <a:cs typeface="Arial"/>
                <a:sym typeface="Arial"/>
              </a:endParaRPr>
            </a:p>
          </p:txBody>
        </p:sp>
        <p:sp>
          <p:nvSpPr>
            <p:cNvPr id="389" name="Google Shape;389;p14"/>
            <p:cNvSpPr/>
            <p:nvPr/>
          </p:nvSpPr>
          <p:spPr>
            <a:xfrm>
              <a:off x="2287587" y="11071800"/>
              <a:ext cx="287382" cy="2820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200">
                <a:solidFill>
                  <a:schemeClr val="lt1"/>
                </a:solidFill>
                <a:latin typeface="Arial"/>
                <a:ea typeface="Arial"/>
                <a:cs typeface="Arial"/>
                <a:sym typeface="Arial"/>
              </a:endParaRPr>
            </a:p>
          </p:txBody>
        </p:sp>
      </p:grpSp>
      <p:grpSp>
        <p:nvGrpSpPr>
          <p:cNvPr id="390" name="Google Shape;390;p14"/>
          <p:cNvGrpSpPr/>
          <p:nvPr/>
        </p:nvGrpSpPr>
        <p:grpSpPr>
          <a:xfrm>
            <a:off x="3735387" y="5741075"/>
            <a:ext cx="6016699" cy="738664"/>
            <a:chOff x="2135187" y="5791200"/>
            <a:chExt cx="6016699" cy="738664"/>
          </a:xfrm>
        </p:grpSpPr>
        <p:sp>
          <p:nvSpPr>
            <p:cNvPr id="391" name="Google Shape;391;p14"/>
            <p:cNvSpPr txBox="1"/>
            <p:nvPr/>
          </p:nvSpPr>
          <p:spPr>
            <a:xfrm>
              <a:off x="2592387" y="5791200"/>
              <a:ext cx="5559499"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200">
                  <a:solidFill>
                    <a:schemeClr val="dk1"/>
                  </a:solidFill>
                  <a:latin typeface="Arial"/>
                  <a:ea typeface="Arial"/>
                  <a:cs typeface="Arial"/>
                  <a:sym typeface="Arial"/>
                </a:rPr>
                <a:t>Luận điểm thứ hai:</a:t>
              </a:r>
              <a:endParaRPr b="1" sz="4200">
                <a:solidFill>
                  <a:schemeClr val="dk1"/>
                </a:solidFill>
                <a:latin typeface="Arial"/>
                <a:ea typeface="Arial"/>
                <a:cs typeface="Arial"/>
                <a:sym typeface="Arial"/>
              </a:endParaRPr>
            </a:p>
          </p:txBody>
        </p:sp>
        <p:sp>
          <p:nvSpPr>
            <p:cNvPr id="392" name="Google Shape;392;p14"/>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200">
                <a:solidFill>
                  <a:schemeClr val="lt1"/>
                </a:solidFill>
                <a:latin typeface="Arial"/>
                <a:ea typeface="Arial"/>
                <a:cs typeface="Arial"/>
                <a:sym typeface="Arial"/>
              </a:endParaRPr>
            </a:p>
          </p:txBody>
        </p:sp>
      </p:grpSp>
      <p:grpSp>
        <p:nvGrpSpPr>
          <p:cNvPr id="393" name="Google Shape;393;p14"/>
          <p:cNvGrpSpPr/>
          <p:nvPr/>
        </p:nvGrpSpPr>
        <p:grpSpPr>
          <a:xfrm>
            <a:off x="2744787" y="4953000"/>
            <a:ext cx="14900976" cy="904863"/>
            <a:chOff x="2211387" y="5029200"/>
            <a:chExt cx="14900976" cy="904863"/>
          </a:xfrm>
        </p:grpSpPr>
        <p:sp>
          <p:nvSpPr>
            <p:cNvPr id="394" name="Google Shape;394;p14"/>
            <p:cNvSpPr txBox="1"/>
            <p:nvPr/>
          </p:nvSpPr>
          <p:spPr>
            <a:xfrm>
              <a:off x="3106101" y="5029200"/>
              <a:ext cx="14006262" cy="904863"/>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chemeClr val="dk1"/>
                  </a:solidFill>
                  <a:latin typeface="Calibri"/>
                  <a:ea typeface="Calibri"/>
                  <a:cs typeface="Calibri"/>
                  <a:sym typeface="Calibri"/>
                </a:rPr>
                <a:t>Lập dàn ý cho đề bài có sẵn luận điểm, luận cứ:</a:t>
              </a:r>
              <a:endParaRPr b="1" sz="4400">
                <a:solidFill>
                  <a:schemeClr val="dk1"/>
                </a:solidFill>
                <a:latin typeface="Calibri"/>
                <a:ea typeface="Calibri"/>
                <a:cs typeface="Calibri"/>
                <a:sym typeface="Calibri"/>
              </a:endParaRPr>
            </a:p>
          </p:txBody>
        </p:sp>
        <p:pic>
          <p:nvPicPr>
            <p:cNvPr id="395" name="Google Shape;395;p14"/>
            <p:cNvPicPr preferRelativeResize="0"/>
            <p:nvPr/>
          </p:nvPicPr>
          <p:blipFill rotWithShape="1">
            <a:blip r:embed="rId4">
              <a:alphaModFix/>
            </a:blip>
            <a:srcRect b="0" l="0" r="0" t="0"/>
            <a:stretch/>
          </p:blipFill>
          <p:spPr>
            <a:xfrm>
              <a:off x="2211387" y="5257543"/>
              <a:ext cx="457457" cy="457457"/>
            </a:xfrm>
            <a:prstGeom prst="rect">
              <a:avLst/>
            </a:prstGeom>
            <a:noFill/>
            <a:ln>
              <a:noFill/>
            </a:ln>
          </p:spPr>
        </p:pic>
      </p:grpSp>
      <p:grpSp>
        <p:nvGrpSpPr>
          <p:cNvPr id="396" name="Google Shape;396;p14"/>
          <p:cNvGrpSpPr/>
          <p:nvPr/>
        </p:nvGrpSpPr>
        <p:grpSpPr>
          <a:xfrm>
            <a:off x="-178462" y="1600204"/>
            <a:ext cx="18239449" cy="914396"/>
            <a:chOff x="-178462" y="1828804"/>
            <a:chExt cx="18239449" cy="914396"/>
          </a:xfrm>
        </p:grpSpPr>
        <p:sp>
          <p:nvSpPr>
            <p:cNvPr id="397" name="Google Shape;397;p14"/>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398" name="Google Shape;398;p14"/>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399" name="Google Shape;399;p14"/>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pic>
        <p:nvPicPr>
          <p:cNvPr id="400" name="Google Shape;400;p14"/>
          <p:cNvPicPr preferRelativeResize="0"/>
          <p:nvPr/>
        </p:nvPicPr>
        <p:blipFill rotWithShape="1">
          <a:blip r:embed="rId5">
            <a:alphaModFix/>
          </a:blip>
          <a:srcRect b="0" l="0" r="0" t="0"/>
          <a:stretch/>
        </p:blipFill>
        <p:spPr>
          <a:xfrm>
            <a:off x="2211387" y="3742291"/>
            <a:ext cx="4514976" cy="1144642"/>
          </a:xfrm>
          <a:prstGeom prst="rect">
            <a:avLst/>
          </a:prstGeom>
          <a:noFill/>
          <a:ln>
            <a:noFill/>
          </a:ln>
        </p:spPr>
      </p:pic>
      <p:sp>
        <p:nvSpPr>
          <p:cNvPr id="401" name="Google Shape;401;p14"/>
          <p:cNvSpPr/>
          <p:nvPr/>
        </p:nvSpPr>
        <p:spPr>
          <a:xfrm>
            <a:off x="2674704" y="3897182"/>
            <a:ext cx="34483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c. Lập dàn ý</a:t>
            </a:r>
            <a:endParaRPr b="1" i="1" sz="4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animEffect filter="fade" transition="in">
                                      <p:cBhvr>
                                        <p:cTn dur="500"/>
                                        <p:tgtEl>
                                          <p:spTgt spid="3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xEl>
                                              <p:pRg end="1" st="1"/>
                                            </p:txEl>
                                          </p:spTgt>
                                        </p:tgtEl>
                                        <p:attrNameLst>
                                          <p:attrName>style.visibility</p:attrName>
                                        </p:attrNameLst>
                                      </p:cBhvr>
                                      <p:to>
                                        <p:strVal val="visible"/>
                                      </p:to>
                                    </p:set>
                                    <p:animEffect filter="fade" transition="in">
                                      <p:cBhvr>
                                        <p:cTn dur="500"/>
                                        <p:tgtEl>
                                          <p:spTgt spid="3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15"/>
          <p:cNvPicPr preferRelativeResize="0"/>
          <p:nvPr/>
        </p:nvPicPr>
        <p:blipFill rotWithShape="1">
          <a:blip r:embed="rId3">
            <a:alphaModFix/>
          </a:blip>
          <a:srcRect b="0" l="0" r="0" t="0"/>
          <a:stretch/>
        </p:blipFill>
        <p:spPr>
          <a:xfrm>
            <a:off x="13524977" y="2425213"/>
            <a:ext cx="9485924" cy="6272141"/>
          </a:xfrm>
          <a:prstGeom prst="rect">
            <a:avLst/>
          </a:prstGeom>
          <a:noFill/>
          <a:ln>
            <a:noFill/>
          </a:ln>
        </p:spPr>
      </p:pic>
      <p:grpSp>
        <p:nvGrpSpPr>
          <p:cNvPr id="408" name="Google Shape;408;p15"/>
          <p:cNvGrpSpPr/>
          <p:nvPr/>
        </p:nvGrpSpPr>
        <p:grpSpPr>
          <a:xfrm>
            <a:off x="639910" y="2514600"/>
            <a:ext cx="15287477" cy="890826"/>
            <a:chOff x="644526" y="2766774"/>
            <a:chExt cx="15287477" cy="890826"/>
          </a:xfrm>
        </p:grpSpPr>
        <p:sp>
          <p:nvSpPr>
            <p:cNvPr id="409" name="Google Shape;409;p15"/>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410" name="Google Shape;410;p15"/>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411" name="Google Shape;411;p15"/>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412" name="Google Shape;412;p15"/>
          <p:cNvSpPr txBox="1"/>
          <p:nvPr/>
        </p:nvSpPr>
        <p:spPr>
          <a:xfrm>
            <a:off x="5904977" y="7772400"/>
            <a:ext cx="487680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rgbClr val="31859B"/>
                </a:solidFill>
                <a:latin typeface="Arial"/>
                <a:ea typeface="Arial"/>
                <a:cs typeface="Arial"/>
                <a:sym typeface="Arial"/>
              </a:rPr>
              <a:t>Tục ngữ có câu:</a:t>
            </a:r>
            <a:endParaRPr b="1" sz="4400">
              <a:solidFill>
                <a:srgbClr val="31859B"/>
              </a:solidFill>
              <a:latin typeface="Arial"/>
              <a:ea typeface="Arial"/>
              <a:cs typeface="Arial"/>
              <a:sym typeface="Arial"/>
            </a:endParaRPr>
          </a:p>
        </p:txBody>
      </p:sp>
      <p:sp>
        <p:nvSpPr>
          <p:cNvPr id="413" name="Google Shape;413;p15"/>
          <p:cNvSpPr txBox="1"/>
          <p:nvPr/>
        </p:nvSpPr>
        <p:spPr>
          <a:xfrm>
            <a:off x="4268787" y="11342678"/>
            <a:ext cx="15392399" cy="1415772"/>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chemeClr val="dk1"/>
              </a:buClr>
              <a:buSzPts val="4300"/>
              <a:buFont typeface="Noto Sans Symbols"/>
              <a:buChar char="▪"/>
            </a:pPr>
            <a:r>
              <a:rPr b="1" lang="en-US" sz="4300">
                <a:solidFill>
                  <a:schemeClr val="dk1"/>
                </a:solidFill>
                <a:latin typeface="Arial"/>
                <a:ea typeface="Arial"/>
                <a:cs typeface="Arial"/>
                <a:sym typeface="Arial"/>
              </a:rPr>
              <a:t>Muốn hiểu thì giải thích.</a:t>
            </a:r>
            <a:endParaRPr b="1" sz="4300">
              <a:solidFill>
                <a:schemeClr val="dk1"/>
              </a:solidFill>
              <a:latin typeface="Arial"/>
              <a:ea typeface="Arial"/>
              <a:cs typeface="Arial"/>
              <a:sym typeface="Arial"/>
            </a:endParaRPr>
          </a:p>
          <a:p>
            <a:pPr indent="-571500" lvl="0" marL="571500" marR="0" rtl="0" algn="just">
              <a:spcBef>
                <a:spcPts val="0"/>
              </a:spcBef>
              <a:spcAft>
                <a:spcPts val="0"/>
              </a:spcAft>
              <a:buClr>
                <a:schemeClr val="dk1"/>
              </a:buClr>
              <a:buSzPts val="4300"/>
              <a:buFont typeface="Noto Sans Symbols"/>
              <a:buChar char="▪"/>
            </a:pPr>
            <a:r>
              <a:rPr b="1" lang="en-US" sz="4300">
                <a:solidFill>
                  <a:schemeClr val="dk1"/>
                </a:solidFill>
                <a:latin typeface="Arial"/>
                <a:ea typeface="Arial"/>
                <a:cs typeface="Arial"/>
                <a:sym typeface="Arial"/>
              </a:rPr>
              <a:t>Trình bày suy nghĩ về một vấn đề nào đó là bình luận.</a:t>
            </a:r>
            <a:endParaRPr b="1" sz="4300">
              <a:solidFill>
                <a:schemeClr val="dk1"/>
              </a:solidFill>
              <a:latin typeface="Arial"/>
              <a:ea typeface="Arial"/>
              <a:cs typeface="Arial"/>
              <a:sym typeface="Arial"/>
            </a:endParaRPr>
          </a:p>
        </p:txBody>
      </p:sp>
      <p:grpSp>
        <p:nvGrpSpPr>
          <p:cNvPr id="414" name="Google Shape;414;p15"/>
          <p:cNvGrpSpPr/>
          <p:nvPr/>
        </p:nvGrpSpPr>
        <p:grpSpPr>
          <a:xfrm>
            <a:off x="2876166" y="4953000"/>
            <a:ext cx="9393621" cy="1717393"/>
            <a:chOff x="2211387" y="5029200"/>
            <a:chExt cx="9393621" cy="1717393"/>
          </a:xfrm>
        </p:grpSpPr>
        <p:sp>
          <p:nvSpPr>
            <p:cNvPr id="415" name="Google Shape;415;p15"/>
            <p:cNvSpPr txBox="1"/>
            <p:nvPr/>
          </p:nvSpPr>
          <p:spPr>
            <a:xfrm>
              <a:off x="3106101" y="5029200"/>
              <a:ext cx="8498907" cy="171739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4400">
                  <a:solidFill>
                    <a:schemeClr val="dk1"/>
                  </a:solidFill>
                  <a:latin typeface="Calibri"/>
                  <a:ea typeface="Calibri"/>
                  <a:cs typeface="Calibri"/>
                  <a:sym typeface="Calibri"/>
                </a:rPr>
                <a:t>Lập dàn  ý cho đề  bài  không có sẵn luận điểm, luận cứ:</a:t>
              </a:r>
              <a:endParaRPr b="1" sz="4400">
                <a:solidFill>
                  <a:schemeClr val="dk1"/>
                </a:solidFill>
                <a:latin typeface="Calibri"/>
                <a:ea typeface="Calibri"/>
                <a:cs typeface="Calibri"/>
                <a:sym typeface="Calibri"/>
              </a:endParaRPr>
            </a:p>
          </p:txBody>
        </p:sp>
        <p:pic>
          <p:nvPicPr>
            <p:cNvPr id="416" name="Google Shape;416;p15"/>
            <p:cNvPicPr preferRelativeResize="0"/>
            <p:nvPr/>
          </p:nvPicPr>
          <p:blipFill rotWithShape="1">
            <a:blip r:embed="rId4">
              <a:alphaModFix/>
            </a:blip>
            <a:srcRect b="0" l="0" r="0" t="0"/>
            <a:stretch/>
          </p:blipFill>
          <p:spPr>
            <a:xfrm>
              <a:off x="2211387" y="5257543"/>
              <a:ext cx="457457" cy="457457"/>
            </a:xfrm>
            <a:prstGeom prst="rect">
              <a:avLst/>
            </a:prstGeom>
            <a:noFill/>
            <a:ln>
              <a:noFill/>
            </a:ln>
          </p:spPr>
        </p:pic>
      </p:grpSp>
      <p:pic>
        <p:nvPicPr>
          <p:cNvPr id="417" name="Google Shape;417;p15"/>
          <p:cNvPicPr preferRelativeResize="0"/>
          <p:nvPr/>
        </p:nvPicPr>
        <p:blipFill rotWithShape="1">
          <a:blip r:embed="rId5">
            <a:alphaModFix/>
          </a:blip>
          <a:srcRect b="0" l="0" r="0" t="0"/>
          <a:stretch/>
        </p:blipFill>
        <p:spPr>
          <a:xfrm>
            <a:off x="3065462" y="6773863"/>
            <a:ext cx="2879725" cy="922337"/>
          </a:xfrm>
          <a:prstGeom prst="rect">
            <a:avLst/>
          </a:prstGeom>
          <a:noFill/>
          <a:ln>
            <a:noFill/>
          </a:ln>
        </p:spPr>
      </p:pic>
      <p:grpSp>
        <p:nvGrpSpPr>
          <p:cNvPr id="418" name="Google Shape;418;p15"/>
          <p:cNvGrpSpPr/>
          <p:nvPr/>
        </p:nvGrpSpPr>
        <p:grpSpPr>
          <a:xfrm>
            <a:off x="3368531" y="10515600"/>
            <a:ext cx="2445040" cy="832639"/>
            <a:chOff x="1379247" y="4044161"/>
            <a:chExt cx="2445040" cy="832639"/>
          </a:xfrm>
        </p:grpSpPr>
        <p:sp>
          <p:nvSpPr>
            <p:cNvPr id="419" name="Google Shape;419;p15"/>
            <p:cNvSpPr/>
            <p:nvPr/>
          </p:nvSpPr>
          <p:spPr>
            <a:xfrm>
              <a:off x="1379247" y="4092575"/>
              <a:ext cx="735012" cy="784225"/>
            </a:xfrm>
            <a:custGeom>
              <a:rect b="b" l="l" r="r" t="t"/>
              <a:pathLst>
                <a:path extrusionOk="0" h="209" w="196">
                  <a:moveTo>
                    <a:pt x="24" y="37"/>
                  </a:moveTo>
                  <a:cubicBezTo>
                    <a:pt x="75" y="8"/>
                    <a:pt x="75" y="8"/>
                    <a:pt x="75" y="8"/>
                  </a:cubicBezTo>
                  <a:cubicBezTo>
                    <a:pt x="85" y="1"/>
                    <a:pt x="98" y="0"/>
                    <a:pt x="109" y="3"/>
                  </a:cubicBezTo>
                  <a:cubicBezTo>
                    <a:pt x="120" y="7"/>
                    <a:pt x="131" y="14"/>
                    <a:pt x="137" y="24"/>
                  </a:cubicBezTo>
                  <a:cubicBezTo>
                    <a:pt x="137" y="24"/>
                    <a:pt x="137" y="24"/>
                    <a:pt x="137" y="24"/>
                  </a:cubicBezTo>
                  <a:cubicBezTo>
                    <a:pt x="143" y="35"/>
                    <a:pt x="144" y="48"/>
                    <a:pt x="141" y="59"/>
                  </a:cubicBezTo>
                  <a:cubicBezTo>
                    <a:pt x="138" y="70"/>
                    <a:pt x="131" y="80"/>
                    <a:pt x="120" y="87"/>
                  </a:cubicBezTo>
                  <a:cubicBezTo>
                    <a:pt x="106" y="95"/>
                    <a:pt x="106" y="95"/>
                    <a:pt x="106" y="95"/>
                  </a:cubicBezTo>
                  <a:cubicBezTo>
                    <a:pt x="164" y="196"/>
                    <a:pt x="164" y="196"/>
                    <a:pt x="164" y="196"/>
                  </a:cubicBezTo>
                  <a:cubicBezTo>
                    <a:pt x="141" y="209"/>
                    <a:pt x="141" y="209"/>
                    <a:pt x="141" y="209"/>
                  </a:cubicBezTo>
                  <a:cubicBezTo>
                    <a:pt x="83" y="109"/>
                    <a:pt x="83" y="109"/>
                    <a:pt x="83" y="109"/>
                  </a:cubicBezTo>
                  <a:cubicBezTo>
                    <a:pt x="70" y="116"/>
                    <a:pt x="70" y="116"/>
                    <a:pt x="70" y="116"/>
                  </a:cubicBezTo>
                  <a:cubicBezTo>
                    <a:pt x="59" y="122"/>
                    <a:pt x="47" y="124"/>
                    <a:pt x="35" y="121"/>
                  </a:cubicBezTo>
                  <a:cubicBezTo>
                    <a:pt x="24" y="118"/>
                    <a:pt x="14" y="110"/>
                    <a:pt x="7" y="99"/>
                  </a:cubicBezTo>
                  <a:cubicBezTo>
                    <a:pt x="7" y="99"/>
                    <a:pt x="7" y="99"/>
                    <a:pt x="7" y="99"/>
                  </a:cubicBezTo>
                  <a:cubicBezTo>
                    <a:pt x="1" y="88"/>
                    <a:pt x="0" y="76"/>
                    <a:pt x="3" y="65"/>
                  </a:cubicBezTo>
                  <a:cubicBezTo>
                    <a:pt x="6" y="54"/>
                    <a:pt x="13" y="43"/>
                    <a:pt x="24" y="37"/>
                  </a:cubicBezTo>
                  <a:close/>
                  <a:moveTo>
                    <a:pt x="171" y="145"/>
                  </a:moveTo>
                  <a:cubicBezTo>
                    <a:pt x="166" y="138"/>
                    <a:pt x="166" y="138"/>
                    <a:pt x="166" y="138"/>
                  </a:cubicBezTo>
                  <a:cubicBezTo>
                    <a:pt x="176" y="133"/>
                    <a:pt x="176" y="133"/>
                    <a:pt x="176" y="133"/>
                  </a:cubicBezTo>
                  <a:cubicBezTo>
                    <a:pt x="171" y="124"/>
                    <a:pt x="171" y="124"/>
                    <a:pt x="171" y="124"/>
                  </a:cubicBezTo>
                  <a:cubicBezTo>
                    <a:pt x="161" y="130"/>
                    <a:pt x="161" y="130"/>
                    <a:pt x="161" y="130"/>
                  </a:cubicBezTo>
                  <a:cubicBezTo>
                    <a:pt x="141" y="142"/>
                    <a:pt x="141" y="142"/>
                    <a:pt x="141" y="142"/>
                  </a:cubicBezTo>
                  <a:cubicBezTo>
                    <a:pt x="146" y="150"/>
                    <a:pt x="146" y="150"/>
                    <a:pt x="146" y="150"/>
                  </a:cubicBezTo>
                  <a:cubicBezTo>
                    <a:pt x="166" y="185"/>
                    <a:pt x="166" y="185"/>
                    <a:pt x="166" y="185"/>
                  </a:cubicBezTo>
                  <a:cubicBezTo>
                    <a:pt x="196" y="167"/>
                    <a:pt x="196" y="167"/>
                    <a:pt x="196" y="167"/>
                  </a:cubicBezTo>
                  <a:cubicBezTo>
                    <a:pt x="191" y="158"/>
                    <a:pt x="191" y="158"/>
                    <a:pt x="191" y="158"/>
                  </a:cubicBezTo>
                  <a:cubicBezTo>
                    <a:pt x="181" y="164"/>
                    <a:pt x="181" y="164"/>
                    <a:pt x="181" y="164"/>
                  </a:cubicBezTo>
                  <a:cubicBezTo>
                    <a:pt x="175" y="154"/>
                    <a:pt x="175" y="154"/>
                    <a:pt x="175" y="154"/>
                  </a:cubicBezTo>
                  <a:cubicBezTo>
                    <a:pt x="185" y="148"/>
                    <a:pt x="185" y="148"/>
                    <a:pt x="185" y="148"/>
                  </a:cubicBezTo>
                  <a:cubicBezTo>
                    <a:pt x="180" y="139"/>
                    <a:pt x="180" y="139"/>
                    <a:pt x="180" y="139"/>
                  </a:cubicBezTo>
                  <a:cubicBezTo>
                    <a:pt x="171" y="145"/>
                    <a:pt x="171" y="145"/>
                    <a:pt x="171" y="145"/>
                  </a:cubicBezTo>
                  <a:close/>
                  <a:moveTo>
                    <a:pt x="86" y="29"/>
                  </a:moveTo>
                  <a:cubicBezTo>
                    <a:pt x="36" y="57"/>
                    <a:pt x="36" y="57"/>
                    <a:pt x="36" y="57"/>
                  </a:cubicBezTo>
                  <a:cubicBezTo>
                    <a:pt x="31" y="60"/>
                    <a:pt x="27" y="65"/>
                    <a:pt x="26" y="71"/>
                  </a:cubicBezTo>
                  <a:cubicBezTo>
                    <a:pt x="24" y="76"/>
                    <a:pt x="25" y="82"/>
                    <a:pt x="28" y="88"/>
                  </a:cubicBezTo>
                  <a:cubicBezTo>
                    <a:pt x="28" y="88"/>
                    <a:pt x="28" y="88"/>
                    <a:pt x="28" y="88"/>
                  </a:cubicBezTo>
                  <a:cubicBezTo>
                    <a:pt x="31" y="93"/>
                    <a:pt x="36" y="96"/>
                    <a:pt x="41" y="98"/>
                  </a:cubicBezTo>
                  <a:cubicBezTo>
                    <a:pt x="47" y="99"/>
                    <a:pt x="53" y="99"/>
                    <a:pt x="58" y="96"/>
                  </a:cubicBezTo>
                  <a:cubicBezTo>
                    <a:pt x="108" y="66"/>
                    <a:pt x="108" y="66"/>
                    <a:pt x="108" y="66"/>
                  </a:cubicBezTo>
                  <a:cubicBezTo>
                    <a:pt x="114" y="64"/>
                    <a:pt x="117" y="58"/>
                    <a:pt x="119" y="53"/>
                  </a:cubicBezTo>
                  <a:cubicBezTo>
                    <a:pt x="120" y="47"/>
                    <a:pt x="119" y="42"/>
                    <a:pt x="117" y="36"/>
                  </a:cubicBezTo>
                  <a:cubicBezTo>
                    <a:pt x="117" y="36"/>
                    <a:pt x="117" y="36"/>
                    <a:pt x="117" y="36"/>
                  </a:cubicBezTo>
                  <a:cubicBezTo>
                    <a:pt x="114" y="31"/>
                    <a:pt x="108" y="28"/>
                    <a:pt x="103" y="26"/>
                  </a:cubicBezTo>
                  <a:cubicBezTo>
                    <a:pt x="98" y="25"/>
                    <a:pt x="92" y="25"/>
                    <a:pt x="86" y="29"/>
                  </a:cubicBezTo>
                  <a:close/>
                </a:path>
              </a:pathLst>
            </a:custGeom>
            <a:solidFill>
              <a:srgbClr val="00A6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sp>
          <p:nvSpPr>
            <p:cNvPr id="420" name="Google Shape;420;p15"/>
            <p:cNvSpPr/>
            <p:nvPr/>
          </p:nvSpPr>
          <p:spPr>
            <a:xfrm>
              <a:off x="2211387" y="4152111"/>
              <a:ext cx="400050" cy="427038"/>
            </a:xfrm>
            <a:custGeom>
              <a:rect b="b" l="l" r="r" t="t"/>
              <a:pathLst>
                <a:path extrusionOk="0" h="114" w="107">
                  <a:moveTo>
                    <a:pt x="100" y="26"/>
                  </a:moveTo>
                  <a:cubicBezTo>
                    <a:pt x="85" y="41"/>
                    <a:pt x="85" y="41"/>
                    <a:pt x="85" y="41"/>
                  </a:cubicBezTo>
                  <a:cubicBezTo>
                    <a:pt x="81" y="35"/>
                    <a:pt x="77" y="31"/>
                    <a:pt x="72" y="28"/>
                  </a:cubicBezTo>
                  <a:cubicBezTo>
                    <a:pt x="67" y="25"/>
                    <a:pt x="62" y="24"/>
                    <a:pt x="57" y="24"/>
                  </a:cubicBezTo>
                  <a:cubicBezTo>
                    <a:pt x="48" y="24"/>
                    <a:pt x="41" y="27"/>
                    <a:pt x="34" y="33"/>
                  </a:cubicBezTo>
                  <a:cubicBezTo>
                    <a:pt x="28" y="40"/>
                    <a:pt x="25" y="48"/>
                    <a:pt x="25" y="57"/>
                  </a:cubicBezTo>
                  <a:cubicBezTo>
                    <a:pt x="25" y="66"/>
                    <a:pt x="28" y="74"/>
                    <a:pt x="34" y="81"/>
                  </a:cubicBezTo>
                  <a:cubicBezTo>
                    <a:pt x="41" y="87"/>
                    <a:pt x="48" y="91"/>
                    <a:pt x="57" y="91"/>
                  </a:cubicBezTo>
                  <a:cubicBezTo>
                    <a:pt x="62" y="91"/>
                    <a:pt x="67" y="90"/>
                    <a:pt x="71" y="87"/>
                  </a:cubicBezTo>
                  <a:cubicBezTo>
                    <a:pt x="76" y="85"/>
                    <a:pt x="80" y="80"/>
                    <a:pt x="82" y="73"/>
                  </a:cubicBezTo>
                  <a:cubicBezTo>
                    <a:pt x="56" y="73"/>
                    <a:pt x="56" y="73"/>
                    <a:pt x="56" y="73"/>
                  </a:cubicBezTo>
                  <a:cubicBezTo>
                    <a:pt x="56" y="52"/>
                    <a:pt x="56" y="52"/>
                    <a:pt x="56" y="52"/>
                  </a:cubicBezTo>
                  <a:cubicBezTo>
                    <a:pt x="107" y="52"/>
                    <a:pt x="107" y="52"/>
                    <a:pt x="107" y="52"/>
                  </a:cubicBezTo>
                  <a:cubicBezTo>
                    <a:pt x="107" y="66"/>
                    <a:pt x="107" y="66"/>
                    <a:pt x="107" y="66"/>
                  </a:cubicBezTo>
                  <a:cubicBezTo>
                    <a:pt x="107" y="73"/>
                    <a:pt x="105" y="81"/>
                    <a:pt x="100" y="90"/>
                  </a:cubicBezTo>
                  <a:cubicBezTo>
                    <a:pt x="95" y="98"/>
                    <a:pt x="88" y="104"/>
                    <a:pt x="80" y="108"/>
                  </a:cubicBezTo>
                  <a:cubicBezTo>
                    <a:pt x="71" y="112"/>
                    <a:pt x="63" y="114"/>
                    <a:pt x="55" y="114"/>
                  </a:cubicBezTo>
                  <a:cubicBezTo>
                    <a:pt x="39" y="114"/>
                    <a:pt x="26" y="109"/>
                    <a:pt x="16" y="97"/>
                  </a:cubicBezTo>
                  <a:cubicBezTo>
                    <a:pt x="5" y="86"/>
                    <a:pt x="0" y="73"/>
                    <a:pt x="0" y="56"/>
                  </a:cubicBezTo>
                  <a:cubicBezTo>
                    <a:pt x="0" y="41"/>
                    <a:pt x="6" y="28"/>
                    <a:pt x="16" y="17"/>
                  </a:cubicBezTo>
                  <a:cubicBezTo>
                    <a:pt x="27" y="6"/>
                    <a:pt x="40" y="0"/>
                    <a:pt x="55" y="0"/>
                  </a:cubicBezTo>
                  <a:cubicBezTo>
                    <a:pt x="75" y="0"/>
                    <a:pt x="90" y="9"/>
                    <a:pt x="100" y="26"/>
                  </a:cubicBezTo>
                  <a:close/>
                </a:path>
              </a:pathLst>
            </a:custGeom>
            <a:solidFill>
              <a:srgbClr val="00A6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sp>
          <p:nvSpPr>
            <p:cNvPr id="421" name="Google Shape;421;p15"/>
            <p:cNvSpPr/>
            <p:nvPr/>
          </p:nvSpPr>
          <p:spPr>
            <a:xfrm>
              <a:off x="3155950" y="4160048"/>
              <a:ext cx="90487" cy="415925"/>
            </a:xfrm>
            <a:prstGeom prst="rect">
              <a:avLst/>
            </a:prstGeom>
            <a:solidFill>
              <a:srgbClr val="00A6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sp>
          <p:nvSpPr>
            <p:cNvPr id="422" name="Google Shape;422;p15"/>
            <p:cNvSpPr/>
            <p:nvPr/>
          </p:nvSpPr>
          <p:spPr>
            <a:xfrm>
              <a:off x="3467100" y="4160048"/>
              <a:ext cx="357187" cy="415925"/>
            </a:xfrm>
            <a:custGeom>
              <a:rect b="b" l="l" r="r" t="t"/>
              <a:pathLst>
                <a:path extrusionOk="0" h="262" w="225">
                  <a:moveTo>
                    <a:pt x="0" y="0"/>
                  </a:moveTo>
                  <a:lnTo>
                    <a:pt x="64" y="0"/>
                  </a:lnTo>
                  <a:lnTo>
                    <a:pt x="111" y="80"/>
                  </a:lnTo>
                  <a:lnTo>
                    <a:pt x="161" y="0"/>
                  </a:lnTo>
                  <a:lnTo>
                    <a:pt x="225" y="0"/>
                  </a:lnTo>
                  <a:lnTo>
                    <a:pt x="139" y="139"/>
                  </a:lnTo>
                  <a:lnTo>
                    <a:pt x="139" y="262"/>
                  </a:lnTo>
                  <a:lnTo>
                    <a:pt x="85" y="262"/>
                  </a:lnTo>
                  <a:lnTo>
                    <a:pt x="85" y="139"/>
                  </a:lnTo>
                  <a:lnTo>
                    <a:pt x="0" y="0"/>
                  </a:lnTo>
                  <a:close/>
                </a:path>
              </a:pathLst>
            </a:custGeom>
            <a:solidFill>
              <a:srgbClr val="00A6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sp>
          <p:nvSpPr>
            <p:cNvPr id="423" name="Google Shape;423;p15"/>
            <p:cNvSpPr/>
            <p:nvPr/>
          </p:nvSpPr>
          <p:spPr>
            <a:xfrm>
              <a:off x="3155950" y="4160048"/>
              <a:ext cx="90487" cy="415925"/>
            </a:xfrm>
            <a:prstGeom prst="rect">
              <a:avLst/>
            </a:prstGeom>
            <a:solidFill>
              <a:srgbClr val="00A6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sp>
          <p:nvSpPr>
            <p:cNvPr id="424" name="Google Shape;424;p15"/>
            <p:cNvSpPr/>
            <p:nvPr/>
          </p:nvSpPr>
          <p:spPr>
            <a:xfrm>
              <a:off x="2828925" y="4595023"/>
              <a:ext cx="90487" cy="88900"/>
            </a:xfrm>
            <a:prstGeom prst="ellipse">
              <a:avLst/>
            </a:prstGeom>
            <a:solidFill>
              <a:srgbClr val="00A6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sp>
          <p:nvSpPr>
            <p:cNvPr id="425" name="Google Shape;425;p15"/>
            <p:cNvSpPr/>
            <p:nvPr/>
          </p:nvSpPr>
          <p:spPr>
            <a:xfrm>
              <a:off x="2665412" y="4148936"/>
              <a:ext cx="449262" cy="430213"/>
            </a:xfrm>
            <a:custGeom>
              <a:rect b="b" l="l" r="r" t="t"/>
              <a:pathLst>
                <a:path extrusionOk="0" h="115" w="120">
                  <a:moveTo>
                    <a:pt x="119" y="6"/>
                  </a:moveTo>
                  <a:cubicBezTo>
                    <a:pt x="119" y="5"/>
                    <a:pt x="119" y="5"/>
                    <a:pt x="119" y="4"/>
                  </a:cubicBezTo>
                  <a:cubicBezTo>
                    <a:pt x="119" y="4"/>
                    <a:pt x="119" y="4"/>
                    <a:pt x="119" y="4"/>
                  </a:cubicBezTo>
                  <a:cubicBezTo>
                    <a:pt x="117" y="2"/>
                    <a:pt x="114" y="0"/>
                    <a:pt x="111" y="0"/>
                  </a:cubicBezTo>
                  <a:cubicBezTo>
                    <a:pt x="106" y="0"/>
                    <a:pt x="102" y="4"/>
                    <a:pt x="102" y="9"/>
                  </a:cubicBezTo>
                  <a:cubicBezTo>
                    <a:pt x="102" y="12"/>
                    <a:pt x="103" y="14"/>
                    <a:pt x="105" y="16"/>
                  </a:cubicBezTo>
                  <a:cubicBezTo>
                    <a:pt x="105" y="16"/>
                    <a:pt x="105" y="16"/>
                    <a:pt x="105" y="16"/>
                  </a:cubicBezTo>
                  <a:cubicBezTo>
                    <a:pt x="106" y="17"/>
                    <a:pt x="107" y="19"/>
                    <a:pt x="107" y="19"/>
                  </a:cubicBezTo>
                  <a:cubicBezTo>
                    <a:pt x="105" y="22"/>
                    <a:pt x="104" y="24"/>
                    <a:pt x="102" y="25"/>
                  </a:cubicBezTo>
                  <a:cubicBezTo>
                    <a:pt x="100" y="22"/>
                    <a:pt x="98" y="20"/>
                    <a:pt x="96" y="18"/>
                  </a:cubicBezTo>
                  <a:cubicBezTo>
                    <a:pt x="85" y="7"/>
                    <a:pt x="72" y="2"/>
                    <a:pt x="55" y="2"/>
                  </a:cubicBezTo>
                  <a:cubicBezTo>
                    <a:pt x="40" y="2"/>
                    <a:pt x="28" y="7"/>
                    <a:pt x="17" y="18"/>
                  </a:cubicBezTo>
                  <a:cubicBezTo>
                    <a:pt x="6" y="28"/>
                    <a:pt x="0" y="42"/>
                    <a:pt x="0" y="58"/>
                  </a:cubicBezTo>
                  <a:cubicBezTo>
                    <a:pt x="0" y="75"/>
                    <a:pt x="6" y="88"/>
                    <a:pt x="16" y="99"/>
                  </a:cubicBezTo>
                  <a:cubicBezTo>
                    <a:pt x="27" y="110"/>
                    <a:pt x="40" y="115"/>
                    <a:pt x="56" y="115"/>
                  </a:cubicBezTo>
                  <a:cubicBezTo>
                    <a:pt x="72" y="115"/>
                    <a:pt x="86" y="110"/>
                    <a:pt x="96" y="99"/>
                  </a:cubicBezTo>
                  <a:cubicBezTo>
                    <a:pt x="107" y="88"/>
                    <a:pt x="112" y="75"/>
                    <a:pt x="112" y="58"/>
                  </a:cubicBezTo>
                  <a:cubicBezTo>
                    <a:pt x="112" y="48"/>
                    <a:pt x="110" y="39"/>
                    <a:pt x="106" y="31"/>
                  </a:cubicBezTo>
                  <a:cubicBezTo>
                    <a:pt x="115" y="26"/>
                    <a:pt x="120" y="17"/>
                    <a:pt x="120" y="10"/>
                  </a:cubicBezTo>
                  <a:cubicBezTo>
                    <a:pt x="120" y="10"/>
                    <a:pt x="120" y="9"/>
                    <a:pt x="120" y="9"/>
                  </a:cubicBezTo>
                  <a:cubicBezTo>
                    <a:pt x="120" y="8"/>
                    <a:pt x="120" y="7"/>
                    <a:pt x="119" y="6"/>
                  </a:cubicBezTo>
                  <a:close/>
                  <a:moveTo>
                    <a:pt x="78" y="83"/>
                  </a:moveTo>
                  <a:cubicBezTo>
                    <a:pt x="73" y="90"/>
                    <a:pt x="65" y="93"/>
                    <a:pt x="56" y="93"/>
                  </a:cubicBezTo>
                  <a:cubicBezTo>
                    <a:pt x="47" y="93"/>
                    <a:pt x="40" y="90"/>
                    <a:pt x="34" y="83"/>
                  </a:cubicBezTo>
                  <a:cubicBezTo>
                    <a:pt x="28" y="77"/>
                    <a:pt x="25" y="69"/>
                    <a:pt x="25" y="59"/>
                  </a:cubicBezTo>
                  <a:cubicBezTo>
                    <a:pt x="25" y="48"/>
                    <a:pt x="28" y="40"/>
                    <a:pt x="34" y="33"/>
                  </a:cubicBezTo>
                  <a:cubicBezTo>
                    <a:pt x="40" y="27"/>
                    <a:pt x="47" y="24"/>
                    <a:pt x="56" y="24"/>
                  </a:cubicBezTo>
                  <a:cubicBezTo>
                    <a:pt x="66" y="24"/>
                    <a:pt x="73" y="27"/>
                    <a:pt x="79" y="33"/>
                  </a:cubicBezTo>
                  <a:cubicBezTo>
                    <a:pt x="84" y="40"/>
                    <a:pt x="87" y="48"/>
                    <a:pt x="87" y="58"/>
                  </a:cubicBezTo>
                  <a:cubicBezTo>
                    <a:pt x="87" y="69"/>
                    <a:pt x="84" y="77"/>
                    <a:pt x="78" y="83"/>
                  </a:cubicBezTo>
                  <a:close/>
                </a:path>
              </a:pathLst>
            </a:custGeom>
            <a:solidFill>
              <a:srgbClr val="00A6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sp>
          <p:nvSpPr>
            <p:cNvPr id="426" name="Google Shape;426;p15"/>
            <p:cNvSpPr/>
            <p:nvPr/>
          </p:nvSpPr>
          <p:spPr>
            <a:xfrm>
              <a:off x="3629025" y="4044161"/>
              <a:ext cx="157162" cy="93663"/>
            </a:xfrm>
            <a:custGeom>
              <a:rect b="b" l="l" r="r" t="t"/>
              <a:pathLst>
                <a:path extrusionOk="0" h="59" w="99">
                  <a:moveTo>
                    <a:pt x="35" y="0"/>
                  </a:moveTo>
                  <a:lnTo>
                    <a:pt x="99" y="0"/>
                  </a:lnTo>
                  <a:lnTo>
                    <a:pt x="35" y="59"/>
                  </a:lnTo>
                  <a:lnTo>
                    <a:pt x="0" y="59"/>
                  </a:lnTo>
                  <a:lnTo>
                    <a:pt x="35" y="0"/>
                  </a:lnTo>
                  <a:close/>
                </a:path>
              </a:pathLst>
            </a:custGeom>
            <a:solidFill>
              <a:srgbClr val="00A6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300">
                <a:solidFill>
                  <a:schemeClr val="dk1"/>
                </a:solidFill>
                <a:latin typeface="Calibri"/>
                <a:ea typeface="Calibri"/>
                <a:cs typeface="Calibri"/>
                <a:sym typeface="Calibri"/>
              </a:endParaRPr>
            </a:p>
          </p:txBody>
        </p:sp>
      </p:grpSp>
      <p:grpSp>
        <p:nvGrpSpPr>
          <p:cNvPr id="427" name="Google Shape;427;p15"/>
          <p:cNvGrpSpPr/>
          <p:nvPr/>
        </p:nvGrpSpPr>
        <p:grpSpPr>
          <a:xfrm>
            <a:off x="-178462" y="1600204"/>
            <a:ext cx="18239449" cy="914396"/>
            <a:chOff x="-178462" y="1828804"/>
            <a:chExt cx="18239449" cy="914396"/>
          </a:xfrm>
        </p:grpSpPr>
        <p:sp>
          <p:nvSpPr>
            <p:cNvPr id="428" name="Google Shape;428;p15"/>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429" name="Google Shape;429;p15"/>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430" name="Google Shape;430;p15"/>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pic>
        <p:nvPicPr>
          <p:cNvPr id="431" name="Google Shape;431;p15"/>
          <p:cNvPicPr preferRelativeResize="0"/>
          <p:nvPr/>
        </p:nvPicPr>
        <p:blipFill rotWithShape="1">
          <a:blip r:embed="rId6">
            <a:alphaModFix/>
          </a:blip>
          <a:srcRect b="0" l="0" r="0" t="0"/>
          <a:stretch/>
        </p:blipFill>
        <p:spPr>
          <a:xfrm>
            <a:off x="2211387" y="3742291"/>
            <a:ext cx="4514976" cy="1144642"/>
          </a:xfrm>
          <a:prstGeom prst="rect">
            <a:avLst/>
          </a:prstGeom>
          <a:noFill/>
          <a:ln>
            <a:noFill/>
          </a:ln>
        </p:spPr>
      </p:pic>
      <p:sp>
        <p:nvSpPr>
          <p:cNvPr id="432" name="Google Shape;432;p15"/>
          <p:cNvSpPr/>
          <p:nvPr/>
        </p:nvSpPr>
        <p:spPr>
          <a:xfrm>
            <a:off x="2674704" y="3897182"/>
            <a:ext cx="34483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c. Lập dàn ý</a:t>
            </a:r>
            <a:endParaRPr b="1" i="1" sz="4400">
              <a:solidFill>
                <a:schemeClr val="lt1"/>
              </a:solidFill>
              <a:latin typeface="Arial"/>
              <a:ea typeface="Arial"/>
              <a:cs typeface="Arial"/>
              <a:sym typeface="Arial"/>
            </a:endParaRPr>
          </a:p>
        </p:txBody>
      </p:sp>
      <p:sp>
        <p:nvSpPr>
          <p:cNvPr id="433" name="Google Shape;433;p15"/>
          <p:cNvSpPr/>
          <p:nvPr/>
        </p:nvSpPr>
        <p:spPr>
          <a:xfrm>
            <a:off x="3887787" y="8580040"/>
            <a:ext cx="9637190" cy="86177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5000">
                <a:solidFill>
                  <a:schemeClr val="dk1"/>
                </a:solidFill>
                <a:latin typeface="Arial"/>
                <a:ea typeface="Arial"/>
                <a:cs typeface="Arial"/>
                <a:sym typeface="Arial"/>
              </a:rPr>
              <a:t>Trăm hay không bằng tay quen</a:t>
            </a:r>
            <a:endParaRPr b="1" sz="5000">
              <a:solidFill>
                <a:schemeClr val="dk1"/>
              </a:solidFill>
              <a:latin typeface="Arial"/>
              <a:ea typeface="Arial"/>
              <a:cs typeface="Arial"/>
              <a:sym typeface="Arial"/>
            </a:endParaRPr>
          </a:p>
        </p:txBody>
      </p:sp>
      <p:sp>
        <p:nvSpPr>
          <p:cNvPr id="434" name="Google Shape;434;p15"/>
          <p:cNvSpPr/>
          <p:nvPr/>
        </p:nvSpPr>
        <p:spPr>
          <a:xfrm>
            <a:off x="3999977" y="9525000"/>
            <a:ext cx="13639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Anh, chị hiểu thế nào và có suy nghĩ  gì về bài học ấy?</a:t>
            </a:r>
            <a:endParaRPr sz="43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0" st="0"/>
                                            </p:txEl>
                                          </p:spTgt>
                                        </p:tgtEl>
                                        <p:attrNameLst>
                                          <p:attrName>style.visibility</p:attrName>
                                        </p:attrNameLst>
                                      </p:cBhvr>
                                      <p:to>
                                        <p:strVal val="visible"/>
                                      </p:to>
                                    </p:set>
                                    <p:animEffect filter="fade" transition="in">
                                      <p:cBhvr>
                                        <p:cTn dur="500"/>
                                        <p:tgtEl>
                                          <p:spTgt spid="4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1" st="1"/>
                                            </p:txEl>
                                          </p:spTgt>
                                        </p:tgtEl>
                                        <p:attrNameLst>
                                          <p:attrName>style.visibility</p:attrName>
                                        </p:attrNameLst>
                                      </p:cBhvr>
                                      <p:to>
                                        <p:strVal val="visible"/>
                                      </p:to>
                                    </p:set>
                                    <p:animEffect filter="fade" transition="in">
                                      <p:cBhvr>
                                        <p:cTn dur="500"/>
                                        <p:tgtEl>
                                          <p:spTgt spid="41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16"/>
          <p:cNvPicPr preferRelativeResize="0"/>
          <p:nvPr/>
        </p:nvPicPr>
        <p:blipFill rotWithShape="1">
          <a:blip r:embed="rId3">
            <a:alphaModFix/>
          </a:blip>
          <a:srcRect b="0" l="0" r="0" t="0"/>
          <a:stretch/>
        </p:blipFill>
        <p:spPr>
          <a:xfrm>
            <a:off x="15723809" y="5453895"/>
            <a:ext cx="8636755" cy="5710666"/>
          </a:xfrm>
          <a:prstGeom prst="rect">
            <a:avLst/>
          </a:prstGeom>
          <a:noFill/>
          <a:ln>
            <a:noFill/>
          </a:ln>
        </p:spPr>
      </p:pic>
      <p:grpSp>
        <p:nvGrpSpPr>
          <p:cNvPr id="441" name="Google Shape;441;p16"/>
          <p:cNvGrpSpPr/>
          <p:nvPr/>
        </p:nvGrpSpPr>
        <p:grpSpPr>
          <a:xfrm>
            <a:off x="639910" y="2514600"/>
            <a:ext cx="15287477" cy="890826"/>
            <a:chOff x="644526" y="2766774"/>
            <a:chExt cx="15287477" cy="890826"/>
          </a:xfrm>
        </p:grpSpPr>
        <p:sp>
          <p:nvSpPr>
            <p:cNvPr id="442" name="Google Shape;442;p16"/>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443" name="Google Shape;443;p16"/>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444" name="Google Shape;444;p16"/>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445" name="Google Shape;445;p16"/>
          <p:cNvSpPr txBox="1"/>
          <p:nvPr/>
        </p:nvSpPr>
        <p:spPr>
          <a:xfrm>
            <a:off x="3708760" y="6654510"/>
            <a:ext cx="11532827" cy="4832092"/>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chemeClr val="dk1"/>
              </a:buClr>
              <a:buSzPts val="4400"/>
              <a:buFont typeface="Noto Sans Symbols"/>
              <a:buChar char="▪"/>
            </a:pPr>
            <a:r>
              <a:rPr b="1" i="1" lang="en-US" sz="4400">
                <a:solidFill>
                  <a:schemeClr val="dk1"/>
                </a:solidFill>
                <a:latin typeface="Arial"/>
                <a:ea typeface="Arial"/>
                <a:cs typeface="Arial"/>
                <a:sym typeface="Arial"/>
              </a:rPr>
              <a:t>Trăm</a:t>
            </a:r>
            <a:r>
              <a:rPr b="1" lang="en-US" sz="4400">
                <a:solidFill>
                  <a:schemeClr val="dk1"/>
                </a:solidFill>
                <a:latin typeface="Arial"/>
                <a:ea typeface="Arial"/>
                <a:cs typeface="Arial"/>
                <a:sym typeface="Arial"/>
              </a:rPr>
              <a:t> - từ cổ có nghĩa là </a:t>
            </a:r>
            <a:r>
              <a:rPr b="1" i="1" lang="en-US" sz="4400">
                <a:solidFill>
                  <a:schemeClr val="dk1"/>
                </a:solidFill>
                <a:latin typeface="Arial"/>
                <a:ea typeface="Arial"/>
                <a:cs typeface="Arial"/>
                <a:sym typeface="Arial"/>
              </a:rPr>
              <a:t>nói</a:t>
            </a:r>
            <a:r>
              <a:rPr b="1" lang="en-US" sz="4400">
                <a:solidFill>
                  <a:schemeClr val="dk1"/>
                </a:solidFill>
                <a:latin typeface="Arial"/>
                <a:ea typeface="Arial"/>
                <a:cs typeface="Arial"/>
                <a:sym typeface="Arial"/>
              </a:rPr>
              <a:t>; </a:t>
            </a:r>
            <a:r>
              <a:rPr b="1" i="1" lang="en-US" sz="4400">
                <a:solidFill>
                  <a:schemeClr val="dk1"/>
                </a:solidFill>
                <a:latin typeface="Arial"/>
                <a:ea typeface="Arial"/>
                <a:cs typeface="Arial"/>
                <a:sym typeface="Arial"/>
              </a:rPr>
              <a:t>Hay</a:t>
            </a:r>
            <a:r>
              <a:rPr b="1" lang="en-US" sz="4400">
                <a:solidFill>
                  <a:schemeClr val="dk1"/>
                </a:solidFill>
                <a:latin typeface="Arial"/>
                <a:ea typeface="Arial"/>
                <a:cs typeface="Arial"/>
                <a:sym typeface="Arial"/>
              </a:rPr>
              <a:t> có nghĩa là </a:t>
            </a:r>
            <a:r>
              <a:rPr b="1" i="1" lang="en-US" sz="4400">
                <a:solidFill>
                  <a:schemeClr val="dk1"/>
                </a:solidFill>
                <a:latin typeface="Arial"/>
                <a:ea typeface="Arial"/>
                <a:cs typeface="Arial"/>
                <a:sym typeface="Arial"/>
              </a:rPr>
              <a:t>biết</a:t>
            </a:r>
            <a:r>
              <a:rPr b="1" lang="en-US" sz="4400">
                <a:solidFill>
                  <a:schemeClr val="dk1"/>
                </a:solidFill>
                <a:latin typeface="Arial"/>
                <a:ea typeface="Arial"/>
                <a:cs typeface="Arial"/>
                <a:sym typeface="Arial"/>
              </a:rPr>
              <a:t>; Tay quen: làm nhiều, làm quen tay. Cả câu có nghĩa là: Nói hay không bằng làm giỏi.</a:t>
            </a:r>
            <a:endParaRPr b="1" sz="4400">
              <a:solidFill>
                <a:schemeClr val="dk1"/>
              </a:solidFill>
              <a:latin typeface="Arial"/>
              <a:ea typeface="Arial"/>
              <a:cs typeface="Arial"/>
              <a:sym typeface="Arial"/>
            </a:endParaRPr>
          </a:p>
          <a:p>
            <a:pPr indent="-571500" lvl="0" marL="571500" marR="0" rtl="0" algn="just">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Có người lại hiểu </a:t>
            </a:r>
            <a:r>
              <a:rPr b="1" i="1" lang="en-US" sz="4400">
                <a:solidFill>
                  <a:srgbClr val="31859B"/>
                </a:solidFill>
                <a:latin typeface="Arial"/>
                <a:ea typeface="Arial"/>
                <a:cs typeface="Arial"/>
                <a:sym typeface="Arial"/>
              </a:rPr>
              <a:t>trăm</a:t>
            </a:r>
            <a:r>
              <a:rPr b="1" lang="en-US" sz="4400">
                <a:solidFill>
                  <a:schemeClr val="dk1"/>
                </a:solidFill>
                <a:latin typeface="Arial"/>
                <a:ea typeface="Arial"/>
                <a:cs typeface="Arial"/>
                <a:sym typeface="Arial"/>
              </a:rPr>
              <a:t> có nghĩa là </a:t>
            </a:r>
            <a:r>
              <a:rPr b="1" i="1" lang="en-US" sz="4400">
                <a:solidFill>
                  <a:schemeClr val="dk1"/>
                </a:solidFill>
                <a:latin typeface="Arial"/>
                <a:ea typeface="Arial"/>
                <a:cs typeface="Arial"/>
                <a:sym typeface="Arial"/>
              </a:rPr>
              <a:t>nhiều</a:t>
            </a:r>
            <a:r>
              <a:rPr b="1" lang="en-US" sz="4400">
                <a:solidFill>
                  <a:schemeClr val="dk1"/>
                </a:solidFill>
                <a:latin typeface="Arial"/>
                <a:ea typeface="Arial"/>
                <a:cs typeface="Arial"/>
                <a:sym typeface="Arial"/>
              </a:rPr>
              <a:t>. Cả câu có nghĩa là: Biết nhiều không bằng làm tốt.</a:t>
            </a:r>
            <a:endParaRPr b="1" sz="4400">
              <a:solidFill>
                <a:schemeClr val="dk1"/>
              </a:solidFill>
              <a:latin typeface="Arial"/>
              <a:ea typeface="Arial"/>
              <a:cs typeface="Arial"/>
              <a:sym typeface="Arial"/>
            </a:endParaRPr>
          </a:p>
        </p:txBody>
      </p:sp>
      <p:sp>
        <p:nvSpPr>
          <p:cNvPr id="446" name="Google Shape;446;p16"/>
          <p:cNvSpPr txBox="1"/>
          <p:nvPr/>
        </p:nvSpPr>
        <p:spPr>
          <a:xfrm>
            <a:off x="3033062" y="5069175"/>
            <a:ext cx="1495172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u="sng">
                <a:solidFill>
                  <a:srgbClr val="E36C09"/>
                </a:solidFill>
                <a:latin typeface="Arial"/>
                <a:ea typeface="Arial"/>
                <a:cs typeface="Arial"/>
                <a:sym typeface="Arial"/>
              </a:rPr>
              <a:t>Dàn ý:</a:t>
            </a:r>
            <a:endParaRPr b="1" sz="4400" u="sng">
              <a:solidFill>
                <a:srgbClr val="E36C09"/>
              </a:solidFill>
              <a:latin typeface="Arial"/>
              <a:ea typeface="Arial"/>
              <a:cs typeface="Arial"/>
              <a:sym typeface="Arial"/>
            </a:endParaRPr>
          </a:p>
        </p:txBody>
      </p:sp>
      <p:grpSp>
        <p:nvGrpSpPr>
          <p:cNvPr id="447" name="Google Shape;447;p16"/>
          <p:cNvGrpSpPr/>
          <p:nvPr/>
        </p:nvGrpSpPr>
        <p:grpSpPr>
          <a:xfrm>
            <a:off x="3049587" y="5943600"/>
            <a:ext cx="15392400" cy="769441"/>
            <a:chOff x="2135187" y="5791200"/>
            <a:chExt cx="15969615" cy="769441"/>
          </a:xfrm>
        </p:grpSpPr>
        <p:sp>
          <p:nvSpPr>
            <p:cNvPr id="448" name="Google Shape;448;p16"/>
            <p:cNvSpPr txBox="1"/>
            <p:nvPr/>
          </p:nvSpPr>
          <p:spPr>
            <a:xfrm>
              <a:off x="2592387" y="5791200"/>
              <a:ext cx="1551241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chemeClr val="dk1"/>
                  </a:solidFill>
                  <a:latin typeface="Arial"/>
                  <a:ea typeface="Arial"/>
                  <a:cs typeface="Arial"/>
                  <a:sym typeface="Arial"/>
                </a:rPr>
                <a:t>Giải thích các từ: </a:t>
              </a:r>
              <a:endParaRPr b="1" i="1" sz="4400">
                <a:solidFill>
                  <a:schemeClr val="dk1"/>
                </a:solidFill>
                <a:latin typeface="Arial"/>
                <a:ea typeface="Arial"/>
                <a:cs typeface="Arial"/>
                <a:sym typeface="Arial"/>
              </a:endParaRPr>
            </a:p>
          </p:txBody>
        </p:sp>
        <p:sp>
          <p:nvSpPr>
            <p:cNvPr id="449" name="Google Shape;449;p16"/>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chemeClr val="lt1"/>
                </a:solidFill>
                <a:latin typeface="Arial"/>
                <a:ea typeface="Arial"/>
                <a:cs typeface="Arial"/>
                <a:sym typeface="Arial"/>
              </a:endParaRPr>
            </a:p>
          </p:txBody>
        </p:sp>
      </p:grpSp>
      <p:grpSp>
        <p:nvGrpSpPr>
          <p:cNvPr id="450" name="Google Shape;450;p16"/>
          <p:cNvGrpSpPr/>
          <p:nvPr/>
        </p:nvGrpSpPr>
        <p:grpSpPr>
          <a:xfrm>
            <a:off x="3651732" y="11430000"/>
            <a:ext cx="14180655" cy="1631216"/>
            <a:chOff x="5298357" y="10920830"/>
            <a:chExt cx="14180655" cy="1719052"/>
          </a:xfrm>
        </p:grpSpPr>
        <p:sp>
          <p:nvSpPr>
            <p:cNvPr id="451" name="Google Shape;451;p16"/>
            <p:cNvSpPr/>
            <p:nvPr/>
          </p:nvSpPr>
          <p:spPr>
            <a:xfrm>
              <a:off x="5907956" y="10920830"/>
              <a:ext cx="13571056" cy="1719052"/>
            </a:xfrm>
            <a:prstGeom prst="rect">
              <a:avLst/>
            </a:prstGeom>
            <a:noFill/>
            <a:ln>
              <a:noFill/>
            </a:ln>
          </p:spPr>
          <p:txBody>
            <a:bodyPr anchorCtr="0" anchor="t" bIns="45700" lIns="91425" spcFirstLastPara="1" rIns="91425" wrap="square" tIns="45700">
              <a:spAutoFit/>
            </a:bodyPr>
            <a:lstStyle/>
            <a:p>
              <a:pPr indent="0" lvl="0" marL="0" marR="0" rtl="0" algn="l">
                <a:lnSpc>
                  <a:spcPct val="136363"/>
                </a:lnSpc>
                <a:spcBef>
                  <a:spcPts val="0"/>
                </a:spcBef>
                <a:spcAft>
                  <a:spcPts val="0"/>
                </a:spcAft>
                <a:buNone/>
              </a:pPr>
              <a:r>
                <a:rPr b="1" lang="en-US" sz="4400">
                  <a:solidFill>
                    <a:schemeClr val="dk1"/>
                  </a:solidFill>
                  <a:latin typeface="Calibri"/>
                  <a:ea typeface="Calibri"/>
                  <a:cs typeface="Calibri"/>
                  <a:sym typeface="Calibri"/>
                </a:rPr>
                <a:t>Ý của  cả hai câu gần giống nhau. Vậy luận đề của câu này là: Lí thuyết không bằng thực hành.</a:t>
              </a:r>
              <a:endParaRPr b="1" sz="4400">
                <a:solidFill>
                  <a:schemeClr val="dk1"/>
                </a:solidFill>
                <a:latin typeface="Calibri"/>
                <a:ea typeface="Calibri"/>
                <a:cs typeface="Calibri"/>
                <a:sym typeface="Calibri"/>
              </a:endParaRPr>
            </a:p>
          </p:txBody>
        </p:sp>
        <p:pic>
          <p:nvPicPr>
            <p:cNvPr id="452" name="Google Shape;452;p16"/>
            <p:cNvPicPr preferRelativeResize="0"/>
            <p:nvPr/>
          </p:nvPicPr>
          <p:blipFill rotWithShape="1">
            <a:blip r:embed="rId4">
              <a:alphaModFix/>
            </a:blip>
            <a:srcRect b="0" l="0" r="0" t="0"/>
            <a:stretch/>
          </p:blipFill>
          <p:spPr>
            <a:xfrm>
              <a:off x="5298357" y="10946613"/>
              <a:ext cx="533400" cy="557902"/>
            </a:xfrm>
            <a:prstGeom prst="rect">
              <a:avLst/>
            </a:prstGeom>
            <a:noFill/>
            <a:ln>
              <a:noFill/>
            </a:ln>
          </p:spPr>
        </p:pic>
      </p:grpSp>
      <p:grpSp>
        <p:nvGrpSpPr>
          <p:cNvPr id="453" name="Google Shape;453;p16"/>
          <p:cNvGrpSpPr/>
          <p:nvPr/>
        </p:nvGrpSpPr>
        <p:grpSpPr>
          <a:xfrm>
            <a:off x="-178462" y="1600204"/>
            <a:ext cx="18239449" cy="914396"/>
            <a:chOff x="-178462" y="1828804"/>
            <a:chExt cx="18239449" cy="914396"/>
          </a:xfrm>
        </p:grpSpPr>
        <p:sp>
          <p:nvSpPr>
            <p:cNvPr id="454" name="Google Shape;454;p16"/>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455" name="Google Shape;455;p16"/>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456" name="Google Shape;456;p16"/>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pic>
        <p:nvPicPr>
          <p:cNvPr id="457" name="Google Shape;457;p16"/>
          <p:cNvPicPr preferRelativeResize="0"/>
          <p:nvPr/>
        </p:nvPicPr>
        <p:blipFill rotWithShape="1">
          <a:blip r:embed="rId5">
            <a:alphaModFix/>
          </a:blip>
          <a:srcRect b="0" l="0" r="0" t="0"/>
          <a:stretch/>
        </p:blipFill>
        <p:spPr>
          <a:xfrm>
            <a:off x="2211387" y="3742291"/>
            <a:ext cx="4514976" cy="1144642"/>
          </a:xfrm>
          <a:prstGeom prst="rect">
            <a:avLst/>
          </a:prstGeom>
          <a:noFill/>
          <a:ln>
            <a:noFill/>
          </a:ln>
        </p:spPr>
      </p:pic>
      <p:sp>
        <p:nvSpPr>
          <p:cNvPr id="458" name="Google Shape;458;p16"/>
          <p:cNvSpPr/>
          <p:nvPr/>
        </p:nvSpPr>
        <p:spPr>
          <a:xfrm>
            <a:off x="2674704" y="3897182"/>
            <a:ext cx="34483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c. Lập dàn ý</a:t>
            </a:r>
            <a:endParaRPr b="1" i="1" sz="4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0" st="0"/>
                                            </p:txEl>
                                          </p:spTgt>
                                        </p:tgtEl>
                                        <p:attrNameLst>
                                          <p:attrName>style.visibility</p:attrName>
                                        </p:attrNameLst>
                                      </p:cBhvr>
                                      <p:to>
                                        <p:strVal val="visible"/>
                                      </p:to>
                                    </p:set>
                                    <p:animEffect filter="fade" transition="in">
                                      <p:cBhvr>
                                        <p:cTn dur="500"/>
                                        <p:tgtEl>
                                          <p:spTgt spid="4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1" st="1"/>
                                            </p:txEl>
                                          </p:spTgt>
                                        </p:tgtEl>
                                        <p:attrNameLst>
                                          <p:attrName>style.visibility</p:attrName>
                                        </p:attrNameLst>
                                      </p:cBhvr>
                                      <p:to>
                                        <p:strVal val="visible"/>
                                      </p:to>
                                    </p:set>
                                    <p:animEffect filter="fade" transition="in">
                                      <p:cBhvr>
                                        <p:cTn dur="500"/>
                                        <p:tgtEl>
                                          <p:spTgt spid="4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grpSp>
        <p:nvGrpSpPr>
          <p:cNvPr id="464" name="Google Shape;464;p17"/>
          <p:cNvGrpSpPr/>
          <p:nvPr/>
        </p:nvGrpSpPr>
        <p:grpSpPr>
          <a:xfrm>
            <a:off x="639910" y="2514600"/>
            <a:ext cx="15287477" cy="890826"/>
            <a:chOff x="644526" y="2766774"/>
            <a:chExt cx="15287477" cy="890826"/>
          </a:xfrm>
        </p:grpSpPr>
        <p:sp>
          <p:nvSpPr>
            <p:cNvPr id="465" name="Google Shape;465;p17"/>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466" name="Google Shape;466;p17"/>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467" name="Google Shape;467;p17"/>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468" name="Google Shape;468;p17"/>
          <p:cNvSpPr txBox="1"/>
          <p:nvPr/>
        </p:nvSpPr>
        <p:spPr>
          <a:xfrm>
            <a:off x="2829931" y="6877731"/>
            <a:ext cx="17517056" cy="4967514"/>
          </a:xfrm>
          <a:prstGeom prst="rect">
            <a:avLst/>
          </a:prstGeom>
          <a:noFill/>
          <a:ln>
            <a:noFill/>
          </a:ln>
        </p:spPr>
        <p:txBody>
          <a:bodyPr anchorCtr="0" anchor="t" bIns="45700" lIns="91425" spcFirstLastPara="1" rIns="91425" wrap="square" tIns="45700">
            <a:spAutoFit/>
          </a:bodyPr>
          <a:lstStyle/>
          <a:p>
            <a:pPr indent="-571500" lvl="0" marL="571500" marR="0" rtl="0" algn="l">
              <a:lnSpc>
                <a:spcPct val="120000"/>
              </a:lnSpc>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Trong một số trường hợp thực hành </a:t>
            </a:r>
            <a:br>
              <a:rPr b="1" lang="en-US" sz="4400">
                <a:solidFill>
                  <a:schemeClr val="dk1"/>
                </a:solidFill>
                <a:latin typeface="Arial"/>
                <a:ea typeface="Arial"/>
                <a:cs typeface="Arial"/>
                <a:sym typeface="Arial"/>
              </a:rPr>
            </a:br>
            <a:r>
              <a:rPr b="1" lang="en-US" sz="4400">
                <a:solidFill>
                  <a:schemeClr val="dk1"/>
                </a:solidFill>
                <a:latin typeface="Arial"/>
                <a:ea typeface="Arial"/>
                <a:cs typeface="Arial"/>
                <a:sym typeface="Arial"/>
              </a:rPr>
              <a:t>có giá trị hơn lí thuyết.</a:t>
            </a:r>
            <a:endParaRPr b="1" sz="4400">
              <a:solidFill>
                <a:schemeClr val="dk1"/>
              </a:solidFill>
              <a:latin typeface="Arial"/>
              <a:ea typeface="Arial"/>
              <a:cs typeface="Arial"/>
              <a:sym typeface="Arial"/>
            </a:endParaRPr>
          </a:p>
          <a:p>
            <a:pPr indent="-571500" lvl="0" marL="571500" marR="0" rtl="0" algn="l">
              <a:lnSpc>
                <a:spcPct val="120000"/>
              </a:lnSpc>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Trong một số trường hợp lí thuyết</a:t>
            </a:r>
            <a:br>
              <a:rPr b="1" lang="en-US" sz="4400">
                <a:solidFill>
                  <a:schemeClr val="dk1"/>
                </a:solidFill>
                <a:latin typeface="Arial"/>
                <a:ea typeface="Arial"/>
                <a:cs typeface="Arial"/>
                <a:sym typeface="Arial"/>
              </a:rPr>
            </a:br>
            <a:r>
              <a:rPr b="1" lang="en-US" sz="4400">
                <a:solidFill>
                  <a:schemeClr val="dk1"/>
                </a:solidFill>
                <a:latin typeface="Arial"/>
                <a:ea typeface="Arial"/>
                <a:cs typeface="Arial"/>
                <a:sym typeface="Arial"/>
              </a:rPr>
              <a:t>có giá trị hơn thực hành.</a:t>
            </a:r>
            <a:endParaRPr b="1" sz="4400">
              <a:solidFill>
                <a:schemeClr val="dk1"/>
              </a:solidFill>
              <a:latin typeface="Arial"/>
              <a:ea typeface="Arial"/>
              <a:cs typeface="Arial"/>
              <a:sym typeface="Arial"/>
            </a:endParaRPr>
          </a:p>
          <a:p>
            <a:pPr indent="-571500" lvl="0" marL="571500" marR="0" rtl="0" algn="just">
              <a:lnSpc>
                <a:spcPct val="120000"/>
              </a:lnSpc>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Tùy trường hợp mà ta vận dụng cái nào nhiều hơn. Điều quan trọng là làm thế nào để có được kết quả  tốt trong công việc.</a:t>
            </a:r>
            <a:endParaRPr b="1" sz="4400">
              <a:solidFill>
                <a:schemeClr val="dk1"/>
              </a:solidFill>
              <a:latin typeface="Arial"/>
              <a:ea typeface="Arial"/>
              <a:cs typeface="Arial"/>
              <a:sym typeface="Arial"/>
            </a:endParaRPr>
          </a:p>
        </p:txBody>
      </p:sp>
      <p:sp>
        <p:nvSpPr>
          <p:cNvPr id="469" name="Google Shape;469;p17"/>
          <p:cNvSpPr/>
          <p:nvPr/>
        </p:nvSpPr>
        <p:spPr>
          <a:xfrm>
            <a:off x="2439987" y="5105400"/>
            <a:ext cx="14935201"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u="sng">
                <a:solidFill>
                  <a:srgbClr val="E36C09"/>
                </a:solidFill>
                <a:latin typeface="Arial"/>
                <a:ea typeface="Arial"/>
                <a:cs typeface="Arial"/>
                <a:sym typeface="Arial"/>
              </a:rPr>
              <a:t>Dàn ý:</a:t>
            </a:r>
            <a:endParaRPr sz="4400" u="sng">
              <a:solidFill>
                <a:srgbClr val="E36C09"/>
              </a:solidFill>
              <a:latin typeface="Calibri"/>
              <a:ea typeface="Calibri"/>
              <a:cs typeface="Calibri"/>
              <a:sym typeface="Calibri"/>
            </a:endParaRPr>
          </a:p>
        </p:txBody>
      </p:sp>
      <p:grpSp>
        <p:nvGrpSpPr>
          <p:cNvPr id="470" name="Google Shape;470;p17"/>
          <p:cNvGrpSpPr/>
          <p:nvPr/>
        </p:nvGrpSpPr>
        <p:grpSpPr>
          <a:xfrm>
            <a:off x="-178462" y="1600204"/>
            <a:ext cx="18239449" cy="914396"/>
            <a:chOff x="-178462" y="1828804"/>
            <a:chExt cx="18239449" cy="914396"/>
          </a:xfrm>
        </p:grpSpPr>
        <p:sp>
          <p:nvSpPr>
            <p:cNvPr id="471" name="Google Shape;471;p17"/>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472" name="Google Shape;472;p17"/>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473" name="Google Shape;473;p17"/>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grpSp>
        <p:nvGrpSpPr>
          <p:cNvPr id="474" name="Google Shape;474;p17"/>
          <p:cNvGrpSpPr/>
          <p:nvPr/>
        </p:nvGrpSpPr>
        <p:grpSpPr>
          <a:xfrm>
            <a:off x="2533394" y="6096000"/>
            <a:ext cx="15392400" cy="769441"/>
            <a:chOff x="2135187" y="5791200"/>
            <a:chExt cx="15969615" cy="769441"/>
          </a:xfrm>
        </p:grpSpPr>
        <p:sp>
          <p:nvSpPr>
            <p:cNvPr id="475" name="Google Shape;475;p17"/>
            <p:cNvSpPr txBox="1"/>
            <p:nvPr/>
          </p:nvSpPr>
          <p:spPr>
            <a:xfrm>
              <a:off x="2592387" y="5791200"/>
              <a:ext cx="1551241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chemeClr val="dk1"/>
                  </a:solidFill>
                  <a:latin typeface="Arial"/>
                  <a:ea typeface="Arial"/>
                  <a:cs typeface="Arial"/>
                  <a:sym typeface="Arial"/>
                </a:rPr>
                <a:t>Bình luận: </a:t>
              </a:r>
              <a:endParaRPr b="1" i="1" sz="4400">
                <a:solidFill>
                  <a:schemeClr val="dk1"/>
                </a:solidFill>
                <a:latin typeface="Arial"/>
                <a:ea typeface="Arial"/>
                <a:cs typeface="Arial"/>
                <a:sym typeface="Arial"/>
              </a:endParaRPr>
            </a:p>
          </p:txBody>
        </p:sp>
        <p:sp>
          <p:nvSpPr>
            <p:cNvPr id="476" name="Google Shape;476;p17"/>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chemeClr val="lt1"/>
                </a:solidFill>
                <a:latin typeface="Arial"/>
                <a:ea typeface="Arial"/>
                <a:cs typeface="Arial"/>
                <a:sym typeface="Arial"/>
              </a:endParaRPr>
            </a:p>
          </p:txBody>
        </p:sp>
      </p:grpSp>
      <p:pic>
        <p:nvPicPr>
          <p:cNvPr id="477" name="Google Shape;477;p17"/>
          <p:cNvPicPr preferRelativeResize="0"/>
          <p:nvPr/>
        </p:nvPicPr>
        <p:blipFill rotWithShape="1">
          <a:blip r:embed="rId3">
            <a:alphaModFix/>
          </a:blip>
          <a:srcRect b="0" l="0" r="0" t="0"/>
          <a:stretch/>
        </p:blipFill>
        <p:spPr>
          <a:xfrm>
            <a:off x="2211387" y="3742291"/>
            <a:ext cx="4514976" cy="1144642"/>
          </a:xfrm>
          <a:prstGeom prst="rect">
            <a:avLst/>
          </a:prstGeom>
          <a:noFill/>
          <a:ln>
            <a:noFill/>
          </a:ln>
        </p:spPr>
      </p:pic>
      <p:sp>
        <p:nvSpPr>
          <p:cNvPr id="478" name="Google Shape;478;p17"/>
          <p:cNvSpPr/>
          <p:nvPr/>
        </p:nvSpPr>
        <p:spPr>
          <a:xfrm>
            <a:off x="2674704" y="3897182"/>
            <a:ext cx="34483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c. Lập dàn ý</a:t>
            </a:r>
            <a:endParaRPr b="1" i="1" sz="4400">
              <a:solidFill>
                <a:schemeClr val="lt1"/>
              </a:solidFill>
              <a:latin typeface="Arial"/>
              <a:ea typeface="Arial"/>
              <a:cs typeface="Arial"/>
              <a:sym typeface="Arial"/>
            </a:endParaRPr>
          </a:p>
        </p:txBody>
      </p:sp>
      <p:pic>
        <p:nvPicPr>
          <p:cNvPr id="479" name="Google Shape;479;p17"/>
          <p:cNvPicPr preferRelativeResize="0"/>
          <p:nvPr/>
        </p:nvPicPr>
        <p:blipFill rotWithShape="1">
          <a:blip r:embed="rId4">
            <a:alphaModFix/>
          </a:blip>
          <a:srcRect b="0" l="0" r="0" t="0"/>
          <a:stretch/>
        </p:blipFill>
        <p:spPr>
          <a:xfrm>
            <a:off x="14098588" y="3919046"/>
            <a:ext cx="8949371" cy="59173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animEffect filter="fade" transition="in">
                                      <p:cBhvr>
                                        <p:cTn dur="500"/>
                                        <p:tgtEl>
                                          <p:spTgt spid="4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animEffect filter="fade" transition="in">
                                      <p:cBhvr>
                                        <p:cTn dur="500"/>
                                        <p:tgtEl>
                                          <p:spTgt spid="4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animEffect filter="fade" transition="in">
                                      <p:cBhvr>
                                        <p:cTn dur="500"/>
                                        <p:tgtEl>
                                          <p:spTgt spid="46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grpSp>
        <p:nvGrpSpPr>
          <p:cNvPr id="485" name="Google Shape;485;p18"/>
          <p:cNvGrpSpPr/>
          <p:nvPr/>
        </p:nvGrpSpPr>
        <p:grpSpPr>
          <a:xfrm>
            <a:off x="639910" y="2514600"/>
            <a:ext cx="15287477" cy="890826"/>
            <a:chOff x="644526" y="2766774"/>
            <a:chExt cx="15287477" cy="890826"/>
          </a:xfrm>
        </p:grpSpPr>
        <p:sp>
          <p:nvSpPr>
            <p:cNvPr id="486" name="Google Shape;486;p18"/>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487" name="Google Shape;487;p18"/>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488" name="Google Shape;488;p18"/>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489" name="Google Shape;489;p18"/>
          <p:cNvSpPr txBox="1"/>
          <p:nvPr/>
        </p:nvSpPr>
        <p:spPr>
          <a:xfrm>
            <a:off x="2439987" y="5463600"/>
            <a:ext cx="12496799" cy="34778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400">
                <a:solidFill>
                  <a:srgbClr val="31859B"/>
                </a:solidFill>
                <a:latin typeface="Arial"/>
                <a:ea typeface="Arial"/>
                <a:cs typeface="Arial"/>
                <a:sym typeface="Arial"/>
              </a:rPr>
              <a:t> </a:t>
            </a:r>
            <a:r>
              <a:rPr b="1" lang="en-US" sz="4400">
                <a:solidFill>
                  <a:srgbClr val="31859B"/>
                </a:solidFill>
                <a:latin typeface="Arial"/>
                <a:ea typeface="Arial"/>
                <a:cs typeface="Arial"/>
                <a:sym typeface="Arial"/>
              </a:rPr>
              <a:t>Lưu ý: </a:t>
            </a:r>
            <a:r>
              <a:rPr b="1" lang="en-US" sz="4400">
                <a:solidFill>
                  <a:schemeClr val="dk1"/>
                </a:solidFill>
                <a:latin typeface="Arial"/>
                <a:ea typeface="Arial"/>
                <a:cs typeface="Arial"/>
                <a:sym typeface="Arial"/>
              </a:rPr>
              <a:t>Đề bài không có sẵn luận điểm, luận cứ là loại đề bài  khó, ta cần suy nghĩ kĩ, tìm hiểu kĩ để xác định luận đề và luận điểm để không bị thiếu ý hoặc lạc đề.</a:t>
            </a:r>
            <a:endParaRPr b="1" sz="4400">
              <a:solidFill>
                <a:schemeClr val="dk1"/>
              </a:solidFill>
              <a:latin typeface="Arial"/>
              <a:ea typeface="Arial"/>
              <a:cs typeface="Arial"/>
              <a:sym typeface="Arial"/>
            </a:endParaRPr>
          </a:p>
          <a:p>
            <a:pPr indent="0" lvl="0" marL="0" marR="0" rtl="0" algn="just">
              <a:spcBef>
                <a:spcPts val="0"/>
              </a:spcBef>
              <a:spcAft>
                <a:spcPts val="0"/>
              </a:spcAft>
              <a:buNone/>
            </a:pPr>
            <a:r>
              <a:t/>
            </a:r>
            <a:endParaRPr b="1" sz="4400">
              <a:solidFill>
                <a:schemeClr val="dk1"/>
              </a:solidFill>
              <a:latin typeface="Arial"/>
              <a:ea typeface="Arial"/>
              <a:cs typeface="Arial"/>
              <a:sym typeface="Arial"/>
            </a:endParaRPr>
          </a:p>
        </p:txBody>
      </p:sp>
      <p:grpSp>
        <p:nvGrpSpPr>
          <p:cNvPr id="490" name="Google Shape;490;p18"/>
          <p:cNvGrpSpPr/>
          <p:nvPr/>
        </p:nvGrpSpPr>
        <p:grpSpPr>
          <a:xfrm>
            <a:off x="-178462" y="1600204"/>
            <a:ext cx="18239449" cy="914396"/>
            <a:chOff x="-178462" y="1828804"/>
            <a:chExt cx="18239449" cy="914396"/>
          </a:xfrm>
        </p:grpSpPr>
        <p:sp>
          <p:nvSpPr>
            <p:cNvPr id="491" name="Google Shape;491;p18"/>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492" name="Google Shape;492;p18"/>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493" name="Google Shape;493;p18"/>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pic>
        <p:nvPicPr>
          <p:cNvPr id="494" name="Google Shape;494;p18"/>
          <p:cNvPicPr preferRelativeResize="0"/>
          <p:nvPr/>
        </p:nvPicPr>
        <p:blipFill rotWithShape="1">
          <a:blip r:embed="rId3">
            <a:alphaModFix/>
          </a:blip>
          <a:srcRect b="0" l="0" r="0" t="0"/>
          <a:stretch/>
        </p:blipFill>
        <p:spPr>
          <a:xfrm>
            <a:off x="15893805" y="6264118"/>
            <a:ext cx="7958771" cy="5262379"/>
          </a:xfrm>
          <a:prstGeom prst="rect">
            <a:avLst/>
          </a:prstGeom>
          <a:noFill/>
          <a:ln>
            <a:noFill/>
          </a:ln>
        </p:spPr>
      </p:pic>
      <p:pic>
        <p:nvPicPr>
          <p:cNvPr id="495" name="Google Shape;495;p18"/>
          <p:cNvPicPr preferRelativeResize="0"/>
          <p:nvPr/>
        </p:nvPicPr>
        <p:blipFill rotWithShape="1">
          <a:blip r:embed="rId4">
            <a:alphaModFix/>
          </a:blip>
          <a:srcRect b="0" l="0" r="0" t="0"/>
          <a:stretch/>
        </p:blipFill>
        <p:spPr>
          <a:xfrm>
            <a:off x="2211387" y="3742291"/>
            <a:ext cx="4514976" cy="1144642"/>
          </a:xfrm>
          <a:prstGeom prst="rect">
            <a:avLst/>
          </a:prstGeom>
          <a:noFill/>
          <a:ln>
            <a:noFill/>
          </a:ln>
        </p:spPr>
      </p:pic>
      <p:sp>
        <p:nvSpPr>
          <p:cNvPr id="496" name="Google Shape;496;p18"/>
          <p:cNvSpPr/>
          <p:nvPr/>
        </p:nvSpPr>
        <p:spPr>
          <a:xfrm>
            <a:off x="2674704" y="3897182"/>
            <a:ext cx="34483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c. Lập dàn ý</a:t>
            </a:r>
            <a:endParaRPr b="1" i="1" sz="4400">
              <a:solidFill>
                <a:schemeClr val="lt1"/>
              </a:solidFill>
              <a:latin typeface="Arial"/>
              <a:ea typeface="Arial"/>
              <a:cs typeface="Arial"/>
              <a:sym typeface="Arial"/>
            </a:endParaRPr>
          </a:p>
        </p:txBody>
      </p:sp>
      <p:sp>
        <p:nvSpPr>
          <p:cNvPr id="497" name="Google Shape;497;p18"/>
          <p:cNvSpPr/>
          <p:nvPr/>
        </p:nvSpPr>
        <p:spPr>
          <a:xfrm>
            <a:off x="2516187" y="8534400"/>
            <a:ext cx="12192000"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rgbClr val="31859B"/>
                </a:solidFill>
                <a:latin typeface="Arial"/>
                <a:ea typeface="Arial"/>
                <a:cs typeface="Arial"/>
                <a:sym typeface="Arial"/>
              </a:rPr>
              <a:t>Kết luận: </a:t>
            </a:r>
            <a:endParaRPr b="1" sz="4400">
              <a:solidFill>
                <a:srgbClr val="31859B"/>
              </a:solidFill>
              <a:latin typeface="Arial"/>
              <a:ea typeface="Arial"/>
              <a:cs typeface="Arial"/>
              <a:sym typeface="Arial"/>
            </a:endParaRPr>
          </a:p>
          <a:p>
            <a:pPr indent="0" lvl="0" marL="0" marR="0" rtl="0" algn="just">
              <a:spcBef>
                <a:spcPts val="0"/>
              </a:spcBef>
              <a:spcAft>
                <a:spcPts val="0"/>
              </a:spcAft>
              <a:buNone/>
            </a:pPr>
            <a:r>
              <a:rPr b="1" lang="en-US" sz="4400">
                <a:solidFill>
                  <a:srgbClr val="000000"/>
                </a:solidFill>
                <a:latin typeface="Arial"/>
                <a:ea typeface="Arial"/>
                <a:cs typeface="Arial"/>
                <a:sym typeface="Arial"/>
              </a:rPr>
              <a:t>Muốn lập dàn ý cho bài văn nghị luận, cần nắm chắc yêu cầu của  đề bài để tìm hệ thống luận điểm, luận cứ rồi sắp xếp triển khai chúng theo thứ tự hợp lí và có trọng tâm.</a:t>
            </a:r>
            <a:endParaRPr b="1" sz="44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19"/>
          <p:cNvPicPr preferRelativeResize="0"/>
          <p:nvPr/>
        </p:nvPicPr>
        <p:blipFill rotWithShape="1">
          <a:blip r:embed="rId3">
            <a:alphaModFix/>
          </a:blip>
          <a:srcRect b="0" l="0" r="0" t="0"/>
          <a:stretch/>
        </p:blipFill>
        <p:spPr>
          <a:xfrm>
            <a:off x="17902725" y="5250597"/>
            <a:ext cx="6512581" cy="8084403"/>
          </a:xfrm>
          <a:prstGeom prst="rect">
            <a:avLst/>
          </a:prstGeom>
          <a:noFill/>
          <a:ln>
            <a:noFill/>
          </a:ln>
        </p:spPr>
      </p:pic>
      <p:grpSp>
        <p:nvGrpSpPr>
          <p:cNvPr id="504" name="Google Shape;504;p19"/>
          <p:cNvGrpSpPr/>
          <p:nvPr/>
        </p:nvGrpSpPr>
        <p:grpSpPr>
          <a:xfrm>
            <a:off x="-178462" y="1600200"/>
            <a:ext cx="18239449" cy="914400"/>
            <a:chOff x="-178462" y="1828800"/>
            <a:chExt cx="18239449" cy="914400"/>
          </a:xfrm>
        </p:grpSpPr>
        <p:sp>
          <p:nvSpPr>
            <p:cNvPr id="505" name="Google Shape;505;p19"/>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506" name="Google Shape;506;p19"/>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IV</a:t>
              </a:r>
              <a:endParaRPr b="1" sz="4800">
                <a:solidFill>
                  <a:schemeClr val="lt1"/>
                </a:solidFill>
                <a:latin typeface="Tahoma"/>
                <a:ea typeface="Tahoma"/>
                <a:cs typeface="Tahoma"/>
                <a:sym typeface="Tahoma"/>
              </a:endParaRPr>
            </a:p>
          </p:txBody>
        </p:sp>
        <p:sp>
          <p:nvSpPr>
            <p:cNvPr id="507" name="Google Shape;507;p19"/>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a:t>
              </a:r>
              <a:endParaRPr b="1" sz="5000">
                <a:solidFill>
                  <a:srgbClr val="31859B"/>
                </a:solidFill>
                <a:latin typeface="Tahoma"/>
                <a:ea typeface="Tahoma"/>
                <a:cs typeface="Tahoma"/>
                <a:sym typeface="Tahoma"/>
              </a:endParaRPr>
            </a:p>
          </p:txBody>
        </p:sp>
      </p:grpSp>
      <p:grpSp>
        <p:nvGrpSpPr>
          <p:cNvPr id="508" name="Google Shape;508;p19"/>
          <p:cNvGrpSpPr/>
          <p:nvPr/>
        </p:nvGrpSpPr>
        <p:grpSpPr>
          <a:xfrm>
            <a:off x="639910" y="2514600"/>
            <a:ext cx="16049477" cy="890826"/>
            <a:chOff x="644526" y="2766774"/>
            <a:chExt cx="16049477" cy="890826"/>
          </a:xfrm>
        </p:grpSpPr>
        <p:sp>
          <p:nvSpPr>
            <p:cNvPr id="509" name="Google Shape;509;p19"/>
            <p:cNvSpPr txBox="1"/>
            <p:nvPr/>
          </p:nvSpPr>
          <p:spPr>
            <a:xfrm>
              <a:off x="2058987" y="2766774"/>
              <a:ext cx="14635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có sẵn luận điểm, luận cứ</a:t>
              </a:r>
              <a:endParaRPr b="1" i="1" sz="4800">
                <a:solidFill>
                  <a:srgbClr val="31859B"/>
                </a:solidFill>
                <a:latin typeface="Tahoma"/>
                <a:ea typeface="Tahoma"/>
                <a:cs typeface="Tahoma"/>
                <a:sym typeface="Tahoma"/>
              </a:endParaRPr>
            </a:p>
          </p:txBody>
        </p:sp>
        <p:sp>
          <p:nvSpPr>
            <p:cNvPr id="510" name="Google Shape;510;p19"/>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511" name="Google Shape;511;p19"/>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1</a:t>
              </a:r>
              <a:endParaRPr b="1" sz="5000">
                <a:solidFill>
                  <a:schemeClr val="lt1"/>
                </a:solidFill>
                <a:latin typeface="Tahoma"/>
                <a:ea typeface="Tahoma"/>
                <a:cs typeface="Tahoma"/>
                <a:sym typeface="Tahoma"/>
              </a:endParaRPr>
            </a:p>
          </p:txBody>
        </p:sp>
      </p:grpSp>
      <p:sp>
        <p:nvSpPr>
          <p:cNvPr id="512" name="Google Shape;512;p19"/>
          <p:cNvSpPr txBox="1"/>
          <p:nvPr/>
        </p:nvSpPr>
        <p:spPr>
          <a:xfrm>
            <a:off x="2820985" y="4294525"/>
            <a:ext cx="17068801"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chemeClr val="dk1"/>
                </a:solidFill>
                <a:latin typeface="Arial"/>
                <a:ea typeface="Arial"/>
                <a:cs typeface="Arial"/>
                <a:sym typeface="Arial"/>
              </a:rPr>
              <a:t>Nhân kỉ niệm 520 năm ngày mất đại văn hào Nguyễn Trãi, trong bài: </a:t>
            </a:r>
            <a:r>
              <a:rPr b="1" i="1" lang="en-US" sz="4400">
                <a:solidFill>
                  <a:srgbClr val="31859B"/>
                </a:solidFill>
                <a:latin typeface="Arial"/>
                <a:ea typeface="Arial"/>
                <a:cs typeface="Arial"/>
                <a:sym typeface="Arial"/>
              </a:rPr>
              <a:t>Nguyễn Trãi, người anh hùng dân tộc</a:t>
            </a:r>
            <a:r>
              <a:rPr b="1" i="1" lang="en-US" sz="4400">
                <a:solidFill>
                  <a:schemeClr val="dk1"/>
                </a:solidFill>
                <a:latin typeface="Arial"/>
                <a:ea typeface="Arial"/>
                <a:cs typeface="Arial"/>
                <a:sym typeface="Arial"/>
              </a:rPr>
              <a:t> Phạm Văn Đồng có viết: </a:t>
            </a:r>
            <a:r>
              <a:rPr b="1" i="1" lang="en-US" sz="4400">
                <a:solidFill>
                  <a:srgbClr val="31859B"/>
                </a:solidFill>
                <a:latin typeface="Arial"/>
                <a:ea typeface="Arial"/>
                <a:cs typeface="Arial"/>
                <a:sym typeface="Arial"/>
              </a:rPr>
              <a:t>Sự nghiệp và tác phẩm của Nguyễn Trãi là một bài  ca yêu nước và tự hào dân tộc.</a:t>
            </a:r>
            <a:endParaRPr b="1" i="1" sz="4400">
              <a:solidFill>
                <a:srgbClr val="31859B"/>
              </a:solidFill>
              <a:latin typeface="Arial"/>
              <a:ea typeface="Arial"/>
              <a:cs typeface="Arial"/>
              <a:sym typeface="Arial"/>
            </a:endParaRPr>
          </a:p>
          <a:p>
            <a:pPr indent="0" lvl="0" marL="0" marR="0" rtl="0" algn="l">
              <a:spcBef>
                <a:spcPts val="0"/>
              </a:spcBef>
              <a:spcAft>
                <a:spcPts val="0"/>
              </a:spcAft>
              <a:buNone/>
            </a:pPr>
            <a:r>
              <a:rPr b="1" lang="en-US" sz="4400">
                <a:solidFill>
                  <a:schemeClr val="dk1"/>
                </a:solidFill>
                <a:latin typeface="Arial"/>
                <a:ea typeface="Arial"/>
                <a:cs typeface="Arial"/>
                <a:sym typeface="Arial"/>
              </a:rPr>
              <a:t>Bằng hiểu biết của mình, em hãy chứng minh câu nói trên</a:t>
            </a:r>
            <a:br>
              <a:rPr b="1" lang="en-US" sz="4400">
                <a:solidFill>
                  <a:schemeClr val="dk1"/>
                </a:solidFill>
                <a:latin typeface="Arial"/>
                <a:ea typeface="Arial"/>
                <a:cs typeface="Arial"/>
                <a:sym typeface="Arial"/>
              </a:rPr>
            </a:br>
            <a:r>
              <a:rPr b="1" lang="en-US" sz="4400">
                <a:solidFill>
                  <a:schemeClr val="dk1"/>
                </a:solidFill>
                <a:latin typeface="Arial"/>
                <a:ea typeface="Arial"/>
                <a:cs typeface="Arial"/>
                <a:sym typeface="Arial"/>
              </a:rPr>
              <a:t> là đúng.</a:t>
            </a:r>
            <a:endParaRPr b="1" sz="4400">
              <a:solidFill>
                <a:schemeClr val="dk1"/>
              </a:solidFill>
              <a:latin typeface="Arial"/>
              <a:ea typeface="Arial"/>
              <a:cs typeface="Arial"/>
              <a:sym typeface="Arial"/>
            </a:endParaRPr>
          </a:p>
        </p:txBody>
      </p:sp>
      <p:sp>
        <p:nvSpPr>
          <p:cNvPr id="513" name="Google Shape;513;p19"/>
          <p:cNvSpPr txBox="1"/>
          <p:nvPr/>
        </p:nvSpPr>
        <p:spPr>
          <a:xfrm>
            <a:off x="3430587" y="9180016"/>
            <a:ext cx="14494524" cy="3939540"/>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36363"/>
              </a:lnSpc>
              <a:spcBef>
                <a:spcPts val="0"/>
              </a:spcBef>
              <a:spcAft>
                <a:spcPts val="0"/>
              </a:spcAft>
              <a:buClr>
                <a:srgbClr val="E36C09"/>
              </a:buClr>
              <a:buSzPts val="4400"/>
              <a:buFont typeface="Noto Sans Symbols"/>
              <a:buChar char="▪"/>
            </a:pPr>
            <a:r>
              <a:rPr b="1" lang="en-US" sz="4400">
                <a:solidFill>
                  <a:srgbClr val="E36C09"/>
                </a:solidFill>
                <a:latin typeface="Arial"/>
                <a:ea typeface="Arial"/>
                <a:cs typeface="Arial"/>
                <a:sym typeface="Arial"/>
              </a:rPr>
              <a:t>Thể loại: </a:t>
            </a:r>
            <a:r>
              <a:rPr b="1" lang="en-US" sz="4400">
                <a:solidFill>
                  <a:schemeClr val="dk1"/>
                </a:solidFill>
                <a:latin typeface="Arial"/>
                <a:ea typeface="Arial"/>
                <a:cs typeface="Arial"/>
                <a:sym typeface="Arial"/>
              </a:rPr>
              <a:t>Chứng minh.</a:t>
            </a:r>
            <a:endParaRPr b="1" sz="4400">
              <a:solidFill>
                <a:schemeClr val="dk1"/>
              </a:solidFill>
              <a:latin typeface="Arial"/>
              <a:ea typeface="Arial"/>
              <a:cs typeface="Arial"/>
              <a:sym typeface="Arial"/>
            </a:endParaRPr>
          </a:p>
          <a:p>
            <a:pPr indent="-571500" lvl="0" marL="571500" marR="0" rtl="0" algn="just">
              <a:lnSpc>
                <a:spcPct val="136363"/>
              </a:lnSpc>
              <a:spcBef>
                <a:spcPts val="0"/>
              </a:spcBef>
              <a:spcAft>
                <a:spcPts val="0"/>
              </a:spcAft>
              <a:buClr>
                <a:srgbClr val="E36C09"/>
              </a:buClr>
              <a:buSzPts val="4400"/>
              <a:buFont typeface="Noto Sans Symbols"/>
              <a:buChar char="▪"/>
            </a:pPr>
            <a:r>
              <a:rPr b="1" lang="en-US" sz="4400">
                <a:solidFill>
                  <a:srgbClr val="E36C09"/>
                </a:solidFill>
                <a:latin typeface="Arial"/>
                <a:ea typeface="Arial"/>
                <a:cs typeface="Arial"/>
                <a:sym typeface="Arial"/>
              </a:rPr>
              <a:t>Nội dung: </a:t>
            </a:r>
            <a:r>
              <a:rPr b="1" lang="en-US" sz="4400">
                <a:solidFill>
                  <a:schemeClr val="dk1"/>
                </a:solidFill>
                <a:latin typeface="Arial"/>
                <a:ea typeface="Arial"/>
                <a:cs typeface="Arial"/>
                <a:sym typeface="Arial"/>
              </a:rPr>
              <a:t>Sự nghiệp và tác phẩm của Nguyễn Trãi là một bài ca yêu nước và tự hào dân tộc.</a:t>
            </a:r>
            <a:endParaRPr b="1" sz="4400">
              <a:solidFill>
                <a:schemeClr val="dk1"/>
              </a:solidFill>
              <a:latin typeface="Arial"/>
              <a:ea typeface="Arial"/>
              <a:cs typeface="Arial"/>
              <a:sym typeface="Arial"/>
            </a:endParaRPr>
          </a:p>
          <a:p>
            <a:pPr indent="-571500" lvl="0" marL="571500" marR="0" rtl="0" algn="just">
              <a:lnSpc>
                <a:spcPct val="136363"/>
              </a:lnSpc>
              <a:spcBef>
                <a:spcPts val="0"/>
              </a:spcBef>
              <a:spcAft>
                <a:spcPts val="0"/>
              </a:spcAft>
              <a:buClr>
                <a:srgbClr val="E36C09"/>
              </a:buClr>
              <a:buSzPts val="4400"/>
              <a:buFont typeface="Noto Sans Symbols"/>
              <a:buChar char="▪"/>
            </a:pPr>
            <a:r>
              <a:rPr b="1" lang="en-US" sz="4400">
                <a:solidFill>
                  <a:srgbClr val="E36C09"/>
                </a:solidFill>
                <a:latin typeface="Arial"/>
                <a:ea typeface="Arial"/>
                <a:cs typeface="Arial"/>
                <a:sym typeface="Arial"/>
              </a:rPr>
              <a:t>Phạm vi dẫn chứng: </a:t>
            </a:r>
            <a:r>
              <a:rPr b="1" lang="en-US" sz="4400">
                <a:solidFill>
                  <a:schemeClr val="dk1"/>
                </a:solidFill>
                <a:latin typeface="Arial"/>
                <a:ea typeface="Arial"/>
                <a:cs typeface="Arial"/>
                <a:sym typeface="Arial"/>
              </a:rPr>
              <a:t>Cuộc đời và các tác phẩm thơ văn của Nguyễn Trãi.</a:t>
            </a:r>
            <a:endParaRPr b="1" sz="4400">
              <a:solidFill>
                <a:schemeClr val="dk1"/>
              </a:solidFill>
              <a:latin typeface="Arial"/>
              <a:ea typeface="Arial"/>
              <a:cs typeface="Arial"/>
              <a:sym typeface="Arial"/>
            </a:endParaRPr>
          </a:p>
        </p:txBody>
      </p:sp>
      <p:pic>
        <p:nvPicPr>
          <p:cNvPr id="514" name="Google Shape;514;p19"/>
          <p:cNvPicPr preferRelativeResize="0"/>
          <p:nvPr/>
        </p:nvPicPr>
        <p:blipFill rotWithShape="1">
          <a:blip r:embed="rId4">
            <a:alphaModFix/>
          </a:blip>
          <a:srcRect b="0" l="0" r="0" t="0"/>
          <a:stretch/>
        </p:blipFill>
        <p:spPr>
          <a:xfrm>
            <a:off x="2207014" y="3429000"/>
            <a:ext cx="2879725" cy="922337"/>
          </a:xfrm>
          <a:prstGeom prst="rect">
            <a:avLst/>
          </a:prstGeom>
          <a:noFill/>
          <a:ln>
            <a:noFill/>
          </a:ln>
        </p:spPr>
      </p:pic>
      <p:grpSp>
        <p:nvGrpSpPr>
          <p:cNvPr id="515" name="Google Shape;515;p19"/>
          <p:cNvGrpSpPr/>
          <p:nvPr/>
        </p:nvGrpSpPr>
        <p:grpSpPr>
          <a:xfrm>
            <a:off x="3125787" y="8382000"/>
            <a:ext cx="5867400" cy="769441"/>
            <a:chOff x="2135187" y="5791200"/>
            <a:chExt cx="6087427" cy="769441"/>
          </a:xfrm>
        </p:grpSpPr>
        <p:sp>
          <p:nvSpPr>
            <p:cNvPr id="516" name="Google Shape;516;p19"/>
            <p:cNvSpPr txBox="1"/>
            <p:nvPr/>
          </p:nvSpPr>
          <p:spPr>
            <a:xfrm>
              <a:off x="2592387" y="5791200"/>
              <a:ext cx="5630227"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chemeClr val="dk1"/>
                  </a:solidFill>
                  <a:latin typeface="Arial"/>
                  <a:ea typeface="Arial"/>
                  <a:cs typeface="Arial"/>
                  <a:sym typeface="Arial"/>
                </a:rPr>
                <a:t>Tìm hiểu đề:</a:t>
              </a:r>
              <a:endParaRPr b="1" i="1" sz="4400">
                <a:solidFill>
                  <a:schemeClr val="dk1"/>
                </a:solidFill>
                <a:latin typeface="Arial"/>
                <a:ea typeface="Arial"/>
                <a:cs typeface="Arial"/>
                <a:sym typeface="Arial"/>
              </a:endParaRPr>
            </a:p>
          </p:txBody>
        </p:sp>
        <p:sp>
          <p:nvSpPr>
            <p:cNvPr id="517" name="Google Shape;517;p19"/>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animEffect filter="fade" transition="in">
                                      <p:cBhvr>
                                        <p:cTn dur="500"/>
                                        <p:tgtEl>
                                          <p:spTgt spid="5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1" st="1"/>
                                            </p:txEl>
                                          </p:spTgt>
                                        </p:tgtEl>
                                        <p:attrNameLst>
                                          <p:attrName>style.visibility</p:attrName>
                                        </p:attrNameLst>
                                      </p:cBhvr>
                                      <p:to>
                                        <p:strVal val="visible"/>
                                      </p:to>
                                    </p:set>
                                    <p:animEffect filter="fade" transition="in">
                                      <p:cBhvr>
                                        <p:cTn dur="500"/>
                                        <p:tgtEl>
                                          <p:spTgt spid="5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2" st="2"/>
                                            </p:txEl>
                                          </p:spTgt>
                                        </p:tgtEl>
                                        <p:attrNameLst>
                                          <p:attrName>style.visibility</p:attrName>
                                        </p:attrNameLst>
                                      </p:cBhvr>
                                      <p:to>
                                        <p:strVal val="visible"/>
                                      </p:to>
                                    </p:set>
                                    <p:animEffect filter="fade" transition="in">
                                      <p:cBhvr>
                                        <p:cTn dur="500"/>
                                        <p:tgtEl>
                                          <p:spTgt spid="51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cxnSp>
        <p:nvCxnSpPr>
          <p:cNvPr id="103" name="Google Shape;103;p2"/>
          <p:cNvCxnSpPr/>
          <p:nvPr/>
        </p:nvCxnSpPr>
        <p:spPr>
          <a:xfrm>
            <a:off x="2667995" y="11353800"/>
            <a:ext cx="19050000" cy="0"/>
          </a:xfrm>
          <a:prstGeom prst="straightConnector1">
            <a:avLst/>
          </a:prstGeom>
          <a:noFill/>
          <a:ln cap="flat" cmpd="sng" w="41275">
            <a:solidFill>
              <a:srgbClr val="4A7DBA"/>
            </a:solidFill>
            <a:prstDash val="dash"/>
            <a:round/>
            <a:headEnd len="sm" w="sm" type="none"/>
            <a:tailEnd len="sm" w="sm" type="none"/>
          </a:ln>
        </p:spPr>
      </p:cxnSp>
      <p:cxnSp>
        <p:nvCxnSpPr>
          <p:cNvPr id="104" name="Google Shape;104;p2"/>
          <p:cNvCxnSpPr/>
          <p:nvPr/>
        </p:nvCxnSpPr>
        <p:spPr>
          <a:xfrm>
            <a:off x="2667995" y="4876800"/>
            <a:ext cx="0" cy="6477000"/>
          </a:xfrm>
          <a:prstGeom prst="straightConnector1">
            <a:avLst/>
          </a:prstGeom>
          <a:noFill/>
          <a:ln cap="flat" cmpd="sng" w="41275">
            <a:solidFill>
              <a:srgbClr val="4A7DBA"/>
            </a:solidFill>
            <a:prstDash val="dash"/>
            <a:round/>
            <a:headEnd len="sm" w="sm" type="none"/>
            <a:tailEnd len="sm" w="sm" type="none"/>
          </a:ln>
        </p:spPr>
      </p:cxnSp>
      <p:grpSp>
        <p:nvGrpSpPr>
          <p:cNvPr id="105" name="Google Shape;105;p2"/>
          <p:cNvGrpSpPr/>
          <p:nvPr/>
        </p:nvGrpSpPr>
        <p:grpSpPr>
          <a:xfrm>
            <a:off x="3233555" y="6248400"/>
            <a:ext cx="18071700" cy="797847"/>
            <a:chOff x="2656287" y="4302120"/>
            <a:chExt cx="18071700" cy="797847"/>
          </a:xfrm>
        </p:grpSpPr>
        <p:sp>
          <p:nvSpPr>
            <p:cNvPr id="106" name="Google Shape;106;p2"/>
            <p:cNvSpPr txBox="1"/>
            <p:nvPr/>
          </p:nvSpPr>
          <p:spPr>
            <a:xfrm>
              <a:off x="3122119" y="4302120"/>
              <a:ext cx="17605868" cy="797847"/>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chemeClr val="dk1"/>
                  </a:solidFill>
                  <a:latin typeface="Calibri"/>
                  <a:ea typeface="Calibri"/>
                  <a:cs typeface="Calibri"/>
                  <a:sym typeface="Calibri"/>
                </a:rPr>
                <a:t>Củng cố và nâng cao kiến thức về văn nghị luận</a:t>
              </a:r>
              <a:endParaRPr b="1" sz="4400">
                <a:solidFill>
                  <a:schemeClr val="dk1"/>
                </a:solidFill>
                <a:latin typeface="Calibri"/>
                <a:ea typeface="Calibri"/>
                <a:cs typeface="Calibri"/>
                <a:sym typeface="Calibri"/>
              </a:endParaRPr>
            </a:p>
          </p:txBody>
        </p:sp>
        <p:sp>
          <p:nvSpPr>
            <p:cNvPr id="107" name="Google Shape;107;p2"/>
            <p:cNvSpPr/>
            <p:nvPr/>
          </p:nvSpPr>
          <p:spPr>
            <a:xfrm>
              <a:off x="2656287" y="4608181"/>
              <a:ext cx="300359" cy="300359"/>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grpSp>
      <p:grpSp>
        <p:nvGrpSpPr>
          <p:cNvPr id="108" name="Google Shape;108;p2"/>
          <p:cNvGrpSpPr/>
          <p:nvPr/>
        </p:nvGrpSpPr>
        <p:grpSpPr>
          <a:xfrm>
            <a:off x="3216092" y="7467600"/>
            <a:ext cx="15230437" cy="1631216"/>
            <a:chOff x="2656287" y="4368665"/>
            <a:chExt cx="15230437" cy="1631216"/>
          </a:xfrm>
        </p:grpSpPr>
        <p:sp>
          <p:nvSpPr>
            <p:cNvPr id="109" name="Google Shape;109;p2"/>
            <p:cNvSpPr txBox="1"/>
            <p:nvPr/>
          </p:nvSpPr>
          <p:spPr>
            <a:xfrm>
              <a:off x="3122119" y="4368665"/>
              <a:ext cx="14764605" cy="1631216"/>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000000"/>
                  </a:solidFill>
                  <a:latin typeface="Calibri"/>
                  <a:ea typeface="Calibri"/>
                  <a:cs typeface="Calibri"/>
                  <a:sym typeface="Calibri"/>
                </a:rPr>
                <a:t>Nắm được tác dụng của việc lập dàn ý và cách thức lập dàn ý cho bài văn nghị luận.</a:t>
              </a:r>
              <a:endParaRPr b="1" sz="4400">
                <a:solidFill>
                  <a:srgbClr val="000000"/>
                </a:solidFill>
                <a:latin typeface="Calibri"/>
                <a:ea typeface="Calibri"/>
                <a:cs typeface="Calibri"/>
                <a:sym typeface="Calibri"/>
              </a:endParaRPr>
            </a:p>
          </p:txBody>
        </p:sp>
        <p:sp>
          <p:nvSpPr>
            <p:cNvPr id="110" name="Google Shape;110;p2"/>
            <p:cNvSpPr/>
            <p:nvPr/>
          </p:nvSpPr>
          <p:spPr>
            <a:xfrm>
              <a:off x="2656287" y="4677906"/>
              <a:ext cx="300359" cy="300359"/>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grpSp>
      <p:grpSp>
        <p:nvGrpSpPr>
          <p:cNvPr id="111" name="Google Shape;111;p2"/>
          <p:cNvGrpSpPr/>
          <p:nvPr/>
        </p:nvGrpSpPr>
        <p:grpSpPr>
          <a:xfrm>
            <a:off x="2287587" y="3200400"/>
            <a:ext cx="8914808" cy="1144761"/>
            <a:chOff x="1449387" y="2514600"/>
            <a:chExt cx="8914808" cy="1144761"/>
          </a:xfrm>
        </p:grpSpPr>
        <p:sp>
          <p:nvSpPr>
            <p:cNvPr id="112" name="Google Shape;112;p2"/>
            <p:cNvSpPr/>
            <p:nvPr/>
          </p:nvSpPr>
          <p:spPr>
            <a:xfrm>
              <a:off x="1449387" y="2514600"/>
              <a:ext cx="8914808" cy="1144761"/>
            </a:xfrm>
            <a:prstGeom prst="homePlate">
              <a:avLst>
                <a:gd fmla="val 27359"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13" name="Google Shape;113;p2"/>
            <p:cNvSpPr txBox="1"/>
            <p:nvPr/>
          </p:nvSpPr>
          <p:spPr>
            <a:xfrm>
              <a:off x="2102375" y="2609582"/>
              <a:ext cx="7744428"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Tahoma"/>
                  <a:ea typeface="Tahoma"/>
                  <a:cs typeface="Tahoma"/>
                  <a:sym typeface="Tahoma"/>
                </a:rPr>
                <a:t>MỤC TIÊU BÀI GIẢNG</a:t>
              </a:r>
              <a:endParaRPr b="1" sz="5400">
                <a:solidFill>
                  <a:schemeClr val="lt1"/>
                </a:solidFill>
                <a:latin typeface="Tahoma"/>
                <a:ea typeface="Tahoma"/>
                <a:cs typeface="Tahoma"/>
                <a:sym typeface="Tahoma"/>
              </a:endParaRPr>
            </a:p>
          </p:txBody>
        </p:sp>
      </p:grpSp>
      <p:sp>
        <p:nvSpPr>
          <p:cNvPr id="114" name="Google Shape;114;p2"/>
          <p:cNvSpPr/>
          <p:nvPr/>
        </p:nvSpPr>
        <p:spPr>
          <a:xfrm>
            <a:off x="2290021" y="4648200"/>
            <a:ext cx="5745946" cy="914400"/>
          </a:xfrm>
          <a:prstGeom prst="homePlate">
            <a:avLst>
              <a:gd fmla="val 27359"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15" name="Google Shape;115;p2"/>
          <p:cNvSpPr/>
          <p:nvPr/>
        </p:nvSpPr>
        <p:spPr>
          <a:xfrm>
            <a:off x="2721282" y="4743135"/>
            <a:ext cx="4676198" cy="6965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FFFF"/>
                </a:solidFill>
                <a:latin typeface="Tahoma"/>
                <a:ea typeface="Tahoma"/>
                <a:cs typeface="Tahoma"/>
                <a:sym typeface="Tahoma"/>
              </a:rPr>
              <a:t>Giúp học sinh</a:t>
            </a:r>
            <a:endParaRPr b="1" sz="4400">
              <a:solidFill>
                <a:srgbClr val="FFFFFF"/>
              </a:solidFill>
              <a:latin typeface="Tahoma"/>
              <a:ea typeface="Tahoma"/>
              <a:cs typeface="Tahoma"/>
              <a:sym typeface="Tahoma"/>
            </a:endParaRPr>
          </a:p>
        </p:txBody>
      </p:sp>
      <p:sp>
        <p:nvSpPr>
          <p:cNvPr id="116" name="Google Shape;116;p2"/>
          <p:cNvSpPr/>
          <p:nvPr/>
        </p:nvSpPr>
        <p:spPr>
          <a:xfrm>
            <a:off x="2287587" y="4641576"/>
            <a:ext cx="398241" cy="921024"/>
          </a:xfrm>
          <a:prstGeom prst="rect">
            <a:avLst/>
          </a:pr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grpSp>
        <p:nvGrpSpPr>
          <p:cNvPr id="117" name="Google Shape;117;p2"/>
          <p:cNvGrpSpPr/>
          <p:nvPr/>
        </p:nvGrpSpPr>
        <p:grpSpPr>
          <a:xfrm>
            <a:off x="3201395" y="9105543"/>
            <a:ext cx="17526001" cy="1631216"/>
            <a:chOff x="2656287" y="4368665"/>
            <a:chExt cx="17526001" cy="1631216"/>
          </a:xfrm>
        </p:grpSpPr>
        <p:sp>
          <p:nvSpPr>
            <p:cNvPr id="118" name="Google Shape;118;p2"/>
            <p:cNvSpPr txBox="1"/>
            <p:nvPr/>
          </p:nvSpPr>
          <p:spPr>
            <a:xfrm>
              <a:off x="3122118" y="4368665"/>
              <a:ext cx="17060170" cy="1631216"/>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000000"/>
                  </a:solidFill>
                  <a:latin typeface="Calibri"/>
                  <a:ea typeface="Calibri"/>
                  <a:cs typeface="Calibri"/>
                  <a:sym typeface="Calibri"/>
                </a:rPr>
                <a:t>Có  ý thức và dần hình thành thói quen lập dàn ý trước khi viết các bài văn nghị luận nói riêng và các bài văn khác nói chung.</a:t>
              </a:r>
              <a:endParaRPr b="1" sz="4400">
                <a:solidFill>
                  <a:srgbClr val="000000"/>
                </a:solidFill>
                <a:latin typeface="Calibri"/>
                <a:ea typeface="Calibri"/>
                <a:cs typeface="Calibri"/>
                <a:sym typeface="Calibri"/>
              </a:endParaRPr>
            </a:p>
          </p:txBody>
        </p:sp>
        <p:sp>
          <p:nvSpPr>
            <p:cNvPr id="119" name="Google Shape;119;p2"/>
            <p:cNvSpPr/>
            <p:nvPr/>
          </p:nvSpPr>
          <p:spPr>
            <a:xfrm>
              <a:off x="2656287" y="4677906"/>
              <a:ext cx="300359" cy="300359"/>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grpSp>
      <p:pic>
        <p:nvPicPr>
          <p:cNvPr id="120" name="Google Shape;120;p2"/>
          <p:cNvPicPr preferRelativeResize="0"/>
          <p:nvPr/>
        </p:nvPicPr>
        <p:blipFill rotWithShape="1">
          <a:blip r:embed="rId3">
            <a:alphaModFix/>
          </a:blip>
          <a:srcRect b="0" l="0" r="0" t="0"/>
          <a:stretch/>
        </p:blipFill>
        <p:spPr>
          <a:xfrm>
            <a:off x="19773158" y="6008462"/>
            <a:ext cx="4645622" cy="61941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20"/>
          <p:cNvPicPr preferRelativeResize="0"/>
          <p:nvPr/>
        </p:nvPicPr>
        <p:blipFill rotWithShape="1">
          <a:blip r:embed="rId3">
            <a:alphaModFix/>
          </a:blip>
          <a:srcRect b="0" l="0" r="0" t="0"/>
          <a:stretch/>
        </p:blipFill>
        <p:spPr>
          <a:xfrm>
            <a:off x="15089188" y="1758007"/>
            <a:ext cx="9326119" cy="11576993"/>
          </a:xfrm>
          <a:prstGeom prst="rect">
            <a:avLst/>
          </a:prstGeom>
          <a:noFill/>
          <a:ln>
            <a:noFill/>
          </a:ln>
        </p:spPr>
      </p:pic>
      <p:grpSp>
        <p:nvGrpSpPr>
          <p:cNvPr id="524" name="Google Shape;524;p20"/>
          <p:cNvGrpSpPr/>
          <p:nvPr/>
        </p:nvGrpSpPr>
        <p:grpSpPr>
          <a:xfrm>
            <a:off x="-178462" y="1600200"/>
            <a:ext cx="18239449" cy="914400"/>
            <a:chOff x="-178462" y="1828800"/>
            <a:chExt cx="18239449" cy="914400"/>
          </a:xfrm>
        </p:grpSpPr>
        <p:sp>
          <p:nvSpPr>
            <p:cNvPr id="525" name="Google Shape;525;p20"/>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526" name="Google Shape;526;p20"/>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ahoma"/>
                  <a:ea typeface="Tahoma"/>
                  <a:cs typeface="Tahoma"/>
                  <a:sym typeface="Tahoma"/>
                </a:rPr>
                <a:t>IV</a:t>
              </a:r>
              <a:endParaRPr b="1" sz="4800">
                <a:solidFill>
                  <a:srgbClr val="FFFFFF"/>
                </a:solidFill>
                <a:latin typeface="Tahoma"/>
                <a:ea typeface="Tahoma"/>
                <a:cs typeface="Tahoma"/>
                <a:sym typeface="Tahoma"/>
              </a:endParaRPr>
            </a:p>
          </p:txBody>
        </p:sp>
        <p:sp>
          <p:nvSpPr>
            <p:cNvPr id="527" name="Google Shape;527;p20"/>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 </a:t>
              </a:r>
              <a:endParaRPr b="1" sz="5000">
                <a:solidFill>
                  <a:srgbClr val="31859B"/>
                </a:solidFill>
                <a:latin typeface="Tahoma"/>
                <a:ea typeface="Tahoma"/>
                <a:cs typeface="Tahoma"/>
                <a:sym typeface="Tahoma"/>
              </a:endParaRPr>
            </a:p>
          </p:txBody>
        </p:sp>
      </p:grpSp>
      <p:grpSp>
        <p:nvGrpSpPr>
          <p:cNvPr id="528" name="Google Shape;528;p20"/>
          <p:cNvGrpSpPr/>
          <p:nvPr/>
        </p:nvGrpSpPr>
        <p:grpSpPr>
          <a:xfrm>
            <a:off x="639910" y="2514600"/>
            <a:ext cx="16049477" cy="890826"/>
            <a:chOff x="644526" y="2766774"/>
            <a:chExt cx="16049477" cy="890826"/>
          </a:xfrm>
        </p:grpSpPr>
        <p:sp>
          <p:nvSpPr>
            <p:cNvPr id="529" name="Google Shape;529;p20"/>
            <p:cNvSpPr txBox="1"/>
            <p:nvPr/>
          </p:nvSpPr>
          <p:spPr>
            <a:xfrm>
              <a:off x="2058987" y="2766774"/>
              <a:ext cx="14635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có sẵn luận điểm, luận cứ</a:t>
              </a:r>
              <a:endParaRPr b="1" i="1" sz="4800">
                <a:solidFill>
                  <a:srgbClr val="31859B"/>
                </a:solidFill>
                <a:latin typeface="Tahoma"/>
                <a:ea typeface="Tahoma"/>
                <a:cs typeface="Tahoma"/>
                <a:sym typeface="Tahoma"/>
              </a:endParaRPr>
            </a:p>
          </p:txBody>
        </p:sp>
        <p:sp>
          <p:nvSpPr>
            <p:cNvPr id="530" name="Google Shape;530;p20"/>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531" name="Google Shape;531;p20"/>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FF"/>
                  </a:solidFill>
                  <a:latin typeface="Tahoma"/>
                  <a:ea typeface="Tahoma"/>
                  <a:cs typeface="Tahoma"/>
                  <a:sym typeface="Tahoma"/>
                </a:rPr>
                <a:t>1</a:t>
              </a:r>
              <a:endParaRPr b="1" sz="5000">
                <a:solidFill>
                  <a:srgbClr val="FFFFFF"/>
                </a:solidFill>
                <a:latin typeface="Tahoma"/>
                <a:ea typeface="Tahoma"/>
                <a:cs typeface="Tahoma"/>
                <a:sym typeface="Tahoma"/>
              </a:endParaRPr>
            </a:p>
          </p:txBody>
        </p:sp>
      </p:grpSp>
      <p:sp>
        <p:nvSpPr>
          <p:cNvPr id="532" name="Google Shape;532;p20"/>
          <p:cNvSpPr txBox="1"/>
          <p:nvPr/>
        </p:nvSpPr>
        <p:spPr>
          <a:xfrm>
            <a:off x="2820987" y="5778604"/>
            <a:ext cx="8991600"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rgbClr val="000000"/>
                </a:solidFill>
                <a:latin typeface="Arial"/>
                <a:ea typeface="Arial"/>
                <a:cs typeface="Arial"/>
                <a:sym typeface="Arial"/>
              </a:rPr>
              <a:t>Giới thiệu vị trí của Nguyễn Trãi đối với đất nước và trong nền văn học dân tộc.</a:t>
            </a:r>
            <a:endParaRPr b="1" sz="4400">
              <a:solidFill>
                <a:srgbClr val="000000"/>
              </a:solidFill>
              <a:latin typeface="Arial"/>
              <a:ea typeface="Arial"/>
              <a:cs typeface="Arial"/>
              <a:sym typeface="Arial"/>
            </a:endParaRPr>
          </a:p>
        </p:txBody>
      </p:sp>
      <p:grpSp>
        <p:nvGrpSpPr>
          <p:cNvPr id="533" name="Google Shape;533;p20"/>
          <p:cNvGrpSpPr/>
          <p:nvPr/>
        </p:nvGrpSpPr>
        <p:grpSpPr>
          <a:xfrm>
            <a:off x="2842239" y="8755559"/>
            <a:ext cx="12780348" cy="769441"/>
            <a:chOff x="2135187" y="5791200"/>
            <a:chExt cx="13259610" cy="769441"/>
          </a:xfrm>
        </p:grpSpPr>
        <p:sp>
          <p:nvSpPr>
            <p:cNvPr id="534" name="Google Shape;534;p20"/>
            <p:cNvSpPr txBox="1"/>
            <p:nvPr/>
          </p:nvSpPr>
          <p:spPr>
            <a:xfrm>
              <a:off x="2592387" y="5791200"/>
              <a:ext cx="1280241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000000"/>
                  </a:solidFill>
                  <a:latin typeface="Calibri"/>
                  <a:ea typeface="Calibri"/>
                  <a:cs typeface="Calibri"/>
                  <a:sym typeface="Calibri"/>
                </a:rPr>
                <a:t>Giải thích khái niệm </a:t>
              </a:r>
              <a:r>
                <a:rPr b="1" i="1" lang="en-US" sz="4400">
                  <a:solidFill>
                    <a:srgbClr val="C00000"/>
                  </a:solidFill>
                  <a:latin typeface="Calibri"/>
                  <a:ea typeface="Calibri"/>
                  <a:cs typeface="Calibri"/>
                  <a:sym typeface="Calibri"/>
                </a:rPr>
                <a:t>bài ca yêu nước</a:t>
              </a:r>
              <a:endParaRPr b="1" i="1" sz="4400">
                <a:solidFill>
                  <a:srgbClr val="C00000"/>
                </a:solidFill>
                <a:latin typeface="Calibri"/>
                <a:ea typeface="Calibri"/>
                <a:cs typeface="Calibri"/>
                <a:sym typeface="Calibri"/>
              </a:endParaRPr>
            </a:p>
          </p:txBody>
        </p:sp>
        <p:sp>
          <p:nvSpPr>
            <p:cNvPr id="535" name="Google Shape;535;p20"/>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rgbClr val="FFFFFF"/>
                </a:solidFill>
                <a:latin typeface="Arial"/>
                <a:ea typeface="Arial"/>
                <a:cs typeface="Arial"/>
                <a:sym typeface="Arial"/>
              </a:endParaRPr>
            </a:p>
          </p:txBody>
        </p:sp>
      </p:grpSp>
      <p:grpSp>
        <p:nvGrpSpPr>
          <p:cNvPr id="536" name="Google Shape;536;p20"/>
          <p:cNvGrpSpPr/>
          <p:nvPr/>
        </p:nvGrpSpPr>
        <p:grpSpPr>
          <a:xfrm>
            <a:off x="2211387" y="4953000"/>
            <a:ext cx="18557308" cy="830164"/>
            <a:chOff x="2211387" y="5029200"/>
            <a:chExt cx="18557308" cy="830164"/>
          </a:xfrm>
        </p:grpSpPr>
        <p:sp>
          <p:nvSpPr>
            <p:cNvPr id="537" name="Google Shape;537;p20"/>
            <p:cNvSpPr txBox="1"/>
            <p:nvPr/>
          </p:nvSpPr>
          <p:spPr>
            <a:xfrm>
              <a:off x="2820987" y="5029200"/>
              <a:ext cx="17947708" cy="830164"/>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rgbClr val="000000"/>
                  </a:solidFill>
                  <a:latin typeface="Calibri"/>
                  <a:ea typeface="Calibri"/>
                  <a:cs typeface="Calibri"/>
                  <a:sym typeface="Calibri"/>
                </a:rPr>
                <a:t>Mở bài</a:t>
              </a:r>
              <a:endParaRPr b="1" sz="4400">
                <a:solidFill>
                  <a:srgbClr val="000000"/>
                </a:solidFill>
                <a:latin typeface="Calibri"/>
                <a:ea typeface="Calibri"/>
                <a:cs typeface="Calibri"/>
                <a:sym typeface="Calibri"/>
              </a:endParaRPr>
            </a:p>
          </p:txBody>
        </p:sp>
        <p:pic>
          <p:nvPicPr>
            <p:cNvPr id="538" name="Google Shape;538;p20"/>
            <p:cNvPicPr preferRelativeResize="0"/>
            <p:nvPr/>
          </p:nvPicPr>
          <p:blipFill rotWithShape="1">
            <a:blip r:embed="rId4">
              <a:alphaModFix/>
            </a:blip>
            <a:srcRect b="0" l="0" r="0" t="0"/>
            <a:stretch/>
          </p:blipFill>
          <p:spPr>
            <a:xfrm>
              <a:off x="2211387" y="5257543"/>
              <a:ext cx="457457" cy="457457"/>
            </a:xfrm>
            <a:prstGeom prst="rect">
              <a:avLst/>
            </a:prstGeom>
            <a:noFill/>
            <a:ln>
              <a:noFill/>
            </a:ln>
          </p:spPr>
        </p:pic>
      </p:grpSp>
      <p:grpSp>
        <p:nvGrpSpPr>
          <p:cNvPr id="539" name="Google Shape;539;p20"/>
          <p:cNvGrpSpPr/>
          <p:nvPr/>
        </p:nvGrpSpPr>
        <p:grpSpPr>
          <a:xfrm>
            <a:off x="2211387" y="7932836"/>
            <a:ext cx="18557308" cy="830164"/>
            <a:chOff x="2211387" y="5029200"/>
            <a:chExt cx="18557308" cy="830164"/>
          </a:xfrm>
        </p:grpSpPr>
        <p:sp>
          <p:nvSpPr>
            <p:cNvPr id="540" name="Google Shape;540;p20"/>
            <p:cNvSpPr txBox="1"/>
            <p:nvPr/>
          </p:nvSpPr>
          <p:spPr>
            <a:xfrm>
              <a:off x="2820987" y="5029200"/>
              <a:ext cx="17947708" cy="830164"/>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rgbClr val="000000"/>
                  </a:solidFill>
                  <a:latin typeface="Calibri"/>
                  <a:ea typeface="Calibri"/>
                  <a:cs typeface="Calibri"/>
                  <a:sym typeface="Calibri"/>
                </a:rPr>
                <a:t>Thân bài</a:t>
              </a:r>
              <a:endParaRPr b="1" sz="4400">
                <a:solidFill>
                  <a:srgbClr val="000000"/>
                </a:solidFill>
                <a:latin typeface="Calibri"/>
                <a:ea typeface="Calibri"/>
                <a:cs typeface="Calibri"/>
                <a:sym typeface="Calibri"/>
              </a:endParaRPr>
            </a:p>
          </p:txBody>
        </p:sp>
        <p:pic>
          <p:nvPicPr>
            <p:cNvPr id="541" name="Google Shape;541;p20"/>
            <p:cNvPicPr preferRelativeResize="0"/>
            <p:nvPr/>
          </p:nvPicPr>
          <p:blipFill rotWithShape="1">
            <a:blip r:embed="rId4">
              <a:alphaModFix/>
            </a:blip>
            <a:srcRect b="0" l="0" r="0" t="0"/>
            <a:stretch/>
          </p:blipFill>
          <p:spPr>
            <a:xfrm>
              <a:off x="2211387" y="5257543"/>
              <a:ext cx="457457" cy="457457"/>
            </a:xfrm>
            <a:prstGeom prst="rect">
              <a:avLst/>
            </a:prstGeom>
            <a:noFill/>
            <a:ln>
              <a:noFill/>
            </a:ln>
          </p:spPr>
        </p:pic>
      </p:grpSp>
      <p:grpSp>
        <p:nvGrpSpPr>
          <p:cNvPr id="542" name="Google Shape;542;p20"/>
          <p:cNvGrpSpPr/>
          <p:nvPr/>
        </p:nvGrpSpPr>
        <p:grpSpPr>
          <a:xfrm>
            <a:off x="2211387" y="3742291"/>
            <a:ext cx="4514976" cy="1144642"/>
            <a:chOff x="2211387" y="3742291"/>
            <a:chExt cx="4514976" cy="1144642"/>
          </a:xfrm>
        </p:grpSpPr>
        <p:pic>
          <p:nvPicPr>
            <p:cNvPr id="543" name="Google Shape;543;p20"/>
            <p:cNvPicPr preferRelativeResize="0"/>
            <p:nvPr/>
          </p:nvPicPr>
          <p:blipFill rotWithShape="1">
            <a:blip r:embed="rId5">
              <a:alphaModFix/>
            </a:blip>
            <a:srcRect b="0" l="0" r="0" t="0"/>
            <a:stretch/>
          </p:blipFill>
          <p:spPr>
            <a:xfrm>
              <a:off x="2211387" y="3742291"/>
              <a:ext cx="4514976" cy="1144642"/>
            </a:xfrm>
            <a:prstGeom prst="rect">
              <a:avLst/>
            </a:prstGeom>
            <a:noFill/>
            <a:ln>
              <a:noFill/>
            </a:ln>
          </p:spPr>
        </p:pic>
        <p:sp>
          <p:nvSpPr>
            <p:cNvPr id="544" name="Google Shape;544;p20"/>
            <p:cNvSpPr/>
            <p:nvPr/>
          </p:nvSpPr>
          <p:spPr>
            <a:xfrm>
              <a:off x="2910345" y="3897182"/>
              <a:ext cx="297709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 Lập dàn ý</a:t>
              </a:r>
              <a:endParaRPr b="1" i="1" sz="4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pSp>
        <p:nvGrpSpPr>
          <p:cNvPr id="550" name="Google Shape;550;p21"/>
          <p:cNvGrpSpPr/>
          <p:nvPr/>
        </p:nvGrpSpPr>
        <p:grpSpPr>
          <a:xfrm>
            <a:off x="-178462" y="1600200"/>
            <a:ext cx="18239449" cy="914400"/>
            <a:chOff x="-178462" y="1828800"/>
            <a:chExt cx="18239449" cy="914400"/>
          </a:xfrm>
        </p:grpSpPr>
        <p:sp>
          <p:nvSpPr>
            <p:cNvPr id="551" name="Google Shape;551;p21"/>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552" name="Google Shape;552;p21"/>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ahoma"/>
                  <a:ea typeface="Tahoma"/>
                  <a:cs typeface="Tahoma"/>
                  <a:sym typeface="Tahoma"/>
                </a:rPr>
                <a:t>IV</a:t>
              </a:r>
              <a:endParaRPr b="1" sz="4800">
                <a:solidFill>
                  <a:srgbClr val="FFFFFF"/>
                </a:solidFill>
                <a:latin typeface="Tahoma"/>
                <a:ea typeface="Tahoma"/>
                <a:cs typeface="Tahoma"/>
                <a:sym typeface="Tahoma"/>
              </a:endParaRPr>
            </a:p>
          </p:txBody>
        </p:sp>
        <p:sp>
          <p:nvSpPr>
            <p:cNvPr id="553" name="Google Shape;553;p21"/>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 </a:t>
              </a:r>
              <a:endParaRPr b="1" sz="5000">
                <a:solidFill>
                  <a:srgbClr val="31859B"/>
                </a:solidFill>
                <a:latin typeface="Tahoma"/>
                <a:ea typeface="Tahoma"/>
                <a:cs typeface="Tahoma"/>
                <a:sym typeface="Tahoma"/>
              </a:endParaRPr>
            </a:p>
          </p:txBody>
        </p:sp>
      </p:grpSp>
      <p:grpSp>
        <p:nvGrpSpPr>
          <p:cNvPr id="554" name="Google Shape;554;p21"/>
          <p:cNvGrpSpPr/>
          <p:nvPr/>
        </p:nvGrpSpPr>
        <p:grpSpPr>
          <a:xfrm>
            <a:off x="639910" y="2514600"/>
            <a:ext cx="16049477" cy="890826"/>
            <a:chOff x="644526" y="2766774"/>
            <a:chExt cx="16049477" cy="890826"/>
          </a:xfrm>
        </p:grpSpPr>
        <p:sp>
          <p:nvSpPr>
            <p:cNvPr id="555" name="Google Shape;555;p21"/>
            <p:cNvSpPr txBox="1"/>
            <p:nvPr/>
          </p:nvSpPr>
          <p:spPr>
            <a:xfrm>
              <a:off x="2058987" y="2766774"/>
              <a:ext cx="14635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có sẵn luận điểm, luận cứ</a:t>
              </a:r>
              <a:endParaRPr b="1" i="1" sz="4800">
                <a:solidFill>
                  <a:srgbClr val="31859B"/>
                </a:solidFill>
                <a:latin typeface="Tahoma"/>
                <a:ea typeface="Tahoma"/>
                <a:cs typeface="Tahoma"/>
                <a:sym typeface="Tahoma"/>
              </a:endParaRPr>
            </a:p>
          </p:txBody>
        </p:sp>
        <p:sp>
          <p:nvSpPr>
            <p:cNvPr id="556" name="Google Shape;556;p21"/>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557" name="Google Shape;557;p21"/>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FF"/>
                  </a:solidFill>
                  <a:latin typeface="Tahoma"/>
                  <a:ea typeface="Tahoma"/>
                  <a:cs typeface="Tahoma"/>
                  <a:sym typeface="Tahoma"/>
                </a:rPr>
                <a:t>1</a:t>
              </a:r>
              <a:endParaRPr b="1" sz="5000">
                <a:solidFill>
                  <a:srgbClr val="FFFFFF"/>
                </a:solidFill>
                <a:latin typeface="Tahoma"/>
                <a:ea typeface="Tahoma"/>
                <a:cs typeface="Tahoma"/>
                <a:sym typeface="Tahoma"/>
              </a:endParaRPr>
            </a:p>
          </p:txBody>
        </p:sp>
      </p:grpSp>
      <p:sp>
        <p:nvSpPr>
          <p:cNvPr id="558" name="Google Shape;558;p21"/>
          <p:cNvSpPr txBox="1"/>
          <p:nvPr/>
        </p:nvSpPr>
        <p:spPr>
          <a:xfrm>
            <a:off x="2897187" y="6765786"/>
            <a:ext cx="16267656" cy="4892814"/>
          </a:xfrm>
          <a:prstGeom prst="rect">
            <a:avLst/>
          </a:prstGeom>
          <a:noFill/>
          <a:ln>
            <a:noFill/>
          </a:ln>
        </p:spPr>
        <p:txBody>
          <a:bodyPr anchorCtr="0" anchor="t" bIns="45700" lIns="91425" spcFirstLastPara="1" rIns="91425" wrap="square" tIns="45700">
            <a:spAutoFit/>
          </a:bodyPr>
          <a:lstStyle/>
          <a:p>
            <a:pPr indent="-571500" lvl="0" marL="571500" marR="0" rtl="0" algn="l">
              <a:lnSpc>
                <a:spcPct val="120000"/>
              </a:lnSpc>
              <a:spcBef>
                <a:spcPts val="0"/>
              </a:spcBef>
              <a:spcAft>
                <a:spcPts val="0"/>
              </a:spcAft>
              <a:buClr>
                <a:srgbClr val="000000"/>
              </a:buClr>
              <a:buSzPts val="4400"/>
              <a:buFont typeface="Arial"/>
              <a:buChar char="•"/>
            </a:pPr>
            <a:r>
              <a:rPr b="1" lang="en-US" sz="4400">
                <a:solidFill>
                  <a:srgbClr val="000000"/>
                </a:solidFill>
                <a:latin typeface="Arial"/>
                <a:ea typeface="Arial"/>
                <a:cs typeface="Arial"/>
                <a:sym typeface="Arial"/>
              </a:rPr>
              <a:t>Nguyễn Trãi sớm có mối căm thù giặc sâu sắc</a:t>
            </a:r>
            <a:endParaRPr b="1" sz="4400">
              <a:solidFill>
                <a:srgbClr val="000000"/>
              </a:solidFill>
              <a:latin typeface="Arial"/>
              <a:ea typeface="Arial"/>
              <a:cs typeface="Arial"/>
              <a:sym typeface="Arial"/>
            </a:endParaRPr>
          </a:p>
          <a:p>
            <a:pPr indent="-571500" lvl="0" marL="571500" marR="0" rtl="0" algn="l">
              <a:lnSpc>
                <a:spcPct val="120000"/>
              </a:lnSpc>
              <a:spcBef>
                <a:spcPts val="0"/>
              </a:spcBef>
              <a:spcAft>
                <a:spcPts val="0"/>
              </a:spcAft>
              <a:buClr>
                <a:srgbClr val="000000"/>
              </a:buClr>
              <a:buSzPts val="4400"/>
              <a:buFont typeface="Arial"/>
              <a:buChar char="•"/>
            </a:pPr>
            <a:r>
              <a:rPr b="1" lang="en-US" sz="4400">
                <a:solidFill>
                  <a:srgbClr val="000000"/>
                </a:solidFill>
                <a:latin typeface="Arial"/>
                <a:ea typeface="Arial"/>
                <a:cs typeface="Arial"/>
                <a:sym typeface="Arial"/>
              </a:rPr>
              <a:t> Sống thiếu thốn nghèo khổ nhưng luôn giữ vững khí tiết.</a:t>
            </a:r>
            <a:endParaRPr b="1" sz="4400">
              <a:solidFill>
                <a:srgbClr val="000000"/>
              </a:solidFill>
              <a:latin typeface="Arial"/>
              <a:ea typeface="Arial"/>
              <a:cs typeface="Arial"/>
              <a:sym typeface="Arial"/>
            </a:endParaRPr>
          </a:p>
          <a:p>
            <a:pPr indent="-571500" lvl="0" marL="571500" marR="0" rtl="0" algn="l">
              <a:lnSpc>
                <a:spcPct val="120000"/>
              </a:lnSpc>
              <a:spcBef>
                <a:spcPts val="0"/>
              </a:spcBef>
              <a:spcAft>
                <a:spcPts val="0"/>
              </a:spcAft>
              <a:buClr>
                <a:srgbClr val="000000"/>
              </a:buClr>
              <a:buSzPts val="4400"/>
              <a:buFont typeface="Arial"/>
              <a:buChar char="•"/>
            </a:pPr>
            <a:r>
              <a:rPr b="1" lang="en-US" sz="4400">
                <a:solidFill>
                  <a:srgbClr val="000000"/>
                </a:solidFill>
                <a:latin typeface="Arial"/>
                <a:ea typeface="Arial"/>
                <a:cs typeface="Arial"/>
                <a:sym typeface="Arial"/>
              </a:rPr>
              <a:t> Nung nấu chí phục thù, tìm đường chống giặc</a:t>
            </a:r>
            <a:endParaRPr b="1" sz="4400">
              <a:solidFill>
                <a:srgbClr val="000000"/>
              </a:solidFill>
              <a:latin typeface="Arial"/>
              <a:ea typeface="Arial"/>
              <a:cs typeface="Arial"/>
              <a:sym typeface="Arial"/>
            </a:endParaRPr>
          </a:p>
          <a:p>
            <a:pPr indent="-571500" lvl="0" marL="571500" marR="0" rtl="0" algn="l">
              <a:lnSpc>
                <a:spcPct val="120000"/>
              </a:lnSpc>
              <a:spcBef>
                <a:spcPts val="0"/>
              </a:spcBef>
              <a:spcAft>
                <a:spcPts val="0"/>
              </a:spcAft>
              <a:buClr>
                <a:srgbClr val="000000"/>
              </a:buClr>
              <a:buSzPts val="4400"/>
              <a:buFont typeface="Arial"/>
              <a:buChar char="•"/>
            </a:pPr>
            <a:r>
              <a:rPr b="1" lang="en-US" sz="4400">
                <a:solidFill>
                  <a:srgbClr val="000000"/>
                </a:solidFill>
                <a:latin typeface="Arial"/>
                <a:ea typeface="Arial"/>
                <a:cs typeface="Arial"/>
                <a:sym typeface="Arial"/>
              </a:rPr>
              <a:t> Tuổi già, vẫn trở lại gánh vác việc nước</a:t>
            </a:r>
            <a:endParaRPr b="1" sz="4400">
              <a:solidFill>
                <a:srgbClr val="000000"/>
              </a:solidFill>
              <a:latin typeface="Arial"/>
              <a:ea typeface="Arial"/>
              <a:cs typeface="Arial"/>
              <a:sym typeface="Arial"/>
            </a:endParaRPr>
          </a:p>
          <a:p>
            <a:pPr indent="-571500" lvl="0" marL="571500" marR="0" rtl="0" algn="l">
              <a:lnSpc>
                <a:spcPct val="120000"/>
              </a:lnSpc>
              <a:spcBef>
                <a:spcPts val="0"/>
              </a:spcBef>
              <a:spcAft>
                <a:spcPts val="0"/>
              </a:spcAft>
              <a:buClr>
                <a:srgbClr val="000000"/>
              </a:buClr>
              <a:buSzPts val="4400"/>
              <a:buFont typeface="Arial"/>
              <a:buChar char="•"/>
            </a:pPr>
            <a:r>
              <a:rPr b="1" lang="en-US" sz="4400">
                <a:solidFill>
                  <a:srgbClr val="000000"/>
                </a:solidFill>
                <a:latin typeface="Arial"/>
                <a:ea typeface="Arial"/>
                <a:cs typeface="Arial"/>
                <a:sym typeface="Arial"/>
              </a:rPr>
              <a:t> Nguyễn Trãi sáng tác một khối lượng tác phẩm  đồ sộ về nhiều mặt ,góp phần cứu nước và bảo vệ đất nước.</a:t>
            </a:r>
            <a:endParaRPr b="1" sz="4400">
              <a:solidFill>
                <a:srgbClr val="000000"/>
              </a:solidFill>
              <a:latin typeface="Arial"/>
              <a:ea typeface="Arial"/>
              <a:cs typeface="Arial"/>
              <a:sym typeface="Arial"/>
            </a:endParaRPr>
          </a:p>
        </p:txBody>
      </p:sp>
      <p:grpSp>
        <p:nvGrpSpPr>
          <p:cNvPr id="559" name="Google Shape;559;p21"/>
          <p:cNvGrpSpPr/>
          <p:nvPr/>
        </p:nvGrpSpPr>
        <p:grpSpPr>
          <a:xfrm>
            <a:off x="2069296" y="5165586"/>
            <a:ext cx="12780348" cy="769441"/>
            <a:chOff x="2135187" y="5791200"/>
            <a:chExt cx="13259610" cy="769441"/>
          </a:xfrm>
        </p:grpSpPr>
        <p:sp>
          <p:nvSpPr>
            <p:cNvPr id="560" name="Google Shape;560;p21"/>
            <p:cNvSpPr txBox="1"/>
            <p:nvPr/>
          </p:nvSpPr>
          <p:spPr>
            <a:xfrm>
              <a:off x="2592387" y="5791200"/>
              <a:ext cx="1280241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000000"/>
                  </a:solidFill>
                  <a:latin typeface="Calibri"/>
                  <a:ea typeface="Calibri"/>
                  <a:cs typeface="Calibri"/>
                  <a:sym typeface="Calibri"/>
                </a:rPr>
                <a:t>Chứng minh qua cuộc đời và thơ văn</a:t>
              </a:r>
              <a:endParaRPr b="1" i="1" sz="4400">
                <a:solidFill>
                  <a:srgbClr val="000000"/>
                </a:solidFill>
                <a:latin typeface="Calibri"/>
                <a:ea typeface="Calibri"/>
                <a:cs typeface="Calibri"/>
                <a:sym typeface="Calibri"/>
              </a:endParaRPr>
            </a:p>
          </p:txBody>
        </p:sp>
        <p:sp>
          <p:nvSpPr>
            <p:cNvPr id="561" name="Google Shape;561;p21"/>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rgbClr val="FFFFFF"/>
                </a:solidFill>
                <a:latin typeface="Arial"/>
                <a:ea typeface="Arial"/>
                <a:cs typeface="Arial"/>
                <a:sym typeface="Arial"/>
              </a:endParaRPr>
            </a:p>
          </p:txBody>
        </p:sp>
      </p:grpSp>
      <p:sp>
        <p:nvSpPr>
          <p:cNvPr id="562" name="Google Shape;562;p21"/>
          <p:cNvSpPr/>
          <p:nvPr/>
        </p:nvSpPr>
        <p:spPr>
          <a:xfrm>
            <a:off x="2509971" y="6007507"/>
            <a:ext cx="4581703"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rgbClr val="C00000"/>
              </a:buClr>
              <a:buSzPts val="4400"/>
              <a:buFont typeface="Noto Sans Symbols"/>
              <a:buChar char="▪"/>
            </a:pPr>
            <a:r>
              <a:rPr b="1" lang="en-US" sz="4400">
                <a:solidFill>
                  <a:srgbClr val="C00000"/>
                </a:solidFill>
                <a:latin typeface="Arial"/>
                <a:ea typeface="Arial"/>
                <a:cs typeface="Arial"/>
                <a:sym typeface="Arial"/>
              </a:rPr>
              <a:t>Qua cuộc đời:</a:t>
            </a:r>
            <a:endParaRPr b="1" sz="4400">
              <a:solidFill>
                <a:srgbClr val="C00000"/>
              </a:solidFill>
              <a:latin typeface="Arial"/>
              <a:ea typeface="Arial"/>
              <a:cs typeface="Arial"/>
              <a:sym typeface="Arial"/>
            </a:endParaRPr>
          </a:p>
        </p:txBody>
      </p:sp>
      <p:grpSp>
        <p:nvGrpSpPr>
          <p:cNvPr id="563" name="Google Shape;563;p21"/>
          <p:cNvGrpSpPr/>
          <p:nvPr/>
        </p:nvGrpSpPr>
        <p:grpSpPr>
          <a:xfrm>
            <a:off x="2211387" y="3742291"/>
            <a:ext cx="4514976" cy="1144642"/>
            <a:chOff x="2211387" y="3742291"/>
            <a:chExt cx="4514976" cy="1144642"/>
          </a:xfrm>
        </p:grpSpPr>
        <p:pic>
          <p:nvPicPr>
            <p:cNvPr id="564" name="Google Shape;564;p21"/>
            <p:cNvPicPr preferRelativeResize="0"/>
            <p:nvPr/>
          </p:nvPicPr>
          <p:blipFill rotWithShape="1">
            <a:blip r:embed="rId3">
              <a:alphaModFix/>
            </a:blip>
            <a:srcRect b="0" l="0" r="0" t="0"/>
            <a:stretch/>
          </p:blipFill>
          <p:spPr>
            <a:xfrm>
              <a:off x="2211387" y="3742291"/>
              <a:ext cx="4514976" cy="1144642"/>
            </a:xfrm>
            <a:prstGeom prst="rect">
              <a:avLst/>
            </a:prstGeom>
            <a:noFill/>
            <a:ln>
              <a:noFill/>
            </a:ln>
          </p:spPr>
        </p:pic>
        <p:sp>
          <p:nvSpPr>
            <p:cNvPr id="565" name="Google Shape;565;p21"/>
            <p:cNvSpPr/>
            <p:nvPr/>
          </p:nvSpPr>
          <p:spPr>
            <a:xfrm>
              <a:off x="2910345" y="3897182"/>
              <a:ext cx="297709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 Lập dàn ý</a:t>
              </a:r>
              <a:endParaRPr b="1" i="1" sz="4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xEl>
                                              <p:pRg end="0" st="0"/>
                                            </p:txEl>
                                          </p:spTgt>
                                        </p:tgtEl>
                                        <p:attrNameLst>
                                          <p:attrName>style.visibility</p:attrName>
                                        </p:attrNameLst>
                                      </p:cBhvr>
                                      <p:to>
                                        <p:strVal val="visible"/>
                                      </p:to>
                                    </p:set>
                                    <p:animEffect filter="fade" transition="in">
                                      <p:cBhvr>
                                        <p:cTn dur="500"/>
                                        <p:tgtEl>
                                          <p:spTgt spid="5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xEl>
                                              <p:pRg end="1" st="1"/>
                                            </p:txEl>
                                          </p:spTgt>
                                        </p:tgtEl>
                                        <p:attrNameLst>
                                          <p:attrName>style.visibility</p:attrName>
                                        </p:attrNameLst>
                                      </p:cBhvr>
                                      <p:to>
                                        <p:strVal val="visible"/>
                                      </p:to>
                                    </p:set>
                                    <p:animEffect filter="fade" transition="in">
                                      <p:cBhvr>
                                        <p:cTn dur="500"/>
                                        <p:tgtEl>
                                          <p:spTgt spid="5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xEl>
                                              <p:pRg end="2" st="2"/>
                                            </p:txEl>
                                          </p:spTgt>
                                        </p:tgtEl>
                                        <p:attrNameLst>
                                          <p:attrName>style.visibility</p:attrName>
                                        </p:attrNameLst>
                                      </p:cBhvr>
                                      <p:to>
                                        <p:strVal val="visible"/>
                                      </p:to>
                                    </p:set>
                                    <p:animEffect filter="fade" transition="in">
                                      <p:cBhvr>
                                        <p:cTn dur="500"/>
                                        <p:tgtEl>
                                          <p:spTgt spid="5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xEl>
                                              <p:pRg end="3" st="3"/>
                                            </p:txEl>
                                          </p:spTgt>
                                        </p:tgtEl>
                                        <p:attrNameLst>
                                          <p:attrName>style.visibility</p:attrName>
                                        </p:attrNameLst>
                                      </p:cBhvr>
                                      <p:to>
                                        <p:strVal val="visible"/>
                                      </p:to>
                                    </p:set>
                                    <p:animEffect filter="fade" transition="in">
                                      <p:cBhvr>
                                        <p:cTn dur="500"/>
                                        <p:tgtEl>
                                          <p:spTgt spid="5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xEl>
                                              <p:pRg end="4" st="4"/>
                                            </p:txEl>
                                          </p:spTgt>
                                        </p:tgtEl>
                                        <p:attrNameLst>
                                          <p:attrName>style.visibility</p:attrName>
                                        </p:attrNameLst>
                                      </p:cBhvr>
                                      <p:to>
                                        <p:strVal val="visible"/>
                                      </p:to>
                                    </p:set>
                                    <p:animEffect filter="fade" transition="in">
                                      <p:cBhvr>
                                        <p:cTn dur="500"/>
                                        <p:tgtEl>
                                          <p:spTgt spid="55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22"/>
          <p:cNvPicPr preferRelativeResize="0"/>
          <p:nvPr/>
        </p:nvPicPr>
        <p:blipFill rotWithShape="1">
          <a:blip r:embed="rId3">
            <a:alphaModFix/>
          </a:blip>
          <a:srcRect b="0" l="0" r="0" t="0"/>
          <a:stretch/>
        </p:blipFill>
        <p:spPr>
          <a:xfrm flipH="1">
            <a:off x="11167113" y="3733801"/>
            <a:ext cx="13220062" cy="9573148"/>
          </a:xfrm>
          <a:prstGeom prst="rect">
            <a:avLst/>
          </a:prstGeom>
          <a:noFill/>
          <a:ln>
            <a:noFill/>
          </a:ln>
        </p:spPr>
      </p:pic>
      <p:grpSp>
        <p:nvGrpSpPr>
          <p:cNvPr id="572" name="Google Shape;572;p22"/>
          <p:cNvGrpSpPr/>
          <p:nvPr/>
        </p:nvGrpSpPr>
        <p:grpSpPr>
          <a:xfrm>
            <a:off x="-178462" y="1600200"/>
            <a:ext cx="18239449" cy="914400"/>
            <a:chOff x="-178462" y="1828800"/>
            <a:chExt cx="18239449" cy="914400"/>
          </a:xfrm>
        </p:grpSpPr>
        <p:sp>
          <p:nvSpPr>
            <p:cNvPr id="573" name="Google Shape;573;p22"/>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574" name="Google Shape;574;p22"/>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ahoma"/>
                  <a:ea typeface="Tahoma"/>
                  <a:cs typeface="Tahoma"/>
                  <a:sym typeface="Tahoma"/>
                </a:rPr>
                <a:t>IV</a:t>
              </a:r>
              <a:endParaRPr b="1" sz="4800">
                <a:solidFill>
                  <a:srgbClr val="FFFFFF"/>
                </a:solidFill>
                <a:latin typeface="Tahoma"/>
                <a:ea typeface="Tahoma"/>
                <a:cs typeface="Tahoma"/>
                <a:sym typeface="Tahoma"/>
              </a:endParaRPr>
            </a:p>
          </p:txBody>
        </p:sp>
        <p:sp>
          <p:nvSpPr>
            <p:cNvPr id="575" name="Google Shape;575;p22"/>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 </a:t>
              </a:r>
              <a:endParaRPr b="1" sz="5000">
                <a:solidFill>
                  <a:srgbClr val="31859B"/>
                </a:solidFill>
                <a:latin typeface="Tahoma"/>
                <a:ea typeface="Tahoma"/>
                <a:cs typeface="Tahoma"/>
                <a:sym typeface="Tahoma"/>
              </a:endParaRPr>
            </a:p>
          </p:txBody>
        </p:sp>
      </p:grpSp>
      <p:grpSp>
        <p:nvGrpSpPr>
          <p:cNvPr id="576" name="Google Shape;576;p22"/>
          <p:cNvGrpSpPr/>
          <p:nvPr/>
        </p:nvGrpSpPr>
        <p:grpSpPr>
          <a:xfrm>
            <a:off x="639910" y="2514600"/>
            <a:ext cx="16049477" cy="890826"/>
            <a:chOff x="644526" y="2766774"/>
            <a:chExt cx="16049477" cy="890826"/>
          </a:xfrm>
        </p:grpSpPr>
        <p:sp>
          <p:nvSpPr>
            <p:cNvPr id="577" name="Google Shape;577;p22"/>
            <p:cNvSpPr txBox="1"/>
            <p:nvPr/>
          </p:nvSpPr>
          <p:spPr>
            <a:xfrm>
              <a:off x="2058987" y="2766774"/>
              <a:ext cx="14635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có sẵn luận điểm, luận cứ:</a:t>
              </a:r>
              <a:endParaRPr b="1" i="1" sz="4800">
                <a:solidFill>
                  <a:srgbClr val="31859B"/>
                </a:solidFill>
                <a:latin typeface="Tahoma"/>
                <a:ea typeface="Tahoma"/>
                <a:cs typeface="Tahoma"/>
                <a:sym typeface="Tahoma"/>
              </a:endParaRPr>
            </a:p>
          </p:txBody>
        </p:sp>
        <p:sp>
          <p:nvSpPr>
            <p:cNvPr id="578" name="Google Shape;578;p22"/>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579" name="Google Shape;579;p22"/>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FF"/>
                  </a:solidFill>
                  <a:latin typeface="Tahoma"/>
                  <a:ea typeface="Tahoma"/>
                  <a:cs typeface="Tahoma"/>
                  <a:sym typeface="Tahoma"/>
                </a:rPr>
                <a:t>1</a:t>
              </a:r>
              <a:endParaRPr b="1" sz="5000">
                <a:solidFill>
                  <a:srgbClr val="FFFFFF"/>
                </a:solidFill>
                <a:latin typeface="Tahoma"/>
                <a:ea typeface="Tahoma"/>
                <a:cs typeface="Tahoma"/>
                <a:sym typeface="Tahoma"/>
              </a:endParaRPr>
            </a:p>
          </p:txBody>
        </p:sp>
      </p:grpSp>
      <p:sp>
        <p:nvSpPr>
          <p:cNvPr id="580" name="Google Shape;580;p22"/>
          <p:cNvSpPr txBox="1"/>
          <p:nvPr/>
        </p:nvSpPr>
        <p:spPr>
          <a:xfrm>
            <a:off x="3067295" y="6481026"/>
            <a:ext cx="11782349" cy="2800767"/>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000000"/>
              </a:buClr>
              <a:buSzPts val="4400"/>
              <a:buFont typeface="Arial"/>
              <a:buChar char="•"/>
            </a:pPr>
            <a:r>
              <a:rPr b="1" lang="en-US" sz="4400">
                <a:solidFill>
                  <a:srgbClr val="000000"/>
                </a:solidFill>
                <a:latin typeface="Arial"/>
                <a:ea typeface="Arial"/>
                <a:cs typeface="Arial"/>
                <a:sym typeface="Arial"/>
              </a:rPr>
              <a:t>Lòng yêu nước của Nguyễn Trãi được biểu hiện đầy đủ và rõ nét qua thơ văn.</a:t>
            </a:r>
            <a:endParaRPr b="1" sz="4400">
              <a:solidFill>
                <a:srgbClr val="000000"/>
              </a:solidFill>
              <a:latin typeface="Arial"/>
              <a:ea typeface="Arial"/>
              <a:cs typeface="Arial"/>
              <a:sym typeface="Arial"/>
            </a:endParaRPr>
          </a:p>
          <a:p>
            <a:pPr indent="-571500" lvl="0" marL="571500" marR="0" rtl="0" algn="just">
              <a:spcBef>
                <a:spcPts val="0"/>
              </a:spcBef>
              <a:spcAft>
                <a:spcPts val="0"/>
              </a:spcAft>
              <a:buClr>
                <a:srgbClr val="000000"/>
              </a:buClr>
              <a:buSzPts val="4400"/>
              <a:buFont typeface="Arial"/>
              <a:buChar char="•"/>
            </a:pPr>
            <a:r>
              <a:rPr b="1" lang="en-US" sz="4400">
                <a:solidFill>
                  <a:srgbClr val="000000"/>
                </a:solidFill>
                <a:latin typeface="Arial"/>
                <a:ea typeface="Arial"/>
                <a:cs typeface="Arial"/>
                <a:sym typeface="Arial"/>
              </a:rPr>
              <a:t> Thơ văn Nguyễn Trãi còn sáng ngời niềm tự hào dân tộc.</a:t>
            </a:r>
            <a:endParaRPr b="1" sz="4400">
              <a:solidFill>
                <a:srgbClr val="000000"/>
              </a:solidFill>
              <a:latin typeface="Arial"/>
              <a:ea typeface="Arial"/>
              <a:cs typeface="Arial"/>
              <a:sym typeface="Arial"/>
            </a:endParaRPr>
          </a:p>
        </p:txBody>
      </p:sp>
      <p:grpSp>
        <p:nvGrpSpPr>
          <p:cNvPr id="581" name="Google Shape;581;p22"/>
          <p:cNvGrpSpPr/>
          <p:nvPr/>
        </p:nvGrpSpPr>
        <p:grpSpPr>
          <a:xfrm>
            <a:off x="2069296" y="4869664"/>
            <a:ext cx="12780348" cy="769441"/>
            <a:chOff x="2135187" y="5791200"/>
            <a:chExt cx="13259610" cy="769441"/>
          </a:xfrm>
        </p:grpSpPr>
        <p:sp>
          <p:nvSpPr>
            <p:cNvPr id="582" name="Google Shape;582;p22"/>
            <p:cNvSpPr txBox="1"/>
            <p:nvPr/>
          </p:nvSpPr>
          <p:spPr>
            <a:xfrm>
              <a:off x="2592387" y="5791200"/>
              <a:ext cx="1280241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000000"/>
                  </a:solidFill>
                  <a:latin typeface="Calibri"/>
                  <a:ea typeface="Calibri"/>
                  <a:cs typeface="Calibri"/>
                  <a:sym typeface="Calibri"/>
                </a:rPr>
                <a:t>Chứng minh qua cuộc đời và thơ văn</a:t>
              </a:r>
              <a:endParaRPr b="1" i="1" sz="4400">
                <a:solidFill>
                  <a:srgbClr val="000000"/>
                </a:solidFill>
                <a:latin typeface="Calibri"/>
                <a:ea typeface="Calibri"/>
                <a:cs typeface="Calibri"/>
                <a:sym typeface="Calibri"/>
              </a:endParaRPr>
            </a:p>
          </p:txBody>
        </p:sp>
        <p:sp>
          <p:nvSpPr>
            <p:cNvPr id="583" name="Google Shape;583;p22"/>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rgbClr val="FFFFFF"/>
                </a:solidFill>
                <a:latin typeface="Arial"/>
                <a:ea typeface="Arial"/>
                <a:cs typeface="Arial"/>
                <a:sym typeface="Arial"/>
              </a:endParaRPr>
            </a:p>
          </p:txBody>
        </p:sp>
      </p:grpSp>
      <p:sp>
        <p:nvSpPr>
          <p:cNvPr id="584" name="Google Shape;584;p22"/>
          <p:cNvSpPr/>
          <p:nvPr/>
        </p:nvSpPr>
        <p:spPr>
          <a:xfrm>
            <a:off x="2509971" y="5711585"/>
            <a:ext cx="4079963"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rgbClr val="C00000"/>
              </a:buClr>
              <a:buSzPts val="4400"/>
              <a:buFont typeface="Noto Sans Symbols"/>
              <a:buChar char="▪"/>
            </a:pPr>
            <a:r>
              <a:rPr b="1" lang="en-US" sz="4400">
                <a:solidFill>
                  <a:srgbClr val="C00000"/>
                </a:solidFill>
                <a:latin typeface="Calibri"/>
                <a:ea typeface="Calibri"/>
                <a:cs typeface="Calibri"/>
                <a:sym typeface="Calibri"/>
              </a:rPr>
              <a:t>Qua thơ văn</a:t>
            </a:r>
            <a:endParaRPr b="1" sz="4400">
              <a:solidFill>
                <a:srgbClr val="C00000"/>
              </a:solidFill>
              <a:latin typeface="Arial"/>
              <a:ea typeface="Arial"/>
              <a:cs typeface="Arial"/>
              <a:sym typeface="Arial"/>
            </a:endParaRPr>
          </a:p>
        </p:txBody>
      </p:sp>
      <p:grpSp>
        <p:nvGrpSpPr>
          <p:cNvPr id="585" name="Google Shape;585;p22"/>
          <p:cNvGrpSpPr/>
          <p:nvPr/>
        </p:nvGrpSpPr>
        <p:grpSpPr>
          <a:xfrm>
            <a:off x="3430587" y="9479101"/>
            <a:ext cx="11658600" cy="3170099"/>
            <a:chOff x="5298357" y="10842525"/>
            <a:chExt cx="11658600" cy="3340799"/>
          </a:xfrm>
        </p:grpSpPr>
        <p:sp>
          <p:nvSpPr>
            <p:cNvPr id="586" name="Google Shape;586;p22"/>
            <p:cNvSpPr/>
            <p:nvPr/>
          </p:nvSpPr>
          <p:spPr>
            <a:xfrm>
              <a:off x="5907956" y="10842525"/>
              <a:ext cx="11049001" cy="3340799"/>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974806"/>
                  </a:solidFill>
                  <a:latin typeface="Calibri"/>
                  <a:ea typeface="Calibri"/>
                  <a:cs typeface="Calibri"/>
                  <a:sym typeface="Calibri"/>
                </a:rPr>
                <a:t>Nói đến sức mạnh của dân tộc chính là sức mạnh của nhân dân. Thơ văn của Nguyễn Trãi luôn đề cao vai trò và sức mạnh của nhân dân.</a:t>
              </a:r>
              <a:endParaRPr b="1" sz="4400">
                <a:solidFill>
                  <a:srgbClr val="974806"/>
                </a:solidFill>
                <a:latin typeface="Calibri"/>
                <a:ea typeface="Calibri"/>
                <a:cs typeface="Calibri"/>
                <a:sym typeface="Calibri"/>
              </a:endParaRPr>
            </a:p>
          </p:txBody>
        </p:sp>
        <p:pic>
          <p:nvPicPr>
            <p:cNvPr id="587" name="Google Shape;587;p22"/>
            <p:cNvPicPr preferRelativeResize="0"/>
            <p:nvPr/>
          </p:nvPicPr>
          <p:blipFill rotWithShape="1">
            <a:blip r:embed="rId4">
              <a:alphaModFix/>
            </a:blip>
            <a:srcRect b="0" l="0" r="0" t="0"/>
            <a:stretch/>
          </p:blipFill>
          <p:spPr>
            <a:xfrm>
              <a:off x="5298357" y="10946613"/>
              <a:ext cx="533400" cy="557902"/>
            </a:xfrm>
            <a:prstGeom prst="rect">
              <a:avLst/>
            </a:prstGeom>
            <a:noFill/>
            <a:ln>
              <a:noFill/>
            </a:ln>
          </p:spPr>
        </p:pic>
      </p:grpSp>
      <p:grpSp>
        <p:nvGrpSpPr>
          <p:cNvPr id="588" name="Google Shape;588;p22"/>
          <p:cNvGrpSpPr/>
          <p:nvPr/>
        </p:nvGrpSpPr>
        <p:grpSpPr>
          <a:xfrm>
            <a:off x="2211387" y="3742291"/>
            <a:ext cx="4514976" cy="1144642"/>
            <a:chOff x="2211387" y="3742291"/>
            <a:chExt cx="4514976" cy="1144642"/>
          </a:xfrm>
        </p:grpSpPr>
        <p:pic>
          <p:nvPicPr>
            <p:cNvPr id="589" name="Google Shape;589;p22"/>
            <p:cNvPicPr preferRelativeResize="0"/>
            <p:nvPr/>
          </p:nvPicPr>
          <p:blipFill rotWithShape="1">
            <a:blip r:embed="rId5">
              <a:alphaModFix/>
            </a:blip>
            <a:srcRect b="0" l="0" r="0" t="0"/>
            <a:stretch/>
          </p:blipFill>
          <p:spPr>
            <a:xfrm>
              <a:off x="2211387" y="3742291"/>
              <a:ext cx="4514976" cy="1144642"/>
            </a:xfrm>
            <a:prstGeom prst="rect">
              <a:avLst/>
            </a:prstGeom>
            <a:noFill/>
            <a:ln>
              <a:noFill/>
            </a:ln>
          </p:spPr>
        </p:pic>
        <p:sp>
          <p:nvSpPr>
            <p:cNvPr id="590" name="Google Shape;590;p22"/>
            <p:cNvSpPr/>
            <p:nvPr/>
          </p:nvSpPr>
          <p:spPr>
            <a:xfrm>
              <a:off x="2910345" y="3897182"/>
              <a:ext cx="297709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 Lập dàn ý</a:t>
              </a:r>
              <a:endParaRPr b="1" i="1" sz="4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0" st="0"/>
                                            </p:txEl>
                                          </p:spTgt>
                                        </p:tgtEl>
                                        <p:attrNameLst>
                                          <p:attrName>style.visibility</p:attrName>
                                        </p:attrNameLst>
                                      </p:cBhvr>
                                      <p:to>
                                        <p:strVal val="visible"/>
                                      </p:to>
                                    </p:set>
                                    <p:animEffect filter="fade" transition="in">
                                      <p:cBhvr>
                                        <p:cTn dur="500"/>
                                        <p:tgtEl>
                                          <p:spTgt spid="5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1" st="1"/>
                                            </p:txEl>
                                          </p:spTgt>
                                        </p:tgtEl>
                                        <p:attrNameLst>
                                          <p:attrName>style.visibility</p:attrName>
                                        </p:attrNameLst>
                                      </p:cBhvr>
                                      <p:to>
                                        <p:strVal val="visible"/>
                                      </p:to>
                                    </p:set>
                                    <p:animEffect filter="fade" transition="in">
                                      <p:cBhvr>
                                        <p:cTn dur="500"/>
                                        <p:tgtEl>
                                          <p:spTgt spid="5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23"/>
          <p:cNvPicPr preferRelativeResize="0"/>
          <p:nvPr/>
        </p:nvPicPr>
        <p:blipFill rotWithShape="1">
          <a:blip r:embed="rId3">
            <a:alphaModFix/>
          </a:blip>
          <a:srcRect b="0" l="0" r="0" t="0"/>
          <a:stretch/>
        </p:blipFill>
        <p:spPr>
          <a:xfrm flipH="1">
            <a:off x="11167113" y="3733801"/>
            <a:ext cx="13220062" cy="9573148"/>
          </a:xfrm>
          <a:prstGeom prst="rect">
            <a:avLst/>
          </a:prstGeom>
          <a:noFill/>
          <a:ln>
            <a:noFill/>
          </a:ln>
        </p:spPr>
      </p:pic>
      <p:grpSp>
        <p:nvGrpSpPr>
          <p:cNvPr id="597" name="Google Shape;597;p23"/>
          <p:cNvGrpSpPr/>
          <p:nvPr/>
        </p:nvGrpSpPr>
        <p:grpSpPr>
          <a:xfrm>
            <a:off x="-178462" y="1600200"/>
            <a:ext cx="18239449" cy="914400"/>
            <a:chOff x="-178462" y="1828800"/>
            <a:chExt cx="18239449" cy="914400"/>
          </a:xfrm>
        </p:grpSpPr>
        <p:sp>
          <p:nvSpPr>
            <p:cNvPr id="598" name="Google Shape;598;p23"/>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599" name="Google Shape;599;p23"/>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ahoma"/>
                  <a:ea typeface="Tahoma"/>
                  <a:cs typeface="Tahoma"/>
                  <a:sym typeface="Tahoma"/>
                </a:rPr>
                <a:t>IV</a:t>
              </a:r>
              <a:endParaRPr b="1" sz="4800">
                <a:solidFill>
                  <a:srgbClr val="FFFFFF"/>
                </a:solidFill>
                <a:latin typeface="Tahoma"/>
                <a:ea typeface="Tahoma"/>
                <a:cs typeface="Tahoma"/>
                <a:sym typeface="Tahoma"/>
              </a:endParaRPr>
            </a:p>
          </p:txBody>
        </p:sp>
        <p:sp>
          <p:nvSpPr>
            <p:cNvPr id="600" name="Google Shape;600;p23"/>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 </a:t>
              </a:r>
              <a:endParaRPr b="1" sz="5000">
                <a:solidFill>
                  <a:srgbClr val="31859B"/>
                </a:solidFill>
                <a:latin typeface="Tahoma"/>
                <a:ea typeface="Tahoma"/>
                <a:cs typeface="Tahoma"/>
                <a:sym typeface="Tahoma"/>
              </a:endParaRPr>
            </a:p>
          </p:txBody>
        </p:sp>
      </p:grpSp>
      <p:grpSp>
        <p:nvGrpSpPr>
          <p:cNvPr id="601" name="Google Shape;601;p23"/>
          <p:cNvGrpSpPr/>
          <p:nvPr/>
        </p:nvGrpSpPr>
        <p:grpSpPr>
          <a:xfrm>
            <a:off x="639910" y="2514600"/>
            <a:ext cx="16049477" cy="890826"/>
            <a:chOff x="644526" y="2766774"/>
            <a:chExt cx="16049477" cy="890826"/>
          </a:xfrm>
        </p:grpSpPr>
        <p:sp>
          <p:nvSpPr>
            <p:cNvPr id="602" name="Google Shape;602;p23"/>
            <p:cNvSpPr txBox="1"/>
            <p:nvPr/>
          </p:nvSpPr>
          <p:spPr>
            <a:xfrm>
              <a:off x="2058987" y="2766774"/>
              <a:ext cx="14635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có sẵn luận điểm, luận cứ</a:t>
              </a:r>
              <a:endParaRPr b="1" i="1" sz="4800">
                <a:solidFill>
                  <a:srgbClr val="31859B"/>
                </a:solidFill>
                <a:latin typeface="Tahoma"/>
                <a:ea typeface="Tahoma"/>
                <a:cs typeface="Tahoma"/>
                <a:sym typeface="Tahoma"/>
              </a:endParaRPr>
            </a:p>
          </p:txBody>
        </p:sp>
        <p:sp>
          <p:nvSpPr>
            <p:cNvPr id="603" name="Google Shape;603;p23"/>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604" name="Google Shape;604;p23"/>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FF"/>
                  </a:solidFill>
                  <a:latin typeface="Tahoma"/>
                  <a:ea typeface="Tahoma"/>
                  <a:cs typeface="Tahoma"/>
                  <a:sym typeface="Tahoma"/>
                </a:rPr>
                <a:t>1</a:t>
              </a:r>
              <a:endParaRPr b="1" sz="5000">
                <a:solidFill>
                  <a:srgbClr val="FFFFFF"/>
                </a:solidFill>
                <a:latin typeface="Tahoma"/>
                <a:ea typeface="Tahoma"/>
                <a:cs typeface="Tahoma"/>
                <a:sym typeface="Tahoma"/>
              </a:endParaRPr>
            </a:p>
          </p:txBody>
        </p:sp>
      </p:grpSp>
      <p:grpSp>
        <p:nvGrpSpPr>
          <p:cNvPr id="605" name="Google Shape;605;p23"/>
          <p:cNvGrpSpPr/>
          <p:nvPr/>
        </p:nvGrpSpPr>
        <p:grpSpPr>
          <a:xfrm>
            <a:off x="2240013" y="5478664"/>
            <a:ext cx="3962401" cy="904863"/>
            <a:chOff x="2211387" y="5029200"/>
            <a:chExt cx="3962401" cy="904863"/>
          </a:xfrm>
        </p:grpSpPr>
        <p:sp>
          <p:nvSpPr>
            <p:cNvPr id="606" name="Google Shape;606;p23"/>
            <p:cNvSpPr txBox="1"/>
            <p:nvPr/>
          </p:nvSpPr>
          <p:spPr>
            <a:xfrm>
              <a:off x="2820988" y="5029200"/>
              <a:ext cx="3352800" cy="904863"/>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rgbClr val="000000"/>
                  </a:solidFill>
                  <a:latin typeface="Arial"/>
                  <a:ea typeface="Arial"/>
                  <a:cs typeface="Arial"/>
                  <a:sym typeface="Arial"/>
                </a:rPr>
                <a:t>Kết bài</a:t>
              </a:r>
              <a:endParaRPr b="1" sz="4400">
                <a:solidFill>
                  <a:srgbClr val="000000"/>
                </a:solidFill>
                <a:latin typeface="Arial"/>
                <a:ea typeface="Arial"/>
                <a:cs typeface="Arial"/>
                <a:sym typeface="Arial"/>
              </a:endParaRPr>
            </a:p>
          </p:txBody>
        </p:sp>
        <p:pic>
          <p:nvPicPr>
            <p:cNvPr id="607" name="Google Shape;607;p23"/>
            <p:cNvPicPr preferRelativeResize="0"/>
            <p:nvPr/>
          </p:nvPicPr>
          <p:blipFill rotWithShape="1">
            <a:blip r:embed="rId4">
              <a:alphaModFix/>
            </a:blip>
            <a:srcRect b="0" l="0" r="0" t="0"/>
            <a:stretch/>
          </p:blipFill>
          <p:spPr>
            <a:xfrm>
              <a:off x="2211387" y="5257543"/>
              <a:ext cx="457457" cy="457457"/>
            </a:xfrm>
            <a:prstGeom prst="rect">
              <a:avLst/>
            </a:prstGeom>
            <a:noFill/>
            <a:ln>
              <a:noFill/>
            </a:ln>
          </p:spPr>
        </p:pic>
      </p:grpSp>
      <p:grpSp>
        <p:nvGrpSpPr>
          <p:cNvPr id="608" name="Google Shape;608;p23"/>
          <p:cNvGrpSpPr/>
          <p:nvPr/>
        </p:nvGrpSpPr>
        <p:grpSpPr>
          <a:xfrm>
            <a:off x="2673066" y="6629400"/>
            <a:ext cx="11196921" cy="1446550"/>
            <a:chOff x="2135187" y="5791200"/>
            <a:chExt cx="11616805" cy="1446550"/>
          </a:xfrm>
        </p:grpSpPr>
        <p:sp>
          <p:nvSpPr>
            <p:cNvPr id="609" name="Google Shape;609;p23"/>
            <p:cNvSpPr txBox="1"/>
            <p:nvPr/>
          </p:nvSpPr>
          <p:spPr>
            <a:xfrm>
              <a:off x="2592388" y="5791200"/>
              <a:ext cx="11159604"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000000"/>
                  </a:solidFill>
                  <a:latin typeface="Calibri"/>
                  <a:ea typeface="Calibri"/>
                  <a:cs typeface="Calibri"/>
                  <a:sym typeface="Calibri"/>
                </a:rPr>
                <a:t>Khẳng định nhận xét của thủ tướng Phạm Văn Đồng là đúng.</a:t>
              </a:r>
              <a:endParaRPr b="1" i="1" sz="4400">
                <a:solidFill>
                  <a:srgbClr val="000000"/>
                </a:solidFill>
                <a:latin typeface="Calibri"/>
                <a:ea typeface="Calibri"/>
                <a:cs typeface="Calibri"/>
                <a:sym typeface="Calibri"/>
              </a:endParaRPr>
            </a:p>
          </p:txBody>
        </p:sp>
        <p:sp>
          <p:nvSpPr>
            <p:cNvPr id="610" name="Google Shape;610;p23"/>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rgbClr val="FFFFFF"/>
                </a:solidFill>
                <a:latin typeface="Arial"/>
                <a:ea typeface="Arial"/>
                <a:cs typeface="Arial"/>
                <a:sym typeface="Arial"/>
              </a:endParaRPr>
            </a:p>
          </p:txBody>
        </p:sp>
      </p:grpSp>
      <p:grpSp>
        <p:nvGrpSpPr>
          <p:cNvPr id="611" name="Google Shape;611;p23"/>
          <p:cNvGrpSpPr/>
          <p:nvPr/>
        </p:nvGrpSpPr>
        <p:grpSpPr>
          <a:xfrm>
            <a:off x="2614072" y="8229600"/>
            <a:ext cx="12780348" cy="769441"/>
            <a:chOff x="2135187" y="5791200"/>
            <a:chExt cx="13259610" cy="769441"/>
          </a:xfrm>
        </p:grpSpPr>
        <p:sp>
          <p:nvSpPr>
            <p:cNvPr id="612" name="Google Shape;612;p23"/>
            <p:cNvSpPr txBox="1"/>
            <p:nvPr/>
          </p:nvSpPr>
          <p:spPr>
            <a:xfrm>
              <a:off x="2592387" y="5791200"/>
              <a:ext cx="1280241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000000"/>
                  </a:solidFill>
                  <a:latin typeface="Calibri"/>
                  <a:ea typeface="Calibri"/>
                  <a:cs typeface="Calibri"/>
                  <a:sym typeface="Calibri"/>
                </a:rPr>
                <a:t>Nêu cảm nhận.</a:t>
              </a:r>
              <a:endParaRPr b="1" i="1" sz="4400">
                <a:solidFill>
                  <a:srgbClr val="000000"/>
                </a:solidFill>
                <a:latin typeface="Calibri"/>
                <a:ea typeface="Calibri"/>
                <a:cs typeface="Calibri"/>
                <a:sym typeface="Calibri"/>
              </a:endParaRPr>
            </a:p>
          </p:txBody>
        </p:sp>
        <p:sp>
          <p:nvSpPr>
            <p:cNvPr id="613" name="Google Shape;613;p23"/>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rgbClr val="FFFFFF"/>
                </a:solidFill>
                <a:latin typeface="Arial"/>
                <a:ea typeface="Arial"/>
                <a:cs typeface="Arial"/>
                <a:sym typeface="Arial"/>
              </a:endParaRPr>
            </a:p>
          </p:txBody>
        </p:sp>
      </p:grpSp>
      <p:grpSp>
        <p:nvGrpSpPr>
          <p:cNvPr id="614" name="Google Shape;614;p23"/>
          <p:cNvGrpSpPr/>
          <p:nvPr/>
        </p:nvGrpSpPr>
        <p:grpSpPr>
          <a:xfrm>
            <a:off x="2211387" y="3742291"/>
            <a:ext cx="4514976" cy="1144642"/>
            <a:chOff x="2211387" y="3742291"/>
            <a:chExt cx="4514976" cy="1144642"/>
          </a:xfrm>
        </p:grpSpPr>
        <p:pic>
          <p:nvPicPr>
            <p:cNvPr id="615" name="Google Shape;615;p23"/>
            <p:cNvPicPr preferRelativeResize="0"/>
            <p:nvPr/>
          </p:nvPicPr>
          <p:blipFill rotWithShape="1">
            <a:blip r:embed="rId5">
              <a:alphaModFix/>
            </a:blip>
            <a:srcRect b="0" l="0" r="0" t="0"/>
            <a:stretch/>
          </p:blipFill>
          <p:spPr>
            <a:xfrm>
              <a:off x="2211387" y="3742291"/>
              <a:ext cx="4514976" cy="1144642"/>
            </a:xfrm>
            <a:prstGeom prst="rect">
              <a:avLst/>
            </a:prstGeom>
            <a:noFill/>
            <a:ln>
              <a:noFill/>
            </a:ln>
          </p:spPr>
        </p:pic>
        <p:sp>
          <p:nvSpPr>
            <p:cNvPr id="616" name="Google Shape;616;p23"/>
            <p:cNvSpPr/>
            <p:nvPr/>
          </p:nvSpPr>
          <p:spPr>
            <a:xfrm>
              <a:off x="2910345" y="3897182"/>
              <a:ext cx="297709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 Lập dàn ý</a:t>
              </a:r>
              <a:endParaRPr b="1" i="1" sz="4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id="622" name="Google Shape;622;p24"/>
          <p:cNvPicPr preferRelativeResize="0"/>
          <p:nvPr/>
        </p:nvPicPr>
        <p:blipFill rotWithShape="1">
          <a:blip r:embed="rId3">
            <a:alphaModFix/>
          </a:blip>
          <a:srcRect b="0" l="0" r="0" t="0"/>
          <a:stretch/>
        </p:blipFill>
        <p:spPr>
          <a:xfrm>
            <a:off x="14860586" y="5324604"/>
            <a:ext cx="9301751" cy="7744249"/>
          </a:xfrm>
          <a:prstGeom prst="rect">
            <a:avLst/>
          </a:prstGeom>
          <a:noFill/>
          <a:ln>
            <a:noFill/>
          </a:ln>
        </p:spPr>
      </p:pic>
      <p:grpSp>
        <p:nvGrpSpPr>
          <p:cNvPr id="623" name="Google Shape;623;p24"/>
          <p:cNvGrpSpPr/>
          <p:nvPr/>
        </p:nvGrpSpPr>
        <p:grpSpPr>
          <a:xfrm>
            <a:off x="-178462" y="1600200"/>
            <a:ext cx="18239449" cy="914400"/>
            <a:chOff x="-178462" y="1828800"/>
            <a:chExt cx="18239449" cy="914400"/>
          </a:xfrm>
        </p:grpSpPr>
        <p:sp>
          <p:nvSpPr>
            <p:cNvPr id="624" name="Google Shape;624;p24"/>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625" name="Google Shape;625;p24"/>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ahoma"/>
                  <a:ea typeface="Tahoma"/>
                  <a:cs typeface="Tahoma"/>
                  <a:sym typeface="Tahoma"/>
                </a:rPr>
                <a:t>IV</a:t>
              </a:r>
              <a:endParaRPr b="1" sz="4800">
                <a:solidFill>
                  <a:srgbClr val="FFFFFF"/>
                </a:solidFill>
                <a:latin typeface="Tahoma"/>
                <a:ea typeface="Tahoma"/>
                <a:cs typeface="Tahoma"/>
                <a:sym typeface="Tahoma"/>
              </a:endParaRPr>
            </a:p>
          </p:txBody>
        </p:sp>
        <p:sp>
          <p:nvSpPr>
            <p:cNvPr id="626" name="Google Shape;626;p24"/>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a:t>
              </a:r>
              <a:endParaRPr b="1" sz="5000">
                <a:solidFill>
                  <a:srgbClr val="31859B"/>
                </a:solidFill>
                <a:latin typeface="Tahoma"/>
                <a:ea typeface="Tahoma"/>
                <a:cs typeface="Tahoma"/>
                <a:sym typeface="Tahoma"/>
              </a:endParaRPr>
            </a:p>
          </p:txBody>
        </p:sp>
      </p:grpSp>
      <p:grpSp>
        <p:nvGrpSpPr>
          <p:cNvPr id="627" name="Google Shape;627;p24"/>
          <p:cNvGrpSpPr/>
          <p:nvPr/>
        </p:nvGrpSpPr>
        <p:grpSpPr>
          <a:xfrm>
            <a:off x="639910" y="2514600"/>
            <a:ext cx="19630877" cy="890826"/>
            <a:chOff x="644526" y="2766774"/>
            <a:chExt cx="19630877" cy="890826"/>
          </a:xfrm>
        </p:grpSpPr>
        <p:sp>
          <p:nvSpPr>
            <p:cNvPr id="628" name="Google Shape;628;p24"/>
            <p:cNvSpPr txBox="1"/>
            <p:nvPr/>
          </p:nvSpPr>
          <p:spPr>
            <a:xfrm>
              <a:off x="2058987" y="2766774"/>
              <a:ext cx="182164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không có sẵn luận điểm, luận cứ</a:t>
              </a:r>
              <a:endParaRPr b="1" i="1" sz="4800">
                <a:solidFill>
                  <a:srgbClr val="31859B"/>
                </a:solidFill>
                <a:latin typeface="Tahoma"/>
                <a:ea typeface="Tahoma"/>
                <a:cs typeface="Tahoma"/>
                <a:sym typeface="Tahoma"/>
              </a:endParaRPr>
            </a:p>
          </p:txBody>
        </p:sp>
        <p:sp>
          <p:nvSpPr>
            <p:cNvPr id="629" name="Google Shape;629;p24"/>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630" name="Google Shape;630;p24"/>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FF"/>
                  </a:solidFill>
                  <a:latin typeface="Tahoma"/>
                  <a:ea typeface="Tahoma"/>
                  <a:cs typeface="Tahoma"/>
                  <a:sym typeface="Tahoma"/>
                </a:rPr>
                <a:t>2</a:t>
              </a:r>
              <a:endParaRPr b="1" sz="5000">
                <a:solidFill>
                  <a:srgbClr val="FFFFFF"/>
                </a:solidFill>
                <a:latin typeface="Tahoma"/>
                <a:ea typeface="Tahoma"/>
                <a:cs typeface="Tahoma"/>
                <a:sym typeface="Tahoma"/>
              </a:endParaRPr>
            </a:p>
          </p:txBody>
        </p:sp>
      </p:grpSp>
      <p:sp>
        <p:nvSpPr>
          <p:cNvPr id="631" name="Google Shape;631;p24"/>
          <p:cNvSpPr txBox="1"/>
          <p:nvPr/>
        </p:nvSpPr>
        <p:spPr>
          <a:xfrm>
            <a:off x="3049587" y="4793159"/>
            <a:ext cx="1463040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E36C09"/>
                </a:solidFill>
                <a:latin typeface="Arial"/>
                <a:ea typeface="Arial"/>
                <a:cs typeface="Arial"/>
                <a:sym typeface="Arial"/>
              </a:rPr>
              <a:t>Giải thích câu tục ngữ: </a:t>
            </a:r>
            <a:r>
              <a:rPr b="1" i="1" lang="en-US" sz="4400">
                <a:solidFill>
                  <a:srgbClr val="31859B"/>
                </a:solidFill>
                <a:latin typeface="Arial"/>
                <a:ea typeface="Arial"/>
                <a:cs typeface="Arial"/>
                <a:sym typeface="Arial"/>
              </a:rPr>
              <a:t>Uống nước nhớ nguồn</a:t>
            </a:r>
            <a:endParaRPr b="1" i="1" sz="4400">
              <a:solidFill>
                <a:srgbClr val="E36C09"/>
              </a:solidFill>
              <a:latin typeface="Arial"/>
              <a:ea typeface="Arial"/>
              <a:cs typeface="Arial"/>
              <a:sym typeface="Arial"/>
            </a:endParaRPr>
          </a:p>
        </p:txBody>
      </p:sp>
      <p:sp>
        <p:nvSpPr>
          <p:cNvPr id="632" name="Google Shape;632;p24"/>
          <p:cNvSpPr txBox="1"/>
          <p:nvPr/>
        </p:nvSpPr>
        <p:spPr>
          <a:xfrm>
            <a:off x="3639264" y="6477000"/>
            <a:ext cx="15392399" cy="2529923"/>
          </a:xfrm>
          <a:prstGeom prst="rect">
            <a:avLst/>
          </a:prstGeom>
          <a:noFill/>
          <a:ln>
            <a:noFill/>
          </a:ln>
        </p:spPr>
        <p:txBody>
          <a:bodyPr anchorCtr="0" anchor="t" bIns="45700" lIns="91425" spcFirstLastPara="1" rIns="91425" wrap="square" tIns="45700">
            <a:spAutoFit/>
          </a:bodyPr>
          <a:lstStyle/>
          <a:p>
            <a:pPr indent="-571500" lvl="0" marL="571500" marR="0" rtl="0" algn="l">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Thể loại: giải thích.</a:t>
            </a:r>
            <a:endParaRPr b="1" sz="4400">
              <a:solidFill>
                <a:srgbClr val="000000"/>
              </a:solidFill>
              <a:latin typeface="Arial"/>
              <a:ea typeface="Arial"/>
              <a:cs typeface="Arial"/>
              <a:sym typeface="Arial"/>
            </a:endParaRPr>
          </a:p>
          <a:p>
            <a:pPr indent="-571500" lvl="0" marL="571500" marR="0" rtl="0" algn="l">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Nội dung: lòng biết ơn.</a:t>
            </a:r>
            <a:endParaRPr b="1" sz="4400">
              <a:solidFill>
                <a:srgbClr val="000000"/>
              </a:solidFill>
              <a:latin typeface="Arial"/>
              <a:ea typeface="Arial"/>
              <a:cs typeface="Arial"/>
              <a:sym typeface="Arial"/>
            </a:endParaRPr>
          </a:p>
          <a:p>
            <a:pPr indent="-571500" lvl="0" marL="571500" marR="0" rtl="0" algn="l">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Phạm vi dẫn chứng: tự do</a:t>
            </a:r>
            <a:endParaRPr b="1" sz="4400">
              <a:solidFill>
                <a:srgbClr val="000000"/>
              </a:solidFill>
              <a:latin typeface="Arial"/>
              <a:ea typeface="Arial"/>
              <a:cs typeface="Arial"/>
              <a:sym typeface="Arial"/>
            </a:endParaRPr>
          </a:p>
        </p:txBody>
      </p:sp>
      <p:pic>
        <p:nvPicPr>
          <p:cNvPr id="633" name="Google Shape;633;p24"/>
          <p:cNvPicPr preferRelativeResize="0"/>
          <p:nvPr/>
        </p:nvPicPr>
        <p:blipFill rotWithShape="1">
          <a:blip r:embed="rId4">
            <a:alphaModFix/>
          </a:blip>
          <a:srcRect b="0" l="0" r="0" t="0"/>
          <a:stretch/>
        </p:blipFill>
        <p:spPr>
          <a:xfrm>
            <a:off x="1830387" y="3733800"/>
            <a:ext cx="2879725" cy="922337"/>
          </a:xfrm>
          <a:prstGeom prst="rect">
            <a:avLst/>
          </a:prstGeom>
          <a:noFill/>
          <a:ln>
            <a:noFill/>
          </a:ln>
        </p:spPr>
      </p:pic>
      <p:grpSp>
        <p:nvGrpSpPr>
          <p:cNvPr id="634" name="Google Shape;634;p24"/>
          <p:cNvGrpSpPr/>
          <p:nvPr/>
        </p:nvGrpSpPr>
        <p:grpSpPr>
          <a:xfrm>
            <a:off x="3201987" y="5783759"/>
            <a:ext cx="5347725" cy="769441"/>
            <a:chOff x="2135187" y="5791200"/>
            <a:chExt cx="5548265" cy="769441"/>
          </a:xfrm>
        </p:grpSpPr>
        <p:sp>
          <p:nvSpPr>
            <p:cNvPr id="635" name="Google Shape;635;p24"/>
            <p:cNvSpPr txBox="1"/>
            <p:nvPr/>
          </p:nvSpPr>
          <p:spPr>
            <a:xfrm>
              <a:off x="2592388" y="5791200"/>
              <a:ext cx="5091064"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000000"/>
                  </a:solidFill>
                  <a:latin typeface="Calibri"/>
                  <a:ea typeface="Calibri"/>
                  <a:cs typeface="Calibri"/>
                  <a:sym typeface="Calibri"/>
                </a:rPr>
                <a:t>Tìm hiểu đề:</a:t>
              </a:r>
              <a:endParaRPr b="1" i="1" sz="4400">
                <a:solidFill>
                  <a:srgbClr val="000000"/>
                </a:solidFill>
                <a:latin typeface="Calibri"/>
                <a:ea typeface="Calibri"/>
                <a:cs typeface="Calibri"/>
                <a:sym typeface="Calibri"/>
              </a:endParaRPr>
            </a:p>
          </p:txBody>
        </p:sp>
        <p:sp>
          <p:nvSpPr>
            <p:cNvPr id="636" name="Google Shape;636;p24"/>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rgbClr val="FFFFF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0" st="0"/>
                                            </p:txEl>
                                          </p:spTgt>
                                        </p:tgtEl>
                                        <p:attrNameLst>
                                          <p:attrName>style.visibility</p:attrName>
                                        </p:attrNameLst>
                                      </p:cBhvr>
                                      <p:to>
                                        <p:strVal val="visible"/>
                                      </p:to>
                                    </p:set>
                                    <p:animEffect filter="fade" transition="in">
                                      <p:cBhvr>
                                        <p:cTn dur="500"/>
                                        <p:tgtEl>
                                          <p:spTgt spid="6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1" st="1"/>
                                            </p:txEl>
                                          </p:spTgt>
                                        </p:tgtEl>
                                        <p:attrNameLst>
                                          <p:attrName>style.visibility</p:attrName>
                                        </p:attrNameLst>
                                      </p:cBhvr>
                                      <p:to>
                                        <p:strVal val="visible"/>
                                      </p:to>
                                    </p:set>
                                    <p:animEffect filter="fade" transition="in">
                                      <p:cBhvr>
                                        <p:cTn dur="500"/>
                                        <p:tgtEl>
                                          <p:spTgt spid="6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2" st="2"/>
                                            </p:txEl>
                                          </p:spTgt>
                                        </p:tgtEl>
                                        <p:attrNameLst>
                                          <p:attrName>style.visibility</p:attrName>
                                        </p:attrNameLst>
                                      </p:cBhvr>
                                      <p:to>
                                        <p:strVal val="visible"/>
                                      </p:to>
                                    </p:set>
                                    <p:animEffect filter="fade" transition="in">
                                      <p:cBhvr>
                                        <p:cTn dur="500"/>
                                        <p:tgtEl>
                                          <p:spTgt spid="63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grpSp>
        <p:nvGrpSpPr>
          <p:cNvPr id="642" name="Google Shape;642;p25"/>
          <p:cNvGrpSpPr/>
          <p:nvPr/>
        </p:nvGrpSpPr>
        <p:grpSpPr>
          <a:xfrm>
            <a:off x="-178462" y="1600200"/>
            <a:ext cx="18239449" cy="914400"/>
            <a:chOff x="-178462" y="1828800"/>
            <a:chExt cx="18239449" cy="914400"/>
          </a:xfrm>
        </p:grpSpPr>
        <p:sp>
          <p:nvSpPr>
            <p:cNvPr id="643" name="Google Shape;643;p25"/>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644" name="Google Shape;644;p25"/>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ahoma"/>
                  <a:ea typeface="Tahoma"/>
                  <a:cs typeface="Tahoma"/>
                  <a:sym typeface="Tahoma"/>
                </a:rPr>
                <a:t>IV</a:t>
              </a:r>
              <a:endParaRPr b="1" sz="4800">
                <a:solidFill>
                  <a:srgbClr val="FFFFFF"/>
                </a:solidFill>
                <a:latin typeface="Tahoma"/>
                <a:ea typeface="Tahoma"/>
                <a:cs typeface="Tahoma"/>
                <a:sym typeface="Tahoma"/>
              </a:endParaRPr>
            </a:p>
          </p:txBody>
        </p:sp>
        <p:sp>
          <p:nvSpPr>
            <p:cNvPr id="645" name="Google Shape;645;p25"/>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 </a:t>
              </a:r>
              <a:endParaRPr b="1" sz="5000">
                <a:solidFill>
                  <a:srgbClr val="31859B"/>
                </a:solidFill>
                <a:latin typeface="Tahoma"/>
                <a:ea typeface="Tahoma"/>
                <a:cs typeface="Tahoma"/>
                <a:sym typeface="Tahoma"/>
              </a:endParaRPr>
            </a:p>
          </p:txBody>
        </p:sp>
      </p:grpSp>
      <p:grpSp>
        <p:nvGrpSpPr>
          <p:cNvPr id="646" name="Google Shape;646;p25"/>
          <p:cNvGrpSpPr/>
          <p:nvPr/>
        </p:nvGrpSpPr>
        <p:grpSpPr>
          <a:xfrm>
            <a:off x="639910" y="2514600"/>
            <a:ext cx="19630877" cy="890826"/>
            <a:chOff x="644526" y="2766774"/>
            <a:chExt cx="19630877" cy="890826"/>
          </a:xfrm>
        </p:grpSpPr>
        <p:sp>
          <p:nvSpPr>
            <p:cNvPr id="647" name="Google Shape;647;p25"/>
            <p:cNvSpPr txBox="1"/>
            <p:nvPr/>
          </p:nvSpPr>
          <p:spPr>
            <a:xfrm>
              <a:off x="2058987" y="2766774"/>
              <a:ext cx="182164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không có sẵn luận điểm, luận cứ</a:t>
              </a:r>
              <a:endParaRPr b="1" i="1" sz="4800">
                <a:solidFill>
                  <a:srgbClr val="31859B"/>
                </a:solidFill>
                <a:latin typeface="Tahoma"/>
                <a:ea typeface="Tahoma"/>
                <a:cs typeface="Tahoma"/>
                <a:sym typeface="Tahoma"/>
              </a:endParaRPr>
            </a:p>
          </p:txBody>
        </p:sp>
        <p:sp>
          <p:nvSpPr>
            <p:cNvPr id="648" name="Google Shape;648;p25"/>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649" name="Google Shape;649;p25"/>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FF"/>
                  </a:solidFill>
                  <a:latin typeface="Tahoma"/>
                  <a:ea typeface="Tahoma"/>
                  <a:cs typeface="Tahoma"/>
                  <a:sym typeface="Tahoma"/>
                </a:rPr>
                <a:t>2</a:t>
              </a:r>
              <a:endParaRPr b="1" sz="5000">
                <a:solidFill>
                  <a:srgbClr val="FFFFFF"/>
                </a:solidFill>
                <a:latin typeface="Tahoma"/>
                <a:ea typeface="Tahoma"/>
                <a:cs typeface="Tahoma"/>
                <a:sym typeface="Tahoma"/>
              </a:endParaRPr>
            </a:p>
          </p:txBody>
        </p:sp>
      </p:grpSp>
      <p:grpSp>
        <p:nvGrpSpPr>
          <p:cNvPr id="650" name="Google Shape;650;p25"/>
          <p:cNvGrpSpPr/>
          <p:nvPr/>
        </p:nvGrpSpPr>
        <p:grpSpPr>
          <a:xfrm>
            <a:off x="2211387" y="5037891"/>
            <a:ext cx="8951192" cy="846322"/>
            <a:chOff x="2211387" y="5029200"/>
            <a:chExt cx="8951192" cy="846322"/>
          </a:xfrm>
        </p:grpSpPr>
        <p:sp>
          <p:nvSpPr>
            <p:cNvPr id="651" name="Google Shape;651;p25"/>
            <p:cNvSpPr txBox="1"/>
            <p:nvPr/>
          </p:nvSpPr>
          <p:spPr>
            <a:xfrm>
              <a:off x="2820988" y="5029200"/>
              <a:ext cx="8341591" cy="84632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rgbClr val="000000"/>
                  </a:solidFill>
                  <a:latin typeface="Calibri"/>
                  <a:ea typeface="Calibri"/>
                  <a:cs typeface="Calibri"/>
                  <a:sym typeface="Calibri"/>
                </a:rPr>
                <a:t>Mở bài: </a:t>
              </a:r>
              <a:r>
                <a:rPr b="1" lang="en-US" sz="4400">
                  <a:solidFill>
                    <a:srgbClr val="000000"/>
                  </a:solidFill>
                  <a:latin typeface="Arial"/>
                  <a:ea typeface="Arial"/>
                  <a:cs typeface="Arial"/>
                  <a:sym typeface="Arial"/>
                </a:rPr>
                <a:t>Giới thiệu dẫn vào đề</a:t>
              </a:r>
              <a:endParaRPr b="1" sz="4400">
                <a:solidFill>
                  <a:srgbClr val="000000"/>
                </a:solidFill>
                <a:latin typeface="Arial"/>
                <a:ea typeface="Arial"/>
                <a:cs typeface="Arial"/>
                <a:sym typeface="Arial"/>
              </a:endParaRPr>
            </a:p>
          </p:txBody>
        </p:sp>
        <p:pic>
          <p:nvPicPr>
            <p:cNvPr id="652" name="Google Shape;652;p25"/>
            <p:cNvPicPr preferRelativeResize="0"/>
            <p:nvPr/>
          </p:nvPicPr>
          <p:blipFill rotWithShape="1">
            <a:blip r:embed="rId3">
              <a:alphaModFix/>
            </a:blip>
            <a:srcRect b="0" l="0" r="0" t="0"/>
            <a:stretch/>
          </p:blipFill>
          <p:spPr>
            <a:xfrm>
              <a:off x="2211387" y="5257543"/>
              <a:ext cx="457457" cy="457457"/>
            </a:xfrm>
            <a:prstGeom prst="rect">
              <a:avLst/>
            </a:prstGeom>
            <a:noFill/>
            <a:ln>
              <a:noFill/>
            </a:ln>
          </p:spPr>
        </p:pic>
      </p:grpSp>
      <p:grpSp>
        <p:nvGrpSpPr>
          <p:cNvPr id="653" name="Google Shape;653;p25"/>
          <p:cNvGrpSpPr/>
          <p:nvPr/>
        </p:nvGrpSpPr>
        <p:grpSpPr>
          <a:xfrm>
            <a:off x="2170680" y="5799891"/>
            <a:ext cx="18557308" cy="846322"/>
            <a:chOff x="2211387" y="5029200"/>
            <a:chExt cx="18557308" cy="846322"/>
          </a:xfrm>
        </p:grpSpPr>
        <p:sp>
          <p:nvSpPr>
            <p:cNvPr id="654" name="Google Shape;654;p25"/>
            <p:cNvSpPr txBox="1"/>
            <p:nvPr/>
          </p:nvSpPr>
          <p:spPr>
            <a:xfrm>
              <a:off x="2820987" y="5029200"/>
              <a:ext cx="17947708" cy="84632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rgbClr val="000000"/>
                  </a:solidFill>
                  <a:latin typeface="Calibri"/>
                  <a:ea typeface="Calibri"/>
                  <a:cs typeface="Calibri"/>
                  <a:sym typeface="Calibri"/>
                </a:rPr>
                <a:t>Thân bài</a:t>
              </a:r>
              <a:endParaRPr b="1" sz="4400">
                <a:solidFill>
                  <a:srgbClr val="000000"/>
                </a:solidFill>
                <a:latin typeface="Arial"/>
                <a:ea typeface="Arial"/>
                <a:cs typeface="Arial"/>
                <a:sym typeface="Arial"/>
              </a:endParaRPr>
            </a:p>
          </p:txBody>
        </p:sp>
        <p:pic>
          <p:nvPicPr>
            <p:cNvPr id="655" name="Google Shape;655;p25"/>
            <p:cNvPicPr preferRelativeResize="0"/>
            <p:nvPr/>
          </p:nvPicPr>
          <p:blipFill rotWithShape="1">
            <a:blip r:embed="rId3">
              <a:alphaModFix/>
            </a:blip>
            <a:srcRect b="0" l="0" r="0" t="0"/>
            <a:stretch/>
          </p:blipFill>
          <p:spPr>
            <a:xfrm>
              <a:off x="2211387" y="5257543"/>
              <a:ext cx="457457" cy="457457"/>
            </a:xfrm>
            <a:prstGeom prst="rect">
              <a:avLst/>
            </a:prstGeom>
            <a:noFill/>
            <a:ln>
              <a:noFill/>
            </a:ln>
          </p:spPr>
        </p:pic>
      </p:grpSp>
      <p:sp>
        <p:nvSpPr>
          <p:cNvPr id="656" name="Google Shape;656;p25"/>
          <p:cNvSpPr/>
          <p:nvPr/>
        </p:nvSpPr>
        <p:spPr>
          <a:xfrm>
            <a:off x="3278188" y="7486233"/>
            <a:ext cx="7884392" cy="2800767"/>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rgbClr val="C00000"/>
              </a:buClr>
              <a:buSzPts val="4400"/>
              <a:buFont typeface="Noto Sans Symbols"/>
              <a:buChar char="▪"/>
            </a:pPr>
            <a:r>
              <a:rPr b="1" i="1" lang="en-US" sz="4400">
                <a:solidFill>
                  <a:srgbClr val="C00000"/>
                </a:solidFill>
                <a:latin typeface="Arial"/>
                <a:ea typeface="Arial"/>
                <a:cs typeface="Arial"/>
                <a:sym typeface="Arial"/>
              </a:rPr>
              <a:t>Uống nước</a:t>
            </a:r>
            <a:endParaRPr b="1" i="1" sz="4400">
              <a:solidFill>
                <a:srgbClr val="C00000"/>
              </a:solidFill>
              <a:latin typeface="Arial"/>
              <a:ea typeface="Arial"/>
              <a:cs typeface="Arial"/>
              <a:sym typeface="Arial"/>
            </a:endParaRPr>
          </a:p>
          <a:p>
            <a:pPr indent="-571500" lvl="0" marL="571500" marR="0" rtl="0" algn="just">
              <a:spcBef>
                <a:spcPts val="0"/>
              </a:spcBef>
              <a:spcAft>
                <a:spcPts val="0"/>
              </a:spcAft>
              <a:buClr>
                <a:srgbClr val="C00000"/>
              </a:buClr>
              <a:buSzPts val="4400"/>
              <a:buFont typeface="Noto Sans Symbols"/>
              <a:buChar char="▪"/>
            </a:pPr>
            <a:r>
              <a:rPr b="1" i="1" lang="en-US" sz="4400">
                <a:solidFill>
                  <a:srgbClr val="C00000"/>
                </a:solidFill>
                <a:latin typeface="Arial"/>
                <a:ea typeface="Arial"/>
                <a:cs typeface="Arial"/>
                <a:sym typeface="Arial"/>
              </a:rPr>
              <a:t> Nguồn</a:t>
            </a:r>
            <a:endParaRPr b="1" i="1" sz="4400">
              <a:solidFill>
                <a:srgbClr val="C00000"/>
              </a:solidFill>
              <a:latin typeface="Arial"/>
              <a:ea typeface="Arial"/>
              <a:cs typeface="Arial"/>
              <a:sym typeface="Arial"/>
            </a:endParaRPr>
          </a:p>
          <a:p>
            <a:pPr indent="-571500" lvl="0" marL="571500" marR="0" rtl="0" algn="just">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 Tại sao </a:t>
            </a:r>
            <a:r>
              <a:rPr b="1" i="1" lang="en-US" sz="4400">
                <a:solidFill>
                  <a:srgbClr val="C00000"/>
                </a:solidFill>
                <a:latin typeface="Arial"/>
                <a:ea typeface="Arial"/>
                <a:cs typeface="Arial"/>
                <a:sym typeface="Arial"/>
              </a:rPr>
              <a:t>uống nước </a:t>
            </a:r>
            <a:r>
              <a:rPr b="1" lang="en-US" sz="4400">
                <a:solidFill>
                  <a:srgbClr val="000000"/>
                </a:solidFill>
                <a:latin typeface="Arial"/>
                <a:ea typeface="Arial"/>
                <a:cs typeface="Arial"/>
                <a:sym typeface="Arial"/>
              </a:rPr>
              <a:t>phải </a:t>
            </a:r>
            <a:r>
              <a:rPr b="1" i="1" lang="en-US" sz="4400">
                <a:solidFill>
                  <a:srgbClr val="C00000"/>
                </a:solidFill>
                <a:latin typeface="Arial"/>
                <a:ea typeface="Arial"/>
                <a:cs typeface="Arial"/>
                <a:sym typeface="Arial"/>
              </a:rPr>
              <a:t>nhớ nguồn</a:t>
            </a:r>
            <a:r>
              <a:rPr b="1" lang="en-US" sz="4400">
                <a:solidFill>
                  <a:srgbClr val="000000"/>
                </a:solidFill>
                <a:latin typeface="Arial"/>
                <a:ea typeface="Arial"/>
                <a:cs typeface="Arial"/>
                <a:sym typeface="Arial"/>
              </a:rPr>
              <a:t>?</a:t>
            </a:r>
            <a:endParaRPr b="1" sz="4400">
              <a:solidFill>
                <a:srgbClr val="000000"/>
              </a:solidFill>
              <a:latin typeface="Arial"/>
              <a:ea typeface="Arial"/>
              <a:cs typeface="Arial"/>
              <a:sym typeface="Arial"/>
            </a:endParaRPr>
          </a:p>
        </p:txBody>
      </p:sp>
      <p:grpSp>
        <p:nvGrpSpPr>
          <p:cNvPr id="657" name="Google Shape;657;p25"/>
          <p:cNvGrpSpPr/>
          <p:nvPr/>
        </p:nvGrpSpPr>
        <p:grpSpPr>
          <a:xfrm>
            <a:off x="2897187" y="6630650"/>
            <a:ext cx="8856946" cy="769441"/>
            <a:chOff x="2135187" y="5791200"/>
            <a:chExt cx="9189082" cy="769441"/>
          </a:xfrm>
        </p:grpSpPr>
        <p:sp>
          <p:nvSpPr>
            <p:cNvPr id="658" name="Google Shape;658;p25"/>
            <p:cNvSpPr txBox="1"/>
            <p:nvPr/>
          </p:nvSpPr>
          <p:spPr>
            <a:xfrm>
              <a:off x="2592388" y="5791200"/>
              <a:ext cx="8731881"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000000"/>
                  </a:solidFill>
                  <a:latin typeface="Calibri"/>
                  <a:ea typeface="Calibri"/>
                  <a:cs typeface="Calibri"/>
                  <a:sym typeface="Calibri"/>
                </a:rPr>
                <a:t>Giải thích các khái niệm:</a:t>
              </a:r>
              <a:endParaRPr b="1" i="1" sz="4400">
                <a:solidFill>
                  <a:srgbClr val="000000"/>
                </a:solidFill>
                <a:latin typeface="Calibri"/>
                <a:ea typeface="Calibri"/>
                <a:cs typeface="Calibri"/>
                <a:sym typeface="Calibri"/>
              </a:endParaRPr>
            </a:p>
          </p:txBody>
        </p:sp>
        <p:sp>
          <p:nvSpPr>
            <p:cNvPr id="659" name="Google Shape;659;p25"/>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rgbClr val="FFFFFF"/>
                </a:solidFill>
                <a:latin typeface="Arial"/>
                <a:ea typeface="Arial"/>
                <a:cs typeface="Arial"/>
                <a:sym typeface="Arial"/>
              </a:endParaRPr>
            </a:p>
          </p:txBody>
        </p:sp>
      </p:grpSp>
      <p:pic>
        <p:nvPicPr>
          <p:cNvPr id="660" name="Google Shape;660;p25"/>
          <p:cNvPicPr preferRelativeResize="0"/>
          <p:nvPr/>
        </p:nvPicPr>
        <p:blipFill rotWithShape="1">
          <a:blip r:embed="rId4">
            <a:alphaModFix/>
          </a:blip>
          <a:srcRect b="0" l="0" r="0" t="0"/>
          <a:stretch/>
        </p:blipFill>
        <p:spPr>
          <a:xfrm>
            <a:off x="13184188" y="3928904"/>
            <a:ext cx="10978150" cy="9139949"/>
          </a:xfrm>
          <a:prstGeom prst="rect">
            <a:avLst/>
          </a:prstGeom>
          <a:noFill/>
          <a:ln>
            <a:noFill/>
          </a:ln>
        </p:spPr>
      </p:pic>
      <p:grpSp>
        <p:nvGrpSpPr>
          <p:cNvPr id="661" name="Google Shape;661;p25"/>
          <p:cNvGrpSpPr/>
          <p:nvPr/>
        </p:nvGrpSpPr>
        <p:grpSpPr>
          <a:xfrm>
            <a:off x="2211387" y="3742291"/>
            <a:ext cx="4514976" cy="1144642"/>
            <a:chOff x="2211387" y="3742291"/>
            <a:chExt cx="4514976" cy="1144642"/>
          </a:xfrm>
        </p:grpSpPr>
        <p:pic>
          <p:nvPicPr>
            <p:cNvPr id="662" name="Google Shape;662;p25"/>
            <p:cNvPicPr preferRelativeResize="0"/>
            <p:nvPr/>
          </p:nvPicPr>
          <p:blipFill rotWithShape="1">
            <a:blip r:embed="rId5">
              <a:alphaModFix/>
            </a:blip>
            <a:srcRect b="0" l="0" r="0" t="0"/>
            <a:stretch/>
          </p:blipFill>
          <p:spPr>
            <a:xfrm>
              <a:off x="2211387" y="3742291"/>
              <a:ext cx="4514976" cy="1144642"/>
            </a:xfrm>
            <a:prstGeom prst="rect">
              <a:avLst/>
            </a:prstGeom>
            <a:noFill/>
            <a:ln>
              <a:noFill/>
            </a:ln>
          </p:spPr>
        </p:pic>
        <p:sp>
          <p:nvSpPr>
            <p:cNvPr id="663" name="Google Shape;663;p25"/>
            <p:cNvSpPr/>
            <p:nvPr/>
          </p:nvSpPr>
          <p:spPr>
            <a:xfrm>
              <a:off x="2910345" y="3897182"/>
              <a:ext cx="297709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 Lập dàn ý</a:t>
              </a:r>
              <a:endParaRPr b="1" i="1" sz="4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0" st="0"/>
                                            </p:txEl>
                                          </p:spTgt>
                                        </p:tgtEl>
                                        <p:attrNameLst>
                                          <p:attrName>style.visibility</p:attrName>
                                        </p:attrNameLst>
                                      </p:cBhvr>
                                      <p:to>
                                        <p:strVal val="visible"/>
                                      </p:to>
                                    </p:set>
                                    <p:animEffect filter="fade" transition="in">
                                      <p:cBhvr>
                                        <p:cTn dur="500"/>
                                        <p:tgtEl>
                                          <p:spTgt spid="6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1" st="1"/>
                                            </p:txEl>
                                          </p:spTgt>
                                        </p:tgtEl>
                                        <p:attrNameLst>
                                          <p:attrName>style.visibility</p:attrName>
                                        </p:attrNameLst>
                                      </p:cBhvr>
                                      <p:to>
                                        <p:strVal val="visible"/>
                                      </p:to>
                                    </p:set>
                                    <p:animEffect filter="fade" transition="in">
                                      <p:cBhvr>
                                        <p:cTn dur="500"/>
                                        <p:tgtEl>
                                          <p:spTgt spid="6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2" st="2"/>
                                            </p:txEl>
                                          </p:spTgt>
                                        </p:tgtEl>
                                        <p:attrNameLst>
                                          <p:attrName>style.visibility</p:attrName>
                                        </p:attrNameLst>
                                      </p:cBhvr>
                                      <p:to>
                                        <p:strVal val="visible"/>
                                      </p:to>
                                    </p:set>
                                    <p:animEffect filter="fade" transition="in">
                                      <p:cBhvr>
                                        <p:cTn dur="500"/>
                                        <p:tgtEl>
                                          <p:spTgt spid="65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id="669" name="Google Shape;669;p26"/>
          <p:cNvPicPr preferRelativeResize="0"/>
          <p:nvPr/>
        </p:nvPicPr>
        <p:blipFill rotWithShape="1">
          <a:blip r:embed="rId3">
            <a:alphaModFix/>
          </a:blip>
          <a:srcRect b="0" l="0" r="0" t="0"/>
          <a:stretch/>
        </p:blipFill>
        <p:spPr>
          <a:xfrm>
            <a:off x="15825459" y="6858000"/>
            <a:ext cx="8534400" cy="6400800"/>
          </a:xfrm>
          <a:prstGeom prst="rect">
            <a:avLst/>
          </a:prstGeom>
          <a:noFill/>
          <a:ln>
            <a:noFill/>
          </a:ln>
        </p:spPr>
      </p:pic>
      <p:grpSp>
        <p:nvGrpSpPr>
          <p:cNvPr id="670" name="Google Shape;670;p26"/>
          <p:cNvGrpSpPr/>
          <p:nvPr/>
        </p:nvGrpSpPr>
        <p:grpSpPr>
          <a:xfrm>
            <a:off x="-178462" y="1600200"/>
            <a:ext cx="18239449" cy="914400"/>
            <a:chOff x="-178462" y="1828800"/>
            <a:chExt cx="18239449" cy="914400"/>
          </a:xfrm>
        </p:grpSpPr>
        <p:sp>
          <p:nvSpPr>
            <p:cNvPr id="671" name="Google Shape;671;p26"/>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672" name="Google Shape;672;p26"/>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ahoma"/>
                  <a:ea typeface="Tahoma"/>
                  <a:cs typeface="Tahoma"/>
                  <a:sym typeface="Tahoma"/>
                </a:rPr>
                <a:t>IV</a:t>
              </a:r>
              <a:endParaRPr b="1" sz="4800">
                <a:solidFill>
                  <a:srgbClr val="FFFFFF"/>
                </a:solidFill>
                <a:latin typeface="Tahoma"/>
                <a:ea typeface="Tahoma"/>
                <a:cs typeface="Tahoma"/>
                <a:sym typeface="Tahoma"/>
              </a:endParaRPr>
            </a:p>
          </p:txBody>
        </p:sp>
        <p:sp>
          <p:nvSpPr>
            <p:cNvPr id="673" name="Google Shape;673;p26"/>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 </a:t>
              </a:r>
              <a:endParaRPr b="1" sz="5000">
                <a:solidFill>
                  <a:srgbClr val="31859B"/>
                </a:solidFill>
                <a:latin typeface="Tahoma"/>
                <a:ea typeface="Tahoma"/>
                <a:cs typeface="Tahoma"/>
                <a:sym typeface="Tahoma"/>
              </a:endParaRPr>
            </a:p>
          </p:txBody>
        </p:sp>
      </p:grpSp>
      <p:grpSp>
        <p:nvGrpSpPr>
          <p:cNvPr id="674" name="Google Shape;674;p26"/>
          <p:cNvGrpSpPr/>
          <p:nvPr/>
        </p:nvGrpSpPr>
        <p:grpSpPr>
          <a:xfrm>
            <a:off x="639910" y="2514600"/>
            <a:ext cx="19630877" cy="890826"/>
            <a:chOff x="644526" y="2766774"/>
            <a:chExt cx="19630877" cy="890826"/>
          </a:xfrm>
        </p:grpSpPr>
        <p:sp>
          <p:nvSpPr>
            <p:cNvPr id="675" name="Google Shape;675;p26"/>
            <p:cNvSpPr txBox="1"/>
            <p:nvPr/>
          </p:nvSpPr>
          <p:spPr>
            <a:xfrm>
              <a:off x="2058987" y="2766774"/>
              <a:ext cx="182164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không có sẵn luận điểm, luận cứ</a:t>
              </a:r>
              <a:endParaRPr b="1" i="1" sz="4800">
                <a:solidFill>
                  <a:srgbClr val="31859B"/>
                </a:solidFill>
                <a:latin typeface="Tahoma"/>
                <a:ea typeface="Tahoma"/>
                <a:cs typeface="Tahoma"/>
                <a:sym typeface="Tahoma"/>
              </a:endParaRPr>
            </a:p>
          </p:txBody>
        </p:sp>
        <p:sp>
          <p:nvSpPr>
            <p:cNvPr id="676" name="Google Shape;676;p26"/>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677" name="Google Shape;677;p26"/>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FF"/>
                  </a:solidFill>
                  <a:latin typeface="Tahoma"/>
                  <a:ea typeface="Tahoma"/>
                  <a:cs typeface="Tahoma"/>
                  <a:sym typeface="Tahoma"/>
                </a:rPr>
                <a:t>2</a:t>
              </a:r>
              <a:endParaRPr b="1" sz="5000">
                <a:solidFill>
                  <a:srgbClr val="FFFFFF"/>
                </a:solidFill>
                <a:latin typeface="Tahoma"/>
                <a:ea typeface="Tahoma"/>
                <a:cs typeface="Tahoma"/>
                <a:sym typeface="Tahoma"/>
              </a:endParaRPr>
            </a:p>
          </p:txBody>
        </p:sp>
      </p:grpSp>
      <p:sp>
        <p:nvSpPr>
          <p:cNvPr id="678" name="Google Shape;678;p26"/>
          <p:cNvSpPr txBox="1"/>
          <p:nvPr/>
        </p:nvSpPr>
        <p:spPr>
          <a:xfrm>
            <a:off x="3125787" y="6513826"/>
            <a:ext cx="14097000" cy="4967514"/>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Biết tự hào (truyền thống) </a:t>
            </a:r>
            <a:endParaRPr b="1" sz="4400">
              <a:solidFill>
                <a:srgbClr val="000000"/>
              </a:solidFill>
              <a:latin typeface="Arial"/>
              <a:ea typeface="Arial"/>
              <a:cs typeface="Arial"/>
              <a:sym typeface="Arial"/>
            </a:endParaRPr>
          </a:p>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Có ý thức giữ gìn bản sắc, tinh hoa dân tộc.</a:t>
            </a:r>
            <a:endParaRPr b="1" sz="4400">
              <a:solidFill>
                <a:srgbClr val="000000"/>
              </a:solidFill>
              <a:latin typeface="Arial"/>
              <a:ea typeface="Arial"/>
              <a:cs typeface="Arial"/>
              <a:sym typeface="Arial"/>
            </a:endParaRPr>
          </a:p>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Sử dụng thành quả lao động một cách tiết kiệm.</a:t>
            </a:r>
            <a:endParaRPr b="1" sz="4400">
              <a:solidFill>
                <a:srgbClr val="000000"/>
              </a:solidFill>
              <a:latin typeface="Arial"/>
              <a:ea typeface="Arial"/>
              <a:cs typeface="Arial"/>
              <a:sym typeface="Arial"/>
            </a:endParaRPr>
          </a:p>
          <a:p>
            <a:pPr indent="-571500" lvl="0" marL="571500" marR="0" rtl="0" algn="just">
              <a:lnSpc>
                <a:spcPct val="120000"/>
              </a:lnSpc>
              <a:spcBef>
                <a:spcPts val="0"/>
              </a:spcBef>
              <a:spcAft>
                <a:spcPts val="0"/>
              </a:spcAft>
              <a:buClr>
                <a:schemeClr val="dk1"/>
              </a:buClr>
              <a:buSzPts val="4400"/>
              <a:buFont typeface="Noto Sans Symbols"/>
              <a:buChar char="▪"/>
            </a:pPr>
            <a:r>
              <a:rPr b="1" i="1" lang="en-US" sz="4400">
                <a:solidFill>
                  <a:srgbClr val="E36C09"/>
                </a:solidFill>
                <a:latin typeface="Arial"/>
                <a:ea typeface="Arial"/>
                <a:cs typeface="Arial"/>
                <a:sym typeface="Arial"/>
              </a:rPr>
              <a:t>Nhớ nguồn </a:t>
            </a:r>
            <a:r>
              <a:rPr b="1" lang="en-US" sz="4400">
                <a:solidFill>
                  <a:srgbClr val="000000"/>
                </a:solidFill>
                <a:latin typeface="Arial"/>
                <a:ea typeface="Arial"/>
                <a:cs typeface="Arial"/>
                <a:sym typeface="Arial"/>
              </a:rPr>
              <a:t>không loại trừ sự tiếp thu có chọn lọc những tinh hoa văn hóa nước ngoài để làm cho truyền thống ngày càng thêm phong phú rạng rỡ.</a:t>
            </a:r>
            <a:endParaRPr b="1" sz="4400">
              <a:solidFill>
                <a:srgbClr val="000000"/>
              </a:solidFill>
              <a:latin typeface="Arial"/>
              <a:ea typeface="Arial"/>
              <a:cs typeface="Arial"/>
              <a:sym typeface="Arial"/>
            </a:endParaRPr>
          </a:p>
        </p:txBody>
      </p:sp>
      <p:grpSp>
        <p:nvGrpSpPr>
          <p:cNvPr id="679" name="Google Shape;679;p26"/>
          <p:cNvGrpSpPr/>
          <p:nvPr/>
        </p:nvGrpSpPr>
        <p:grpSpPr>
          <a:xfrm>
            <a:off x="2170680" y="4868678"/>
            <a:ext cx="18557308" cy="846322"/>
            <a:chOff x="2211387" y="5029200"/>
            <a:chExt cx="18557308" cy="846322"/>
          </a:xfrm>
        </p:grpSpPr>
        <p:sp>
          <p:nvSpPr>
            <p:cNvPr id="680" name="Google Shape;680;p26"/>
            <p:cNvSpPr txBox="1"/>
            <p:nvPr/>
          </p:nvSpPr>
          <p:spPr>
            <a:xfrm>
              <a:off x="2820987" y="5029200"/>
              <a:ext cx="17947708" cy="84632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rgbClr val="000000"/>
                  </a:solidFill>
                  <a:latin typeface="Calibri"/>
                  <a:ea typeface="Calibri"/>
                  <a:cs typeface="Calibri"/>
                  <a:sym typeface="Calibri"/>
                </a:rPr>
                <a:t>Thân bài</a:t>
              </a:r>
              <a:endParaRPr b="1" sz="4400">
                <a:solidFill>
                  <a:srgbClr val="000000"/>
                </a:solidFill>
                <a:latin typeface="Arial"/>
                <a:ea typeface="Arial"/>
                <a:cs typeface="Arial"/>
                <a:sym typeface="Arial"/>
              </a:endParaRPr>
            </a:p>
          </p:txBody>
        </p:sp>
        <p:pic>
          <p:nvPicPr>
            <p:cNvPr id="681" name="Google Shape;681;p26"/>
            <p:cNvPicPr preferRelativeResize="0"/>
            <p:nvPr/>
          </p:nvPicPr>
          <p:blipFill rotWithShape="1">
            <a:blip r:embed="rId4">
              <a:alphaModFix/>
            </a:blip>
            <a:srcRect b="0" l="0" r="0" t="0"/>
            <a:stretch/>
          </p:blipFill>
          <p:spPr>
            <a:xfrm>
              <a:off x="2211387" y="5257543"/>
              <a:ext cx="457457" cy="457457"/>
            </a:xfrm>
            <a:prstGeom prst="rect">
              <a:avLst/>
            </a:prstGeom>
            <a:noFill/>
            <a:ln>
              <a:noFill/>
            </a:ln>
          </p:spPr>
        </p:pic>
      </p:grpSp>
      <p:grpSp>
        <p:nvGrpSpPr>
          <p:cNvPr id="682" name="Google Shape;682;p26"/>
          <p:cNvGrpSpPr/>
          <p:nvPr/>
        </p:nvGrpSpPr>
        <p:grpSpPr>
          <a:xfrm>
            <a:off x="2897187" y="5744385"/>
            <a:ext cx="8856946" cy="769441"/>
            <a:chOff x="2135187" y="5791200"/>
            <a:chExt cx="9189082" cy="769441"/>
          </a:xfrm>
        </p:grpSpPr>
        <p:sp>
          <p:nvSpPr>
            <p:cNvPr id="683" name="Google Shape;683;p26"/>
            <p:cNvSpPr txBox="1"/>
            <p:nvPr/>
          </p:nvSpPr>
          <p:spPr>
            <a:xfrm>
              <a:off x="2592388" y="5791200"/>
              <a:ext cx="8731881"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E36C09"/>
                  </a:solidFill>
                  <a:latin typeface="Calibri"/>
                  <a:ea typeface="Calibri"/>
                  <a:cs typeface="Calibri"/>
                  <a:sym typeface="Calibri"/>
                </a:rPr>
                <a:t>Nhớ nguồn</a:t>
              </a:r>
              <a:r>
                <a:rPr b="1" lang="en-US" sz="4400">
                  <a:solidFill>
                    <a:srgbClr val="000000"/>
                  </a:solidFill>
                  <a:latin typeface="Calibri"/>
                  <a:ea typeface="Calibri"/>
                  <a:cs typeface="Calibri"/>
                  <a:sym typeface="Calibri"/>
                </a:rPr>
                <a:t> ta phải làm gì?</a:t>
              </a:r>
              <a:endParaRPr b="1" sz="4400">
                <a:solidFill>
                  <a:srgbClr val="000000"/>
                </a:solidFill>
                <a:latin typeface="Calibri"/>
                <a:ea typeface="Calibri"/>
                <a:cs typeface="Calibri"/>
                <a:sym typeface="Calibri"/>
              </a:endParaRPr>
            </a:p>
          </p:txBody>
        </p:sp>
        <p:sp>
          <p:nvSpPr>
            <p:cNvPr id="684" name="Google Shape;684;p26"/>
            <p:cNvSpPr/>
            <p:nvPr/>
          </p:nvSpPr>
          <p:spPr>
            <a:xfrm>
              <a:off x="2135187" y="6019800"/>
              <a:ext cx="287382" cy="30480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4400">
                <a:solidFill>
                  <a:srgbClr val="FFFFFF"/>
                </a:solidFill>
                <a:latin typeface="Arial"/>
                <a:ea typeface="Arial"/>
                <a:cs typeface="Arial"/>
                <a:sym typeface="Arial"/>
              </a:endParaRPr>
            </a:p>
          </p:txBody>
        </p:sp>
      </p:grpSp>
      <p:grpSp>
        <p:nvGrpSpPr>
          <p:cNvPr id="685" name="Google Shape;685;p26"/>
          <p:cNvGrpSpPr/>
          <p:nvPr/>
        </p:nvGrpSpPr>
        <p:grpSpPr>
          <a:xfrm>
            <a:off x="2211387" y="3742291"/>
            <a:ext cx="4514976" cy="1144642"/>
            <a:chOff x="2211387" y="3742291"/>
            <a:chExt cx="4514976" cy="1144642"/>
          </a:xfrm>
        </p:grpSpPr>
        <p:pic>
          <p:nvPicPr>
            <p:cNvPr id="686" name="Google Shape;686;p26"/>
            <p:cNvPicPr preferRelativeResize="0"/>
            <p:nvPr/>
          </p:nvPicPr>
          <p:blipFill rotWithShape="1">
            <a:blip r:embed="rId5">
              <a:alphaModFix/>
            </a:blip>
            <a:srcRect b="0" l="0" r="0" t="0"/>
            <a:stretch/>
          </p:blipFill>
          <p:spPr>
            <a:xfrm>
              <a:off x="2211387" y="3742291"/>
              <a:ext cx="4514976" cy="1144642"/>
            </a:xfrm>
            <a:prstGeom prst="rect">
              <a:avLst/>
            </a:prstGeom>
            <a:noFill/>
            <a:ln>
              <a:noFill/>
            </a:ln>
          </p:spPr>
        </p:pic>
        <p:sp>
          <p:nvSpPr>
            <p:cNvPr id="687" name="Google Shape;687;p26"/>
            <p:cNvSpPr/>
            <p:nvPr/>
          </p:nvSpPr>
          <p:spPr>
            <a:xfrm>
              <a:off x="2910345" y="3897182"/>
              <a:ext cx="297709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 Lập dàn ý</a:t>
              </a:r>
              <a:endParaRPr b="1" i="1" sz="4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xEl>
                                              <p:pRg end="0" st="0"/>
                                            </p:txEl>
                                          </p:spTgt>
                                        </p:tgtEl>
                                        <p:attrNameLst>
                                          <p:attrName>style.visibility</p:attrName>
                                        </p:attrNameLst>
                                      </p:cBhvr>
                                      <p:to>
                                        <p:strVal val="visible"/>
                                      </p:to>
                                    </p:set>
                                    <p:animEffect filter="fade" transition="in">
                                      <p:cBhvr>
                                        <p:cTn dur="500"/>
                                        <p:tgtEl>
                                          <p:spTgt spid="6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xEl>
                                              <p:pRg end="1" st="1"/>
                                            </p:txEl>
                                          </p:spTgt>
                                        </p:tgtEl>
                                        <p:attrNameLst>
                                          <p:attrName>style.visibility</p:attrName>
                                        </p:attrNameLst>
                                      </p:cBhvr>
                                      <p:to>
                                        <p:strVal val="visible"/>
                                      </p:to>
                                    </p:set>
                                    <p:animEffect filter="fade" transition="in">
                                      <p:cBhvr>
                                        <p:cTn dur="500"/>
                                        <p:tgtEl>
                                          <p:spTgt spid="6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xEl>
                                              <p:pRg end="2" st="2"/>
                                            </p:txEl>
                                          </p:spTgt>
                                        </p:tgtEl>
                                        <p:attrNameLst>
                                          <p:attrName>style.visibility</p:attrName>
                                        </p:attrNameLst>
                                      </p:cBhvr>
                                      <p:to>
                                        <p:strVal val="visible"/>
                                      </p:to>
                                    </p:set>
                                    <p:animEffect filter="fade" transition="in">
                                      <p:cBhvr>
                                        <p:cTn dur="500"/>
                                        <p:tgtEl>
                                          <p:spTgt spid="6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xEl>
                                              <p:pRg end="3" st="3"/>
                                            </p:txEl>
                                          </p:spTgt>
                                        </p:tgtEl>
                                        <p:attrNameLst>
                                          <p:attrName>style.visibility</p:attrName>
                                        </p:attrNameLst>
                                      </p:cBhvr>
                                      <p:to>
                                        <p:strVal val="visible"/>
                                      </p:to>
                                    </p:set>
                                    <p:animEffect filter="fade" transition="in">
                                      <p:cBhvr>
                                        <p:cTn dur="500"/>
                                        <p:tgtEl>
                                          <p:spTgt spid="67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pSp>
        <p:nvGrpSpPr>
          <p:cNvPr id="693" name="Google Shape;693;p27"/>
          <p:cNvGrpSpPr/>
          <p:nvPr/>
        </p:nvGrpSpPr>
        <p:grpSpPr>
          <a:xfrm>
            <a:off x="-178462" y="1600200"/>
            <a:ext cx="18239449" cy="914400"/>
            <a:chOff x="-178462" y="1828800"/>
            <a:chExt cx="18239449" cy="914400"/>
          </a:xfrm>
        </p:grpSpPr>
        <p:sp>
          <p:nvSpPr>
            <p:cNvPr id="694" name="Google Shape;694;p27"/>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695" name="Google Shape;695;p27"/>
            <p:cNvSpPr txBox="1"/>
            <p:nvPr/>
          </p:nvSpPr>
          <p:spPr>
            <a:xfrm>
              <a:off x="611187" y="1828800"/>
              <a:ext cx="11057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ahoma"/>
                  <a:ea typeface="Tahoma"/>
                  <a:cs typeface="Tahoma"/>
                  <a:sym typeface="Tahoma"/>
                </a:rPr>
                <a:t>IV</a:t>
              </a:r>
              <a:endParaRPr b="1" sz="4800">
                <a:solidFill>
                  <a:srgbClr val="FFFFFF"/>
                </a:solidFill>
                <a:latin typeface="Tahoma"/>
                <a:ea typeface="Tahoma"/>
                <a:cs typeface="Tahoma"/>
                <a:sym typeface="Tahoma"/>
              </a:endParaRPr>
            </a:p>
          </p:txBody>
        </p:sp>
        <p:sp>
          <p:nvSpPr>
            <p:cNvPr id="696" name="Google Shape;696;p27"/>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LUYỆN TẬP </a:t>
              </a:r>
              <a:endParaRPr b="1" sz="5000">
                <a:solidFill>
                  <a:srgbClr val="31859B"/>
                </a:solidFill>
                <a:latin typeface="Tahoma"/>
                <a:ea typeface="Tahoma"/>
                <a:cs typeface="Tahoma"/>
                <a:sym typeface="Tahoma"/>
              </a:endParaRPr>
            </a:p>
          </p:txBody>
        </p:sp>
      </p:grpSp>
      <p:grpSp>
        <p:nvGrpSpPr>
          <p:cNvPr id="697" name="Google Shape;697;p27"/>
          <p:cNvGrpSpPr/>
          <p:nvPr/>
        </p:nvGrpSpPr>
        <p:grpSpPr>
          <a:xfrm>
            <a:off x="639910" y="2514600"/>
            <a:ext cx="19630877" cy="890826"/>
            <a:chOff x="644526" y="2766774"/>
            <a:chExt cx="19630877" cy="890826"/>
          </a:xfrm>
        </p:grpSpPr>
        <p:sp>
          <p:nvSpPr>
            <p:cNvPr id="698" name="Google Shape;698;p27"/>
            <p:cNvSpPr txBox="1"/>
            <p:nvPr/>
          </p:nvSpPr>
          <p:spPr>
            <a:xfrm>
              <a:off x="2058987" y="2766774"/>
              <a:ext cx="182164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 cho đề bài không có sẵn luận điểm, luận cứ</a:t>
              </a:r>
              <a:endParaRPr b="1" i="1" sz="4800">
                <a:solidFill>
                  <a:srgbClr val="31859B"/>
                </a:solidFill>
                <a:latin typeface="Tahoma"/>
                <a:ea typeface="Tahoma"/>
                <a:cs typeface="Tahoma"/>
                <a:sym typeface="Tahoma"/>
              </a:endParaRPr>
            </a:p>
          </p:txBody>
        </p:sp>
        <p:sp>
          <p:nvSpPr>
            <p:cNvPr id="699" name="Google Shape;699;p27"/>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700" name="Google Shape;700;p27"/>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FF"/>
                  </a:solidFill>
                  <a:latin typeface="Tahoma"/>
                  <a:ea typeface="Tahoma"/>
                  <a:cs typeface="Tahoma"/>
                  <a:sym typeface="Tahoma"/>
                </a:rPr>
                <a:t>2</a:t>
              </a:r>
              <a:endParaRPr b="1" sz="5000">
                <a:solidFill>
                  <a:srgbClr val="FFFFFF"/>
                </a:solidFill>
                <a:latin typeface="Tahoma"/>
                <a:ea typeface="Tahoma"/>
                <a:cs typeface="Tahoma"/>
                <a:sym typeface="Tahoma"/>
              </a:endParaRPr>
            </a:p>
          </p:txBody>
        </p:sp>
      </p:grpSp>
      <p:sp>
        <p:nvSpPr>
          <p:cNvPr id="701" name="Google Shape;701;p27"/>
          <p:cNvSpPr txBox="1"/>
          <p:nvPr/>
        </p:nvSpPr>
        <p:spPr>
          <a:xfrm>
            <a:off x="2856778" y="6308442"/>
            <a:ext cx="8305801" cy="2529923"/>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Nhấn mạnh giá trị thực tế của câu tục ngữ.</a:t>
            </a:r>
            <a:endParaRPr b="1" sz="4400">
              <a:solidFill>
                <a:srgbClr val="000000"/>
              </a:solidFill>
              <a:latin typeface="Arial"/>
              <a:ea typeface="Arial"/>
              <a:cs typeface="Arial"/>
              <a:sym typeface="Arial"/>
            </a:endParaRPr>
          </a:p>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Rút ra bài học cho bản thân.</a:t>
            </a:r>
            <a:endParaRPr b="1" sz="4400">
              <a:solidFill>
                <a:srgbClr val="000000"/>
              </a:solidFill>
              <a:latin typeface="Arial"/>
              <a:ea typeface="Arial"/>
              <a:cs typeface="Arial"/>
              <a:sym typeface="Arial"/>
            </a:endParaRPr>
          </a:p>
        </p:txBody>
      </p:sp>
      <p:grpSp>
        <p:nvGrpSpPr>
          <p:cNvPr id="702" name="Google Shape;702;p27"/>
          <p:cNvGrpSpPr/>
          <p:nvPr/>
        </p:nvGrpSpPr>
        <p:grpSpPr>
          <a:xfrm>
            <a:off x="2278329" y="5478278"/>
            <a:ext cx="5343259" cy="830164"/>
            <a:chOff x="2211387" y="5029200"/>
            <a:chExt cx="5343259" cy="830164"/>
          </a:xfrm>
        </p:grpSpPr>
        <p:sp>
          <p:nvSpPr>
            <p:cNvPr id="703" name="Google Shape;703;p27"/>
            <p:cNvSpPr txBox="1"/>
            <p:nvPr/>
          </p:nvSpPr>
          <p:spPr>
            <a:xfrm>
              <a:off x="2820988" y="5029200"/>
              <a:ext cx="4733658" cy="830164"/>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4400">
                  <a:solidFill>
                    <a:srgbClr val="000000"/>
                  </a:solidFill>
                  <a:latin typeface="Calibri"/>
                  <a:ea typeface="Calibri"/>
                  <a:cs typeface="Calibri"/>
                  <a:sym typeface="Calibri"/>
                </a:rPr>
                <a:t>Kết bài</a:t>
              </a:r>
              <a:endParaRPr b="1" sz="4400">
                <a:solidFill>
                  <a:srgbClr val="000000"/>
                </a:solidFill>
                <a:latin typeface="Calibri"/>
                <a:ea typeface="Calibri"/>
                <a:cs typeface="Calibri"/>
                <a:sym typeface="Calibri"/>
              </a:endParaRPr>
            </a:p>
          </p:txBody>
        </p:sp>
        <p:pic>
          <p:nvPicPr>
            <p:cNvPr id="704" name="Google Shape;704;p27"/>
            <p:cNvPicPr preferRelativeResize="0"/>
            <p:nvPr/>
          </p:nvPicPr>
          <p:blipFill rotWithShape="1">
            <a:blip r:embed="rId3">
              <a:alphaModFix/>
            </a:blip>
            <a:srcRect b="0" l="0" r="0" t="0"/>
            <a:stretch/>
          </p:blipFill>
          <p:spPr>
            <a:xfrm>
              <a:off x="2211387" y="5257543"/>
              <a:ext cx="457457" cy="457457"/>
            </a:xfrm>
            <a:prstGeom prst="rect">
              <a:avLst/>
            </a:prstGeom>
            <a:noFill/>
            <a:ln>
              <a:noFill/>
            </a:ln>
          </p:spPr>
        </p:pic>
      </p:grpSp>
      <p:pic>
        <p:nvPicPr>
          <p:cNvPr id="705" name="Google Shape;705;p27"/>
          <p:cNvPicPr preferRelativeResize="0"/>
          <p:nvPr/>
        </p:nvPicPr>
        <p:blipFill rotWithShape="1">
          <a:blip r:embed="rId4">
            <a:alphaModFix/>
          </a:blip>
          <a:srcRect b="0" l="0" r="0" t="0"/>
          <a:stretch/>
        </p:blipFill>
        <p:spPr>
          <a:xfrm>
            <a:off x="12612746" y="5367522"/>
            <a:ext cx="11772841" cy="7967478"/>
          </a:xfrm>
          <a:prstGeom prst="rect">
            <a:avLst/>
          </a:prstGeom>
          <a:noFill/>
          <a:ln>
            <a:noFill/>
          </a:ln>
        </p:spPr>
      </p:pic>
      <p:grpSp>
        <p:nvGrpSpPr>
          <p:cNvPr id="706" name="Google Shape;706;p27"/>
          <p:cNvGrpSpPr/>
          <p:nvPr/>
        </p:nvGrpSpPr>
        <p:grpSpPr>
          <a:xfrm>
            <a:off x="2211387" y="3742291"/>
            <a:ext cx="4514976" cy="1144642"/>
            <a:chOff x="2211387" y="3742291"/>
            <a:chExt cx="4514976" cy="1144642"/>
          </a:xfrm>
        </p:grpSpPr>
        <p:pic>
          <p:nvPicPr>
            <p:cNvPr id="707" name="Google Shape;707;p27"/>
            <p:cNvPicPr preferRelativeResize="0"/>
            <p:nvPr/>
          </p:nvPicPr>
          <p:blipFill rotWithShape="1">
            <a:blip r:embed="rId5">
              <a:alphaModFix/>
            </a:blip>
            <a:srcRect b="0" l="0" r="0" t="0"/>
            <a:stretch/>
          </p:blipFill>
          <p:spPr>
            <a:xfrm>
              <a:off x="2211387" y="3742291"/>
              <a:ext cx="4514976" cy="1144642"/>
            </a:xfrm>
            <a:prstGeom prst="rect">
              <a:avLst/>
            </a:prstGeom>
            <a:noFill/>
            <a:ln>
              <a:noFill/>
            </a:ln>
          </p:spPr>
        </p:pic>
        <p:sp>
          <p:nvSpPr>
            <p:cNvPr id="708" name="Google Shape;708;p27"/>
            <p:cNvSpPr/>
            <p:nvPr/>
          </p:nvSpPr>
          <p:spPr>
            <a:xfrm>
              <a:off x="2910345" y="3897182"/>
              <a:ext cx="297709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 Lập dàn ý</a:t>
              </a:r>
              <a:endParaRPr b="1" i="1" sz="4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0" st="0"/>
                                            </p:txEl>
                                          </p:spTgt>
                                        </p:tgtEl>
                                        <p:attrNameLst>
                                          <p:attrName>style.visibility</p:attrName>
                                        </p:attrNameLst>
                                      </p:cBhvr>
                                      <p:to>
                                        <p:strVal val="visible"/>
                                      </p:to>
                                    </p:set>
                                    <p:animEffect filter="fade" transition="in">
                                      <p:cBhvr>
                                        <p:cTn dur="500"/>
                                        <p:tgtEl>
                                          <p:spTgt spid="7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1" st="1"/>
                                            </p:txEl>
                                          </p:spTgt>
                                        </p:tgtEl>
                                        <p:attrNameLst>
                                          <p:attrName>style.visibility</p:attrName>
                                        </p:attrNameLst>
                                      </p:cBhvr>
                                      <p:to>
                                        <p:strVal val="visible"/>
                                      </p:to>
                                    </p:set>
                                    <p:animEffect filter="fade" transition="in">
                                      <p:cBhvr>
                                        <p:cTn dur="500"/>
                                        <p:tgtEl>
                                          <p:spTgt spid="70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grpSp>
        <p:nvGrpSpPr>
          <p:cNvPr id="714" name="Google Shape;714;p28"/>
          <p:cNvGrpSpPr/>
          <p:nvPr/>
        </p:nvGrpSpPr>
        <p:grpSpPr>
          <a:xfrm>
            <a:off x="1276349" y="1828800"/>
            <a:ext cx="21755101" cy="10995729"/>
            <a:chOff x="1276349" y="1828800"/>
            <a:chExt cx="21755101" cy="10995729"/>
          </a:xfrm>
        </p:grpSpPr>
        <p:sp>
          <p:nvSpPr>
            <p:cNvPr id="715" name="Google Shape;715;p28"/>
            <p:cNvSpPr/>
            <p:nvPr/>
          </p:nvSpPr>
          <p:spPr>
            <a:xfrm>
              <a:off x="1276349" y="2378263"/>
              <a:ext cx="21755101" cy="10446266"/>
            </a:xfrm>
            <a:prstGeom prst="roundRect">
              <a:avLst>
                <a:gd fmla="val 2869" name="adj"/>
              </a:avLst>
            </a:prstGeom>
            <a:solidFill>
              <a:srgbClr val="EAF9FC"/>
            </a:solid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Tahoma"/>
                <a:ea typeface="Tahoma"/>
                <a:cs typeface="Tahoma"/>
                <a:sym typeface="Tahoma"/>
              </a:endParaRPr>
            </a:p>
          </p:txBody>
        </p:sp>
        <p:grpSp>
          <p:nvGrpSpPr>
            <p:cNvPr id="716" name="Google Shape;716;p28"/>
            <p:cNvGrpSpPr/>
            <p:nvPr/>
          </p:nvGrpSpPr>
          <p:grpSpPr>
            <a:xfrm>
              <a:off x="8043451" y="1828800"/>
              <a:ext cx="8220897" cy="1098926"/>
              <a:chOff x="696090" y="1690603"/>
              <a:chExt cx="8220897" cy="1195752"/>
            </a:xfrm>
          </p:grpSpPr>
          <p:sp>
            <p:nvSpPr>
              <p:cNvPr id="717" name="Google Shape;717;p28"/>
              <p:cNvSpPr/>
              <p:nvPr/>
            </p:nvSpPr>
            <p:spPr>
              <a:xfrm>
                <a:off x="696090" y="1690603"/>
                <a:ext cx="8220897" cy="1195752"/>
              </a:xfrm>
              <a:prstGeom prst="roundRect">
                <a:avLst>
                  <a:gd fmla="val 16667" name="adj"/>
                </a:avLst>
              </a:prstGeom>
              <a:solidFill>
                <a:schemeClr val="lt1"/>
              </a:solid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718" name="Google Shape;718;p28"/>
              <p:cNvSpPr txBox="1"/>
              <p:nvPr/>
            </p:nvSpPr>
            <p:spPr>
              <a:xfrm>
                <a:off x="1128288" y="1792019"/>
                <a:ext cx="7356501" cy="100468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rgbClr val="4BACC6"/>
                    </a:solidFill>
                    <a:latin typeface="Tahoma"/>
                    <a:ea typeface="Tahoma"/>
                    <a:cs typeface="Tahoma"/>
                    <a:sym typeface="Tahoma"/>
                  </a:rPr>
                  <a:t>TÓM TẮT BÀI GIẢNG</a:t>
                </a:r>
                <a:endParaRPr b="1" sz="5400">
                  <a:solidFill>
                    <a:srgbClr val="4BACC6"/>
                  </a:solidFill>
                  <a:latin typeface="Tahoma"/>
                  <a:ea typeface="Tahoma"/>
                  <a:cs typeface="Tahoma"/>
                  <a:sym typeface="Tahoma"/>
                </a:endParaRPr>
              </a:p>
            </p:txBody>
          </p:sp>
        </p:grpSp>
      </p:grpSp>
      <p:sp>
        <p:nvSpPr>
          <p:cNvPr id="719" name="Google Shape;719;p28"/>
          <p:cNvSpPr/>
          <p:nvPr/>
        </p:nvSpPr>
        <p:spPr>
          <a:xfrm>
            <a:off x="2215286" y="3221463"/>
            <a:ext cx="10482357" cy="87100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4400">
                <a:solidFill>
                  <a:srgbClr val="205867"/>
                </a:solidFill>
                <a:latin typeface="Tahoma"/>
                <a:ea typeface="Tahoma"/>
                <a:cs typeface="Tahoma"/>
                <a:sym typeface="Tahoma"/>
              </a:rPr>
              <a:t>III. CÁCH LÀM BÀI VĂN NGHỊ LUẬN </a:t>
            </a:r>
            <a:endParaRPr b="1" sz="4400">
              <a:solidFill>
                <a:srgbClr val="205867"/>
              </a:solidFill>
              <a:latin typeface="Tahoma"/>
              <a:ea typeface="Tahoma"/>
              <a:cs typeface="Tahoma"/>
              <a:sym typeface="Tahoma"/>
            </a:endParaRPr>
          </a:p>
        </p:txBody>
      </p:sp>
      <p:sp>
        <p:nvSpPr>
          <p:cNvPr id="720" name="Google Shape;720;p28"/>
          <p:cNvSpPr/>
          <p:nvPr/>
        </p:nvSpPr>
        <p:spPr>
          <a:xfrm>
            <a:off x="2619604" y="4079091"/>
            <a:ext cx="168402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31859B"/>
                </a:solidFill>
                <a:latin typeface="Arial"/>
                <a:ea typeface="Arial"/>
                <a:cs typeface="Arial"/>
                <a:sym typeface="Arial"/>
              </a:rPr>
              <a:t>1. Tìm hiểu đề</a:t>
            </a:r>
            <a:endParaRPr b="1" sz="4400">
              <a:solidFill>
                <a:srgbClr val="31859B"/>
              </a:solidFill>
              <a:latin typeface="Arial"/>
              <a:ea typeface="Arial"/>
              <a:cs typeface="Arial"/>
              <a:sym typeface="Arial"/>
            </a:endParaRPr>
          </a:p>
        </p:txBody>
      </p:sp>
      <p:sp>
        <p:nvSpPr>
          <p:cNvPr id="721" name="Google Shape;721;p28"/>
          <p:cNvSpPr/>
          <p:nvPr/>
        </p:nvSpPr>
        <p:spPr>
          <a:xfrm>
            <a:off x="3192587" y="4697760"/>
            <a:ext cx="59282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rgbClr val="C00000"/>
                </a:solidFill>
                <a:latin typeface="Arial"/>
                <a:ea typeface="Arial"/>
                <a:cs typeface="Arial"/>
                <a:sym typeface="Arial"/>
              </a:rPr>
              <a:t>a. Ba yêu cầu của đề:</a:t>
            </a:r>
            <a:endParaRPr b="1" i="1" sz="4400">
              <a:solidFill>
                <a:srgbClr val="C00000"/>
              </a:solidFill>
              <a:latin typeface="Arial"/>
              <a:ea typeface="Arial"/>
              <a:cs typeface="Arial"/>
              <a:sym typeface="Arial"/>
            </a:endParaRPr>
          </a:p>
        </p:txBody>
      </p:sp>
      <p:grpSp>
        <p:nvGrpSpPr>
          <p:cNvPr id="722" name="Google Shape;722;p28"/>
          <p:cNvGrpSpPr/>
          <p:nvPr/>
        </p:nvGrpSpPr>
        <p:grpSpPr>
          <a:xfrm>
            <a:off x="3359404" y="5378629"/>
            <a:ext cx="17979199" cy="861774"/>
            <a:chOff x="9628598" y="4980037"/>
            <a:chExt cx="20247779" cy="861774"/>
          </a:xfrm>
        </p:grpSpPr>
        <p:sp>
          <p:nvSpPr>
            <p:cNvPr id="723" name="Google Shape;723;p28"/>
            <p:cNvSpPr/>
            <p:nvPr/>
          </p:nvSpPr>
          <p:spPr>
            <a:xfrm>
              <a:off x="10109914" y="4980037"/>
              <a:ext cx="19766463" cy="861774"/>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000000"/>
                  </a:solidFill>
                  <a:latin typeface="Arial"/>
                  <a:ea typeface="Arial"/>
                  <a:cs typeface="Arial"/>
                  <a:sym typeface="Arial"/>
                </a:rPr>
                <a:t>Khi nhận được đề bài  cần tìm hiểu ba yêu cầu sau:</a:t>
              </a:r>
              <a:endParaRPr b="1" sz="4400">
                <a:solidFill>
                  <a:srgbClr val="000000"/>
                </a:solidFill>
                <a:latin typeface="Arial"/>
                <a:ea typeface="Arial"/>
                <a:cs typeface="Arial"/>
                <a:sym typeface="Arial"/>
              </a:endParaRPr>
            </a:p>
          </p:txBody>
        </p:sp>
        <p:sp>
          <p:nvSpPr>
            <p:cNvPr id="724" name="Google Shape;724;p28"/>
            <p:cNvSpPr/>
            <p:nvPr/>
          </p:nvSpPr>
          <p:spPr>
            <a:xfrm>
              <a:off x="9628598" y="5334000"/>
              <a:ext cx="308933" cy="27432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4000">
                <a:solidFill>
                  <a:schemeClr val="dk1"/>
                </a:solidFill>
                <a:latin typeface="Arial"/>
                <a:ea typeface="Arial"/>
                <a:cs typeface="Arial"/>
                <a:sym typeface="Arial"/>
              </a:endParaRPr>
            </a:p>
          </p:txBody>
        </p:sp>
      </p:grpSp>
      <p:sp>
        <p:nvSpPr>
          <p:cNvPr id="725" name="Google Shape;725;p28"/>
          <p:cNvSpPr/>
          <p:nvPr/>
        </p:nvSpPr>
        <p:spPr>
          <a:xfrm>
            <a:off x="3809440" y="6137920"/>
            <a:ext cx="12192000" cy="2529923"/>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Thể loại.</a:t>
            </a:r>
            <a:endParaRPr b="1" sz="4400">
              <a:solidFill>
                <a:srgbClr val="000000"/>
              </a:solidFill>
              <a:latin typeface="Arial"/>
              <a:ea typeface="Arial"/>
              <a:cs typeface="Arial"/>
              <a:sym typeface="Arial"/>
            </a:endParaRPr>
          </a:p>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Nội dung</a:t>
            </a:r>
            <a:endParaRPr b="1" sz="4400">
              <a:solidFill>
                <a:srgbClr val="000000"/>
              </a:solidFill>
              <a:latin typeface="Arial"/>
              <a:ea typeface="Arial"/>
              <a:cs typeface="Arial"/>
              <a:sym typeface="Arial"/>
            </a:endParaRPr>
          </a:p>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Tư liệu dẫn chứng.</a:t>
            </a:r>
            <a:endParaRPr b="1" sz="4400">
              <a:solidFill>
                <a:srgbClr val="000000"/>
              </a:solidFill>
              <a:latin typeface="Arial"/>
              <a:ea typeface="Arial"/>
              <a:cs typeface="Arial"/>
              <a:sym typeface="Arial"/>
            </a:endParaRPr>
          </a:p>
        </p:txBody>
      </p:sp>
      <p:grpSp>
        <p:nvGrpSpPr>
          <p:cNvPr id="726" name="Google Shape;726;p28"/>
          <p:cNvGrpSpPr/>
          <p:nvPr/>
        </p:nvGrpSpPr>
        <p:grpSpPr>
          <a:xfrm>
            <a:off x="3786793" y="8658202"/>
            <a:ext cx="18199882" cy="1684846"/>
            <a:chOff x="5298357" y="10946613"/>
            <a:chExt cx="18199882" cy="1775569"/>
          </a:xfrm>
        </p:grpSpPr>
        <p:sp>
          <p:nvSpPr>
            <p:cNvPr id="727" name="Google Shape;727;p28"/>
            <p:cNvSpPr/>
            <p:nvPr/>
          </p:nvSpPr>
          <p:spPr>
            <a:xfrm>
              <a:off x="5907956" y="11003131"/>
              <a:ext cx="17590283" cy="1719051"/>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E36C09"/>
                  </a:solidFill>
                  <a:latin typeface="Calibri"/>
                  <a:ea typeface="Calibri"/>
                  <a:cs typeface="Calibri"/>
                  <a:sym typeface="Calibri"/>
                </a:rPr>
                <a:t>Trong ba yêu cầu nói trên thì yêu cầu về nội dung là quan trọng nhất nhưng lại khó xác định nhất. </a:t>
              </a:r>
              <a:endParaRPr b="1" sz="4400">
                <a:solidFill>
                  <a:srgbClr val="E36C09"/>
                </a:solidFill>
                <a:latin typeface="Calibri"/>
                <a:ea typeface="Calibri"/>
                <a:cs typeface="Calibri"/>
                <a:sym typeface="Calibri"/>
              </a:endParaRPr>
            </a:p>
          </p:txBody>
        </p:sp>
        <p:pic>
          <p:nvPicPr>
            <p:cNvPr id="728" name="Google Shape;728;p28"/>
            <p:cNvPicPr preferRelativeResize="0"/>
            <p:nvPr/>
          </p:nvPicPr>
          <p:blipFill rotWithShape="1">
            <a:blip r:embed="rId3">
              <a:alphaModFix/>
            </a:blip>
            <a:srcRect b="0" l="0" r="0" t="0"/>
            <a:stretch/>
          </p:blipFill>
          <p:spPr>
            <a:xfrm>
              <a:off x="5298357" y="10946613"/>
              <a:ext cx="533400" cy="557902"/>
            </a:xfrm>
            <a:prstGeom prst="rect">
              <a:avLst/>
            </a:prstGeom>
            <a:noFill/>
            <a:ln>
              <a:noFill/>
            </a:ln>
          </p:spPr>
        </p:pic>
      </p:grpSp>
      <p:sp>
        <p:nvSpPr>
          <p:cNvPr id="729" name="Google Shape;729;p28"/>
          <p:cNvSpPr/>
          <p:nvPr/>
        </p:nvSpPr>
        <p:spPr>
          <a:xfrm>
            <a:off x="3681550" y="10247222"/>
            <a:ext cx="551785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rgbClr val="C00000"/>
                </a:solidFill>
                <a:latin typeface="Arial"/>
                <a:ea typeface="Arial"/>
                <a:cs typeface="Arial"/>
                <a:sym typeface="Arial"/>
              </a:rPr>
              <a:t>b. Xác định luận đề:</a:t>
            </a:r>
            <a:endParaRPr b="1" i="1" sz="4400">
              <a:solidFill>
                <a:srgbClr val="C00000"/>
              </a:solidFill>
              <a:latin typeface="Arial"/>
              <a:ea typeface="Arial"/>
              <a:cs typeface="Arial"/>
              <a:sym typeface="Arial"/>
            </a:endParaRPr>
          </a:p>
        </p:txBody>
      </p:sp>
      <p:sp>
        <p:nvSpPr>
          <p:cNvPr id="730" name="Google Shape;730;p28"/>
          <p:cNvSpPr/>
          <p:nvPr/>
        </p:nvSpPr>
        <p:spPr>
          <a:xfrm>
            <a:off x="3984675" y="11016663"/>
            <a:ext cx="17745121"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chemeClr val="dk1"/>
                </a:solidFill>
                <a:latin typeface="Arial"/>
                <a:ea typeface="Arial"/>
                <a:cs typeface="Arial"/>
                <a:sym typeface="Arial"/>
              </a:rPr>
              <a:t>    Luận đề là nội dung chính mà đề bài đặt ra được thể hiện một cách cô đúc bằng một câu ngắn gọn để thể hiện ý cơ bản. </a:t>
            </a:r>
            <a:endParaRPr b="1" sz="4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0" st="0"/>
                                            </p:txEl>
                                          </p:spTgt>
                                        </p:tgtEl>
                                        <p:attrNameLst>
                                          <p:attrName>style.visibility</p:attrName>
                                        </p:attrNameLst>
                                      </p:cBhvr>
                                      <p:to>
                                        <p:strVal val="visible"/>
                                      </p:to>
                                    </p:set>
                                    <p:animEffect filter="fade" transition="in">
                                      <p:cBhvr>
                                        <p:cTn dur="500"/>
                                        <p:tgtEl>
                                          <p:spTgt spid="7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1" st="1"/>
                                            </p:txEl>
                                          </p:spTgt>
                                        </p:tgtEl>
                                        <p:attrNameLst>
                                          <p:attrName>style.visibility</p:attrName>
                                        </p:attrNameLst>
                                      </p:cBhvr>
                                      <p:to>
                                        <p:strVal val="visible"/>
                                      </p:to>
                                    </p:set>
                                    <p:animEffect filter="fade" transition="in">
                                      <p:cBhvr>
                                        <p:cTn dur="500"/>
                                        <p:tgtEl>
                                          <p:spTgt spid="7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2" st="2"/>
                                            </p:txEl>
                                          </p:spTgt>
                                        </p:tgtEl>
                                        <p:attrNameLst>
                                          <p:attrName>style.visibility</p:attrName>
                                        </p:attrNameLst>
                                      </p:cBhvr>
                                      <p:to>
                                        <p:strVal val="visible"/>
                                      </p:to>
                                    </p:set>
                                    <p:animEffect filter="fade" transition="in">
                                      <p:cBhvr>
                                        <p:cTn dur="500"/>
                                        <p:tgtEl>
                                          <p:spTgt spid="7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grpSp>
        <p:nvGrpSpPr>
          <p:cNvPr id="736" name="Google Shape;736;p29"/>
          <p:cNvGrpSpPr/>
          <p:nvPr/>
        </p:nvGrpSpPr>
        <p:grpSpPr>
          <a:xfrm>
            <a:off x="1276349" y="1828800"/>
            <a:ext cx="21755101" cy="10995729"/>
            <a:chOff x="1276349" y="1828800"/>
            <a:chExt cx="21755101" cy="10995729"/>
          </a:xfrm>
        </p:grpSpPr>
        <p:sp>
          <p:nvSpPr>
            <p:cNvPr id="737" name="Google Shape;737;p29"/>
            <p:cNvSpPr/>
            <p:nvPr/>
          </p:nvSpPr>
          <p:spPr>
            <a:xfrm>
              <a:off x="1276349" y="2378263"/>
              <a:ext cx="21755101" cy="10446266"/>
            </a:xfrm>
            <a:prstGeom prst="roundRect">
              <a:avLst>
                <a:gd fmla="val 2869" name="adj"/>
              </a:avLst>
            </a:prstGeom>
            <a:solidFill>
              <a:srgbClr val="EAF9FC"/>
            </a:solid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Tahoma"/>
                <a:ea typeface="Tahoma"/>
                <a:cs typeface="Tahoma"/>
                <a:sym typeface="Tahoma"/>
              </a:endParaRPr>
            </a:p>
          </p:txBody>
        </p:sp>
        <p:grpSp>
          <p:nvGrpSpPr>
            <p:cNvPr id="738" name="Google Shape;738;p29"/>
            <p:cNvGrpSpPr/>
            <p:nvPr/>
          </p:nvGrpSpPr>
          <p:grpSpPr>
            <a:xfrm>
              <a:off x="8043451" y="1828800"/>
              <a:ext cx="8220897" cy="1098926"/>
              <a:chOff x="696090" y="1690603"/>
              <a:chExt cx="8220897" cy="1195752"/>
            </a:xfrm>
          </p:grpSpPr>
          <p:sp>
            <p:nvSpPr>
              <p:cNvPr id="739" name="Google Shape;739;p29"/>
              <p:cNvSpPr/>
              <p:nvPr/>
            </p:nvSpPr>
            <p:spPr>
              <a:xfrm>
                <a:off x="696090" y="1690603"/>
                <a:ext cx="8220897" cy="1195752"/>
              </a:xfrm>
              <a:prstGeom prst="roundRect">
                <a:avLst>
                  <a:gd fmla="val 16667" name="adj"/>
                </a:avLst>
              </a:prstGeom>
              <a:solidFill>
                <a:schemeClr val="lt1"/>
              </a:solid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740" name="Google Shape;740;p29"/>
              <p:cNvSpPr txBox="1"/>
              <p:nvPr/>
            </p:nvSpPr>
            <p:spPr>
              <a:xfrm>
                <a:off x="1128288" y="1792019"/>
                <a:ext cx="7356501" cy="100468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rgbClr val="4BACC6"/>
                    </a:solidFill>
                    <a:latin typeface="Tahoma"/>
                    <a:ea typeface="Tahoma"/>
                    <a:cs typeface="Tahoma"/>
                    <a:sym typeface="Tahoma"/>
                  </a:rPr>
                  <a:t>TÓM TẮT BÀI GIẢNG</a:t>
                </a:r>
                <a:endParaRPr b="1" sz="5400">
                  <a:solidFill>
                    <a:srgbClr val="4BACC6"/>
                  </a:solidFill>
                  <a:latin typeface="Tahoma"/>
                  <a:ea typeface="Tahoma"/>
                  <a:cs typeface="Tahoma"/>
                  <a:sym typeface="Tahoma"/>
                </a:endParaRPr>
              </a:p>
            </p:txBody>
          </p:sp>
        </p:grpSp>
      </p:grpSp>
      <p:sp>
        <p:nvSpPr>
          <p:cNvPr id="741" name="Google Shape;741;p29"/>
          <p:cNvSpPr/>
          <p:nvPr/>
        </p:nvSpPr>
        <p:spPr>
          <a:xfrm>
            <a:off x="2215286" y="3221463"/>
            <a:ext cx="10482357" cy="87100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4400">
                <a:solidFill>
                  <a:srgbClr val="205867"/>
                </a:solidFill>
                <a:latin typeface="Tahoma"/>
                <a:ea typeface="Tahoma"/>
                <a:cs typeface="Tahoma"/>
                <a:sym typeface="Tahoma"/>
              </a:rPr>
              <a:t>III. CÁCH LÀM BÀI VĂN NGHỊ LUẬN </a:t>
            </a:r>
            <a:endParaRPr b="1" sz="4400">
              <a:solidFill>
                <a:srgbClr val="205867"/>
              </a:solidFill>
              <a:latin typeface="Tahoma"/>
              <a:ea typeface="Tahoma"/>
              <a:cs typeface="Tahoma"/>
              <a:sym typeface="Tahoma"/>
            </a:endParaRPr>
          </a:p>
        </p:txBody>
      </p:sp>
      <p:sp>
        <p:nvSpPr>
          <p:cNvPr id="742" name="Google Shape;742;p29"/>
          <p:cNvSpPr/>
          <p:nvPr/>
        </p:nvSpPr>
        <p:spPr>
          <a:xfrm>
            <a:off x="2619604" y="4079091"/>
            <a:ext cx="168402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31859B"/>
                </a:solidFill>
                <a:latin typeface="Arial"/>
                <a:ea typeface="Arial"/>
                <a:cs typeface="Arial"/>
                <a:sym typeface="Arial"/>
              </a:rPr>
              <a:t>2. Lập dàn ý</a:t>
            </a:r>
            <a:endParaRPr b="1" sz="4400">
              <a:solidFill>
                <a:srgbClr val="31859B"/>
              </a:solidFill>
              <a:latin typeface="Arial"/>
              <a:ea typeface="Arial"/>
              <a:cs typeface="Arial"/>
              <a:sym typeface="Arial"/>
            </a:endParaRPr>
          </a:p>
        </p:txBody>
      </p:sp>
      <p:sp>
        <p:nvSpPr>
          <p:cNvPr id="743" name="Google Shape;743;p29"/>
          <p:cNvSpPr/>
          <p:nvPr/>
        </p:nvSpPr>
        <p:spPr>
          <a:xfrm>
            <a:off x="3264595" y="4825866"/>
            <a:ext cx="51716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rgbClr val="C00000"/>
                </a:solidFill>
                <a:latin typeface="Arial"/>
                <a:ea typeface="Arial"/>
                <a:cs typeface="Arial"/>
                <a:sym typeface="Arial"/>
              </a:rPr>
              <a:t>a. Tìm hiểu chung:</a:t>
            </a:r>
            <a:endParaRPr b="1" i="1" sz="4400">
              <a:solidFill>
                <a:srgbClr val="C00000"/>
              </a:solidFill>
              <a:latin typeface="Arial"/>
              <a:ea typeface="Arial"/>
              <a:cs typeface="Arial"/>
              <a:sym typeface="Arial"/>
            </a:endParaRPr>
          </a:p>
        </p:txBody>
      </p:sp>
      <p:sp>
        <p:nvSpPr>
          <p:cNvPr id="744" name="Google Shape;744;p29"/>
          <p:cNvSpPr/>
          <p:nvPr/>
        </p:nvSpPr>
        <p:spPr>
          <a:xfrm>
            <a:off x="3786793" y="5578743"/>
            <a:ext cx="17551809" cy="1567289"/>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000000"/>
                </a:solidFill>
                <a:latin typeface="Arial"/>
                <a:ea typeface="Arial"/>
                <a:cs typeface="Arial"/>
                <a:sym typeface="Arial"/>
              </a:rPr>
              <a:t>Lập dàn ý là lựa chọn, sắp xếp những nội dung cơ bản dự định triển khai vào bố cục ba phần của bài viết.</a:t>
            </a:r>
            <a:endParaRPr b="1" sz="4400">
              <a:solidFill>
                <a:srgbClr val="000000"/>
              </a:solidFill>
              <a:latin typeface="Arial"/>
              <a:ea typeface="Arial"/>
              <a:cs typeface="Arial"/>
              <a:sym typeface="Arial"/>
            </a:endParaRPr>
          </a:p>
        </p:txBody>
      </p:sp>
      <p:sp>
        <p:nvSpPr>
          <p:cNvPr id="745" name="Google Shape;745;p29"/>
          <p:cNvSpPr/>
          <p:nvPr/>
        </p:nvSpPr>
        <p:spPr>
          <a:xfrm>
            <a:off x="3463260" y="7074024"/>
            <a:ext cx="2505814"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rgbClr val="C00000"/>
                </a:solidFill>
                <a:latin typeface="Arial"/>
                <a:ea typeface="Arial"/>
                <a:cs typeface="Arial"/>
                <a:sym typeface="Arial"/>
              </a:rPr>
              <a:t>b. Tìm ý:</a:t>
            </a:r>
            <a:endParaRPr b="1" i="1" sz="4400">
              <a:solidFill>
                <a:srgbClr val="C00000"/>
              </a:solidFill>
              <a:latin typeface="Arial"/>
              <a:ea typeface="Arial"/>
              <a:cs typeface="Arial"/>
              <a:sym typeface="Arial"/>
            </a:endParaRPr>
          </a:p>
        </p:txBody>
      </p:sp>
      <p:sp>
        <p:nvSpPr>
          <p:cNvPr id="746" name="Google Shape;746;p29"/>
          <p:cNvSpPr/>
          <p:nvPr/>
        </p:nvSpPr>
        <p:spPr>
          <a:xfrm>
            <a:off x="3891639" y="7938120"/>
            <a:ext cx="13918572"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chemeClr val="dk1"/>
                </a:solidFill>
                <a:latin typeface="Arial"/>
                <a:ea typeface="Arial"/>
                <a:cs typeface="Arial"/>
                <a:sym typeface="Arial"/>
              </a:rPr>
              <a:t>Là tìm hệ thống luận điểm, luận cứ cho bài văn:</a:t>
            </a:r>
            <a:endParaRPr b="1" sz="4400">
              <a:solidFill>
                <a:schemeClr val="dk1"/>
              </a:solidFill>
              <a:latin typeface="Arial"/>
              <a:ea typeface="Arial"/>
              <a:cs typeface="Arial"/>
              <a:sym typeface="Arial"/>
            </a:endParaRPr>
          </a:p>
        </p:txBody>
      </p:sp>
      <p:sp>
        <p:nvSpPr>
          <p:cNvPr id="747" name="Google Shape;747;p29"/>
          <p:cNvSpPr txBox="1"/>
          <p:nvPr/>
        </p:nvSpPr>
        <p:spPr>
          <a:xfrm>
            <a:off x="4044039" y="8730208"/>
            <a:ext cx="17294563" cy="3170099"/>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36363"/>
              </a:lnSpc>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Xác định các luận điểm: xác định các ý để phân tích nhằm làm sáng tỏ cho luận đề.</a:t>
            </a:r>
            <a:endParaRPr b="1" sz="4400">
              <a:solidFill>
                <a:schemeClr val="dk1"/>
              </a:solidFill>
              <a:latin typeface="Arial"/>
              <a:ea typeface="Arial"/>
              <a:cs typeface="Arial"/>
              <a:sym typeface="Arial"/>
            </a:endParaRPr>
          </a:p>
          <a:p>
            <a:pPr indent="-571500" lvl="0" marL="571500" marR="0" rtl="0" algn="just">
              <a:lnSpc>
                <a:spcPct val="136363"/>
              </a:lnSpc>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Tìm luận cứ: Là tìm những lí lẽ và dẫn chứng để khẳng định cho các luận điểm. </a:t>
            </a:r>
            <a:endParaRPr b="1" sz="4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xEl>
                                              <p:pRg end="0" st="0"/>
                                            </p:txEl>
                                          </p:spTgt>
                                        </p:tgtEl>
                                        <p:attrNameLst>
                                          <p:attrName>style.visibility</p:attrName>
                                        </p:attrNameLst>
                                      </p:cBhvr>
                                      <p:to>
                                        <p:strVal val="visible"/>
                                      </p:to>
                                    </p:set>
                                    <p:animEffect filter="fade" transition="in">
                                      <p:cBhvr>
                                        <p:cTn dur="500"/>
                                        <p:tgtEl>
                                          <p:spTgt spid="7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xEl>
                                              <p:pRg end="1" st="1"/>
                                            </p:txEl>
                                          </p:spTgt>
                                        </p:tgtEl>
                                        <p:attrNameLst>
                                          <p:attrName>style.visibility</p:attrName>
                                        </p:attrNameLst>
                                      </p:cBhvr>
                                      <p:to>
                                        <p:strVal val="visible"/>
                                      </p:to>
                                    </p:set>
                                    <p:animEffect filter="fade" transition="in">
                                      <p:cBhvr>
                                        <p:cTn dur="500"/>
                                        <p:tgtEl>
                                          <p:spTgt spid="74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p:nvPr/>
        </p:nvSpPr>
        <p:spPr>
          <a:xfrm>
            <a:off x="3880611" y="3359880"/>
            <a:ext cx="17304575" cy="9213120"/>
          </a:xfrm>
          <a:prstGeom prst="roundRect">
            <a:avLst>
              <a:gd fmla="val 3218" name="adj"/>
            </a:avLst>
          </a:prstGeom>
          <a:no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grpSp>
        <p:nvGrpSpPr>
          <p:cNvPr id="127" name="Google Shape;127;p3"/>
          <p:cNvGrpSpPr/>
          <p:nvPr/>
        </p:nvGrpSpPr>
        <p:grpSpPr>
          <a:xfrm>
            <a:off x="3712607" y="5566275"/>
            <a:ext cx="13574522" cy="864138"/>
            <a:chOff x="2840539" y="3818711"/>
            <a:chExt cx="13574522" cy="864138"/>
          </a:xfrm>
        </p:grpSpPr>
        <p:sp>
          <p:nvSpPr>
            <p:cNvPr id="128" name="Google Shape;128;p3"/>
            <p:cNvSpPr/>
            <p:nvPr/>
          </p:nvSpPr>
          <p:spPr>
            <a:xfrm rot="-5400000">
              <a:off x="2851489" y="3807761"/>
              <a:ext cx="143688" cy="165588"/>
            </a:xfrm>
            <a:custGeom>
              <a:rect b="b" l="l" r="r" t="t"/>
              <a:pathLst>
                <a:path extrusionOk="0" h="164221" w="296088">
                  <a:moveTo>
                    <a:pt x="2363" y="164221"/>
                  </a:moveTo>
                  <a:cubicBezTo>
                    <a:pt x="1575" y="109481"/>
                    <a:pt x="788" y="54740"/>
                    <a:pt x="0" y="0"/>
                  </a:cubicBezTo>
                  <a:lnTo>
                    <a:pt x="296088" y="164221"/>
                  </a:lnTo>
                  <a:lnTo>
                    <a:pt x="2363" y="164221"/>
                  </a:lnTo>
                  <a:close/>
                </a:path>
              </a:pathLst>
            </a:custGeom>
            <a:solidFill>
              <a:srgbClr val="2058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grpSp>
          <p:nvGrpSpPr>
            <p:cNvPr id="129" name="Google Shape;129;p3"/>
            <p:cNvGrpSpPr/>
            <p:nvPr/>
          </p:nvGrpSpPr>
          <p:grpSpPr>
            <a:xfrm>
              <a:off x="2840539" y="3886200"/>
              <a:ext cx="13574522" cy="796649"/>
              <a:chOff x="2840539" y="3733800"/>
              <a:chExt cx="13574522" cy="796649"/>
            </a:xfrm>
          </p:grpSpPr>
          <p:sp>
            <p:nvSpPr>
              <p:cNvPr id="130" name="Google Shape;130;p3"/>
              <p:cNvSpPr/>
              <p:nvPr/>
            </p:nvSpPr>
            <p:spPr>
              <a:xfrm rot="5400000">
                <a:off x="9248570" y="-2601420"/>
                <a:ext cx="728667" cy="13535070"/>
              </a:xfrm>
              <a:prstGeom prst="round2SameRect">
                <a:avLst>
                  <a:gd fmla="val 16667" name="adj1"/>
                  <a:gd fmla="val 0" name="adj2"/>
                </a:avLst>
              </a:pr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31" name="Google Shape;131;p3"/>
              <p:cNvSpPr/>
              <p:nvPr/>
            </p:nvSpPr>
            <p:spPr>
              <a:xfrm>
                <a:off x="2840539" y="3801289"/>
                <a:ext cx="1270616" cy="72916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32" name="Google Shape;132;p3"/>
              <p:cNvSpPr/>
              <p:nvPr/>
            </p:nvSpPr>
            <p:spPr>
              <a:xfrm>
                <a:off x="4268787" y="3810000"/>
                <a:ext cx="1214627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FF"/>
                    </a:solidFill>
                    <a:latin typeface="Calibri"/>
                    <a:ea typeface="Calibri"/>
                    <a:cs typeface="Calibri"/>
                    <a:sym typeface="Calibri"/>
                  </a:rPr>
                  <a:t>NHỮNG THAO TÁC CHÍNH CỦA VĂN NGHỊ LUẬN</a:t>
                </a:r>
                <a:endParaRPr b="1" sz="4000">
                  <a:solidFill>
                    <a:srgbClr val="FFFFFF"/>
                  </a:solidFill>
                  <a:latin typeface="Calibri"/>
                  <a:ea typeface="Calibri"/>
                  <a:cs typeface="Calibri"/>
                  <a:sym typeface="Calibri"/>
                </a:endParaRPr>
              </a:p>
            </p:txBody>
          </p:sp>
          <p:sp>
            <p:nvSpPr>
              <p:cNvPr id="133" name="Google Shape;133;p3"/>
              <p:cNvSpPr txBox="1"/>
              <p:nvPr/>
            </p:nvSpPr>
            <p:spPr>
              <a:xfrm>
                <a:off x="3234858" y="3733800"/>
                <a:ext cx="72968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FFFF"/>
                    </a:solidFill>
                    <a:latin typeface="Tahoma"/>
                    <a:ea typeface="Tahoma"/>
                    <a:cs typeface="Tahoma"/>
                    <a:sym typeface="Tahoma"/>
                  </a:rPr>
                  <a:t>II</a:t>
                </a:r>
                <a:endParaRPr b="1" sz="4400">
                  <a:solidFill>
                    <a:srgbClr val="FFFFFF"/>
                  </a:solidFill>
                  <a:latin typeface="Tahoma"/>
                  <a:ea typeface="Tahoma"/>
                  <a:cs typeface="Tahoma"/>
                  <a:sym typeface="Tahoma"/>
                </a:endParaRPr>
              </a:p>
            </p:txBody>
          </p:sp>
        </p:grpSp>
      </p:grpSp>
      <p:grpSp>
        <p:nvGrpSpPr>
          <p:cNvPr id="134" name="Google Shape;134;p3"/>
          <p:cNvGrpSpPr/>
          <p:nvPr/>
        </p:nvGrpSpPr>
        <p:grpSpPr>
          <a:xfrm>
            <a:off x="3735387" y="6977427"/>
            <a:ext cx="16306800" cy="864138"/>
            <a:chOff x="2840539" y="3818711"/>
            <a:chExt cx="17145000" cy="864138"/>
          </a:xfrm>
        </p:grpSpPr>
        <p:sp>
          <p:nvSpPr>
            <p:cNvPr id="135" name="Google Shape;135;p3"/>
            <p:cNvSpPr/>
            <p:nvPr/>
          </p:nvSpPr>
          <p:spPr>
            <a:xfrm rot="-5400000">
              <a:off x="2851489" y="3807761"/>
              <a:ext cx="143688" cy="165588"/>
            </a:xfrm>
            <a:custGeom>
              <a:rect b="b" l="l" r="r" t="t"/>
              <a:pathLst>
                <a:path extrusionOk="0" h="164221" w="296088">
                  <a:moveTo>
                    <a:pt x="2363" y="164221"/>
                  </a:moveTo>
                  <a:cubicBezTo>
                    <a:pt x="1575" y="109481"/>
                    <a:pt x="788" y="54740"/>
                    <a:pt x="0" y="0"/>
                  </a:cubicBezTo>
                  <a:lnTo>
                    <a:pt x="296088" y="164221"/>
                  </a:lnTo>
                  <a:lnTo>
                    <a:pt x="2363" y="164221"/>
                  </a:lnTo>
                  <a:close/>
                </a:path>
              </a:pathLst>
            </a:custGeom>
            <a:solidFill>
              <a:srgbClr val="2058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grpSp>
          <p:nvGrpSpPr>
            <p:cNvPr id="136" name="Google Shape;136;p3"/>
            <p:cNvGrpSpPr/>
            <p:nvPr/>
          </p:nvGrpSpPr>
          <p:grpSpPr>
            <a:xfrm>
              <a:off x="2840539" y="3886200"/>
              <a:ext cx="17145000" cy="796649"/>
              <a:chOff x="2840539" y="3733800"/>
              <a:chExt cx="17145000" cy="796649"/>
            </a:xfrm>
          </p:grpSpPr>
          <p:sp>
            <p:nvSpPr>
              <p:cNvPr id="137" name="Google Shape;137;p3"/>
              <p:cNvSpPr/>
              <p:nvPr/>
            </p:nvSpPr>
            <p:spPr>
              <a:xfrm rot="5400000">
                <a:off x="5605623" y="1047133"/>
                <a:ext cx="729160" cy="6237472"/>
              </a:xfrm>
              <a:prstGeom prst="round2SameRect">
                <a:avLst>
                  <a:gd fmla="val 16667" name="adj1"/>
                  <a:gd fmla="val 0" name="adj2"/>
                </a:avLst>
              </a:pr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38" name="Google Shape;138;p3"/>
              <p:cNvSpPr/>
              <p:nvPr/>
            </p:nvSpPr>
            <p:spPr>
              <a:xfrm>
                <a:off x="2840539" y="3801289"/>
                <a:ext cx="1270616" cy="72916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39" name="Google Shape;139;p3"/>
              <p:cNvSpPr/>
              <p:nvPr/>
            </p:nvSpPr>
            <p:spPr>
              <a:xfrm>
                <a:off x="4116387" y="3810000"/>
                <a:ext cx="1586915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FF"/>
                    </a:solidFill>
                    <a:latin typeface="Calibri"/>
                    <a:ea typeface="Calibri"/>
                    <a:cs typeface="Calibri"/>
                    <a:sym typeface="Calibri"/>
                  </a:rPr>
                  <a:t>CÁCH LÀM BÀI</a:t>
                </a:r>
                <a:endParaRPr b="1" sz="4000">
                  <a:solidFill>
                    <a:srgbClr val="FFFFFF"/>
                  </a:solidFill>
                  <a:latin typeface="Calibri"/>
                  <a:ea typeface="Calibri"/>
                  <a:cs typeface="Calibri"/>
                  <a:sym typeface="Calibri"/>
                </a:endParaRPr>
              </a:p>
            </p:txBody>
          </p:sp>
          <p:sp>
            <p:nvSpPr>
              <p:cNvPr id="140" name="Google Shape;140;p3"/>
              <p:cNvSpPr txBox="1"/>
              <p:nvPr/>
            </p:nvSpPr>
            <p:spPr>
              <a:xfrm>
                <a:off x="3098603" y="3733800"/>
                <a:ext cx="1002198"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FFFF"/>
                    </a:solidFill>
                    <a:latin typeface="Tahoma"/>
                    <a:ea typeface="Tahoma"/>
                    <a:cs typeface="Tahoma"/>
                    <a:sym typeface="Tahoma"/>
                  </a:rPr>
                  <a:t>III</a:t>
                </a:r>
                <a:endParaRPr b="1" sz="4400">
                  <a:solidFill>
                    <a:srgbClr val="FFFFFF"/>
                  </a:solidFill>
                  <a:latin typeface="Tahoma"/>
                  <a:ea typeface="Tahoma"/>
                  <a:cs typeface="Tahoma"/>
                  <a:sym typeface="Tahoma"/>
                </a:endParaRPr>
              </a:p>
            </p:txBody>
          </p:sp>
        </p:grpSp>
      </p:grpSp>
      <p:grpSp>
        <p:nvGrpSpPr>
          <p:cNvPr id="141" name="Google Shape;141;p3"/>
          <p:cNvGrpSpPr/>
          <p:nvPr/>
        </p:nvGrpSpPr>
        <p:grpSpPr>
          <a:xfrm>
            <a:off x="8154987" y="2743200"/>
            <a:ext cx="9097521" cy="1245672"/>
            <a:chOff x="8010143" y="1905000"/>
            <a:chExt cx="9097521" cy="1290242"/>
          </a:xfrm>
        </p:grpSpPr>
        <p:sp>
          <p:nvSpPr>
            <p:cNvPr id="142" name="Google Shape;142;p3"/>
            <p:cNvSpPr/>
            <p:nvPr/>
          </p:nvSpPr>
          <p:spPr>
            <a:xfrm>
              <a:off x="8010143" y="2221477"/>
              <a:ext cx="9097521" cy="7740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43" name="Google Shape;143;p3"/>
            <p:cNvSpPr/>
            <p:nvPr/>
          </p:nvSpPr>
          <p:spPr>
            <a:xfrm>
              <a:off x="8014819" y="1905000"/>
              <a:ext cx="9092845" cy="1290242"/>
            </a:xfrm>
            <a:prstGeom prst="roundRect">
              <a:avLst>
                <a:gd fmla="val 16667" name="adj"/>
              </a:avLst>
            </a:prstGeom>
            <a:no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44" name="Google Shape;144;p3"/>
            <p:cNvSpPr txBox="1"/>
            <p:nvPr/>
          </p:nvSpPr>
          <p:spPr>
            <a:xfrm>
              <a:off x="9104551" y="2076915"/>
              <a:ext cx="7008650"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rgbClr val="4BACC6"/>
                  </a:solidFill>
                  <a:latin typeface="Tahoma"/>
                  <a:ea typeface="Tahoma"/>
                  <a:cs typeface="Tahoma"/>
                  <a:sym typeface="Tahoma"/>
                </a:rPr>
                <a:t>ĐỀ MỤC BÀI GIẢNG</a:t>
              </a:r>
              <a:endParaRPr b="1" sz="5400">
                <a:solidFill>
                  <a:srgbClr val="4BACC6"/>
                </a:solidFill>
                <a:latin typeface="Tahoma"/>
                <a:ea typeface="Tahoma"/>
                <a:cs typeface="Tahoma"/>
                <a:sym typeface="Tahoma"/>
              </a:endParaRPr>
            </a:p>
          </p:txBody>
        </p:sp>
      </p:grpSp>
      <p:sp>
        <p:nvSpPr>
          <p:cNvPr id="145" name="Google Shape;145;p3"/>
          <p:cNvSpPr/>
          <p:nvPr/>
        </p:nvSpPr>
        <p:spPr>
          <a:xfrm>
            <a:off x="4951078" y="8865888"/>
            <a:ext cx="9819946" cy="861774"/>
          </a:xfrm>
          <a:prstGeom prst="rect">
            <a:avLst/>
          </a:prstGeom>
          <a:noFill/>
          <a:ln>
            <a:noFill/>
          </a:ln>
        </p:spPr>
        <p:txBody>
          <a:bodyPr anchorCtr="0" anchor="t" bIns="45700" lIns="91425" spcFirstLastPara="1" rIns="91425" wrap="square" tIns="45700">
            <a:spAutoFit/>
          </a:bodyPr>
          <a:lstStyle/>
          <a:p>
            <a:pPr indent="0" lvl="1" marL="0" marR="0" rtl="0" algn="l">
              <a:lnSpc>
                <a:spcPct val="136363"/>
              </a:lnSpc>
              <a:spcBef>
                <a:spcPts val="0"/>
              </a:spcBef>
              <a:spcAft>
                <a:spcPts val="0"/>
              </a:spcAft>
              <a:buNone/>
            </a:pPr>
            <a:r>
              <a:rPr b="1" i="0" lang="en-US" sz="4400" u="none" cap="none" strike="noStrike">
                <a:solidFill>
                  <a:srgbClr val="0C0C0C"/>
                </a:solidFill>
                <a:latin typeface="Arial"/>
                <a:ea typeface="Arial"/>
                <a:cs typeface="Arial"/>
                <a:sym typeface="Arial"/>
              </a:rPr>
              <a:t>2. Lập dàn ý</a:t>
            </a:r>
            <a:endParaRPr b="1" i="0" sz="4400" u="none" cap="none" strike="noStrike">
              <a:solidFill>
                <a:srgbClr val="0C0C0C"/>
              </a:solidFill>
              <a:latin typeface="Arial"/>
              <a:ea typeface="Arial"/>
              <a:cs typeface="Arial"/>
              <a:sym typeface="Arial"/>
            </a:endParaRPr>
          </a:p>
        </p:txBody>
      </p:sp>
      <p:grpSp>
        <p:nvGrpSpPr>
          <p:cNvPr id="146" name="Google Shape;146;p3"/>
          <p:cNvGrpSpPr/>
          <p:nvPr/>
        </p:nvGrpSpPr>
        <p:grpSpPr>
          <a:xfrm>
            <a:off x="3712607" y="4114800"/>
            <a:ext cx="11058417" cy="877560"/>
            <a:chOff x="2871510" y="3823504"/>
            <a:chExt cx="10111167" cy="877560"/>
          </a:xfrm>
        </p:grpSpPr>
        <p:sp>
          <p:nvSpPr>
            <p:cNvPr id="147" name="Google Shape;147;p3"/>
            <p:cNvSpPr/>
            <p:nvPr/>
          </p:nvSpPr>
          <p:spPr>
            <a:xfrm rot="-5400000">
              <a:off x="2876712" y="3818303"/>
              <a:ext cx="118076" cy="128477"/>
            </a:xfrm>
            <a:custGeom>
              <a:rect b="b" l="l" r="r" t="t"/>
              <a:pathLst>
                <a:path extrusionOk="0" h="164221" w="296088">
                  <a:moveTo>
                    <a:pt x="2363" y="164221"/>
                  </a:moveTo>
                  <a:cubicBezTo>
                    <a:pt x="1575" y="109481"/>
                    <a:pt x="788" y="54740"/>
                    <a:pt x="0" y="0"/>
                  </a:cubicBezTo>
                  <a:lnTo>
                    <a:pt x="296088" y="164221"/>
                  </a:lnTo>
                  <a:lnTo>
                    <a:pt x="2363" y="164221"/>
                  </a:lnTo>
                  <a:close/>
                </a:path>
              </a:pathLst>
            </a:custGeom>
            <a:solidFill>
              <a:srgbClr val="2058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grpSp>
          <p:nvGrpSpPr>
            <p:cNvPr id="148" name="Google Shape;148;p3"/>
            <p:cNvGrpSpPr/>
            <p:nvPr/>
          </p:nvGrpSpPr>
          <p:grpSpPr>
            <a:xfrm>
              <a:off x="2871510" y="3931622"/>
              <a:ext cx="10111167" cy="769441"/>
              <a:chOff x="2871510" y="3779222"/>
              <a:chExt cx="10111167" cy="769441"/>
            </a:xfrm>
          </p:grpSpPr>
          <p:sp>
            <p:nvSpPr>
              <p:cNvPr id="149" name="Google Shape;149;p3"/>
              <p:cNvSpPr/>
              <p:nvPr/>
            </p:nvSpPr>
            <p:spPr>
              <a:xfrm rot="5400000">
                <a:off x="7569523" y="-864490"/>
                <a:ext cx="763838" cy="10062469"/>
              </a:xfrm>
              <a:prstGeom prst="round2SameRect">
                <a:avLst>
                  <a:gd fmla="val 16667" name="adj1"/>
                  <a:gd fmla="val 0" name="adj2"/>
                </a:avLst>
              </a:pr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50" name="Google Shape;150;p3"/>
              <p:cNvSpPr/>
              <p:nvPr/>
            </p:nvSpPr>
            <p:spPr>
              <a:xfrm>
                <a:off x="2871510" y="3784825"/>
                <a:ext cx="1247386" cy="72712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151" name="Google Shape;151;p3"/>
              <p:cNvSpPr/>
              <p:nvPr/>
            </p:nvSpPr>
            <p:spPr>
              <a:xfrm>
                <a:off x="4146449" y="3810000"/>
                <a:ext cx="814074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FF"/>
                    </a:solidFill>
                    <a:latin typeface="Calibri"/>
                    <a:ea typeface="Calibri"/>
                    <a:cs typeface="Calibri"/>
                    <a:sym typeface="Calibri"/>
                  </a:rPr>
                  <a:t>TÌM HIỂU CHUNG VỀ VĂN NGHỊ LUẬN</a:t>
                </a:r>
                <a:endParaRPr b="1" sz="4000">
                  <a:solidFill>
                    <a:srgbClr val="FFFFFF"/>
                  </a:solidFill>
                  <a:latin typeface="Calibri"/>
                  <a:ea typeface="Calibri"/>
                  <a:cs typeface="Calibri"/>
                  <a:sym typeface="Calibri"/>
                </a:endParaRPr>
              </a:p>
            </p:txBody>
          </p:sp>
          <p:sp>
            <p:nvSpPr>
              <p:cNvPr id="152" name="Google Shape;152;p3"/>
              <p:cNvSpPr txBox="1"/>
              <p:nvPr/>
            </p:nvSpPr>
            <p:spPr>
              <a:xfrm>
                <a:off x="3322085" y="3779222"/>
                <a:ext cx="45717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FFFF"/>
                    </a:solidFill>
                    <a:latin typeface="Tahoma"/>
                    <a:ea typeface="Tahoma"/>
                    <a:cs typeface="Tahoma"/>
                    <a:sym typeface="Tahoma"/>
                  </a:rPr>
                  <a:t>I</a:t>
                </a:r>
                <a:endParaRPr b="1" sz="4400">
                  <a:solidFill>
                    <a:srgbClr val="FFFFFF"/>
                  </a:solidFill>
                  <a:latin typeface="Tahoma"/>
                  <a:ea typeface="Tahoma"/>
                  <a:cs typeface="Tahoma"/>
                  <a:sym typeface="Tahoma"/>
                </a:endParaRPr>
              </a:p>
            </p:txBody>
          </p:sp>
        </p:grpSp>
      </p:grpSp>
      <p:grpSp>
        <p:nvGrpSpPr>
          <p:cNvPr id="153" name="Google Shape;153;p3"/>
          <p:cNvGrpSpPr/>
          <p:nvPr/>
        </p:nvGrpSpPr>
        <p:grpSpPr>
          <a:xfrm>
            <a:off x="3690816" y="9880062"/>
            <a:ext cx="17145000" cy="864138"/>
            <a:chOff x="2840539" y="3818711"/>
            <a:chExt cx="17145000" cy="864138"/>
          </a:xfrm>
        </p:grpSpPr>
        <p:sp>
          <p:nvSpPr>
            <p:cNvPr id="154" name="Google Shape;154;p3"/>
            <p:cNvSpPr/>
            <p:nvPr/>
          </p:nvSpPr>
          <p:spPr>
            <a:xfrm rot="-5400000">
              <a:off x="2851489" y="3807761"/>
              <a:ext cx="143688" cy="165588"/>
            </a:xfrm>
            <a:custGeom>
              <a:rect b="b" l="l" r="r" t="t"/>
              <a:pathLst>
                <a:path extrusionOk="0" h="164221" w="296088">
                  <a:moveTo>
                    <a:pt x="2363" y="164221"/>
                  </a:moveTo>
                  <a:cubicBezTo>
                    <a:pt x="1575" y="109481"/>
                    <a:pt x="788" y="54740"/>
                    <a:pt x="0" y="0"/>
                  </a:cubicBezTo>
                  <a:lnTo>
                    <a:pt x="296088" y="164221"/>
                  </a:lnTo>
                  <a:lnTo>
                    <a:pt x="2363" y="164221"/>
                  </a:lnTo>
                  <a:close/>
                </a:path>
              </a:pathLst>
            </a:custGeom>
            <a:solidFill>
              <a:srgbClr val="2058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00"/>
                </a:solidFill>
                <a:latin typeface="Calibri"/>
                <a:ea typeface="Calibri"/>
                <a:cs typeface="Calibri"/>
                <a:sym typeface="Calibri"/>
              </a:endParaRPr>
            </a:p>
          </p:txBody>
        </p:sp>
        <p:grpSp>
          <p:nvGrpSpPr>
            <p:cNvPr id="155" name="Google Shape;155;p3"/>
            <p:cNvGrpSpPr/>
            <p:nvPr/>
          </p:nvGrpSpPr>
          <p:grpSpPr>
            <a:xfrm>
              <a:off x="2840539" y="3886200"/>
              <a:ext cx="17145000" cy="796649"/>
              <a:chOff x="2840539" y="3733800"/>
              <a:chExt cx="17145000" cy="796649"/>
            </a:xfrm>
          </p:grpSpPr>
          <p:sp>
            <p:nvSpPr>
              <p:cNvPr id="156" name="Google Shape;156;p3"/>
              <p:cNvSpPr/>
              <p:nvPr/>
            </p:nvSpPr>
            <p:spPr>
              <a:xfrm rot="5400000">
                <a:off x="4899521" y="1753235"/>
                <a:ext cx="729160" cy="4825268"/>
              </a:xfrm>
              <a:prstGeom prst="round2SameRect">
                <a:avLst>
                  <a:gd fmla="val 16667" name="adj1"/>
                  <a:gd fmla="val 0" name="adj2"/>
                </a:avLst>
              </a:pr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00"/>
                  </a:solidFill>
                  <a:latin typeface="Calibri"/>
                  <a:ea typeface="Calibri"/>
                  <a:cs typeface="Calibri"/>
                  <a:sym typeface="Calibri"/>
                </a:endParaRPr>
              </a:p>
            </p:txBody>
          </p:sp>
          <p:sp>
            <p:nvSpPr>
              <p:cNvPr id="157" name="Google Shape;157;p3"/>
              <p:cNvSpPr/>
              <p:nvPr/>
            </p:nvSpPr>
            <p:spPr>
              <a:xfrm>
                <a:off x="2840539" y="3801289"/>
                <a:ext cx="1270616" cy="72916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00"/>
                  </a:solidFill>
                  <a:latin typeface="Calibri"/>
                  <a:ea typeface="Calibri"/>
                  <a:cs typeface="Calibri"/>
                  <a:sym typeface="Calibri"/>
                </a:endParaRPr>
              </a:p>
            </p:txBody>
          </p:sp>
          <p:sp>
            <p:nvSpPr>
              <p:cNvPr id="158" name="Google Shape;158;p3"/>
              <p:cNvSpPr/>
              <p:nvPr/>
            </p:nvSpPr>
            <p:spPr>
              <a:xfrm>
                <a:off x="4116387" y="3810000"/>
                <a:ext cx="1586915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FF"/>
                    </a:solidFill>
                    <a:latin typeface="Calibri"/>
                    <a:ea typeface="Calibri"/>
                    <a:cs typeface="Calibri"/>
                    <a:sym typeface="Calibri"/>
                  </a:rPr>
                  <a:t>LUYỆN TẬP</a:t>
                </a:r>
                <a:endParaRPr b="1" sz="4000">
                  <a:solidFill>
                    <a:srgbClr val="FFFFFF"/>
                  </a:solidFill>
                  <a:latin typeface="Calibri"/>
                  <a:ea typeface="Calibri"/>
                  <a:cs typeface="Calibri"/>
                  <a:sym typeface="Calibri"/>
                </a:endParaRPr>
              </a:p>
            </p:txBody>
          </p:sp>
          <p:sp>
            <p:nvSpPr>
              <p:cNvPr id="159" name="Google Shape;159;p3"/>
              <p:cNvSpPr txBox="1"/>
              <p:nvPr/>
            </p:nvSpPr>
            <p:spPr>
              <a:xfrm>
                <a:off x="3180356" y="3733800"/>
                <a:ext cx="83869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FFFF"/>
                    </a:solidFill>
                    <a:latin typeface="Tahoma"/>
                    <a:ea typeface="Tahoma"/>
                    <a:cs typeface="Tahoma"/>
                    <a:sym typeface="Tahoma"/>
                  </a:rPr>
                  <a:t>IV</a:t>
                </a:r>
                <a:endParaRPr b="1" sz="4400">
                  <a:solidFill>
                    <a:srgbClr val="FFFFFF"/>
                  </a:solidFill>
                  <a:latin typeface="Tahoma"/>
                  <a:ea typeface="Tahoma"/>
                  <a:cs typeface="Tahoma"/>
                  <a:sym typeface="Tahoma"/>
                </a:endParaRPr>
              </a:p>
            </p:txBody>
          </p:sp>
        </p:grpSp>
      </p:grpSp>
      <p:sp>
        <p:nvSpPr>
          <p:cNvPr id="160" name="Google Shape;160;p3"/>
          <p:cNvSpPr/>
          <p:nvPr/>
        </p:nvSpPr>
        <p:spPr>
          <a:xfrm>
            <a:off x="4981995" y="8166261"/>
            <a:ext cx="13307592" cy="797847"/>
          </a:xfrm>
          <a:prstGeom prst="rect">
            <a:avLst/>
          </a:prstGeom>
          <a:noFill/>
          <a:ln>
            <a:noFill/>
          </a:ln>
        </p:spPr>
        <p:txBody>
          <a:bodyPr anchorCtr="0" anchor="t" bIns="45700" lIns="91425" spcFirstLastPara="1" rIns="91425" wrap="square" tIns="45700">
            <a:spAutoFit/>
          </a:bodyPr>
          <a:lstStyle/>
          <a:p>
            <a:pPr indent="0" lvl="1" marL="0" marR="0" rtl="0" algn="l">
              <a:lnSpc>
                <a:spcPct val="136363"/>
              </a:lnSpc>
              <a:spcBef>
                <a:spcPts val="0"/>
              </a:spcBef>
              <a:spcAft>
                <a:spcPts val="0"/>
              </a:spcAft>
              <a:buNone/>
            </a:pPr>
            <a:r>
              <a:rPr b="1" i="0" lang="en-US" sz="4400" u="none" cap="none" strike="noStrike">
                <a:solidFill>
                  <a:srgbClr val="0C0C0C"/>
                </a:solidFill>
                <a:latin typeface="Calibri"/>
                <a:ea typeface="Calibri"/>
                <a:cs typeface="Calibri"/>
                <a:sym typeface="Calibri"/>
              </a:rPr>
              <a:t>1. Tìm hiểu đề</a:t>
            </a:r>
            <a:endParaRPr b="1" i="0" sz="4400" u="none" cap="none" strike="noStrike">
              <a:solidFill>
                <a:srgbClr val="0C0C0C"/>
              </a:solidFill>
              <a:latin typeface="Calibri"/>
              <a:ea typeface="Calibri"/>
              <a:cs typeface="Calibri"/>
              <a:sym typeface="Calibri"/>
            </a:endParaRPr>
          </a:p>
        </p:txBody>
      </p:sp>
      <p:pic>
        <p:nvPicPr>
          <p:cNvPr id="161" name="Google Shape;161;p3"/>
          <p:cNvPicPr preferRelativeResize="0"/>
          <p:nvPr/>
        </p:nvPicPr>
        <p:blipFill rotWithShape="1">
          <a:blip r:embed="rId3">
            <a:alphaModFix/>
          </a:blip>
          <a:srcRect b="3581" l="0" r="0" t="0"/>
          <a:stretch/>
        </p:blipFill>
        <p:spPr>
          <a:xfrm>
            <a:off x="12422187" y="7125731"/>
            <a:ext cx="6448184" cy="52038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grpSp>
        <p:nvGrpSpPr>
          <p:cNvPr id="753" name="Google Shape;753;p30"/>
          <p:cNvGrpSpPr/>
          <p:nvPr/>
        </p:nvGrpSpPr>
        <p:grpSpPr>
          <a:xfrm>
            <a:off x="1276349" y="1828800"/>
            <a:ext cx="21755101" cy="10995729"/>
            <a:chOff x="1276349" y="1828800"/>
            <a:chExt cx="21755101" cy="10995729"/>
          </a:xfrm>
        </p:grpSpPr>
        <p:sp>
          <p:nvSpPr>
            <p:cNvPr id="754" name="Google Shape;754;p30"/>
            <p:cNvSpPr/>
            <p:nvPr/>
          </p:nvSpPr>
          <p:spPr>
            <a:xfrm>
              <a:off x="1276349" y="2378263"/>
              <a:ext cx="21755101" cy="10446266"/>
            </a:xfrm>
            <a:prstGeom prst="roundRect">
              <a:avLst>
                <a:gd fmla="val 2869" name="adj"/>
              </a:avLst>
            </a:prstGeom>
            <a:solidFill>
              <a:srgbClr val="EAF9FC"/>
            </a:solid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Tahoma"/>
                <a:ea typeface="Tahoma"/>
                <a:cs typeface="Tahoma"/>
                <a:sym typeface="Tahoma"/>
              </a:endParaRPr>
            </a:p>
          </p:txBody>
        </p:sp>
        <p:grpSp>
          <p:nvGrpSpPr>
            <p:cNvPr id="755" name="Google Shape;755;p30"/>
            <p:cNvGrpSpPr/>
            <p:nvPr/>
          </p:nvGrpSpPr>
          <p:grpSpPr>
            <a:xfrm>
              <a:off x="8043451" y="1828800"/>
              <a:ext cx="8220897" cy="1098926"/>
              <a:chOff x="696090" y="1690603"/>
              <a:chExt cx="8220897" cy="1195752"/>
            </a:xfrm>
          </p:grpSpPr>
          <p:sp>
            <p:nvSpPr>
              <p:cNvPr id="756" name="Google Shape;756;p30"/>
              <p:cNvSpPr/>
              <p:nvPr/>
            </p:nvSpPr>
            <p:spPr>
              <a:xfrm>
                <a:off x="696090" y="1690603"/>
                <a:ext cx="8220897" cy="1195752"/>
              </a:xfrm>
              <a:prstGeom prst="roundRect">
                <a:avLst>
                  <a:gd fmla="val 16667" name="adj"/>
                </a:avLst>
              </a:prstGeom>
              <a:solidFill>
                <a:schemeClr val="lt1"/>
              </a:solidFill>
              <a:ln cap="flat" cmpd="sng" w="571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FFFFFF"/>
                  </a:solidFill>
                  <a:latin typeface="Calibri"/>
                  <a:ea typeface="Calibri"/>
                  <a:cs typeface="Calibri"/>
                  <a:sym typeface="Calibri"/>
                </a:endParaRPr>
              </a:p>
            </p:txBody>
          </p:sp>
          <p:sp>
            <p:nvSpPr>
              <p:cNvPr id="757" name="Google Shape;757;p30"/>
              <p:cNvSpPr txBox="1"/>
              <p:nvPr/>
            </p:nvSpPr>
            <p:spPr>
              <a:xfrm>
                <a:off x="1128288" y="1792019"/>
                <a:ext cx="7356501" cy="100468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rgbClr val="4BACC6"/>
                    </a:solidFill>
                    <a:latin typeface="Tahoma"/>
                    <a:ea typeface="Tahoma"/>
                    <a:cs typeface="Tahoma"/>
                    <a:sym typeface="Tahoma"/>
                  </a:rPr>
                  <a:t>TÓM TẮT BÀI GIẢNG</a:t>
                </a:r>
                <a:endParaRPr b="1" sz="5400">
                  <a:solidFill>
                    <a:srgbClr val="4BACC6"/>
                  </a:solidFill>
                  <a:latin typeface="Tahoma"/>
                  <a:ea typeface="Tahoma"/>
                  <a:cs typeface="Tahoma"/>
                  <a:sym typeface="Tahoma"/>
                </a:endParaRPr>
              </a:p>
            </p:txBody>
          </p:sp>
        </p:grpSp>
      </p:grpSp>
      <p:sp>
        <p:nvSpPr>
          <p:cNvPr id="758" name="Google Shape;758;p30"/>
          <p:cNvSpPr/>
          <p:nvPr/>
        </p:nvSpPr>
        <p:spPr>
          <a:xfrm>
            <a:off x="2215286" y="3221463"/>
            <a:ext cx="10482357" cy="87100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4400">
                <a:solidFill>
                  <a:srgbClr val="205867"/>
                </a:solidFill>
                <a:latin typeface="Tahoma"/>
                <a:ea typeface="Tahoma"/>
                <a:cs typeface="Tahoma"/>
                <a:sym typeface="Tahoma"/>
              </a:rPr>
              <a:t>III. CÁCH LÀM BÀI VĂN NGHỊ LUẬN </a:t>
            </a:r>
            <a:endParaRPr b="1" sz="4400">
              <a:solidFill>
                <a:srgbClr val="205867"/>
              </a:solidFill>
              <a:latin typeface="Tahoma"/>
              <a:ea typeface="Tahoma"/>
              <a:cs typeface="Tahoma"/>
              <a:sym typeface="Tahoma"/>
            </a:endParaRPr>
          </a:p>
        </p:txBody>
      </p:sp>
      <p:sp>
        <p:nvSpPr>
          <p:cNvPr id="759" name="Google Shape;759;p30"/>
          <p:cNvSpPr/>
          <p:nvPr/>
        </p:nvSpPr>
        <p:spPr>
          <a:xfrm>
            <a:off x="2619604" y="4079091"/>
            <a:ext cx="168402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31859B"/>
                </a:solidFill>
                <a:latin typeface="Arial"/>
                <a:ea typeface="Arial"/>
                <a:cs typeface="Arial"/>
                <a:sym typeface="Arial"/>
              </a:rPr>
              <a:t>2. Lập dàn ý</a:t>
            </a:r>
            <a:endParaRPr b="1" sz="4400">
              <a:solidFill>
                <a:srgbClr val="31859B"/>
              </a:solidFill>
              <a:latin typeface="Arial"/>
              <a:ea typeface="Arial"/>
              <a:cs typeface="Arial"/>
              <a:sym typeface="Arial"/>
            </a:endParaRPr>
          </a:p>
        </p:txBody>
      </p:sp>
      <p:sp>
        <p:nvSpPr>
          <p:cNvPr id="760" name="Google Shape;760;p30"/>
          <p:cNvSpPr txBox="1"/>
          <p:nvPr/>
        </p:nvSpPr>
        <p:spPr>
          <a:xfrm>
            <a:off x="3374292" y="6694735"/>
            <a:ext cx="4075858"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Thân bài: </a:t>
            </a:r>
            <a:endParaRPr b="1" sz="4400">
              <a:solidFill>
                <a:schemeClr val="dk1"/>
              </a:solidFill>
              <a:latin typeface="Arial"/>
              <a:ea typeface="Arial"/>
              <a:cs typeface="Arial"/>
              <a:sym typeface="Arial"/>
            </a:endParaRPr>
          </a:p>
        </p:txBody>
      </p:sp>
      <p:sp>
        <p:nvSpPr>
          <p:cNvPr id="761" name="Google Shape;761;p30"/>
          <p:cNvSpPr txBox="1"/>
          <p:nvPr/>
        </p:nvSpPr>
        <p:spPr>
          <a:xfrm>
            <a:off x="3374292" y="5837902"/>
            <a:ext cx="14020801"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Mở bài: Giới thiệu.</a:t>
            </a:r>
            <a:endParaRPr b="1" sz="4400">
              <a:solidFill>
                <a:schemeClr val="dk1"/>
              </a:solidFill>
              <a:latin typeface="Arial"/>
              <a:ea typeface="Arial"/>
              <a:cs typeface="Arial"/>
              <a:sym typeface="Arial"/>
            </a:endParaRPr>
          </a:p>
        </p:txBody>
      </p:sp>
      <p:sp>
        <p:nvSpPr>
          <p:cNvPr id="762" name="Google Shape;762;p30"/>
          <p:cNvSpPr txBox="1"/>
          <p:nvPr/>
        </p:nvSpPr>
        <p:spPr>
          <a:xfrm>
            <a:off x="3749534" y="7584976"/>
            <a:ext cx="14902016" cy="1446550"/>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chemeClr val="dk1"/>
              </a:buClr>
              <a:buSzPts val="4400"/>
              <a:buFont typeface="Arial"/>
              <a:buChar char="•"/>
            </a:pPr>
            <a:r>
              <a:rPr b="1" lang="en-US" sz="4400">
                <a:solidFill>
                  <a:schemeClr val="dk1"/>
                </a:solidFill>
                <a:latin typeface="Arial"/>
                <a:ea typeface="Arial"/>
                <a:cs typeface="Arial"/>
                <a:sym typeface="Arial"/>
              </a:rPr>
              <a:t>Phân tích các luận điểm trên cơ sở của luận đề</a:t>
            </a:r>
            <a:endParaRPr b="1" sz="4400">
              <a:solidFill>
                <a:schemeClr val="dk1"/>
              </a:solidFill>
              <a:latin typeface="Arial"/>
              <a:ea typeface="Arial"/>
              <a:cs typeface="Arial"/>
              <a:sym typeface="Arial"/>
            </a:endParaRPr>
          </a:p>
          <a:p>
            <a:pPr indent="-571500" lvl="0" marL="571500" marR="0" rtl="0" algn="just">
              <a:spcBef>
                <a:spcPts val="0"/>
              </a:spcBef>
              <a:spcAft>
                <a:spcPts val="0"/>
              </a:spcAft>
              <a:buClr>
                <a:schemeClr val="dk1"/>
              </a:buClr>
              <a:buSzPts val="4400"/>
              <a:buFont typeface="Arial"/>
              <a:buChar char="•"/>
            </a:pPr>
            <a:r>
              <a:rPr b="1" lang="en-US" sz="4400">
                <a:solidFill>
                  <a:schemeClr val="dk1"/>
                </a:solidFill>
                <a:latin typeface="Arial"/>
                <a:ea typeface="Arial"/>
                <a:cs typeface="Arial"/>
                <a:sym typeface="Arial"/>
              </a:rPr>
              <a:t>Đưa luận cứ vào bài để khẳng định các luận điểm</a:t>
            </a:r>
            <a:endParaRPr b="1" sz="4400">
              <a:solidFill>
                <a:schemeClr val="dk1"/>
              </a:solidFill>
              <a:latin typeface="Arial"/>
              <a:ea typeface="Arial"/>
              <a:cs typeface="Arial"/>
              <a:sym typeface="Arial"/>
            </a:endParaRPr>
          </a:p>
        </p:txBody>
      </p:sp>
      <p:sp>
        <p:nvSpPr>
          <p:cNvPr id="763" name="Google Shape;763;p30"/>
          <p:cNvSpPr txBox="1"/>
          <p:nvPr/>
        </p:nvSpPr>
        <p:spPr>
          <a:xfrm>
            <a:off x="3335350" y="9162256"/>
            <a:ext cx="13639800"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Kết bài: Tóm tắt các ý</a:t>
            </a:r>
            <a:endParaRPr b="1" sz="4400">
              <a:solidFill>
                <a:schemeClr val="dk1"/>
              </a:solidFill>
              <a:latin typeface="Arial"/>
              <a:ea typeface="Arial"/>
              <a:cs typeface="Arial"/>
              <a:sym typeface="Arial"/>
            </a:endParaRPr>
          </a:p>
        </p:txBody>
      </p:sp>
      <p:grpSp>
        <p:nvGrpSpPr>
          <p:cNvPr id="764" name="Google Shape;764;p30"/>
          <p:cNvGrpSpPr/>
          <p:nvPr/>
        </p:nvGrpSpPr>
        <p:grpSpPr>
          <a:xfrm>
            <a:off x="3419252" y="4841776"/>
            <a:ext cx="12412896" cy="861774"/>
            <a:chOff x="9628598" y="5096333"/>
            <a:chExt cx="13426178" cy="861774"/>
          </a:xfrm>
        </p:grpSpPr>
        <p:sp>
          <p:nvSpPr>
            <p:cNvPr id="765" name="Google Shape;765;p30"/>
            <p:cNvSpPr/>
            <p:nvPr/>
          </p:nvSpPr>
          <p:spPr>
            <a:xfrm>
              <a:off x="9985840" y="5096333"/>
              <a:ext cx="13068935" cy="861774"/>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chemeClr val="dk1"/>
                  </a:solidFill>
                  <a:latin typeface="Calibri"/>
                  <a:ea typeface="Calibri"/>
                  <a:cs typeface="Calibri"/>
                  <a:sym typeface="Calibri"/>
                </a:rPr>
                <a:t>Bố cục: Mở bài, thân bài, kết luận</a:t>
              </a:r>
              <a:endParaRPr b="1" sz="4400">
                <a:solidFill>
                  <a:schemeClr val="dk1"/>
                </a:solidFill>
                <a:latin typeface="Calibri"/>
                <a:ea typeface="Calibri"/>
                <a:cs typeface="Calibri"/>
                <a:sym typeface="Calibri"/>
              </a:endParaRPr>
            </a:p>
          </p:txBody>
        </p:sp>
        <p:sp>
          <p:nvSpPr>
            <p:cNvPr id="766" name="Google Shape;766;p30"/>
            <p:cNvSpPr/>
            <p:nvPr/>
          </p:nvSpPr>
          <p:spPr>
            <a:xfrm>
              <a:off x="9628598" y="5431613"/>
              <a:ext cx="308933" cy="27432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40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0" st="0"/>
                                            </p:txEl>
                                          </p:spTgt>
                                        </p:tgtEl>
                                        <p:attrNameLst>
                                          <p:attrName>style.visibility</p:attrName>
                                        </p:attrNameLst>
                                      </p:cBhvr>
                                      <p:to>
                                        <p:strVal val="visible"/>
                                      </p:to>
                                    </p:set>
                                    <p:animEffect filter="fade" transition="in">
                                      <p:cBhvr>
                                        <p:cTn dur="500"/>
                                        <p:tgtEl>
                                          <p:spTgt spid="7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1" st="1"/>
                                            </p:txEl>
                                          </p:spTgt>
                                        </p:tgtEl>
                                        <p:attrNameLst>
                                          <p:attrName>style.visibility</p:attrName>
                                        </p:attrNameLst>
                                      </p:cBhvr>
                                      <p:to>
                                        <p:strVal val="visible"/>
                                      </p:to>
                                    </p:set>
                                    <p:animEffect filter="fade" transition="in">
                                      <p:cBhvr>
                                        <p:cTn dur="500"/>
                                        <p:tgtEl>
                                          <p:spTgt spid="7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4"/>
          <p:cNvGrpSpPr/>
          <p:nvPr/>
        </p:nvGrpSpPr>
        <p:grpSpPr>
          <a:xfrm>
            <a:off x="-178462" y="1600204"/>
            <a:ext cx="18239449" cy="914396"/>
            <a:chOff x="-178462" y="1828804"/>
            <a:chExt cx="18239449" cy="914396"/>
          </a:xfrm>
        </p:grpSpPr>
        <p:sp>
          <p:nvSpPr>
            <p:cNvPr id="168" name="Google Shape;168;p4"/>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169" name="Google Shape;169;p4"/>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170" name="Google Shape;170;p4"/>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grpSp>
        <p:nvGrpSpPr>
          <p:cNvPr id="171" name="Google Shape;171;p4"/>
          <p:cNvGrpSpPr/>
          <p:nvPr/>
        </p:nvGrpSpPr>
        <p:grpSpPr>
          <a:xfrm>
            <a:off x="639910" y="2514600"/>
            <a:ext cx="15287477" cy="890826"/>
            <a:chOff x="644526" y="2766774"/>
            <a:chExt cx="15287477" cy="890826"/>
          </a:xfrm>
        </p:grpSpPr>
        <p:sp>
          <p:nvSpPr>
            <p:cNvPr id="172" name="Google Shape;172;p4"/>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Tìm hiểu đề</a:t>
              </a:r>
              <a:endParaRPr b="1" i="1" sz="4800">
                <a:solidFill>
                  <a:srgbClr val="31859B"/>
                </a:solidFill>
                <a:latin typeface="Tahoma"/>
                <a:ea typeface="Tahoma"/>
                <a:cs typeface="Tahoma"/>
                <a:sym typeface="Tahoma"/>
              </a:endParaRPr>
            </a:p>
          </p:txBody>
        </p:sp>
        <p:sp>
          <p:nvSpPr>
            <p:cNvPr id="173" name="Google Shape;173;p4"/>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174" name="Google Shape;174;p4"/>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1</a:t>
              </a:r>
              <a:endParaRPr b="1" sz="5000">
                <a:solidFill>
                  <a:schemeClr val="lt1"/>
                </a:solidFill>
                <a:latin typeface="Tahoma"/>
                <a:ea typeface="Tahoma"/>
                <a:cs typeface="Tahoma"/>
                <a:sym typeface="Tahoma"/>
              </a:endParaRPr>
            </a:p>
          </p:txBody>
        </p:sp>
      </p:grpSp>
      <p:grpSp>
        <p:nvGrpSpPr>
          <p:cNvPr id="175" name="Google Shape;175;p4"/>
          <p:cNvGrpSpPr/>
          <p:nvPr/>
        </p:nvGrpSpPr>
        <p:grpSpPr>
          <a:xfrm>
            <a:off x="2513826" y="5105400"/>
            <a:ext cx="7680300" cy="1567289"/>
            <a:chOff x="9628598" y="4980037"/>
            <a:chExt cx="8649385" cy="1567289"/>
          </a:xfrm>
        </p:grpSpPr>
        <p:sp>
          <p:nvSpPr>
            <p:cNvPr id="176" name="Google Shape;176;p4"/>
            <p:cNvSpPr/>
            <p:nvPr/>
          </p:nvSpPr>
          <p:spPr>
            <a:xfrm>
              <a:off x="10109914" y="4980037"/>
              <a:ext cx="8168069" cy="1567289"/>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000000"/>
                  </a:solidFill>
                  <a:latin typeface="Arial"/>
                  <a:ea typeface="Arial"/>
                  <a:cs typeface="Arial"/>
                  <a:sym typeface="Arial"/>
                </a:rPr>
                <a:t>Khi nhận được đề bài  cần tìm hiểu ba yêu cầu sau:</a:t>
              </a:r>
              <a:endParaRPr b="1" sz="4400">
                <a:solidFill>
                  <a:srgbClr val="000000"/>
                </a:solidFill>
                <a:latin typeface="Arial"/>
                <a:ea typeface="Arial"/>
                <a:cs typeface="Arial"/>
                <a:sym typeface="Arial"/>
              </a:endParaRPr>
            </a:p>
          </p:txBody>
        </p:sp>
        <p:sp>
          <p:nvSpPr>
            <p:cNvPr id="177" name="Google Shape;177;p4"/>
            <p:cNvSpPr/>
            <p:nvPr/>
          </p:nvSpPr>
          <p:spPr>
            <a:xfrm>
              <a:off x="9628598" y="5334000"/>
              <a:ext cx="308933" cy="27432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4000">
                <a:solidFill>
                  <a:schemeClr val="dk1"/>
                </a:solidFill>
                <a:latin typeface="Arial"/>
                <a:ea typeface="Arial"/>
                <a:cs typeface="Arial"/>
                <a:sym typeface="Arial"/>
              </a:endParaRPr>
            </a:p>
          </p:txBody>
        </p:sp>
      </p:grpSp>
      <p:sp>
        <p:nvSpPr>
          <p:cNvPr id="178" name="Google Shape;178;p4"/>
          <p:cNvSpPr/>
          <p:nvPr/>
        </p:nvSpPr>
        <p:spPr>
          <a:xfrm>
            <a:off x="2963863" y="6718934"/>
            <a:ext cx="12192000" cy="2529923"/>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Thể loại.</a:t>
            </a:r>
            <a:endParaRPr b="1" sz="4400">
              <a:solidFill>
                <a:srgbClr val="000000"/>
              </a:solidFill>
              <a:latin typeface="Arial"/>
              <a:ea typeface="Arial"/>
              <a:cs typeface="Arial"/>
              <a:sym typeface="Arial"/>
            </a:endParaRPr>
          </a:p>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Nội dung</a:t>
            </a:r>
            <a:endParaRPr b="1" sz="4400">
              <a:solidFill>
                <a:srgbClr val="000000"/>
              </a:solidFill>
              <a:latin typeface="Arial"/>
              <a:ea typeface="Arial"/>
              <a:cs typeface="Arial"/>
              <a:sym typeface="Arial"/>
            </a:endParaRPr>
          </a:p>
          <a:p>
            <a:pPr indent="-571500" lvl="0" marL="571500" marR="0" rtl="0" algn="just">
              <a:lnSpc>
                <a:spcPct val="120000"/>
              </a:lnSpc>
              <a:spcBef>
                <a:spcPts val="0"/>
              </a:spcBef>
              <a:spcAft>
                <a:spcPts val="0"/>
              </a:spcAft>
              <a:buClr>
                <a:srgbClr val="000000"/>
              </a:buClr>
              <a:buSzPts val="4400"/>
              <a:buFont typeface="Noto Sans Symbols"/>
              <a:buChar char="▪"/>
            </a:pPr>
            <a:r>
              <a:rPr b="1" lang="en-US" sz="4400">
                <a:solidFill>
                  <a:srgbClr val="000000"/>
                </a:solidFill>
                <a:latin typeface="Arial"/>
                <a:ea typeface="Arial"/>
                <a:cs typeface="Arial"/>
                <a:sym typeface="Arial"/>
              </a:rPr>
              <a:t>Tư liệu dẫn chứng.</a:t>
            </a:r>
            <a:endParaRPr b="1" sz="4400">
              <a:solidFill>
                <a:srgbClr val="000000"/>
              </a:solidFill>
              <a:latin typeface="Arial"/>
              <a:ea typeface="Arial"/>
              <a:cs typeface="Arial"/>
              <a:sym typeface="Arial"/>
            </a:endParaRPr>
          </a:p>
        </p:txBody>
      </p:sp>
      <p:grpSp>
        <p:nvGrpSpPr>
          <p:cNvPr id="179" name="Google Shape;179;p4"/>
          <p:cNvGrpSpPr/>
          <p:nvPr/>
        </p:nvGrpSpPr>
        <p:grpSpPr>
          <a:xfrm>
            <a:off x="2897187" y="9425470"/>
            <a:ext cx="19812000" cy="3223730"/>
            <a:chOff x="5298357" y="10946613"/>
            <a:chExt cx="19812000" cy="3397317"/>
          </a:xfrm>
        </p:grpSpPr>
        <p:sp>
          <p:nvSpPr>
            <p:cNvPr id="180" name="Google Shape;180;p4"/>
            <p:cNvSpPr/>
            <p:nvPr/>
          </p:nvSpPr>
          <p:spPr>
            <a:xfrm>
              <a:off x="5907956" y="11003131"/>
              <a:ext cx="19202401" cy="3340799"/>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E36C09"/>
                  </a:solidFill>
                  <a:latin typeface="Calibri"/>
                  <a:ea typeface="Calibri"/>
                  <a:cs typeface="Calibri"/>
                  <a:sym typeface="Calibri"/>
                </a:rPr>
                <a:t>Trong ba yêu cầu nói trên thì yêu cầu về nội dung là quan trọng nhất nhưng lại khó xác định nhất. Nếu xác định không đúng thì bài viết lan man hoặc lạc đề, cho nên cần đọc kĩ đề, suy nghĩ để xác  định cho đúng nội dung mà đề bài đặt ra.</a:t>
              </a:r>
              <a:endParaRPr b="1" sz="4400">
                <a:solidFill>
                  <a:srgbClr val="E36C09"/>
                </a:solidFill>
                <a:latin typeface="Calibri"/>
                <a:ea typeface="Calibri"/>
                <a:cs typeface="Calibri"/>
                <a:sym typeface="Calibri"/>
              </a:endParaRPr>
            </a:p>
          </p:txBody>
        </p:sp>
        <p:pic>
          <p:nvPicPr>
            <p:cNvPr id="181" name="Google Shape;181;p4"/>
            <p:cNvPicPr preferRelativeResize="0"/>
            <p:nvPr/>
          </p:nvPicPr>
          <p:blipFill rotWithShape="1">
            <a:blip r:embed="rId3">
              <a:alphaModFix/>
            </a:blip>
            <a:srcRect b="0" l="0" r="0" t="0"/>
            <a:stretch/>
          </p:blipFill>
          <p:spPr>
            <a:xfrm>
              <a:off x="5298357" y="10946613"/>
              <a:ext cx="533400" cy="557902"/>
            </a:xfrm>
            <a:prstGeom prst="rect">
              <a:avLst/>
            </a:prstGeom>
            <a:noFill/>
            <a:ln>
              <a:noFill/>
            </a:ln>
          </p:spPr>
        </p:pic>
      </p:grpSp>
      <p:grpSp>
        <p:nvGrpSpPr>
          <p:cNvPr id="182" name="Google Shape;182;p4"/>
          <p:cNvGrpSpPr/>
          <p:nvPr/>
        </p:nvGrpSpPr>
        <p:grpSpPr>
          <a:xfrm>
            <a:off x="2211387" y="3581400"/>
            <a:ext cx="6689041" cy="1144642"/>
            <a:chOff x="2211387" y="3581400"/>
            <a:chExt cx="6689041" cy="1144642"/>
          </a:xfrm>
        </p:grpSpPr>
        <p:pic>
          <p:nvPicPr>
            <p:cNvPr id="183" name="Google Shape;183;p4"/>
            <p:cNvPicPr preferRelativeResize="0"/>
            <p:nvPr/>
          </p:nvPicPr>
          <p:blipFill rotWithShape="1">
            <a:blip r:embed="rId4">
              <a:alphaModFix/>
            </a:blip>
            <a:srcRect b="0" l="0" r="0" t="0"/>
            <a:stretch/>
          </p:blipFill>
          <p:spPr>
            <a:xfrm>
              <a:off x="2211387" y="3581400"/>
              <a:ext cx="6689041" cy="1144642"/>
            </a:xfrm>
            <a:prstGeom prst="rect">
              <a:avLst/>
            </a:prstGeom>
            <a:noFill/>
            <a:ln>
              <a:noFill/>
            </a:ln>
          </p:spPr>
        </p:pic>
        <p:sp>
          <p:nvSpPr>
            <p:cNvPr id="184" name="Google Shape;184;p4"/>
            <p:cNvSpPr/>
            <p:nvPr/>
          </p:nvSpPr>
          <p:spPr>
            <a:xfrm>
              <a:off x="2560589" y="3733800"/>
              <a:ext cx="59282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a. Ba yêu cầu của đề:</a:t>
              </a:r>
              <a:endParaRPr b="1" i="1" sz="4400">
                <a:solidFill>
                  <a:schemeClr val="lt1"/>
                </a:solidFill>
                <a:latin typeface="Arial"/>
                <a:ea typeface="Arial"/>
                <a:cs typeface="Arial"/>
                <a:sym typeface="Arial"/>
              </a:endParaRPr>
            </a:p>
          </p:txBody>
        </p:sp>
      </p:grpSp>
      <p:pic>
        <p:nvPicPr>
          <p:cNvPr id="185" name="Google Shape;185;p4"/>
          <p:cNvPicPr preferRelativeResize="0"/>
          <p:nvPr/>
        </p:nvPicPr>
        <p:blipFill rotWithShape="1">
          <a:blip r:embed="rId5">
            <a:alphaModFix/>
          </a:blip>
          <a:srcRect b="3581" l="0" r="0" t="0"/>
          <a:stretch/>
        </p:blipFill>
        <p:spPr>
          <a:xfrm>
            <a:off x="12726987" y="3519200"/>
            <a:ext cx="6896229" cy="55654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500"/>
                                        <p:tgtEl>
                                          <p:spTgt spid="1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500"/>
                                        <p:tgtEl>
                                          <p:spTgt spid="1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5"/>
          <p:cNvPicPr preferRelativeResize="0"/>
          <p:nvPr/>
        </p:nvPicPr>
        <p:blipFill rotWithShape="1">
          <a:blip r:embed="rId3">
            <a:alphaModFix/>
          </a:blip>
          <a:srcRect b="0" l="0" r="0" t="0"/>
          <a:stretch/>
        </p:blipFill>
        <p:spPr>
          <a:xfrm>
            <a:off x="2211387" y="3581400"/>
            <a:ext cx="6689041" cy="1144642"/>
          </a:xfrm>
          <a:prstGeom prst="rect">
            <a:avLst/>
          </a:prstGeom>
          <a:noFill/>
          <a:ln>
            <a:noFill/>
          </a:ln>
        </p:spPr>
      </p:pic>
      <p:sp>
        <p:nvSpPr>
          <p:cNvPr id="192" name="Google Shape;192;p5"/>
          <p:cNvSpPr/>
          <p:nvPr/>
        </p:nvSpPr>
        <p:spPr>
          <a:xfrm>
            <a:off x="2560589" y="3733800"/>
            <a:ext cx="59282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a. Ba yêu cầu của đề:</a:t>
            </a:r>
            <a:endParaRPr b="1" i="1" sz="4400">
              <a:solidFill>
                <a:schemeClr val="lt1"/>
              </a:solidFill>
              <a:latin typeface="Arial"/>
              <a:ea typeface="Arial"/>
              <a:cs typeface="Arial"/>
              <a:sym typeface="Arial"/>
            </a:endParaRPr>
          </a:p>
        </p:txBody>
      </p:sp>
      <p:grpSp>
        <p:nvGrpSpPr>
          <p:cNvPr id="193" name="Google Shape;193;p5"/>
          <p:cNvGrpSpPr/>
          <p:nvPr/>
        </p:nvGrpSpPr>
        <p:grpSpPr>
          <a:xfrm>
            <a:off x="-178462" y="1600204"/>
            <a:ext cx="18239449" cy="914396"/>
            <a:chOff x="-178462" y="1828804"/>
            <a:chExt cx="18239449" cy="914396"/>
          </a:xfrm>
        </p:grpSpPr>
        <p:sp>
          <p:nvSpPr>
            <p:cNvPr id="194" name="Google Shape;194;p5"/>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195" name="Google Shape;195;p5"/>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196" name="Google Shape;196;p5"/>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grpSp>
        <p:nvGrpSpPr>
          <p:cNvPr id="197" name="Google Shape;197;p5"/>
          <p:cNvGrpSpPr/>
          <p:nvPr/>
        </p:nvGrpSpPr>
        <p:grpSpPr>
          <a:xfrm>
            <a:off x="639910" y="2514600"/>
            <a:ext cx="15287477" cy="890826"/>
            <a:chOff x="644526" y="2766774"/>
            <a:chExt cx="15287477" cy="890826"/>
          </a:xfrm>
        </p:grpSpPr>
        <p:sp>
          <p:nvSpPr>
            <p:cNvPr id="198" name="Google Shape;198;p5"/>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Tìm hiểu đề</a:t>
              </a:r>
              <a:endParaRPr b="1" i="1" sz="4800">
                <a:solidFill>
                  <a:srgbClr val="31859B"/>
                </a:solidFill>
                <a:latin typeface="Tahoma"/>
                <a:ea typeface="Tahoma"/>
                <a:cs typeface="Tahoma"/>
                <a:sym typeface="Tahoma"/>
              </a:endParaRPr>
            </a:p>
          </p:txBody>
        </p:sp>
        <p:sp>
          <p:nvSpPr>
            <p:cNvPr id="199" name="Google Shape;199;p5"/>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00" name="Google Shape;200;p5"/>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1</a:t>
              </a:r>
              <a:endParaRPr b="1" sz="5000">
                <a:solidFill>
                  <a:schemeClr val="lt1"/>
                </a:solidFill>
                <a:latin typeface="Tahoma"/>
                <a:ea typeface="Tahoma"/>
                <a:cs typeface="Tahoma"/>
                <a:sym typeface="Tahoma"/>
              </a:endParaRPr>
            </a:p>
          </p:txBody>
        </p:sp>
      </p:grpSp>
      <p:pic>
        <p:nvPicPr>
          <p:cNvPr id="201" name="Google Shape;201;p5"/>
          <p:cNvPicPr preferRelativeResize="0"/>
          <p:nvPr/>
        </p:nvPicPr>
        <p:blipFill rotWithShape="1">
          <a:blip r:embed="rId4">
            <a:alphaModFix/>
          </a:blip>
          <a:srcRect b="0" l="0" r="0" t="0"/>
          <a:stretch/>
        </p:blipFill>
        <p:spPr>
          <a:xfrm flipH="1">
            <a:off x="11167113" y="3733801"/>
            <a:ext cx="13220062" cy="9573148"/>
          </a:xfrm>
          <a:prstGeom prst="rect">
            <a:avLst/>
          </a:prstGeom>
          <a:noFill/>
          <a:ln>
            <a:noFill/>
          </a:ln>
        </p:spPr>
      </p:pic>
      <p:grpSp>
        <p:nvGrpSpPr>
          <p:cNvPr id="202" name="Google Shape;202;p5"/>
          <p:cNvGrpSpPr/>
          <p:nvPr/>
        </p:nvGrpSpPr>
        <p:grpSpPr>
          <a:xfrm>
            <a:off x="2240771" y="5044870"/>
            <a:ext cx="14220016" cy="2184188"/>
            <a:chOff x="2240771" y="5044870"/>
            <a:chExt cx="14220016" cy="2184188"/>
          </a:xfrm>
        </p:grpSpPr>
        <p:pic>
          <p:nvPicPr>
            <p:cNvPr id="203" name="Google Shape;203;p5"/>
            <p:cNvPicPr preferRelativeResize="0"/>
            <p:nvPr/>
          </p:nvPicPr>
          <p:blipFill rotWithShape="1">
            <a:blip r:embed="rId5">
              <a:alphaModFix/>
            </a:blip>
            <a:srcRect b="0" l="0" r="0" t="0"/>
            <a:stretch/>
          </p:blipFill>
          <p:spPr>
            <a:xfrm>
              <a:off x="2240771" y="5044870"/>
              <a:ext cx="2879725" cy="922337"/>
            </a:xfrm>
            <a:prstGeom prst="rect">
              <a:avLst/>
            </a:prstGeom>
            <a:noFill/>
            <a:ln>
              <a:noFill/>
            </a:ln>
          </p:spPr>
        </p:pic>
        <p:sp>
          <p:nvSpPr>
            <p:cNvPr id="204" name="Google Shape;204;p5"/>
            <p:cNvSpPr/>
            <p:nvPr/>
          </p:nvSpPr>
          <p:spPr>
            <a:xfrm>
              <a:off x="5411787" y="5105400"/>
              <a:ext cx="11049000"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4400">
                  <a:solidFill>
                    <a:srgbClr val="000000"/>
                  </a:solidFill>
                  <a:latin typeface="Arial"/>
                  <a:ea typeface="Arial"/>
                  <a:cs typeface="Arial"/>
                  <a:sym typeface="Arial"/>
                </a:rPr>
                <a:t>Chứng minh rằng Bình Ngô đại cáo không những là một tài liệu lịch sử quý giá mà còn là một tác phẩm văn học lớn.</a:t>
              </a:r>
              <a:endParaRPr b="1" i="1" sz="4400">
                <a:solidFill>
                  <a:srgbClr val="000000"/>
                </a:solidFill>
                <a:latin typeface="Arial"/>
                <a:ea typeface="Arial"/>
                <a:cs typeface="Arial"/>
                <a:sym typeface="Arial"/>
              </a:endParaRPr>
            </a:p>
          </p:txBody>
        </p:sp>
      </p:grpSp>
      <p:grpSp>
        <p:nvGrpSpPr>
          <p:cNvPr id="205" name="Google Shape;205;p5"/>
          <p:cNvGrpSpPr/>
          <p:nvPr/>
        </p:nvGrpSpPr>
        <p:grpSpPr>
          <a:xfrm>
            <a:off x="3049586" y="7239000"/>
            <a:ext cx="7680300" cy="861774"/>
            <a:chOff x="9628598" y="4980037"/>
            <a:chExt cx="8649385" cy="861774"/>
          </a:xfrm>
        </p:grpSpPr>
        <p:sp>
          <p:nvSpPr>
            <p:cNvPr id="206" name="Google Shape;206;p5"/>
            <p:cNvSpPr/>
            <p:nvPr/>
          </p:nvSpPr>
          <p:spPr>
            <a:xfrm>
              <a:off x="10109914" y="4980037"/>
              <a:ext cx="8168069" cy="861774"/>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000000"/>
                  </a:solidFill>
                  <a:latin typeface="Arial"/>
                  <a:ea typeface="Arial"/>
                  <a:cs typeface="Arial"/>
                  <a:sym typeface="Arial"/>
                </a:rPr>
                <a:t>Thể loại: Chứng minh</a:t>
              </a:r>
              <a:endParaRPr b="1" sz="4400">
                <a:solidFill>
                  <a:srgbClr val="000000"/>
                </a:solidFill>
                <a:latin typeface="Arial"/>
                <a:ea typeface="Arial"/>
                <a:cs typeface="Arial"/>
                <a:sym typeface="Arial"/>
              </a:endParaRPr>
            </a:p>
          </p:txBody>
        </p:sp>
        <p:sp>
          <p:nvSpPr>
            <p:cNvPr id="207" name="Google Shape;207;p5"/>
            <p:cNvSpPr/>
            <p:nvPr/>
          </p:nvSpPr>
          <p:spPr>
            <a:xfrm>
              <a:off x="9628598" y="5334000"/>
              <a:ext cx="308933" cy="27432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4000">
                <a:solidFill>
                  <a:schemeClr val="dk1"/>
                </a:solidFill>
                <a:latin typeface="Arial"/>
                <a:ea typeface="Arial"/>
                <a:cs typeface="Arial"/>
                <a:sym typeface="Arial"/>
              </a:endParaRPr>
            </a:p>
          </p:txBody>
        </p:sp>
      </p:grpSp>
      <p:grpSp>
        <p:nvGrpSpPr>
          <p:cNvPr id="208" name="Google Shape;208;p5"/>
          <p:cNvGrpSpPr/>
          <p:nvPr/>
        </p:nvGrpSpPr>
        <p:grpSpPr>
          <a:xfrm>
            <a:off x="3049586" y="8090396"/>
            <a:ext cx="10033125" cy="1567289"/>
            <a:chOff x="9628598" y="4980037"/>
            <a:chExt cx="11299085" cy="1567289"/>
          </a:xfrm>
        </p:grpSpPr>
        <p:sp>
          <p:nvSpPr>
            <p:cNvPr id="209" name="Google Shape;209;p5"/>
            <p:cNvSpPr/>
            <p:nvPr/>
          </p:nvSpPr>
          <p:spPr>
            <a:xfrm>
              <a:off x="10109914" y="4980037"/>
              <a:ext cx="10817769" cy="1567289"/>
            </a:xfrm>
            <a:prstGeom prst="rect">
              <a:avLst/>
            </a:prstGeom>
            <a:noFill/>
            <a:ln>
              <a:noFill/>
            </a:ln>
          </p:spPr>
          <p:txBody>
            <a:bodyPr anchorCtr="0" anchor="t" bIns="45700" lIns="91425" spcFirstLastPara="1" rIns="91425" wrap="square" tIns="45700">
              <a:spAutoFit/>
            </a:bodyPr>
            <a:lstStyle/>
            <a:p>
              <a:pPr indent="0" lvl="0" marL="0" marR="0" rtl="0" algn="just">
                <a:lnSpc>
                  <a:spcPct val="136363"/>
                </a:lnSpc>
                <a:spcBef>
                  <a:spcPts val="0"/>
                </a:spcBef>
                <a:spcAft>
                  <a:spcPts val="0"/>
                </a:spcAft>
                <a:buNone/>
              </a:pPr>
              <a:r>
                <a:rPr b="1" lang="en-US" sz="4400">
                  <a:solidFill>
                    <a:srgbClr val="000000"/>
                  </a:solidFill>
                  <a:latin typeface="Arial"/>
                  <a:ea typeface="Arial"/>
                  <a:cs typeface="Arial"/>
                  <a:sym typeface="Arial"/>
                </a:rPr>
                <a:t>Nội dung: Giá trị lịch sử và giá trị văn học của </a:t>
              </a:r>
              <a:r>
                <a:rPr b="1" i="1" lang="en-US" sz="4400">
                  <a:solidFill>
                    <a:srgbClr val="000000"/>
                  </a:solidFill>
                  <a:latin typeface="Arial"/>
                  <a:ea typeface="Arial"/>
                  <a:cs typeface="Arial"/>
                  <a:sym typeface="Arial"/>
                </a:rPr>
                <a:t>Bình Ngô đại cáo</a:t>
              </a:r>
              <a:endParaRPr b="1" i="1" sz="4400">
                <a:solidFill>
                  <a:srgbClr val="000000"/>
                </a:solidFill>
                <a:latin typeface="Arial"/>
                <a:ea typeface="Arial"/>
                <a:cs typeface="Arial"/>
                <a:sym typeface="Arial"/>
              </a:endParaRPr>
            </a:p>
          </p:txBody>
        </p:sp>
        <p:sp>
          <p:nvSpPr>
            <p:cNvPr id="210" name="Google Shape;210;p5"/>
            <p:cNvSpPr/>
            <p:nvPr/>
          </p:nvSpPr>
          <p:spPr>
            <a:xfrm>
              <a:off x="9628598" y="5334000"/>
              <a:ext cx="308933" cy="27432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4000">
                <a:solidFill>
                  <a:schemeClr val="dk1"/>
                </a:solidFill>
                <a:latin typeface="Arial"/>
                <a:ea typeface="Arial"/>
                <a:cs typeface="Arial"/>
                <a:sym typeface="Arial"/>
              </a:endParaRPr>
            </a:p>
          </p:txBody>
        </p:sp>
      </p:grpSp>
      <p:grpSp>
        <p:nvGrpSpPr>
          <p:cNvPr id="211" name="Google Shape;211;p5"/>
          <p:cNvGrpSpPr/>
          <p:nvPr/>
        </p:nvGrpSpPr>
        <p:grpSpPr>
          <a:xfrm>
            <a:off x="3049586" y="9657685"/>
            <a:ext cx="10033125" cy="1567289"/>
            <a:chOff x="9628598" y="4980037"/>
            <a:chExt cx="11299085" cy="1567289"/>
          </a:xfrm>
        </p:grpSpPr>
        <p:sp>
          <p:nvSpPr>
            <p:cNvPr id="212" name="Google Shape;212;p5"/>
            <p:cNvSpPr/>
            <p:nvPr/>
          </p:nvSpPr>
          <p:spPr>
            <a:xfrm>
              <a:off x="10109914" y="4980037"/>
              <a:ext cx="10817769" cy="1567289"/>
            </a:xfrm>
            <a:prstGeom prst="rect">
              <a:avLst/>
            </a:prstGeom>
            <a:noFill/>
            <a:ln>
              <a:noFill/>
            </a:ln>
          </p:spPr>
          <p:txBody>
            <a:bodyPr anchorCtr="0" anchor="t" bIns="45700" lIns="91425" spcFirstLastPara="1" rIns="91425" wrap="square" tIns="45700">
              <a:spAutoFit/>
            </a:bodyPr>
            <a:lstStyle/>
            <a:p>
              <a:pPr indent="0" lvl="0" marL="0" marR="0" rtl="0" algn="l">
                <a:lnSpc>
                  <a:spcPct val="136363"/>
                </a:lnSpc>
                <a:spcBef>
                  <a:spcPts val="0"/>
                </a:spcBef>
                <a:spcAft>
                  <a:spcPts val="0"/>
                </a:spcAft>
                <a:buNone/>
              </a:pPr>
              <a:r>
                <a:rPr b="1" lang="en-US" sz="4400">
                  <a:solidFill>
                    <a:srgbClr val="000000"/>
                  </a:solidFill>
                  <a:latin typeface="Arial"/>
                  <a:ea typeface="Arial"/>
                  <a:cs typeface="Arial"/>
                  <a:sym typeface="Arial"/>
                </a:rPr>
                <a:t>Tài liệu chứng minh: Tác phẩm </a:t>
              </a:r>
              <a:r>
                <a:rPr b="1" i="1" lang="en-US" sz="4400">
                  <a:solidFill>
                    <a:srgbClr val="000000"/>
                  </a:solidFill>
                  <a:latin typeface="Arial"/>
                  <a:ea typeface="Arial"/>
                  <a:cs typeface="Arial"/>
                  <a:sym typeface="Arial"/>
                </a:rPr>
                <a:t>Bình Ngô đại cáo</a:t>
              </a:r>
              <a:endParaRPr b="1" i="1" sz="4400">
                <a:solidFill>
                  <a:srgbClr val="000000"/>
                </a:solidFill>
                <a:latin typeface="Arial"/>
                <a:ea typeface="Arial"/>
                <a:cs typeface="Arial"/>
                <a:sym typeface="Arial"/>
              </a:endParaRPr>
            </a:p>
          </p:txBody>
        </p:sp>
        <p:sp>
          <p:nvSpPr>
            <p:cNvPr id="213" name="Google Shape;213;p5"/>
            <p:cNvSpPr/>
            <p:nvPr/>
          </p:nvSpPr>
          <p:spPr>
            <a:xfrm>
              <a:off x="9628598" y="5334000"/>
              <a:ext cx="308933" cy="274320"/>
            </a:xfrm>
            <a:prstGeom prst="ellipse">
              <a:avLst/>
            </a:prstGeom>
            <a:solidFill>
              <a:srgbClr val="31859B"/>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40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6"/>
          <p:cNvPicPr preferRelativeResize="0"/>
          <p:nvPr/>
        </p:nvPicPr>
        <p:blipFill rotWithShape="1">
          <a:blip r:embed="rId3">
            <a:alphaModFix/>
          </a:blip>
          <a:srcRect b="0" l="0" r="5817" t="0"/>
          <a:stretch/>
        </p:blipFill>
        <p:spPr>
          <a:xfrm>
            <a:off x="13717588" y="3592286"/>
            <a:ext cx="10210800" cy="9087084"/>
          </a:xfrm>
          <a:prstGeom prst="rect">
            <a:avLst/>
          </a:prstGeom>
          <a:noFill/>
          <a:ln>
            <a:noFill/>
          </a:ln>
        </p:spPr>
      </p:pic>
      <p:sp>
        <p:nvSpPr>
          <p:cNvPr id="220" name="Google Shape;220;p6"/>
          <p:cNvSpPr/>
          <p:nvPr/>
        </p:nvSpPr>
        <p:spPr>
          <a:xfrm>
            <a:off x="2618415" y="5158800"/>
            <a:ext cx="11327772"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5000">
                <a:solidFill>
                  <a:schemeClr val="dk1"/>
                </a:solidFill>
                <a:latin typeface="Arial"/>
                <a:ea typeface="Arial"/>
                <a:cs typeface="Arial"/>
                <a:sym typeface="Arial"/>
              </a:rPr>
              <a:t>    Luận đề là nội dung chính mà đề bài đặt ra được thể hiện một cách cô đúc bằng một câu ngắn gọn để thể hiện ý cơ bản. </a:t>
            </a:r>
            <a:endParaRPr b="1" sz="5000">
              <a:solidFill>
                <a:schemeClr val="dk1"/>
              </a:solidFill>
              <a:latin typeface="Arial"/>
              <a:ea typeface="Arial"/>
              <a:cs typeface="Arial"/>
              <a:sym typeface="Arial"/>
            </a:endParaRPr>
          </a:p>
        </p:txBody>
      </p:sp>
      <p:grpSp>
        <p:nvGrpSpPr>
          <p:cNvPr id="221" name="Google Shape;221;p6"/>
          <p:cNvGrpSpPr/>
          <p:nvPr/>
        </p:nvGrpSpPr>
        <p:grpSpPr>
          <a:xfrm>
            <a:off x="-178462" y="1600204"/>
            <a:ext cx="18239449" cy="914396"/>
            <a:chOff x="-178462" y="1828804"/>
            <a:chExt cx="18239449" cy="914396"/>
          </a:xfrm>
        </p:grpSpPr>
        <p:sp>
          <p:nvSpPr>
            <p:cNvPr id="222" name="Google Shape;222;p6"/>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23" name="Google Shape;223;p6"/>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224" name="Google Shape;224;p6"/>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grpSp>
        <p:nvGrpSpPr>
          <p:cNvPr id="225" name="Google Shape;225;p6"/>
          <p:cNvGrpSpPr/>
          <p:nvPr/>
        </p:nvGrpSpPr>
        <p:grpSpPr>
          <a:xfrm>
            <a:off x="639910" y="2514600"/>
            <a:ext cx="15287477" cy="890826"/>
            <a:chOff x="644526" y="2766774"/>
            <a:chExt cx="15287477" cy="890826"/>
          </a:xfrm>
        </p:grpSpPr>
        <p:sp>
          <p:nvSpPr>
            <p:cNvPr id="226" name="Google Shape;226;p6"/>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Tìm hiểu đề</a:t>
              </a:r>
              <a:endParaRPr b="1" i="1" sz="4800">
                <a:solidFill>
                  <a:srgbClr val="31859B"/>
                </a:solidFill>
                <a:latin typeface="Tahoma"/>
                <a:ea typeface="Tahoma"/>
                <a:cs typeface="Tahoma"/>
                <a:sym typeface="Tahoma"/>
              </a:endParaRPr>
            </a:p>
          </p:txBody>
        </p:sp>
        <p:sp>
          <p:nvSpPr>
            <p:cNvPr id="227" name="Google Shape;227;p6"/>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28" name="Google Shape;228;p6"/>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1</a:t>
              </a:r>
              <a:endParaRPr b="1" sz="5000">
                <a:solidFill>
                  <a:schemeClr val="lt1"/>
                </a:solidFill>
                <a:latin typeface="Tahoma"/>
                <a:ea typeface="Tahoma"/>
                <a:cs typeface="Tahoma"/>
                <a:sym typeface="Tahoma"/>
              </a:endParaRPr>
            </a:p>
          </p:txBody>
        </p:sp>
      </p:grpSp>
      <p:pic>
        <p:nvPicPr>
          <p:cNvPr id="229" name="Google Shape;229;p6"/>
          <p:cNvPicPr preferRelativeResize="0"/>
          <p:nvPr/>
        </p:nvPicPr>
        <p:blipFill rotWithShape="1">
          <a:blip r:embed="rId4">
            <a:alphaModFix/>
          </a:blip>
          <a:srcRect b="0" l="0" r="0" t="0"/>
          <a:stretch/>
        </p:blipFill>
        <p:spPr>
          <a:xfrm>
            <a:off x="2211387" y="3581400"/>
            <a:ext cx="6689041" cy="1144642"/>
          </a:xfrm>
          <a:prstGeom prst="rect">
            <a:avLst/>
          </a:prstGeom>
          <a:noFill/>
          <a:ln>
            <a:noFill/>
          </a:ln>
        </p:spPr>
      </p:pic>
      <p:sp>
        <p:nvSpPr>
          <p:cNvPr id="230" name="Google Shape;230;p6"/>
          <p:cNvSpPr/>
          <p:nvPr/>
        </p:nvSpPr>
        <p:spPr>
          <a:xfrm>
            <a:off x="2765773" y="3733800"/>
            <a:ext cx="551785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b. Xác định luận đề:</a:t>
            </a:r>
            <a:endParaRPr b="1" i="1" sz="4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7"/>
          <p:cNvPicPr preferRelativeResize="0"/>
          <p:nvPr/>
        </p:nvPicPr>
        <p:blipFill rotWithShape="1">
          <a:blip r:embed="rId3">
            <a:alphaModFix/>
          </a:blip>
          <a:srcRect b="0" l="0" r="4466" t="0"/>
          <a:stretch/>
        </p:blipFill>
        <p:spPr>
          <a:xfrm>
            <a:off x="12386253" y="2971800"/>
            <a:ext cx="11968297" cy="10247821"/>
          </a:xfrm>
          <a:prstGeom prst="rect">
            <a:avLst/>
          </a:prstGeom>
          <a:noFill/>
          <a:ln>
            <a:noFill/>
          </a:ln>
        </p:spPr>
      </p:pic>
      <p:sp>
        <p:nvSpPr>
          <p:cNvPr id="237" name="Google Shape;237;p7"/>
          <p:cNvSpPr/>
          <p:nvPr/>
        </p:nvSpPr>
        <p:spPr>
          <a:xfrm>
            <a:off x="992187" y="6021050"/>
            <a:ext cx="13918572"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Arial"/>
                <a:ea typeface="Arial"/>
                <a:cs typeface="Arial"/>
                <a:sym typeface="Arial"/>
              </a:rPr>
              <a:t>             </a:t>
            </a:r>
            <a:r>
              <a:rPr b="1" lang="en-US" sz="4400">
                <a:solidFill>
                  <a:srgbClr val="31859B"/>
                </a:solidFill>
                <a:latin typeface="Arial"/>
                <a:ea typeface="Arial"/>
                <a:cs typeface="Arial"/>
                <a:sym typeface="Arial"/>
              </a:rPr>
              <a:t>Giải thích nội dung bài ca dao sau:</a:t>
            </a:r>
            <a:endParaRPr b="1" sz="4400">
              <a:solidFill>
                <a:srgbClr val="31859B"/>
              </a:solidFill>
              <a:latin typeface="Arial"/>
              <a:ea typeface="Arial"/>
              <a:cs typeface="Arial"/>
              <a:sym typeface="Arial"/>
            </a:endParaRPr>
          </a:p>
          <a:p>
            <a:pPr indent="0" lvl="0" marL="0" marR="0" rtl="0" algn="ctr">
              <a:spcBef>
                <a:spcPts val="0"/>
              </a:spcBef>
              <a:spcAft>
                <a:spcPts val="0"/>
              </a:spcAft>
              <a:buNone/>
            </a:pPr>
            <a:r>
              <a:rPr b="1" i="1" lang="en-US" sz="4400">
                <a:solidFill>
                  <a:schemeClr val="dk1"/>
                </a:solidFill>
                <a:latin typeface="Arial"/>
                <a:ea typeface="Arial"/>
                <a:cs typeface="Arial"/>
                <a:sym typeface="Arial"/>
              </a:rPr>
              <a:t>Người ta đi cấy lấy công,</a:t>
            </a:r>
            <a:endParaRPr b="1" i="1" sz="4400">
              <a:solidFill>
                <a:schemeClr val="dk1"/>
              </a:solidFill>
              <a:latin typeface="Arial"/>
              <a:ea typeface="Arial"/>
              <a:cs typeface="Arial"/>
              <a:sym typeface="Arial"/>
            </a:endParaRPr>
          </a:p>
          <a:p>
            <a:pPr indent="0" lvl="0" marL="0" marR="0" rtl="0" algn="ctr">
              <a:spcBef>
                <a:spcPts val="0"/>
              </a:spcBef>
              <a:spcAft>
                <a:spcPts val="0"/>
              </a:spcAft>
              <a:buNone/>
            </a:pPr>
            <a:r>
              <a:rPr b="1" i="1" lang="en-US" sz="4400">
                <a:solidFill>
                  <a:schemeClr val="dk1"/>
                </a:solidFill>
                <a:latin typeface="Arial"/>
                <a:ea typeface="Arial"/>
                <a:cs typeface="Arial"/>
                <a:sym typeface="Arial"/>
              </a:rPr>
              <a:t>Tôi nay đi cấy  còn trông nhiều bề.</a:t>
            </a:r>
            <a:endParaRPr b="1" i="1" sz="4400">
              <a:solidFill>
                <a:schemeClr val="dk1"/>
              </a:solidFill>
              <a:latin typeface="Arial"/>
              <a:ea typeface="Arial"/>
              <a:cs typeface="Arial"/>
              <a:sym typeface="Arial"/>
            </a:endParaRPr>
          </a:p>
          <a:p>
            <a:pPr indent="0" lvl="0" marL="0" marR="0" rtl="0" algn="ctr">
              <a:spcBef>
                <a:spcPts val="0"/>
              </a:spcBef>
              <a:spcAft>
                <a:spcPts val="0"/>
              </a:spcAft>
              <a:buNone/>
            </a:pPr>
            <a:r>
              <a:rPr b="1" i="1" lang="en-US" sz="4400">
                <a:solidFill>
                  <a:schemeClr val="dk1"/>
                </a:solidFill>
                <a:latin typeface="Arial"/>
                <a:ea typeface="Arial"/>
                <a:cs typeface="Arial"/>
                <a:sym typeface="Arial"/>
              </a:rPr>
              <a:t>Trông trời, trông đất, trông mây,</a:t>
            </a:r>
            <a:endParaRPr b="1" i="1" sz="4400">
              <a:solidFill>
                <a:schemeClr val="dk1"/>
              </a:solidFill>
              <a:latin typeface="Arial"/>
              <a:ea typeface="Arial"/>
              <a:cs typeface="Arial"/>
              <a:sym typeface="Arial"/>
            </a:endParaRPr>
          </a:p>
          <a:p>
            <a:pPr indent="0" lvl="0" marL="0" marR="0" rtl="0" algn="ctr">
              <a:spcBef>
                <a:spcPts val="0"/>
              </a:spcBef>
              <a:spcAft>
                <a:spcPts val="0"/>
              </a:spcAft>
              <a:buNone/>
            </a:pPr>
            <a:r>
              <a:rPr b="1" i="1" lang="en-US" sz="4400">
                <a:solidFill>
                  <a:schemeClr val="dk1"/>
                </a:solidFill>
                <a:latin typeface="Arial"/>
                <a:ea typeface="Arial"/>
                <a:cs typeface="Arial"/>
                <a:sym typeface="Arial"/>
              </a:rPr>
              <a:t>Trông mưa, trông nắng, trông ngày, trông đêm,</a:t>
            </a:r>
            <a:endParaRPr b="1" i="1" sz="4400">
              <a:solidFill>
                <a:schemeClr val="dk1"/>
              </a:solidFill>
              <a:latin typeface="Arial"/>
              <a:ea typeface="Arial"/>
              <a:cs typeface="Arial"/>
              <a:sym typeface="Arial"/>
            </a:endParaRPr>
          </a:p>
          <a:p>
            <a:pPr indent="0" lvl="0" marL="0" marR="0" rtl="0" algn="ctr">
              <a:spcBef>
                <a:spcPts val="0"/>
              </a:spcBef>
              <a:spcAft>
                <a:spcPts val="0"/>
              </a:spcAft>
              <a:buNone/>
            </a:pPr>
            <a:r>
              <a:rPr b="1" i="1" lang="en-US" sz="4400">
                <a:solidFill>
                  <a:schemeClr val="dk1"/>
                </a:solidFill>
                <a:latin typeface="Arial"/>
                <a:ea typeface="Arial"/>
                <a:cs typeface="Arial"/>
                <a:sym typeface="Arial"/>
              </a:rPr>
              <a:t>Trông cho chân cứng đá mềm,</a:t>
            </a:r>
            <a:endParaRPr b="1" i="1" sz="4400">
              <a:solidFill>
                <a:schemeClr val="dk1"/>
              </a:solidFill>
              <a:latin typeface="Arial"/>
              <a:ea typeface="Arial"/>
              <a:cs typeface="Arial"/>
              <a:sym typeface="Arial"/>
            </a:endParaRPr>
          </a:p>
          <a:p>
            <a:pPr indent="0" lvl="0" marL="0" marR="0" rtl="0" algn="ctr">
              <a:spcBef>
                <a:spcPts val="0"/>
              </a:spcBef>
              <a:spcAft>
                <a:spcPts val="0"/>
              </a:spcAft>
              <a:buNone/>
            </a:pPr>
            <a:r>
              <a:rPr b="1" i="1" lang="en-US" sz="4400">
                <a:solidFill>
                  <a:schemeClr val="dk1"/>
                </a:solidFill>
                <a:latin typeface="Arial"/>
                <a:ea typeface="Arial"/>
                <a:cs typeface="Arial"/>
                <a:sym typeface="Arial"/>
              </a:rPr>
              <a:t>Trời êm, biển lặng, mới yên tấm lòng</a:t>
            </a:r>
            <a:endParaRPr b="1" i="1" sz="4400">
              <a:solidFill>
                <a:schemeClr val="dk1"/>
              </a:solidFill>
              <a:latin typeface="Arial"/>
              <a:ea typeface="Arial"/>
              <a:cs typeface="Arial"/>
              <a:sym typeface="Arial"/>
            </a:endParaRPr>
          </a:p>
        </p:txBody>
      </p:sp>
      <p:sp>
        <p:nvSpPr>
          <p:cNvPr id="238" name="Google Shape;238;p7"/>
          <p:cNvSpPr txBox="1"/>
          <p:nvPr/>
        </p:nvSpPr>
        <p:spPr>
          <a:xfrm>
            <a:off x="2067733" y="11050250"/>
            <a:ext cx="11878454"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36C09"/>
                </a:solidFill>
                <a:latin typeface="Arial"/>
                <a:ea typeface="Arial"/>
                <a:cs typeface="Arial"/>
                <a:sym typeface="Arial"/>
              </a:rPr>
              <a:t>Luận đề chính: </a:t>
            </a:r>
            <a:r>
              <a:rPr b="1" lang="en-US" sz="4400">
                <a:solidFill>
                  <a:schemeClr val="dk1"/>
                </a:solidFill>
                <a:latin typeface="Arial"/>
                <a:ea typeface="Arial"/>
                <a:cs typeface="Arial"/>
                <a:sym typeface="Arial"/>
              </a:rPr>
              <a:t>Nỗi trông mong </a:t>
            </a:r>
            <a:r>
              <a:rPr b="1" i="1" lang="en-US" sz="4400">
                <a:solidFill>
                  <a:srgbClr val="E36C09"/>
                </a:solidFill>
                <a:latin typeface="Arial"/>
                <a:ea typeface="Arial"/>
                <a:cs typeface="Arial"/>
                <a:sym typeface="Arial"/>
              </a:rPr>
              <a:t>nhiều bề</a:t>
            </a:r>
            <a:r>
              <a:rPr b="1" lang="en-US" sz="4400">
                <a:solidFill>
                  <a:schemeClr val="dk1"/>
                </a:solidFill>
                <a:latin typeface="Arial"/>
                <a:ea typeface="Arial"/>
                <a:cs typeface="Arial"/>
                <a:sym typeface="Arial"/>
              </a:rPr>
              <a:t> của người đi cấy.</a:t>
            </a:r>
            <a:endParaRPr b="1" sz="4400">
              <a:solidFill>
                <a:schemeClr val="dk1"/>
              </a:solidFill>
              <a:latin typeface="Arial"/>
              <a:ea typeface="Arial"/>
              <a:cs typeface="Arial"/>
              <a:sym typeface="Arial"/>
            </a:endParaRPr>
          </a:p>
        </p:txBody>
      </p:sp>
      <p:pic>
        <p:nvPicPr>
          <p:cNvPr id="239" name="Google Shape;239;p7"/>
          <p:cNvPicPr preferRelativeResize="0"/>
          <p:nvPr/>
        </p:nvPicPr>
        <p:blipFill rotWithShape="1">
          <a:blip r:embed="rId4">
            <a:alphaModFix/>
          </a:blip>
          <a:srcRect b="0" l="0" r="0" t="0"/>
          <a:stretch/>
        </p:blipFill>
        <p:spPr>
          <a:xfrm>
            <a:off x="2240771" y="4969920"/>
            <a:ext cx="2879725" cy="922337"/>
          </a:xfrm>
          <a:prstGeom prst="rect">
            <a:avLst/>
          </a:prstGeom>
          <a:noFill/>
          <a:ln>
            <a:noFill/>
          </a:ln>
        </p:spPr>
      </p:pic>
      <p:grpSp>
        <p:nvGrpSpPr>
          <p:cNvPr id="240" name="Google Shape;240;p7"/>
          <p:cNvGrpSpPr/>
          <p:nvPr/>
        </p:nvGrpSpPr>
        <p:grpSpPr>
          <a:xfrm>
            <a:off x="-178462" y="1600204"/>
            <a:ext cx="18239449" cy="914396"/>
            <a:chOff x="-178462" y="1828804"/>
            <a:chExt cx="18239449" cy="914396"/>
          </a:xfrm>
        </p:grpSpPr>
        <p:sp>
          <p:nvSpPr>
            <p:cNvPr id="241" name="Google Shape;241;p7"/>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42" name="Google Shape;242;p7"/>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243" name="Google Shape;243;p7"/>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grpSp>
        <p:nvGrpSpPr>
          <p:cNvPr id="244" name="Google Shape;244;p7"/>
          <p:cNvGrpSpPr/>
          <p:nvPr/>
        </p:nvGrpSpPr>
        <p:grpSpPr>
          <a:xfrm>
            <a:off x="639910" y="2514600"/>
            <a:ext cx="15287477" cy="890826"/>
            <a:chOff x="644526" y="2766774"/>
            <a:chExt cx="15287477" cy="890826"/>
          </a:xfrm>
        </p:grpSpPr>
        <p:sp>
          <p:nvSpPr>
            <p:cNvPr id="245" name="Google Shape;245;p7"/>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Tìm hiểu đề</a:t>
              </a:r>
              <a:endParaRPr b="1" i="1" sz="4800">
                <a:solidFill>
                  <a:srgbClr val="31859B"/>
                </a:solidFill>
                <a:latin typeface="Tahoma"/>
                <a:ea typeface="Tahoma"/>
                <a:cs typeface="Tahoma"/>
                <a:sym typeface="Tahoma"/>
              </a:endParaRPr>
            </a:p>
          </p:txBody>
        </p:sp>
        <p:sp>
          <p:nvSpPr>
            <p:cNvPr id="246" name="Google Shape;246;p7"/>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47" name="Google Shape;247;p7"/>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1</a:t>
              </a:r>
              <a:endParaRPr b="1" sz="5000">
                <a:solidFill>
                  <a:schemeClr val="lt1"/>
                </a:solidFill>
                <a:latin typeface="Tahoma"/>
                <a:ea typeface="Tahoma"/>
                <a:cs typeface="Tahoma"/>
                <a:sym typeface="Tahoma"/>
              </a:endParaRPr>
            </a:p>
          </p:txBody>
        </p:sp>
      </p:grpSp>
      <p:pic>
        <p:nvPicPr>
          <p:cNvPr id="248" name="Google Shape;248;p7"/>
          <p:cNvPicPr preferRelativeResize="0"/>
          <p:nvPr/>
        </p:nvPicPr>
        <p:blipFill rotWithShape="1">
          <a:blip r:embed="rId5">
            <a:alphaModFix/>
          </a:blip>
          <a:srcRect b="0" l="0" r="0" t="0"/>
          <a:stretch/>
        </p:blipFill>
        <p:spPr>
          <a:xfrm>
            <a:off x="2211387" y="3581400"/>
            <a:ext cx="6689041" cy="1144642"/>
          </a:xfrm>
          <a:prstGeom prst="rect">
            <a:avLst/>
          </a:prstGeom>
          <a:noFill/>
          <a:ln>
            <a:noFill/>
          </a:ln>
        </p:spPr>
      </p:pic>
      <p:sp>
        <p:nvSpPr>
          <p:cNvPr id="249" name="Google Shape;249;p7"/>
          <p:cNvSpPr/>
          <p:nvPr/>
        </p:nvSpPr>
        <p:spPr>
          <a:xfrm>
            <a:off x="2765773" y="3733800"/>
            <a:ext cx="551785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b. Xác định luận đề:</a:t>
            </a:r>
            <a:endParaRPr b="1" i="1" sz="4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8"/>
          <p:cNvPicPr preferRelativeResize="0"/>
          <p:nvPr/>
        </p:nvPicPr>
        <p:blipFill rotWithShape="1">
          <a:blip r:embed="rId3">
            <a:alphaModFix/>
          </a:blip>
          <a:srcRect b="0" l="0" r="19686" t="0"/>
          <a:stretch/>
        </p:blipFill>
        <p:spPr>
          <a:xfrm>
            <a:off x="13184188" y="3756559"/>
            <a:ext cx="11201400" cy="8624680"/>
          </a:xfrm>
          <a:prstGeom prst="rect">
            <a:avLst/>
          </a:prstGeom>
          <a:noFill/>
          <a:ln>
            <a:noFill/>
          </a:ln>
        </p:spPr>
      </p:pic>
      <p:sp>
        <p:nvSpPr>
          <p:cNvPr id="256" name="Google Shape;256;p8"/>
          <p:cNvSpPr/>
          <p:nvPr/>
        </p:nvSpPr>
        <p:spPr>
          <a:xfrm>
            <a:off x="2694615" y="6182142"/>
            <a:ext cx="1391857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31859B"/>
                </a:solidFill>
                <a:latin typeface="Arial"/>
                <a:ea typeface="Arial"/>
                <a:cs typeface="Arial"/>
                <a:sym typeface="Arial"/>
              </a:rPr>
              <a:t>Giải thích ý nghĩa câu ca dao sau:</a:t>
            </a:r>
            <a:endParaRPr b="1" sz="4400">
              <a:solidFill>
                <a:srgbClr val="31859B"/>
              </a:solidFill>
              <a:latin typeface="Arial"/>
              <a:ea typeface="Arial"/>
              <a:cs typeface="Arial"/>
              <a:sym typeface="Arial"/>
            </a:endParaRPr>
          </a:p>
        </p:txBody>
      </p:sp>
      <p:sp>
        <p:nvSpPr>
          <p:cNvPr id="257" name="Google Shape;257;p8"/>
          <p:cNvSpPr txBox="1"/>
          <p:nvPr/>
        </p:nvSpPr>
        <p:spPr>
          <a:xfrm>
            <a:off x="2439987" y="8857833"/>
            <a:ext cx="11201400"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rgbClr val="E36C09"/>
                </a:solidFill>
                <a:latin typeface="Arial"/>
                <a:ea typeface="Arial"/>
                <a:cs typeface="Arial"/>
                <a:sym typeface="Arial"/>
              </a:rPr>
              <a:t>Luận đề chính</a:t>
            </a:r>
            <a:r>
              <a:rPr lang="en-US" sz="4400">
                <a:solidFill>
                  <a:srgbClr val="E36C09"/>
                </a:solidFill>
                <a:latin typeface="Arial"/>
                <a:ea typeface="Arial"/>
                <a:cs typeface="Arial"/>
                <a:sym typeface="Arial"/>
              </a:rPr>
              <a:t>: </a:t>
            </a:r>
            <a:r>
              <a:rPr b="1" lang="en-US" sz="4400">
                <a:solidFill>
                  <a:schemeClr val="dk1"/>
                </a:solidFill>
                <a:latin typeface="Arial"/>
                <a:ea typeface="Arial"/>
                <a:cs typeface="Arial"/>
                <a:sym typeface="Arial"/>
              </a:rPr>
              <a:t>Người thông minh, tài trí mà không được giáo dục, không chịu rèn luyện thì sẽ trở thành kẻ vô dụng và tài trí kia cũng phí hoài.</a:t>
            </a:r>
            <a:endParaRPr b="1" sz="4400">
              <a:solidFill>
                <a:schemeClr val="dk1"/>
              </a:solidFill>
              <a:latin typeface="Arial"/>
              <a:ea typeface="Arial"/>
              <a:cs typeface="Arial"/>
              <a:sym typeface="Arial"/>
            </a:endParaRPr>
          </a:p>
        </p:txBody>
      </p:sp>
      <p:pic>
        <p:nvPicPr>
          <p:cNvPr id="258" name="Google Shape;258;p8"/>
          <p:cNvPicPr preferRelativeResize="0"/>
          <p:nvPr/>
        </p:nvPicPr>
        <p:blipFill rotWithShape="1">
          <a:blip r:embed="rId4">
            <a:alphaModFix/>
          </a:blip>
          <a:srcRect b="0" l="0" r="0" t="0"/>
          <a:stretch/>
        </p:blipFill>
        <p:spPr>
          <a:xfrm>
            <a:off x="2240771" y="4740070"/>
            <a:ext cx="2879725" cy="922337"/>
          </a:xfrm>
          <a:prstGeom prst="rect">
            <a:avLst/>
          </a:prstGeom>
          <a:noFill/>
          <a:ln>
            <a:noFill/>
          </a:ln>
        </p:spPr>
      </p:pic>
      <p:grpSp>
        <p:nvGrpSpPr>
          <p:cNvPr id="259" name="Google Shape;259;p8"/>
          <p:cNvGrpSpPr/>
          <p:nvPr/>
        </p:nvGrpSpPr>
        <p:grpSpPr>
          <a:xfrm>
            <a:off x="-178462" y="1600204"/>
            <a:ext cx="18239449" cy="914396"/>
            <a:chOff x="-178462" y="1828804"/>
            <a:chExt cx="18239449" cy="914396"/>
          </a:xfrm>
        </p:grpSpPr>
        <p:sp>
          <p:nvSpPr>
            <p:cNvPr id="260" name="Google Shape;260;p8"/>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61" name="Google Shape;261;p8"/>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262" name="Google Shape;262;p8"/>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grpSp>
        <p:nvGrpSpPr>
          <p:cNvPr id="263" name="Google Shape;263;p8"/>
          <p:cNvGrpSpPr/>
          <p:nvPr/>
        </p:nvGrpSpPr>
        <p:grpSpPr>
          <a:xfrm>
            <a:off x="639910" y="2514600"/>
            <a:ext cx="15287477" cy="890826"/>
            <a:chOff x="644526" y="2766774"/>
            <a:chExt cx="15287477" cy="890826"/>
          </a:xfrm>
        </p:grpSpPr>
        <p:sp>
          <p:nvSpPr>
            <p:cNvPr id="264" name="Google Shape;264;p8"/>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Tìm hiểu đề</a:t>
              </a:r>
              <a:endParaRPr b="1" i="1" sz="4800">
                <a:solidFill>
                  <a:srgbClr val="31859B"/>
                </a:solidFill>
                <a:latin typeface="Tahoma"/>
                <a:ea typeface="Tahoma"/>
                <a:cs typeface="Tahoma"/>
                <a:sym typeface="Tahoma"/>
              </a:endParaRPr>
            </a:p>
          </p:txBody>
        </p:sp>
        <p:sp>
          <p:nvSpPr>
            <p:cNvPr id="265" name="Google Shape;265;p8"/>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66" name="Google Shape;266;p8"/>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1</a:t>
              </a:r>
              <a:endParaRPr b="1" sz="5000">
                <a:solidFill>
                  <a:schemeClr val="lt1"/>
                </a:solidFill>
                <a:latin typeface="Tahoma"/>
                <a:ea typeface="Tahoma"/>
                <a:cs typeface="Tahoma"/>
                <a:sym typeface="Tahoma"/>
              </a:endParaRPr>
            </a:p>
          </p:txBody>
        </p:sp>
      </p:grpSp>
      <p:pic>
        <p:nvPicPr>
          <p:cNvPr id="267" name="Google Shape;267;p8"/>
          <p:cNvPicPr preferRelativeResize="0"/>
          <p:nvPr/>
        </p:nvPicPr>
        <p:blipFill rotWithShape="1">
          <a:blip r:embed="rId5">
            <a:alphaModFix/>
          </a:blip>
          <a:srcRect b="0" l="0" r="0" t="0"/>
          <a:stretch/>
        </p:blipFill>
        <p:spPr>
          <a:xfrm>
            <a:off x="2211387" y="3581400"/>
            <a:ext cx="6689041" cy="1144642"/>
          </a:xfrm>
          <a:prstGeom prst="rect">
            <a:avLst/>
          </a:prstGeom>
          <a:noFill/>
          <a:ln>
            <a:noFill/>
          </a:ln>
        </p:spPr>
      </p:pic>
      <p:sp>
        <p:nvSpPr>
          <p:cNvPr id="268" name="Google Shape;268;p8"/>
          <p:cNvSpPr/>
          <p:nvPr/>
        </p:nvSpPr>
        <p:spPr>
          <a:xfrm>
            <a:off x="2796978" y="3769000"/>
            <a:ext cx="551785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b. Xác định luận đề:</a:t>
            </a:r>
            <a:endParaRPr b="1" i="1" sz="4400">
              <a:solidFill>
                <a:schemeClr val="lt1"/>
              </a:solidFill>
              <a:latin typeface="Arial"/>
              <a:ea typeface="Arial"/>
              <a:cs typeface="Arial"/>
              <a:sym typeface="Arial"/>
            </a:endParaRPr>
          </a:p>
        </p:txBody>
      </p:sp>
      <p:sp>
        <p:nvSpPr>
          <p:cNvPr id="269" name="Google Shape;269;p8"/>
          <p:cNvSpPr/>
          <p:nvPr/>
        </p:nvSpPr>
        <p:spPr>
          <a:xfrm>
            <a:off x="1830387" y="7086600"/>
            <a:ext cx="12192000"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500">
                <a:solidFill>
                  <a:srgbClr val="31859B"/>
                </a:solidFill>
                <a:latin typeface="Arial"/>
                <a:ea typeface="Arial"/>
                <a:cs typeface="Arial"/>
                <a:sym typeface="Arial"/>
              </a:rPr>
              <a:t>Ngọc kia chẳng giũa, chẳng mài,</a:t>
            </a:r>
            <a:endParaRPr b="1" i="1" sz="4500">
              <a:solidFill>
                <a:srgbClr val="31859B"/>
              </a:solidFill>
              <a:latin typeface="Arial"/>
              <a:ea typeface="Arial"/>
              <a:cs typeface="Arial"/>
              <a:sym typeface="Arial"/>
            </a:endParaRPr>
          </a:p>
          <a:p>
            <a:pPr indent="0" lvl="0" marL="0" marR="0" rtl="0" algn="ctr">
              <a:spcBef>
                <a:spcPts val="0"/>
              </a:spcBef>
              <a:spcAft>
                <a:spcPts val="0"/>
              </a:spcAft>
              <a:buNone/>
            </a:pPr>
            <a:r>
              <a:rPr b="1" i="1" lang="en-US" sz="4500">
                <a:solidFill>
                  <a:srgbClr val="31859B"/>
                </a:solidFill>
                <a:latin typeface="Arial"/>
                <a:ea typeface="Arial"/>
                <a:cs typeface="Arial"/>
                <a:sym typeface="Arial"/>
              </a:rPr>
              <a:t>Cũng thành vô dụng, cũng hoài ngọc đi</a:t>
            </a:r>
            <a:endParaRPr b="1" sz="45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9"/>
          <p:cNvPicPr preferRelativeResize="0"/>
          <p:nvPr/>
        </p:nvPicPr>
        <p:blipFill rotWithShape="1">
          <a:blip r:embed="rId3">
            <a:alphaModFix/>
          </a:blip>
          <a:srcRect b="0" l="0" r="0" t="0"/>
          <a:stretch/>
        </p:blipFill>
        <p:spPr>
          <a:xfrm>
            <a:off x="11096884" y="3345597"/>
            <a:ext cx="13303824" cy="9977089"/>
          </a:xfrm>
          <a:prstGeom prst="rect">
            <a:avLst/>
          </a:prstGeom>
          <a:noFill/>
          <a:ln>
            <a:noFill/>
          </a:ln>
        </p:spPr>
      </p:pic>
      <p:pic>
        <p:nvPicPr>
          <p:cNvPr id="276" name="Google Shape;276;p9"/>
          <p:cNvPicPr preferRelativeResize="0"/>
          <p:nvPr/>
        </p:nvPicPr>
        <p:blipFill rotWithShape="1">
          <a:blip r:embed="rId4">
            <a:alphaModFix/>
          </a:blip>
          <a:srcRect b="0" l="0" r="0" t="0"/>
          <a:stretch/>
        </p:blipFill>
        <p:spPr>
          <a:xfrm>
            <a:off x="2211387" y="3581400"/>
            <a:ext cx="6689041" cy="1144642"/>
          </a:xfrm>
          <a:prstGeom prst="rect">
            <a:avLst/>
          </a:prstGeom>
          <a:noFill/>
          <a:ln>
            <a:noFill/>
          </a:ln>
        </p:spPr>
      </p:pic>
      <p:grpSp>
        <p:nvGrpSpPr>
          <p:cNvPr id="277" name="Google Shape;277;p9"/>
          <p:cNvGrpSpPr/>
          <p:nvPr/>
        </p:nvGrpSpPr>
        <p:grpSpPr>
          <a:xfrm>
            <a:off x="639910" y="2514600"/>
            <a:ext cx="15287477" cy="890826"/>
            <a:chOff x="644526" y="2766774"/>
            <a:chExt cx="15287477" cy="890826"/>
          </a:xfrm>
        </p:grpSpPr>
        <p:sp>
          <p:nvSpPr>
            <p:cNvPr id="278" name="Google Shape;278;p9"/>
            <p:cNvSpPr txBox="1"/>
            <p:nvPr/>
          </p:nvSpPr>
          <p:spPr>
            <a:xfrm>
              <a:off x="2058987" y="2766774"/>
              <a:ext cx="1387301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800">
                  <a:solidFill>
                    <a:srgbClr val="31859B"/>
                  </a:solidFill>
                  <a:latin typeface="Tahoma"/>
                  <a:ea typeface="Tahoma"/>
                  <a:cs typeface="Tahoma"/>
                  <a:sym typeface="Tahoma"/>
                </a:rPr>
                <a:t>Lập dàn ý</a:t>
              </a:r>
              <a:endParaRPr b="1" i="1" sz="4800">
                <a:solidFill>
                  <a:srgbClr val="31859B"/>
                </a:solidFill>
                <a:latin typeface="Tahoma"/>
                <a:ea typeface="Tahoma"/>
                <a:cs typeface="Tahoma"/>
                <a:sym typeface="Tahoma"/>
              </a:endParaRPr>
            </a:p>
          </p:txBody>
        </p:sp>
        <p:sp>
          <p:nvSpPr>
            <p:cNvPr id="279" name="Google Shape;279;p9"/>
            <p:cNvSpPr/>
            <p:nvPr/>
          </p:nvSpPr>
          <p:spPr>
            <a:xfrm>
              <a:off x="644526" y="2823876"/>
              <a:ext cx="1269206" cy="804672"/>
            </a:xfrm>
            <a:prstGeom prst="roundRect">
              <a:avLst>
                <a:gd fmla="val 16667" name="adj"/>
              </a:avLst>
            </a:prstGeom>
            <a:solidFill>
              <a:srgbClr val="31859B"/>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80" name="Google Shape;280;p9"/>
            <p:cNvSpPr txBox="1"/>
            <p:nvPr/>
          </p:nvSpPr>
          <p:spPr>
            <a:xfrm>
              <a:off x="1051913" y="2795826"/>
              <a:ext cx="59343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lt1"/>
                  </a:solidFill>
                  <a:latin typeface="Tahoma"/>
                  <a:ea typeface="Tahoma"/>
                  <a:cs typeface="Tahoma"/>
                  <a:sym typeface="Tahoma"/>
                </a:rPr>
                <a:t>2</a:t>
              </a:r>
              <a:endParaRPr b="1" sz="5000">
                <a:solidFill>
                  <a:schemeClr val="lt1"/>
                </a:solidFill>
                <a:latin typeface="Tahoma"/>
                <a:ea typeface="Tahoma"/>
                <a:cs typeface="Tahoma"/>
                <a:sym typeface="Tahoma"/>
              </a:endParaRPr>
            </a:p>
          </p:txBody>
        </p:sp>
      </p:grpSp>
      <p:sp>
        <p:nvSpPr>
          <p:cNvPr id="281" name="Google Shape;281;p9"/>
          <p:cNvSpPr/>
          <p:nvPr/>
        </p:nvSpPr>
        <p:spPr>
          <a:xfrm>
            <a:off x="2970102" y="3687128"/>
            <a:ext cx="51716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lt1"/>
                </a:solidFill>
                <a:latin typeface="Arial"/>
                <a:ea typeface="Arial"/>
                <a:cs typeface="Arial"/>
                <a:sym typeface="Arial"/>
              </a:rPr>
              <a:t>a. Tìm hiểu chung:</a:t>
            </a:r>
            <a:endParaRPr b="1" i="1" sz="4400">
              <a:solidFill>
                <a:schemeClr val="lt1"/>
              </a:solidFill>
              <a:latin typeface="Arial"/>
              <a:ea typeface="Arial"/>
              <a:cs typeface="Arial"/>
              <a:sym typeface="Arial"/>
            </a:endParaRPr>
          </a:p>
        </p:txBody>
      </p:sp>
      <p:sp>
        <p:nvSpPr>
          <p:cNvPr id="282" name="Google Shape;282;p9"/>
          <p:cNvSpPr/>
          <p:nvPr/>
        </p:nvSpPr>
        <p:spPr>
          <a:xfrm>
            <a:off x="2389815" y="6174462"/>
            <a:ext cx="13156571"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chemeClr val="dk1"/>
                </a:solidFill>
                <a:latin typeface="Arial"/>
                <a:ea typeface="Arial"/>
                <a:cs typeface="Arial"/>
                <a:sym typeface="Arial"/>
              </a:rPr>
              <a:t>Lập dàn ý là lựa chọn, sắp xếp những nội dung cơ bản dự định triển khai vào bố cục ba phần của bài viết.</a:t>
            </a:r>
            <a:endParaRPr b="1" sz="4400">
              <a:solidFill>
                <a:schemeClr val="dk1"/>
              </a:solidFill>
              <a:latin typeface="Arial"/>
              <a:ea typeface="Arial"/>
              <a:cs typeface="Arial"/>
              <a:sym typeface="Arial"/>
            </a:endParaRPr>
          </a:p>
        </p:txBody>
      </p:sp>
      <p:sp>
        <p:nvSpPr>
          <p:cNvPr id="283" name="Google Shape;283;p9"/>
          <p:cNvSpPr txBox="1"/>
          <p:nvPr/>
        </p:nvSpPr>
        <p:spPr>
          <a:xfrm>
            <a:off x="2005699" y="9315033"/>
            <a:ext cx="13944600" cy="2800767"/>
          </a:xfrm>
          <a:prstGeom prst="rect">
            <a:avLst/>
          </a:prstGeom>
          <a:noFill/>
          <a:ln>
            <a:noFill/>
          </a:ln>
        </p:spPr>
        <p:txBody>
          <a:bodyPr anchorCtr="0" anchor="t" bIns="45700" lIns="91425" spcFirstLastPara="1" rIns="91425" wrap="square" tIns="45700">
            <a:spAutoFit/>
          </a:bodyPr>
          <a:lstStyle/>
          <a:p>
            <a:pPr indent="-571500" lvl="0" marL="571500" marR="0" rtl="0" algn="just">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Giúp người viết bao quát được những nội dung chủ yếu của bài văn.</a:t>
            </a:r>
            <a:endParaRPr b="1" sz="4400">
              <a:solidFill>
                <a:schemeClr val="dk1"/>
              </a:solidFill>
              <a:latin typeface="Arial"/>
              <a:ea typeface="Arial"/>
              <a:cs typeface="Arial"/>
              <a:sym typeface="Arial"/>
            </a:endParaRPr>
          </a:p>
          <a:p>
            <a:pPr indent="-571500" lvl="0" marL="571500" marR="0" rtl="0" algn="just">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Không bị xa đề, lạc đề, sót ý hoặc lặp ý.</a:t>
            </a:r>
            <a:endParaRPr b="1" sz="4400">
              <a:solidFill>
                <a:schemeClr val="dk1"/>
              </a:solidFill>
              <a:latin typeface="Arial"/>
              <a:ea typeface="Arial"/>
              <a:cs typeface="Arial"/>
              <a:sym typeface="Arial"/>
            </a:endParaRPr>
          </a:p>
          <a:p>
            <a:pPr indent="-571500" lvl="0" marL="571500" marR="0" rtl="0" algn="just">
              <a:spcBef>
                <a:spcPts val="0"/>
              </a:spcBef>
              <a:spcAft>
                <a:spcPts val="0"/>
              </a:spcAft>
              <a:buClr>
                <a:schemeClr val="dk1"/>
              </a:buClr>
              <a:buSzPts val="4400"/>
              <a:buFont typeface="Noto Sans Symbols"/>
              <a:buChar char="▪"/>
            </a:pPr>
            <a:r>
              <a:rPr b="1" lang="en-US" sz="4400">
                <a:solidFill>
                  <a:schemeClr val="dk1"/>
                </a:solidFill>
                <a:latin typeface="Arial"/>
                <a:ea typeface="Arial"/>
                <a:cs typeface="Arial"/>
                <a:sym typeface="Arial"/>
              </a:rPr>
              <a:t>Phân phối thời gian hợp lí để hoàn thiện bài viết.</a:t>
            </a:r>
            <a:endParaRPr b="1" sz="4400">
              <a:solidFill>
                <a:schemeClr val="dk1"/>
              </a:solidFill>
              <a:latin typeface="Arial"/>
              <a:ea typeface="Arial"/>
              <a:cs typeface="Arial"/>
              <a:sym typeface="Arial"/>
            </a:endParaRPr>
          </a:p>
        </p:txBody>
      </p:sp>
      <p:grpSp>
        <p:nvGrpSpPr>
          <p:cNvPr id="284" name="Google Shape;284;p9"/>
          <p:cNvGrpSpPr/>
          <p:nvPr/>
        </p:nvGrpSpPr>
        <p:grpSpPr>
          <a:xfrm>
            <a:off x="-178462" y="1600204"/>
            <a:ext cx="18239449" cy="914396"/>
            <a:chOff x="-178462" y="1828804"/>
            <a:chExt cx="18239449" cy="914396"/>
          </a:xfrm>
        </p:grpSpPr>
        <p:sp>
          <p:nvSpPr>
            <p:cNvPr id="285" name="Google Shape;285;p9"/>
            <p:cNvSpPr/>
            <p:nvPr/>
          </p:nvSpPr>
          <p:spPr>
            <a:xfrm rot="5400000">
              <a:off x="440265" y="1210077"/>
              <a:ext cx="886537" cy="2123991"/>
            </a:xfrm>
            <a:prstGeom prst="round2SameRect">
              <a:avLst>
                <a:gd fmla="val 16667" name="adj1"/>
                <a:gd fmla="val 0" name="adj2"/>
              </a:avLst>
            </a:prstGeom>
            <a:solidFill>
              <a:srgbClr val="31859B"/>
            </a:solid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lt1"/>
                </a:solidFill>
                <a:latin typeface="Calibri"/>
                <a:ea typeface="Calibri"/>
                <a:cs typeface="Calibri"/>
                <a:sym typeface="Calibri"/>
              </a:endParaRPr>
            </a:p>
          </p:txBody>
        </p:sp>
        <p:sp>
          <p:nvSpPr>
            <p:cNvPr id="286" name="Google Shape;286;p9"/>
            <p:cNvSpPr txBox="1"/>
            <p:nvPr/>
          </p:nvSpPr>
          <p:spPr>
            <a:xfrm>
              <a:off x="69913" y="1856573"/>
              <a:ext cx="217085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Tahoma"/>
                  <a:ea typeface="Tahoma"/>
                  <a:cs typeface="Tahoma"/>
                  <a:sym typeface="Tahoma"/>
                </a:rPr>
                <a:t>III</a:t>
              </a:r>
              <a:endParaRPr b="1" sz="4800">
                <a:solidFill>
                  <a:schemeClr val="lt1"/>
                </a:solidFill>
                <a:latin typeface="Tahoma"/>
                <a:ea typeface="Tahoma"/>
                <a:cs typeface="Tahoma"/>
                <a:sym typeface="Tahoma"/>
              </a:endParaRPr>
            </a:p>
          </p:txBody>
        </p:sp>
        <p:sp>
          <p:nvSpPr>
            <p:cNvPr id="287" name="Google Shape;287;p9"/>
            <p:cNvSpPr txBox="1"/>
            <p:nvPr/>
          </p:nvSpPr>
          <p:spPr>
            <a:xfrm>
              <a:off x="2067734" y="1881426"/>
              <a:ext cx="15993253"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000">
                  <a:solidFill>
                    <a:srgbClr val="31859B"/>
                  </a:solidFill>
                  <a:latin typeface="Tahoma"/>
                  <a:ea typeface="Tahoma"/>
                  <a:cs typeface="Tahoma"/>
                  <a:sym typeface="Tahoma"/>
                </a:rPr>
                <a:t>CÁCH LÀM BÀI VĂN NGHỊ LUẬN </a:t>
              </a:r>
              <a:endParaRPr b="1" sz="5000">
                <a:solidFill>
                  <a:srgbClr val="31859B"/>
                </a:solidFill>
                <a:latin typeface="Tahoma"/>
                <a:ea typeface="Tahoma"/>
                <a:cs typeface="Tahoma"/>
                <a:sym typeface="Tahoma"/>
              </a:endParaRPr>
            </a:p>
          </p:txBody>
        </p:sp>
      </p:grpSp>
      <p:pic>
        <p:nvPicPr>
          <p:cNvPr id="288" name="Google Shape;288;p9"/>
          <p:cNvPicPr preferRelativeResize="0"/>
          <p:nvPr/>
        </p:nvPicPr>
        <p:blipFill rotWithShape="1">
          <a:blip r:embed="rId5">
            <a:alphaModFix/>
          </a:blip>
          <a:srcRect b="85851" l="0" r="0" t="0"/>
          <a:stretch/>
        </p:blipFill>
        <p:spPr>
          <a:xfrm>
            <a:off x="1754187" y="5029200"/>
            <a:ext cx="6469063" cy="1219200"/>
          </a:xfrm>
          <a:prstGeom prst="rect">
            <a:avLst/>
          </a:prstGeom>
          <a:noFill/>
          <a:ln>
            <a:noFill/>
          </a:ln>
        </p:spPr>
      </p:pic>
      <p:sp>
        <p:nvSpPr>
          <p:cNvPr id="289" name="Google Shape;289;p9"/>
          <p:cNvSpPr/>
          <p:nvPr/>
        </p:nvSpPr>
        <p:spPr>
          <a:xfrm>
            <a:off x="2236622" y="8406621"/>
            <a:ext cx="3038011"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u="sng">
                <a:solidFill>
                  <a:srgbClr val="E36C09"/>
                </a:solidFill>
                <a:latin typeface="Arial"/>
                <a:ea typeface="Arial"/>
                <a:cs typeface="Arial"/>
                <a:sym typeface="Arial"/>
              </a:rPr>
              <a:t>Tác dụng</a:t>
            </a:r>
            <a:r>
              <a:rPr b="1" lang="en-US" sz="4400">
                <a:solidFill>
                  <a:srgbClr val="E36C09"/>
                </a:solidFill>
                <a:latin typeface="Arial"/>
                <a:ea typeface="Arial"/>
                <a:cs typeface="Arial"/>
                <a:sym typeface="Arial"/>
              </a:rPr>
              <a:t>: </a:t>
            </a:r>
            <a:endParaRPr b="1" sz="4400">
              <a:solidFill>
                <a:srgbClr val="E36C0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50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500"/>
                                        <p:tgtEl>
                                          <p:spTgt spid="2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500"/>
                                        <p:tgtEl>
                                          <p:spTgt spid="2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2014-03-02T13:27:00Z</dcterms:created>
  <dc:creator>Sony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