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3"/>
  </p:notesMasterIdLst>
  <p:sldIdLst>
    <p:sldId id="256" r:id="rId2"/>
    <p:sldId id="257" r:id="rId3"/>
    <p:sldId id="390" r:id="rId4"/>
    <p:sldId id="259" r:id="rId5"/>
    <p:sldId id="258" r:id="rId6"/>
    <p:sldId id="260" r:id="rId7"/>
    <p:sldId id="263" r:id="rId8"/>
    <p:sldId id="261" r:id="rId9"/>
    <p:sldId id="346" r:id="rId10"/>
    <p:sldId id="391" r:id="rId11"/>
    <p:sldId id="392" r:id="rId12"/>
    <p:sldId id="348" r:id="rId13"/>
    <p:sldId id="266" r:id="rId14"/>
    <p:sldId id="347" r:id="rId15"/>
    <p:sldId id="393" r:id="rId16"/>
    <p:sldId id="394" r:id="rId17"/>
    <p:sldId id="395" r:id="rId18"/>
    <p:sldId id="317" r:id="rId19"/>
    <p:sldId id="314" r:id="rId20"/>
    <p:sldId id="396" r:id="rId21"/>
    <p:sldId id="356" r:id="rId22"/>
    <p:sldId id="358" r:id="rId23"/>
    <p:sldId id="324" r:id="rId24"/>
    <p:sldId id="397" r:id="rId25"/>
    <p:sldId id="359" r:id="rId26"/>
    <p:sldId id="398" r:id="rId27"/>
    <p:sldId id="399" r:id="rId28"/>
    <p:sldId id="355" r:id="rId29"/>
    <p:sldId id="262" r:id="rId30"/>
    <p:sldId id="315" r:id="rId31"/>
    <p:sldId id="268" r:id="rId32"/>
    <p:sldId id="400" r:id="rId33"/>
    <p:sldId id="402" r:id="rId34"/>
    <p:sldId id="267" r:id="rId35"/>
    <p:sldId id="272" r:id="rId36"/>
    <p:sldId id="376" r:id="rId37"/>
    <p:sldId id="403" r:id="rId38"/>
    <p:sldId id="404" r:id="rId39"/>
    <p:sldId id="405" r:id="rId40"/>
    <p:sldId id="270" r:id="rId41"/>
    <p:sldId id="333" r:id="rId42"/>
    <p:sldId id="406" r:id="rId43"/>
    <p:sldId id="273" r:id="rId44"/>
    <p:sldId id="334" r:id="rId45"/>
    <p:sldId id="383" r:id="rId46"/>
    <p:sldId id="407" r:id="rId47"/>
    <p:sldId id="290" r:id="rId48"/>
    <p:sldId id="274" r:id="rId49"/>
    <p:sldId id="384" r:id="rId50"/>
    <p:sldId id="408" r:id="rId51"/>
    <p:sldId id="409" r:id="rId52"/>
    <p:sldId id="275" r:id="rId53"/>
    <p:sldId id="386" r:id="rId54"/>
    <p:sldId id="388" r:id="rId55"/>
    <p:sldId id="387" r:id="rId56"/>
    <p:sldId id="389" r:id="rId57"/>
    <p:sldId id="410" r:id="rId58"/>
    <p:sldId id="411" r:id="rId59"/>
    <p:sldId id="412" r:id="rId60"/>
    <p:sldId id="289" r:id="rId61"/>
    <p:sldId id="292" r:id="rId62"/>
  </p:sldIdLst>
  <p:sldSz cx="9144000" cy="5143500" type="screen16x9"/>
  <p:notesSz cx="6858000" cy="9144000"/>
  <p:embeddedFontLst>
    <p:embeddedFont>
      <p:font typeface="Anaheim" panose="020B0604020202020204" charset="0"/>
      <p:regular r:id="rId64"/>
    </p:embeddedFont>
    <p:embeddedFont>
      <p:font typeface="Calibri" panose="020F0502020204030204" pitchFamily="34" charset="0"/>
      <p:regular r:id="rId65"/>
      <p:bold r:id="rId66"/>
      <p:italic r:id="rId67"/>
      <p:boldItalic r:id="rId68"/>
    </p:embeddedFont>
    <p:embeddedFont>
      <p:font typeface="Cambria Math" panose="02040503050406030204" pitchFamily="18" charset="0"/>
      <p:regular r:id="rId69"/>
    </p:embeddedFont>
    <p:embeddedFont>
      <p:font typeface="Lato" panose="020F0502020204030203" pitchFamily="34" charset="0"/>
      <p:regular r:id="rId70"/>
      <p:bold r:id="rId71"/>
      <p:italic r:id="rId72"/>
      <p:boldItalic r:id="rId73"/>
    </p:embeddedFont>
    <p:embeddedFont>
      <p:font typeface="Lato Black" panose="020F0502020204030203" pitchFamily="34" charset="0"/>
      <p:bold r:id="rId74"/>
      <p:boldItalic r:id="rId75"/>
    </p:embeddedFont>
    <p:embeddedFont>
      <p:font typeface="Mukta" panose="020B0604020202020204" charset="0"/>
      <p:regular r:id="rId76"/>
      <p:bold r:id="rId77"/>
    </p:embeddedFont>
    <p:embeddedFont>
      <p:font typeface="Nunito Light" pitchFamily="2" charset="0"/>
      <p:regular r:id="rId78"/>
    </p:embeddedFont>
    <p:embeddedFont>
      <p:font typeface="Poppins" panose="00000500000000000000" pitchFamily="2" charset="0"/>
      <p:regular r:id="rId79"/>
      <p:bold r:id="rId80"/>
      <p:italic r:id="rId81"/>
      <p:boldItalic r:id="rId82"/>
    </p:embeddedFont>
    <p:embeddedFont>
      <p:font typeface="Poppins SemiBold" panose="00000700000000000000" pitchFamily="2" charset="0"/>
      <p:regular r:id="rId83"/>
      <p:bold r:id="rId84"/>
      <p:italic r:id="rId85"/>
      <p:boldItalic r:id="rId86"/>
    </p:embeddedFont>
    <p:embeddedFont>
      <p:font typeface="PT Sans" panose="020B0503020203020204"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0F3FB"/>
    <a:srgbClr val="F0F3FA"/>
    <a:srgbClr val="E8EDF8"/>
    <a:srgbClr val="D7C4F8"/>
    <a:srgbClr val="A88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9702B8-75EE-4A78-BF82-F94E3A50AE9B}">
  <a:tblStyle styleId="{339702B8-75EE-4A78-BF82-F94E3A50AE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A3903-F183-40C4-A39C-287EC2348DE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font" Target="fonts/font2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1913b44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1913b44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116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20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5014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30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72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68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9856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411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851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503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909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81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48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012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97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0928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473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103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3158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938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501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29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166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037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830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78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003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927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231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286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509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22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1789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646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263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739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657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809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25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877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970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214a2686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5214a2686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27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25" y="832584"/>
            <a:ext cx="5020200" cy="2834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853716"/>
            <a:ext cx="5020200" cy="457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
        <p:cNvGrpSpPr/>
        <p:nvPr/>
      </p:nvGrpSpPr>
      <p:grpSpPr>
        <a:xfrm>
          <a:off x="0" y="0"/>
          <a:ext cx="0" cy="0"/>
          <a:chOff x="0" y="0"/>
          <a:chExt cx="0" cy="0"/>
        </a:xfrm>
      </p:grpSpPr>
      <p:sp>
        <p:nvSpPr>
          <p:cNvPr id="51" name="Google Shape;51;p1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Font typeface="Poppins"/>
              <a:buNone/>
              <a:defRPr b="1">
                <a:latin typeface="Poppins"/>
                <a:ea typeface="Poppins"/>
                <a:cs typeface="Poppins"/>
                <a:sym typeface="Poppins"/>
              </a:defRPr>
            </a:lvl2pPr>
            <a:lvl3pPr lvl="2" rtl="0">
              <a:spcBef>
                <a:spcPts val="0"/>
              </a:spcBef>
              <a:spcAft>
                <a:spcPts val="0"/>
              </a:spcAft>
              <a:buSzPts val="3000"/>
              <a:buFont typeface="Poppins"/>
              <a:buNone/>
              <a:defRPr b="1">
                <a:latin typeface="Poppins"/>
                <a:ea typeface="Poppins"/>
                <a:cs typeface="Poppins"/>
                <a:sym typeface="Poppins"/>
              </a:defRPr>
            </a:lvl3pPr>
            <a:lvl4pPr lvl="3" rtl="0">
              <a:spcBef>
                <a:spcPts val="0"/>
              </a:spcBef>
              <a:spcAft>
                <a:spcPts val="0"/>
              </a:spcAft>
              <a:buSzPts val="3000"/>
              <a:buFont typeface="Poppins"/>
              <a:buNone/>
              <a:defRPr b="1">
                <a:latin typeface="Poppins"/>
                <a:ea typeface="Poppins"/>
                <a:cs typeface="Poppins"/>
                <a:sym typeface="Poppins"/>
              </a:defRPr>
            </a:lvl4pPr>
            <a:lvl5pPr lvl="4" rtl="0">
              <a:spcBef>
                <a:spcPts val="0"/>
              </a:spcBef>
              <a:spcAft>
                <a:spcPts val="0"/>
              </a:spcAft>
              <a:buSzPts val="3000"/>
              <a:buFont typeface="Poppins"/>
              <a:buNone/>
              <a:defRPr b="1">
                <a:latin typeface="Poppins"/>
                <a:ea typeface="Poppins"/>
                <a:cs typeface="Poppins"/>
                <a:sym typeface="Poppins"/>
              </a:defRPr>
            </a:lvl5pPr>
            <a:lvl6pPr lvl="5" rtl="0">
              <a:spcBef>
                <a:spcPts val="0"/>
              </a:spcBef>
              <a:spcAft>
                <a:spcPts val="0"/>
              </a:spcAft>
              <a:buSzPts val="3000"/>
              <a:buFont typeface="Poppins"/>
              <a:buNone/>
              <a:defRPr b="1">
                <a:latin typeface="Poppins"/>
                <a:ea typeface="Poppins"/>
                <a:cs typeface="Poppins"/>
                <a:sym typeface="Poppins"/>
              </a:defRPr>
            </a:lvl6pPr>
            <a:lvl7pPr lvl="6" rtl="0">
              <a:spcBef>
                <a:spcPts val="0"/>
              </a:spcBef>
              <a:spcAft>
                <a:spcPts val="0"/>
              </a:spcAft>
              <a:buSzPts val="3000"/>
              <a:buFont typeface="Poppins"/>
              <a:buNone/>
              <a:defRPr b="1">
                <a:latin typeface="Poppins"/>
                <a:ea typeface="Poppins"/>
                <a:cs typeface="Poppins"/>
                <a:sym typeface="Poppins"/>
              </a:defRPr>
            </a:lvl7pPr>
            <a:lvl8pPr lvl="7" rtl="0">
              <a:spcBef>
                <a:spcPts val="0"/>
              </a:spcBef>
              <a:spcAft>
                <a:spcPts val="0"/>
              </a:spcAft>
              <a:buSzPts val="3000"/>
              <a:buFont typeface="Poppins"/>
              <a:buNone/>
              <a:defRPr b="1">
                <a:latin typeface="Poppins"/>
                <a:ea typeface="Poppins"/>
                <a:cs typeface="Poppins"/>
                <a:sym typeface="Poppins"/>
              </a:defRPr>
            </a:lvl8pPr>
            <a:lvl9pPr lvl="8" rtl="0">
              <a:spcBef>
                <a:spcPts val="0"/>
              </a:spcBef>
              <a:spcAft>
                <a:spcPts val="0"/>
              </a:spcAft>
              <a:buSzPts val="3000"/>
              <a:buFont typeface="Poppins"/>
              <a:buNone/>
              <a:defRPr b="1">
                <a:latin typeface="Poppins"/>
                <a:ea typeface="Poppins"/>
                <a:cs typeface="Poppins"/>
                <a:sym typeface="Poppins"/>
              </a:defRPr>
            </a:lvl9pPr>
          </a:lstStyle>
          <a:p>
            <a:endParaRPr/>
          </a:p>
        </p:txBody>
      </p:sp>
      <p:sp>
        <p:nvSpPr>
          <p:cNvPr id="53" name="Google Shape;53;p13"/>
          <p:cNvSpPr txBox="1">
            <a:spLocks noGrp="1"/>
          </p:cNvSpPr>
          <p:nvPr>
            <p:ph type="subTitle" idx="1"/>
          </p:nvPr>
        </p:nvSpPr>
        <p:spPr>
          <a:xfrm>
            <a:off x="2011650"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2" hasCustomPrompt="1"/>
          </p:nvPr>
        </p:nvSpPr>
        <p:spPr>
          <a:xfrm>
            <a:off x="1097340"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5" name="Google Shape;55;p13"/>
          <p:cNvSpPr txBox="1">
            <a:spLocks noGrp="1"/>
          </p:cNvSpPr>
          <p:nvPr>
            <p:ph type="subTitle" idx="3"/>
          </p:nvPr>
        </p:nvSpPr>
        <p:spPr>
          <a:xfrm>
            <a:off x="2011650"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6" name="Google Shape;56;p13"/>
          <p:cNvSpPr txBox="1">
            <a:spLocks noGrp="1"/>
          </p:cNvSpPr>
          <p:nvPr>
            <p:ph type="subTitle" idx="4"/>
          </p:nvPr>
        </p:nvSpPr>
        <p:spPr>
          <a:xfrm>
            <a:off x="5669125"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5" hasCustomPrompt="1"/>
          </p:nvPr>
        </p:nvSpPr>
        <p:spPr>
          <a:xfrm>
            <a:off x="4754815"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8" name="Google Shape;58;p13"/>
          <p:cNvSpPr txBox="1">
            <a:spLocks noGrp="1"/>
          </p:cNvSpPr>
          <p:nvPr>
            <p:ph type="subTitle" idx="6"/>
          </p:nvPr>
        </p:nvSpPr>
        <p:spPr>
          <a:xfrm>
            <a:off x="5669125"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9" name="Google Shape;59;p13"/>
          <p:cNvSpPr txBox="1">
            <a:spLocks noGrp="1"/>
          </p:cNvSpPr>
          <p:nvPr>
            <p:ph type="subTitle" idx="7"/>
          </p:nvPr>
        </p:nvSpPr>
        <p:spPr>
          <a:xfrm>
            <a:off x="2011650"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8" hasCustomPrompt="1"/>
          </p:nvPr>
        </p:nvSpPr>
        <p:spPr>
          <a:xfrm>
            <a:off x="1097340"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1" name="Google Shape;61;p13"/>
          <p:cNvSpPr txBox="1">
            <a:spLocks noGrp="1"/>
          </p:cNvSpPr>
          <p:nvPr>
            <p:ph type="subTitle" idx="9"/>
          </p:nvPr>
        </p:nvSpPr>
        <p:spPr>
          <a:xfrm>
            <a:off x="2011650"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62" name="Google Shape;62;p13"/>
          <p:cNvSpPr txBox="1">
            <a:spLocks noGrp="1"/>
          </p:cNvSpPr>
          <p:nvPr>
            <p:ph type="subTitle" idx="13"/>
          </p:nvPr>
        </p:nvSpPr>
        <p:spPr>
          <a:xfrm>
            <a:off x="5669125"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4" hasCustomPrompt="1"/>
          </p:nvPr>
        </p:nvSpPr>
        <p:spPr>
          <a:xfrm>
            <a:off x="4754815"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4" name="Google Shape;64;p13"/>
          <p:cNvSpPr txBox="1">
            <a:spLocks noGrp="1"/>
          </p:cNvSpPr>
          <p:nvPr>
            <p:ph type="subTitle" idx="15"/>
          </p:nvPr>
        </p:nvSpPr>
        <p:spPr>
          <a:xfrm>
            <a:off x="5669125"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5"/>
        <p:cNvGrpSpPr/>
        <p:nvPr/>
      </p:nvGrpSpPr>
      <p:grpSpPr>
        <a:xfrm>
          <a:off x="0" y="0"/>
          <a:ext cx="0" cy="0"/>
          <a:chOff x="0" y="0"/>
          <a:chExt cx="0" cy="0"/>
        </a:xfrm>
      </p:grpSpPr>
      <p:sp>
        <p:nvSpPr>
          <p:cNvPr id="66" name="Google Shape;66;p1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4754825" y="3257548"/>
            <a:ext cx="3675900" cy="4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8" name="Google Shape;68;p14"/>
          <p:cNvSpPr txBox="1">
            <a:spLocks noGrp="1"/>
          </p:cNvSpPr>
          <p:nvPr>
            <p:ph type="subTitle" idx="1"/>
          </p:nvPr>
        </p:nvSpPr>
        <p:spPr>
          <a:xfrm>
            <a:off x="4754825" y="1428752"/>
            <a:ext cx="3675900" cy="164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4"/>
        <p:cNvGrpSpPr/>
        <p:nvPr/>
      </p:nvGrpSpPr>
      <p:grpSpPr>
        <a:xfrm>
          <a:off x="0" y="0"/>
          <a:ext cx="0" cy="0"/>
          <a:chOff x="0" y="0"/>
          <a:chExt cx="0" cy="0"/>
        </a:xfrm>
      </p:grpSpPr>
      <p:sp>
        <p:nvSpPr>
          <p:cNvPr id="75" name="Google Shape;75;p1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a:spLocks noGrp="1"/>
          </p:cNvSpPr>
          <p:nvPr>
            <p:ph type="title"/>
          </p:nvPr>
        </p:nvSpPr>
        <p:spPr>
          <a:xfrm>
            <a:off x="713225" y="124583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6"/>
          <p:cNvSpPr txBox="1">
            <a:spLocks noGrp="1"/>
          </p:cNvSpPr>
          <p:nvPr>
            <p:ph type="subTitle" idx="1"/>
          </p:nvPr>
        </p:nvSpPr>
        <p:spPr>
          <a:xfrm>
            <a:off x="713225" y="2983266"/>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6"/>
          <p:cNvSpPr>
            <a:spLocks noGrp="1"/>
          </p:cNvSpPr>
          <p:nvPr>
            <p:ph type="pic" idx="2"/>
          </p:nvPr>
        </p:nvSpPr>
        <p:spPr>
          <a:xfrm>
            <a:off x="4754825" y="539500"/>
            <a:ext cx="3675900" cy="4064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9"/>
        <p:cNvGrpSpPr/>
        <p:nvPr/>
      </p:nvGrpSpPr>
      <p:grpSpPr>
        <a:xfrm>
          <a:off x="0" y="0"/>
          <a:ext cx="0" cy="0"/>
          <a:chOff x="0" y="0"/>
          <a:chExt cx="0" cy="0"/>
        </a:xfrm>
      </p:grpSpPr>
      <p:sp>
        <p:nvSpPr>
          <p:cNvPr id="80" name="Google Shape;80;p1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title"/>
          </p:nvPr>
        </p:nvSpPr>
        <p:spPr>
          <a:xfrm>
            <a:off x="713225" y="1474472"/>
            <a:ext cx="36759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7"/>
          <p:cNvSpPr txBox="1">
            <a:spLocks noGrp="1"/>
          </p:cNvSpPr>
          <p:nvPr>
            <p:ph type="subTitle" idx="1"/>
          </p:nvPr>
        </p:nvSpPr>
        <p:spPr>
          <a:xfrm>
            <a:off x="713225" y="2754628"/>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83"/>
        <p:cNvGrpSpPr/>
        <p:nvPr/>
      </p:nvGrpSpPr>
      <p:grpSpPr>
        <a:xfrm>
          <a:off x="0" y="0"/>
          <a:ext cx="0" cy="0"/>
          <a:chOff x="0" y="0"/>
          <a:chExt cx="0" cy="0"/>
        </a:xfrm>
      </p:grpSpPr>
      <p:sp>
        <p:nvSpPr>
          <p:cNvPr id="84" name="Google Shape;84;p1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a:spLocks noGrp="1"/>
          </p:cNvSpPr>
          <p:nvPr>
            <p:ph type="title"/>
          </p:nvPr>
        </p:nvSpPr>
        <p:spPr>
          <a:xfrm>
            <a:off x="4754825" y="1725938"/>
            <a:ext cx="3675900" cy="594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18"/>
          <p:cNvSpPr txBox="1">
            <a:spLocks noGrp="1"/>
          </p:cNvSpPr>
          <p:nvPr>
            <p:ph type="subTitle" idx="1"/>
          </p:nvPr>
        </p:nvSpPr>
        <p:spPr>
          <a:xfrm>
            <a:off x="4755000" y="2503163"/>
            <a:ext cx="36759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87"/>
        <p:cNvGrpSpPr/>
        <p:nvPr/>
      </p:nvGrpSpPr>
      <p:grpSpPr>
        <a:xfrm>
          <a:off x="0" y="0"/>
          <a:ext cx="0" cy="0"/>
          <a:chOff x="0" y="0"/>
          <a:chExt cx="0" cy="0"/>
        </a:xfrm>
      </p:grpSpPr>
      <p:sp>
        <p:nvSpPr>
          <p:cNvPr id="88" name="Google Shape;88;p1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9"/>
          <p:cNvSpPr txBox="1">
            <a:spLocks noGrp="1"/>
          </p:cNvSpPr>
          <p:nvPr>
            <p:ph type="title"/>
          </p:nvPr>
        </p:nvSpPr>
        <p:spPr>
          <a:xfrm>
            <a:off x="713225" y="539500"/>
            <a:ext cx="7717800" cy="594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9"/>
          <p:cNvSpPr txBox="1">
            <a:spLocks noGrp="1"/>
          </p:cNvSpPr>
          <p:nvPr>
            <p:ph type="subTitle" idx="1"/>
          </p:nvPr>
        </p:nvSpPr>
        <p:spPr>
          <a:xfrm>
            <a:off x="713225" y="1316750"/>
            <a:ext cx="4064100" cy="328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1"/>
        <p:cNvGrpSpPr/>
        <p:nvPr/>
      </p:nvGrpSpPr>
      <p:grpSpPr>
        <a:xfrm>
          <a:off x="0" y="0"/>
          <a:ext cx="0" cy="0"/>
          <a:chOff x="0" y="0"/>
          <a:chExt cx="0" cy="0"/>
        </a:xfrm>
      </p:grpSpPr>
      <p:sp>
        <p:nvSpPr>
          <p:cNvPr id="92" name="Google Shape;92;p20"/>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20"/>
          <p:cNvSpPr txBox="1">
            <a:spLocks noGrp="1"/>
          </p:cNvSpPr>
          <p:nvPr>
            <p:ph type="subTitle" idx="1"/>
          </p:nvPr>
        </p:nvSpPr>
        <p:spPr>
          <a:xfrm>
            <a:off x="4754814"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0"/>
          <p:cNvSpPr txBox="1">
            <a:spLocks noGrp="1"/>
          </p:cNvSpPr>
          <p:nvPr>
            <p:ph type="subTitle" idx="2"/>
          </p:nvPr>
        </p:nvSpPr>
        <p:spPr>
          <a:xfrm>
            <a:off x="1645961"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ubTitle" idx="3"/>
          </p:nvPr>
        </p:nvSpPr>
        <p:spPr>
          <a:xfrm>
            <a:off x="1645961"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97" name="Google Shape;97;p20"/>
          <p:cNvSpPr txBox="1">
            <a:spLocks noGrp="1"/>
          </p:cNvSpPr>
          <p:nvPr>
            <p:ph type="subTitle" idx="4"/>
          </p:nvPr>
        </p:nvSpPr>
        <p:spPr>
          <a:xfrm>
            <a:off x="4754814"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8"/>
        <p:cNvGrpSpPr/>
        <p:nvPr/>
      </p:nvGrpSpPr>
      <p:grpSpPr>
        <a:xfrm>
          <a:off x="0" y="0"/>
          <a:ext cx="0" cy="0"/>
          <a:chOff x="0" y="0"/>
          <a:chExt cx="0" cy="0"/>
        </a:xfrm>
      </p:grpSpPr>
      <p:sp>
        <p:nvSpPr>
          <p:cNvPr id="99" name="Google Shape;99;p2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21"/>
          <p:cNvSpPr txBox="1">
            <a:spLocks noGrp="1"/>
          </p:cNvSpPr>
          <p:nvPr>
            <p:ph type="subTitle" idx="1"/>
          </p:nvPr>
        </p:nvSpPr>
        <p:spPr>
          <a:xfrm>
            <a:off x="4754831"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1"/>
          <p:cNvSpPr txBox="1">
            <a:spLocks noGrp="1"/>
          </p:cNvSpPr>
          <p:nvPr>
            <p:ph type="subTitle" idx="2"/>
          </p:nvPr>
        </p:nvSpPr>
        <p:spPr>
          <a:xfrm>
            <a:off x="1188750"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7"/>
        <p:cNvGrpSpPr/>
        <p:nvPr/>
      </p:nvGrpSpPr>
      <p:grpSpPr>
        <a:xfrm>
          <a:off x="0" y="0"/>
          <a:ext cx="0" cy="0"/>
          <a:chOff x="0" y="0"/>
          <a:chExt cx="0" cy="0"/>
        </a:xfrm>
      </p:grpSpPr>
      <p:sp>
        <p:nvSpPr>
          <p:cNvPr id="118" name="Google Shape;118;p2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24"/>
          <p:cNvSpPr txBox="1">
            <a:spLocks noGrp="1"/>
          </p:cNvSpPr>
          <p:nvPr>
            <p:ph type="subTitle" idx="1"/>
          </p:nvPr>
        </p:nvSpPr>
        <p:spPr>
          <a:xfrm>
            <a:off x="1005750"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subTitle" idx="2"/>
          </p:nvPr>
        </p:nvSpPr>
        <p:spPr>
          <a:xfrm>
            <a:off x="4754831"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4"/>
          <p:cNvSpPr txBox="1">
            <a:spLocks noGrp="1"/>
          </p:cNvSpPr>
          <p:nvPr>
            <p:ph type="subTitle" idx="3"/>
          </p:nvPr>
        </p:nvSpPr>
        <p:spPr>
          <a:xfrm>
            <a:off x="1005750"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subTitle" idx="4"/>
          </p:nvPr>
        </p:nvSpPr>
        <p:spPr>
          <a:xfrm>
            <a:off x="4754831"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ubTitle" idx="5"/>
          </p:nvPr>
        </p:nvSpPr>
        <p:spPr>
          <a:xfrm>
            <a:off x="1005750"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5" name="Google Shape;125;p24"/>
          <p:cNvSpPr txBox="1">
            <a:spLocks noGrp="1"/>
          </p:cNvSpPr>
          <p:nvPr>
            <p:ph type="subTitle" idx="6"/>
          </p:nvPr>
        </p:nvSpPr>
        <p:spPr>
          <a:xfrm>
            <a:off x="1005750"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6" name="Google Shape;126;p24"/>
          <p:cNvSpPr txBox="1">
            <a:spLocks noGrp="1"/>
          </p:cNvSpPr>
          <p:nvPr>
            <p:ph type="subTitle" idx="7"/>
          </p:nvPr>
        </p:nvSpPr>
        <p:spPr>
          <a:xfrm>
            <a:off x="4754825"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7" name="Google Shape;127;p24"/>
          <p:cNvSpPr txBox="1">
            <a:spLocks noGrp="1"/>
          </p:cNvSpPr>
          <p:nvPr>
            <p:ph type="subTitle" idx="8"/>
          </p:nvPr>
        </p:nvSpPr>
        <p:spPr>
          <a:xfrm>
            <a:off x="4754825"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8"/>
        <p:cNvGrpSpPr/>
        <p:nvPr/>
      </p:nvGrpSpPr>
      <p:grpSpPr>
        <a:xfrm>
          <a:off x="0" y="0"/>
          <a:ext cx="0" cy="0"/>
          <a:chOff x="0" y="0"/>
          <a:chExt cx="0" cy="0"/>
        </a:xfrm>
      </p:grpSpPr>
      <p:sp>
        <p:nvSpPr>
          <p:cNvPr id="129" name="Google Shape;129;p25"/>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5"/>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5"/>
          <p:cNvSpPr txBox="1">
            <a:spLocks noGrp="1"/>
          </p:cNvSpPr>
          <p:nvPr>
            <p:ph type="subTitle" idx="1"/>
          </p:nvPr>
        </p:nvSpPr>
        <p:spPr>
          <a:xfrm>
            <a:off x="713225" y="186313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5"/>
          <p:cNvSpPr txBox="1">
            <a:spLocks noGrp="1"/>
          </p:cNvSpPr>
          <p:nvPr>
            <p:ph type="subTitle" idx="2"/>
          </p:nvPr>
        </p:nvSpPr>
        <p:spPr>
          <a:xfrm>
            <a:off x="3406200"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5"/>
          <p:cNvSpPr txBox="1">
            <a:spLocks noGrp="1"/>
          </p:cNvSpPr>
          <p:nvPr>
            <p:ph type="subTitle" idx="3"/>
          </p:nvPr>
        </p:nvSpPr>
        <p:spPr>
          <a:xfrm>
            <a:off x="713225" y="360050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5"/>
          <p:cNvSpPr txBox="1">
            <a:spLocks noGrp="1"/>
          </p:cNvSpPr>
          <p:nvPr>
            <p:ph type="subTitle" idx="4"/>
          </p:nvPr>
        </p:nvSpPr>
        <p:spPr>
          <a:xfrm>
            <a:off x="3406200"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5"/>
          <p:cNvSpPr txBox="1">
            <a:spLocks noGrp="1"/>
          </p:cNvSpPr>
          <p:nvPr>
            <p:ph type="subTitle" idx="5"/>
          </p:nvPr>
        </p:nvSpPr>
        <p:spPr>
          <a:xfrm>
            <a:off x="6102175"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5"/>
          <p:cNvSpPr txBox="1">
            <a:spLocks noGrp="1"/>
          </p:cNvSpPr>
          <p:nvPr>
            <p:ph type="subTitle" idx="6"/>
          </p:nvPr>
        </p:nvSpPr>
        <p:spPr>
          <a:xfrm>
            <a:off x="6102175"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5"/>
          <p:cNvSpPr txBox="1">
            <a:spLocks noGrp="1"/>
          </p:cNvSpPr>
          <p:nvPr>
            <p:ph type="subTitle" idx="7"/>
          </p:nvPr>
        </p:nvSpPr>
        <p:spPr>
          <a:xfrm>
            <a:off x="717798" y="1405938"/>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8" name="Google Shape;138;p25"/>
          <p:cNvSpPr txBox="1">
            <a:spLocks noGrp="1"/>
          </p:cNvSpPr>
          <p:nvPr>
            <p:ph type="subTitle" idx="8"/>
          </p:nvPr>
        </p:nvSpPr>
        <p:spPr>
          <a:xfrm>
            <a:off x="3410779" y="1405938"/>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9" name="Google Shape;139;p25"/>
          <p:cNvSpPr txBox="1">
            <a:spLocks noGrp="1"/>
          </p:cNvSpPr>
          <p:nvPr>
            <p:ph type="subTitle" idx="9"/>
          </p:nvPr>
        </p:nvSpPr>
        <p:spPr>
          <a:xfrm>
            <a:off x="6106754" y="1405938"/>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0" name="Google Shape;140;p25"/>
          <p:cNvSpPr txBox="1">
            <a:spLocks noGrp="1"/>
          </p:cNvSpPr>
          <p:nvPr>
            <p:ph type="subTitle" idx="13"/>
          </p:nvPr>
        </p:nvSpPr>
        <p:spPr>
          <a:xfrm>
            <a:off x="717798" y="3143309"/>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1" name="Google Shape;141;p25"/>
          <p:cNvSpPr txBox="1">
            <a:spLocks noGrp="1"/>
          </p:cNvSpPr>
          <p:nvPr>
            <p:ph type="subTitle" idx="14"/>
          </p:nvPr>
        </p:nvSpPr>
        <p:spPr>
          <a:xfrm>
            <a:off x="3410779" y="3143309"/>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2" name="Google Shape;142;p25"/>
          <p:cNvSpPr txBox="1">
            <a:spLocks noGrp="1"/>
          </p:cNvSpPr>
          <p:nvPr>
            <p:ph type="subTitle" idx="15"/>
          </p:nvPr>
        </p:nvSpPr>
        <p:spPr>
          <a:xfrm>
            <a:off x="6106754" y="3143309"/>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3407700" y="2064617"/>
            <a:ext cx="5023200" cy="1645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370600" y="788670"/>
            <a:ext cx="1097400" cy="10974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407700" y="3897630"/>
            <a:ext cx="50232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3"/>
        <p:cNvGrpSpPr/>
        <p:nvPr/>
      </p:nvGrpSpPr>
      <p:grpSpPr>
        <a:xfrm>
          <a:off x="0" y="0"/>
          <a:ext cx="0" cy="0"/>
          <a:chOff x="0" y="0"/>
          <a:chExt cx="0" cy="0"/>
        </a:xfrm>
      </p:grpSpPr>
      <p:sp>
        <p:nvSpPr>
          <p:cNvPr id="144" name="Google Shape;144;p2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hasCustomPrompt="1"/>
          </p:nvPr>
        </p:nvSpPr>
        <p:spPr>
          <a:xfrm>
            <a:off x="2286000" y="539507"/>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26"/>
          <p:cNvSpPr txBox="1">
            <a:spLocks noGrp="1"/>
          </p:cNvSpPr>
          <p:nvPr>
            <p:ph type="subTitle" idx="1"/>
          </p:nvPr>
        </p:nvSpPr>
        <p:spPr>
          <a:xfrm>
            <a:off x="2286000" y="1270902"/>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7" name="Google Shape;147;p26"/>
          <p:cNvSpPr txBox="1">
            <a:spLocks noGrp="1"/>
          </p:cNvSpPr>
          <p:nvPr>
            <p:ph type="title" idx="2" hasCustomPrompt="1"/>
          </p:nvPr>
        </p:nvSpPr>
        <p:spPr>
          <a:xfrm>
            <a:off x="2286000" y="1977452"/>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6"/>
          <p:cNvSpPr txBox="1">
            <a:spLocks noGrp="1"/>
          </p:cNvSpPr>
          <p:nvPr>
            <p:ph type="subTitle" idx="3"/>
          </p:nvPr>
        </p:nvSpPr>
        <p:spPr>
          <a:xfrm>
            <a:off x="2286000" y="2708848"/>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9" name="Google Shape;149;p26"/>
          <p:cNvSpPr txBox="1">
            <a:spLocks noGrp="1"/>
          </p:cNvSpPr>
          <p:nvPr>
            <p:ph type="title" idx="4" hasCustomPrompt="1"/>
          </p:nvPr>
        </p:nvSpPr>
        <p:spPr>
          <a:xfrm>
            <a:off x="2286000" y="3415393"/>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6"/>
          <p:cNvSpPr txBox="1">
            <a:spLocks noGrp="1"/>
          </p:cNvSpPr>
          <p:nvPr>
            <p:ph type="subTitle" idx="5"/>
          </p:nvPr>
        </p:nvSpPr>
        <p:spPr>
          <a:xfrm>
            <a:off x="2286000" y="4146789"/>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1"/>
        <p:cNvGrpSpPr/>
        <p:nvPr/>
      </p:nvGrpSpPr>
      <p:grpSpPr>
        <a:xfrm>
          <a:off x="0" y="0"/>
          <a:ext cx="0" cy="0"/>
          <a:chOff x="0" y="0"/>
          <a:chExt cx="0" cy="0"/>
        </a:xfrm>
      </p:grpSpPr>
      <p:sp>
        <p:nvSpPr>
          <p:cNvPr id="152" name="Google Shape;152;p2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7"/>
          <p:cNvSpPr txBox="1">
            <a:spLocks noGrp="1"/>
          </p:cNvSpPr>
          <p:nvPr>
            <p:ph type="title" hasCustomPrompt="1"/>
          </p:nvPr>
        </p:nvSpPr>
        <p:spPr>
          <a:xfrm>
            <a:off x="1420338"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27"/>
          <p:cNvSpPr txBox="1">
            <a:spLocks noGrp="1"/>
          </p:cNvSpPr>
          <p:nvPr>
            <p:ph type="subTitle" idx="1"/>
          </p:nvPr>
        </p:nvSpPr>
        <p:spPr>
          <a:xfrm>
            <a:off x="713238"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5" name="Google Shape;155;p27"/>
          <p:cNvSpPr txBox="1">
            <a:spLocks noGrp="1"/>
          </p:cNvSpPr>
          <p:nvPr>
            <p:ph type="subTitle" idx="2"/>
          </p:nvPr>
        </p:nvSpPr>
        <p:spPr>
          <a:xfrm>
            <a:off x="713238"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6" name="Google Shape;156;p27"/>
          <p:cNvSpPr txBox="1">
            <a:spLocks noGrp="1"/>
          </p:cNvSpPr>
          <p:nvPr>
            <p:ph type="title" idx="3" hasCustomPrompt="1"/>
          </p:nvPr>
        </p:nvSpPr>
        <p:spPr>
          <a:xfrm>
            <a:off x="4114800"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7" name="Google Shape;157;p27"/>
          <p:cNvSpPr txBox="1">
            <a:spLocks noGrp="1"/>
          </p:cNvSpPr>
          <p:nvPr>
            <p:ph type="subTitle" idx="4"/>
          </p:nvPr>
        </p:nvSpPr>
        <p:spPr>
          <a:xfrm>
            <a:off x="3407700"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8" name="Google Shape;158;p27"/>
          <p:cNvSpPr txBox="1">
            <a:spLocks noGrp="1"/>
          </p:cNvSpPr>
          <p:nvPr>
            <p:ph type="subTitle" idx="5"/>
          </p:nvPr>
        </p:nvSpPr>
        <p:spPr>
          <a:xfrm>
            <a:off x="3407700"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9" name="Google Shape;159;p27"/>
          <p:cNvSpPr txBox="1">
            <a:spLocks noGrp="1"/>
          </p:cNvSpPr>
          <p:nvPr>
            <p:ph type="title" idx="6" hasCustomPrompt="1"/>
          </p:nvPr>
        </p:nvSpPr>
        <p:spPr>
          <a:xfrm>
            <a:off x="6809262"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0" name="Google Shape;160;p27"/>
          <p:cNvSpPr txBox="1">
            <a:spLocks noGrp="1"/>
          </p:cNvSpPr>
          <p:nvPr>
            <p:ph type="subTitle" idx="7"/>
          </p:nvPr>
        </p:nvSpPr>
        <p:spPr>
          <a:xfrm>
            <a:off x="6102162"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1" name="Google Shape;161;p27"/>
          <p:cNvSpPr txBox="1">
            <a:spLocks noGrp="1"/>
          </p:cNvSpPr>
          <p:nvPr>
            <p:ph type="subTitle" idx="8"/>
          </p:nvPr>
        </p:nvSpPr>
        <p:spPr>
          <a:xfrm>
            <a:off x="6102162"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62" name="Google Shape;162;p27"/>
          <p:cNvSpPr txBox="1">
            <a:spLocks noGrp="1"/>
          </p:cNvSpPr>
          <p:nvPr>
            <p:ph type="title" idx="9"/>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3"/>
        <p:cNvGrpSpPr/>
        <p:nvPr/>
      </p:nvGrpSpPr>
      <p:grpSpPr>
        <a:xfrm>
          <a:off x="0" y="0"/>
          <a:ext cx="0" cy="0"/>
          <a:chOff x="0" y="0"/>
          <a:chExt cx="0" cy="0"/>
        </a:xfrm>
      </p:grpSpPr>
      <p:sp>
        <p:nvSpPr>
          <p:cNvPr id="164" name="Google Shape;164;p2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8"/>
          <p:cNvSpPr txBox="1">
            <a:spLocks noGrp="1"/>
          </p:cNvSpPr>
          <p:nvPr>
            <p:ph type="title"/>
          </p:nvPr>
        </p:nvSpPr>
        <p:spPr>
          <a:xfrm>
            <a:off x="713223" y="547250"/>
            <a:ext cx="3675900" cy="100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 name="Google Shape;166;p28"/>
          <p:cNvSpPr txBox="1">
            <a:spLocks noGrp="1"/>
          </p:cNvSpPr>
          <p:nvPr>
            <p:ph type="subTitle" idx="1"/>
          </p:nvPr>
        </p:nvSpPr>
        <p:spPr>
          <a:xfrm>
            <a:off x="713225" y="1553150"/>
            <a:ext cx="3675900" cy="128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8"/>
          <p:cNvSpPr txBox="1"/>
          <p:nvPr/>
        </p:nvSpPr>
        <p:spPr>
          <a:xfrm>
            <a:off x="713175" y="3511296"/>
            <a:ext cx="3675900" cy="7314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200">
                <a:solidFill>
                  <a:schemeClr val="dk1"/>
                </a:solidFill>
                <a:latin typeface="Lato Black"/>
                <a:ea typeface="Lato Black"/>
                <a:cs typeface="Lato Black"/>
                <a:sym typeface="Lato Black"/>
              </a:rPr>
              <a:t>CREDITS</a:t>
            </a:r>
            <a:r>
              <a:rPr lang="en" sz="1200" b="1">
                <a:solidFill>
                  <a:schemeClr val="dk1"/>
                </a:solidFill>
                <a:latin typeface="Lato"/>
                <a:ea typeface="Lato"/>
                <a:cs typeface="Lato"/>
                <a:sym typeface="Lato"/>
              </a:rPr>
              <a:t>:</a:t>
            </a:r>
            <a:r>
              <a:rPr lang="en" sz="1200">
                <a:solidFill>
                  <a:schemeClr val="dk1"/>
                </a:solidFill>
                <a:latin typeface="Lato"/>
                <a:ea typeface="Lato"/>
                <a:cs typeface="Lato"/>
                <a:sym typeface="Lato"/>
              </a:rPr>
              <a:t> This presentation template was created by </a:t>
            </a:r>
            <a:r>
              <a:rPr lang="en" sz="1200" u="sng">
                <a:solidFill>
                  <a:schemeClr val="dk1"/>
                </a:solidFill>
                <a:latin typeface="Lato Black"/>
                <a:ea typeface="Lato Black"/>
                <a:cs typeface="Lato Black"/>
                <a:sym typeface="Lato Black"/>
                <a:hlinkClick r:id="rId2">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u="sng">
                <a:solidFill>
                  <a:schemeClr val="dk1"/>
                </a:solidFill>
                <a:latin typeface="Lato Black"/>
                <a:ea typeface="Lato Black"/>
                <a:cs typeface="Lato Black"/>
                <a:sym typeface="Lato Black"/>
                <a:hlinkClick r:id="rId3">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u="sng">
                <a:solidFill>
                  <a:schemeClr val="dk1"/>
                </a:solidFill>
                <a:latin typeface="Lato Black"/>
                <a:ea typeface="Lato Black"/>
                <a:cs typeface="Lato Black"/>
                <a:sym typeface="Lato Black"/>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Lato Black"/>
                <a:ea typeface="Lato Black"/>
                <a:cs typeface="Lato Black"/>
                <a:sym typeface="Lato Black"/>
              </a:rPr>
              <a:t> </a:t>
            </a:r>
            <a:endParaRPr sz="1200" u="sng">
              <a:solidFill>
                <a:schemeClr val="dk1"/>
              </a:solidFill>
              <a:latin typeface="Lato Black"/>
              <a:ea typeface="Lato Black"/>
              <a:cs typeface="Lato Black"/>
              <a:sym typeface="Lato Black"/>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168"/>
        <p:cNvGrpSpPr/>
        <p:nvPr/>
      </p:nvGrpSpPr>
      <p:grpSpPr>
        <a:xfrm>
          <a:off x="0" y="0"/>
          <a:ext cx="0" cy="0"/>
          <a:chOff x="0" y="0"/>
          <a:chExt cx="0" cy="0"/>
        </a:xfrm>
      </p:grpSpPr>
      <p:sp>
        <p:nvSpPr>
          <p:cNvPr id="169" name="Google Shape;169;p2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170"/>
        <p:cNvGrpSpPr/>
        <p:nvPr/>
      </p:nvGrpSpPr>
      <p:grpSpPr>
        <a:xfrm>
          <a:off x="0" y="0"/>
          <a:ext cx="0" cy="0"/>
          <a:chOff x="0" y="0"/>
          <a:chExt cx="0" cy="0"/>
        </a:xfrm>
      </p:grpSpPr>
      <p:grpSp>
        <p:nvGrpSpPr>
          <p:cNvPr id="171" name="Google Shape;171;p30"/>
          <p:cNvGrpSpPr/>
          <p:nvPr/>
        </p:nvGrpSpPr>
        <p:grpSpPr>
          <a:xfrm>
            <a:off x="396032" y="412423"/>
            <a:ext cx="8327730" cy="4318661"/>
            <a:chOff x="396032" y="412423"/>
            <a:chExt cx="8327730" cy="4318661"/>
          </a:xfrm>
        </p:grpSpPr>
        <p:grpSp>
          <p:nvGrpSpPr>
            <p:cNvPr id="172" name="Google Shape;172;p30"/>
            <p:cNvGrpSpPr/>
            <p:nvPr/>
          </p:nvGrpSpPr>
          <p:grpSpPr>
            <a:xfrm>
              <a:off x="396032" y="412423"/>
              <a:ext cx="7946143" cy="4318661"/>
              <a:chOff x="484632" y="399642"/>
              <a:chExt cx="7946143" cy="4318661"/>
            </a:xfrm>
          </p:grpSpPr>
          <p:sp>
            <p:nvSpPr>
              <p:cNvPr id="173" name="Google Shape;173;p30"/>
              <p:cNvSpPr/>
              <p:nvPr/>
            </p:nvSpPr>
            <p:spPr>
              <a:xfrm flipH="1">
                <a:off x="8202175" y="3996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0"/>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0"/>
            <p:cNvSpPr/>
            <p:nvPr/>
          </p:nvSpPr>
          <p:spPr>
            <a:xfrm flipH="1">
              <a:off x="8495162" y="624940"/>
              <a:ext cx="228600" cy="228600"/>
            </a:xfrm>
            <a:prstGeom prst="mathMultiply">
              <a:avLst>
                <a:gd name="adj1" fmla="val 2352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title"/>
          </p:nvPr>
        </p:nvSpPr>
        <p:spPr>
          <a:xfrm>
            <a:off x="713225" y="53942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7"/>
          <p:cNvSpPr txBox="1">
            <a:spLocks noGrp="1"/>
          </p:cNvSpPr>
          <p:nvPr>
            <p:ph type="subTitle" idx="1"/>
          </p:nvPr>
        </p:nvSpPr>
        <p:spPr>
          <a:xfrm>
            <a:off x="713225" y="2276850"/>
            <a:ext cx="3675900" cy="232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713225" y="1565850"/>
            <a:ext cx="5023200" cy="201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713225" y="1475553"/>
            <a:ext cx="3675900" cy="109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713225" y="2753547"/>
            <a:ext cx="36759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711675" y="1700950"/>
            <a:ext cx="50247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711675" y="2985350"/>
            <a:ext cx="5024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7" r:id="rId17"/>
    <p:sldLayoutId id="2147483670" r:id="rId18"/>
    <p:sldLayoutId id="2147483671" r:id="rId19"/>
    <p:sldLayoutId id="2147483672" r:id="rId20"/>
    <p:sldLayoutId id="2147483673" r:id="rId21"/>
    <p:sldLayoutId id="2147483674" r:id="rId22"/>
    <p:sldLayoutId id="2147483675" r:id="rId23"/>
    <p:sldLayoutId id="214748367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microsoft.com/office/2007/relationships/hdphoto" Target="../media/hdphoto7.wdp"/><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69.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microsoft.com/office/2007/relationships/hdphoto" Target="../media/hdphoto9.wdp"/><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85.png"/><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88.png"/><Relationship Id="rId5" Type="http://schemas.microsoft.com/office/2007/relationships/hdphoto" Target="../media/hdphoto12.wdp"/><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1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34"/>
          <p:cNvGrpSpPr/>
          <p:nvPr/>
        </p:nvGrpSpPr>
        <p:grpSpPr>
          <a:xfrm>
            <a:off x="6083286" y="858944"/>
            <a:ext cx="2697347" cy="4015403"/>
            <a:chOff x="5733429" y="588600"/>
            <a:chExt cx="2697347" cy="4015403"/>
          </a:xfrm>
        </p:grpSpPr>
        <p:grpSp>
          <p:nvGrpSpPr>
            <p:cNvPr id="191" name="Google Shape;191;p34"/>
            <p:cNvGrpSpPr/>
            <p:nvPr/>
          </p:nvGrpSpPr>
          <p:grpSpPr>
            <a:xfrm>
              <a:off x="5736300" y="588600"/>
              <a:ext cx="2694476" cy="3690073"/>
              <a:chOff x="5736300" y="588600"/>
              <a:chExt cx="2694476" cy="3690073"/>
            </a:xfrm>
          </p:grpSpPr>
          <p:pic>
            <p:nvPicPr>
              <p:cNvPr id="192" name="Google Shape;192;p34"/>
              <p:cNvPicPr preferRelativeResize="0"/>
              <p:nvPr/>
            </p:nvPicPr>
            <p:blipFill rotWithShape="1">
              <a:blip r:embed="rId3">
                <a:alphaModFix/>
              </a:blip>
              <a:srcRect/>
              <a:stretch/>
            </p:blipFill>
            <p:spPr>
              <a:xfrm>
                <a:off x="5736300" y="864817"/>
                <a:ext cx="2694476" cy="3413856"/>
              </a:xfrm>
              <a:prstGeom prst="rect">
                <a:avLst/>
              </a:prstGeom>
              <a:noFill/>
              <a:ln>
                <a:noFill/>
              </a:ln>
            </p:spPr>
          </p:pic>
          <p:grpSp>
            <p:nvGrpSpPr>
              <p:cNvPr id="193" name="Google Shape;193;p34"/>
              <p:cNvGrpSpPr/>
              <p:nvPr/>
            </p:nvGrpSpPr>
            <p:grpSpPr>
              <a:xfrm>
                <a:off x="6102175" y="588600"/>
                <a:ext cx="2328600" cy="1425950"/>
                <a:chOff x="6102175" y="636225"/>
                <a:chExt cx="2328600" cy="1425950"/>
              </a:xfrm>
            </p:grpSpPr>
            <p:sp>
              <p:nvSpPr>
                <p:cNvPr id="194" name="Google Shape;194;p34"/>
                <p:cNvSpPr/>
                <p:nvPr/>
              </p:nvSpPr>
              <p:spPr>
                <a:xfrm>
                  <a:off x="8202175" y="183357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34"/>
                <p:cNvSpPr/>
                <p:nvPr/>
              </p:nvSpPr>
              <p:spPr>
                <a:xfrm>
                  <a:off x="6102175" y="90520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34"/>
                <p:cNvSpPr/>
                <p:nvPr/>
              </p:nvSpPr>
              <p:spPr>
                <a:xfrm>
                  <a:off x="6426150" y="6362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4"/>
                <p:cNvSpPr/>
                <p:nvPr/>
              </p:nvSpPr>
              <p:spPr>
                <a:xfrm>
                  <a:off x="8046873" y="691900"/>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pic>
          <p:nvPicPr>
            <p:cNvPr id="198" name="Google Shape;198;p34"/>
            <p:cNvPicPr preferRelativeResize="0"/>
            <p:nvPr/>
          </p:nvPicPr>
          <p:blipFill>
            <a:blip r:embed="rId4">
              <a:alphaModFix/>
            </a:blip>
            <a:stretch>
              <a:fillRect/>
            </a:stretch>
          </p:blipFill>
          <p:spPr>
            <a:xfrm>
              <a:off x="5733429" y="2775200"/>
              <a:ext cx="692728" cy="1828803"/>
            </a:xfrm>
            <a:prstGeom prst="rect">
              <a:avLst/>
            </a:prstGeom>
            <a:noFill/>
            <a:ln>
              <a:noFill/>
            </a:ln>
          </p:spPr>
        </p:pic>
      </p:grpSp>
      <p:sp>
        <p:nvSpPr>
          <p:cNvPr id="4" name="Rectangle 3"/>
          <p:cNvSpPr/>
          <p:nvPr/>
        </p:nvSpPr>
        <p:spPr>
          <a:xfrm>
            <a:off x="355945" y="245783"/>
            <a:ext cx="5333500" cy="30008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dirty="0">
                <a:ln>
                  <a:noFill/>
                </a:ln>
                <a:solidFill>
                  <a:schemeClr val="bg1">
                    <a:lumMod val="10000"/>
                  </a:schemeClr>
                </a:solidFill>
                <a:effectLst/>
                <a:uLnTx/>
                <a:uFillTx/>
                <a:sym typeface="Pangolin"/>
              </a:rPr>
              <a:t>CHÀO MỪNG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dirty="0">
                <a:ln>
                  <a:noFill/>
                </a:ln>
                <a:solidFill>
                  <a:schemeClr val="bg1">
                    <a:lumMod val="10000"/>
                  </a:schemeClr>
                </a:solidFill>
                <a:effectLst/>
                <a:uLnTx/>
                <a:uFillTx/>
                <a:sym typeface="Pangolin"/>
              </a:rPr>
              <a:t>TẤT</a:t>
            </a:r>
            <a:r>
              <a:rPr kumimoji="0" lang="en-US" sz="4200" b="1" i="0" u="none" strike="noStrike" kern="0" cap="none" spc="0" normalizeH="0" noProof="0" dirty="0">
                <a:ln>
                  <a:noFill/>
                </a:ln>
                <a:solidFill>
                  <a:schemeClr val="bg1">
                    <a:lumMod val="10000"/>
                  </a:schemeClr>
                </a:solidFill>
                <a:effectLst/>
                <a:uLnTx/>
                <a:uFillTx/>
                <a:sym typeface="Pangolin"/>
              </a:rPr>
              <a:t> CẢ</a:t>
            </a:r>
            <a:r>
              <a:rPr kumimoji="0" lang="en-US" sz="4200" b="1" i="0" u="none" strike="noStrike" kern="0" cap="none" spc="0" normalizeH="0" baseline="0" noProof="0" dirty="0">
                <a:ln>
                  <a:noFill/>
                </a:ln>
                <a:solidFill>
                  <a:schemeClr val="bg1">
                    <a:lumMod val="10000"/>
                  </a:schemeClr>
                </a:solidFill>
                <a:effectLst/>
                <a:uLnTx/>
                <a:uFillTx/>
                <a:sym typeface="Pangolin"/>
              </a:rPr>
              <a:t> CÁC EM </a:t>
            </a:r>
            <a:br>
              <a:rPr kumimoji="0" lang="en-US" sz="4200" b="1" i="0" u="none" strike="noStrike" kern="0" cap="none" spc="0" normalizeH="0" baseline="0" noProof="0" dirty="0">
                <a:ln>
                  <a:noFill/>
                </a:ln>
                <a:solidFill>
                  <a:schemeClr val="bg1">
                    <a:lumMod val="10000"/>
                  </a:schemeClr>
                </a:solidFill>
                <a:effectLst/>
                <a:uLnTx/>
                <a:uFillTx/>
                <a:sym typeface="Pangolin"/>
              </a:rPr>
            </a:br>
            <a:r>
              <a:rPr kumimoji="0" lang="en-US" sz="4200" b="1" i="0" u="none" strike="noStrike" kern="0" cap="none" spc="0" normalizeH="0" baseline="0" noProof="0" dirty="0">
                <a:ln>
                  <a:noFill/>
                </a:ln>
                <a:solidFill>
                  <a:schemeClr val="bg1">
                    <a:lumMod val="10000"/>
                  </a:schemeClr>
                </a:solidFill>
                <a:effectLst/>
                <a:uLnTx/>
                <a:uFillTx/>
                <a:sym typeface="Pangolin"/>
              </a:rPr>
              <a:t>ĐẾN VỚI TIẾT</a:t>
            </a:r>
            <a:r>
              <a:rPr kumimoji="0" lang="en-US" sz="4200" b="1" i="0" u="none" strike="noStrike" kern="0" cap="none" spc="0" normalizeH="0" noProof="0" dirty="0">
                <a:ln>
                  <a:noFill/>
                </a:ln>
                <a:solidFill>
                  <a:schemeClr val="bg1">
                    <a:lumMod val="10000"/>
                  </a:schemeClr>
                </a:solidFill>
                <a:effectLst/>
                <a:uLnTx/>
                <a:uFillTx/>
                <a:sym typeface="Pangolin"/>
              </a:rPr>
              <a:t> </a:t>
            </a:r>
            <a:r>
              <a:rPr kumimoji="0" lang="en-US" sz="4200" b="1" i="0" u="none" strike="noStrike" kern="0" cap="none" spc="0" normalizeH="0" baseline="0" noProof="0" dirty="0">
                <a:ln>
                  <a:noFill/>
                </a:ln>
                <a:solidFill>
                  <a:schemeClr val="bg1">
                    <a:lumMod val="10000"/>
                  </a:schemeClr>
                </a:solidFill>
                <a:effectLst/>
                <a:uLnTx/>
                <a:uFillTx/>
                <a:sym typeface="Pangolin"/>
              </a:rPr>
              <a:t>HỌC!</a:t>
            </a:r>
            <a:endParaRPr kumimoji="0" lang="en-US" sz="1800" b="0" i="0" u="none" strike="noStrike" kern="0" cap="none" spc="0" normalizeH="0" baseline="0" noProof="0" dirty="0">
              <a:ln>
                <a:noFill/>
              </a:ln>
              <a:solidFill>
                <a:schemeClr val="bg1">
                  <a:lumMod val="10000"/>
                </a:schemeClr>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3" name="Google Shape;423;p43"/>
          <p:cNvGrpSpPr/>
          <p:nvPr/>
        </p:nvGrpSpPr>
        <p:grpSpPr>
          <a:xfrm>
            <a:off x="-55325" y="1613974"/>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250006" y="220154"/>
            <a:ext cx="8672933" cy="1338828"/>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Trong tuần</a:t>
            </a:r>
            <a:r>
              <a:rPr kumimoji="0" lang="en-US" sz="18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lễ bảo vệ môi trường, các học sinh khối 11 tiến hành thu nhặt vỏ chai nhựa để tái chế. Nhà trường thống kê kết quả thu nhặt vỏ chai của học sinh khối 11 ở bảng sau:</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171641" y="313673"/>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accent6"/>
                </a:solidFill>
                <a:highlight>
                  <a:schemeClr val="accent1"/>
                </a:highlight>
                <a:latin typeface="+mj-lt"/>
              </a:rPr>
              <a:t>Ví dụ 2:</a:t>
            </a:r>
            <a:endParaRPr sz="2000">
              <a:solidFill>
                <a:schemeClr val="accent6"/>
              </a:solidFill>
              <a:highlight>
                <a:schemeClr val="accent1"/>
              </a:highlight>
              <a:latin typeface="+mj-lt"/>
            </a:endParaRP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3129719765"/>
                  </p:ext>
                </p:extLst>
              </p:nvPr>
            </p:nvGraphicFramePr>
            <p:xfrm>
              <a:off x="573459" y="1566933"/>
              <a:ext cx="8030817" cy="786812"/>
            </p:xfrm>
            <a:graphic>
              <a:graphicData uri="http://schemas.openxmlformats.org/drawingml/2006/table">
                <a:tbl>
                  <a:tblPr firstRow="1" bandRow="1">
                    <a:tableStyleId>{339702B8-75EE-4A78-BF82-F94E3A50AE9B}</a:tableStyleId>
                  </a:tblPr>
                  <a:tblGrid>
                    <a:gridCol w="1746398">
                      <a:extLst>
                        <a:ext uri="{9D8B030D-6E8A-4147-A177-3AD203B41FA5}">
                          <a16:colId xmlns:a16="http://schemas.microsoft.com/office/drawing/2014/main" val="667459397"/>
                        </a:ext>
                      </a:extLst>
                    </a:gridCol>
                    <a:gridCol w="1333059">
                      <a:extLst>
                        <a:ext uri="{9D8B030D-6E8A-4147-A177-3AD203B41FA5}">
                          <a16:colId xmlns:a16="http://schemas.microsoft.com/office/drawing/2014/main" val="2647167650"/>
                        </a:ext>
                      </a:extLst>
                    </a:gridCol>
                    <a:gridCol w="1299937">
                      <a:extLst>
                        <a:ext uri="{9D8B030D-6E8A-4147-A177-3AD203B41FA5}">
                          <a16:colId xmlns:a16="http://schemas.microsoft.com/office/drawing/2014/main" val="1378663188"/>
                        </a:ext>
                      </a:extLst>
                    </a:gridCol>
                    <a:gridCol w="1217141">
                      <a:extLst>
                        <a:ext uri="{9D8B030D-6E8A-4147-A177-3AD203B41FA5}">
                          <a16:colId xmlns:a16="http://schemas.microsoft.com/office/drawing/2014/main" val="4285496291"/>
                        </a:ext>
                      </a:extLst>
                    </a:gridCol>
                    <a:gridCol w="1217141">
                      <a:extLst>
                        <a:ext uri="{9D8B030D-6E8A-4147-A177-3AD203B41FA5}">
                          <a16:colId xmlns:a16="http://schemas.microsoft.com/office/drawing/2014/main" val="1826434086"/>
                        </a:ext>
                      </a:extLst>
                    </a:gridCol>
                    <a:gridCol w="1217141">
                      <a:extLst>
                        <a:ext uri="{9D8B030D-6E8A-4147-A177-3AD203B41FA5}">
                          <a16:colId xmlns:a16="http://schemas.microsoft.com/office/drawing/2014/main" val="3182449581"/>
                        </a:ext>
                      </a:extLst>
                    </a:gridCol>
                  </a:tblGrid>
                  <a:tr h="393406">
                    <a:tc>
                      <a:txBody>
                        <a:bodyPr/>
                        <a:lstStyle/>
                        <a:p>
                          <a:pPr algn="ctr"/>
                          <a:r>
                            <a:rPr lang="en-US" sz="1600"/>
                            <a:t>Số</a:t>
                          </a:r>
                          <a:r>
                            <a:rPr lang="en-US" sz="1600" baseline="0"/>
                            <a:t> vỏ chai nhựa</a:t>
                          </a:r>
                          <a:endParaRPr lang="en-US" sz="1600"/>
                        </a:p>
                      </a:txBody>
                      <a:tcPr anchor="ctr">
                        <a:solidFill>
                          <a:schemeClr val="accent4">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11,15</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16,20</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21,25</m:t>
                                    </m:r>
                                  </m:e>
                                </m:d>
                              </m:oMath>
                            </m:oMathPara>
                          </a14:m>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26,30</m:t>
                                    </m:r>
                                  </m:e>
                                </m:d>
                              </m:oMath>
                            </m:oMathPara>
                          </a14:m>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31,35</m:t>
                                    </m:r>
                                  </m:e>
                                </m:d>
                              </m:oMath>
                            </m:oMathPara>
                          </a14:m>
                          <a:endParaRPr lang="en-US" sz="1600"/>
                        </a:p>
                      </a:txBody>
                      <a:tcPr anchor="ctr"/>
                    </a:tc>
                    <a:extLst>
                      <a:ext uri="{0D108BD9-81ED-4DB2-BD59-A6C34878D82A}">
                        <a16:rowId xmlns:a16="http://schemas.microsoft.com/office/drawing/2014/main" val="167954688"/>
                      </a:ext>
                    </a:extLst>
                  </a:tr>
                  <a:tr h="393406">
                    <a:tc>
                      <a:txBody>
                        <a:bodyPr/>
                        <a:lstStyle/>
                        <a:p>
                          <a:pPr algn="ctr"/>
                          <a:r>
                            <a:rPr lang="en-US" sz="1600"/>
                            <a:t>Số học</a:t>
                          </a:r>
                          <a:r>
                            <a:rPr lang="en-US" sz="1600" baseline="0"/>
                            <a:t> sinh</a:t>
                          </a:r>
                          <a:endParaRPr lang="en-US" sz="1600"/>
                        </a:p>
                      </a:txBody>
                      <a:tcPr anchor="ctr">
                        <a:solidFill>
                          <a:schemeClr val="accent4">
                            <a:lumMod val="40000"/>
                            <a:lumOff val="60000"/>
                          </a:schemeClr>
                        </a:solidFill>
                      </a:tcPr>
                    </a:tc>
                    <a:tc>
                      <a:txBody>
                        <a:bodyPr/>
                        <a:lstStyle/>
                        <a:p>
                          <a:pPr algn="ctr"/>
                          <a:r>
                            <a:rPr lang="en-US" sz="1600"/>
                            <a:t>53</a:t>
                          </a:r>
                        </a:p>
                      </a:txBody>
                      <a:tcPr anchor="ctr"/>
                    </a:tc>
                    <a:tc>
                      <a:txBody>
                        <a:bodyPr/>
                        <a:lstStyle/>
                        <a:p>
                          <a:pPr algn="ctr"/>
                          <a:r>
                            <a:rPr lang="en-US" sz="1600"/>
                            <a:t>82</a:t>
                          </a:r>
                        </a:p>
                      </a:txBody>
                      <a:tcPr anchor="ctr"/>
                    </a:tc>
                    <a:tc>
                      <a:txBody>
                        <a:bodyPr/>
                        <a:lstStyle/>
                        <a:p>
                          <a:pPr algn="ctr"/>
                          <a:r>
                            <a:rPr lang="en-US" sz="1600"/>
                            <a:t>48</a:t>
                          </a:r>
                        </a:p>
                      </a:txBody>
                      <a:tcPr anchor="ctr"/>
                    </a:tc>
                    <a:tc>
                      <a:txBody>
                        <a:bodyPr/>
                        <a:lstStyle/>
                        <a:p>
                          <a:pPr algn="ctr"/>
                          <a:r>
                            <a:rPr lang="en-US" sz="1600"/>
                            <a:t>39</a:t>
                          </a:r>
                        </a:p>
                      </a:txBody>
                      <a:tcPr anchor="ctr"/>
                    </a:tc>
                    <a:tc>
                      <a:txBody>
                        <a:bodyPr/>
                        <a:lstStyle/>
                        <a:p>
                          <a:pPr algn="ctr"/>
                          <a:r>
                            <a:rPr lang="en-US" sz="1600"/>
                            <a:t>18</a:t>
                          </a:r>
                        </a:p>
                      </a:txBody>
                      <a:tcPr anchor="ctr"/>
                    </a:tc>
                    <a:extLst>
                      <a:ext uri="{0D108BD9-81ED-4DB2-BD59-A6C34878D82A}">
                        <a16:rowId xmlns:a16="http://schemas.microsoft.com/office/drawing/2014/main" val="4020894393"/>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3129719765"/>
                  </p:ext>
                </p:extLst>
              </p:nvPr>
            </p:nvGraphicFramePr>
            <p:xfrm>
              <a:off x="573459" y="1566933"/>
              <a:ext cx="8030817" cy="786812"/>
            </p:xfrm>
            <a:graphic>
              <a:graphicData uri="http://schemas.openxmlformats.org/drawingml/2006/table">
                <a:tbl>
                  <a:tblPr firstRow="1" bandRow="1">
                    <a:tableStyleId>{339702B8-75EE-4A78-BF82-F94E3A50AE9B}</a:tableStyleId>
                  </a:tblPr>
                  <a:tblGrid>
                    <a:gridCol w="1746398">
                      <a:extLst>
                        <a:ext uri="{9D8B030D-6E8A-4147-A177-3AD203B41FA5}">
                          <a16:colId xmlns:a16="http://schemas.microsoft.com/office/drawing/2014/main" val="667459397"/>
                        </a:ext>
                      </a:extLst>
                    </a:gridCol>
                    <a:gridCol w="1333059">
                      <a:extLst>
                        <a:ext uri="{9D8B030D-6E8A-4147-A177-3AD203B41FA5}">
                          <a16:colId xmlns:a16="http://schemas.microsoft.com/office/drawing/2014/main" val="2647167650"/>
                        </a:ext>
                      </a:extLst>
                    </a:gridCol>
                    <a:gridCol w="1299937">
                      <a:extLst>
                        <a:ext uri="{9D8B030D-6E8A-4147-A177-3AD203B41FA5}">
                          <a16:colId xmlns:a16="http://schemas.microsoft.com/office/drawing/2014/main" val="1378663188"/>
                        </a:ext>
                      </a:extLst>
                    </a:gridCol>
                    <a:gridCol w="1217141">
                      <a:extLst>
                        <a:ext uri="{9D8B030D-6E8A-4147-A177-3AD203B41FA5}">
                          <a16:colId xmlns:a16="http://schemas.microsoft.com/office/drawing/2014/main" val="4285496291"/>
                        </a:ext>
                      </a:extLst>
                    </a:gridCol>
                    <a:gridCol w="1217141">
                      <a:extLst>
                        <a:ext uri="{9D8B030D-6E8A-4147-A177-3AD203B41FA5}">
                          <a16:colId xmlns:a16="http://schemas.microsoft.com/office/drawing/2014/main" val="1826434086"/>
                        </a:ext>
                      </a:extLst>
                    </a:gridCol>
                    <a:gridCol w="1217141">
                      <a:extLst>
                        <a:ext uri="{9D8B030D-6E8A-4147-A177-3AD203B41FA5}">
                          <a16:colId xmlns:a16="http://schemas.microsoft.com/office/drawing/2014/main" val="3182449581"/>
                        </a:ext>
                      </a:extLst>
                    </a:gridCol>
                  </a:tblGrid>
                  <a:tr h="393406">
                    <a:tc>
                      <a:txBody>
                        <a:bodyPr/>
                        <a:lstStyle/>
                        <a:p>
                          <a:pPr algn="ctr"/>
                          <a:r>
                            <a:rPr lang="en-US" sz="1600" smtClean="0"/>
                            <a:t>Số</a:t>
                          </a:r>
                          <a:r>
                            <a:rPr lang="en-US" sz="1600" baseline="0" smtClean="0"/>
                            <a:t> vỏ chai nhựa</a:t>
                          </a:r>
                          <a:endParaRPr lang="en-US" sz="1600"/>
                        </a:p>
                      </a:txBody>
                      <a:tcPr anchor="ctr">
                        <a:solidFill>
                          <a:schemeClr val="accent4">
                            <a:lumMod val="40000"/>
                            <a:lumOff val="60000"/>
                          </a:schemeClr>
                        </a:solidFill>
                      </a:tcPr>
                    </a:tc>
                    <a:tc>
                      <a:txBody>
                        <a:bodyPr/>
                        <a:lstStyle/>
                        <a:p>
                          <a:endParaRPr lang="en-US"/>
                        </a:p>
                      </a:txBody>
                      <a:tcPr anchor="ctr">
                        <a:blipFill>
                          <a:blip r:embed="rId3"/>
                          <a:stretch>
                            <a:fillRect l="-132110" t="-1538" r="-373853" b="-110769"/>
                          </a:stretch>
                        </a:blipFill>
                      </a:tcPr>
                    </a:tc>
                    <a:tc>
                      <a:txBody>
                        <a:bodyPr/>
                        <a:lstStyle/>
                        <a:p>
                          <a:endParaRPr lang="en-US"/>
                        </a:p>
                      </a:txBody>
                      <a:tcPr anchor="ctr">
                        <a:blipFill>
                          <a:blip r:embed="rId3"/>
                          <a:stretch>
                            <a:fillRect l="-236449" t="-1538" r="-280841" b="-110769"/>
                          </a:stretch>
                        </a:blipFill>
                      </a:tcPr>
                    </a:tc>
                    <a:tc>
                      <a:txBody>
                        <a:bodyPr/>
                        <a:lstStyle/>
                        <a:p>
                          <a:endParaRPr lang="en-US"/>
                        </a:p>
                      </a:txBody>
                      <a:tcPr anchor="ctr">
                        <a:blipFill>
                          <a:blip r:embed="rId3"/>
                          <a:stretch>
                            <a:fillRect l="-361809" t="-1538" r="-202010" b="-110769"/>
                          </a:stretch>
                        </a:blipFill>
                      </a:tcPr>
                    </a:tc>
                    <a:tc>
                      <a:txBody>
                        <a:bodyPr/>
                        <a:lstStyle/>
                        <a:p>
                          <a:endParaRPr lang="en-US"/>
                        </a:p>
                      </a:txBody>
                      <a:tcPr anchor="ctr">
                        <a:blipFill>
                          <a:blip r:embed="rId3"/>
                          <a:stretch>
                            <a:fillRect l="-459500" t="-1538" r="-101000" b="-110769"/>
                          </a:stretch>
                        </a:blipFill>
                      </a:tcPr>
                    </a:tc>
                    <a:tc>
                      <a:txBody>
                        <a:bodyPr/>
                        <a:lstStyle/>
                        <a:p>
                          <a:endParaRPr lang="en-US"/>
                        </a:p>
                      </a:txBody>
                      <a:tcPr anchor="ctr">
                        <a:blipFill>
                          <a:blip r:embed="rId3"/>
                          <a:stretch>
                            <a:fillRect l="-559500" t="-1538" r="-1000" b="-110769"/>
                          </a:stretch>
                        </a:blipFill>
                      </a:tcPr>
                    </a:tc>
                    <a:extLst>
                      <a:ext uri="{0D108BD9-81ED-4DB2-BD59-A6C34878D82A}">
                        <a16:rowId xmlns:a16="http://schemas.microsoft.com/office/drawing/2014/main" val="167954688"/>
                      </a:ext>
                    </a:extLst>
                  </a:tr>
                  <a:tr h="393406">
                    <a:tc>
                      <a:txBody>
                        <a:bodyPr/>
                        <a:lstStyle/>
                        <a:p>
                          <a:pPr algn="ctr"/>
                          <a:r>
                            <a:rPr lang="en-US" sz="1600" smtClean="0"/>
                            <a:t>Số học</a:t>
                          </a:r>
                          <a:r>
                            <a:rPr lang="en-US" sz="1600" baseline="0" smtClean="0"/>
                            <a:t> sinh</a:t>
                          </a:r>
                          <a:endParaRPr lang="en-US" sz="1600"/>
                        </a:p>
                      </a:txBody>
                      <a:tcPr anchor="ctr">
                        <a:solidFill>
                          <a:schemeClr val="accent4">
                            <a:lumMod val="40000"/>
                            <a:lumOff val="60000"/>
                          </a:schemeClr>
                        </a:solidFill>
                      </a:tcPr>
                    </a:tc>
                    <a:tc>
                      <a:txBody>
                        <a:bodyPr/>
                        <a:lstStyle/>
                        <a:p>
                          <a:pPr algn="ctr"/>
                          <a:r>
                            <a:rPr lang="en-US" sz="1600" smtClean="0"/>
                            <a:t>53</a:t>
                          </a:r>
                          <a:endParaRPr lang="en-US" sz="1600"/>
                        </a:p>
                      </a:txBody>
                      <a:tcPr anchor="ctr"/>
                    </a:tc>
                    <a:tc>
                      <a:txBody>
                        <a:bodyPr/>
                        <a:lstStyle/>
                        <a:p>
                          <a:pPr algn="ctr"/>
                          <a:r>
                            <a:rPr lang="en-US" sz="1600" smtClean="0"/>
                            <a:t>82</a:t>
                          </a:r>
                          <a:endParaRPr lang="en-US" sz="1600"/>
                        </a:p>
                      </a:txBody>
                      <a:tcPr anchor="ctr"/>
                    </a:tc>
                    <a:tc>
                      <a:txBody>
                        <a:bodyPr/>
                        <a:lstStyle/>
                        <a:p>
                          <a:pPr algn="ctr"/>
                          <a:r>
                            <a:rPr lang="en-US" sz="1600" smtClean="0"/>
                            <a:t>48</a:t>
                          </a:r>
                          <a:endParaRPr lang="en-US" sz="1600"/>
                        </a:p>
                      </a:txBody>
                      <a:tcPr anchor="ctr"/>
                    </a:tc>
                    <a:tc>
                      <a:txBody>
                        <a:bodyPr/>
                        <a:lstStyle/>
                        <a:p>
                          <a:pPr algn="ctr"/>
                          <a:r>
                            <a:rPr lang="en-US" sz="1600" smtClean="0"/>
                            <a:t>39</a:t>
                          </a:r>
                          <a:endParaRPr lang="en-US" sz="1600"/>
                        </a:p>
                      </a:txBody>
                      <a:tcPr anchor="ctr"/>
                    </a:tc>
                    <a:tc>
                      <a:txBody>
                        <a:bodyPr/>
                        <a:lstStyle/>
                        <a:p>
                          <a:pPr algn="ctr"/>
                          <a:r>
                            <a:rPr lang="en-US" sz="1600" smtClean="0"/>
                            <a:t>18</a:t>
                          </a:r>
                          <a:endParaRPr lang="en-US" sz="1600"/>
                        </a:p>
                      </a:txBody>
                      <a:tcPr anchor="ctr"/>
                    </a:tc>
                    <a:extLst>
                      <a:ext uri="{0D108BD9-81ED-4DB2-BD59-A6C34878D82A}">
                        <a16:rowId xmlns:a16="http://schemas.microsoft.com/office/drawing/2014/main" val="4020894393"/>
                      </a:ext>
                    </a:extLst>
                  </a:tr>
                </a:tbl>
              </a:graphicData>
            </a:graphic>
          </p:graphicFrame>
        </mc:Fallback>
      </mc:AlternateContent>
      <p:sp>
        <p:nvSpPr>
          <p:cNvPr id="14" name="Rectangle 13"/>
          <p:cNvSpPr/>
          <p:nvPr/>
        </p:nvSpPr>
        <p:spPr>
          <a:xfrm>
            <a:off x="237832" y="2354135"/>
            <a:ext cx="5361167" cy="5078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Hãy</a:t>
            </a:r>
            <a:r>
              <a:rPr kumimoji="0" lang="pt-BR"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tìm</a:t>
            </a: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trung vị của mẫu số liệu ghép nhóm trên.</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16" name="Rectangle 15"/>
          <p:cNvSpPr/>
          <p:nvPr/>
        </p:nvSpPr>
        <p:spPr>
          <a:xfrm>
            <a:off x="4276130" y="286235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7" name="Rectangle 16"/>
          <p:cNvSpPr/>
          <p:nvPr/>
        </p:nvSpPr>
        <p:spPr>
          <a:xfrm>
            <a:off x="237832" y="3254514"/>
            <a:ext cx="8340919" cy="456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a:ea typeface="Arial" panose="020B0604020202020204" pitchFamily="34" charset="0"/>
                <a:cs typeface="Times New Roman" panose="02020603050405020304" pitchFamily="18" charset="0"/>
              </a:rPr>
              <a:t>Do số vỏ chai là số nguyên nên ta hiệu chỉnh lại như sau: </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9" name="Picture 8"/>
          <p:cNvPicPr>
            <a:picLocks noChangeAspect="1"/>
          </p:cNvPicPr>
          <p:nvPr/>
        </p:nvPicPr>
        <p:blipFill>
          <a:blip r:embed="rId4"/>
          <a:stretch>
            <a:fillRect/>
          </a:stretch>
        </p:blipFill>
        <p:spPr>
          <a:xfrm>
            <a:off x="8604378" y="3085629"/>
            <a:ext cx="566054" cy="635284"/>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1456546666"/>
              </p:ext>
            </p:extLst>
          </p:nvPr>
        </p:nvGraphicFramePr>
        <p:xfrm>
          <a:off x="562506" y="3884467"/>
          <a:ext cx="8082043" cy="965438"/>
        </p:xfrm>
        <a:graphic>
          <a:graphicData uri="http://schemas.openxmlformats.org/drawingml/2006/table">
            <a:tbl>
              <a:tblPr firstRow="1" bandRow="1">
                <a:tableStyleId>{339702B8-75EE-4A78-BF82-F94E3A50AE9B}</a:tableStyleId>
              </a:tblPr>
              <a:tblGrid>
                <a:gridCol w="1757538">
                  <a:extLst>
                    <a:ext uri="{9D8B030D-6E8A-4147-A177-3AD203B41FA5}">
                      <a16:colId xmlns:a16="http://schemas.microsoft.com/office/drawing/2014/main" val="667459397"/>
                    </a:ext>
                  </a:extLst>
                </a:gridCol>
                <a:gridCol w="1341562">
                  <a:extLst>
                    <a:ext uri="{9D8B030D-6E8A-4147-A177-3AD203B41FA5}">
                      <a16:colId xmlns:a16="http://schemas.microsoft.com/office/drawing/2014/main" val="2647167650"/>
                    </a:ext>
                  </a:extLst>
                </a:gridCol>
                <a:gridCol w="1308228">
                  <a:extLst>
                    <a:ext uri="{9D8B030D-6E8A-4147-A177-3AD203B41FA5}">
                      <a16:colId xmlns:a16="http://schemas.microsoft.com/office/drawing/2014/main" val="1378663188"/>
                    </a:ext>
                  </a:extLst>
                </a:gridCol>
                <a:gridCol w="1224905">
                  <a:extLst>
                    <a:ext uri="{9D8B030D-6E8A-4147-A177-3AD203B41FA5}">
                      <a16:colId xmlns:a16="http://schemas.microsoft.com/office/drawing/2014/main" val="4285496291"/>
                    </a:ext>
                  </a:extLst>
                </a:gridCol>
                <a:gridCol w="1224905">
                  <a:extLst>
                    <a:ext uri="{9D8B030D-6E8A-4147-A177-3AD203B41FA5}">
                      <a16:colId xmlns:a16="http://schemas.microsoft.com/office/drawing/2014/main" val="1826434086"/>
                    </a:ext>
                  </a:extLst>
                </a:gridCol>
                <a:gridCol w="1224905">
                  <a:extLst>
                    <a:ext uri="{9D8B030D-6E8A-4147-A177-3AD203B41FA5}">
                      <a16:colId xmlns:a16="http://schemas.microsoft.com/office/drawing/2014/main" val="3182449581"/>
                    </a:ext>
                  </a:extLst>
                </a:gridCol>
              </a:tblGrid>
              <a:tr h="482719">
                <a:tc>
                  <a:txBody>
                    <a:bodyPr/>
                    <a:lstStyle/>
                    <a:p>
                      <a:pPr algn="ctr"/>
                      <a:r>
                        <a:rPr lang="en-US" sz="1600"/>
                        <a:t>Số</a:t>
                      </a:r>
                      <a:r>
                        <a:rPr lang="en-US" sz="1600" baseline="0"/>
                        <a:t> vỏ chai nhựa</a:t>
                      </a:r>
                      <a:endParaRPr lang="en-US" sz="1600"/>
                    </a:p>
                  </a:txBody>
                  <a:tcPr anchor="ctr">
                    <a:solidFill>
                      <a:schemeClr val="accent4">
                        <a:lumMod val="40000"/>
                        <a:lumOff val="60000"/>
                      </a:schemeClr>
                    </a:solidFill>
                  </a:tcPr>
                </a:tc>
                <a:tc>
                  <a:txBody>
                    <a:bodyPr/>
                    <a:lstStyle/>
                    <a:p>
                      <a:pPr algn="ctr"/>
                      <a:r>
                        <a:rPr lang="en-US" sz="1600"/>
                        <a:t>[10,5;</a:t>
                      </a:r>
                      <a:r>
                        <a:rPr lang="en-US" sz="1600" baseline="0"/>
                        <a:t> 15,5)</a:t>
                      </a:r>
                      <a:endParaRPr lang="en-US" sz="1600"/>
                    </a:p>
                  </a:txBody>
                  <a:tcPr anchor="ctr"/>
                </a:tc>
                <a:tc>
                  <a:txBody>
                    <a:bodyPr/>
                    <a:lstStyle/>
                    <a:p>
                      <a:pPr algn="ctr"/>
                      <a:r>
                        <a:rPr lang="en-US" sz="1600"/>
                        <a:t>[15,5;</a:t>
                      </a:r>
                      <a:r>
                        <a:rPr lang="en-US" sz="1600" baseline="0"/>
                        <a:t> 20,5)</a:t>
                      </a:r>
                      <a:endParaRPr lang="en-US" sz="1600"/>
                    </a:p>
                  </a:txBody>
                  <a:tcPr anchor="ctr"/>
                </a:tc>
                <a:tc>
                  <a:txBody>
                    <a:bodyPr/>
                    <a:lstStyle/>
                    <a:p>
                      <a:pPr algn="ctr"/>
                      <a:r>
                        <a:rPr lang="en-US" sz="1600"/>
                        <a:t>[20,5;</a:t>
                      </a:r>
                      <a:r>
                        <a:rPr lang="en-US" sz="1600" baseline="0"/>
                        <a:t> 25,5)</a:t>
                      </a:r>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a:t>[25,5;</a:t>
                      </a:r>
                      <a:r>
                        <a:rPr lang="en-US" sz="1600" baseline="0"/>
                        <a:t> 30,5)</a:t>
                      </a:r>
                      <a:endParaRPr lang="en-US" sz="160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a:t>[30,5;</a:t>
                      </a:r>
                      <a:r>
                        <a:rPr lang="en-US" sz="1600" baseline="0"/>
                        <a:t> 35,5)</a:t>
                      </a:r>
                      <a:endParaRPr lang="en-US" sz="1600"/>
                    </a:p>
                  </a:txBody>
                  <a:tcPr anchor="ctr"/>
                </a:tc>
                <a:extLst>
                  <a:ext uri="{0D108BD9-81ED-4DB2-BD59-A6C34878D82A}">
                    <a16:rowId xmlns:a16="http://schemas.microsoft.com/office/drawing/2014/main" val="167954688"/>
                  </a:ext>
                </a:extLst>
              </a:tr>
              <a:tr h="482719">
                <a:tc>
                  <a:txBody>
                    <a:bodyPr/>
                    <a:lstStyle/>
                    <a:p>
                      <a:pPr algn="ctr"/>
                      <a:r>
                        <a:rPr lang="en-US" sz="1600"/>
                        <a:t>Số học</a:t>
                      </a:r>
                      <a:r>
                        <a:rPr lang="en-US" sz="1600" baseline="0"/>
                        <a:t> sinh</a:t>
                      </a:r>
                      <a:endParaRPr lang="en-US" sz="1600"/>
                    </a:p>
                  </a:txBody>
                  <a:tcPr anchor="ctr">
                    <a:solidFill>
                      <a:schemeClr val="accent4">
                        <a:lumMod val="40000"/>
                        <a:lumOff val="60000"/>
                      </a:schemeClr>
                    </a:solidFill>
                  </a:tcPr>
                </a:tc>
                <a:tc>
                  <a:txBody>
                    <a:bodyPr/>
                    <a:lstStyle/>
                    <a:p>
                      <a:pPr algn="ctr"/>
                      <a:r>
                        <a:rPr lang="en-US" sz="1600"/>
                        <a:t>53</a:t>
                      </a:r>
                    </a:p>
                  </a:txBody>
                  <a:tcPr anchor="ctr"/>
                </a:tc>
                <a:tc>
                  <a:txBody>
                    <a:bodyPr/>
                    <a:lstStyle/>
                    <a:p>
                      <a:pPr algn="ctr"/>
                      <a:r>
                        <a:rPr lang="en-US" sz="1600"/>
                        <a:t>82</a:t>
                      </a:r>
                    </a:p>
                  </a:txBody>
                  <a:tcPr anchor="ctr"/>
                </a:tc>
                <a:tc>
                  <a:txBody>
                    <a:bodyPr/>
                    <a:lstStyle/>
                    <a:p>
                      <a:pPr algn="ctr"/>
                      <a:r>
                        <a:rPr lang="en-US" sz="1600"/>
                        <a:t>48</a:t>
                      </a:r>
                    </a:p>
                  </a:txBody>
                  <a:tcPr anchor="ctr"/>
                </a:tc>
                <a:tc>
                  <a:txBody>
                    <a:bodyPr/>
                    <a:lstStyle/>
                    <a:p>
                      <a:pPr algn="ctr"/>
                      <a:r>
                        <a:rPr lang="en-US" sz="1600"/>
                        <a:t>39</a:t>
                      </a:r>
                    </a:p>
                  </a:txBody>
                  <a:tcPr anchor="ctr"/>
                </a:tc>
                <a:tc>
                  <a:txBody>
                    <a:bodyPr/>
                    <a:lstStyle/>
                    <a:p>
                      <a:pPr algn="ctr"/>
                      <a:r>
                        <a:rPr lang="en-US" sz="1600"/>
                        <a:t>18</a:t>
                      </a:r>
                    </a:p>
                  </a:txBody>
                  <a:tcPr anchor="ctr"/>
                </a:tc>
                <a:extLst>
                  <a:ext uri="{0D108BD9-81ED-4DB2-BD59-A6C34878D82A}">
                    <a16:rowId xmlns:a16="http://schemas.microsoft.com/office/drawing/2014/main" val="4020894393"/>
                  </a:ext>
                </a:extLst>
              </a:tr>
            </a:tbl>
          </a:graphicData>
        </a:graphic>
      </p:graphicFrame>
    </p:spTree>
    <p:extLst>
      <p:ext uri="{BB962C8B-B14F-4D97-AF65-F5344CB8AC3E}">
        <p14:creationId xmlns:p14="http://schemas.microsoft.com/office/powerpoint/2010/main" val="5240184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3" name="Google Shape;423;p43"/>
          <p:cNvGrpSpPr/>
          <p:nvPr/>
        </p:nvGrpSpPr>
        <p:grpSpPr>
          <a:xfrm>
            <a:off x="8405820" y="172282"/>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Rectangle 15"/>
          <p:cNvSpPr/>
          <p:nvPr/>
        </p:nvSpPr>
        <p:spPr>
          <a:xfrm>
            <a:off x="4283436" y="156931"/>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stretch>
            <a:fillRect/>
          </a:stretch>
        </p:blipFill>
        <p:spPr>
          <a:xfrm>
            <a:off x="8563568" y="4580923"/>
            <a:ext cx="566054" cy="635284"/>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68034" y="502410"/>
                <a:ext cx="8451488" cy="4518096"/>
              </a:xfrm>
              <a:prstGeom prst="rect">
                <a:avLst/>
              </a:prstGeom>
            </p:spPr>
            <p:txBody>
              <a:bodyPr wrap="square">
                <a:spAutoFit/>
              </a:bodyPr>
              <a:lstStyle/>
              <a:p>
                <a:pPr lvl="0" algn="just">
                  <a:lnSpc>
                    <a:spcPct val="150000"/>
                  </a:lnSpc>
                  <a:defRPr/>
                </a:pPr>
                <a:r>
                  <a:rPr lang="en-US" sz="1700">
                    <a:latin typeface="+mn-lt"/>
                    <a:ea typeface="Arial" panose="020B0604020202020204" pitchFamily="34" charset="0"/>
                    <a:cs typeface="Times New Roman" panose="02020603050405020304" pitchFamily="18" charset="0"/>
                  </a:rPr>
                  <a:t>Số học sinh tham gia thu nhặt vỏ chai nhựa là</a:t>
                </a:r>
              </a:p>
              <a:p>
                <a:pPr lvl="0" algn="just">
                  <a:lnSpc>
                    <a:spcPct val="150000"/>
                  </a:lnSpc>
                  <a:defRPr/>
                </a:pPr>
                <a14:m>
                  <m:oMathPara xmlns:m="http://schemas.openxmlformats.org/officeDocument/2006/math">
                    <m:oMathParaPr>
                      <m:jc m:val="centerGroup"/>
                    </m:oMathParaPr>
                    <m:oMath xmlns:m="http://schemas.openxmlformats.org/officeDocument/2006/math">
                      <m:r>
                        <a:rPr lang="en-US" sz="1700" b="0" i="1" smtClean="0">
                          <a:latin typeface="Cambria Math" panose="02040503050406030204" pitchFamily="18" charset="0"/>
                          <a:ea typeface="Arial" panose="020B0604020202020204" pitchFamily="34" charset="0"/>
                          <a:cs typeface="Times New Roman" panose="02020603050405020304" pitchFamily="18" charset="0"/>
                        </a:rPr>
                        <m:t>𝑛</m:t>
                      </m:r>
                      <m:r>
                        <a:rPr lang="en-US" sz="1700" b="0" i="1" smtClean="0">
                          <a:latin typeface="Cambria Math" panose="02040503050406030204" pitchFamily="18" charset="0"/>
                          <a:ea typeface="Arial" panose="020B0604020202020204" pitchFamily="34" charset="0"/>
                          <a:cs typeface="Times New Roman" panose="02020603050405020304" pitchFamily="18" charset="0"/>
                        </a:rPr>
                        <m:t>=53+82+48+39+18=240</m:t>
                      </m:r>
                    </m:oMath>
                  </m:oMathPara>
                </a14:m>
                <a:endParaRPr lang="en-US" sz="1700">
                  <a:latin typeface="+mn-lt"/>
                  <a:ea typeface="Arial" panose="020B0604020202020204" pitchFamily="34" charset="0"/>
                  <a:cs typeface="Times New Roman" panose="02020603050405020304" pitchFamily="18" charset="0"/>
                </a:endParaRPr>
              </a:p>
              <a:p>
                <a:pPr lvl="0" algn="just">
                  <a:lnSpc>
                    <a:spcPct val="150000"/>
                  </a:lnSpc>
                  <a:defRPr/>
                </a:pPr>
                <a:r>
                  <a:rPr lang="en-US" sz="1700">
                    <a:latin typeface="+mn-lt"/>
                    <a:ea typeface="Arial" panose="020B0604020202020204" pitchFamily="34" charset="0"/>
                    <a:cs typeface="Times New Roman" panose="02020603050405020304" pitchFamily="18" charset="0"/>
                  </a:rPr>
                  <a:t>Gọi </a:t>
                </a:r>
                <a14:m>
                  <m:oMath xmlns:m="http://schemas.openxmlformats.org/officeDocument/2006/math">
                    <m:sSub>
                      <m:sSubPr>
                        <m:ctrlPr>
                          <a:rPr lang="en-US" sz="1700" i="1" smtClean="0">
                            <a:latin typeface="Cambria Math" panose="02040503050406030204" pitchFamily="18" charset="0"/>
                            <a:cs typeface="Times New Roman" panose="02020603050405020304" pitchFamily="18" charset="0"/>
                          </a:rPr>
                        </m:ctrlPr>
                      </m:sSubPr>
                      <m:e>
                        <m:r>
                          <a:rPr lang="en-US" sz="1700" b="0" i="1" smtClean="0">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1</m:t>
                        </m:r>
                      </m:sub>
                    </m:sSub>
                    <m:r>
                      <a:rPr lang="en-US" sz="1700" b="0" i="1" smtClean="0">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2</m:t>
                        </m:r>
                      </m:sub>
                    </m:sSub>
                    <m:r>
                      <a:rPr lang="en-US" sz="1700" b="0" i="1" smtClean="0">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240</m:t>
                        </m:r>
                      </m:sub>
                    </m:sSub>
                  </m:oMath>
                </a14:m>
                <a:r>
                  <a:rPr kumimoji="0" lang="pt-BR" sz="17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lần</a:t>
                </a:r>
                <a:r>
                  <a:rPr kumimoji="0" lang="pt-BR" sz="1700" b="0" i="0" u="none" strike="noStrike" kern="0" cap="none" spc="0" normalizeH="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lượt là số vỏ chai 240 học sinh khối 11 thu nhặt được xếp theo thứ tự không giảm.</a:t>
                </a:r>
              </a:p>
              <a:p>
                <a:pPr algn="just">
                  <a:lnSpc>
                    <a:spcPct val="150000"/>
                  </a:lnSpc>
                  <a:defRPr/>
                </a:pPr>
                <a:r>
                  <a:rPr lang="pt-BR" sz="1700" baseline="0">
                    <a:latin typeface="+mn-lt"/>
                    <a:ea typeface="Arial" panose="020B0604020202020204" pitchFamily="34" charset="0"/>
                    <a:cs typeface="Times New Roman" panose="02020603050405020304" pitchFamily="18" charset="0"/>
                  </a:rPr>
                  <a:t>Do </a:t>
                </a:r>
                <a14:m>
                  <m:oMath xmlns:m="http://schemas.openxmlformats.org/officeDocument/2006/math">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1</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53</m:t>
                        </m:r>
                      </m:sub>
                    </m:sSub>
                    <m:r>
                      <a:rPr lang="en-US" sz="1700" i="1" smtClean="0">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7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700" b="0" i="1" smtClean="0">
                            <a:latin typeface="Cambria Math" panose="02040503050406030204" pitchFamily="18" charset="0"/>
                            <a:ea typeface="Cambria Math" panose="02040503050406030204" pitchFamily="18" charset="0"/>
                            <a:cs typeface="Times New Roman" panose="02020603050405020304" pitchFamily="18" charset="0"/>
                          </a:rPr>
                          <m:t>10,5;15,5</m:t>
                        </m:r>
                      </m:e>
                    </m:d>
                    <m:r>
                      <a:rPr lang="en-US" sz="17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54</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135</m:t>
                        </m:r>
                      </m:sub>
                    </m:sSub>
                    <m:r>
                      <a:rPr lang="en-US" sz="17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700" i="1">
                            <a:latin typeface="Cambria Math" panose="02040503050406030204" pitchFamily="18" charset="0"/>
                            <a:ea typeface="Cambria Math" panose="02040503050406030204" pitchFamily="18" charset="0"/>
                            <a:cs typeface="Times New Roman" panose="02020603050405020304" pitchFamily="18" charset="0"/>
                          </a:rPr>
                        </m:ctrlPr>
                      </m:dPr>
                      <m:e>
                        <m:r>
                          <a:rPr lang="en-US" sz="1700" i="1">
                            <a:latin typeface="Cambria Math" panose="02040503050406030204" pitchFamily="18" charset="0"/>
                            <a:ea typeface="Cambria Math" panose="02040503050406030204" pitchFamily="18" charset="0"/>
                            <a:cs typeface="Times New Roman" panose="02020603050405020304" pitchFamily="18" charset="0"/>
                          </a:rPr>
                          <m:t>15</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,5</m:t>
                        </m:r>
                        <m:r>
                          <a:rPr lang="en-US" sz="1700" i="1">
                            <a:latin typeface="Cambria Math" panose="02040503050406030204" pitchFamily="18" charset="0"/>
                            <a:ea typeface="Cambria Math" panose="02040503050406030204" pitchFamily="18" charset="0"/>
                            <a:cs typeface="Times New Roman" panose="02020603050405020304" pitchFamily="18" charset="0"/>
                          </a:rPr>
                          <m:t>;</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20,5</m:t>
                        </m:r>
                      </m:e>
                    </m:d>
                    <m:r>
                      <a:rPr lang="en-US" sz="1700" i="1">
                        <a:latin typeface="Cambria Math" panose="02040503050406030204" pitchFamily="18" charset="0"/>
                        <a:ea typeface="Cambria Math" panose="02040503050406030204" pitchFamily="18" charset="0"/>
                        <a:cs typeface="Times New Roman" panose="02020603050405020304" pitchFamily="18" charset="0"/>
                      </a:rPr>
                      <m:t>)</m:t>
                    </m:r>
                    <m:r>
                      <a:rPr lang="en-US" sz="1700" i="1" smtClean="0">
                        <a:latin typeface="Cambria Math" panose="02040503050406030204" pitchFamily="18" charset="0"/>
                        <a:cs typeface="Times New Roman" panose="02020603050405020304" pitchFamily="18" charset="0"/>
                      </a:rPr>
                      <m:t> </m:t>
                    </m:r>
                  </m:oMath>
                </a14:m>
                <a:r>
                  <a:rPr lang="pt-BR" sz="1700">
                    <a:latin typeface="+mn-lt"/>
                    <a:ea typeface="Arial" panose="020B0604020202020204" pitchFamily="34" charset="0"/>
                    <a:cs typeface="Times New Roman" panose="02020603050405020304" pitchFamily="18" charset="0"/>
                  </a:rPr>
                  <a:t>nên trung vị của mẫu số liệu </a:t>
                </a:r>
                <a14:m>
                  <m:oMath xmlns:m="http://schemas.openxmlformats.org/officeDocument/2006/math">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1</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2</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240</m:t>
                        </m:r>
                      </m:sub>
                    </m:sSub>
                  </m:oMath>
                </a14:m>
                <a:r>
                  <a:rPr lang="pt-BR" sz="1700">
                    <a:latin typeface="+mn-lt"/>
                    <a:ea typeface="Arial" panose="020B0604020202020204" pitchFamily="34" charset="0"/>
                    <a:cs typeface="Times New Roman" panose="02020603050405020304" pitchFamily="18" charset="0"/>
                  </a:rPr>
                  <a:t> là </a:t>
                </a:r>
                <a:endParaRPr lang="en-US" sz="1700" i="1">
                  <a:latin typeface="+mn-lt"/>
                  <a:cs typeface="Times New Roman" panose="02020603050405020304" pitchFamily="18" charset="0"/>
                </a:endParaRPr>
              </a:p>
              <a:p>
                <a:pPr algn="ctr">
                  <a:lnSpc>
                    <a:spcPct val="150000"/>
                  </a:lnSpc>
                  <a:defRPr/>
                </a:pPr>
                <a14:m>
                  <m:oMath xmlns:m="http://schemas.openxmlformats.org/officeDocument/2006/math">
                    <m:f>
                      <m:fPr>
                        <m:ctrlPr>
                          <a:rPr lang="en-US" sz="1700" i="1" smtClean="0">
                            <a:latin typeface="Cambria Math" panose="02040503050406030204" pitchFamily="18" charset="0"/>
                            <a:cs typeface="Times New Roman" panose="02020603050405020304" pitchFamily="18" charset="0"/>
                          </a:rPr>
                        </m:ctrlPr>
                      </m:fPr>
                      <m:num>
                        <m:r>
                          <a:rPr lang="en-US" sz="1700" b="0" i="1" smtClean="0">
                            <a:latin typeface="Cambria Math" panose="02040503050406030204" pitchFamily="18" charset="0"/>
                            <a:cs typeface="Times New Roman" panose="02020603050405020304" pitchFamily="18" charset="0"/>
                          </a:rPr>
                          <m:t>1</m:t>
                        </m:r>
                      </m:num>
                      <m:den>
                        <m:r>
                          <a:rPr lang="en-US" sz="1700" b="0" i="1" smtClean="0">
                            <a:latin typeface="Cambria Math" panose="02040503050406030204" pitchFamily="18" charset="0"/>
                            <a:cs typeface="Times New Roman" panose="02020603050405020304" pitchFamily="18" charset="0"/>
                          </a:rPr>
                          <m:t>2</m:t>
                        </m:r>
                      </m:den>
                    </m:f>
                    <m:d>
                      <m:dPr>
                        <m:ctrlPr>
                          <a:rPr lang="en-US" sz="1700" i="1" smtClean="0">
                            <a:latin typeface="Cambria Math" panose="02040503050406030204" pitchFamily="18" charset="0"/>
                            <a:cs typeface="Times New Roman" panose="02020603050405020304" pitchFamily="18" charset="0"/>
                          </a:rPr>
                        </m:ctrlPr>
                      </m:dPr>
                      <m:e>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cs typeface="Times New Roman" panose="02020603050405020304" pitchFamily="18" charset="0"/>
                              </a:rPr>
                              <m:t>20</m:t>
                            </m:r>
                          </m:sub>
                        </m:sSub>
                        <m:r>
                          <a:rPr lang="en-US" sz="1700" b="0" i="1" smtClean="0">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12</m:t>
                            </m:r>
                            <m:r>
                              <a:rPr lang="en-US" sz="1700" b="0" i="1" smtClean="0">
                                <a:latin typeface="Cambria Math" panose="02040503050406030204" pitchFamily="18" charset="0"/>
                                <a:cs typeface="Times New Roman" panose="02020603050405020304" pitchFamily="18" charset="0"/>
                              </a:rPr>
                              <m:t>1</m:t>
                            </m:r>
                          </m:sub>
                        </m:sSub>
                      </m:e>
                    </m:d>
                    <m:r>
                      <a:rPr lang="en-US" sz="17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700" i="1">
                            <a:latin typeface="Cambria Math" panose="02040503050406030204" pitchFamily="18" charset="0"/>
                            <a:ea typeface="Cambria Math" panose="02040503050406030204" pitchFamily="18" charset="0"/>
                            <a:cs typeface="Times New Roman" panose="02020603050405020304" pitchFamily="18" charset="0"/>
                          </a:rPr>
                        </m:ctrlPr>
                      </m:dPr>
                      <m:e>
                        <m:r>
                          <a:rPr lang="en-US" sz="1700" i="1">
                            <a:latin typeface="Cambria Math" panose="02040503050406030204" pitchFamily="18" charset="0"/>
                            <a:ea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5,5</m:t>
                        </m:r>
                        <m:r>
                          <a:rPr lang="en-US" sz="1700" i="1">
                            <a:latin typeface="Cambria Math" panose="02040503050406030204" pitchFamily="18" charset="0"/>
                            <a:ea typeface="Cambria Math" panose="02040503050406030204" pitchFamily="18" charset="0"/>
                            <a:cs typeface="Times New Roman" panose="02020603050405020304" pitchFamily="18" charset="0"/>
                          </a:rPr>
                          <m:t>;</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20,5</m:t>
                        </m:r>
                      </m:e>
                    </m:d>
                    <m:r>
                      <a:rPr lang="en-US" sz="1700" i="1">
                        <a:latin typeface="Cambria Math" panose="02040503050406030204" pitchFamily="18" charset="0"/>
                        <a:ea typeface="Cambria Math" panose="02040503050406030204" pitchFamily="18" charset="0"/>
                        <a:cs typeface="Times New Roman" panose="02020603050405020304" pitchFamily="18" charset="0"/>
                      </a:rPr>
                      <m:t>)</m:t>
                    </m:r>
                  </m:oMath>
                </a14:m>
                <a:r>
                  <a:rPr lang="pt-BR" sz="1700">
                    <a:latin typeface="+mn-lt"/>
                    <a:ea typeface="Arial" panose="020B0604020202020204" pitchFamily="34" charset="0"/>
                    <a:cs typeface="Times New Roman" panose="02020603050405020304" pitchFamily="18" charset="0"/>
                  </a:rPr>
                  <a:t> </a:t>
                </a:r>
              </a:p>
              <a:p>
                <a:pPr algn="just">
                  <a:lnSpc>
                    <a:spcPct val="150000"/>
                  </a:lnSpc>
                  <a:defRPr/>
                </a:pPr>
                <a:r>
                  <a:rPr lang="pt-BR" sz="1700">
                    <a:latin typeface="+mn-lt"/>
                    <a:ea typeface="Arial" panose="020B0604020202020204" pitchFamily="34" charset="0"/>
                    <a:cs typeface="Times New Roman" panose="02020603050405020304" pitchFamily="18" charset="0"/>
                  </a:rPr>
                  <a:t>Ta xác định được </a:t>
                </a:r>
                <a14:m>
                  <m:oMath xmlns:m="http://schemas.openxmlformats.org/officeDocument/2006/math">
                    <m:r>
                      <a:rPr lang="en-US" sz="1700" b="0" i="1" smtClean="0">
                        <a:latin typeface="Cambria Math" panose="02040503050406030204" pitchFamily="18" charset="0"/>
                        <a:ea typeface="Arial" panose="020B0604020202020204" pitchFamily="34" charset="0"/>
                        <a:cs typeface="Times New Roman" panose="02020603050405020304" pitchFamily="18" charset="0"/>
                      </a:rPr>
                      <m:t>𝑛</m:t>
                    </m:r>
                    <m:r>
                      <a:rPr lang="en-US" sz="1700" b="0" i="1" smtClean="0">
                        <a:latin typeface="Cambria Math" panose="02040503050406030204" pitchFamily="18" charset="0"/>
                        <a:ea typeface="Arial" panose="020B0604020202020204" pitchFamily="34" charset="0"/>
                        <a:cs typeface="Times New Roman" panose="02020603050405020304" pitchFamily="18" charset="0"/>
                      </a:rPr>
                      <m:t>=240, </m:t>
                    </m:r>
                    <m:sSub>
                      <m:sSubPr>
                        <m:ctrlPr>
                          <a:rPr lang="en-US" sz="1700" b="0" i="1" smtClean="0">
                            <a:latin typeface="Cambria Math" panose="02040503050406030204" pitchFamily="18" charset="0"/>
                            <a:cs typeface="Times New Roman" panose="02020603050405020304" pitchFamily="18" charset="0"/>
                          </a:rPr>
                        </m:ctrlPr>
                      </m:sSubPr>
                      <m:e>
                        <m:r>
                          <a:rPr lang="en-US" sz="1700" b="0" i="1" smtClean="0">
                            <a:latin typeface="Cambria Math" panose="02040503050406030204" pitchFamily="18" charset="0"/>
                            <a:cs typeface="Times New Roman" panose="02020603050405020304" pitchFamily="18" charset="0"/>
                          </a:rPr>
                          <m:t>𝑛</m:t>
                        </m:r>
                      </m:e>
                      <m:sub>
                        <m:r>
                          <a:rPr lang="en-US" sz="1700" b="0" i="1" smtClean="0">
                            <a:latin typeface="Cambria Math" panose="02040503050406030204" pitchFamily="18" charset="0"/>
                            <a:cs typeface="Times New Roman" panose="02020603050405020304" pitchFamily="18" charset="0"/>
                          </a:rPr>
                          <m:t>𝑚</m:t>
                        </m:r>
                      </m:sub>
                    </m:sSub>
                    <m:r>
                      <a:rPr lang="en-US" sz="1700" b="0" i="1" smtClean="0">
                        <a:latin typeface="Cambria Math" panose="02040503050406030204" pitchFamily="18" charset="0"/>
                        <a:cs typeface="Times New Roman" panose="02020603050405020304" pitchFamily="18" charset="0"/>
                      </a:rPr>
                      <m:t>=82, </m:t>
                    </m:r>
                    <m:r>
                      <a:rPr lang="en-US" sz="1700" b="0" i="1" smtClean="0">
                        <a:latin typeface="Cambria Math" panose="02040503050406030204" pitchFamily="18" charset="0"/>
                        <a:cs typeface="Times New Roman" panose="02020603050405020304" pitchFamily="18" charset="0"/>
                      </a:rPr>
                      <m:t>𝐶</m:t>
                    </m:r>
                    <m:r>
                      <a:rPr lang="en-US" sz="1700" b="0" i="1" smtClean="0">
                        <a:latin typeface="Cambria Math" panose="02040503050406030204" pitchFamily="18" charset="0"/>
                        <a:cs typeface="Times New Roman" panose="02020603050405020304" pitchFamily="18" charset="0"/>
                      </a:rPr>
                      <m:t>=53; </m:t>
                    </m:r>
                    <m:sSub>
                      <m:sSubPr>
                        <m:ctrlPr>
                          <a:rPr lang="en-US" sz="1700" i="1">
                            <a:latin typeface="Cambria Math" panose="02040503050406030204" pitchFamily="18" charset="0"/>
                            <a:cs typeface="Times New Roman" panose="02020603050405020304" pitchFamily="18" charset="0"/>
                          </a:rPr>
                        </m:ctrlPr>
                      </m:sSubPr>
                      <m:e>
                        <m:r>
                          <a:rPr lang="en-US" sz="1700" b="0" i="1" smtClean="0">
                            <a:latin typeface="Cambria Math" panose="02040503050406030204" pitchFamily="18" charset="0"/>
                            <a:cs typeface="Times New Roman" panose="02020603050405020304" pitchFamily="18" charset="0"/>
                          </a:rPr>
                          <m:t>𝑢</m:t>
                        </m:r>
                      </m:e>
                      <m:sub>
                        <m:r>
                          <a:rPr lang="en-US" sz="1700" i="1">
                            <a:latin typeface="Cambria Math" panose="02040503050406030204" pitchFamily="18" charset="0"/>
                            <a:cs typeface="Times New Roman" panose="02020603050405020304" pitchFamily="18" charset="0"/>
                          </a:rPr>
                          <m:t>𝑚</m:t>
                        </m:r>
                      </m:sub>
                    </m:sSub>
                    <m:r>
                      <a:rPr lang="en-US" sz="1700" i="1">
                        <a:latin typeface="Cambria Math" panose="02040503050406030204" pitchFamily="18" charset="0"/>
                        <a:cs typeface="Times New Roman" panose="02020603050405020304" pitchFamily="18" charset="0"/>
                      </a:rPr>
                      <m:t>=</m:t>
                    </m:r>
                    <m:r>
                      <a:rPr lang="en-US" sz="1700" b="0" i="1" smtClean="0">
                        <a:latin typeface="Cambria Math" panose="02040503050406030204" pitchFamily="18" charset="0"/>
                        <a:cs typeface="Times New Roman" panose="02020603050405020304" pitchFamily="18" charset="0"/>
                      </a:rPr>
                      <m:t>15,5,</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𝑢</m:t>
                        </m:r>
                      </m:e>
                      <m:sub>
                        <m:r>
                          <a:rPr lang="en-US" sz="1700" i="1">
                            <a:latin typeface="Cambria Math" panose="02040503050406030204" pitchFamily="18" charset="0"/>
                            <a:cs typeface="Times New Roman" panose="02020603050405020304" pitchFamily="18" charset="0"/>
                          </a:rPr>
                          <m:t>𝑚</m:t>
                        </m:r>
                        <m:r>
                          <a:rPr lang="en-US" sz="1700" b="0" i="1" smtClean="0">
                            <a:latin typeface="Cambria Math" panose="02040503050406030204" pitchFamily="18" charset="0"/>
                            <a:cs typeface="Times New Roman" panose="02020603050405020304" pitchFamily="18" charset="0"/>
                          </a:rPr>
                          <m:t>+1</m:t>
                        </m:r>
                      </m:sub>
                    </m:sSub>
                    <m:r>
                      <a:rPr lang="en-US" sz="1700" i="1">
                        <a:latin typeface="Cambria Math" panose="02040503050406030204" pitchFamily="18" charset="0"/>
                        <a:cs typeface="Times New Roman" panose="02020603050405020304" pitchFamily="18" charset="0"/>
                      </a:rPr>
                      <m:t>=</m:t>
                    </m:r>
                    <m:r>
                      <a:rPr lang="en-US" sz="1700" i="1">
                        <a:latin typeface="Cambria Math" panose="02040503050406030204" pitchFamily="18" charset="0"/>
                        <a:ea typeface="Cambria Math" panose="02040503050406030204" pitchFamily="18" charset="0"/>
                        <a:cs typeface="Times New Roman" panose="02020603050405020304" pitchFamily="18" charset="0"/>
                      </a:rPr>
                      <m:t>20,5</m:t>
                    </m:r>
                  </m:oMath>
                </a14:m>
                <a:endParaRPr lang="pt-BR" sz="1700">
                  <a:latin typeface="+mn-lt"/>
                  <a:ea typeface="Arial" panose="020B0604020202020204" pitchFamily="34" charset="0"/>
                  <a:cs typeface="Times New Roman" panose="02020603050405020304" pitchFamily="18" charset="0"/>
                </a:endParaRPr>
              </a:p>
              <a:p>
                <a:pPr algn="just">
                  <a:lnSpc>
                    <a:spcPct val="150000"/>
                  </a:lnSpc>
                  <a:defRPr/>
                </a:pPr>
                <a:r>
                  <a:rPr lang="pt-BR" sz="1700">
                    <a:latin typeface="+mn-lt"/>
                    <a:ea typeface="Arial" panose="020B0604020202020204" pitchFamily="34" charset="0"/>
                    <a:cs typeface="Times New Roman" panose="02020603050405020304" pitchFamily="18" charset="0"/>
                  </a:rPr>
                  <a:t>Trung vị của mẫu số liệu ghép nhóm là</a:t>
                </a:r>
              </a:p>
              <a:p>
                <a:pPr algn="ctr">
                  <a:lnSpc>
                    <a:spcPct val="150000"/>
                  </a:lnSpc>
                  <a:defRPr/>
                </a:pPr>
                <a:r>
                  <a:rPr lang="pt-BR" sz="1700">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700" i="1" kern="100">
                            <a:latin typeface="Cambria Math" panose="02040503050406030204" pitchFamily="18" charset="0"/>
                            <a:ea typeface="Calibri" panose="020F0502020204030204" pitchFamily="34" charset="0"/>
                            <a:cs typeface="Times New Roman" panose="02020603050405020304" pitchFamily="18" charset="0"/>
                          </a:rPr>
                          <m:t>𝑀</m:t>
                        </m:r>
                      </m:e>
                      <m:sub>
                        <m:r>
                          <a:rPr lang="en-US" sz="1700" i="1" kern="100">
                            <a:latin typeface="Cambria Math" panose="02040503050406030204" pitchFamily="18" charset="0"/>
                            <a:ea typeface="Calibri" panose="020F0502020204030204" pitchFamily="34" charset="0"/>
                            <a:cs typeface="Times New Roman" panose="02020603050405020304" pitchFamily="18" charset="0"/>
                          </a:rPr>
                          <m:t>𝑒</m:t>
                        </m:r>
                      </m:sub>
                    </m:sSub>
                    <m:r>
                      <a:rPr lang="en-US" sz="1700" kern="1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cs typeface="Times New Roman" panose="02020603050405020304" pitchFamily="18" charset="0"/>
                      </a:rPr>
                      <m:t>15,5</m:t>
                    </m:r>
                    <m:r>
                      <a:rPr lang="en-US" sz="17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240</m:t>
                            </m:r>
                          </m:num>
                          <m:den>
                            <m:r>
                              <a:rPr lang="en-US" sz="1700" kern="100">
                                <a:latin typeface="Cambria Math" panose="02040503050406030204" pitchFamily="18" charset="0"/>
                                <a:ea typeface="Calibri" panose="020F0502020204030204" pitchFamily="34" charset="0"/>
                                <a:cs typeface="Times New Roman" panose="02020603050405020304" pitchFamily="18" charset="0"/>
                              </a:rPr>
                              <m:t>2</m:t>
                            </m:r>
                          </m:den>
                        </m:f>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 </m:t>
                        </m:r>
                        <m:r>
                          <a:rPr lang="en-US" sz="1700" i="1" kern="100">
                            <a:latin typeface="Cambria Math" panose="02040503050406030204" pitchFamily="18" charset="0"/>
                            <a:ea typeface="Calibri" panose="020F0502020204030204" pitchFamily="34" charset="0"/>
                            <a:cs typeface="Times New Roman" panose="02020603050405020304" pitchFamily="18" charset="0"/>
                          </a:rPr>
                          <m:t>−</m:t>
                        </m:r>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53</m:t>
                        </m:r>
                      </m:num>
                      <m:den>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82</m:t>
                        </m:r>
                      </m:den>
                    </m:f>
                    <m:r>
                      <a:rPr lang="en-US" sz="1700"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20,5</m:t>
                        </m:r>
                        <m:r>
                          <a:rPr lang="en-US" sz="1700" i="1" kern="100">
                            <a:latin typeface="Cambria Math" panose="02040503050406030204" pitchFamily="18" charset="0"/>
                            <a:ea typeface="Calibri" panose="020F0502020204030204" pitchFamily="34" charset="0"/>
                            <a:cs typeface="Times New Roman" panose="02020603050405020304" pitchFamily="18" charset="0"/>
                          </a:rPr>
                          <m:t>−</m:t>
                        </m:r>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15,5</m:t>
                        </m:r>
                      </m:e>
                    </m:d>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17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803</m:t>
                        </m:r>
                      </m:num>
                      <m:den>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41</m:t>
                        </m:r>
                      </m:den>
                    </m:f>
                    <m:r>
                      <a:rPr lang="en-US" sz="1700" b="0" i="1" kern="100" smtClean="0">
                        <a:latin typeface="Cambria Math" panose="02040503050406030204" pitchFamily="18" charset="0"/>
                        <a:ea typeface="Cambria Math" panose="02040503050406030204" pitchFamily="18" charset="0"/>
                        <a:cs typeface="Times New Roman" panose="02020603050405020304" pitchFamily="18" charset="0"/>
                      </a:rPr>
                      <m:t>≈19,59</m:t>
                    </m:r>
                  </m:oMath>
                </a14:m>
                <a:endParaRPr lang="pt-BR" sz="1700">
                  <a:latin typeface="+mn-lt"/>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68034" y="502410"/>
                <a:ext cx="8451488" cy="4518096"/>
              </a:xfrm>
              <a:prstGeom prst="rect">
                <a:avLst/>
              </a:prstGeom>
              <a:blipFill>
                <a:blip r:embed="rId4"/>
                <a:stretch>
                  <a:fillRect l="-433" r="-433"/>
                </a:stretch>
              </a:blipFill>
            </p:spPr>
            <p:txBody>
              <a:bodyPr/>
              <a:lstStyle/>
              <a:p>
                <a:r>
                  <a:rPr lang="en-US">
                    <a:noFill/>
                  </a:rPr>
                  <a:t> </a:t>
                </a:r>
              </a:p>
            </p:txBody>
          </p:sp>
        </mc:Fallback>
      </mc:AlternateContent>
    </p:spTree>
    <p:extLst>
      <p:ext uri="{BB962C8B-B14F-4D97-AF65-F5344CB8AC3E}">
        <p14:creationId xmlns:p14="http://schemas.microsoft.com/office/powerpoint/2010/main" val="370946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0" dur="500"/>
                                        <p:tgtEl>
                                          <p:spTgt spid="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animEffect transition="in" filter="fade">
                                      <p:cBhvr>
                                        <p:cTn id="25" dur="500"/>
                                        <p:tgtEl>
                                          <p:spTgt spid="18">
                                            <p:txEl>
                                              <p:pRg st="3" end="3"/>
                                            </p:txEl>
                                          </p:spTgt>
                                        </p:tgtEl>
                                      </p:cBhvr>
                                    </p:animEffect>
                                    <p:anim calcmode="lin" valueType="num">
                                      <p:cBhvr>
                                        <p:cTn id="26"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8">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8">
                                            <p:txEl>
                                              <p:pRg st="4" end="4"/>
                                            </p:txEl>
                                          </p:spTgt>
                                        </p:tgtEl>
                                        <p:attrNameLst>
                                          <p:attrName>style.visibility</p:attrName>
                                        </p:attrNameLst>
                                      </p:cBhvr>
                                      <p:to>
                                        <p:strVal val="visible"/>
                                      </p:to>
                                    </p:set>
                                    <p:animEffect transition="in" filter="fade">
                                      <p:cBhvr>
                                        <p:cTn id="30" dur="500"/>
                                        <p:tgtEl>
                                          <p:spTgt spid="18">
                                            <p:txEl>
                                              <p:pRg st="4" end="4"/>
                                            </p:txEl>
                                          </p:spTgt>
                                        </p:tgtEl>
                                      </p:cBhvr>
                                    </p:animEffect>
                                    <p:anim calcmode="lin" valueType="num">
                                      <p:cBhvr>
                                        <p:cTn id="31"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fade">
                                      <p:cBhvr>
                                        <p:cTn id="37" dur="500"/>
                                        <p:tgtEl>
                                          <p:spTgt spid="1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8">
                                            <p:txEl>
                                              <p:pRg st="6" end="6"/>
                                            </p:txEl>
                                          </p:spTgt>
                                        </p:tgtEl>
                                        <p:attrNameLst>
                                          <p:attrName>style.visibility</p:attrName>
                                        </p:attrNameLst>
                                      </p:cBhvr>
                                      <p:to>
                                        <p:strVal val="visible"/>
                                      </p:to>
                                    </p:set>
                                    <p:animEffect transition="in" filter="randombar(horizontal)">
                                      <p:cBhvr>
                                        <p:cTn id="42" dur="500"/>
                                        <p:tgtEl>
                                          <p:spTgt spid="18">
                                            <p:txEl>
                                              <p:pRg st="6" end="6"/>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8">
                                            <p:txEl>
                                              <p:pRg st="7" end="7"/>
                                            </p:txEl>
                                          </p:spTgt>
                                        </p:tgtEl>
                                        <p:attrNameLst>
                                          <p:attrName>style.visibility</p:attrName>
                                        </p:attrNameLst>
                                      </p:cBhvr>
                                      <p:to>
                                        <p:strVal val="visible"/>
                                      </p:to>
                                    </p:set>
                                    <p:animEffect transition="in" filter="randombar(horizontal)">
                                      <p:cBhvr>
                                        <p:cTn id="45"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5" name="Rounded Rectangle 4"/>
          <p:cNvSpPr/>
          <p:nvPr/>
        </p:nvSpPr>
        <p:spPr>
          <a:xfrm>
            <a:off x="2075290" y="1343768"/>
            <a:ext cx="6500210" cy="27034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en-US" sz="2100">
                <a:solidFill>
                  <a:srgbClr val="000000"/>
                </a:solidFill>
                <a:ea typeface="Dotum" panose="020B0600000101010101" pitchFamily="34" charset="-127"/>
              </a:rPr>
              <a:t>Từ dữ liệu ghép nhóm nói chung không thể xác định chính xác trung vị của mẫu số liệu gốc.</a:t>
            </a:r>
          </a:p>
          <a:p>
            <a:pPr lvl="0" algn="just">
              <a:lnSpc>
                <a:spcPct val="150000"/>
              </a:lnSpc>
              <a:spcBef>
                <a:spcPts val="100"/>
              </a:spcBef>
              <a:spcAft>
                <a:spcPts val="100"/>
              </a:spcAft>
            </a:pPr>
            <a:r>
              <a:rPr lang="en-US" sz="2100">
                <a:solidFill>
                  <a:srgbClr val="000000"/>
                </a:solidFill>
                <a:ea typeface="Dotum" panose="020B0600000101010101" pitchFamily="34" charset="-127"/>
              </a:rPr>
              <a:t>Trung vị của mẫu số liệu ghép nhóm là giá trị xấp xỉ cho mẫu số liệu gốc và có thể lấy làm giá trị đại diện cho mẫu số liệu.</a:t>
            </a:r>
          </a:p>
        </p:txBody>
      </p:sp>
      <p:sp>
        <p:nvSpPr>
          <p:cNvPr id="2" name="Rectangle 1"/>
          <p:cNvSpPr/>
          <p:nvPr/>
        </p:nvSpPr>
        <p:spPr>
          <a:xfrm>
            <a:off x="4565411" y="400024"/>
            <a:ext cx="1519968" cy="598177"/>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lang="en-US" sz="2500" b="1" kern="1200">
                <a:solidFill>
                  <a:srgbClr val="2D1549"/>
                </a:solidFill>
                <a:latin typeface="Arial" panose="020B0604020202020204" pitchFamily="34" charset="0"/>
                <a:cs typeface="Arial" panose="020B0604020202020204" pitchFamily="34" charset="0"/>
              </a:rPr>
              <a:t>Ý NGHĨA</a:t>
            </a:r>
            <a:endParaRPr kumimoji="0" lang="en-US" sz="2500" b="1" i="0" u="none" strike="noStrike" kern="1200" cap="none" spc="0" normalizeH="0" baseline="0" noProof="0">
              <a:ln>
                <a:noFill/>
              </a:ln>
              <a:solidFill>
                <a:srgbClr val="2D1549"/>
              </a:solidFill>
              <a:effectLst/>
              <a:uLnTx/>
              <a:uFillTx/>
              <a:latin typeface="Arial" panose="020B0604020202020204" pitchFamily="34" charset="0"/>
              <a:cs typeface="Arial" panose="020B0604020202020204" pitchFamily="34" charset="0"/>
              <a:sym typeface="Arial"/>
            </a:endParaRPr>
          </a:p>
        </p:txBody>
      </p:sp>
      <p:pic>
        <p:nvPicPr>
          <p:cNvPr id="11" name="Picture 10"/>
          <p:cNvPicPr>
            <a:picLocks noChangeAspect="1"/>
          </p:cNvPicPr>
          <p:nvPr/>
        </p:nvPicPr>
        <p:blipFill>
          <a:blip r:embed="rId3"/>
          <a:stretch>
            <a:fillRect/>
          </a:stretch>
        </p:blipFill>
        <p:spPr>
          <a:xfrm flipH="1">
            <a:off x="460135" y="1608130"/>
            <a:ext cx="1138078" cy="3343733"/>
          </a:xfrm>
          <a:prstGeom prst="rect">
            <a:avLst/>
          </a:prstGeom>
        </p:spPr>
      </p:pic>
      <p:grpSp>
        <p:nvGrpSpPr>
          <p:cNvPr id="12" name="Google Shape;336;p41"/>
          <p:cNvGrpSpPr/>
          <p:nvPr/>
        </p:nvGrpSpPr>
        <p:grpSpPr>
          <a:xfrm>
            <a:off x="8408505" y="4307510"/>
            <a:ext cx="545044" cy="644353"/>
            <a:chOff x="713258" y="1316731"/>
            <a:chExt cx="545044" cy="644353"/>
          </a:xfrm>
        </p:grpSpPr>
        <p:sp>
          <p:nvSpPr>
            <p:cNvPr id="20"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598723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34" name="TextBox 33"/>
          <p:cNvSpPr txBox="1"/>
          <p:nvPr/>
        </p:nvSpPr>
        <p:spPr>
          <a:xfrm>
            <a:off x="507355" y="259888"/>
            <a:ext cx="2355116"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Thực hành 1</a:t>
            </a:r>
          </a:p>
        </p:txBody>
      </p:sp>
      <p:sp>
        <p:nvSpPr>
          <p:cNvPr id="35" name="Rectangle 1"/>
          <p:cNvSpPr>
            <a:spLocks noChangeArrowheads="1"/>
          </p:cNvSpPr>
          <p:nvPr/>
        </p:nvSpPr>
        <p:spPr bwMode="auto">
          <a:xfrm>
            <a:off x="1567420" y="284998"/>
            <a:ext cx="7692636"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000">
                <a:solidFill>
                  <a:srgbClr val="000000"/>
                </a:solidFill>
                <a:ea typeface="Open Sans"/>
              </a:rPr>
              <a:t>Hãy trả lời câu hỏi ở </a:t>
            </a:r>
            <a:r>
              <a:rPr lang="en-US" altLang="en-US" sz="2000">
                <a:solidFill>
                  <a:srgbClr val="000000"/>
                </a:solidFill>
                <a:ea typeface="Open Sans"/>
              </a:rPr>
              <a:t>H</a:t>
            </a:r>
            <a:r>
              <a:rPr lang="vi-VN" altLang="en-US" sz="2000">
                <a:solidFill>
                  <a:srgbClr val="000000"/>
                </a:solidFill>
                <a:ea typeface="Open Sans"/>
              </a:rPr>
              <a:t>oạt động khởi động.</a:t>
            </a:r>
            <a:endParaRPr kumimoji="0" lang="en-US" altLang="en-US" sz="2000" b="0" i="0" u="none" strike="noStrike" cap="none" normalizeH="0" baseline="0">
              <a:ln>
                <a:noFill/>
              </a:ln>
              <a:solidFill>
                <a:schemeClr val="tx1"/>
              </a:solidFill>
              <a:effectLst/>
            </a:endParaRPr>
          </a:p>
        </p:txBody>
      </p:sp>
      <p:pic>
        <p:nvPicPr>
          <p:cNvPr id="15" name="Picture 14"/>
          <p:cNvPicPr>
            <a:picLocks noChangeAspect="1"/>
          </p:cNvPicPr>
          <p:nvPr/>
        </p:nvPicPr>
        <p:blipFill>
          <a:blip r:embed="rId3"/>
          <a:stretch>
            <a:fillRect/>
          </a:stretch>
        </p:blipFill>
        <p:spPr>
          <a:xfrm>
            <a:off x="8409486" y="3415509"/>
            <a:ext cx="588492" cy="1657586"/>
          </a:xfrm>
          <a:prstGeom prst="rect">
            <a:avLst/>
          </a:prstGeom>
        </p:spPr>
      </p:pic>
      <p:pic>
        <p:nvPicPr>
          <p:cNvPr id="16" name="Picture 15"/>
          <p:cNvPicPr>
            <a:picLocks noChangeAspect="1"/>
          </p:cNvPicPr>
          <p:nvPr/>
        </p:nvPicPr>
        <p:blipFill>
          <a:blip r:embed="rId4"/>
          <a:stretch>
            <a:fillRect/>
          </a:stretch>
        </p:blipFill>
        <p:spPr>
          <a:xfrm>
            <a:off x="8331866" y="284998"/>
            <a:ext cx="556591" cy="540494"/>
          </a:xfrm>
          <a:prstGeom prst="rect">
            <a:avLst/>
          </a:prstGeom>
        </p:spPr>
      </p:pic>
      <p:sp>
        <p:nvSpPr>
          <p:cNvPr id="12" name="Rectangle 11"/>
          <p:cNvSpPr/>
          <p:nvPr/>
        </p:nvSpPr>
        <p:spPr>
          <a:xfrm>
            <a:off x="4364502" y="1067106"/>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C2E8C">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07355" y="1657942"/>
                <a:ext cx="7714294" cy="3069558"/>
              </a:xfrm>
              <a:prstGeom prst="rect">
                <a:avLst/>
              </a:prstGeom>
            </p:spPr>
            <p:txBody>
              <a:bodyPr wrap="square">
                <a:spAutoFit/>
              </a:bodyPr>
              <a:lstStyle/>
              <a:p>
                <a:pPr algn="just">
                  <a:lnSpc>
                    <a:spcPct val="150000"/>
                  </a:lnSpc>
                  <a:spcBef>
                    <a:spcPts val="100"/>
                  </a:spcBef>
                  <a:spcAft>
                    <a:spcPts val="100"/>
                  </a:spcAft>
                </a:pPr>
                <a:r>
                  <a:rPr lang="en-US" sz="1800" kern="100">
                    <a:latin typeface="+mn-lt"/>
                    <a:ea typeface="Calibri" panose="020F0502020204030204" pitchFamily="34" charset="0"/>
                    <a:cs typeface="Times New Roman" panose="02020603050405020304" pitchFamily="18" charset="0"/>
                  </a:rPr>
                  <a:t>Chiều cao trung bình của các thành viên đội Sao La xấp xỉ</a:t>
                </a:r>
                <a:endParaRPr lang="en-US" sz="1800" kern="100">
                  <a:effectLst/>
                  <a:latin typeface="+mn-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14:m>
                  <m:oMath xmlns:m="http://schemas.openxmlformats.org/officeDocument/2006/math">
                    <m:f>
                      <m:fPr>
                        <m:ctrlP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172,5.2+177,5.4+182,5.5+187,5.5+192,5.4</m:t>
                        </m:r>
                      </m:num>
                      <m:den>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0</m:t>
                        </m:r>
                      </m:den>
                    </m:f>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=183,75 (</m:t>
                    </m:r>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𝑚</m:t>
                    </m:r>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r>
                  <a:rPr lang="en-US" sz="1800" kern="100">
                    <a:effectLst/>
                    <a:latin typeface="+mn-lt"/>
                    <a:ea typeface="Calibri" panose="020F0502020204030204" pitchFamily="34" charset="0"/>
                    <a:cs typeface="Times New Roman" panose="02020603050405020304" pitchFamily="18" charset="0"/>
                  </a:rPr>
                  <a:t>Chiều cao trung bình của thành viên đội Kim Ngưu xấp xỉ</a:t>
                </a:r>
              </a:p>
              <a:p>
                <a:pPr algn="ctr">
                  <a:lnSpc>
                    <a:spcPct val="150000"/>
                  </a:lnSpc>
                  <a:spcBef>
                    <a:spcPts val="100"/>
                  </a:spcBef>
                  <a:spcAft>
                    <a:spcPts val="100"/>
                  </a:spcAft>
                </a:pPr>
                <a14:m>
                  <m:oMath xmlns:m="http://schemas.openxmlformats.org/officeDocument/2006/math">
                    <m:f>
                      <m:fPr>
                        <m:ctrlP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172,5.2+177,5.3+182,5.4+187,5.10+192,5.1</m:t>
                        </m:r>
                      </m:num>
                      <m:den>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0</m:t>
                        </m:r>
                      </m:den>
                    </m:f>
                    <m:r>
                      <a:rPr lang="en-US" sz="1800" i="1" kern="100">
                        <a:solidFill>
                          <a:srgbClr val="333333"/>
                        </a:solidFill>
                        <a:effectLst/>
                        <a:latin typeface="Cambria Math" panose="02040503050406030204" pitchFamily="18" charset="0"/>
                        <a:ea typeface="Calibri" panose="020F0502020204030204" pitchFamily="34" charset="0"/>
                        <a:cs typeface="Times New Roman" panose="02020603050405020304" pitchFamily="18" charset="0"/>
                      </a:rPr>
                      <m:t>=183,75</m:t>
                    </m:r>
                  </m:oMath>
                </a14:m>
                <a:r>
                  <a:rPr lang="en-US" sz="1800" kern="100">
                    <a:solidFill>
                      <a:srgbClr val="333333"/>
                    </a:solidFill>
                    <a:effectLst/>
                    <a:latin typeface="+mn-lt"/>
                    <a:ea typeface="Calibri" panose="020F0502020204030204" pitchFamily="34" charset="0"/>
                    <a:cs typeface="Times New Roman" panose="02020603050405020304" pitchFamily="18" charset="0"/>
                  </a:rPr>
                  <a:t> (m)</a:t>
                </a:r>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a:effectLst/>
                    <a:latin typeface="+mn-lt"/>
                    <a:ea typeface="Calibri" panose="020F0502020204030204" pitchFamily="34" charset="0"/>
                    <a:cs typeface="Times New Roman" panose="02020603050405020304" pitchFamily="18" charset="0"/>
                  </a:rPr>
                  <a:t>Do đó, nếu so sánh theo số trung bình thì chiều cao của các thành viên hai đội bóng bằng nhau.</a:t>
                </a:r>
              </a:p>
            </p:txBody>
          </p:sp>
        </mc:Choice>
        <mc:Fallback xmlns="">
          <p:sp>
            <p:nvSpPr>
              <p:cNvPr id="2" name="Rectangle 1"/>
              <p:cNvSpPr>
                <a:spLocks noRot="1" noChangeAspect="1" noMove="1" noResize="1" noEditPoints="1" noAdjustHandles="1" noChangeArrowheads="1" noChangeShapeType="1" noTextEdit="1"/>
              </p:cNvSpPr>
              <p:nvPr/>
            </p:nvSpPr>
            <p:spPr>
              <a:xfrm>
                <a:off x="507355" y="1657942"/>
                <a:ext cx="7714294" cy="3069558"/>
              </a:xfrm>
              <a:prstGeom prst="rect">
                <a:avLst/>
              </a:prstGeom>
              <a:blipFill>
                <a:blip r:embed="rId5"/>
                <a:stretch>
                  <a:fillRect l="-632" r="-632" b="-59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500"/>
                                        <p:tgtEl>
                                          <p:spTgt spid="2">
                                            <p:txEl>
                                              <p:pRg st="4" end="4"/>
                                            </p:txEl>
                                          </p:spTgt>
                                        </p:tgtEl>
                                      </p:cBhvr>
                                    </p:animEffect>
                                    <p:anim calcmode="lin" valueType="num">
                                      <p:cBhvr>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250717" y="4348871"/>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5" name="Picture 14"/>
          <p:cNvPicPr>
            <a:picLocks noChangeAspect="1"/>
          </p:cNvPicPr>
          <p:nvPr/>
        </p:nvPicPr>
        <p:blipFill>
          <a:blip r:embed="rId3"/>
          <a:stretch>
            <a:fillRect/>
          </a:stretch>
        </p:blipFill>
        <p:spPr>
          <a:xfrm>
            <a:off x="8301162" y="2802435"/>
            <a:ext cx="803177" cy="226228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795760" y="918025"/>
                <a:ext cx="8418193" cy="3419590"/>
              </a:xfrm>
              <a:prstGeom prst="rect">
                <a:avLst/>
              </a:prstGeom>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
                </a:pPr>
                <a:r>
                  <a:rPr lang="en-US" sz="1800" kern="100">
                    <a:effectLst/>
                    <a:latin typeface="+mn-lt"/>
                    <a:ea typeface="Calibri" panose="020F0502020204030204" pitchFamily="34" charset="0"/>
                    <a:cs typeface="Times New Roman" panose="02020603050405020304" pitchFamily="18" charset="0"/>
                  </a:rPr>
                  <a:t>Đối với đội Sao La:</a:t>
                </a:r>
              </a:p>
              <a:p>
                <a:pPr>
                  <a:lnSpc>
                    <a:spcPct val="150000"/>
                  </a:lnSpc>
                  <a:spcBef>
                    <a:spcPts val="600"/>
                  </a:spcBef>
                  <a:spcAft>
                    <a:spcPts val="600"/>
                  </a:spcAft>
                </a:pPr>
                <a:r>
                  <a:rPr lang="en-US" sz="1800">
                    <a:solidFill>
                      <a:srgbClr val="333333"/>
                    </a:solidFill>
                    <a:effectLst/>
                    <a:latin typeface="+mn-lt"/>
                    <a:ea typeface="Times New Roman" panose="02020603050405020304" pitchFamily="18" charset="0"/>
                  </a:rPr>
                  <a:t>Nhóm chứa số trung vị của đội Sao La là [180;185)</a:t>
                </a:r>
                <a:endParaRPr lang="en-US" sz="1800">
                  <a:effectLst/>
                  <a:latin typeface="+mn-lt"/>
                  <a:ea typeface="Times New Roman" panose="02020603050405020304" pitchFamily="18" charset="0"/>
                </a:endParaRPr>
              </a:p>
              <a:p>
                <a:pPr>
                  <a:lnSpc>
                    <a:spcPct val="150000"/>
                  </a:lnSpc>
                  <a:spcBef>
                    <a:spcPts val="600"/>
                  </a:spcBef>
                  <a:spcAft>
                    <a:spcPts val="600"/>
                  </a:spcAft>
                </a:pPr>
                <a:r>
                  <a:rPr lang="en-US" sz="1800">
                    <a:solidFill>
                      <a:srgbClr val="333333"/>
                    </a:solidFill>
                    <a:effectLst/>
                    <a:latin typeface="+mn-lt"/>
                    <a:ea typeface="Times New Roman" panose="02020603050405020304" pitchFamily="18" charset="0"/>
                  </a:rPr>
                  <a:t>Ta có: </a:t>
                </a:r>
                <a14:m>
                  <m:oMath xmlns:m="http://schemas.openxmlformats.org/officeDocument/2006/math">
                    <m:r>
                      <a:rPr lang="en-US" sz="1800" i="1">
                        <a:solidFill>
                          <a:srgbClr val="333333"/>
                        </a:solidFill>
                        <a:effectLst/>
                        <a:latin typeface="Cambria Math" panose="02040503050406030204" pitchFamily="18" charset="0"/>
                        <a:ea typeface="Times New Roman" panose="02020603050405020304" pitchFamily="18" charset="0"/>
                      </a:rPr>
                      <m:t>𝑛</m:t>
                    </m:r>
                    <m:r>
                      <a:rPr lang="en-US" sz="1800" i="1">
                        <a:solidFill>
                          <a:srgbClr val="333333"/>
                        </a:solidFill>
                        <a:effectLst/>
                        <a:latin typeface="Cambria Math" panose="02040503050406030204" pitchFamily="18" charset="0"/>
                        <a:ea typeface="Times New Roman" panose="02020603050405020304" pitchFamily="18" charset="0"/>
                      </a:rPr>
                      <m:t>=20;</m:t>
                    </m:r>
                    <m:sSub>
                      <m:sSubPr>
                        <m:ctrlPr>
                          <a:rPr lang="en-US" sz="1800" i="1">
                            <a:solidFill>
                              <a:srgbClr val="333333"/>
                            </a:solidFill>
                            <a:effectLst/>
                            <a:latin typeface="Cambria Math" panose="02040503050406030204" pitchFamily="18" charset="0"/>
                            <a:ea typeface="Times New Roman" panose="02020603050405020304" pitchFamily="18" charset="0"/>
                          </a:rPr>
                        </m:ctrlPr>
                      </m:sSubPr>
                      <m:e>
                        <m:r>
                          <a:rPr lang="en-US" sz="1800" i="1">
                            <a:solidFill>
                              <a:srgbClr val="333333"/>
                            </a:solidFill>
                            <a:effectLst/>
                            <a:latin typeface="Cambria Math" panose="02040503050406030204" pitchFamily="18" charset="0"/>
                            <a:ea typeface="Times New Roman" panose="02020603050405020304" pitchFamily="18" charset="0"/>
                          </a:rPr>
                          <m:t>𝑛</m:t>
                        </m:r>
                      </m:e>
                      <m:sub>
                        <m:r>
                          <a:rPr lang="en-US" sz="1800" i="1">
                            <a:solidFill>
                              <a:srgbClr val="333333"/>
                            </a:solidFill>
                            <a:effectLst/>
                            <a:latin typeface="Cambria Math" panose="02040503050406030204" pitchFamily="18" charset="0"/>
                            <a:ea typeface="Times New Roman" panose="02020603050405020304" pitchFamily="18" charset="0"/>
                          </a:rPr>
                          <m:t>𝑚</m:t>
                        </m:r>
                      </m:sub>
                    </m:sSub>
                    <m:r>
                      <a:rPr lang="en-US" sz="1800" i="1">
                        <a:solidFill>
                          <a:srgbClr val="333333"/>
                        </a:solidFill>
                        <a:effectLst/>
                        <a:latin typeface="Cambria Math" panose="02040503050406030204" pitchFamily="18" charset="0"/>
                        <a:ea typeface="Times New Roman" panose="02020603050405020304" pitchFamily="18" charset="0"/>
                      </a:rPr>
                      <m:t>=5,</m:t>
                    </m:r>
                    <m:r>
                      <a:rPr lang="en-US" sz="1800" i="1">
                        <a:solidFill>
                          <a:srgbClr val="333333"/>
                        </a:solidFill>
                        <a:effectLst/>
                        <a:latin typeface="Cambria Math" panose="02040503050406030204" pitchFamily="18" charset="0"/>
                        <a:ea typeface="Times New Roman" panose="02020603050405020304" pitchFamily="18" charset="0"/>
                      </a:rPr>
                      <m:t>𝐶</m:t>
                    </m:r>
                    <m:r>
                      <a:rPr lang="en-US" sz="1800" i="1">
                        <a:solidFill>
                          <a:srgbClr val="333333"/>
                        </a:solidFill>
                        <a:effectLst/>
                        <a:latin typeface="Cambria Math" panose="02040503050406030204" pitchFamily="18" charset="0"/>
                        <a:ea typeface="Times New Roman" panose="02020603050405020304" pitchFamily="18" charset="0"/>
                      </a:rPr>
                      <m:t>=2+4=6;</m:t>
                    </m:r>
                    <m:sSub>
                      <m:sSubPr>
                        <m:ctrlPr>
                          <a:rPr lang="en-US" sz="1800" i="1">
                            <a:solidFill>
                              <a:srgbClr val="333333"/>
                            </a:solidFill>
                            <a:effectLst/>
                            <a:latin typeface="Cambria Math" panose="02040503050406030204" pitchFamily="18" charset="0"/>
                            <a:ea typeface="Times New Roman" panose="02020603050405020304" pitchFamily="18" charset="0"/>
                          </a:rPr>
                        </m:ctrlPr>
                      </m:sSubPr>
                      <m:e>
                        <m:r>
                          <a:rPr lang="en-US" sz="1800" i="1">
                            <a:solidFill>
                              <a:srgbClr val="333333"/>
                            </a:solidFill>
                            <a:effectLst/>
                            <a:latin typeface="Cambria Math" panose="02040503050406030204" pitchFamily="18" charset="0"/>
                            <a:ea typeface="Times New Roman" panose="02020603050405020304" pitchFamily="18" charset="0"/>
                          </a:rPr>
                          <m:t>𝑢</m:t>
                        </m:r>
                      </m:e>
                      <m:sub>
                        <m:r>
                          <a:rPr lang="en-US" sz="1800" i="1">
                            <a:solidFill>
                              <a:srgbClr val="333333"/>
                            </a:solidFill>
                            <a:effectLst/>
                            <a:latin typeface="Cambria Math" panose="02040503050406030204" pitchFamily="18" charset="0"/>
                            <a:ea typeface="Times New Roman" panose="02020603050405020304" pitchFamily="18" charset="0"/>
                          </a:rPr>
                          <m:t>𝑚</m:t>
                        </m:r>
                      </m:sub>
                    </m:sSub>
                    <m:r>
                      <a:rPr lang="en-US" sz="1800" i="1">
                        <a:solidFill>
                          <a:srgbClr val="333333"/>
                        </a:solidFill>
                        <a:effectLst/>
                        <a:latin typeface="Cambria Math" panose="02040503050406030204" pitchFamily="18" charset="0"/>
                        <a:ea typeface="Times New Roman" panose="02020603050405020304" pitchFamily="18" charset="0"/>
                      </a:rPr>
                      <m:t>=180;</m:t>
                    </m:r>
                    <m:sSub>
                      <m:sSubPr>
                        <m:ctrlPr>
                          <a:rPr lang="en-US" sz="1800" i="1">
                            <a:solidFill>
                              <a:srgbClr val="333333"/>
                            </a:solidFill>
                            <a:effectLst/>
                            <a:latin typeface="Cambria Math" panose="02040503050406030204" pitchFamily="18" charset="0"/>
                            <a:ea typeface="Times New Roman" panose="02020603050405020304" pitchFamily="18" charset="0"/>
                          </a:rPr>
                        </m:ctrlPr>
                      </m:sSubPr>
                      <m:e>
                        <m:r>
                          <a:rPr lang="en-US" sz="1800" i="1">
                            <a:solidFill>
                              <a:srgbClr val="333333"/>
                            </a:solidFill>
                            <a:effectLst/>
                            <a:latin typeface="Cambria Math" panose="02040503050406030204" pitchFamily="18" charset="0"/>
                            <a:ea typeface="Times New Roman" panose="02020603050405020304" pitchFamily="18" charset="0"/>
                          </a:rPr>
                          <m:t>𝑢</m:t>
                        </m:r>
                      </m:e>
                      <m:sub>
                        <m:r>
                          <a:rPr lang="en-US" sz="1800" i="1">
                            <a:solidFill>
                              <a:srgbClr val="333333"/>
                            </a:solidFill>
                            <a:effectLst/>
                            <a:latin typeface="Cambria Math" panose="02040503050406030204" pitchFamily="18" charset="0"/>
                            <a:ea typeface="Times New Roman" panose="02020603050405020304" pitchFamily="18" charset="0"/>
                          </a:rPr>
                          <m:t>𝑚</m:t>
                        </m:r>
                        <m:r>
                          <a:rPr lang="en-US" sz="1800" i="1">
                            <a:solidFill>
                              <a:srgbClr val="333333"/>
                            </a:solidFill>
                            <a:effectLst/>
                            <a:latin typeface="Cambria Math" panose="02040503050406030204" pitchFamily="18" charset="0"/>
                            <a:ea typeface="Times New Roman" panose="02020603050405020304" pitchFamily="18" charset="0"/>
                          </a:rPr>
                          <m:t>+1</m:t>
                        </m:r>
                      </m:sub>
                    </m:sSub>
                    <m:r>
                      <a:rPr lang="en-US" sz="1800" i="1">
                        <a:solidFill>
                          <a:srgbClr val="333333"/>
                        </a:solidFill>
                        <a:effectLst/>
                        <a:latin typeface="Cambria Math" panose="02040503050406030204" pitchFamily="18" charset="0"/>
                        <a:ea typeface="Times New Roman" panose="02020603050405020304" pitchFamily="18" charset="0"/>
                      </a:rPr>
                      <m:t>=185</m:t>
                    </m:r>
                  </m:oMath>
                </a14:m>
                <a:endParaRPr lang="en-US" sz="1800">
                  <a:solidFill>
                    <a:srgbClr val="333333"/>
                  </a:solidFill>
                  <a:effectLst/>
                  <a:latin typeface="+mn-lt"/>
                  <a:ea typeface="Times New Roman" panose="02020603050405020304" pitchFamily="18" charset="0"/>
                </a:endParaRPr>
              </a:p>
              <a:p>
                <a:pPr>
                  <a:lnSpc>
                    <a:spcPct val="150000"/>
                  </a:lnSpc>
                  <a:spcBef>
                    <a:spcPts val="600"/>
                  </a:spcBef>
                  <a:spcAft>
                    <a:spcPts val="600"/>
                  </a:spcAft>
                </a:pPr>
                <a:r>
                  <a:rPr lang="en-US" sz="1800">
                    <a:solidFill>
                      <a:srgbClr val="333333"/>
                    </a:solidFill>
                    <a:effectLst/>
                    <a:latin typeface="+mn-lt"/>
                    <a:ea typeface="Times New Roman" panose="02020603050405020304" pitchFamily="18" charset="0"/>
                  </a:rPr>
                  <a:t>Trung vị của mẫu số liệu nhóm Sao La là:</a:t>
                </a:r>
                <a:endParaRPr lang="en-US" sz="1800">
                  <a:effectLst/>
                  <a:latin typeface="+mn-lt"/>
                  <a:ea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800" i="1">
                              <a:solidFill>
                                <a:srgbClr val="333333"/>
                              </a:solidFill>
                              <a:effectLst/>
                              <a:latin typeface="Cambria Math" panose="02040503050406030204" pitchFamily="18" charset="0"/>
                              <a:ea typeface="Times New Roman" panose="02020603050405020304" pitchFamily="18" charset="0"/>
                            </a:rPr>
                          </m:ctrlPr>
                        </m:sSubPr>
                        <m:e>
                          <m:r>
                            <a:rPr lang="en-US" sz="1800" i="1">
                              <a:solidFill>
                                <a:srgbClr val="333333"/>
                              </a:solidFill>
                              <a:effectLst/>
                              <a:latin typeface="Cambria Math" panose="02040503050406030204" pitchFamily="18" charset="0"/>
                              <a:ea typeface="Times New Roman" panose="02020603050405020304" pitchFamily="18" charset="0"/>
                            </a:rPr>
                            <m:t>𝑀</m:t>
                          </m:r>
                        </m:e>
                        <m:sub>
                          <m:r>
                            <a:rPr lang="en-US" sz="1800" i="1">
                              <a:solidFill>
                                <a:srgbClr val="333333"/>
                              </a:solidFill>
                              <a:effectLst/>
                              <a:latin typeface="Cambria Math" panose="02040503050406030204" pitchFamily="18" charset="0"/>
                              <a:ea typeface="Times New Roman" panose="02020603050405020304" pitchFamily="18" charset="0"/>
                            </a:rPr>
                            <m:t>𝑒</m:t>
                          </m:r>
                        </m:sub>
                      </m:sSub>
                      <m:r>
                        <a:rPr lang="en-US" sz="1800" i="1">
                          <a:solidFill>
                            <a:srgbClr val="333333"/>
                          </a:solidFill>
                          <a:effectLst/>
                          <a:latin typeface="Cambria Math" panose="02040503050406030204" pitchFamily="18" charset="0"/>
                          <a:ea typeface="Times New Roman" panose="02020603050405020304" pitchFamily="18" charset="0"/>
                        </a:rPr>
                        <m:t>=180+</m:t>
                      </m:r>
                      <m:f>
                        <m:fPr>
                          <m:ctrlPr>
                            <a:rPr lang="en-US" sz="1800" i="1">
                              <a:solidFill>
                                <a:srgbClr val="333333"/>
                              </a:solidFill>
                              <a:effectLst/>
                              <a:latin typeface="Cambria Math" panose="02040503050406030204" pitchFamily="18" charset="0"/>
                              <a:ea typeface="Times New Roman" panose="02020603050405020304" pitchFamily="18" charset="0"/>
                            </a:rPr>
                          </m:ctrlPr>
                        </m:fPr>
                        <m:num>
                          <m:f>
                            <m:fPr>
                              <m:ctrlPr>
                                <a:rPr lang="en-US" sz="1800" i="1">
                                  <a:effectLst/>
                                  <a:latin typeface="Cambria Math" panose="02040503050406030204" pitchFamily="18" charset="0"/>
                                  <a:ea typeface="Times New Roman" panose="02020603050405020304" pitchFamily="18" charset="0"/>
                                </a:rPr>
                              </m:ctrlPr>
                            </m:fPr>
                            <m:num>
                              <m:r>
                                <a:rPr lang="en-US" sz="1800" i="1">
                                  <a:solidFill>
                                    <a:srgbClr val="333333"/>
                                  </a:solidFill>
                                  <a:effectLst/>
                                  <a:latin typeface="Cambria Math" panose="02040503050406030204" pitchFamily="18" charset="0"/>
                                  <a:ea typeface="Times New Roman" panose="02020603050405020304" pitchFamily="18" charset="0"/>
                                </a:rPr>
                                <m:t>2</m:t>
                              </m:r>
                              <m:r>
                                <a:rPr lang="en-US" sz="1800" i="1">
                                  <a:effectLst/>
                                  <a:latin typeface="Cambria Math" panose="02040503050406030204" pitchFamily="18" charset="0"/>
                                  <a:ea typeface="Times New Roman" panose="02020603050405020304" pitchFamily="18" charset="0"/>
                                </a:rPr>
                                <m:t>0</m:t>
                              </m:r>
                            </m:num>
                            <m:den>
                              <m:r>
                                <a:rPr lang="en-US" sz="1800" i="1">
                                  <a:effectLst/>
                                  <a:latin typeface="Cambria Math" panose="02040503050406030204" pitchFamily="18" charset="0"/>
                                  <a:ea typeface="Times New Roman" panose="02020603050405020304" pitchFamily="18" charset="0"/>
                                </a:rPr>
                                <m:t>2</m:t>
                              </m:r>
                            </m:den>
                          </m:f>
                          <m:r>
                            <a:rPr lang="en-US" sz="1800" i="1">
                              <a:effectLst/>
                              <a:latin typeface="Cambria Math" panose="02040503050406030204" pitchFamily="18" charset="0"/>
                              <a:ea typeface="Times New Roman" panose="02020603050405020304" pitchFamily="18" charset="0"/>
                            </a:rPr>
                            <m:t>−6</m:t>
                          </m:r>
                        </m:num>
                        <m:den>
                          <m:r>
                            <a:rPr lang="en-US" sz="1800" i="1">
                              <a:solidFill>
                                <a:srgbClr val="333333"/>
                              </a:solidFill>
                              <a:effectLst/>
                              <a:latin typeface="Cambria Math" panose="02040503050406030204" pitchFamily="18" charset="0"/>
                              <a:ea typeface="Times New Roman" panose="02020603050405020304" pitchFamily="18" charset="0"/>
                            </a:rPr>
                            <m:t>5</m:t>
                          </m:r>
                        </m:den>
                      </m:f>
                      <m:r>
                        <a:rPr lang="en-US" sz="1800" i="1">
                          <a:solidFill>
                            <a:srgbClr val="333333"/>
                          </a:solidFill>
                          <a:effectLst/>
                          <a:latin typeface="Cambria Math" panose="02040503050406030204" pitchFamily="18" charset="0"/>
                          <a:ea typeface="Times New Roman" panose="02020603050405020304" pitchFamily="18" charset="0"/>
                        </a:rPr>
                        <m:t>.(185−180)=184 (</m:t>
                      </m:r>
                      <m:r>
                        <a:rPr lang="en-US" sz="1800" i="1">
                          <a:solidFill>
                            <a:srgbClr val="333333"/>
                          </a:solidFill>
                          <a:effectLst/>
                          <a:latin typeface="Cambria Math" panose="02040503050406030204" pitchFamily="18" charset="0"/>
                          <a:ea typeface="Times New Roman" panose="02020603050405020304" pitchFamily="18" charset="0"/>
                        </a:rPr>
                        <m:t>𝑚</m:t>
                      </m:r>
                      <m:r>
                        <a:rPr lang="en-US" sz="1800" i="1">
                          <a:solidFill>
                            <a:srgbClr val="333333"/>
                          </a:solidFill>
                          <a:effectLst/>
                          <a:latin typeface="Cambria Math" panose="02040503050406030204" pitchFamily="18" charset="0"/>
                          <a:ea typeface="Times New Roman" panose="02020603050405020304" pitchFamily="18" charset="0"/>
                        </a:rPr>
                        <m:t>)</m:t>
                      </m:r>
                    </m:oMath>
                  </m:oMathPara>
                </a14:m>
                <a:endParaRPr lang="en-US" sz="1800">
                  <a:effectLst/>
                  <a:latin typeface="+mn-lt"/>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95760" y="918025"/>
                <a:ext cx="8418193" cy="3419590"/>
              </a:xfrm>
              <a:prstGeom prst="rect">
                <a:avLst/>
              </a:prstGeom>
              <a:blipFill>
                <a:blip r:embed="rId4"/>
                <a:stretch>
                  <a:fillRect l="-652"/>
                </a:stretch>
              </a:blipFill>
            </p:spPr>
            <p:txBody>
              <a:bodyPr/>
              <a:lstStyle/>
              <a:p>
                <a:r>
                  <a:rPr lang="en-US">
                    <a:noFill/>
                  </a:rPr>
                  <a:t> </a:t>
                </a:r>
              </a:p>
            </p:txBody>
          </p:sp>
        </mc:Fallback>
      </mc:AlternateContent>
      <p:sp>
        <p:nvSpPr>
          <p:cNvPr id="14" name="Rectangle 13"/>
          <p:cNvSpPr/>
          <p:nvPr/>
        </p:nvSpPr>
        <p:spPr>
          <a:xfrm>
            <a:off x="4255873" y="362333"/>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Tree>
    <p:extLst>
      <p:ext uri="{BB962C8B-B14F-4D97-AF65-F5344CB8AC3E}">
        <p14:creationId xmlns:p14="http://schemas.microsoft.com/office/powerpoint/2010/main" val="15570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down)">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250717" y="4348871"/>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5" name="Picture 14"/>
          <p:cNvPicPr>
            <a:picLocks noChangeAspect="1"/>
          </p:cNvPicPr>
          <p:nvPr/>
        </p:nvPicPr>
        <p:blipFill>
          <a:blip r:embed="rId3"/>
          <a:stretch>
            <a:fillRect/>
          </a:stretch>
        </p:blipFill>
        <p:spPr>
          <a:xfrm>
            <a:off x="8301162" y="2802435"/>
            <a:ext cx="803177" cy="226228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81460" y="744589"/>
                <a:ext cx="7589130" cy="3865802"/>
              </a:xfrm>
              <a:prstGeom prst="rect">
                <a:avLst/>
              </a:prstGeom>
            </p:spPr>
            <p:txBody>
              <a:bodyPr wrap="square">
                <a:spAutoFit/>
              </a:bodyPr>
              <a:lstStyle/>
              <a:p>
                <a:pPr marL="285750" marR="0" lvl="0" indent="-285750" algn="just" defTabSz="914400" rtl="0" eaLnBrk="1" fontAlgn="auto" latinLnBrk="0" hangingPunct="1">
                  <a:lnSpc>
                    <a:spcPct val="150000"/>
                  </a:lnSpc>
                  <a:spcBef>
                    <a:spcPts val="200"/>
                  </a:spcBef>
                  <a:spcAft>
                    <a:spcPts val="200"/>
                  </a:spcAft>
                  <a:buClr>
                    <a:srgbClr val="000000"/>
                  </a:buClr>
                  <a:buSzTx/>
                  <a:buFont typeface="Wingdings" panose="05000000000000000000" pitchFamily="2" charset="2"/>
                  <a:buChar char="§"/>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Đối với đội Kim Ng</a:t>
                </a:r>
                <a:r>
                  <a:rPr kumimoji="0" lang="vi-VN"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ư</a:t>
                </a: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u:</a:t>
                </a: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0" cap="none" spc="0" normalizeH="0" baseline="0" noProof="0">
                    <a:ln>
                      <a:noFill/>
                    </a:ln>
                    <a:solidFill>
                      <a:srgbClr val="333333"/>
                    </a:solidFill>
                    <a:effectLst/>
                    <a:uLnTx/>
                    <a:uFillTx/>
                    <a:latin typeface="Arial"/>
                    <a:ea typeface="Times New Roman" panose="02020603050405020304" pitchFamily="18" charset="0"/>
                    <a:cs typeface="Arial"/>
                    <a:sym typeface="Arial"/>
                  </a:rPr>
                  <a:t>Nhóm chứa số trung vị của đội Kim Ngưu là [185;190)</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0" cap="none" spc="0" normalizeH="0" baseline="0" noProof="0">
                    <a:ln>
                      <a:noFill/>
                    </a:ln>
                    <a:solidFill>
                      <a:srgbClr val="333333"/>
                    </a:solidFill>
                    <a:effectLst/>
                    <a:uLnTx/>
                    <a:uFillTx/>
                    <a:latin typeface="Arial"/>
                    <a:ea typeface="Times New Roman" panose="02020603050405020304" pitchFamily="18" charset="0"/>
                    <a:cs typeface="Arial"/>
                    <a:sym typeface="Arial"/>
                  </a:rPr>
                  <a:t>Ta có: </a:t>
                </a:r>
                <a14:m>
                  <m:oMath xmlns:m="http://schemas.openxmlformats.org/officeDocument/2006/math">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𝑛</m:t>
                    </m:r>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=20;</m:t>
                    </m:r>
                    <m:sSub>
                      <m:sSubPr>
                        <m:ctrlP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𝑛</m:t>
                        </m:r>
                      </m:e>
                      <m: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𝑚</m:t>
                        </m:r>
                      </m:sub>
                    </m:s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=1</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0</m:t>
                    </m:r>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m:t>
                    </m:r>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𝐶</m:t>
                    </m:r>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=2+3+4=9;</m:t>
                    </m:r>
                    <m:sSub>
                      <m:sSubPr>
                        <m:ctrlP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𝑢</m:t>
                        </m:r>
                      </m:e>
                      <m: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𝑚</m:t>
                        </m:r>
                      </m:sub>
                    </m:s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=185;</m:t>
                    </m:r>
                    <m:sSub>
                      <m:sSubPr>
                        <m:ctrlP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𝑢</m:t>
                        </m:r>
                      </m:e>
                      <m: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𝑚</m:t>
                        </m:r>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+1</m:t>
                        </m:r>
                      </m:sub>
                    </m:s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=190</m:t>
                    </m:r>
                  </m:oMath>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0" cap="none" spc="0" normalizeH="0" baseline="0" noProof="0">
                    <a:ln>
                      <a:noFill/>
                    </a:ln>
                    <a:solidFill>
                      <a:srgbClr val="333333"/>
                    </a:solidFill>
                    <a:effectLst/>
                    <a:uLnTx/>
                    <a:uFillTx/>
                    <a:latin typeface="Arial"/>
                    <a:ea typeface="Times New Roman" panose="02020603050405020304" pitchFamily="18" charset="0"/>
                    <a:cs typeface="Arial"/>
                    <a:sym typeface="Arial"/>
                  </a:rPr>
                  <a:t>Trung vị của mẫu số liệu nhóm K</a:t>
                </a:r>
                <a:r>
                  <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rPr>
                  <a:t>im Ngưu </a:t>
                </a:r>
                <a:r>
                  <a:rPr kumimoji="0" lang="en-US" sz="1800" b="0" i="0" u="none" strike="noStrike" kern="0" cap="none" spc="0" normalizeH="0" baseline="0" noProof="0">
                    <a:ln>
                      <a:noFill/>
                    </a:ln>
                    <a:solidFill>
                      <a:srgbClr val="333333"/>
                    </a:solidFill>
                    <a:effectLst/>
                    <a:uLnTx/>
                    <a:uFillTx/>
                    <a:latin typeface="Arial"/>
                    <a:ea typeface="Times New Roman" panose="02020603050405020304" pitchFamily="18" charset="0"/>
                    <a:cs typeface="Arial"/>
                    <a:sym typeface="Arial"/>
                  </a:rPr>
                  <a:t>là:</a:t>
                </a:r>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l" defTabSz="914400" rtl="0" eaLnBrk="1" fontAlgn="auto" latinLnBrk="0" hangingPunct="1">
                  <a:lnSpc>
                    <a:spcPct val="150000"/>
                  </a:lnSpc>
                  <a:spcBef>
                    <a:spcPts val="200"/>
                  </a:spcBef>
                  <a:spcAft>
                    <a:spcPts val="2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ctrlPr>
                        </m:sSubPr>
                        <m:e>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𝑀</m:t>
                          </m:r>
                        </m:e>
                        <m: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𝑒</m:t>
                          </m:r>
                        </m:sub>
                      </m:sSub>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=185+</m:t>
                      </m:r>
                      <m:f>
                        <m:fPr>
                          <m:ctrlP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ctrlPr>
                        </m:fPr>
                        <m:num>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0</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−9</m:t>
                          </m:r>
                        </m:num>
                        <m:den>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10</m:t>
                          </m:r>
                        </m:den>
                      </m:f>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.(190−185)=185,5 (</m:t>
                      </m:r>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𝑚</m:t>
                      </m:r>
                      <m:r>
                        <a:rPr kumimoji="0" lang="en-US" sz="1800" b="0" i="1" u="none" strike="noStrike" kern="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sym typeface="Arial"/>
                        </a:rPr>
                        <m:t>)</m:t>
                      </m:r>
                    </m:oMath>
                  </m:oMathPara>
                </a14:m>
                <a:endParaRPr kumimoji="0" lang="en-US" sz="18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 đó, nếu so sánh theo trung vị thì chiều cao của các thành viên đội Kim Ng</a:t>
                </a:r>
                <a:r>
                  <a:rPr kumimoji="0" lang="vi-VN" sz="18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ư</a:t>
                </a: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u cao hơn các thành viên đội Sao La.</a:t>
                </a:r>
              </a:p>
            </p:txBody>
          </p:sp>
        </mc:Choice>
        <mc:Fallback xmlns="">
          <p:sp>
            <p:nvSpPr>
              <p:cNvPr id="13" name="Rectangle 12"/>
              <p:cNvSpPr>
                <a:spLocks noRot="1" noChangeAspect="1" noMove="1" noResize="1" noEditPoints="1" noAdjustHandles="1" noChangeArrowheads="1" noChangeShapeType="1" noTextEdit="1"/>
              </p:cNvSpPr>
              <p:nvPr/>
            </p:nvSpPr>
            <p:spPr>
              <a:xfrm>
                <a:off x="681460" y="744589"/>
                <a:ext cx="7589130" cy="3865802"/>
              </a:xfrm>
              <a:prstGeom prst="rect">
                <a:avLst/>
              </a:prstGeom>
              <a:blipFill>
                <a:blip r:embed="rId4"/>
                <a:stretch>
                  <a:fillRect l="-723" r="-643" b="-315"/>
                </a:stretch>
              </a:blipFill>
            </p:spPr>
            <p:txBody>
              <a:bodyPr/>
              <a:lstStyle/>
              <a:p>
                <a:r>
                  <a:rPr lang="en-US">
                    <a:noFill/>
                  </a:rPr>
                  <a:t> </a:t>
                </a:r>
              </a:p>
            </p:txBody>
          </p:sp>
        </mc:Fallback>
      </mc:AlternateContent>
      <p:sp>
        <p:nvSpPr>
          <p:cNvPr id="8" name="Rectangle 7"/>
          <p:cNvSpPr/>
          <p:nvPr/>
        </p:nvSpPr>
        <p:spPr>
          <a:xfrm>
            <a:off x="4255873" y="362333"/>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Tree>
    <p:extLst>
      <p:ext uri="{BB962C8B-B14F-4D97-AF65-F5344CB8AC3E}">
        <p14:creationId xmlns:p14="http://schemas.microsoft.com/office/powerpoint/2010/main" val="37181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2" dur="500"/>
                                        <p:tgtEl>
                                          <p:spTgt spid="13">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25" dur="500"/>
                                        <p:tgtEl>
                                          <p:spTgt spid="1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fade">
                                      <p:cBhvr>
                                        <p:cTn id="30" dur="500"/>
                                        <p:tgtEl>
                                          <p:spTgt spid="13">
                                            <p:txEl>
                                              <p:pRg st="5" end="5"/>
                                            </p:txEl>
                                          </p:spTgt>
                                        </p:tgtEl>
                                      </p:cBhvr>
                                    </p:animEffect>
                                    <p:anim calcmode="lin" valueType="num">
                                      <p:cBhvr>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14" name="Group 13"/>
          <p:cNvGrpSpPr/>
          <p:nvPr/>
        </p:nvGrpSpPr>
        <p:grpSpPr>
          <a:xfrm>
            <a:off x="2874984" y="238274"/>
            <a:ext cx="2808729" cy="1490090"/>
            <a:chOff x="5943600" y="288505"/>
            <a:chExt cx="5617457" cy="2980178"/>
          </a:xfrm>
        </p:grpSpPr>
        <p:grpSp>
          <p:nvGrpSpPr>
            <p:cNvPr id="15" name="Group 2"/>
            <p:cNvGrpSpPr/>
            <p:nvPr/>
          </p:nvGrpSpPr>
          <p:grpSpPr>
            <a:xfrm>
              <a:off x="5943600" y="288505"/>
              <a:ext cx="5617457" cy="2980178"/>
              <a:chOff x="0" y="-28575"/>
              <a:chExt cx="2096681" cy="841375"/>
            </a:xfrm>
          </p:grpSpPr>
          <p:sp>
            <p:nvSpPr>
              <p:cNvPr id="17" name="Freeform 3"/>
              <p:cNvSpPr/>
              <p:nvPr/>
            </p:nvSpPr>
            <p:spPr>
              <a:xfrm>
                <a:off x="470048" y="6644"/>
                <a:ext cx="1626633"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Rectangle 15"/>
            <p:cNvSpPr/>
            <p:nvPr/>
          </p:nvSpPr>
          <p:spPr>
            <a:xfrm>
              <a:off x="7636308" y="394371"/>
              <a:ext cx="3540071" cy="124649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a:t>
              </a:r>
              <a:r>
                <a:rPr kumimoji="0" lang="nl-NL" sz="23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dụng 1</a:t>
              </a:r>
              <a:endParaRPr kumimoji="0" lang="en-US" sz="2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5" name="TextBox 4"/>
          <p:cNvSpPr txBox="1"/>
          <p:nvPr/>
        </p:nvSpPr>
        <p:spPr>
          <a:xfrm>
            <a:off x="538589" y="1073429"/>
            <a:ext cx="8059753" cy="1015663"/>
          </a:xfrm>
          <a:prstGeom prst="rect">
            <a:avLst/>
          </a:prstGeom>
          <a:noFill/>
        </p:spPr>
        <p:txBody>
          <a:bodyPr wrap="square" rtlCol="0">
            <a:spAutoFit/>
          </a:bodyPr>
          <a:lstStyle/>
          <a:p>
            <a:pPr lvl="0" algn="just">
              <a:lnSpc>
                <a:spcPct val="150000"/>
              </a:lnSpc>
            </a:pPr>
            <a:r>
              <a:rPr lang="vi-VN" sz="2000"/>
              <a:t>Trong một hội thao, thời gian chạy 200 m của một nhóm các vận động viên được ghi lại trong bảng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487;p48"/>
          <p:cNvGrpSpPr/>
          <p:nvPr/>
        </p:nvGrpSpPr>
        <p:grpSpPr>
          <a:xfrm flipH="1">
            <a:off x="8491993" y="4423627"/>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a:off x="82626" y="90168"/>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04638" y="2185465"/>
            <a:ext cx="7673009" cy="725617"/>
          </a:xfrm>
          <a:prstGeom prst="rect">
            <a:avLst/>
          </a:prstGeom>
        </p:spPr>
      </p:pic>
      <p:sp>
        <p:nvSpPr>
          <p:cNvPr id="19" name="TextBox 18"/>
          <p:cNvSpPr txBox="1"/>
          <p:nvPr/>
        </p:nvSpPr>
        <p:spPr>
          <a:xfrm>
            <a:off x="554491" y="3007455"/>
            <a:ext cx="7988190" cy="1938992"/>
          </a:xfrm>
          <a:prstGeom prst="rect">
            <a:avLst/>
          </a:prstGeom>
          <a:noFill/>
        </p:spPr>
        <p:txBody>
          <a:bodyPr wrap="square" rtlCol="0">
            <a:spAutoFit/>
          </a:bodyPr>
          <a:lstStyle/>
          <a:p>
            <a:pPr lvl="0" algn="just">
              <a:lnSpc>
                <a:spcPct val="150000"/>
              </a:lnSpc>
            </a:pPr>
            <a:r>
              <a:rPr lang="vi-VN" sz="2000"/>
              <a:t>Dựa vào bảng số liệu trên, ban tổ chứ muốn chọn ra khoảng 50% số vận động viên chạy nhanh nhất để tiếp tục thi vòng 2. Ban tổ chức nên chọn các vận động viên có thời gian chạy không quá bao nhiêu giây?</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5"/>
          <a:stretch>
            <a:fillRect/>
          </a:stretch>
        </p:blipFill>
        <p:spPr>
          <a:xfrm>
            <a:off x="8383100" y="244877"/>
            <a:ext cx="446385" cy="669578"/>
          </a:xfrm>
          <a:prstGeom prst="rect">
            <a:avLst/>
          </a:prstGeom>
        </p:spPr>
      </p:pic>
    </p:spTree>
    <p:extLst>
      <p:ext uri="{BB962C8B-B14F-4D97-AF65-F5344CB8AC3E}">
        <p14:creationId xmlns:p14="http://schemas.microsoft.com/office/powerpoint/2010/main" val="117849846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37" name="Google Shape;487;p48"/>
          <p:cNvGrpSpPr/>
          <p:nvPr/>
        </p:nvGrpSpPr>
        <p:grpSpPr>
          <a:xfrm flipH="1">
            <a:off x="8491993" y="4423627"/>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rot="20256970">
            <a:off x="174928" y="94879"/>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0" name="Rectangle 19"/>
              <p:cNvSpPr/>
              <p:nvPr/>
            </p:nvSpPr>
            <p:spPr>
              <a:xfrm>
                <a:off x="592916" y="621587"/>
                <a:ext cx="8013377" cy="4464364"/>
              </a:xfrm>
              <a:prstGeom prst="rect">
                <a:avLst/>
              </a:prstGeom>
            </p:spPr>
            <p:txBody>
              <a:bodyPr wrap="square">
                <a:spAutoFit/>
              </a:bodyPr>
              <a:lstStyle/>
              <a:p>
                <a:pPr algn="just">
                  <a:lnSpc>
                    <a:spcPct val="150000"/>
                  </a:lnSpc>
                </a:pPr>
                <a:r>
                  <a:rPr lang="en-US" sz="1700">
                    <a:solidFill>
                      <a:srgbClr val="333333"/>
                    </a:solidFill>
                    <a:latin typeface="+mn-lt"/>
                    <a:ea typeface="Times New Roman" panose="02020603050405020304" pitchFamily="18" charset="0"/>
                  </a:rPr>
                  <a:t>Số vận động viên tham gia chạy là:</a:t>
                </a:r>
                <a14:m>
                  <m:oMath xmlns:m="http://schemas.openxmlformats.org/officeDocument/2006/math">
                    <m:r>
                      <a:rPr lang="en-US" sz="1700" i="1">
                        <a:solidFill>
                          <a:srgbClr val="333333"/>
                        </a:solidFill>
                        <a:effectLst/>
                        <a:latin typeface="Cambria Math" panose="02040503050406030204" pitchFamily="18" charset="0"/>
                        <a:ea typeface="Times New Roman" panose="02020603050405020304" pitchFamily="18" charset="0"/>
                      </a:rPr>
                      <m:t> </m:t>
                    </m:r>
                    <m:r>
                      <a:rPr lang="en-US" sz="1700" i="1">
                        <a:solidFill>
                          <a:srgbClr val="333333"/>
                        </a:solidFill>
                        <a:effectLst/>
                        <a:latin typeface="Cambria Math" panose="02040503050406030204" pitchFamily="18" charset="0"/>
                        <a:ea typeface="Times New Roman" panose="02020603050405020304" pitchFamily="18" charset="0"/>
                      </a:rPr>
                      <m:t>𝑛</m:t>
                    </m:r>
                    <m:r>
                      <a:rPr lang="en-US" sz="1700" i="1">
                        <a:solidFill>
                          <a:srgbClr val="333333"/>
                        </a:solidFill>
                        <a:effectLst/>
                        <a:latin typeface="Cambria Math" panose="02040503050406030204" pitchFamily="18" charset="0"/>
                        <a:ea typeface="Times New Roman" panose="02020603050405020304" pitchFamily="18" charset="0"/>
                      </a:rPr>
                      <m:t> = 5 + 12 + 32 + 45 + 30 = 124 </m:t>
                    </m:r>
                  </m:oMath>
                </a14:m>
                <a:endParaRPr lang="en-US" sz="1700">
                  <a:effectLst/>
                  <a:latin typeface="+mn-lt"/>
                  <a:ea typeface="Times New Roman" panose="02020603050405020304" pitchFamily="18" charset="0"/>
                </a:endParaRPr>
              </a:p>
              <a:p>
                <a:pPr algn="just">
                  <a:lnSpc>
                    <a:spcPct val="150000"/>
                  </a:lnSpc>
                </a:pPr>
                <a:r>
                  <a:rPr lang="en-US" sz="1700">
                    <a:solidFill>
                      <a:srgbClr val="333333"/>
                    </a:solidFill>
                    <a:effectLst/>
                    <a:latin typeface="+mn-lt"/>
                    <a:ea typeface="Times New Roman" panose="02020603050405020304" pitchFamily="18" charset="0"/>
                  </a:rPr>
                  <a:t>Gọi </a:t>
                </a:r>
                <a14:m>
                  <m:oMath xmlns:m="http://schemas.openxmlformats.org/officeDocument/2006/math">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𝑥</m:t>
                        </m:r>
                      </m:e>
                      <m:sub>
                        <m:r>
                          <a:rPr lang="en-US" sz="1700" i="1">
                            <a:solidFill>
                              <a:srgbClr val="333333"/>
                            </a:solidFill>
                            <a:effectLst/>
                            <a:latin typeface="Cambria Math" panose="02040503050406030204" pitchFamily="18" charset="0"/>
                            <a:ea typeface="Times New Roman" panose="02020603050405020304" pitchFamily="18" charset="0"/>
                          </a:rPr>
                          <m:t>1</m:t>
                        </m:r>
                      </m:sub>
                    </m:sSub>
                    <m:r>
                      <a:rPr lang="en-US" sz="1700" i="1">
                        <a:solidFill>
                          <a:srgbClr val="333333"/>
                        </a:solidFill>
                        <a:effectLst/>
                        <a:latin typeface="Cambria Math" panose="02040503050406030204" pitchFamily="18" charset="0"/>
                        <a:ea typeface="Times New Roman" panose="02020603050405020304" pitchFamily="18" charset="0"/>
                      </a:rPr>
                      <m:t>;</m:t>
                    </m:r>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𝑥</m:t>
                        </m:r>
                      </m:e>
                      <m:sub>
                        <m:r>
                          <a:rPr lang="en-US" sz="1700" i="1">
                            <a:solidFill>
                              <a:srgbClr val="333333"/>
                            </a:solidFill>
                            <a:effectLst/>
                            <a:latin typeface="Cambria Math" panose="02040503050406030204" pitchFamily="18" charset="0"/>
                            <a:ea typeface="Times New Roman" panose="02020603050405020304" pitchFamily="18" charset="0"/>
                          </a:rPr>
                          <m:t>2</m:t>
                        </m:r>
                      </m:sub>
                    </m:sSub>
                    <m:r>
                      <a:rPr lang="en-US" sz="1700" i="1">
                        <a:solidFill>
                          <a:srgbClr val="333333"/>
                        </a:solidFill>
                        <a:effectLst/>
                        <a:latin typeface="Cambria Math" panose="02040503050406030204" pitchFamily="18" charset="0"/>
                        <a:ea typeface="Times New Roman" panose="02020603050405020304" pitchFamily="18" charset="0"/>
                      </a:rPr>
                      <m:t>;</m:t>
                    </m:r>
                    <m:sSub>
                      <m:sSubPr>
                        <m:ctrlPr>
                          <a:rPr lang="en-US" sz="1700" i="1">
                            <a:effectLst/>
                            <a:latin typeface="Cambria Math" panose="02040503050406030204" pitchFamily="18" charset="0"/>
                            <a:ea typeface="Times New Roman" panose="02020603050405020304" pitchFamily="18" charset="0"/>
                          </a:rPr>
                        </m:ctrlPr>
                      </m:sSubPr>
                      <m:e>
                        <m:r>
                          <a:rPr lang="en-US" sz="1700" i="1">
                            <a:effectLst/>
                            <a:latin typeface="Cambria Math" panose="02040503050406030204" pitchFamily="18" charset="0"/>
                            <a:ea typeface="Times New Roman" panose="02020603050405020304" pitchFamily="18" charset="0"/>
                          </a:rPr>
                          <m:t>𝑥</m:t>
                        </m:r>
                      </m:e>
                      <m:sub>
                        <m:r>
                          <a:rPr lang="en-US" sz="1700" i="1">
                            <a:effectLst/>
                            <a:latin typeface="Cambria Math" panose="02040503050406030204" pitchFamily="18" charset="0"/>
                            <a:ea typeface="Times New Roman" panose="02020603050405020304" pitchFamily="18" charset="0"/>
                          </a:rPr>
                          <m:t>3</m:t>
                        </m:r>
                      </m:sub>
                    </m:sSub>
                    <m:r>
                      <a:rPr lang="en-US" sz="1700" i="1">
                        <a:solidFill>
                          <a:srgbClr val="333333"/>
                        </a:solidFill>
                        <a:effectLst/>
                        <a:latin typeface="Cambria Math" panose="02040503050406030204" pitchFamily="18" charset="0"/>
                        <a:ea typeface="Times New Roman" panose="02020603050405020304" pitchFamily="18" charset="0"/>
                      </a:rPr>
                      <m:t>;...;</m:t>
                    </m:r>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𝑥</m:t>
                        </m:r>
                      </m:e>
                      <m:sub>
                        <m:r>
                          <a:rPr lang="en-US" sz="1700" i="1">
                            <a:solidFill>
                              <a:srgbClr val="333333"/>
                            </a:solidFill>
                            <a:effectLst/>
                            <a:latin typeface="Cambria Math" panose="02040503050406030204" pitchFamily="18" charset="0"/>
                            <a:ea typeface="Times New Roman" panose="02020603050405020304" pitchFamily="18" charset="0"/>
                          </a:rPr>
                          <m:t>1</m:t>
                        </m:r>
                        <m:r>
                          <a:rPr lang="en-US" sz="1700" i="1">
                            <a:effectLst/>
                            <a:latin typeface="Cambria Math" panose="02040503050406030204" pitchFamily="18" charset="0"/>
                            <a:ea typeface="Times New Roman" panose="02020603050405020304" pitchFamily="18" charset="0"/>
                          </a:rPr>
                          <m:t>24</m:t>
                        </m:r>
                      </m:sub>
                    </m:sSub>
                  </m:oMath>
                </a14:m>
                <a:r>
                  <a:rPr lang="en-US" sz="1700">
                    <a:solidFill>
                      <a:srgbClr val="333333"/>
                    </a:solidFill>
                    <a:effectLst/>
                    <a:latin typeface="+mn-lt"/>
                    <a:ea typeface="Times New Roman" panose="02020603050405020304" pitchFamily="18" charset="0"/>
                  </a:rPr>
                  <a:t> lần lượt là thời gian chạy của 124 vận động viên theo thứ tự không giảm.</a:t>
                </a:r>
                <a:endParaRPr lang="en-US" sz="1700">
                  <a:effectLst/>
                  <a:latin typeface="+mn-lt"/>
                  <a:ea typeface="Times New Roman" panose="02020603050405020304" pitchFamily="18" charset="0"/>
                </a:endParaRPr>
              </a:p>
              <a:p>
                <a:pPr algn="just">
                  <a:lnSpc>
                    <a:spcPct val="150000"/>
                  </a:lnSpc>
                </a:pPr>
                <a:r>
                  <a:rPr lang="en-US" sz="1700">
                    <a:solidFill>
                      <a:srgbClr val="333333"/>
                    </a:solidFill>
                    <a:effectLst/>
                    <a:latin typeface="+mn-lt"/>
                    <a:ea typeface="Times New Roman" panose="02020603050405020304" pitchFamily="18" charset="0"/>
                  </a:rPr>
                  <a:t>Trung vị của mẫu số liệu ghép nhóm là  </a:t>
                </a:r>
                <a14:m>
                  <m:oMath xmlns:m="http://schemas.openxmlformats.org/officeDocument/2006/math">
                    <m:f>
                      <m:fPr>
                        <m:ctrlPr>
                          <a:rPr lang="en-US" sz="1700" i="1">
                            <a:solidFill>
                              <a:srgbClr val="333333"/>
                            </a:solidFill>
                            <a:effectLst/>
                            <a:latin typeface="Cambria Math" panose="02040503050406030204" pitchFamily="18" charset="0"/>
                            <a:ea typeface="Times New Roman" panose="02020603050405020304" pitchFamily="18" charset="0"/>
                          </a:rPr>
                        </m:ctrlPr>
                      </m:fPr>
                      <m:num>
                        <m:r>
                          <a:rPr lang="en-US" sz="1700" i="1">
                            <a:solidFill>
                              <a:srgbClr val="333333"/>
                            </a:solidFill>
                            <a:effectLst/>
                            <a:latin typeface="Cambria Math" panose="02040503050406030204" pitchFamily="18" charset="0"/>
                            <a:ea typeface="Times New Roman" panose="02020603050405020304" pitchFamily="18" charset="0"/>
                          </a:rPr>
                          <m:t>1</m:t>
                        </m:r>
                      </m:num>
                      <m:den>
                        <m:r>
                          <a:rPr lang="en-US" sz="1700" i="1">
                            <a:solidFill>
                              <a:srgbClr val="333333"/>
                            </a:solidFill>
                            <a:effectLst/>
                            <a:latin typeface="Cambria Math" panose="02040503050406030204" pitchFamily="18" charset="0"/>
                            <a:ea typeface="Times New Roman" panose="02020603050405020304" pitchFamily="18" charset="0"/>
                          </a:rPr>
                          <m:t>2</m:t>
                        </m:r>
                      </m:den>
                    </m:f>
                    <m:d>
                      <m:dPr>
                        <m:ctrlPr>
                          <a:rPr lang="en-US" sz="1700" i="1">
                            <a:solidFill>
                              <a:srgbClr val="333333"/>
                            </a:solidFill>
                            <a:effectLst/>
                            <a:latin typeface="Cambria Math" panose="02040503050406030204" pitchFamily="18" charset="0"/>
                            <a:ea typeface="Times New Roman" panose="02020603050405020304" pitchFamily="18" charset="0"/>
                          </a:rPr>
                        </m:ctrlPr>
                      </m:dPr>
                      <m:e>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𝑥</m:t>
                            </m:r>
                          </m:e>
                          <m:sub>
                            <m:r>
                              <a:rPr lang="en-US" sz="1700" i="1">
                                <a:solidFill>
                                  <a:srgbClr val="333333"/>
                                </a:solidFill>
                                <a:effectLst/>
                                <a:latin typeface="Cambria Math" panose="02040503050406030204" pitchFamily="18" charset="0"/>
                                <a:ea typeface="Times New Roman" panose="02020603050405020304" pitchFamily="18" charset="0"/>
                              </a:rPr>
                              <m:t>62</m:t>
                            </m:r>
                          </m:sub>
                        </m:sSub>
                        <m:r>
                          <a:rPr lang="en-US" sz="1700" i="1">
                            <a:solidFill>
                              <a:srgbClr val="333333"/>
                            </a:solidFill>
                            <a:effectLst/>
                            <a:latin typeface="Cambria Math" panose="02040503050406030204" pitchFamily="18" charset="0"/>
                            <a:ea typeface="Times New Roman" panose="02020603050405020304" pitchFamily="18" charset="0"/>
                          </a:rPr>
                          <m:t>+</m:t>
                        </m:r>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𝑥</m:t>
                            </m:r>
                          </m:e>
                          <m:sub>
                            <m:r>
                              <a:rPr lang="en-US" sz="1700" i="1">
                                <a:solidFill>
                                  <a:srgbClr val="333333"/>
                                </a:solidFill>
                                <a:effectLst/>
                                <a:latin typeface="Cambria Math" panose="02040503050406030204" pitchFamily="18" charset="0"/>
                                <a:ea typeface="Times New Roman" panose="02020603050405020304" pitchFamily="18" charset="0"/>
                              </a:rPr>
                              <m:t>63</m:t>
                            </m:r>
                          </m:sub>
                        </m:sSub>
                      </m:e>
                    </m:d>
                    <m:r>
                      <a:rPr lang="en-US" sz="1700" i="1">
                        <a:solidFill>
                          <a:srgbClr val="333333"/>
                        </a:solidFill>
                        <a:effectLst/>
                        <a:latin typeface="Cambria Math" panose="02040503050406030204" pitchFamily="18" charset="0"/>
                        <a:ea typeface="Times New Roman" panose="02020603050405020304" pitchFamily="18" charset="0"/>
                      </a:rPr>
                      <m:t>∈[22,5;23)</m:t>
                    </m:r>
                  </m:oMath>
                </a14:m>
                <a:endParaRPr lang="en-US" sz="1700">
                  <a:effectLst/>
                  <a:latin typeface="+mn-lt"/>
                  <a:ea typeface="Times New Roman" panose="02020603050405020304" pitchFamily="18" charset="0"/>
                </a:endParaRPr>
              </a:p>
              <a:p>
                <a:pPr algn="just">
                  <a:lnSpc>
                    <a:spcPct val="150000"/>
                  </a:lnSpc>
                </a:pPr>
                <a:r>
                  <a:rPr lang="en-US" sz="1700">
                    <a:solidFill>
                      <a:srgbClr val="333333"/>
                    </a:solidFill>
                    <a:effectLst/>
                    <a:latin typeface="+mn-lt"/>
                    <a:ea typeface="Times New Roman" panose="02020603050405020304" pitchFamily="18" charset="0"/>
                  </a:rPr>
                  <a:t>Ta có: </a:t>
                </a:r>
                <a14:m>
                  <m:oMath xmlns:m="http://schemas.openxmlformats.org/officeDocument/2006/math">
                    <m:r>
                      <a:rPr lang="en-US" sz="1700" i="1">
                        <a:solidFill>
                          <a:srgbClr val="333333"/>
                        </a:solidFill>
                        <a:effectLst/>
                        <a:latin typeface="Cambria Math" panose="02040503050406030204" pitchFamily="18" charset="0"/>
                        <a:ea typeface="Times New Roman" panose="02020603050405020304" pitchFamily="18" charset="0"/>
                      </a:rPr>
                      <m:t>𝑛</m:t>
                    </m:r>
                    <m:r>
                      <a:rPr lang="en-US" sz="1700" i="1">
                        <a:solidFill>
                          <a:srgbClr val="333333"/>
                        </a:solidFill>
                        <a:effectLst/>
                        <a:latin typeface="Cambria Math" panose="02040503050406030204" pitchFamily="18" charset="0"/>
                        <a:ea typeface="Times New Roman" panose="02020603050405020304" pitchFamily="18" charset="0"/>
                      </a:rPr>
                      <m:t>=124;</m:t>
                    </m:r>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𝑛</m:t>
                        </m:r>
                      </m:e>
                      <m:sub>
                        <m:r>
                          <a:rPr lang="en-US" sz="1700" i="1">
                            <a:solidFill>
                              <a:srgbClr val="333333"/>
                            </a:solidFill>
                            <a:effectLst/>
                            <a:latin typeface="Cambria Math" panose="02040503050406030204" pitchFamily="18" charset="0"/>
                            <a:ea typeface="Times New Roman" panose="02020603050405020304" pitchFamily="18" charset="0"/>
                          </a:rPr>
                          <m:t>𝑚</m:t>
                        </m:r>
                      </m:sub>
                    </m:sSub>
                    <m:r>
                      <a:rPr lang="en-US" sz="1700" i="1">
                        <a:solidFill>
                          <a:srgbClr val="333333"/>
                        </a:solidFill>
                        <a:effectLst/>
                        <a:latin typeface="Cambria Math" panose="02040503050406030204" pitchFamily="18" charset="0"/>
                        <a:ea typeface="Times New Roman" panose="02020603050405020304" pitchFamily="18" charset="0"/>
                      </a:rPr>
                      <m:t>=45;</m:t>
                    </m:r>
                    <m:r>
                      <a:rPr lang="en-US" sz="1700" i="1">
                        <a:solidFill>
                          <a:srgbClr val="333333"/>
                        </a:solidFill>
                        <a:effectLst/>
                        <a:latin typeface="Cambria Math" panose="02040503050406030204" pitchFamily="18" charset="0"/>
                        <a:ea typeface="Times New Roman" panose="02020603050405020304" pitchFamily="18" charset="0"/>
                      </a:rPr>
                      <m:t>𝐶</m:t>
                    </m:r>
                    <m:r>
                      <a:rPr lang="en-US" sz="1700" i="1">
                        <a:solidFill>
                          <a:srgbClr val="333333"/>
                        </a:solidFill>
                        <a:effectLst/>
                        <a:latin typeface="Cambria Math" panose="02040503050406030204" pitchFamily="18" charset="0"/>
                        <a:ea typeface="Times New Roman" panose="02020603050405020304" pitchFamily="18" charset="0"/>
                      </a:rPr>
                      <m:t>=5+12+32=49;</m:t>
                    </m:r>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𝑢</m:t>
                        </m:r>
                      </m:e>
                      <m:sub>
                        <m:r>
                          <a:rPr lang="en-US" sz="1700" i="1">
                            <a:solidFill>
                              <a:srgbClr val="333333"/>
                            </a:solidFill>
                            <a:effectLst/>
                            <a:latin typeface="Cambria Math" panose="02040503050406030204" pitchFamily="18" charset="0"/>
                            <a:ea typeface="Times New Roman" panose="02020603050405020304" pitchFamily="18" charset="0"/>
                          </a:rPr>
                          <m:t>𝑚</m:t>
                        </m:r>
                      </m:sub>
                    </m:sSub>
                    <m:r>
                      <a:rPr lang="en-US" sz="1700" i="1">
                        <a:solidFill>
                          <a:srgbClr val="333333"/>
                        </a:solidFill>
                        <a:effectLst/>
                        <a:latin typeface="Cambria Math" panose="02040503050406030204" pitchFamily="18" charset="0"/>
                        <a:ea typeface="Times New Roman" panose="02020603050405020304" pitchFamily="18" charset="0"/>
                      </a:rPr>
                      <m:t>=22,5;</m:t>
                    </m:r>
                    <m:sSub>
                      <m:sSubPr>
                        <m:ctrlPr>
                          <a:rPr lang="en-US" sz="1700" i="1">
                            <a:solidFill>
                              <a:srgbClr val="333333"/>
                            </a:solidFill>
                            <a:effectLst/>
                            <a:latin typeface="Cambria Math" panose="02040503050406030204" pitchFamily="18" charset="0"/>
                            <a:ea typeface="Times New Roman" panose="02020603050405020304" pitchFamily="18" charset="0"/>
                          </a:rPr>
                        </m:ctrlPr>
                      </m:sSubPr>
                      <m:e>
                        <m:r>
                          <a:rPr lang="en-US" sz="1700" i="1">
                            <a:solidFill>
                              <a:srgbClr val="333333"/>
                            </a:solidFill>
                            <a:effectLst/>
                            <a:latin typeface="Cambria Math" panose="02040503050406030204" pitchFamily="18" charset="0"/>
                            <a:ea typeface="Times New Roman" panose="02020603050405020304" pitchFamily="18" charset="0"/>
                          </a:rPr>
                          <m:t>𝑢</m:t>
                        </m:r>
                      </m:e>
                      <m:sub>
                        <m:r>
                          <a:rPr lang="en-US" sz="1700" i="1">
                            <a:solidFill>
                              <a:srgbClr val="333333"/>
                            </a:solidFill>
                            <a:effectLst/>
                            <a:latin typeface="Cambria Math" panose="02040503050406030204" pitchFamily="18" charset="0"/>
                            <a:ea typeface="Times New Roman" panose="02020603050405020304" pitchFamily="18" charset="0"/>
                          </a:rPr>
                          <m:t>𝑚</m:t>
                        </m:r>
                        <m:r>
                          <a:rPr lang="en-US" sz="1700" i="1">
                            <a:solidFill>
                              <a:srgbClr val="333333"/>
                            </a:solidFill>
                            <a:effectLst/>
                            <a:latin typeface="Cambria Math" panose="02040503050406030204" pitchFamily="18" charset="0"/>
                            <a:ea typeface="Times New Roman" panose="02020603050405020304" pitchFamily="18" charset="0"/>
                          </a:rPr>
                          <m:t>+1</m:t>
                        </m:r>
                      </m:sub>
                    </m:sSub>
                    <m:r>
                      <a:rPr lang="en-US" sz="1700" i="1">
                        <a:solidFill>
                          <a:srgbClr val="333333"/>
                        </a:solidFill>
                        <a:effectLst/>
                        <a:latin typeface="Cambria Math" panose="02040503050406030204" pitchFamily="18" charset="0"/>
                        <a:ea typeface="Times New Roman" panose="02020603050405020304" pitchFamily="18" charset="0"/>
                      </a:rPr>
                      <m:t>=23</m:t>
                    </m:r>
                  </m:oMath>
                </a14:m>
                <a:endParaRPr lang="en-US" sz="1700">
                  <a:effectLst/>
                  <a:latin typeface="+mn-lt"/>
                  <a:ea typeface="Times New Roman" panose="02020603050405020304" pitchFamily="18" charset="0"/>
                </a:endParaRPr>
              </a:p>
              <a:p>
                <a:pPr algn="just">
                  <a:lnSpc>
                    <a:spcPct val="150000"/>
                  </a:lnSpc>
                </a:pPr>
                <a:r>
                  <a:rPr lang="en-US" sz="1700">
                    <a:solidFill>
                      <a:srgbClr val="333333"/>
                    </a:solidFill>
                    <a:effectLst/>
                    <a:latin typeface="+mn-lt"/>
                    <a:ea typeface="Times New Roman" panose="02020603050405020304" pitchFamily="18" charset="0"/>
                  </a:rPr>
                  <a:t>Trung vị của mẫu số liệu ghép nhóm là:</a:t>
                </a:r>
                <a:endParaRPr lang="en-US" sz="1700">
                  <a:effectLst/>
                  <a:latin typeface="+mn-lt"/>
                  <a:ea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i="1">
                          <a:solidFill>
                            <a:srgbClr val="333333"/>
                          </a:solidFill>
                          <a:effectLst/>
                          <a:latin typeface="Cambria Math" panose="02040503050406030204" pitchFamily="18" charset="0"/>
                          <a:ea typeface="Times New Roman" panose="02020603050405020304" pitchFamily="18" charset="0"/>
                        </a:rPr>
                        <m:t>𝑀𝑒</m:t>
                      </m:r>
                      <m:r>
                        <a:rPr lang="en-US" sz="1700" i="1">
                          <a:solidFill>
                            <a:srgbClr val="333333"/>
                          </a:solidFill>
                          <a:effectLst/>
                          <a:latin typeface="Cambria Math" panose="02040503050406030204" pitchFamily="18" charset="0"/>
                          <a:ea typeface="Times New Roman" panose="02020603050405020304" pitchFamily="18" charset="0"/>
                        </a:rPr>
                        <m:t>=22,5+</m:t>
                      </m:r>
                      <m:f>
                        <m:fPr>
                          <m:ctrlPr>
                            <a:rPr lang="en-US" sz="1700" i="1">
                              <a:solidFill>
                                <a:srgbClr val="333333"/>
                              </a:solidFill>
                              <a:effectLst/>
                              <a:latin typeface="Cambria Math" panose="02040503050406030204" pitchFamily="18" charset="0"/>
                              <a:ea typeface="Times New Roman" panose="02020603050405020304" pitchFamily="18" charset="0"/>
                            </a:rPr>
                          </m:ctrlPr>
                        </m:fPr>
                        <m:num>
                          <m:f>
                            <m:fPr>
                              <m:ctrlPr>
                                <a:rPr lang="en-US" sz="1700" i="1">
                                  <a:effectLst/>
                                  <a:latin typeface="Cambria Math" panose="02040503050406030204" pitchFamily="18" charset="0"/>
                                  <a:ea typeface="Times New Roman" panose="02020603050405020304" pitchFamily="18" charset="0"/>
                                </a:rPr>
                              </m:ctrlPr>
                            </m:fPr>
                            <m:num>
                              <m:r>
                                <a:rPr lang="en-US" sz="1700" i="1">
                                  <a:solidFill>
                                    <a:srgbClr val="333333"/>
                                  </a:solidFill>
                                  <a:effectLst/>
                                  <a:latin typeface="Cambria Math" panose="02040503050406030204" pitchFamily="18" charset="0"/>
                                  <a:ea typeface="Times New Roman" panose="02020603050405020304" pitchFamily="18" charset="0"/>
                                </a:rPr>
                                <m:t>1</m:t>
                              </m:r>
                              <m:r>
                                <a:rPr lang="en-US" sz="1700" i="1">
                                  <a:effectLst/>
                                  <a:latin typeface="Cambria Math" panose="02040503050406030204" pitchFamily="18" charset="0"/>
                                  <a:ea typeface="Times New Roman" panose="02020603050405020304" pitchFamily="18" charset="0"/>
                                </a:rPr>
                                <m:t>24</m:t>
                              </m:r>
                            </m:num>
                            <m:den>
                              <m:r>
                                <a:rPr lang="en-US" sz="1700" i="1">
                                  <a:effectLst/>
                                  <a:latin typeface="Cambria Math" panose="02040503050406030204" pitchFamily="18" charset="0"/>
                                  <a:ea typeface="Times New Roman" panose="02020603050405020304" pitchFamily="18" charset="0"/>
                                </a:rPr>
                                <m:t>2</m:t>
                              </m:r>
                            </m:den>
                          </m:f>
                          <m:r>
                            <a:rPr lang="en-US" sz="1700" i="1">
                              <a:effectLst/>
                              <a:latin typeface="Cambria Math" panose="02040503050406030204" pitchFamily="18" charset="0"/>
                              <a:ea typeface="Times New Roman" panose="02020603050405020304" pitchFamily="18" charset="0"/>
                            </a:rPr>
                            <m:t>−49</m:t>
                          </m:r>
                        </m:num>
                        <m:den>
                          <m:r>
                            <a:rPr lang="en-US" sz="1700" i="1">
                              <a:solidFill>
                                <a:srgbClr val="333333"/>
                              </a:solidFill>
                              <a:effectLst/>
                              <a:latin typeface="Cambria Math" panose="02040503050406030204" pitchFamily="18" charset="0"/>
                              <a:ea typeface="Times New Roman" panose="02020603050405020304" pitchFamily="18" charset="0"/>
                            </a:rPr>
                            <m:t>45</m:t>
                          </m:r>
                        </m:den>
                      </m:f>
                      <m:r>
                        <a:rPr lang="en-US" sz="1700" i="1">
                          <a:solidFill>
                            <a:srgbClr val="333333"/>
                          </a:solidFill>
                          <a:effectLst/>
                          <a:latin typeface="Cambria Math" panose="02040503050406030204" pitchFamily="18" charset="0"/>
                          <a:ea typeface="Times New Roman" panose="02020603050405020304" pitchFamily="18" charset="0"/>
                        </a:rPr>
                        <m:t>(23−22,5)≈22,6</m:t>
                      </m:r>
                      <m:r>
                        <a:rPr lang="en-US" sz="1700" i="1">
                          <a:effectLst/>
                          <a:latin typeface="Cambria Math" panose="02040503050406030204" pitchFamily="18" charset="0"/>
                          <a:ea typeface="Times New Roman" panose="02020603050405020304" pitchFamily="18" charset="0"/>
                        </a:rPr>
                        <m:t>4</m:t>
                      </m:r>
                    </m:oMath>
                  </m:oMathPara>
                </a14:m>
                <a:endParaRPr lang="en-US" sz="1700">
                  <a:effectLst/>
                  <a:latin typeface="+mn-lt"/>
                  <a:ea typeface="Times New Roman" panose="02020603050405020304" pitchFamily="18" charset="0"/>
                </a:endParaRPr>
              </a:p>
              <a:p>
                <a:pPr algn="just">
                  <a:lnSpc>
                    <a:spcPct val="150000"/>
                  </a:lnSpc>
                </a:pPr>
                <a:r>
                  <a:rPr lang="en-US" sz="1700">
                    <a:solidFill>
                      <a:srgbClr val="333333"/>
                    </a:solidFill>
                    <a:effectLst/>
                    <a:latin typeface="+mn-lt"/>
                    <a:ea typeface="Calibri" panose="020F0502020204030204" pitchFamily="34" charset="0"/>
                    <a:cs typeface="Times New Roman" panose="02020603050405020304" pitchFamily="18" charset="0"/>
                  </a:rPr>
                  <a:t>Vậy ban tổ chức nên chọn các vận động viên có thời gian chạy không vượt quá 22.64 giây để tiếp tục thi vòng 2.</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592916" y="621587"/>
                <a:ext cx="8013377" cy="4464364"/>
              </a:xfrm>
              <a:prstGeom prst="rect">
                <a:avLst/>
              </a:prstGeom>
              <a:blipFill>
                <a:blip r:embed="rId3"/>
                <a:stretch>
                  <a:fillRect l="-456" r="-456"/>
                </a:stretch>
              </a:blipFill>
            </p:spPr>
            <p:txBody>
              <a:bodyPr/>
              <a:lstStyle/>
              <a:p>
                <a:r>
                  <a:rPr lang="en-US">
                    <a:noFill/>
                  </a:rPr>
                  <a:t> </a:t>
                </a:r>
              </a:p>
            </p:txBody>
          </p:sp>
        </mc:Fallback>
      </mc:AlternateContent>
      <p:sp>
        <p:nvSpPr>
          <p:cNvPr id="21" name="Rectangle 20"/>
          <p:cNvSpPr/>
          <p:nvPr/>
        </p:nvSpPr>
        <p:spPr>
          <a:xfrm>
            <a:off x="4264416" y="205144"/>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700" b="1" i="1" u="sng" strike="noStrike" kern="0" cap="none" spc="0" normalizeH="0" baseline="0" noProof="0">
              <a:ln>
                <a:noFill/>
              </a:ln>
              <a:solidFill>
                <a:srgbClr val="4C2E8C">
                  <a:lumMod val="75000"/>
                </a:srgbClr>
              </a:solidFill>
              <a:effectLst/>
              <a:uLnTx/>
              <a:uFillTx/>
              <a:sym typeface="Arial"/>
            </a:endParaRPr>
          </a:p>
        </p:txBody>
      </p:sp>
    </p:spTree>
    <p:extLst>
      <p:ext uri="{BB962C8B-B14F-4D97-AF65-F5344CB8AC3E}">
        <p14:creationId xmlns:p14="http://schemas.microsoft.com/office/powerpoint/2010/main" val="62389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fade">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32" dur="500"/>
                                        <p:tgtEl>
                                          <p:spTgt spid="20">
                                            <p:txEl>
                                              <p:pRg st="4" end="4"/>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0">
                                            <p:txEl>
                                              <p:pRg st="5" end="5"/>
                                            </p:txEl>
                                          </p:spTgt>
                                        </p:tgtEl>
                                        <p:attrNameLst>
                                          <p:attrName>style.visibility</p:attrName>
                                        </p:attrNameLst>
                                      </p:cBhvr>
                                      <p:to>
                                        <p:strVal val="visible"/>
                                      </p:to>
                                    </p:set>
                                    <p:animEffect transition="in" filter="randombar(horizontal)">
                                      <p:cBhvr>
                                        <p:cTn id="35" dur="500"/>
                                        <p:tgtEl>
                                          <p:spTgt spid="2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xEl>
                                              <p:pRg st="6" end="6"/>
                                            </p:txEl>
                                          </p:spTgt>
                                        </p:tgtEl>
                                        <p:attrNameLst>
                                          <p:attrName>style.visibility</p:attrName>
                                        </p:attrNameLst>
                                      </p:cBhvr>
                                      <p:to>
                                        <p:strVal val="visible"/>
                                      </p:to>
                                    </p:set>
                                    <p:animEffect transition="in" filter="fade">
                                      <p:cBhvr>
                                        <p:cTn id="40" dur="500"/>
                                        <p:tgtEl>
                                          <p:spTgt spid="20">
                                            <p:txEl>
                                              <p:pRg st="6" end="6"/>
                                            </p:txEl>
                                          </p:spTgt>
                                        </p:tgtEl>
                                      </p:cBhvr>
                                    </p:animEffect>
                                    <p:anim calcmode="lin" valueType="num">
                                      <p:cBhvr>
                                        <p:cTn id="41"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2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511440" y="1938348"/>
            <a:ext cx="6808151" cy="1645800"/>
          </a:xfrm>
          <a:prstGeom prst="rect">
            <a:avLst/>
          </a:prstGeom>
        </p:spPr>
        <p:txBody>
          <a:bodyPr spcFirstLastPara="1" wrap="square" lIns="91425" tIns="91425" rIns="91425" bIns="91425" anchor="b" anchorCtr="0">
            <a:noAutofit/>
          </a:bodyPr>
          <a:lstStyle/>
          <a:p>
            <a:pPr lvl="0">
              <a:lnSpc>
                <a:spcPct val="150000"/>
              </a:lnSpc>
            </a:pPr>
            <a:r>
              <a:rPr lang="en-US" sz="6000" b="1">
                <a:latin typeface="+mj-lt"/>
              </a:rPr>
              <a:t>TỨ PHÂN VỊ</a:t>
            </a:r>
            <a:endParaRPr sz="6000" b="1">
              <a:latin typeface="+mj-lt"/>
            </a:endParaRPr>
          </a:p>
        </p:txBody>
      </p:sp>
      <p:sp>
        <p:nvSpPr>
          <p:cNvPr id="256" name="Google Shape;256;p38"/>
          <p:cNvSpPr txBox="1">
            <a:spLocks noGrp="1"/>
          </p:cNvSpPr>
          <p:nvPr>
            <p:ph type="title" idx="2"/>
          </p:nvPr>
        </p:nvSpPr>
        <p:spPr>
          <a:xfrm>
            <a:off x="5287108" y="707444"/>
            <a:ext cx="1256816" cy="101003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pic>
        <p:nvPicPr>
          <p:cNvPr id="2" name="Picture 1"/>
          <p:cNvPicPr>
            <a:picLocks noChangeAspect="1"/>
          </p:cNvPicPr>
          <p:nvPr/>
        </p:nvPicPr>
        <p:blipFill>
          <a:blip r:embed="rId3"/>
          <a:stretch>
            <a:fillRect/>
          </a:stretch>
        </p:blipFill>
        <p:spPr>
          <a:xfrm flipH="1">
            <a:off x="364943" y="2584174"/>
            <a:ext cx="1836396" cy="2261984"/>
          </a:xfrm>
          <a:prstGeom prst="rect">
            <a:avLst/>
          </a:prstGeom>
        </p:spPr>
      </p:pic>
    </p:spTree>
    <p:extLst>
      <p:ext uri="{BB962C8B-B14F-4D97-AF65-F5344CB8AC3E}">
        <p14:creationId xmlns:p14="http://schemas.microsoft.com/office/powerpoint/2010/main" val="3435475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rot="20806178" flipH="1">
            <a:off x="3817" y="307856"/>
            <a:ext cx="670107" cy="62777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41"/>
          <p:cNvGrpSpPr/>
          <p:nvPr/>
        </p:nvGrpSpPr>
        <p:grpSpPr>
          <a:xfrm>
            <a:off x="8450126" y="437908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155134" y="4353329"/>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801545" y="396717"/>
            <a:ext cx="1370874"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HĐKP 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655407" y="954940"/>
            <a:ext cx="7811882" cy="923330"/>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Thời gian luyện tập trong một ngày (tính theo giờ) của một số vận động viên được ghi lại ở bảng sau:</a:t>
            </a:r>
          </a:p>
        </p:txBody>
      </p:sp>
      <p:sp>
        <p:nvSpPr>
          <p:cNvPr id="3" name="Rectangle 2"/>
          <p:cNvSpPr/>
          <p:nvPr/>
        </p:nvSpPr>
        <p:spPr>
          <a:xfrm>
            <a:off x="654151" y="2985978"/>
            <a:ext cx="7795975" cy="1338828"/>
          </a:xfrm>
          <a:prstGeom prst="rect">
            <a:avLst/>
          </a:prstGeom>
        </p:spPr>
        <p:txBody>
          <a:bodyPr wrap="square">
            <a:spAutoFit/>
          </a:bodyPr>
          <a:lstStyle/>
          <a:p>
            <a:pPr algn="just">
              <a:lnSpc>
                <a:spcPct val="150000"/>
              </a:lnSpc>
            </a:pPr>
            <a:r>
              <a:rPr lang="vi-VN" sz="1800">
                <a:latin typeface="+mn-lt"/>
              </a:rPr>
              <a:t>Huấn luyện viên muốn xác định nhóm gồm 25% các vận động viên có số giờ luyện tập cao nhất. Hỏi huấn luyện viên nên chọn các vận động viên có thời gian luyện tập từ bao nhiêu giờ trở lên vào nhóm này?</a:t>
            </a:r>
            <a:endParaRPr lang="en-US" sz="1800">
              <a:latin typeface="+mn-lt"/>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37001" y="1998775"/>
            <a:ext cx="7648693" cy="897123"/>
          </a:xfrm>
          <a:prstGeom prst="rect">
            <a:avLst/>
          </a:prstGeom>
        </p:spPr>
      </p:pic>
    </p:spTree>
    <p:extLst>
      <p:ext uri="{BB962C8B-B14F-4D97-AF65-F5344CB8AC3E}">
        <p14:creationId xmlns:p14="http://schemas.microsoft.com/office/powerpoint/2010/main" val="206226901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8" name="Google Shape;208;p35"/>
          <p:cNvGrpSpPr/>
          <p:nvPr/>
        </p:nvGrpSpPr>
        <p:grpSpPr>
          <a:xfrm>
            <a:off x="287830" y="4366554"/>
            <a:ext cx="457200" cy="529244"/>
            <a:chOff x="598925" y="4074763"/>
            <a:chExt cx="457200" cy="529244"/>
          </a:xfrm>
        </p:grpSpPr>
        <p:sp>
          <p:nvSpPr>
            <p:cNvPr id="209" name="Google Shape;209;p35"/>
            <p:cNvSpPr/>
            <p:nvPr/>
          </p:nvSpPr>
          <p:spPr>
            <a:xfrm>
              <a:off x="827525" y="43754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35"/>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1" name="Google Shape;211;p35"/>
          <p:cNvGrpSpPr/>
          <p:nvPr/>
        </p:nvGrpSpPr>
        <p:grpSpPr>
          <a:xfrm>
            <a:off x="8423434" y="310159"/>
            <a:ext cx="506153" cy="552407"/>
            <a:chOff x="8046873" y="1141956"/>
            <a:chExt cx="506153" cy="552407"/>
          </a:xfrm>
        </p:grpSpPr>
        <p:sp>
          <p:nvSpPr>
            <p:cNvPr id="212" name="Google Shape;212;p35"/>
            <p:cNvSpPr/>
            <p:nvPr/>
          </p:nvSpPr>
          <p:spPr>
            <a:xfrm>
              <a:off x="8324426" y="14657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13;p35"/>
            <p:cNvSpPr/>
            <p:nvPr/>
          </p:nvSpPr>
          <p:spPr>
            <a:xfrm>
              <a:off x="8046873" y="114195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 name="Title 2"/>
          <p:cNvSpPr>
            <a:spLocks noGrp="1"/>
          </p:cNvSpPr>
          <p:nvPr>
            <p:ph type="title"/>
          </p:nvPr>
        </p:nvSpPr>
        <p:spPr>
          <a:xfrm>
            <a:off x="184464" y="398413"/>
            <a:ext cx="3128431" cy="375900"/>
          </a:xfrm>
        </p:spPr>
        <p:txBody>
          <a:bodyPr/>
          <a:lstStyle/>
          <a:p>
            <a:r>
              <a:rPr lang="en-US" sz="3200" b="1" dirty="0">
                <a:latin typeface="+mn-lt"/>
              </a:rPr>
              <a:t>KHỞI ĐỘNG</a:t>
            </a:r>
          </a:p>
        </p:txBody>
      </p:sp>
      <p:sp>
        <p:nvSpPr>
          <p:cNvPr id="16" name="Rectangle 15"/>
          <p:cNvSpPr/>
          <p:nvPr/>
        </p:nvSpPr>
        <p:spPr>
          <a:xfrm>
            <a:off x="468723" y="1143127"/>
            <a:ext cx="3681104" cy="1754326"/>
          </a:xfrm>
          <a:prstGeom prst="rect">
            <a:avLst/>
          </a:prstGeom>
        </p:spPr>
        <p:txBody>
          <a:bodyPr wrap="square">
            <a:spAutoFit/>
          </a:bodyPr>
          <a:lstStyle/>
          <a:p>
            <a:pPr algn="just">
              <a:lnSpc>
                <a:spcPct val="150000"/>
              </a:lnSpc>
              <a:spcBef>
                <a:spcPts val="100"/>
              </a:spcBef>
              <a:spcAft>
                <a:spcPts val="100"/>
              </a:spcAft>
            </a:pPr>
            <a:r>
              <a:rPr lang="vi-VN" sz="1800">
                <a:latin typeface="+mn-lt"/>
                <a:ea typeface="Times New Roman" panose="02020603050405020304" pitchFamily="18" charset="0"/>
              </a:rPr>
              <a:t>Biểu đồ bên thống kê chiều cao (đơn vị: cm) của các vận động viên hai động bóng rổ Sao La và Kim Ngưu.</a:t>
            </a:r>
          </a:p>
        </p:txBody>
      </p:sp>
      <p:sp>
        <p:nvSpPr>
          <p:cNvPr id="6" name="Rectangle 5"/>
          <p:cNvSpPr/>
          <p:nvPr/>
        </p:nvSpPr>
        <p:spPr>
          <a:xfrm>
            <a:off x="508479" y="2956770"/>
            <a:ext cx="3601591" cy="1338828"/>
          </a:xfrm>
          <a:prstGeom prst="rect">
            <a:avLst/>
          </a:prstGeom>
        </p:spPr>
        <p:txBody>
          <a:bodyPr wrap="square">
            <a:spAutoFit/>
          </a:bodyPr>
          <a:lstStyle/>
          <a:p>
            <a:pPr algn="just">
              <a:lnSpc>
                <a:spcPct val="150000"/>
              </a:lnSpc>
              <a:spcBef>
                <a:spcPts val="600"/>
              </a:spcBef>
              <a:spcAft>
                <a:spcPts val="800"/>
              </a:spcAft>
            </a:pPr>
            <a:r>
              <a:rPr lang="vi-VN" sz="1800">
                <a:latin typeface="+mn-lt"/>
                <a:ea typeface="Dotum" panose="020B0600000101010101" pitchFamily="34" charset="-127"/>
                <a:cs typeface="Times New Roman" panose="02020603050405020304" pitchFamily="18" charset="0"/>
              </a:rPr>
              <a:t>Hãy so sánh chiều cao của các vận động viên hai đội bóng theo số trung bình và số trung vị.</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491256" y="1407101"/>
            <a:ext cx="4177304" cy="2853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rot="20806178" flipH="1">
            <a:off x="3817" y="307856"/>
            <a:ext cx="670107" cy="62777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41"/>
          <p:cNvGrpSpPr/>
          <p:nvPr/>
        </p:nvGrpSpPr>
        <p:grpSpPr>
          <a:xfrm>
            <a:off x="8450126" y="437908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 name="Rectangle 21"/>
          <p:cNvSpPr/>
          <p:nvPr/>
        </p:nvSpPr>
        <p:spPr>
          <a:xfrm>
            <a:off x="4210813" y="332630"/>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C2E8C">
                  <a:lumMod val="75000"/>
                </a:srgbClr>
              </a:solidFill>
              <a:effectLst/>
              <a:uLnTx/>
              <a:uFillTx/>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4485" y="841389"/>
                <a:ext cx="8470285" cy="3960058"/>
              </a:xfrm>
              <a:prstGeom prst="rect">
                <a:avLst/>
              </a:prstGeom>
            </p:spPr>
            <p:txBody>
              <a:bodyPr wrap="square">
                <a:spAutoFit/>
              </a:bodyPr>
              <a:lstStyle/>
              <a:p>
                <a:pPr algn="just">
                  <a:lnSpc>
                    <a:spcPct val="150000"/>
                  </a:lnSpc>
                  <a:spcBef>
                    <a:spcPts val="100"/>
                  </a:spcBef>
                  <a:spcAft>
                    <a:spcPts val="100"/>
                  </a:spcAft>
                </a:pPr>
                <a:r>
                  <a:rPr lang="en-US" sz="1800" kern="100">
                    <a:latin typeface="+mn-lt"/>
                    <a:ea typeface="Calibri" panose="020F0502020204030204" pitchFamily="34" charset="0"/>
                    <a:cs typeface="Times New Roman" panose="02020603050405020304" pitchFamily="18" charset="0"/>
                  </a:rPr>
                  <a:t>Để lựa chọn 25% các vận động viên có số giờ luyện tập cao nhất thì ta thực hiện</a:t>
                </a:r>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Wingdings" panose="05000000000000000000" pitchFamily="2" charset="2"/>
                  <a:buChar char="§"/>
                </a:pPr>
                <a:r>
                  <a:rPr lang="en-US" sz="1800" kern="100">
                    <a:effectLst/>
                    <a:latin typeface="+mn-lt"/>
                    <a:ea typeface="Calibri" panose="020F0502020204030204" pitchFamily="34" charset="0"/>
                    <a:cs typeface="Times New Roman" panose="02020603050405020304" pitchFamily="18" charset="0"/>
                  </a:rPr>
                  <a:t>Cần sắp xếp mẫu số liệu theo thứ tự không giảm.</a:t>
                </a:r>
              </a:p>
              <a:p>
                <a:pPr marL="285750" indent="-285750" algn="just">
                  <a:lnSpc>
                    <a:spcPct val="150000"/>
                  </a:lnSpc>
                  <a:spcBef>
                    <a:spcPts val="100"/>
                  </a:spcBef>
                  <a:spcAft>
                    <a:spcPts val="100"/>
                  </a:spcAft>
                  <a:buFont typeface="Wingdings" panose="05000000000000000000" pitchFamily="2" charset="2"/>
                  <a:buChar char="§"/>
                </a:pPr>
                <a:r>
                  <a:rPr lang="en-US" sz="1800" kern="100">
                    <a:effectLst/>
                    <a:latin typeface="+mn-lt"/>
                    <a:ea typeface="Calibri" panose="020F0502020204030204" pitchFamily="34" charset="0"/>
                    <a:cs typeface="Times New Roman" panose="02020603050405020304" pitchFamily="18" charset="0"/>
                  </a:rPr>
                  <a:t>Chia thành 4 phần đều nhau.</a:t>
                </a:r>
              </a:p>
              <a:p>
                <a:pPr marL="285750" indent="-285750" algn="just">
                  <a:lnSpc>
                    <a:spcPct val="150000"/>
                  </a:lnSpc>
                  <a:spcBef>
                    <a:spcPts val="100"/>
                  </a:spcBef>
                  <a:spcAft>
                    <a:spcPts val="100"/>
                  </a:spcAft>
                  <a:buFont typeface="Wingdings" panose="05000000000000000000" pitchFamily="2" charset="2"/>
                  <a:buChar char="§"/>
                </a:pPr>
                <a:r>
                  <a:rPr lang="en-US" sz="1800" kern="100">
                    <a:effectLst/>
                    <a:latin typeface="+mn-lt"/>
                    <a:ea typeface="Calibri" panose="020F0502020204030204" pitchFamily="34" charset="0"/>
                    <a:cs typeface="Times New Roman" panose="02020603050405020304" pitchFamily="18" charset="0"/>
                  </a:rPr>
                  <a:t>Để xác định 25% người có thời gian cao nhất cần xác định tứ phân vị thứ ba của mẫu số liệu.</a:t>
                </a:r>
              </a:p>
              <a:p>
                <a:pPr marL="285750" indent="-285750" algn="just">
                  <a:lnSpc>
                    <a:spcPct val="150000"/>
                  </a:lnSpc>
                  <a:spcBef>
                    <a:spcPts val="100"/>
                  </a:spcBef>
                  <a:spcAft>
                    <a:spcPts val="100"/>
                  </a:spcAft>
                  <a:buFontTx/>
                  <a:buChar char="-"/>
                </a:pPr>
                <a:r>
                  <a:rPr lang="en-US" sz="1800" kern="100">
                    <a:effectLst/>
                    <a:latin typeface="+mn-lt"/>
                    <a:ea typeface="Calibri" panose="020F0502020204030204" pitchFamily="34" charset="0"/>
                    <a:cs typeface="Times New Roman" panose="02020603050405020304" pitchFamily="18" charset="0"/>
                  </a:rPr>
                  <a:t>Dãy số liệu có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=39</m:t>
                    </m:r>
                  </m:oMath>
                </a14:m>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Tx/>
                  <a:buChar char="-"/>
                </a:pPr>
                <a:r>
                  <a:rPr lang="en-US" sz="1800" kern="100">
                    <a:effectLst/>
                    <a:latin typeface="+mn-lt"/>
                    <a:ea typeface="Calibri" panose="020F0502020204030204" pitchFamily="34" charset="0"/>
                    <a:cs typeface="Times New Roman" panose="02020603050405020304" pitchFamily="18" charset="0"/>
                  </a:rPr>
                  <a:t>Tứ phân vị thứ nhất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10</m:t>
                        </m:r>
                      </m:sub>
                    </m:sSub>
                  </m:oMath>
                </a14:m>
                <a:r>
                  <a:rPr lang="en-US" sz="1800" kern="100">
                    <a:effectLst/>
                    <a:latin typeface="+mn-lt"/>
                    <a:ea typeface="Malgun Gothic" panose="020B0503020000020004" pitchFamily="34" charset="-127"/>
                    <a:cs typeface="Times New Roman" panose="02020603050405020304" pitchFamily="18" charset="0"/>
                  </a:rPr>
                  <a:t> thuộc nhóm </a:t>
                </a:r>
                <a:r>
                  <a:rPr lang="en-US" sz="1800" kern="100">
                    <a:effectLst/>
                    <a:latin typeface="+mn-lt"/>
                    <a:ea typeface="Calibri" panose="020F0502020204030204" pitchFamily="34" charset="0"/>
                    <a:cs typeface="Times New Roman" panose="02020603050405020304" pitchFamily="18" charset="0"/>
                  </a:rPr>
                  <a:t>[2;4).</a:t>
                </a:r>
              </a:p>
              <a:p>
                <a:pPr marL="285750" indent="-285750" algn="just">
                  <a:lnSpc>
                    <a:spcPct val="150000"/>
                  </a:lnSpc>
                  <a:spcBef>
                    <a:spcPts val="100"/>
                  </a:spcBef>
                  <a:spcAft>
                    <a:spcPts val="100"/>
                  </a:spcAft>
                  <a:buFontTx/>
                  <a:buChar char="-"/>
                </a:pPr>
                <a:r>
                  <a:rPr lang="en-US" sz="1800" kern="100">
                    <a:effectLst/>
                    <a:latin typeface="+mn-lt"/>
                    <a:ea typeface="Calibri" panose="020F0502020204030204" pitchFamily="34" charset="0"/>
                    <a:cs typeface="Times New Roman" panose="02020603050405020304" pitchFamily="18" charset="0"/>
                  </a:rPr>
                  <a:t>Tứ phân vị thứ hai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20</m:t>
                        </m:r>
                      </m:sub>
                    </m:sSub>
                  </m:oMath>
                </a14:m>
                <a:r>
                  <a:rPr lang="en-US" sz="1800" kern="100">
                    <a:effectLst/>
                    <a:latin typeface="+mn-lt"/>
                    <a:ea typeface="Malgun Gothic" panose="020B0503020000020004" pitchFamily="34" charset="-127"/>
                    <a:cs typeface="Times New Roman" panose="02020603050405020304" pitchFamily="18" charset="0"/>
                  </a:rPr>
                  <a:t> thuộc nhóm </a:t>
                </a:r>
                <a:r>
                  <a:rPr lang="en-US" sz="1800" kern="100">
                    <a:effectLst/>
                    <a:latin typeface="+mn-lt"/>
                    <a:ea typeface="Calibri" panose="020F0502020204030204" pitchFamily="34" charset="0"/>
                    <a:cs typeface="Times New Roman" panose="02020603050405020304" pitchFamily="18" charset="0"/>
                  </a:rPr>
                  <a:t>[4;6).</a:t>
                </a:r>
              </a:p>
              <a:p>
                <a:pPr marL="285750" indent="-285750" algn="just">
                  <a:lnSpc>
                    <a:spcPct val="150000"/>
                  </a:lnSpc>
                  <a:spcBef>
                    <a:spcPts val="100"/>
                  </a:spcBef>
                  <a:spcAft>
                    <a:spcPts val="100"/>
                  </a:spcAft>
                  <a:buFontTx/>
                  <a:buChar char="-"/>
                </a:pPr>
                <a:r>
                  <a:rPr lang="en-US" sz="1800" kern="100">
                    <a:effectLst/>
                    <a:latin typeface="+mn-lt"/>
                    <a:ea typeface="Calibri" panose="020F0502020204030204" pitchFamily="34" charset="0"/>
                    <a:cs typeface="Times New Roman" panose="02020603050405020304" pitchFamily="18" charset="0"/>
                  </a:rPr>
                  <a:t>Tứ phân vị thứ ba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30</m:t>
                        </m:r>
                      </m:sub>
                    </m:sSub>
                  </m:oMath>
                </a14:m>
                <a:r>
                  <a:rPr lang="en-US" sz="1800" kern="100">
                    <a:effectLst/>
                    <a:latin typeface="+mn-lt"/>
                    <a:ea typeface="Malgun Gothic" panose="020B0503020000020004" pitchFamily="34" charset="-127"/>
                    <a:cs typeface="Times New Roman" panose="02020603050405020304" pitchFamily="18" charset="0"/>
                  </a:rPr>
                  <a:t> thuộc nhóm </a:t>
                </a:r>
                <a:r>
                  <a:rPr lang="en-US" sz="1800" kern="100">
                    <a:effectLst/>
                    <a:latin typeface="+mn-lt"/>
                    <a:ea typeface="Calibri" panose="020F0502020204030204" pitchFamily="34" charset="0"/>
                    <a:cs typeface="Times New Roman" panose="02020603050405020304" pitchFamily="18" charset="0"/>
                  </a:rPr>
                  <a:t>[6;8).</a:t>
                </a:r>
              </a:p>
            </p:txBody>
          </p:sp>
        </mc:Choice>
        <mc:Fallback xmlns="">
          <p:sp>
            <p:nvSpPr>
              <p:cNvPr id="2" name="Rectangle 1"/>
              <p:cNvSpPr>
                <a:spLocks noRot="1" noChangeAspect="1" noMove="1" noResize="1" noEditPoints="1" noAdjustHandles="1" noChangeArrowheads="1" noChangeShapeType="1" noTextEdit="1"/>
              </p:cNvSpPr>
              <p:nvPr/>
            </p:nvSpPr>
            <p:spPr>
              <a:xfrm>
                <a:off x="324485" y="841389"/>
                <a:ext cx="8470285" cy="3960058"/>
              </a:xfrm>
              <a:prstGeom prst="rect">
                <a:avLst/>
              </a:prstGeom>
              <a:blipFill>
                <a:blip r:embed="rId3"/>
                <a:stretch>
                  <a:fillRect l="-576" r="-576" b="-1538"/>
                </a:stretch>
              </a:blipFill>
            </p:spPr>
            <p:txBody>
              <a:bodyPr/>
              <a:lstStyle/>
              <a:p>
                <a:r>
                  <a:rPr lang="en-US">
                    <a:noFill/>
                  </a:rPr>
                  <a:t> </a:t>
                </a:r>
              </a:p>
            </p:txBody>
          </p:sp>
        </mc:Fallback>
      </mc:AlternateContent>
    </p:spTree>
    <p:extLst>
      <p:ext uri="{BB962C8B-B14F-4D97-AF65-F5344CB8AC3E}">
        <p14:creationId xmlns:p14="http://schemas.microsoft.com/office/powerpoint/2010/main" val="12572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le 4"/>
              <p:cNvSpPr/>
              <p:nvPr/>
            </p:nvSpPr>
            <p:spPr>
              <a:xfrm>
                <a:off x="379682" y="759661"/>
                <a:ext cx="8356821" cy="414958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000" b="1" i="1" kern="100">
                    <a:solidFill>
                      <a:srgbClr val="000000"/>
                    </a:solidFill>
                    <a:ea typeface="Calibri" panose="020F0502020204030204" pitchFamily="34" charset="0"/>
                    <a:cs typeface="Times New Roman" panose="02020603050405020304" pitchFamily="18" charset="0"/>
                  </a:rPr>
                  <a:t>Công thức xác định tứ phân vị của mẫu số liệu ghép nhóm</a:t>
                </a:r>
                <a:endParaRPr lang="en-US" sz="2000" b="1" i="1" kern="1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a:solidFill>
                      <a:srgbClr val="000000"/>
                    </a:solidFill>
                    <a:effectLst/>
                    <a:ea typeface="Calibri" panose="020F0502020204030204" pitchFamily="34" charset="0"/>
                    <a:cs typeface="Times New Roman" panose="02020603050405020304" pitchFamily="18" charset="0"/>
                  </a:rPr>
                  <a:t>Tứ phân vị thứ hai của mẫu số liệu ghép nhóm, kí hiệu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2000" kern="100">
                    <a:solidFill>
                      <a:srgbClr val="000000"/>
                    </a:solidFill>
                    <a:effectLst/>
                    <a:ea typeface="Malgun Gothic" panose="020B0503020000020004" pitchFamily="34" charset="-127"/>
                    <a:cs typeface="Times New Roman" panose="02020603050405020304" pitchFamily="18" charset="0"/>
                  </a:rPr>
                  <a:t>, là trung vị của mẫu số liệu ghép nhóm.</a:t>
                </a:r>
              </a:p>
              <a:p>
                <a:pPr algn="just">
                  <a:lnSpc>
                    <a:spcPct val="150000"/>
                  </a:lnSpc>
                  <a:spcBef>
                    <a:spcPts val="100"/>
                  </a:spcBef>
                  <a:spcAft>
                    <a:spcPts val="100"/>
                  </a:spcAft>
                </a:pPr>
                <a:r>
                  <a:rPr lang="en-US" sz="2000" kern="100">
                    <a:solidFill>
                      <a:srgbClr val="000000"/>
                    </a:solidFill>
                    <a:ea typeface="Malgun Gothic" panose="020B0503020000020004" pitchFamily="34" charset="-127"/>
                    <a:cs typeface="Times New Roman" panose="02020603050405020304" pitchFamily="18" charset="0"/>
                  </a:rPr>
                  <a:t>Để tìm tứ phân vị thứ nhất của mẫu số liệu ghép nhóm, kí hiệu </a:t>
                </a:r>
                <a14:m>
                  <m:oMath xmlns:m="http://schemas.openxmlformats.org/officeDocument/2006/math">
                    <m:sSub>
                      <m:sSub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2000" kern="100">
                    <a:solidFill>
                      <a:srgbClr val="000000"/>
                    </a:solidFill>
                    <a:ea typeface="Malgun Gothic" panose="020B0503020000020004" pitchFamily="34" charset="-127"/>
                    <a:cs typeface="Times New Roman" panose="02020603050405020304" pitchFamily="18" charset="0"/>
                  </a:rPr>
                  <a:t>, ta thực hiện như sau:</a:t>
                </a:r>
                <a:endParaRPr lang="en-US" sz="2000" kern="100">
                  <a:solidFill>
                    <a:srgbClr val="000000"/>
                  </a:solidFill>
                  <a:effectLst/>
                  <a:ea typeface="Calibri" panose="020F0502020204030204" pitchFamily="34" charset="0"/>
                  <a:cs typeface="Times New Roman" panose="02020603050405020304" pitchFamily="18" charset="0"/>
                </a:endParaRPr>
              </a:p>
              <a:p>
                <a:pPr marL="342900" indent="-342900">
                  <a:lnSpc>
                    <a:spcPct val="150000"/>
                  </a:lnSpc>
                  <a:spcBef>
                    <a:spcPts val="100"/>
                  </a:spcBef>
                  <a:spcAft>
                    <a:spcPts val="100"/>
                  </a:spcAft>
                  <a:buFont typeface="Wingdings" panose="05000000000000000000" pitchFamily="2" charset="2"/>
                  <a:buChar char="§"/>
                </a:pPr>
                <a:r>
                  <a:rPr lang="en-US" sz="2000" kern="100">
                    <a:solidFill>
                      <a:srgbClr val="000000"/>
                    </a:solidFill>
                    <a:effectLst/>
                    <a:ea typeface="Calibri" panose="020F0502020204030204" pitchFamily="34" charset="0"/>
                    <a:cs typeface="Times New Roman" panose="02020603050405020304" pitchFamily="18" charset="0"/>
                  </a:rPr>
                  <a:t>Giả sử nhóm </a:t>
                </a:r>
                <a14:m>
                  <m:oMath xmlns:m="http://schemas.openxmlformats.org/officeDocument/2006/math">
                    <m:d>
                      <m:dPr>
                        <m:begChr m:val="["/>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e>
                    </m:d>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a:solidFill>
                      <a:srgbClr val="000000"/>
                    </a:solidFill>
                    <a:effectLst/>
                    <a:ea typeface="Malgun Gothic" panose="020B0503020000020004" pitchFamily="34" charset="-127"/>
                    <a:cs typeface="Times New Roman" panose="02020603050405020304" pitchFamily="18" charset="0"/>
                  </a:rPr>
                  <a:t>chứa tứ phân vị thứ nhất; </a:t>
                </a:r>
                <a:endParaRPr lang="en-US" sz="2000" kern="100">
                  <a:solidFill>
                    <a:srgbClr val="000000"/>
                  </a:solidFill>
                  <a:ea typeface="Calibri" panose="020F0502020204030204" pitchFamily="34" charset="0"/>
                  <a:cs typeface="Times New Roman" panose="02020603050405020304" pitchFamily="18" charset="0"/>
                </a:endParaRPr>
              </a:p>
              <a:p>
                <a:pPr marL="342900" indent="-342900">
                  <a:lnSpc>
                    <a:spcPct val="150000"/>
                  </a:lnSpc>
                  <a:spcBef>
                    <a:spcPts val="100"/>
                  </a:spcBef>
                  <a:spcAft>
                    <a:spcPts val="100"/>
                  </a:spcAft>
                  <a:buFont typeface="Wingdings" panose="05000000000000000000" pitchFamily="2" charset="2"/>
                  <a:buChar char="§"/>
                </a:pPr>
                <a14:m>
                  <m:oMath xmlns:m="http://schemas.openxmlformats.org/officeDocument/2006/math">
                    <m:sSub>
                      <m:sSubPr>
                        <m:ctrlP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oMath>
                </a14:m>
                <a:r>
                  <a:rPr lang="en-US" sz="2000">
                    <a:solidFill>
                      <a:srgbClr val="000000"/>
                    </a:solidFill>
                    <a:effectLst/>
                    <a:ea typeface="Malgun Gothic" panose="020B0503020000020004" pitchFamily="34" charset="-127"/>
                    <a:cs typeface="Times New Roman" panose="02020603050405020304" pitchFamily="18" charset="0"/>
                  </a:rPr>
                  <a:t> là tần số của nhóm chứa tứ phân vị thứ nhất;</a:t>
                </a:r>
                <a:endParaRPr lang="en-US" sz="2000">
                  <a:solidFill>
                    <a:srgbClr val="000000"/>
                  </a:solidFill>
                  <a:ea typeface="Calibri" panose="020F0502020204030204" pitchFamily="34" charset="0"/>
                  <a:cs typeface="Times New Roman" panose="02020603050405020304" pitchFamily="18" charset="0"/>
                </a:endParaRPr>
              </a:p>
              <a:p>
                <a:pPr marL="342900" indent="-342900">
                  <a:lnSpc>
                    <a:spcPct val="150000"/>
                  </a:lnSpc>
                  <a:spcBef>
                    <a:spcPts val="100"/>
                  </a:spcBef>
                  <a:spcAft>
                    <a:spcPts val="100"/>
                  </a:spcAft>
                  <a:buFont typeface="Wingdings" panose="05000000000000000000" pitchFamily="2" charset="2"/>
                  <a:buChar char="§"/>
                </a:pPr>
                <a14:m>
                  <m:oMath xmlns:m="http://schemas.openxmlformats.org/officeDocument/2006/math">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sub>
                    </m:sSub>
                  </m:oMath>
                </a14:m>
                <a:endParaRPr lang="en-US" sz="2000">
                  <a:solidFill>
                    <a:srgbClr val="000000"/>
                  </a:solidFill>
                  <a:effectLst/>
                  <a:ea typeface="Calibri" panose="020F0502020204030204" pitchFamily="34" charset="0"/>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379682" y="759661"/>
                <a:ext cx="8356821" cy="4149587"/>
              </a:xfrm>
              <a:prstGeom prst="roundRect">
                <a:avLst/>
              </a:prstGeom>
              <a:blipFill>
                <a:blip r:embed="rId3"/>
                <a:stretch>
                  <a:fillRect/>
                </a:stretch>
              </a:blipFill>
            </p:spPr>
            <p:txBody>
              <a:bodyPr/>
              <a:lstStyle/>
              <a:p>
                <a:r>
                  <a:rPr lang="en-US">
                    <a:noFill/>
                  </a:rPr>
                  <a:t> </a:t>
                </a:r>
              </a:p>
            </p:txBody>
          </p:sp>
        </mc:Fallback>
      </mc:AlternateContent>
      <p:sp>
        <p:nvSpPr>
          <p:cNvPr id="2" name="Rectangle 1"/>
          <p:cNvSpPr/>
          <p:nvPr/>
        </p:nvSpPr>
        <p:spPr>
          <a:xfrm>
            <a:off x="3590519" y="26311"/>
            <a:ext cx="1935145" cy="638573"/>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chemeClr val="bg1">
                    <a:lumMod val="25000"/>
                  </a:schemeClr>
                </a:solidFill>
                <a:effectLst/>
                <a:uLnTx/>
                <a:uFillTx/>
                <a:latin typeface="Arial" panose="020B0604020202020204" pitchFamily="34" charset="0"/>
                <a:cs typeface="Arial" panose="020B0604020202020204" pitchFamily="34" charset="0"/>
                <a:sym typeface="Arial"/>
              </a:rPr>
              <a:t>KẾT</a:t>
            </a:r>
            <a:r>
              <a:rPr kumimoji="0" lang="en-US" sz="2700" b="1" i="0" u="none" strike="noStrike" kern="1200" cap="none" spc="0" normalizeH="0" noProof="0">
                <a:ln>
                  <a:noFill/>
                </a:ln>
                <a:solidFill>
                  <a:schemeClr val="bg1">
                    <a:lumMod val="25000"/>
                  </a:schemeClr>
                </a:solidFill>
                <a:effectLst/>
                <a:uLnTx/>
                <a:uFillTx/>
                <a:latin typeface="Arial" panose="020B0604020202020204" pitchFamily="34" charset="0"/>
                <a:cs typeface="Arial" panose="020B0604020202020204" pitchFamily="34" charset="0"/>
                <a:sym typeface="Arial"/>
              </a:rPr>
              <a:t> LUẬN</a:t>
            </a:r>
            <a:endParaRPr kumimoji="0" lang="en-US" sz="2700" b="1" i="0" u="none" strike="noStrike" kern="1200" cap="none" spc="0" normalizeH="0" baseline="0" noProof="0">
              <a:ln>
                <a:noFill/>
              </a:ln>
              <a:solidFill>
                <a:schemeClr val="bg1">
                  <a:lumMod val="25000"/>
                </a:schemeClr>
              </a:solidFill>
              <a:effectLst/>
              <a:uLnTx/>
              <a:uFillTx/>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4"/>
          <a:stretch>
            <a:fillRect/>
          </a:stretch>
        </p:blipFill>
        <p:spPr>
          <a:xfrm>
            <a:off x="8207814" y="346072"/>
            <a:ext cx="695212" cy="669427"/>
          </a:xfrm>
          <a:prstGeom prst="rect">
            <a:avLst/>
          </a:prstGeom>
        </p:spPr>
      </p:pic>
      <p:pic>
        <p:nvPicPr>
          <p:cNvPr id="4" name="Picture 3"/>
          <p:cNvPicPr>
            <a:picLocks noChangeAspect="1"/>
          </p:cNvPicPr>
          <p:nvPr/>
        </p:nvPicPr>
        <p:blipFill>
          <a:blip r:embed="rId5"/>
          <a:stretch>
            <a:fillRect/>
          </a:stretch>
        </p:blipFill>
        <p:spPr>
          <a:xfrm rot="1111750" flipH="1">
            <a:off x="8316229" y="4157693"/>
            <a:ext cx="678901" cy="893132"/>
          </a:xfrm>
          <a:prstGeom prst="rect">
            <a:avLst/>
          </a:prstGeom>
        </p:spPr>
      </p:pic>
    </p:spTree>
    <p:extLst>
      <p:ext uri="{BB962C8B-B14F-4D97-AF65-F5344CB8AC3E}">
        <p14:creationId xmlns:p14="http://schemas.microsoft.com/office/powerpoint/2010/main" val="37570337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le 4"/>
              <p:cNvSpPr/>
              <p:nvPr/>
            </p:nvSpPr>
            <p:spPr>
              <a:xfrm>
                <a:off x="615230" y="301429"/>
                <a:ext cx="7868811" cy="450115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spcBef>
                    <a:spcPts val="100"/>
                  </a:spcBef>
                  <a:spcAft>
                    <a:spcPts val="100"/>
                  </a:spcAft>
                </a:pPr>
                <a:r>
                  <a:rPr lang="en-US" sz="2000">
                    <a:solidFill>
                      <a:srgbClr val="000000"/>
                    </a:solidFill>
                    <a:ea typeface="Calibri" panose="020F0502020204030204" pitchFamily="34" charset="0"/>
                    <a:cs typeface="Times New Roman" panose="02020603050405020304" pitchFamily="18" charset="0"/>
                  </a:rPr>
                  <a:t>Khi đó </a:t>
                </a:r>
                <a14:m>
                  <m:oMath xmlns:m="http://schemas.openxmlformats.org/officeDocument/2006/math">
                    <m:sSub>
                      <m:sSub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sub>
                    </m:sSub>
                    <m: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num>
                          <m:den>
                            <m: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C</m:t>
                        </m:r>
                      </m:num>
                      <m:den>
                        <m:sSub>
                          <m:sSub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𝑛</m:t>
                            </m:r>
                          </m:e>
                          <m:sub>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sub>
                        </m:sSub>
                      </m:den>
                    </m:f>
                    <m: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m:rPr>
                                <m:sty m:val="p"/>
                              </m:rP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m:t>
                            </m:r>
                            <m:r>
                              <a:rPr lang="en-US" sz="20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sub>
                        </m:sSub>
                      </m:e>
                    </m:d>
                    <m:r>
                      <m:rPr>
                        <m:nor/>
                      </m:rPr>
                      <a:rPr lang="en-US" sz="2000" i="1" kern="100">
                        <a:solidFill>
                          <a:srgbClr val="000000"/>
                        </a:solidFill>
                        <a:ea typeface="Calibri" panose="020F0502020204030204" pitchFamily="34" charset="0"/>
                        <a:cs typeface="Times New Roman" panose="02020603050405020304" pitchFamily="18" charset="0"/>
                      </a:rPr>
                      <m:t> </m:t>
                    </m:r>
                  </m:oMath>
                </a14:m>
                <a:endParaRPr lang="en-US" sz="2000" kern="100">
                  <a:solidFill>
                    <a:srgbClr val="000000"/>
                  </a:solidFill>
                  <a:ea typeface="Calibri" panose="020F0502020204030204" pitchFamily="34" charset="0"/>
                  <a:cs typeface="Times New Roman" panose="02020603050405020304" pitchFamily="18" charset="0"/>
                </a:endParaRPr>
              </a:p>
              <a:p>
                <a:pPr lvl="0" algn="just">
                  <a:lnSpc>
                    <a:spcPct val="150000"/>
                  </a:lnSpc>
                  <a:spcBef>
                    <a:spcPts val="100"/>
                  </a:spcBef>
                  <a:spcAft>
                    <a:spcPts val="100"/>
                  </a:spcAft>
                </a:pPr>
                <a:r>
                  <a:rPr lang="en-US" sz="2000" kern="100">
                    <a:solidFill>
                      <a:srgbClr val="000000"/>
                    </a:solidFill>
                    <a:ea typeface="Malgun Gothic" panose="020B0503020000020004" pitchFamily="34" charset="-127"/>
                    <a:cs typeface="Times New Roman" panose="02020603050405020304" pitchFamily="18" charset="0"/>
                  </a:rPr>
                  <a:t>Tương tự, để tìm tứ phân vị thứ ba của mẫu số liệu ghép nhóm, kí hiệu </a:t>
                </a:r>
                <a14:m>
                  <m:oMath xmlns:m="http://schemas.openxmlformats.org/officeDocument/2006/math">
                    <m:sSub>
                      <m:sSubPr>
                        <m:ctrlP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2000" kern="100">
                    <a:solidFill>
                      <a:srgbClr val="000000"/>
                    </a:solidFill>
                    <a:ea typeface="Malgun Gothic" panose="020B0503020000020004" pitchFamily="34" charset="-127"/>
                    <a:cs typeface="Times New Roman" panose="02020603050405020304" pitchFamily="18" charset="0"/>
                  </a:rPr>
                  <a:t>, ta thực hiện như sau:</a:t>
                </a:r>
                <a:endParaRPr lang="en-US" sz="2000" kern="100">
                  <a:solidFill>
                    <a:srgbClr val="000000"/>
                  </a:solidFill>
                  <a:ea typeface="Calibri" panose="020F0502020204030204" pitchFamily="34" charset="0"/>
                  <a:cs typeface="Times New Roman" panose="02020603050405020304" pitchFamily="18" charset="0"/>
                </a:endParaRPr>
              </a:p>
              <a:p>
                <a:pPr marL="342900" indent="-342900">
                  <a:lnSpc>
                    <a:spcPct val="150000"/>
                  </a:lnSpc>
                  <a:spcBef>
                    <a:spcPts val="100"/>
                  </a:spcBef>
                  <a:spcAft>
                    <a:spcPts val="100"/>
                  </a:spcAft>
                  <a:buFont typeface="Wingdings" panose="05000000000000000000" pitchFamily="2" charset="2"/>
                  <a:buChar char="§"/>
                </a:pPr>
                <a:r>
                  <a:rPr lang="en-US" sz="2000" kern="100">
                    <a:solidFill>
                      <a:srgbClr val="000000"/>
                    </a:solidFill>
                    <a:ea typeface="Calibri" panose="020F0502020204030204" pitchFamily="34" charset="0"/>
                    <a:cs typeface="Times New Roman" panose="02020603050405020304" pitchFamily="18" charset="0"/>
                  </a:rPr>
                  <a:t>Giả sử nhóm </a:t>
                </a:r>
                <a14:m>
                  <m:oMath xmlns:m="http://schemas.openxmlformats.org/officeDocument/2006/math">
                    <m:d>
                      <m:dPr>
                        <m:begChr m:val="["/>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e>
                    </m:d>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a:solidFill>
                      <a:srgbClr val="000000"/>
                    </a:solidFill>
                    <a:effectLst/>
                    <a:ea typeface="Malgun Gothic" panose="020B0503020000020004" pitchFamily="34" charset="-127"/>
                    <a:cs typeface="Times New Roman" panose="02020603050405020304" pitchFamily="18" charset="0"/>
                  </a:rPr>
                  <a:t>chứa tứ phân vị thứ ba; </a:t>
                </a:r>
                <a:endParaRPr lang="en-US" sz="2000" kern="100">
                  <a:solidFill>
                    <a:srgbClr val="000000"/>
                  </a:solidFill>
                  <a:ea typeface="Calibri" panose="020F0502020204030204" pitchFamily="34" charset="0"/>
                  <a:cs typeface="Times New Roman" panose="02020603050405020304" pitchFamily="18" charset="0"/>
                </a:endParaRPr>
              </a:p>
              <a:p>
                <a:pPr marL="342900" indent="-342900">
                  <a:lnSpc>
                    <a:spcPct val="150000"/>
                  </a:lnSpc>
                  <a:spcBef>
                    <a:spcPts val="100"/>
                  </a:spcBef>
                  <a:spcAft>
                    <a:spcPts val="100"/>
                  </a:spcAft>
                  <a:buFont typeface="Wingdings" panose="05000000000000000000" pitchFamily="2" charset="2"/>
                  <a:buChar char="§"/>
                </a:pPr>
                <a14:m>
                  <m:oMath xmlns:m="http://schemas.openxmlformats.org/officeDocument/2006/math">
                    <m:sSub>
                      <m:sSubPr>
                        <m:ctrlP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oMath>
                </a14:m>
                <a:r>
                  <a:rPr lang="en-US" sz="2000">
                    <a:solidFill>
                      <a:srgbClr val="000000"/>
                    </a:solidFill>
                    <a:effectLst/>
                    <a:ea typeface="Malgun Gothic" panose="020B0503020000020004" pitchFamily="34" charset="-127"/>
                    <a:cs typeface="Times New Roman" panose="02020603050405020304" pitchFamily="18" charset="0"/>
                  </a:rPr>
                  <a:t> là tần số của nhóm chứa tứ phân vị thứ ba</a:t>
                </a:r>
                <a:r>
                  <a:rPr lang="en-US" sz="2000">
                    <a:solidFill>
                      <a:srgbClr val="000000"/>
                    </a:solidFill>
                    <a:ea typeface="Malgun Gothic" panose="020B0503020000020004" pitchFamily="34" charset="-127"/>
                    <a:cs typeface="Times New Roman" panose="02020603050405020304" pitchFamily="18" charset="0"/>
                  </a:rPr>
                  <a:t>;</a:t>
                </a:r>
                <a:endParaRPr lang="en-US" sz="2000">
                  <a:solidFill>
                    <a:srgbClr val="000000"/>
                  </a:solidFill>
                  <a:ea typeface="Calibri" panose="020F0502020204030204" pitchFamily="34" charset="0"/>
                  <a:cs typeface="Times New Roman" panose="02020603050405020304" pitchFamily="18" charset="0"/>
                </a:endParaRPr>
              </a:p>
              <a:p>
                <a:pPr marL="342900" indent="-342900">
                  <a:lnSpc>
                    <a:spcPct val="150000"/>
                  </a:lnSpc>
                  <a:spcBef>
                    <a:spcPts val="100"/>
                  </a:spcBef>
                  <a:spcAft>
                    <a:spcPts val="100"/>
                  </a:spcAft>
                  <a:buFont typeface="Wingdings" panose="05000000000000000000" pitchFamily="2" charset="2"/>
                  <a:buChar char="§"/>
                </a:pPr>
                <a14:m>
                  <m:oMath xmlns:m="http://schemas.openxmlformats.org/officeDocument/2006/math">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𝑗</m:t>
                        </m:r>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sub>
                    </m:sSub>
                  </m:oMath>
                </a14:m>
                <a:endParaRPr lang="en-US" sz="2000">
                  <a:solidFill>
                    <a:srgbClr val="000000"/>
                  </a:solidFill>
                  <a:effectLs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2000">
                    <a:solidFill>
                      <a:srgbClr val="000000"/>
                    </a:solidFill>
                    <a:ea typeface="Calibri" panose="020F0502020204030204" pitchFamily="34" charset="0"/>
                    <a:cs typeface="Times New Roman" panose="02020603050405020304" pitchFamily="18" charset="0"/>
                  </a:rPr>
                  <a:t>Khi đó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num>
                      <m:den>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𝑗</m:t>
                            </m:r>
                          </m:sub>
                        </m:sSub>
                      </m:e>
                    </m:d>
                  </m:oMath>
                </a14:m>
                <a:endParaRPr lang="en-US" sz="2000" kern="100">
                  <a:solidFill>
                    <a:srgbClr val="000000"/>
                  </a:solidFill>
                  <a:effectLst/>
                  <a:ea typeface="Calibri" panose="020F0502020204030204" pitchFamily="34" charset="0"/>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615230" y="301429"/>
                <a:ext cx="7868811" cy="4501158"/>
              </a:xfrm>
              <a:prstGeom prst="roundRect">
                <a:avLst/>
              </a:prstGeom>
              <a:blipFill>
                <a:blip r:embed="rId3"/>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7760473" y="3945310"/>
            <a:ext cx="985262" cy="948719"/>
          </a:xfrm>
          <a:prstGeom prst="rect">
            <a:avLst/>
          </a:prstGeom>
        </p:spPr>
      </p:pic>
      <p:pic>
        <p:nvPicPr>
          <p:cNvPr id="4" name="Picture 3"/>
          <p:cNvPicPr>
            <a:picLocks noChangeAspect="1"/>
          </p:cNvPicPr>
          <p:nvPr/>
        </p:nvPicPr>
        <p:blipFill>
          <a:blip r:embed="rId5"/>
          <a:stretch>
            <a:fillRect/>
          </a:stretch>
        </p:blipFill>
        <p:spPr>
          <a:xfrm rot="20997565">
            <a:off x="7830379" y="190111"/>
            <a:ext cx="653189" cy="859306"/>
          </a:xfrm>
          <a:prstGeom prst="rect">
            <a:avLst/>
          </a:prstGeom>
        </p:spPr>
      </p:pic>
    </p:spTree>
    <p:extLst>
      <p:ext uri="{BB962C8B-B14F-4D97-AF65-F5344CB8AC3E}">
        <p14:creationId xmlns:p14="http://schemas.microsoft.com/office/powerpoint/2010/main" val="36521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75129" y="86499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35200" y="8137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869684" y="228559"/>
            <a:ext cx="8340919" cy="45653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Hãy</a:t>
            </a:r>
            <a:r>
              <a:rPr kumimoji="0" lang="en-US" sz="18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xác định các tứ phân vị của mẫu số liệu trong HĐKP 2.</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831074" y="337980"/>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accent6"/>
                </a:solidFill>
                <a:highlight>
                  <a:schemeClr val="accent1"/>
                </a:highlight>
                <a:latin typeface="+mj-lt"/>
              </a:rPr>
              <a:t>Ví dụ 3:</a:t>
            </a:r>
            <a:endParaRPr sz="2000">
              <a:solidFill>
                <a:schemeClr val="accent6"/>
              </a:solidFill>
              <a:highlight>
                <a:schemeClr val="accent1"/>
              </a:highlight>
              <a:latin typeface="+mj-lt"/>
            </a:endParaRPr>
          </a:p>
        </p:txBody>
      </p:sp>
      <p:sp>
        <p:nvSpPr>
          <p:cNvPr id="16" name="Rectangle 15"/>
          <p:cNvSpPr/>
          <p:nvPr/>
        </p:nvSpPr>
        <p:spPr>
          <a:xfrm>
            <a:off x="4232374" y="79462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72257" y="1213168"/>
                <a:ext cx="8340919" cy="3688061"/>
              </a:xfrm>
              <a:prstGeom prst="rect">
                <a:avLst/>
              </a:prstGeom>
            </p:spPr>
            <p:txBody>
              <a:bodyPr wrap="square">
                <a:spAutoFit/>
              </a:bodyPr>
              <a:lstStyle/>
              <a:p>
                <a:pPr algn="just">
                  <a:lnSpc>
                    <a:spcPct val="150000"/>
                  </a:lnSpc>
                  <a:defRPr/>
                </a:pPr>
                <a:r>
                  <a:rPr lang="pt-BR" sz="1800">
                    <a:ea typeface="Arial" panose="020B0604020202020204" pitchFamily="34" charset="0"/>
                    <a:cs typeface="Times New Roman" panose="02020603050405020304" pitchFamily="18" charset="0"/>
                  </a:rPr>
                  <a:t>Nhắc lại </a:t>
                </a:r>
                <a:r>
                  <a:rPr kumimoji="0" lang="pt-BR"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b="0" i="1" smtClean="0">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2</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39</m:t>
                        </m:r>
                      </m:sub>
                    </m:sSub>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là</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thời gian luyện tập của 39 vận động viên.</a:t>
                </a:r>
              </a:p>
              <a:p>
                <a:pPr algn="just">
                  <a:lnSpc>
                    <a:spcPct val="150000"/>
                  </a:lnSpc>
                  <a:defRPr/>
                </a:pPr>
                <a:r>
                  <a:rPr lang="en-US" sz="1800">
                    <a:ea typeface="Arial" panose="020B0604020202020204" pitchFamily="34" charset="0"/>
                    <a:cs typeface="Times New Roman" panose="02020603050405020304" pitchFamily="18" charset="0"/>
                  </a:rPr>
                  <a:t>Tứ phân vị thứ hai của dãy số liệu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2</m:t>
                        </m:r>
                      </m:sub>
                    </m:sSub>
                    <m:r>
                      <a:rPr lang="en-US" sz="1800" b="0" i="1" smtClean="0">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39</m:t>
                        </m:r>
                      </m:sub>
                    </m:sSub>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là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20</m:t>
                        </m:r>
                      </m:sub>
                    </m:sSub>
                    <m:r>
                      <a:rPr lang="en-US" sz="1800" i="1" smtClean="0">
                        <a:latin typeface="Cambria Math" panose="02040503050406030204" pitchFamily="18" charset="0"/>
                        <a:ea typeface="Cambria Math" panose="02040503050406030204" pitchFamily="18" charset="0"/>
                      </a:rPr>
                      <m:t>∈</m:t>
                    </m:r>
                    <m:r>
                      <a:rPr lang="en-US" sz="1800" i="1" kern="100" smtClean="0">
                        <a:latin typeface="Cambria Math" panose="02040503050406030204" pitchFamily="18" charset="0"/>
                        <a:ea typeface="Calibri" panose="020F0502020204030204" pitchFamily="34" charset="0"/>
                        <a:cs typeface="Times New Roman" panose="02020603050405020304" pitchFamily="18" charset="0"/>
                      </a:rPr>
                      <m:t>[4;6).</m:t>
                    </m:r>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Do đó tứ phân vị thứ hai của mẫu số liệu ghép nhóm là</a:t>
                </a:r>
              </a:p>
              <a:p>
                <a:pPr lvl="0" algn="ctr">
                  <a:lnSpc>
                    <a:spcPct val="150000"/>
                  </a:lnSpc>
                </a:pP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a:latin typeface="Cambria Math" panose="02040503050406030204" pitchFamily="18" charset="0"/>
                            <a:ea typeface="Dotum" panose="020B0600000101010101" pitchFamily="34" charset="-127"/>
                          </a:rPr>
                          <m:t>Q</m:t>
                        </m:r>
                      </m:e>
                      <m:sub>
                        <m:r>
                          <a:rPr lang="en-US" sz="1800" b="0" i="0" smtClean="0">
                            <a:latin typeface="Cambria Math" panose="02040503050406030204" pitchFamily="18" charset="0"/>
                            <a:ea typeface="Dotum" panose="020B0600000101010101" pitchFamily="34" charset="-127"/>
                          </a:rPr>
                          <m:t>2</m:t>
                        </m:r>
                      </m:sub>
                    </m:sSub>
                    <m:r>
                      <a:rPr lang="vi-VN" sz="1800">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4</m:t>
                    </m:r>
                    <m:r>
                      <a:rPr lang="vi-VN" sz="1800">
                        <a:latin typeface="Cambria Math" panose="02040503050406030204" pitchFamily="18" charset="0"/>
                        <a:ea typeface="Dotum" panose="020B0600000101010101" pitchFamily="34" charset="-127"/>
                      </a:rPr>
                      <m:t>+</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2.39</m:t>
                            </m:r>
                          </m:num>
                          <m:den>
                            <m:r>
                              <a:rPr lang="vi-VN" sz="1800">
                                <a:latin typeface="Cambria Math" panose="02040503050406030204" pitchFamily="18" charset="0"/>
                                <a:ea typeface="Dotum" panose="020B0600000101010101" pitchFamily="34" charset="-127"/>
                              </a:rPr>
                              <m:t>4</m:t>
                            </m:r>
                          </m:den>
                        </m:f>
                        <m:r>
                          <a:rPr lang="en-US" sz="1800">
                            <a:latin typeface="Cambria Math" panose="02040503050406030204" pitchFamily="18" charset="0"/>
                            <a:ea typeface="Dotum" panose="020B0600000101010101" pitchFamily="34" charset="-127"/>
                          </a:rPr>
                          <m:t> </m:t>
                        </m:r>
                        <m:r>
                          <a:rPr lang="vi-VN" sz="1800">
                            <a:latin typeface="Cambria Math" panose="02040503050406030204" pitchFamily="18" charset="0"/>
                            <a:ea typeface="Dotum" panose="020B0600000101010101" pitchFamily="34" charset="-127"/>
                          </a:rPr>
                          <m:t>−</m:t>
                        </m:r>
                        <m:d>
                          <m:dPr>
                            <m:ctrlPr>
                              <a:rPr lang="vi-VN" sz="1800" i="1" smtClean="0">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3+8</m:t>
                            </m:r>
                          </m:e>
                        </m:d>
                        <m:r>
                          <a:rPr lang="en-US" sz="1800">
                            <a:latin typeface="Cambria Math" panose="02040503050406030204" pitchFamily="18" charset="0"/>
                            <a:ea typeface="Dotum" panose="020B0600000101010101" pitchFamily="34" charset="-127"/>
                          </a:rPr>
                          <m:t> </m:t>
                        </m:r>
                      </m:num>
                      <m:den>
                        <m:r>
                          <a:rPr lang="en-US" sz="1800" i="1">
                            <a:latin typeface="Cambria Math" panose="02040503050406030204" pitchFamily="18" charset="0"/>
                            <a:ea typeface="Dotum" panose="020B0600000101010101" pitchFamily="34" charset="-127"/>
                          </a:rPr>
                          <m:t>12</m:t>
                        </m:r>
                      </m:den>
                    </m:f>
                    <m:r>
                      <a:rPr lang="en-US" sz="1800" i="1">
                        <a:latin typeface="Cambria Math" panose="02040503050406030204" pitchFamily="18" charset="0"/>
                        <a:ea typeface="Dotum" panose="020B0600000101010101" pitchFamily="34" charset="-127"/>
                      </a:rPr>
                      <m:t>.</m:t>
                    </m:r>
                    <m:d>
                      <m:dPr>
                        <m:ctrlPr>
                          <a:rPr lang="vi-VN" sz="1800" i="1">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6−4</m:t>
                        </m:r>
                      </m:e>
                    </m:d>
                    <m:r>
                      <a:rPr lang="en-US" sz="1800" i="1">
                        <a:latin typeface="Cambria Math" panose="02040503050406030204" pitchFamily="18" charset="0"/>
                        <a:ea typeface="Dotum" panose="020B0600000101010101" pitchFamily="34" charset="-127"/>
                      </a:rPr>
                      <m:t>=</m:t>
                    </m:r>
                    <m:f>
                      <m:fPr>
                        <m:ctrlPr>
                          <a:rPr lang="en-US" sz="1800" i="1" smtClean="0">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65</m:t>
                        </m:r>
                      </m:num>
                      <m:den>
                        <m:r>
                          <a:rPr lang="en-US" sz="1800" b="0" i="1" smtClean="0">
                            <a:latin typeface="Cambria Math" panose="02040503050406030204" pitchFamily="18" charset="0"/>
                            <a:ea typeface="Dotum" panose="020B0600000101010101" pitchFamily="34" charset="-127"/>
                          </a:rPr>
                          <m:t>12</m:t>
                        </m:r>
                      </m:den>
                    </m:f>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5,417</m:t>
                    </m:r>
                  </m:oMath>
                </a14:m>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a:p>
                <a:pPr lvl="0" algn="just">
                  <a:lnSpc>
                    <a:spcPct val="150000"/>
                  </a:lnSpc>
                  <a:defRPr/>
                </a:pPr>
                <a:r>
                  <a:rPr lang="en-US" sz="1800">
                    <a:ea typeface="Arial" panose="020B0604020202020204" pitchFamily="34" charset="0"/>
                    <a:cs typeface="Times New Roman" panose="02020603050405020304" pitchFamily="18" charset="0"/>
                  </a:rPr>
                  <a:t>Tứ phân vị thứ nhất của dãy số liệu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2</m:t>
                        </m:r>
                      </m:sub>
                    </m:sSub>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39</m:t>
                        </m:r>
                      </m:sub>
                    </m:sSub>
                  </m:oMath>
                </a14:m>
                <a:r>
                  <a:rPr lang="en-US" sz="1800">
                    <a:ea typeface="Arial" panose="020B0604020202020204" pitchFamily="34" charset="0"/>
                    <a:cs typeface="Times New Roman" panose="02020603050405020304" pitchFamily="18" charset="0"/>
                  </a:rPr>
                  <a:t> là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1</m:t>
                        </m:r>
                        <m:r>
                          <a:rPr lang="en-US" sz="1800" i="1">
                            <a:latin typeface="Cambria Math" panose="02040503050406030204" pitchFamily="18" charset="0"/>
                            <a:ea typeface="Dotum" panose="020B0600000101010101" pitchFamily="34" charset="-127"/>
                          </a:rPr>
                          <m:t>0</m:t>
                        </m:r>
                      </m:sub>
                    </m:sSub>
                    <m:r>
                      <a:rPr lang="en-US" sz="1800" i="1">
                        <a:latin typeface="Cambria Math" panose="02040503050406030204" pitchFamily="18" charset="0"/>
                        <a:ea typeface="Cambria Math" panose="020405030504060302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4</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800">
                    <a:ea typeface="Arial" panose="020B0604020202020204" pitchFamily="34" charset="0"/>
                    <a:cs typeface="Times New Roman" panose="02020603050405020304" pitchFamily="18" charset="0"/>
                  </a:rPr>
                  <a:t> Do đó tứ phân vị thứ nhất của mẫu số liệu ghép nhóm là</a:t>
                </a:r>
              </a:p>
              <a:p>
                <a:pPr lvl="0" algn="ctr">
                  <a:lnSpc>
                    <a:spcPct val="150000"/>
                  </a:lnSpc>
                </a:pP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a:latin typeface="Cambria Math" panose="02040503050406030204" pitchFamily="18" charset="0"/>
                            <a:ea typeface="Dotum" panose="020B0600000101010101" pitchFamily="34" charset="-127"/>
                          </a:rPr>
                          <m:t>Q</m:t>
                        </m:r>
                      </m:e>
                      <m:sub>
                        <m:r>
                          <a:rPr lang="en-US" sz="1800" b="0" i="1" smtClean="0">
                            <a:latin typeface="Cambria Math" panose="02040503050406030204" pitchFamily="18" charset="0"/>
                            <a:ea typeface="Dotum" panose="020B0600000101010101" pitchFamily="34" charset="-127"/>
                          </a:rPr>
                          <m:t>1</m:t>
                        </m:r>
                      </m:sub>
                    </m:sSub>
                    <m:r>
                      <a:rPr lang="vi-VN" sz="1800">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2</m:t>
                    </m:r>
                    <m:r>
                      <a:rPr lang="vi-VN" sz="1800">
                        <a:latin typeface="Cambria Math" panose="02040503050406030204" pitchFamily="18" charset="0"/>
                        <a:ea typeface="Dotum" panose="020B0600000101010101" pitchFamily="34" charset="-127"/>
                      </a:rPr>
                      <m:t>+</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1</m:t>
                            </m:r>
                            <m:r>
                              <a:rPr lang="en-US" sz="1800" i="1">
                                <a:latin typeface="Cambria Math" panose="02040503050406030204" pitchFamily="18" charset="0"/>
                                <a:ea typeface="Dotum" panose="020B0600000101010101" pitchFamily="34" charset="-127"/>
                              </a:rPr>
                              <m:t>.39</m:t>
                            </m:r>
                          </m:num>
                          <m:den>
                            <m:r>
                              <a:rPr lang="vi-VN" sz="1800">
                                <a:latin typeface="Cambria Math" panose="02040503050406030204" pitchFamily="18" charset="0"/>
                                <a:ea typeface="Dotum" panose="020B0600000101010101" pitchFamily="34" charset="-127"/>
                              </a:rPr>
                              <m:t>4</m:t>
                            </m:r>
                          </m:den>
                        </m:f>
                        <m:r>
                          <a:rPr lang="en-US" sz="1800">
                            <a:latin typeface="Cambria Math" panose="02040503050406030204" pitchFamily="18" charset="0"/>
                            <a:ea typeface="Dotum" panose="020B0600000101010101" pitchFamily="34" charset="-127"/>
                          </a:rPr>
                          <m:t> </m:t>
                        </m:r>
                        <m:r>
                          <a:rPr lang="vi-VN" sz="1800">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3</m:t>
                        </m:r>
                        <m:r>
                          <a:rPr lang="en-US" sz="1800">
                            <a:latin typeface="Cambria Math" panose="02040503050406030204" pitchFamily="18" charset="0"/>
                            <a:ea typeface="Dotum" panose="020B0600000101010101" pitchFamily="34" charset="-127"/>
                          </a:rPr>
                          <m:t> </m:t>
                        </m:r>
                      </m:num>
                      <m:den>
                        <m:r>
                          <a:rPr lang="en-US" sz="1800" b="0" i="1" smtClean="0">
                            <a:latin typeface="Cambria Math" panose="02040503050406030204" pitchFamily="18" charset="0"/>
                            <a:ea typeface="Dotum" panose="020B0600000101010101" pitchFamily="34" charset="-127"/>
                          </a:rPr>
                          <m:t>8</m:t>
                        </m:r>
                      </m:den>
                    </m:f>
                    <m:r>
                      <a:rPr lang="en-US" sz="1800" i="1">
                        <a:latin typeface="Cambria Math" panose="02040503050406030204" pitchFamily="18" charset="0"/>
                        <a:ea typeface="Dotum" panose="020B0600000101010101" pitchFamily="34" charset="-127"/>
                      </a:rPr>
                      <m:t>.</m:t>
                    </m:r>
                    <m:d>
                      <m:dPr>
                        <m:ctrlPr>
                          <a:rPr lang="vi-VN" sz="1800" i="1">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4</m:t>
                        </m:r>
                        <m:r>
                          <a:rPr lang="en-US"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2</m:t>
                        </m:r>
                      </m:e>
                    </m:d>
                    <m:r>
                      <a:rPr lang="en-US" sz="1800" i="1">
                        <a:latin typeface="Cambria Math" panose="02040503050406030204" pitchFamily="18" charset="0"/>
                        <a:ea typeface="Dotum" panose="020B0600000101010101" pitchFamily="34" charset="-127"/>
                      </a:rPr>
                      <m:t>=</m:t>
                    </m:r>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59</m:t>
                        </m:r>
                      </m:num>
                      <m:den>
                        <m:r>
                          <a:rPr lang="en-US" sz="1800" b="0" i="1" smtClean="0">
                            <a:latin typeface="Cambria Math" panose="02040503050406030204" pitchFamily="18" charset="0"/>
                            <a:ea typeface="Dotum" panose="020B0600000101010101" pitchFamily="34" charset="-127"/>
                          </a:rPr>
                          <m:t>16</m:t>
                        </m:r>
                      </m:den>
                    </m:f>
                    <m:r>
                      <a:rPr lang="en-US" sz="1800" b="0" i="1" smtClean="0">
                        <a:latin typeface="Cambria Math" panose="02040503050406030204" pitchFamily="18" charset="0"/>
                        <a:ea typeface="Cambria Math" panose="02040503050406030204" pitchFamily="18" charset="0"/>
                      </a:rPr>
                      <m:t>=3,6875</m:t>
                    </m:r>
                  </m:oMath>
                </a14:m>
                <a:r>
                  <a:rPr lang="en-US" sz="1800">
                    <a:ea typeface="Arial" panose="020B0604020202020204" pitchFamily="34" charset="0"/>
                    <a:cs typeface="Times New Roman" panose="02020603050405020304" pitchFamily="18" charset="0"/>
                  </a:rPr>
                  <a:t> </a:t>
                </a:r>
              </a:p>
            </p:txBody>
          </p:sp>
        </mc:Choice>
        <mc:Fallback xmlns="">
          <p:sp>
            <p:nvSpPr>
              <p:cNvPr id="17" name="Rectangle 16"/>
              <p:cNvSpPr>
                <a:spLocks noRot="1" noChangeAspect="1" noMove="1" noResize="1" noEditPoints="1" noAdjustHandles="1" noChangeArrowheads="1" noChangeShapeType="1" noTextEdit="1"/>
              </p:cNvSpPr>
              <p:nvPr/>
            </p:nvSpPr>
            <p:spPr>
              <a:xfrm>
                <a:off x="372257" y="1213168"/>
                <a:ext cx="8340919" cy="3688061"/>
              </a:xfrm>
              <a:prstGeom prst="rect">
                <a:avLst/>
              </a:prstGeom>
              <a:blipFill>
                <a:blip r:embed="rId3"/>
                <a:stretch>
                  <a:fillRect l="-585" r="-658"/>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644549" y="4557069"/>
            <a:ext cx="566054" cy="635284"/>
          </a:xfrm>
          <a:prstGeom prst="rect">
            <a:avLst/>
          </a:prstGeom>
        </p:spPr>
      </p:pic>
    </p:spTree>
    <p:extLst>
      <p:ext uri="{BB962C8B-B14F-4D97-AF65-F5344CB8AC3E}">
        <p14:creationId xmlns:p14="http://schemas.microsoft.com/office/powerpoint/2010/main" val="28602082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5" dur="500"/>
                                        <p:tgtEl>
                                          <p:spTgt spid="17">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8" dur="500"/>
                                        <p:tgtEl>
                                          <p:spTgt spid="1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fade">
                                      <p:cBhvr>
                                        <p:cTn id="33" dur="500"/>
                                        <p:tgtEl>
                                          <p:spTgt spid="17">
                                            <p:txEl>
                                              <p:pRg st="3" end="3"/>
                                            </p:txEl>
                                          </p:spTgt>
                                        </p:tgtEl>
                                      </p:cBhvr>
                                    </p:animEffect>
                                    <p:anim calcmode="lin" valueType="num">
                                      <p:cBhvr>
                                        <p:cTn id="34"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7">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7">
                                            <p:txEl>
                                              <p:pRg st="4" end="4"/>
                                            </p:txEl>
                                          </p:spTgt>
                                        </p:tgtEl>
                                        <p:attrNameLst>
                                          <p:attrName>style.visibility</p:attrName>
                                        </p:attrNameLst>
                                      </p:cBhvr>
                                      <p:to>
                                        <p:strVal val="visible"/>
                                      </p:to>
                                    </p:set>
                                    <p:animEffect transition="in" filter="fade">
                                      <p:cBhvr>
                                        <p:cTn id="38" dur="500"/>
                                        <p:tgtEl>
                                          <p:spTgt spid="17">
                                            <p:txEl>
                                              <p:pRg st="4" end="4"/>
                                            </p:txEl>
                                          </p:spTgt>
                                        </p:tgtEl>
                                      </p:cBhvr>
                                    </p:animEffect>
                                    <p:anim calcmode="lin" valueType="num">
                                      <p:cBhvr>
                                        <p:cTn id="39"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3" name="Google Shape;423;p43"/>
          <p:cNvGrpSpPr/>
          <p:nvPr/>
        </p:nvGrpSpPr>
        <p:grpSpPr>
          <a:xfrm>
            <a:off x="-35200" y="8137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869684" y="228559"/>
            <a:ext cx="8340919" cy="456535"/>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Hãy xác định các tứ phân vị của mẫu số liệu trong HĐKP 2.</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831074" y="337980"/>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accent6"/>
                </a:solidFill>
                <a:highlight>
                  <a:schemeClr val="accent1"/>
                </a:highlight>
                <a:latin typeface="+mj-lt"/>
              </a:rPr>
              <a:t>Ví dụ 3:</a:t>
            </a:r>
            <a:endParaRPr sz="2000">
              <a:solidFill>
                <a:schemeClr val="accent6"/>
              </a:solidFill>
              <a:highlight>
                <a:schemeClr val="accent1"/>
              </a:highlight>
              <a:latin typeface="+mj-lt"/>
            </a:endParaRPr>
          </a:p>
        </p:txBody>
      </p:sp>
      <p:sp>
        <p:nvSpPr>
          <p:cNvPr id="16" name="Rectangle 15"/>
          <p:cNvSpPr/>
          <p:nvPr/>
        </p:nvSpPr>
        <p:spPr>
          <a:xfrm>
            <a:off x="4232374" y="794629"/>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72257" y="1194645"/>
                <a:ext cx="8340919" cy="197028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Tứ phân vị thứ ba của dãy số liệu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39</m:t>
                        </m:r>
                      </m:sub>
                    </m:sSub>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là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30</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[6;8).</m:t>
                    </m:r>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Do đó tứ phân vị thứ ba của mẫu số liệu ghép nhóm là</a:t>
                </a:r>
              </a:p>
              <a:p>
                <a:pPr marL="0" marR="0" lvl="0" indent="0" algn="ctr"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m:rPr>
                              <m:sty m:val="p"/>
                            </m:rP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Q</m:t>
                          </m:r>
                        </m:e>
                        <m:sub>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6</m:t>
                      </m:r>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3.39</m:t>
                              </m:r>
                            </m:num>
                            <m:den>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r>
                            <a:rPr kumimoji="0" lang="vi-VN"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d>
                            <m:dPr>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3+8+12</m:t>
                              </m:r>
                            </m:e>
                          </m:d>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den>
                      </m:f>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d>
                        <m:d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8−6</m:t>
                          </m:r>
                        </m:e>
                      </m:d>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169</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24</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≈7,042</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372257" y="1194645"/>
                <a:ext cx="8340919" cy="1970283"/>
              </a:xfrm>
              <a:prstGeom prst="rect">
                <a:avLst/>
              </a:prstGeom>
              <a:blipFill>
                <a:blip r:embed="rId3"/>
                <a:stretch>
                  <a:fillRect l="-585" r="-658"/>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554932" y="24930"/>
            <a:ext cx="566054" cy="635284"/>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869684" y="3334146"/>
                <a:ext cx="7789710" cy="1556468"/>
              </a:xfrm>
              <a:prstGeom prst="wedgeRoundRectCallout">
                <a:avLst>
                  <a:gd name="adj1" fmla="val -49755"/>
                  <a:gd name="adj2" fmla="val 5121"/>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lvl="0" algn="just">
                  <a:lnSpc>
                    <a:spcPct val="150000"/>
                  </a:lnSpc>
                </a:pPr>
                <a:r>
                  <a:rPr lang="en-US" sz="1800" b="1">
                    <a:solidFill>
                      <a:srgbClr val="D7DFF2">
                        <a:lumMod val="50000"/>
                      </a:srgbClr>
                    </a:solidFill>
                    <a:latin typeface="+mj-lt"/>
                    <a:ea typeface="Times New Roman" panose="02020603050405020304" pitchFamily="18" charset="0"/>
                  </a:rPr>
                  <a:t>Chú ý:</a:t>
                </a:r>
                <a:endParaRPr lang="en-US" sz="1800">
                  <a:solidFill>
                    <a:srgbClr val="D7DFF2">
                      <a:lumMod val="50000"/>
                    </a:srgbClr>
                  </a:solidFill>
                  <a:latin typeface="+mj-lt"/>
                  <a:ea typeface="Times New Roman" panose="02020603050405020304" pitchFamily="18" charset="0"/>
                </a:endParaRPr>
              </a:p>
              <a:p>
                <a:pPr lvl="0">
                  <a:lnSpc>
                    <a:spcPct val="150000"/>
                  </a:lnSpc>
                </a:pPr>
                <a:r>
                  <a:rPr lang="en-US" sz="1800" kern="100">
                    <a:latin typeface="+mj-lt"/>
                    <a:ea typeface="Malgun Gothic" panose="020B0503020000020004" pitchFamily="34" charset="-127"/>
                    <a:cs typeface="Times New Roman" panose="02020603050405020304" pitchFamily="18" charset="0"/>
                  </a:rPr>
                  <a:t>Nếu tứ phân vị thứ k là</a:t>
                </a:r>
                <a:r>
                  <a:rPr lang="en-US" sz="1800" kern="10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sub>
                        </m:sSub>
                        <m:r>
                          <a:rPr lang="en-US" sz="1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r>
                              <a:rPr lang="en-US" sz="1800" i="1" kern="100">
                                <a:latin typeface="Cambria Math" panose="02040503050406030204" pitchFamily="18" charset="0"/>
                                <a:ea typeface="Calibri" panose="020F0502020204030204" pitchFamily="34" charset="0"/>
                                <a:cs typeface="Times New Roman" panose="02020603050405020304" pitchFamily="18" charset="0"/>
                              </a:rPr>
                              <m:t>+1</m:t>
                            </m:r>
                          </m:sub>
                        </m:sSub>
                      </m:e>
                    </m:d>
                    <m:r>
                      <a:rPr lang="en-US" sz="1800" i="1" kern="10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t</m:t>
                    </m:r>
                  </m:oMath>
                </a14:m>
                <a:r>
                  <a:rPr lang="en-US" sz="1800" kern="100">
                    <a:latin typeface="+mj-lt"/>
                    <a:ea typeface="Malgun Gothic" panose="020B0503020000020004" pitchFamily="34" charset="-127"/>
                    <a:cs typeface="Times New Roman" panose="02020603050405020304" pitchFamily="18" charset="0"/>
                  </a:rPr>
                  <a:t>rong đó </a:t>
                </a:r>
                <a14:m>
                  <m:oMath xmlns:m="http://schemas.openxmlformats.org/officeDocument/2006/math">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sub>
                    </m:sSub>
                  </m:oMath>
                </a14:m>
                <a:r>
                  <a:rPr lang="en-US" sz="1800" kern="100">
                    <a:latin typeface="+mj-lt"/>
                    <a:ea typeface="Malgun Gothic" panose="020B0503020000020004" pitchFamily="34" charset="-127"/>
                    <a:cs typeface="Times New Roman" panose="02020603050405020304" pitchFamily="18" charset="0"/>
                  </a:rPr>
                  <a:t> và </a:t>
                </a:r>
                <a14:m>
                  <m:oMath xmlns:m="http://schemas.openxmlformats.org/officeDocument/2006/math">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r>
                          <a:rPr lang="en-US" sz="1800" i="1" kern="100">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1800" kern="100">
                    <a:latin typeface="+mj-lt"/>
                    <a:ea typeface="Malgun Gothic" panose="020B0503020000020004" pitchFamily="34" charset="-127"/>
                    <a:cs typeface="Times New Roman" panose="02020603050405020304" pitchFamily="18" charset="0"/>
                  </a:rPr>
                  <a:t> thuộc hai nhóm liên tiếp, ví dụ </a:t>
                </a:r>
                <a14:m>
                  <m:oMath xmlns:m="http://schemas.openxmlformats.org/officeDocument/2006/math">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sub>
                    </m:sSub>
                    <m:r>
                      <a:rPr lang="en-US" sz="1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𝑗</m:t>
                        </m:r>
                        <m:r>
                          <a:rPr lang="en-US" sz="1800" i="1" kern="100">
                            <a:latin typeface="Cambria Math" panose="02040503050406030204" pitchFamily="18" charset="0"/>
                            <a:ea typeface="Calibri" panose="020F0502020204030204" pitchFamily="34" charset="0"/>
                            <a:cs typeface="Times New Roman" panose="02020603050405020304" pitchFamily="18" charset="0"/>
                          </a:rPr>
                          <m:t>−1</m:t>
                        </m:r>
                      </m:sub>
                    </m:sSub>
                    <m:r>
                      <a:rPr lang="en-US" sz="1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latin typeface="+mj-lt"/>
                    <a:ea typeface="Malgun Gothic" panose="020B0503020000020004" pitchFamily="34" charset="-127"/>
                    <a:cs typeface="Times New Roman" panose="02020603050405020304" pitchFamily="18" charset="0"/>
                  </a:rPr>
                  <a:t> và </a:t>
                </a:r>
                <a14:m>
                  <m:oMath xmlns:m="http://schemas.openxmlformats.org/officeDocument/2006/math">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r>
                          <a:rPr lang="en-US" sz="1800" i="1" kern="100">
                            <a:latin typeface="Cambria Math" panose="02040503050406030204" pitchFamily="18" charset="0"/>
                            <a:ea typeface="Calibri" panose="020F0502020204030204" pitchFamily="34" charset="0"/>
                            <a:cs typeface="Times New Roman" panose="02020603050405020304" pitchFamily="18" charset="0"/>
                          </a:rPr>
                          <m:t>+1</m:t>
                        </m:r>
                      </m:sub>
                    </m:sSub>
                    <m:r>
                      <a:rPr lang="en-US" sz="1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𝑗</m:t>
                        </m:r>
                      </m:sub>
                    </m:sSub>
                    <m:r>
                      <a:rPr lang="en-US" sz="1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𝑗</m:t>
                        </m:r>
                        <m:r>
                          <a:rPr lang="en-US" sz="1800" i="1" kern="100">
                            <a:latin typeface="Cambria Math" panose="02040503050406030204" pitchFamily="18" charset="0"/>
                            <a:ea typeface="Calibri" panose="020F0502020204030204" pitchFamily="34" charset="0"/>
                            <a:cs typeface="Times New Roman" panose="02020603050405020304" pitchFamily="18" charset="0"/>
                          </a:rPr>
                          <m:t>+1</m:t>
                        </m:r>
                      </m:sub>
                    </m:sSub>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latin typeface="+mj-lt"/>
                    <a:ea typeface="Malgun Gothic" panose="020B0503020000020004" pitchFamily="34" charset="-127"/>
                    <a:cs typeface="Times New Roman" panose="02020603050405020304" pitchFamily="18" charset="0"/>
                  </a:rPr>
                  <a:t> thì ta lấy </a:t>
                </a:r>
                <a14:m>
                  <m:oMath xmlns:m="http://schemas.openxmlformats.org/officeDocument/2006/math">
                    <m:sSub>
                      <m:sSubPr>
                        <m:ctrlPr>
                          <a:rPr lang="en-US" sz="1800" i="1" kern="100">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kern="100">
                            <a:latin typeface="Cambria Math" panose="02040503050406030204" pitchFamily="18" charset="0"/>
                            <a:ea typeface="Malgun Gothic" panose="020B0503020000020004" pitchFamily="34" charset="-127"/>
                            <a:cs typeface="Times New Roman" panose="02020603050405020304" pitchFamily="18" charset="0"/>
                          </a:rPr>
                          <m:t>𝑄</m:t>
                        </m:r>
                      </m:e>
                      <m:sub>
                        <m:r>
                          <a:rPr lang="en-US" sz="1800" i="1" kern="100">
                            <a:latin typeface="Cambria Math" panose="02040503050406030204" pitchFamily="18" charset="0"/>
                            <a:ea typeface="Malgun Gothic" panose="020B0503020000020004" pitchFamily="34" charset="-127"/>
                            <a:cs typeface="Times New Roman" panose="02020603050405020304" pitchFamily="18" charset="0"/>
                          </a:rPr>
                          <m:t>𝑘</m:t>
                        </m:r>
                      </m:sub>
                    </m:sSub>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1800" i="1" kern="100">
                            <a:latin typeface="Cambria Math" panose="02040503050406030204" pitchFamily="18" charset="0"/>
                            <a:ea typeface="Malgun Gothic" panose="020B0503020000020004" pitchFamily="34" charset="-127"/>
                            <a:cs typeface="Times New Roman" panose="02020603050405020304" pitchFamily="18" charset="0"/>
                          </a:rPr>
                        </m:ctrlPr>
                      </m:sSubPr>
                      <m:e>
                        <m:r>
                          <a:rPr lang="en-US" sz="1800" i="1" kern="100">
                            <a:latin typeface="Cambria Math" panose="02040503050406030204" pitchFamily="18" charset="0"/>
                            <a:ea typeface="Malgun Gothic" panose="020B0503020000020004" pitchFamily="34" charset="-127"/>
                            <a:cs typeface="Times New Roman" panose="02020603050405020304" pitchFamily="18" charset="0"/>
                          </a:rPr>
                          <m:t>𝑢</m:t>
                        </m:r>
                      </m:e>
                      <m:sub>
                        <m:r>
                          <a:rPr lang="en-US" sz="1800" i="1" kern="100">
                            <a:latin typeface="Cambria Math" panose="02040503050406030204" pitchFamily="18" charset="0"/>
                            <a:ea typeface="Malgun Gothic" panose="020B0503020000020004" pitchFamily="34" charset="-127"/>
                            <a:cs typeface="Times New Roman" panose="02020603050405020304" pitchFamily="18" charset="0"/>
                          </a:rPr>
                          <m:t>𝑗</m:t>
                        </m:r>
                      </m:sub>
                    </m:sSub>
                    <m:r>
                      <a:rPr lang="en-US" sz="1800" i="1"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latin typeface="+mj-lt"/>
                    <a:ea typeface="Malgun Gothic" panose="020B0503020000020004" pitchFamily="34" charset="-127"/>
                    <a:cs typeface="Times New Roman" panose="02020603050405020304" pitchFamily="18" charset="0"/>
                  </a:rPr>
                  <a:t> </a:t>
                </a:r>
                <a:r>
                  <a:rPr lang="en-US" sz="1800" kern="100">
                    <a:latin typeface="+mj-lt"/>
                    <a:ea typeface="Calibri" panose="020F0502020204030204" pitchFamily="34" charset="0"/>
                    <a:cs typeface="Times New Roman" panose="02020603050405020304" pitchFamily="18" charset="0"/>
                  </a:rPr>
                  <a:t> </a:t>
                </a:r>
              </a:p>
            </p:txBody>
          </p:sp>
        </mc:Choice>
        <mc:Fallback xmlns="">
          <p:sp>
            <p:nvSpPr>
              <p:cNvPr id="15" name="Google Shape;136;p4"/>
              <p:cNvSpPr>
                <a:spLocks noRot="1" noChangeAspect="1" noMove="1" noResize="1" noEditPoints="1" noAdjustHandles="1" noChangeArrowheads="1" noChangeShapeType="1" noTextEdit="1"/>
              </p:cNvSpPr>
              <p:nvPr/>
            </p:nvSpPr>
            <p:spPr>
              <a:xfrm>
                <a:off x="869684" y="3334146"/>
                <a:ext cx="7789710" cy="1556468"/>
              </a:xfrm>
              <a:prstGeom prst="wedgeRoundRectCallout">
                <a:avLst>
                  <a:gd name="adj1" fmla="val -49755"/>
                  <a:gd name="adj2" fmla="val 5121"/>
                  <a:gd name="adj3" fmla="val 16667"/>
                </a:avLst>
              </a:prstGeom>
              <a:blipFill>
                <a:blip r:embed="rId5"/>
                <a:stretch>
                  <a:fillRect l="-234" r="-312" b="-1163"/>
                </a:stretch>
              </a:blipFill>
              <a:ln w="1905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224697" y="4182563"/>
            <a:ext cx="477491" cy="708051"/>
          </a:xfrm>
          <a:prstGeom prst="rect">
            <a:avLst/>
          </a:prstGeom>
        </p:spPr>
      </p:pic>
    </p:spTree>
    <p:extLst>
      <p:ext uri="{BB962C8B-B14F-4D97-AF65-F5344CB8AC3E}">
        <p14:creationId xmlns:p14="http://schemas.microsoft.com/office/powerpoint/2010/main" val="195155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495387" y="177364"/>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394946" y="800541"/>
            <a:ext cx="8241258" cy="923330"/>
          </a:xfrm>
          <a:prstGeom prst="rect">
            <a:avLst/>
          </a:prstGeom>
          <a:noFill/>
        </p:spPr>
        <p:txBody>
          <a:bodyPr wrap="square" rtlCol="0">
            <a:spAutoFit/>
          </a:bodyPr>
          <a:lstStyle/>
          <a:p>
            <a:pPr lvl="0" algn="just" defTabSz="457200">
              <a:lnSpc>
                <a:spcPct val="150000"/>
              </a:lnSpc>
              <a:buClrTx/>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Một</a:t>
            </a:r>
            <a:r>
              <a:rPr kumimoji="0" lang="en-US" sz="18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hãng xe ô tô thống kê lại số lần gặp sự cố về động cơ của 100 chiếc xe cùng loại sau 2 năm sử dụng đầu tiên ở bảng sau:</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324564" y="372811"/>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solidFill>
                  <a:schemeClr val="accent6"/>
                </a:solidFill>
                <a:highlight>
                  <a:schemeClr val="accent1"/>
                </a:highlight>
                <a:latin typeface="+mj-lt"/>
              </a:rPr>
              <a:t>Ví dụ 4:</a:t>
            </a:r>
            <a:endParaRPr sz="2000">
              <a:solidFill>
                <a:schemeClr val="accent6"/>
              </a:solidFill>
              <a:highlight>
                <a:schemeClr val="accent1"/>
              </a:highlight>
              <a:latin typeface="+mj-lt"/>
            </a:endParaRPr>
          </a:p>
        </p:txBody>
      </p:sp>
      <p:grpSp>
        <p:nvGrpSpPr>
          <p:cNvPr id="13" name="Google Shape;1269;p69"/>
          <p:cNvGrpSpPr/>
          <p:nvPr/>
        </p:nvGrpSpPr>
        <p:grpSpPr>
          <a:xfrm>
            <a:off x="8281244" y="4410810"/>
            <a:ext cx="798785" cy="732690"/>
            <a:chOff x="1952728" y="1495121"/>
            <a:chExt cx="362235" cy="345606"/>
          </a:xfrm>
        </p:grpSpPr>
        <p:sp>
          <p:nvSpPr>
            <p:cNvPr id="1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767810" y="1829366"/>
            <a:ext cx="7550905" cy="831135"/>
          </a:xfrm>
          <a:prstGeom prst="rect">
            <a:avLst/>
          </a:prstGeom>
        </p:spPr>
      </p:pic>
      <p:sp>
        <p:nvSpPr>
          <p:cNvPr id="41" name="TextBox 40"/>
          <p:cNvSpPr txBox="1"/>
          <p:nvPr/>
        </p:nvSpPr>
        <p:spPr>
          <a:xfrm>
            <a:off x="394946" y="2765997"/>
            <a:ext cx="8296634" cy="1754326"/>
          </a:xfrm>
          <a:prstGeom prst="rect">
            <a:avLst/>
          </a:prstGeom>
          <a:noFill/>
        </p:spPr>
        <p:txBody>
          <a:bodyPr wrap="square" rtlCol="0">
            <a:spAutoFit/>
          </a:bodyPr>
          <a:lstStyle/>
          <a:p>
            <a:pPr lvl="0" algn="just" defTabSz="457200">
              <a:lnSpc>
                <a:spcPct val="150000"/>
              </a:lnSpc>
              <a:buClrTx/>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Hãy</a:t>
            </a:r>
            <a:r>
              <a:rPr kumimoji="0" lang="en-US" sz="18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ước lượng các tứ phân vị của mẫu số liệu ghép nhóm trên.</a:t>
            </a:r>
          </a:p>
          <a:p>
            <a:pPr lvl="0" algn="just" defTabSz="457200">
              <a:lnSpc>
                <a:spcPct val="150000"/>
              </a:lnSpc>
              <a:buClrTx/>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Một</a:t>
            </a:r>
            <a:r>
              <a:rPr kumimoji="0" lang="en-US" sz="18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người cho rằng trong 2 năm sử dụng đầu tiên có khoảng 25% xe của hãng có không quá 3 lần gặp sự cố và khoảng 25% xe của hang có không ít hơn 7 lần gặp sự cố. Nhận định trên có hợp lí không?</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0772197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Rectangle 26"/>
          <p:cNvSpPr/>
          <p:nvPr/>
        </p:nvSpPr>
        <p:spPr>
          <a:xfrm>
            <a:off x="4211747" y="22385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2" name="Rectangle 11"/>
          <p:cNvSpPr/>
          <p:nvPr/>
        </p:nvSpPr>
        <p:spPr>
          <a:xfrm>
            <a:off x="690035" y="610452"/>
            <a:ext cx="8032862" cy="456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 Do số</a:t>
            </a:r>
            <a:r>
              <a:rPr kumimoji="0" lang="en-US"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lần gặp sự cố là số nguyên nên ta hiệu chỉnh lại như sau</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13" name="Google Shape;1269;p69"/>
          <p:cNvGrpSpPr/>
          <p:nvPr/>
        </p:nvGrpSpPr>
        <p:grpSpPr>
          <a:xfrm>
            <a:off x="8385232" y="4410810"/>
            <a:ext cx="798785" cy="732690"/>
            <a:chOff x="1952728" y="1495121"/>
            <a:chExt cx="362235" cy="345606"/>
          </a:xfrm>
        </p:grpSpPr>
        <p:sp>
          <p:nvSpPr>
            <p:cNvPr id="1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690036" y="2125221"/>
                <a:ext cx="7695196" cy="2756524"/>
              </a:xfrm>
              <a:prstGeom prst="rect">
                <a:avLst/>
              </a:prstGeom>
            </p:spPr>
            <p:txBody>
              <a:bodyPr wrap="square">
                <a:spAutoFit/>
              </a:bodyPr>
              <a:lstStyle/>
              <a:p>
                <a:pPr lvl="0" algn="just">
                  <a:lnSpc>
                    <a:spcPct val="150000"/>
                  </a:lnSpc>
                  <a:defRPr/>
                </a:pPr>
                <a:r>
                  <a:rPr lang="en-US" sz="1800">
                    <a:ea typeface="Arial" panose="020B0604020202020204" pitchFamily="34" charset="0"/>
                    <a:cs typeface="Times New Roman" panose="02020603050405020304" pitchFamily="18" charset="0"/>
                  </a:rPr>
                  <a:t>Gọi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2</m:t>
                        </m:r>
                      </m:sub>
                    </m:sSub>
                    <m:r>
                      <a:rPr lang="en-US" sz="1800" i="1">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100</m:t>
                        </m:r>
                      </m:sub>
                    </m:sSub>
                  </m:oMath>
                </a14:m>
                <a:r>
                  <a:rPr lang="pt-BR" sz="1800">
                    <a:ea typeface="Arial" panose="020B0604020202020204" pitchFamily="34" charset="0"/>
                    <a:cs typeface="Times New Roman" panose="02020603050405020304" pitchFamily="18" charset="0"/>
                  </a:rPr>
                  <a:t> là mẫu số liệu được xếp theo thứ tự không giảm</a:t>
                </a:r>
              </a:p>
              <a:p>
                <a:pPr lvl="0" algn="just">
                  <a:lnSpc>
                    <a:spcPct val="150000"/>
                  </a:lnSpc>
                  <a:defRPr/>
                </a:pPr>
                <a:r>
                  <a:rPr lang="pt-BR" sz="1800">
                    <a:ea typeface="Arial" panose="020B0604020202020204" pitchFamily="34" charset="0"/>
                    <a:cs typeface="Times New Roman" panose="02020603050405020304" pitchFamily="18" charset="0"/>
                  </a:rPr>
                  <a:t>Ta có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17</m:t>
                        </m:r>
                      </m:sub>
                    </m:sSub>
                  </m:oMath>
                </a14:m>
                <a:r>
                  <a:rPr lang="en-US" sz="1800">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mbria Math" panose="02040503050406030204" pitchFamily="18" charset="0"/>
                      </a:rPr>
                      <m:t>∈</m:t>
                    </m:r>
                    <m:d>
                      <m:dPr>
                        <m:begChr m:val="["/>
                        <m:ctrlPr>
                          <a:rPr lang="en-US" sz="1800" b="0" i="1" kern="100"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0,5</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2,5</m:t>
                        </m:r>
                      </m:e>
                    </m:d>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r>
                          <a:rPr lang="en-US" sz="1800" b="0" i="1" smtClean="0">
                            <a:latin typeface="Cambria Math" panose="02040503050406030204" pitchFamily="18" charset="0"/>
                            <a:ea typeface="Dotum" panose="020B0600000101010101" pitchFamily="34" charset="-127"/>
                            <a:cs typeface="Times New Roman" panose="02020603050405020304" pitchFamily="18" charset="0"/>
                          </a:rPr>
                          <m:t>8</m:t>
                        </m:r>
                      </m:sub>
                    </m:sSub>
                    <m:r>
                      <a:rPr lang="en-US" sz="1800" b="0" i="1" smtClean="0">
                        <a:latin typeface="Cambria Math" panose="02040503050406030204" pitchFamily="18" charset="0"/>
                        <a:ea typeface="Dotum" panose="020B0600000101010101" pitchFamily="34" charset="-127"/>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50</m:t>
                        </m:r>
                      </m:sub>
                    </m:sSub>
                  </m:oMath>
                </a14:m>
                <a:r>
                  <a:rPr lang="en-US" sz="1800">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4</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r>
                      <a:rPr lang="en-US" sz="1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smtClean="0">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5</m:t>
                        </m:r>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7</m:t>
                        </m:r>
                        <m:r>
                          <a:rPr lang="en-US" sz="1800" b="0" i="1" smtClean="0">
                            <a:latin typeface="Cambria Math" panose="02040503050406030204" pitchFamily="18" charset="0"/>
                            <a:ea typeface="Dotum" panose="020B0600000101010101" pitchFamily="34" charset="-127"/>
                          </a:rPr>
                          <m:t>5</m:t>
                        </m:r>
                      </m:sub>
                    </m:sSub>
                    <m:r>
                      <m:rPr>
                        <m:nor/>
                      </m:rPr>
                      <a:rPr lang="en-US" sz="1800">
                        <a:ea typeface="Arial" panose="020B0604020202020204" pitchFamily="34" charset="0"/>
                        <a:cs typeface="Times New Roman" panose="02020603050405020304" pitchFamily="18" charset="0"/>
                      </a:rPr>
                      <m:t> </m:t>
                    </m:r>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4</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r>
                      <a:rPr lang="en-US" sz="18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i="1" kern="100">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left"/>
                    </m:oMathParaPr>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76</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9</m:t>
                          </m:r>
                          <m:r>
                            <a:rPr lang="en-US" sz="1800" i="1">
                              <a:latin typeface="Cambria Math" panose="02040503050406030204" pitchFamily="18" charset="0"/>
                              <a:ea typeface="Dotum" panose="020B0600000101010101" pitchFamily="34" charset="-127"/>
                            </a:rPr>
                            <m:t>5</m:t>
                          </m:r>
                        </m:sub>
                      </m:sSub>
                      <m:r>
                        <m:rPr>
                          <m:nor/>
                        </m:rPr>
                        <a:rPr lang="en-US" sz="1800">
                          <a:ea typeface="Arial" panose="020B0604020202020204" pitchFamily="34" charset="0"/>
                          <a:cs typeface="Times New Roman" panose="02020603050405020304" pitchFamily="18" charset="0"/>
                        </a:rPr>
                        <m:t> </m:t>
                      </m:r>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8</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r>
                        <a:rPr lang="en-US" sz="1800" i="1" kern="100">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96</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100</m:t>
                          </m:r>
                        </m:sub>
                      </m:sSub>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8</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10</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pt-BR" sz="1800">
                  <a:ea typeface="Arial" panose="020B0604020202020204" pitchFamily="34" charset="0"/>
                  <a:cs typeface="Times New Roman" panose="02020603050405020304" pitchFamily="18" charset="0"/>
                </a:endParaRPr>
              </a:p>
              <a:p>
                <a:pPr lvl="0" algn="just">
                  <a:lnSpc>
                    <a:spcPct val="150000"/>
                  </a:lnSpc>
                  <a:defRPr/>
                </a:pPr>
                <a:r>
                  <a:rPr lang="pt-BR" sz="1800">
                    <a:ea typeface="Arial" panose="020B0604020202020204" pitchFamily="34" charset="0"/>
                    <a:cs typeface="Times New Roman" panose="02020603050405020304" pitchFamily="18" charset="0"/>
                  </a:rPr>
                  <a:t>Tứ phân vị thứ hai của dãy số liệu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2</m:t>
                        </m:r>
                      </m:sub>
                    </m:sSub>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1</m:t>
                        </m:r>
                        <m:r>
                          <a:rPr lang="en-US" sz="1800" b="0" i="1" smtClean="0">
                            <a:latin typeface="Cambria Math" panose="02040503050406030204" pitchFamily="18" charset="0"/>
                            <a:ea typeface="Dotum" panose="020B0600000101010101" pitchFamily="34" charset="-127"/>
                          </a:rPr>
                          <m:t>00</m:t>
                        </m:r>
                      </m:sub>
                    </m:sSub>
                  </m:oMath>
                </a14:m>
                <a:r>
                  <a:rPr lang="en-US" sz="1800">
                    <a:ea typeface="Arial" panose="020B0604020202020204" pitchFamily="34" charset="0"/>
                    <a:cs typeface="Times New Roman" panose="02020603050405020304" pitchFamily="18" charset="0"/>
                  </a:rPr>
                  <a:t> là </a:t>
                </a:r>
                <a14:m>
                  <m:oMath xmlns:m="http://schemas.openxmlformats.org/officeDocument/2006/math">
                    <m:f>
                      <m:fPr>
                        <m:ctrlPr>
                          <a:rPr lang="en-US" sz="180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smtClean="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50</m:t>
                            </m:r>
                          </m:sub>
                        </m:sSub>
                        <m:r>
                          <a:rPr lang="en-US" sz="1800" b="0" i="1" smtClean="0">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51</m:t>
                            </m:r>
                          </m:sub>
                        </m:sSub>
                      </m:e>
                    </m:d>
                  </m:oMath>
                </a14:m>
                <a:r>
                  <a:rPr lang="en-US" sz="1800" i="1" kern="100">
                    <a:latin typeface="Cambria Math" panose="02040503050406030204" pitchFamily="18" charset="0"/>
                    <a:ea typeface="Calibri" panose="020F0502020204030204" pitchFamily="34" charset="0"/>
                    <a:cs typeface="Times New Roman" panose="02020603050405020304" pitchFamily="18" charset="0"/>
                  </a:rPr>
                  <a:t>. </a:t>
                </a:r>
              </a:p>
              <a:p>
                <a:pPr lvl="0" algn="just">
                  <a:lnSpc>
                    <a:spcPct val="150000"/>
                  </a:lnSpc>
                  <a:defRPr/>
                </a:pPr>
                <a:r>
                  <a:rPr lang="en-US" sz="1800" kern="100">
                    <a:latin typeface="Cambria Math" panose="02040503050406030204" pitchFamily="18" charset="0"/>
                    <a:ea typeface="Calibri" panose="020F0502020204030204" pitchFamily="34" charset="0"/>
                    <a:cs typeface="Times New Roman" panose="02020603050405020304" pitchFamily="18" charset="0"/>
                  </a:rPr>
                  <a:t>Do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5</m:t>
                        </m:r>
                        <m:r>
                          <a:rPr lang="en-US" sz="1800" b="0" i="1" smtClean="0">
                            <a:latin typeface="Cambria Math" panose="02040503050406030204" pitchFamily="18" charset="0"/>
                            <a:ea typeface="Dotum" panose="020B0600000101010101" pitchFamily="34" charset="-127"/>
                          </a:rPr>
                          <m:t>0</m:t>
                        </m:r>
                      </m:sub>
                    </m:sSub>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2</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4</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oMath>
                </a14:m>
                <a:r>
                  <a:rPr lang="pt-BR" sz="1800">
                    <a:ea typeface="Arial" panose="020B0604020202020204" pitchFamily="34" charset="0"/>
                    <a:cs typeface="Times New Roman" panose="02020603050405020304" pitchFamily="18" charset="0"/>
                  </a:rPr>
                  <a:t> và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5</m:t>
                        </m:r>
                        <m:r>
                          <a:rPr lang="en-US" sz="1800" b="0" i="1" smtClean="0">
                            <a:latin typeface="Cambria Math" panose="02040503050406030204" pitchFamily="18" charset="0"/>
                            <a:ea typeface="Dotum" panose="020B0600000101010101" pitchFamily="34" charset="-127"/>
                          </a:rPr>
                          <m:t>1</m:t>
                        </m:r>
                      </m:sub>
                    </m:sSub>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4</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oMath>
                </a14:m>
                <a:r>
                  <a:rPr lang="pt-BR" sz="1800">
                    <a:ea typeface="Arial" panose="020B0604020202020204" pitchFamily="34" charset="0"/>
                    <a:cs typeface="Times New Roman" panose="02020603050405020304" pitchFamily="18" charset="0"/>
                  </a:rPr>
                  <a:t> nên tứ phân vị thứ hai của mẫu          số liệu ghép nhóm là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rPr>
                          <m:t>𝑄</m:t>
                        </m:r>
                      </m:e>
                      <m:sub>
                        <m:r>
                          <a:rPr lang="en-US" sz="1800" b="0" i="1" smtClean="0">
                            <a:latin typeface="Cambria Math" panose="02040503050406030204" pitchFamily="18" charset="0"/>
                            <a:ea typeface="Dotum" panose="020B0600000101010101" pitchFamily="34" charset="-127"/>
                          </a:rPr>
                          <m:t>2</m:t>
                        </m:r>
                      </m:sub>
                    </m:sSub>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4,5.</m:t>
                    </m:r>
                  </m:oMath>
                </a14:m>
                <a:endParaRPr lang="pt-BR" sz="1800" i="1">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90036" y="2125221"/>
                <a:ext cx="7695196" cy="2756524"/>
              </a:xfrm>
              <a:prstGeom prst="rect">
                <a:avLst/>
              </a:prstGeom>
              <a:blipFill>
                <a:blip r:embed="rId3"/>
                <a:stretch>
                  <a:fillRect l="-633" r="-633" b="-88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07639" y="1183707"/>
            <a:ext cx="7428898" cy="852497"/>
          </a:xfrm>
          <a:prstGeom prst="rect">
            <a:avLst/>
          </a:prstGeom>
        </p:spPr>
      </p:pic>
    </p:spTree>
    <p:extLst>
      <p:ext uri="{BB962C8B-B14F-4D97-AF65-F5344CB8AC3E}">
        <p14:creationId xmlns:p14="http://schemas.microsoft.com/office/powerpoint/2010/main" val="5550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down)">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500"/>
                                        <p:tgtEl>
                                          <p:spTgt spid="5">
                                            <p:txEl>
                                              <p:pRg st="4" end="4"/>
                                            </p:txEl>
                                          </p:spTgt>
                                        </p:tgtEl>
                                      </p:cBhvr>
                                    </p:animEffect>
                                    <p:anim calcmode="lin" valueType="num">
                                      <p:cBhvr>
                                        <p:cTn id="3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Rectangle 26"/>
          <p:cNvSpPr/>
          <p:nvPr/>
        </p:nvSpPr>
        <p:spPr>
          <a:xfrm>
            <a:off x="4273301" y="10512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3" name="Google Shape;1269;p69"/>
          <p:cNvGrpSpPr/>
          <p:nvPr/>
        </p:nvGrpSpPr>
        <p:grpSpPr>
          <a:xfrm>
            <a:off x="8385232" y="4410810"/>
            <a:ext cx="798785" cy="732690"/>
            <a:chOff x="1952728" y="1495121"/>
            <a:chExt cx="362235" cy="345606"/>
          </a:xfrm>
        </p:grpSpPr>
        <p:sp>
          <p:nvSpPr>
            <p:cNvPr id="1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272241" y="286690"/>
                <a:ext cx="8622804" cy="41033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Tứ phân vị thứ nhất của dãy số liệu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00</m:t>
                        </m:r>
                      </m:sub>
                    </m:sSub>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là </a:t>
                </a:r>
                <a14:m>
                  <m:oMath xmlns:m="http://schemas.openxmlformats.org/officeDocument/2006/math">
                    <m:f>
                      <m:f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d>
                      <m:dPr>
                        <m:ctrlPr>
                          <a:rPr kumimoji="0" lang="en-US" sz="18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25</m:t>
                            </m:r>
                          </m:sub>
                        </m:s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26</m:t>
                            </m:r>
                          </m:sub>
                        </m:sSub>
                      </m:e>
                    </m:d>
                  </m:oMath>
                </a14:m>
                <a: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a:t>. </a:t>
                </a:r>
              </a:p>
              <a:p>
                <a:pPr lvl="0" algn="just">
                  <a:lnSpc>
                    <a:spcPct val="150000"/>
                  </a:lnSpc>
                  <a:defRPr/>
                </a:pPr>
                <a: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a:t>Do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25</m:t>
                        </m:r>
                      </m:sub>
                    </m:sSub>
                  </m:oMath>
                </a14:m>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26</m:t>
                        </m:r>
                      </m:sub>
                    </m:sSub>
                  </m:oMath>
                </a14:m>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thuộc</a:t>
                </a:r>
                <a:r>
                  <a:rPr kumimoji="0" lang="pt-BR"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nhóm </a:t>
                </a:r>
                <a14:m>
                  <m:oMath xmlns:m="http://schemas.openxmlformats.org/officeDocument/2006/math">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2,5;4,5</m:t>
                        </m:r>
                      </m:e>
                    </m:d>
                  </m:oMath>
                </a14:m>
                <a:r>
                  <a:rPr kumimoji="0" lang="pt-BR"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nên tứ phân vị thứ nhất của mẫu số liệu ghép nhóm là</a:t>
                </a:r>
                <a:r>
                  <a:rPr kumimoji="0" lang="pt-BR" sz="18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a:latin typeface="Cambria Math" panose="02040503050406030204" pitchFamily="18" charset="0"/>
                            <a:ea typeface="Dotum" panose="020B0600000101010101" pitchFamily="34" charset="-127"/>
                          </a:rPr>
                          <m:t>Q</m:t>
                        </m:r>
                      </m:e>
                      <m:sub>
                        <m:r>
                          <a:rPr lang="en-US" sz="1800" b="0" i="0" smtClean="0">
                            <a:latin typeface="Cambria Math" panose="02040503050406030204" pitchFamily="18" charset="0"/>
                            <a:ea typeface="Dotum" panose="020B0600000101010101" pitchFamily="34" charset="-127"/>
                          </a:rPr>
                          <m:t>1</m:t>
                        </m:r>
                      </m:sub>
                    </m:sSub>
                    <m:r>
                      <a:rPr lang="vi-VN" sz="1800">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2,5</m:t>
                    </m:r>
                    <m:r>
                      <a:rPr lang="vi-VN" sz="1800">
                        <a:latin typeface="Cambria Math" panose="02040503050406030204" pitchFamily="18" charset="0"/>
                        <a:ea typeface="Dotum" panose="020B0600000101010101" pitchFamily="34" charset="-127"/>
                      </a:rPr>
                      <m:t>+</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1</m:t>
                            </m:r>
                            <m:r>
                              <a:rPr lang="en-US"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100</m:t>
                            </m:r>
                          </m:num>
                          <m:den>
                            <m:r>
                              <a:rPr lang="vi-VN" sz="1800">
                                <a:latin typeface="Cambria Math" panose="02040503050406030204" pitchFamily="18" charset="0"/>
                                <a:ea typeface="Dotum" panose="020B0600000101010101" pitchFamily="34" charset="-127"/>
                              </a:rPr>
                              <m:t>4</m:t>
                            </m:r>
                          </m:den>
                        </m:f>
                        <m:r>
                          <a:rPr lang="en-US" sz="1800">
                            <a:latin typeface="Cambria Math" panose="02040503050406030204" pitchFamily="18" charset="0"/>
                            <a:ea typeface="Dotum" panose="020B0600000101010101" pitchFamily="34" charset="-127"/>
                          </a:rPr>
                          <m:t> </m:t>
                        </m:r>
                        <m:r>
                          <a:rPr lang="vi-VN" sz="1800">
                            <a:latin typeface="Cambria Math" panose="02040503050406030204" pitchFamily="18" charset="0"/>
                            <a:ea typeface="Dotum" panose="020B0600000101010101" pitchFamily="34" charset="-127"/>
                          </a:rPr>
                          <m:t>−</m:t>
                        </m:r>
                        <m:r>
                          <a:rPr lang="en-US" sz="1800" b="0" i="0" smtClean="0">
                            <a:latin typeface="Cambria Math" panose="02040503050406030204" pitchFamily="18" charset="0"/>
                            <a:ea typeface="Dotum" panose="020B0600000101010101" pitchFamily="34" charset="-127"/>
                          </a:rPr>
                          <m:t>17</m:t>
                        </m:r>
                        <m:r>
                          <a:rPr lang="en-US" sz="1800">
                            <a:latin typeface="Cambria Math" panose="02040503050406030204" pitchFamily="18" charset="0"/>
                            <a:ea typeface="Dotum" panose="020B0600000101010101" pitchFamily="34" charset="-127"/>
                          </a:rPr>
                          <m:t> </m:t>
                        </m:r>
                      </m:num>
                      <m:den>
                        <m:r>
                          <a:rPr lang="en-US" sz="1800" i="1">
                            <a:latin typeface="Cambria Math" panose="02040503050406030204" pitchFamily="18" charset="0"/>
                            <a:ea typeface="Dotum" panose="020B0600000101010101" pitchFamily="34" charset="-127"/>
                          </a:rPr>
                          <m:t>12</m:t>
                        </m:r>
                      </m:den>
                    </m:f>
                    <m:r>
                      <a:rPr lang="en-US" sz="1800" i="1">
                        <a:latin typeface="Cambria Math" panose="02040503050406030204" pitchFamily="18" charset="0"/>
                        <a:ea typeface="Dotum" panose="020B0600000101010101" pitchFamily="34" charset="-127"/>
                      </a:rPr>
                      <m:t>.</m:t>
                    </m:r>
                    <m:d>
                      <m:dPr>
                        <m:ctrlPr>
                          <a:rPr lang="vi-VN" sz="1800" i="1">
                            <a:latin typeface="Cambria Math" panose="02040503050406030204" pitchFamily="18" charset="0"/>
                            <a:ea typeface="Dotum" panose="020B0600000101010101" pitchFamily="34" charset="-127"/>
                          </a:rPr>
                        </m:ctrlPr>
                      </m:dPr>
                      <m:e>
                        <m:r>
                          <a:rPr lang="en-US" sz="1800" b="0" i="1" smtClean="0">
                            <a:latin typeface="Cambria Math" panose="02040503050406030204" pitchFamily="18" charset="0"/>
                            <a:ea typeface="Dotum" panose="020B0600000101010101" pitchFamily="34" charset="-127"/>
                          </a:rPr>
                          <m:t>4,5</m:t>
                        </m:r>
                        <m:r>
                          <a:rPr lang="en-US"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2,5</m:t>
                        </m:r>
                      </m:e>
                    </m:d>
                    <m:r>
                      <a:rPr lang="en-US" sz="1800" i="1">
                        <a:latin typeface="Cambria Math" panose="02040503050406030204" pitchFamily="18" charset="0"/>
                        <a:ea typeface="Dotum" panose="020B0600000101010101" pitchFamily="34" charset="-127"/>
                      </a:rPr>
                      <m:t>=</m:t>
                    </m:r>
                    <m:f>
                      <m:fPr>
                        <m:ctrlPr>
                          <a:rPr lang="en-US" sz="1800" i="1">
                            <a:latin typeface="Cambria Math" panose="02040503050406030204" pitchFamily="18" charset="0"/>
                            <a:ea typeface="Dotum" panose="020B0600000101010101" pitchFamily="34" charset="-127"/>
                          </a:rPr>
                        </m:ctrlPr>
                      </m:fPr>
                      <m:num>
                        <m:r>
                          <a:rPr lang="en-US" sz="1800" b="0" i="1" smtClean="0">
                            <a:latin typeface="Cambria Math" panose="02040503050406030204" pitchFamily="18" charset="0"/>
                            <a:ea typeface="Dotum" panose="020B0600000101010101" pitchFamily="34" charset="-127"/>
                          </a:rPr>
                          <m:t>197</m:t>
                        </m:r>
                      </m:num>
                      <m:den>
                        <m:r>
                          <a:rPr lang="en-US" sz="1800" b="0" i="1" smtClean="0">
                            <a:latin typeface="Cambria Math" panose="02040503050406030204" pitchFamily="18" charset="0"/>
                            <a:ea typeface="Dotum" panose="020B0600000101010101" pitchFamily="34" charset="-127"/>
                          </a:rPr>
                          <m:t>66</m:t>
                        </m:r>
                      </m:den>
                    </m:f>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98</m:t>
                    </m:r>
                  </m:oMath>
                </a14:m>
                <a:r>
                  <a:rPr lang="en-US" sz="1800">
                    <a:ea typeface="Arial" panose="020B0604020202020204" pitchFamily="34" charset="0"/>
                    <a:cs typeface="Times New Roman" panose="02020603050405020304" pitchFamily="18" charset="0"/>
                  </a:rPr>
                  <a:t> </a:t>
                </a:r>
              </a:p>
              <a:p>
                <a:pPr lvl="0" algn="just">
                  <a:lnSpc>
                    <a:spcPct val="150000"/>
                  </a:lnSpc>
                  <a:defRPr/>
                </a:pPr>
                <a:r>
                  <a:rPr lang="pt-BR" sz="1800">
                    <a:ea typeface="Arial" panose="020B0604020202020204" pitchFamily="34" charset="0"/>
                    <a:cs typeface="Times New Roman" panose="02020603050405020304" pitchFamily="18" charset="0"/>
                  </a:rPr>
                  <a:t>Tứ phân vị thứ ba của dãy số liệu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cs typeface="Times New Roman" panose="02020603050405020304" pitchFamily="18" charset="0"/>
                          </a:rPr>
                          <m:t>1</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2</m:t>
                        </m:r>
                      </m:sub>
                    </m:sSub>
                    <m:r>
                      <a:rPr lang="en-US" sz="1800" i="1">
                        <a:latin typeface="Cambria Math" panose="02040503050406030204" pitchFamily="18" charset="0"/>
                        <a:ea typeface="Dotum" panose="020B0600000101010101" pitchFamily="34" charset="-127"/>
                        <a:cs typeface="Times New Roman" panose="02020603050405020304" pitchFamily="18" charset="0"/>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i="1">
                            <a:latin typeface="Cambria Math" panose="02040503050406030204" pitchFamily="18" charset="0"/>
                            <a:ea typeface="Dotum" panose="020B0600000101010101" pitchFamily="34" charset="-127"/>
                          </a:rPr>
                          <m:t>100</m:t>
                        </m:r>
                      </m:sub>
                    </m:sSub>
                  </m:oMath>
                </a14:m>
                <a:r>
                  <a:rPr lang="en-US" sz="1800">
                    <a:ea typeface="Arial" panose="020B0604020202020204" pitchFamily="34" charset="0"/>
                    <a:cs typeface="Times New Roman" panose="02020603050405020304" pitchFamily="18" charset="0"/>
                  </a:rPr>
                  <a:t> là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7</m:t>
                            </m:r>
                            <m:r>
                              <a:rPr lang="en-US" sz="1800" i="1">
                                <a:latin typeface="Cambria Math" panose="02040503050406030204" pitchFamily="18" charset="0"/>
                                <a:ea typeface="Dotum" panose="020B0600000101010101" pitchFamily="34" charset="-127"/>
                              </a:rPr>
                              <m:t>5</m:t>
                            </m:r>
                          </m:sub>
                        </m:sSub>
                        <m:r>
                          <a:rPr lang="en-US" sz="1800" i="1">
                            <a:latin typeface="Cambria Math" panose="02040503050406030204" pitchFamily="18" charset="0"/>
                            <a:ea typeface="Dotum" panose="020B0600000101010101" pitchFamily="34" charset="-127"/>
                          </a:rPr>
                          <m:t>+</m:t>
                        </m:r>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7</m:t>
                            </m:r>
                            <m:r>
                              <a:rPr lang="en-US" sz="1800" i="1">
                                <a:latin typeface="Cambria Math" panose="02040503050406030204" pitchFamily="18" charset="0"/>
                                <a:ea typeface="Dotum" panose="020B0600000101010101" pitchFamily="34" charset="-127"/>
                              </a:rPr>
                              <m:t>6</m:t>
                            </m:r>
                          </m:sub>
                        </m:sSub>
                      </m:e>
                    </m:d>
                  </m:oMath>
                </a14:m>
                <a:r>
                  <a:rPr lang="en-US" sz="1800" i="1" kern="100">
                    <a:latin typeface="Cambria Math" panose="02040503050406030204" pitchFamily="18" charset="0"/>
                    <a:ea typeface="Calibri" panose="020F0502020204030204" pitchFamily="34" charset="0"/>
                    <a:cs typeface="Times New Roman" panose="02020603050405020304" pitchFamily="18" charset="0"/>
                  </a:rPr>
                  <a:t>. </a:t>
                </a:r>
              </a:p>
              <a:p>
                <a:pPr lvl="0" algn="just">
                  <a:lnSpc>
                    <a:spcPct val="150000"/>
                  </a:lnSpc>
                  <a:defRPr/>
                </a:pPr>
                <a:r>
                  <a:rPr lang="en-US" sz="1800" kern="100">
                    <a:latin typeface="Cambria Math" panose="02040503050406030204" pitchFamily="18" charset="0"/>
                    <a:ea typeface="Calibri" panose="020F0502020204030204" pitchFamily="34" charset="0"/>
                    <a:cs typeface="Times New Roman" panose="02020603050405020304" pitchFamily="18" charset="0"/>
                  </a:rPr>
                  <a:t>Do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7</m:t>
                        </m:r>
                        <m:r>
                          <a:rPr lang="en-US" sz="1800" i="1">
                            <a:latin typeface="Cambria Math" panose="02040503050406030204" pitchFamily="18" charset="0"/>
                            <a:ea typeface="Dotum" panose="020B0600000101010101" pitchFamily="34" charset="-127"/>
                          </a:rPr>
                          <m:t>5</m:t>
                        </m:r>
                      </m:sub>
                    </m:sSub>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4</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oMath>
                </a14:m>
                <a:r>
                  <a:rPr lang="pt-BR" sz="1800">
                    <a:ea typeface="Arial" panose="020B0604020202020204" pitchFamily="34" charset="0"/>
                    <a:cs typeface="Times New Roman" panose="02020603050405020304" pitchFamily="18" charset="0"/>
                  </a:rPr>
                  <a:t> và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a:rPr lang="en-US" sz="1800" i="1">
                            <a:latin typeface="Cambria Math" panose="02040503050406030204" pitchFamily="18" charset="0"/>
                            <a:ea typeface="Dotum" panose="020B0600000101010101" pitchFamily="34" charset="-127"/>
                          </a:rPr>
                          <m:t>𝑥</m:t>
                        </m:r>
                      </m:e>
                      <m:sub>
                        <m:r>
                          <a:rPr lang="en-US" sz="1800" b="0" i="1" smtClean="0">
                            <a:latin typeface="Cambria Math" panose="02040503050406030204" pitchFamily="18" charset="0"/>
                            <a:ea typeface="Dotum" panose="020B0600000101010101" pitchFamily="34" charset="-127"/>
                          </a:rPr>
                          <m:t>76</m:t>
                        </m:r>
                      </m:sub>
                    </m:sSub>
                    <m:r>
                      <a:rPr lang="en-US" sz="1800" i="1">
                        <a:latin typeface="Cambria Math" panose="02040503050406030204" pitchFamily="18" charset="0"/>
                        <a:ea typeface="Cambria Math" panose="02040503050406030204" pitchFamily="18" charset="0"/>
                      </a:rPr>
                      <m:t>∈</m:t>
                    </m:r>
                    <m:d>
                      <m:dPr>
                        <m:beg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6</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8</m:t>
                        </m:r>
                        <m:r>
                          <a:rPr lang="en-US" sz="1800" i="1" kern="100">
                            <a:latin typeface="Cambria Math" panose="02040503050406030204" pitchFamily="18" charset="0"/>
                            <a:ea typeface="Calibri" panose="020F0502020204030204" pitchFamily="34" charset="0"/>
                            <a:cs typeface="Times New Roman" panose="02020603050405020304" pitchFamily="18" charset="0"/>
                          </a:rPr>
                          <m:t>,5</m:t>
                        </m:r>
                      </m:e>
                    </m:d>
                  </m:oMath>
                </a14:m>
                <a:r>
                  <a:rPr lang="pt-BR" sz="1800">
                    <a:ea typeface="Arial" panose="020B0604020202020204" pitchFamily="34" charset="0"/>
                    <a:cs typeface="Times New Roman" panose="02020603050405020304" pitchFamily="18" charset="0"/>
                  </a:rPr>
                  <a:t> nên tứ phân vị thứ ba của mẫu số liệu ghép nhóm là </a:t>
                </a:r>
                <a14:m>
                  <m:oMath xmlns:m="http://schemas.openxmlformats.org/officeDocument/2006/math">
                    <m:sSub>
                      <m:sSubPr>
                        <m:ctrlPr>
                          <a:rPr lang="en-US" sz="1800" i="1">
                            <a:latin typeface="Cambria Math" panose="02040503050406030204" pitchFamily="18" charset="0"/>
                            <a:ea typeface="Dotum" panose="020B0600000101010101" pitchFamily="34" charset="-127"/>
                          </a:rPr>
                        </m:ctrlPr>
                      </m:sSubPr>
                      <m:e>
                        <m:r>
                          <m:rPr>
                            <m:sty m:val="p"/>
                          </m:rPr>
                          <a:rPr lang="vi-VN" sz="1800">
                            <a:latin typeface="Cambria Math" panose="02040503050406030204" pitchFamily="18" charset="0"/>
                            <a:ea typeface="Dotum" panose="020B0600000101010101" pitchFamily="34" charset="-127"/>
                          </a:rPr>
                          <m:t>Q</m:t>
                        </m:r>
                      </m:e>
                      <m:sub>
                        <m:r>
                          <a:rPr lang="en-US" sz="1800" b="0" i="0" smtClean="0">
                            <a:latin typeface="Cambria Math" panose="02040503050406030204" pitchFamily="18" charset="0"/>
                            <a:ea typeface="Dotum" panose="020B0600000101010101" pitchFamily="34" charset="-127"/>
                          </a:rPr>
                          <m:t>3</m:t>
                        </m:r>
                      </m:sub>
                    </m:sSub>
                    <m:r>
                      <a:rPr lang="vi-VN" sz="1800">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6,5</m:t>
                    </m:r>
                  </m:oMath>
                </a14:m>
                <a:r>
                  <a:rPr lang="en-US" sz="1800">
                    <a:ea typeface="Arial" panose="020B0604020202020204" pitchFamily="34" charset="0"/>
                    <a:cs typeface="Times New Roman" panose="02020603050405020304" pitchFamily="18" charset="0"/>
                  </a:rPr>
                  <a:t>.</a:t>
                </a:r>
              </a:p>
              <a:p>
                <a:pPr lvl="0" algn="just">
                  <a:lnSpc>
                    <a:spcPct val="150000"/>
                  </a:lnSpc>
                  <a:defRPr/>
                </a:pPr>
                <a:r>
                  <a:rPr lang="en-US" sz="1800">
                    <a:ea typeface="Arial" panose="020B0604020202020204" pitchFamily="34" charset="0"/>
                    <a:cs typeface="Times New Roman" panose="02020603050405020304" pitchFamily="18" charset="0"/>
                  </a:rPr>
                  <a:t>b) Do ba điểm tứ phân vị chia mẫu số liệu thành bốn phần, mỗi phần chứa 25% số lượng các số liệu nên nhìn vào biểu đồ dưới đây ta thấy nhận định trên là hợp lí.</a:t>
                </a:r>
              </a:p>
            </p:txBody>
          </p:sp>
        </mc:Choice>
        <mc:Fallback xmlns="">
          <p:sp>
            <p:nvSpPr>
              <p:cNvPr id="5" name="Rectangle 4"/>
              <p:cNvSpPr>
                <a:spLocks noRot="1" noChangeAspect="1" noMove="1" noResize="1" noEditPoints="1" noAdjustHandles="1" noChangeArrowheads="1" noChangeShapeType="1" noTextEdit="1"/>
              </p:cNvSpPr>
              <p:nvPr/>
            </p:nvSpPr>
            <p:spPr>
              <a:xfrm>
                <a:off x="272241" y="286690"/>
                <a:ext cx="8622804" cy="4103367"/>
              </a:xfrm>
              <a:prstGeom prst="rect">
                <a:avLst/>
              </a:prstGeom>
              <a:blipFill>
                <a:blip r:embed="rId3"/>
                <a:stretch>
                  <a:fillRect l="-636" r="-566" b="-297"/>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082" y="4382106"/>
            <a:ext cx="5991119" cy="536097"/>
          </a:xfrm>
          <a:prstGeom prst="rect">
            <a:avLst/>
          </a:prstGeom>
        </p:spPr>
      </p:pic>
    </p:spTree>
    <p:extLst>
      <p:ext uri="{BB962C8B-B14F-4D97-AF65-F5344CB8AC3E}">
        <p14:creationId xmlns:p14="http://schemas.microsoft.com/office/powerpoint/2010/main" val="99603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anim calcmode="lin" valueType="num">
                                      <p:cBhvr>
                                        <p:cTn id="2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anim calcmode="lin" valueType="num">
                                      <p:cBhvr>
                                        <p:cTn id="33" dur="500" fill="hold"/>
                                        <p:tgtEl>
                                          <p:spTgt spid="4"/>
                                        </p:tgtEl>
                                        <p:attrNameLst>
                                          <p:attrName>ppt_x</p:attrName>
                                        </p:attrNameLst>
                                      </p:cBhvr>
                                      <p:tavLst>
                                        <p:tav tm="0">
                                          <p:val>
                                            <p:strVal val="#ppt_x"/>
                                          </p:val>
                                        </p:tav>
                                        <p:tav tm="100000">
                                          <p:val>
                                            <p:strVal val="#ppt_x"/>
                                          </p:val>
                                        </p:tav>
                                      </p:tavLst>
                                    </p:anim>
                                    <p:anim calcmode="lin" valueType="num">
                                      <p:cBhvr>
                                        <p:cTn id="3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le 4"/>
              <p:cNvSpPr/>
              <p:nvPr/>
            </p:nvSpPr>
            <p:spPr>
              <a:xfrm>
                <a:off x="547646" y="622030"/>
                <a:ext cx="7975159" cy="4214193"/>
              </a:xfrm>
              <a:prstGeom prst="roundRect">
                <a:avLst/>
              </a:pr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100"/>
                  </a:spcBef>
                  <a:spcAft>
                    <a:spcPts val="100"/>
                  </a:spcAft>
                </a:pPr>
                <a:r>
                  <a:rPr lang="vi-VN" sz="1800">
                    <a:solidFill>
                      <a:srgbClr val="000000"/>
                    </a:solidFill>
                    <a:ea typeface="Dotum" panose="020B0600000101010101" pitchFamily="34" charset="-127"/>
                  </a:rPr>
                  <a:t>Ba điểm tứ phân vị chia mẫu số liệu đã sắp xếp theo thứ tự không giảm thành bốn phần đều nhau.</a:t>
                </a:r>
                <a:r>
                  <a:rPr lang="en-US" sz="1800">
                    <a:solidFill>
                      <a:srgbClr val="000000"/>
                    </a:solidFill>
                    <a:ea typeface="Dotum" panose="020B0600000101010101" pitchFamily="34" charset="-127"/>
                  </a:rPr>
                  <a:t> </a:t>
                </a:r>
              </a:p>
              <a:p>
                <a:pPr lvl="0" algn="just">
                  <a:lnSpc>
                    <a:spcPct val="150000"/>
                  </a:lnSpc>
                  <a:spcBef>
                    <a:spcPts val="100"/>
                  </a:spcBef>
                  <a:spcAft>
                    <a:spcPts val="100"/>
                  </a:spcAft>
                </a:pPr>
                <a:r>
                  <a:rPr lang="en-US" sz="1800">
                    <a:solidFill>
                      <a:srgbClr val="000000"/>
                    </a:solidFill>
                    <a:ea typeface="Dotum" panose="020B0600000101010101" pitchFamily="34" charset="-127"/>
                  </a:rPr>
                  <a:t>Giống như với trung vị, nói chung không thể xác định chính xác các điểm tứ phân vị của mẫu số liệu ghép nhóm.</a:t>
                </a:r>
              </a:p>
              <a:p>
                <a:pPr lvl="0" algn="just">
                  <a:lnSpc>
                    <a:spcPct val="150000"/>
                  </a:lnSpc>
                  <a:spcBef>
                    <a:spcPts val="100"/>
                  </a:spcBef>
                  <a:spcAft>
                    <a:spcPts val="100"/>
                  </a:spcAft>
                </a:pPr>
                <a:r>
                  <a:rPr lang="en-US" sz="1800">
                    <a:solidFill>
                      <a:srgbClr val="000000"/>
                    </a:solidFill>
                    <a:ea typeface="Dotum" panose="020B0600000101010101" pitchFamily="34" charset="-127"/>
                  </a:rPr>
                  <a:t>Bộ ba tứ phân vị của mẫu số liệu ghép nhóm là giá trị xấp xỉ cho tứ phân vị của mẫu số liệu gốc và được sử dụng làm giá trị đo xu thế trung tâm của mẫu số liệu.</a:t>
                </a:r>
                <a:endParaRPr lang="vi-VN" sz="1800">
                  <a:solidFill>
                    <a:srgbClr val="000000"/>
                  </a:solidFill>
                  <a:ea typeface="Dotum" panose="020B0600000101010101" pitchFamily="34" charset="-127"/>
                </a:endParaRPr>
              </a:p>
              <a:p>
                <a:pPr lvl="0" algn="just">
                  <a:lnSpc>
                    <a:spcPct val="150000"/>
                  </a:lnSpc>
                  <a:spcBef>
                    <a:spcPts val="100"/>
                  </a:spcBef>
                  <a:spcAft>
                    <a:spcPts val="100"/>
                  </a:spcAft>
                </a:pPr>
                <a:r>
                  <a:rPr lang="vi-VN" sz="1800">
                    <a:solidFill>
                      <a:srgbClr val="000000"/>
                    </a:solidFill>
                    <a:ea typeface="Dotum" panose="020B0600000101010101" pitchFamily="34" charset="-127"/>
                  </a:rPr>
                  <a:t>Tứ phân vị thứ nhất và thứ ba đo xu thế trung tâm của nửa dưới (các dữ liệu nhỏ hơn </a:t>
                </a:r>
                <a14:m>
                  <m:oMath xmlns:m="http://schemas.openxmlformats.org/officeDocument/2006/math">
                    <m:sSub>
                      <m:sSubPr>
                        <m:ctrlPr>
                          <a:rPr lang="en-US" sz="1800" i="1">
                            <a:solidFill>
                              <a:srgbClr val="000000"/>
                            </a:solidFill>
                            <a:latin typeface="Cambria Math" panose="02040503050406030204" pitchFamily="18" charset="0"/>
                            <a:ea typeface="Dotum" panose="020B0600000101010101" pitchFamily="34" charset="-127"/>
                          </a:rPr>
                        </m:ctrlPr>
                      </m:sSubPr>
                      <m:e>
                        <m:r>
                          <m:rPr>
                            <m:sty m:val="p"/>
                          </m:rPr>
                          <a:rPr lang="vi-VN" sz="1800">
                            <a:solidFill>
                              <a:srgbClr val="000000"/>
                            </a:solidFill>
                            <a:latin typeface="Cambria Math" panose="02040503050406030204" pitchFamily="18" charset="0"/>
                            <a:ea typeface="Dotum" panose="020B0600000101010101" pitchFamily="34" charset="-127"/>
                          </a:rPr>
                          <m:t>Q</m:t>
                        </m:r>
                      </m:e>
                      <m:sub>
                        <m:r>
                          <a:rPr lang="en-US" sz="1800" b="0" i="0" smtClean="0">
                            <a:solidFill>
                              <a:srgbClr val="000000"/>
                            </a:solidFill>
                            <a:latin typeface="Cambria Math" panose="02040503050406030204" pitchFamily="18" charset="0"/>
                            <a:ea typeface="Dotum" panose="020B0600000101010101" pitchFamily="34" charset="-127"/>
                          </a:rPr>
                          <m:t>2</m:t>
                        </m:r>
                      </m:sub>
                    </m:sSub>
                  </m:oMath>
                </a14:m>
                <a:r>
                  <a:rPr lang="vi-VN" sz="1800">
                    <a:solidFill>
                      <a:srgbClr val="000000"/>
                    </a:solidFill>
                    <a:ea typeface="Dotum" panose="020B0600000101010101" pitchFamily="34" charset="-127"/>
                  </a:rPr>
                  <a:t>) và nửa trên (các dữ liệu lớn hơn </a:t>
                </a:r>
                <a14:m>
                  <m:oMath xmlns:m="http://schemas.openxmlformats.org/officeDocument/2006/math">
                    <m:sSub>
                      <m:sSubPr>
                        <m:ctrlPr>
                          <a:rPr lang="en-US" sz="1800" i="1">
                            <a:solidFill>
                              <a:srgbClr val="000000"/>
                            </a:solidFill>
                            <a:latin typeface="Cambria Math" panose="02040503050406030204" pitchFamily="18" charset="0"/>
                            <a:ea typeface="Dotum" panose="020B0600000101010101" pitchFamily="34" charset="-127"/>
                          </a:rPr>
                        </m:ctrlPr>
                      </m:sSubPr>
                      <m:e>
                        <m:r>
                          <m:rPr>
                            <m:sty m:val="p"/>
                          </m:rPr>
                          <a:rPr lang="vi-VN" sz="1800">
                            <a:solidFill>
                              <a:srgbClr val="000000"/>
                            </a:solidFill>
                            <a:latin typeface="Cambria Math" panose="02040503050406030204" pitchFamily="18" charset="0"/>
                            <a:ea typeface="Dotum" panose="020B0600000101010101" pitchFamily="34" charset="-127"/>
                          </a:rPr>
                          <m:t>Q</m:t>
                        </m:r>
                      </m:e>
                      <m:sub>
                        <m:r>
                          <a:rPr lang="en-US" sz="1800">
                            <a:solidFill>
                              <a:srgbClr val="000000"/>
                            </a:solidFill>
                            <a:latin typeface="Cambria Math" panose="02040503050406030204" pitchFamily="18" charset="0"/>
                            <a:ea typeface="Dotum" panose="020B0600000101010101" pitchFamily="34" charset="-127"/>
                          </a:rPr>
                          <m:t>2</m:t>
                        </m:r>
                      </m:sub>
                    </m:sSub>
                  </m:oMath>
                </a14:m>
                <a:r>
                  <a:rPr lang="vi-VN" sz="1800">
                    <a:solidFill>
                      <a:srgbClr val="000000"/>
                    </a:solidFill>
                    <a:ea typeface="Dotum" panose="020B0600000101010101" pitchFamily="34" charset="-127"/>
                  </a:rPr>
                  <a:t>) của mẫu số liệu.</a:t>
                </a:r>
              </a:p>
            </p:txBody>
          </p:sp>
        </mc:Choice>
        <mc:Fallback xmlns="">
          <p:sp>
            <p:nvSpPr>
              <p:cNvPr id="5" name="Rounded Rectangle 4"/>
              <p:cNvSpPr>
                <a:spLocks noRot="1" noChangeAspect="1" noMove="1" noResize="1" noEditPoints="1" noAdjustHandles="1" noChangeArrowheads="1" noChangeShapeType="1" noTextEdit="1"/>
              </p:cNvSpPr>
              <p:nvPr/>
            </p:nvSpPr>
            <p:spPr>
              <a:xfrm>
                <a:off x="547646" y="622030"/>
                <a:ext cx="7975159" cy="4214193"/>
              </a:xfrm>
              <a:prstGeom prst="roundRect">
                <a:avLst/>
              </a:prstGeom>
              <a:blipFill>
                <a:blip r:embed="rId3"/>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2" name="Rectangle 1"/>
          <p:cNvSpPr/>
          <p:nvPr/>
        </p:nvSpPr>
        <p:spPr>
          <a:xfrm>
            <a:off x="3775241" y="31804"/>
            <a:ext cx="1519968" cy="598177"/>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srgbClr val="2D1549"/>
                </a:solidFill>
                <a:effectLst/>
                <a:uLnTx/>
                <a:uFillTx/>
                <a:latin typeface="Arial" panose="020B0604020202020204" pitchFamily="34" charset="0"/>
                <a:cs typeface="Arial" panose="020B0604020202020204" pitchFamily="34" charset="0"/>
                <a:sym typeface="Arial"/>
              </a:rPr>
              <a:t>Ý NGHĨA</a:t>
            </a:r>
          </a:p>
        </p:txBody>
      </p:sp>
      <p:pic>
        <p:nvPicPr>
          <p:cNvPr id="11" name="Picture 10"/>
          <p:cNvPicPr>
            <a:picLocks noChangeAspect="1"/>
          </p:cNvPicPr>
          <p:nvPr/>
        </p:nvPicPr>
        <p:blipFill>
          <a:blip r:embed="rId4"/>
          <a:stretch>
            <a:fillRect/>
          </a:stretch>
        </p:blipFill>
        <p:spPr>
          <a:xfrm flipH="1">
            <a:off x="210449" y="3595379"/>
            <a:ext cx="461695" cy="1356484"/>
          </a:xfrm>
          <a:prstGeom prst="rect">
            <a:avLst/>
          </a:prstGeom>
        </p:spPr>
      </p:pic>
      <p:grpSp>
        <p:nvGrpSpPr>
          <p:cNvPr id="12" name="Google Shape;336;p41"/>
          <p:cNvGrpSpPr/>
          <p:nvPr/>
        </p:nvGrpSpPr>
        <p:grpSpPr>
          <a:xfrm>
            <a:off x="8408505" y="299853"/>
            <a:ext cx="545044" cy="644353"/>
            <a:chOff x="713258" y="1316731"/>
            <a:chExt cx="545044" cy="644353"/>
          </a:xfrm>
        </p:grpSpPr>
        <p:sp>
          <p:nvSpPr>
            <p:cNvPr id="20"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0090405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6" name="Google Shape;286;p40"/>
          <p:cNvGrpSpPr/>
          <p:nvPr/>
        </p:nvGrpSpPr>
        <p:grpSpPr>
          <a:xfrm>
            <a:off x="8040785" y="4206939"/>
            <a:ext cx="833444" cy="800827"/>
            <a:chOff x="4754908" y="539500"/>
            <a:chExt cx="3588802" cy="4064490"/>
          </a:xfrm>
        </p:grpSpPr>
        <p:pic>
          <p:nvPicPr>
            <p:cNvPr id="287" name="Google Shape;287;p40"/>
            <p:cNvPicPr preferRelativeResize="0"/>
            <p:nvPr/>
          </p:nvPicPr>
          <p:blipFill rotWithShape="1">
            <a:blip r:embed="rId3">
              <a:alphaModFix/>
            </a:blip>
            <a:srcRect/>
            <a:stretch/>
          </p:blipFill>
          <p:spPr>
            <a:xfrm>
              <a:off x="5815584" y="539500"/>
              <a:ext cx="2528126" cy="3877059"/>
            </a:xfrm>
            <a:prstGeom prst="rect">
              <a:avLst/>
            </a:prstGeom>
            <a:noFill/>
            <a:ln>
              <a:noFill/>
            </a:ln>
          </p:spPr>
        </p:pic>
        <p:pic>
          <p:nvPicPr>
            <p:cNvPr id="288" name="Google Shape;288;p40"/>
            <p:cNvPicPr preferRelativeResize="0"/>
            <p:nvPr/>
          </p:nvPicPr>
          <p:blipFill rotWithShape="1">
            <a:blip r:embed="rId4">
              <a:alphaModFix/>
            </a:blip>
            <a:srcRect l="109" r="109"/>
            <a:stretch/>
          </p:blipFill>
          <p:spPr>
            <a:xfrm>
              <a:off x="4855464" y="1514725"/>
              <a:ext cx="1097280" cy="3089265"/>
            </a:xfrm>
            <a:prstGeom prst="rect">
              <a:avLst/>
            </a:prstGeom>
            <a:noFill/>
            <a:ln>
              <a:noFill/>
            </a:ln>
          </p:spPr>
        </p:pic>
        <p:grpSp>
          <p:nvGrpSpPr>
            <p:cNvPr id="289" name="Google Shape;289;p40"/>
            <p:cNvGrpSpPr/>
            <p:nvPr/>
          </p:nvGrpSpPr>
          <p:grpSpPr>
            <a:xfrm>
              <a:off x="4754908" y="620356"/>
              <a:ext cx="3557067" cy="810675"/>
              <a:chOff x="6283808" y="544156"/>
              <a:chExt cx="3557067" cy="810675"/>
            </a:xfrm>
          </p:grpSpPr>
          <p:sp>
            <p:nvSpPr>
              <p:cNvPr id="290" name="Google Shape;290;p40"/>
              <p:cNvSpPr/>
              <p:nvPr/>
            </p:nvSpPr>
            <p:spPr>
              <a:xfrm>
                <a:off x="9612275" y="7391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26075" y="5441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7250075" y="7681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283808" y="11262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p:cNvSpPr txBox="1"/>
          <p:nvPr/>
        </p:nvSpPr>
        <p:spPr>
          <a:xfrm>
            <a:off x="3418005" y="332876"/>
            <a:ext cx="2388072"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Thực hành 2</a:t>
            </a:r>
          </a:p>
        </p:txBody>
      </p:sp>
      <p:sp>
        <p:nvSpPr>
          <p:cNvPr id="5" name="Rectangle 1"/>
          <p:cNvSpPr>
            <a:spLocks noChangeArrowheads="1"/>
          </p:cNvSpPr>
          <p:nvPr/>
        </p:nvSpPr>
        <p:spPr bwMode="auto">
          <a:xfrm>
            <a:off x="467373" y="1113353"/>
            <a:ext cx="82893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2000">
                <a:solidFill>
                  <a:srgbClr val="000000"/>
                </a:solidFill>
                <a:ea typeface="Open Sans"/>
              </a:rPr>
              <a:t>Một người thống kê lại thời gian thực hiện các cuộc gọi điện thoại của người đó trong một tuần ở bảng sau:</a:t>
            </a:r>
            <a:endParaRPr kumimoji="0" lang="en-US" altLang="en-US" sz="2000" b="0" i="0" u="none" strike="noStrike" cap="none" normalizeH="0" baseline="0">
              <a:ln>
                <a:noFill/>
              </a:ln>
              <a:solidFill>
                <a:schemeClr val="tx1"/>
              </a:solidFill>
              <a:effectLst/>
            </a:endParaRPr>
          </a:p>
        </p:txBody>
      </p:sp>
      <p:grpSp>
        <p:nvGrpSpPr>
          <p:cNvPr id="16" name="Google Shape;336;p41"/>
          <p:cNvGrpSpPr/>
          <p:nvPr/>
        </p:nvGrpSpPr>
        <p:grpSpPr>
          <a:xfrm rot="3152010">
            <a:off x="45367" y="226603"/>
            <a:ext cx="545044" cy="644353"/>
            <a:chOff x="713258" y="1316731"/>
            <a:chExt cx="545044" cy="644353"/>
          </a:xfrm>
        </p:grpSpPr>
        <p:sp>
          <p:nvSpPr>
            <p:cNvPr id="1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836882" y="2252242"/>
            <a:ext cx="7550318" cy="1068257"/>
          </a:xfrm>
          <a:prstGeom prst="rect">
            <a:avLst/>
          </a:prstGeom>
        </p:spPr>
      </p:pic>
      <p:sp>
        <p:nvSpPr>
          <p:cNvPr id="19" name="Rectangle 1"/>
          <p:cNvSpPr>
            <a:spLocks noChangeArrowheads="1"/>
          </p:cNvSpPr>
          <p:nvPr/>
        </p:nvSpPr>
        <p:spPr bwMode="auto">
          <a:xfrm>
            <a:off x="467373" y="3427752"/>
            <a:ext cx="828933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2000">
                <a:solidFill>
                  <a:srgbClr val="000000"/>
                </a:solidFill>
                <a:ea typeface="Open Sans"/>
              </a:rPr>
              <a:t>Hãy ước lượng các tứ phân vị của mẫu số liệu ghép nhóm trên.</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8" name="Google Shape;208;p35"/>
          <p:cNvGrpSpPr/>
          <p:nvPr/>
        </p:nvGrpSpPr>
        <p:grpSpPr>
          <a:xfrm>
            <a:off x="287830" y="4366554"/>
            <a:ext cx="457200" cy="529244"/>
            <a:chOff x="598925" y="4074763"/>
            <a:chExt cx="457200" cy="529244"/>
          </a:xfrm>
        </p:grpSpPr>
        <p:sp>
          <p:nvSpPr>
            <p:cNvPr id="209" name="Google Shape;209;p35"/>
            <p:cNvSpPr/>
            <p:nvPr/>
          </p:nvSpPr>
          <p:spPr>
            <a:xfrm>
              <a:off x="827525" y="43754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0" name="Google Shape;210;p35"/>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11" name="Google Shape;211;p35"/>
          <p:cNvGrpSpPr/>
          <p:nvPr/>
        </p:nvGrpSpPr>
        <p:grpSpPr>
          <a:xfrm>
            <a:off x="8423434" y="310159"/>
            <a:ext cx="506153" cy="552407"/>
            <a:chOff x="8046873" y="1141956"/>
            <a:chExt cx="506153" cy="552407"/>
          </a:xfrm>
        </p:grpSpPr>
        <p:sp>
          <p:nvSpPr>
            <p:cNvPr id="212" name="Google Shape;212;p35"/>
            <p:cNvSpPr/>
            <p:nvPr/>
          </p:nvSpPr>
          <p:spPr>
            <a:xfrm>
              <a:off x="8324426" y="14657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3" name="Google Shape;213;p35"/>
            <p:cNvSpPr/>
            <p:nvPr/>
          </p:nvSpPr>
          <p:spPr>
            <a:xfrm>
              <a:off x="8046873" y="114195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5" name="Title 2"/>
          <p:cNvSpPr>
            <a:spLocks noGrp="1"/>
          </p:cNvSpPr>
          <p:nvPr>
            <p:ph type="title"/>
          </p:nvPr>
        </p:nvSpPr>
        <p:spPr>
          <a:xfrm>
            <a:off x="184464" y="398413"/>
            <a:ext cx="3128431" cy="375900"/>
          </a:xfrm>
        </p:spPr>
        <p:txBody>
          <a:bodyPr/>
          <a:lstStyle/>
          <a:p>
            <a:r>
              <a:rPr lang="en-US" sz="3200" b="1" dirty="0">
                <a:latin typeface="+mn-lt"/>
              </a:rPr>
              <a:t>KHỞI ĐỘNG</a:t>
            </a:r>
          </a:p>
        </p:txBody>
      </p:sp>
      <mc:AlternateContent xmlns:mc="http://schemas.openxmlformats.org/markup-compatibility/2006" xmlns:a14="http://schemas.microsoft.com/office/drawing/2010/main">
        <mc:Choice Requires="a14">
          <p:sp>
            <p:nvSpPr>
              <p:cNvPr id="6" name="Rectangle 5"/>
              <p:cNvSpPr/>
              <p:nvPr/>
            </p:nvSpPr>
            <p:spPr>
              <a:xfrm>
                <a:off x="1485836" y="1923102"/>
                <a:ext cx="7215151" cy="1754326"/>
              </a:xfrm>
              <a:prstGeom prst="rect">
                <a:avLst/>
              </a:prstGeom>
            </p:spPr>
            <p:txBody>
              <a:bodyPr wrap="square">
                <a:spAutoFit/>
              </a:bodyPr>
              <a:lstStyle/>
              <a:p>
                <a:pPr lvl="0" algn="just">
                  <a:lnSpc>
                    <a:spcPct val="150000"/>
                  </a:lnSpc>
                  <a:spcBef>
                    <a:spcPts val="600"/>
                  </a:spcBef>
                  <a:spcAft>
                    <a:spcPts val="800"/>
                  </a:spcAft>
                </a:pPr>
                <a:r>
                  <a:rPr lang="vi-VN" sz="1800">
                    <a:latin typeface="Arial" panose="020B0604020202020204" pitchFamily="34" charset="0"/>
                    <a:ea typeface="Dotum" panose="020B0600000101010101" pitchFamily="34" charset="-127"/>
                    <a:cs typeface="Times New Roman" panose="02020603050405020304" pitchFamily="18" charset="0"/>
                  </a:rPr>
                  <a:t>Khi ta sắp thứ tự các số liệu thống kê thành dãy không giảm (hoặc không tăng). Số trung vị (của các số liệu thống kê đã cho), kí hiệu là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libri" panose="020F0502020204030204" pitchFamily="34" charset="0"/>
                            <a:cs typeface="Times New Roman" panose="02020603050405020304" pitchFamily="18" charset="0"/>
                          </a:rPr>
                          <m:t>𝑀</m:t>
                        </m:r>
                      </m:e>
                      <m:sub>
                        <m:r>
                          <a:rPr lang="en-US" sz="1800" i="1">
                            <a:latin typeface="Cambria Math" panose="02040503050406030204" pitchFamily="18" charset="0"/>
                            <a:ea typeface="Calibri" panose="020F0502020204030204" pitchFamily="34" charset="0"/>
                            <a:cs typeface="Times New Roman" panose="02020603050405020304" pitchFamily="18" charset="0"/>
                          </a:rPr>
                          <m:t>𝑒</m:t>
                        </m:r>
                      </m:sub>
                    </m:sSub>
                  </m:oMath>
                </a14:m>
                <a:r>
                  <a:rPr lang="vi-VN" sz="1800">
                    <a:latin typeface="Arial" panose="020B0604020202020204" pitchFamily="34" charset="0"/>
                    <a:ea typeface="Dotum" panose="020B0600000101010101" pitchFamily="34" charset="-127"/>
                    <a:cs typeface="Times New Roman" panose="02020603050405020304" pitchFamily="18" charset="0"/>
                  </a:rPr>
                  <a:t>, là số đứng giữa dãy nếu số phần tử là lẻ và là trung bình cộng của hai số đứng giữa dãy nếu số phần tử là chẵn</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1485836" y="1923102"/>
                <a:ext cx="7215151" cy="1754326"/>
              </a:xfrm>
              <a:prstGeom prst="rect">
                <a:avLst/>
              </a:prstGeom>
              <a:blipFill>
                <a:blip r:embed="rId3"/>
                <a:stretch>
                  <a:fillRect l="-761" r="-676" b="-1736"/>
                </a:stretch>
              </a:blipFill>
            </p:spPr>
            <p:txBody>
              <a:bodyPr/>
              <a:lstStyle/>
              <a:p>
                <a:r>
                  <a:rPr lang="en-US">
                    <a:noFill/>
                  </a:rPr>
                  <a:t> </a:t>
                </a:r>
              </a:p>
            </p:txBody>
          </p:sp>
        </mc:Fallback>
      </mc:AlternateContent>
      <p:grpSp>
        <p:nvGrpSpPr>
          <p:cNvPr id="4" name="Group 3"/>
          <p:cNvGrpSpPr/>
          <p:nvPr/>
        </p:nvGrpSpPr>
        <p:grpSpPr>
          <a:xfrm>
            <a:off x="834482" y="1246089"/>
            <a:ext cx="8421108" cy="507831"/>
            <a:chOff x="508479" y="1139738"/>
            <a:chExt cx="8421108" cy="507831"/>
          </a:xfrm>
        </p:grpSpPr>
        <p:sp>
          <p:nvSpPr>
            <p:cNvPr id="16" name="Rectangle 15"/>
            <p:cNvSpPr/>
            <p:nvPr/>
          </p:nvSpPr>
          <p:spPr>
            <a:xfrm>
              <a:off x="974876" y="1139738"/>
              <a:ext cx="7954711" cy="507831"/>
            </a:xfrm>
            <a:prstGeom prst="rect">
              <a:avLst/>
            </a:prstGeom>
          </p:spPr>
          <p:txBody>
            <a:bodyPr wrap="square">
              <a:spAutoFit/>
            </a:bodyPr>
            <a:lstStyle/>
            <a:p>
              <a:pPr lvl="0" algn="just">
                <a:lnSpc>
                  <a:spcPct val="150000"/>
                </a:lnSpc>
                <a:spcBef>
                  <a:spcPts val="100"/>
                </a:spcBef>
                <a:spcAft>
                  <a:spcPts val="100"/>
                </a:spcAft>
              </a:pPr>
              <a:r>
                <a:rPr lang="vi-VN" sz="1800">
                  <a:latin typeface="Arial" panose="020B0604020202020204" pitchFamily="34" charset="0"/>
                  <a:ea typeface="Times New Roman" panose="02020603050405020304" pitchFamily="18" charset="0"/>
                </a:rPr>
                <a:t>Nhắc lại cách xác định số trung vị của mẫu số liệu đã học ở lớp 10?</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endParaRPr>
            </a:p>
          </p:txBody>
        </p:sp>
        <p:pic>
          <p:nvPicPr>
            <p:cNvPr id="3" name="Picture 2"/>
            <p:cNvPicPr>
              <a:picLocks noChangeAspect="1"/>
            </p:cNvPicPr>
            <p:nvPr/>
          </p:nvPicPr>
          <p:blipFill>
            <a:blip r:embed="rId4"/>
            <a:stretch>
              <a:fillRect/>
            </a:stretch>
          </p:blipFill>
          <p:spPr>
            <a:xfrm>
              <a:off x="508479" y="1205209"/>
              <a:ext cx="442360" cy="442360"/>
            </a:xfrm>
            <a:prstGeom prst="rect">
              <a:avLst/>
            </a:prstGeom>
          </p:spPr>
        </p:pic>
      </p:grpSp>
      <p:sp>
        <p:nvSpPr>
          <p:cNvPr id="5" name="Right Arrow 4"/>
          <p:cNvSpPr/>
          <p:nvPr/>
        </p:nvSpPr>
        <p:spPr>
          <a:xfrm>
            <a:off x="1191639" y="2100520"/>
            <a:ext cx="278295" cy="206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834482" y="3743867"/>
            <a:ext cx="7818610" cy="923330"/>
            <a:chOff x="508479" y="1139738"/>
            <a:chExt cx="7818610" cy="923330"/>
          </a:xfrm>
        </p:grpSpPr>
        <p:sp>
          <p:nvSpPr>
            <p:cNvPr id="18" name="Rectangle 17"/>
            <p:cNvSpPr/>
            <p:nvPr/>
          </p:nvSpPr>
          <p:spPr>
            <a:xfrm>
              <a:off x="974877" y="1139738"/>
              <a:ext cx="7352212" cy="923330"/>
            </a:xfrm>
            <a:prstGeom prst="rect">
              <a:avLst/>
            </a:prstGeom>
          </p:spPr>
          <p:txBody>
            <a:bodyPr wrap="square">
              <a:spAutoFit/>
            </a:bodyPr>
            <a:lstStyle/>
            <a:p>
              <a:pPr lvl="0" algn="just">
                <a:lnSpc>
                  <a:spcPct val="150000"/>
                </a:lnSpc>
                <a:spcBef>
                  <a:spcPts val="100"/>
                </a:spcBef>
                <a:spcAft>
                  <a:spcPts val="100"/>
                </a:spcAft>
              </a:pPr>
              <a:r>
                <a:rPr lang="vi-VN" sz="1800">
                  <a:latin typeface="Arial" panose="020B0604020202020204" pitchFamily="34" charset="0"/>
                  <a:ea typeface="Times New Roman" panose="02020603050405020304" pitchFamily="18" charset="0"/>
                </a:rPr>
                <a:t>Có thể tính được số trung bình của chiều cao hai đội bóng theo số liệu đã cho không?</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endParaRPr>
            </a:p>
          </p:txBody>
        </p:sp>
        <p:pic>
          <p:nvPicPr>
            <p:cNvPr id="19" name="Picture 18"/>
            <p:cNvPicPr>
              <a:picLocks noChangeAspect="1"/>
            </p:cNvPicPr>
            <p:nvPr/>
          </p:nvPicPr>
          <p:blipFill>
            <a:blip r:embed="rId4"/>
            <a:stretch>
              <a:fillRect/>
            </a:stretch>
          </p:blipFill>
          <p:spPr>
            <a:xfrm>
              <a:off x="508479" y="1205209"/>
              <a:ext cx="442360" cy="442360"/>
            </a:xfrm>
            <a:prstGeom prst="rect">
              <a:avLst/>
            </a:prstGeom>
          </p:spPr>
        </p:pic>
      </p:grpSp>
    </p:spTree>
    <p:extLst>
      <p:ext uri="{BB962C8B-B14F-4D97-AF65-F5344CB8AC3E}">
        <p14:creationId xmlns:p14="http://schemas.microsoft.com/office/powerpoint/2010/main" val="186253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6" name="Google Shape;336;p41"/>
          <p:cNvGrpSpPr/>
          <p:nvPr/>
        </p:nvGrpSpPr>
        <p:grpSpPr>
          <a:xfrm rot="5400000">
            <a:off x="228319" y="209412"/>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25393" y="1080233"/>
                <a:ext cx="8662366" cy="3622658"/>
              </a:xfrm>
              <a:prstGeom prst="rect">
                <a:avLst/>
              </a:prstGeom>
            </p:spPr>
            <p:txBody>
              <a:bodyPr wrap="square">
                <a:spAutoFit/>
              </a:bodyPr>
              <a:lstStyle/>
              <a:p>
                <a:pPr algn="just">
                  <a:lnSpc>
                    <a:spcPct val="150000"/>
                  </a:lnSpc>
                  <a:spcBef>
                    <a:spcPts val="300"/>
                  </a:spcBef>
                  <a:spcAft>
                    <a:spcPts val="300"/>
                  </a:spcAft>
                </a:pPr>
                <a:r>
                  <a:rPr lang="en-US" sz="1800" kern="100">
                    <a:latin typeface="+mj-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33</m:t>
                        </m:r>
                      </m:sub>
                    </m:sSub>
                  </m:oMath>
                </a14:m>
                <a:r>
                  <a:rPr lang="en-US" sz="1800" kern="100">
                    <a:effectLst/>
                    <a:latin typeface="+mj-lt"/>
                    <a:ea typeface="Calibri" panose="020F0502020204030204" pitchFamily="34" charset="0"/>
                    <a:cs typeface="Times New Roman" panose="02020603050405020304" pitchFamily="18" charset="0"/>
                  </a:rPr>
                  <a:t> là mẫu số liệu được xếp theo thứ tự không giảm.</a:t>
                </a:r>
                <a:endParaRPr lang="en-US" sz="1800" kern="100">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Tứ phân vị thứ hai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33</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17</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∈[60;120)</m:t>
                    </m:r>
                  </m:oMath>
                </a14:m>
                <a:r>
                  <a:rPr lang="en-US" sz="1800" kern="100">
                    <a:effectLst/>
                    <a:latin typeface="+mj-lt"/>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Do đó, tứ phân vị thứ hai của mẫu số liệu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=111</m:t>
                    </m:r>
                  </m:oMath>
                </a14:m>
                <a:r>
                  <a:rPr lang="en-US" sz="1800" kern="100">
                    <a:effectLst/>
                    <a:latin typeface="+mj-lt"/>
                    <a:ea typeface="Calibri" panose="020F0502020204030204" pitchFamily="34" charset="0"/>
                    <a:cs typeface="Times New Roman" panose="02020603050405020304" pitchFamily="18" charset="0"/>
                  </a:rPr>
                  <a:t>.</a:t>
                </a:r>
                <a:endParaRPr lang="en-US" sz="1800" kern="100">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Tứ phân vị thứ nhất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33</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9</m:t>
                            </m:r>
                          </m:sub>
                        </m:sSub>
                      </m:e>
                    </m:d>
                  </m:oMath>
                </a14:m>
                <a:r>
                  <a:rPr lang="en-US" sz="1800" kern="100">
                    <a:effectLst/>
                    <a:latin typeface="+mj-lt"/>
                    <a:ea typeface="Calibri" panose="020F0502020204030204" pitchFamily="34" charset="0"/>
                    <a:cs typeface="Times New Roman" panose="02020603050405020304" pitchFamily="18" charset="0"/>
                  </a:rPr>
                  <a:t> với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∈[0;60)</m:t>
                    </m:r>
                  </m:oMath>
                </a14:m>
                <a:r>
                  <a:rPr lang="en-US"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9</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∈[60;120)</m:t>
                    </m:r>
                  </m:oMath>
                </a14:m>
                <a:r>
                  <a:rPr lang="en-US" sz="1800" kern="100">
                    <a:effectLst/>
                    <a:latin typeface="+mj-lt"/>
                    <a:ea typeface="Calibri" panose="020F0502020204030204" pitchFamily="34" charset="0"/>
                    <a:cs typeface="Times New Roman" panose="02020603050405020304" pitchFamily="18" charset="0"/>
                  </a:rPr>
                  <a:t> nên tứ phân vị thứ nhất của mẫu số liệu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=60</m:t>
                    </m:r>
                  </m:oMath>
                </a14:m>
                <a:r>
                  <a:rPr lang="en-US" sz="1800" kern="100">
                    <a:effectLst/>
                    <a:latin typeface="+mj-lt"/>
                    <a:ea typeface="Calibri" panose="020F0502020204030204" pitchFamily="34" charset="0"/>
                    <a:cs typeface="Times New Roman" panose="02020603050405020304" pitchFamily="18" charset="0"/>
                  </a:rPr>
                  <a:t>.</a:t>
                </a:r>
                <a:endParaRPr lang="en-US" sz="1800" kern="100">
                  <a:latin typeface="+mj-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Tứ phân vị thứ ba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1800" kern="100">
                    <a:effectLst/>
                    <a:latin typeface="+mj-lt"/>
                    <a:ea typeface="Calibri" panose="020F0502020204030204" pitchFamily="34" charset="0"/>
                    <a:cs typeface="Times New Roman" panose="02020603050405020304" pitchFamily="18" charset="0"/>
                  </a:rPr>
                  <a:t> 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25</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26</m:t>
                            </m:r>
                          </m:sub>
                        </m:sSub>
                      </m:e>
                    </m:d>
                  </m:oMath>
                </a14:m>
                <a:r>
                  <a:rPr lang="en-US" sz="1800" kern="100">
                    <a:effectLst/>
                    <a:latin typeface="+mj-lt"/>
                    <a:ea typeface="Calibri" panose="020F0502020204030204" pitchFamily="34" charset="0"/>
                    <a:cs typeface="Times New Roman" panose="02020603050405020304" pitchFamily="18" charset="0"/>
                  </a:rPr>
                  <a:t> với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25</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∈[120;180)</m:t>
                    </m:r>
                  </m:oMath>
                </a14:m>
                <a:r>
                  <a:rPr lang="en-US"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26</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∈[180;240)</m:t>
                    </m:r>
                  </m:oMath>
                </a14:m>
                <a:r>
                  <a:rPr lang="en-US" sz="1800" kern="100">
                    <a:effectLst/>
                    <a:latin typeface="+mj-lt"/>
                    <a:ea typeface="Calibri" panose="020F0502020204030204" pitchFamily="34" charset="0"/>
                    <a:cs typeface="Times New Roman" panose="02020603050405020304" pitchFamily="18" charset="0"/>
                  </a:rPr>
                  <a:t> nên tứ phân vị thứ ba của mẫu số liệuu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=180</m:t>
                    </m:r>
                  </m:oMath>
                </a14:m>
                <a:r>
                  <a:rPr lang="en-US" sz="1800" kern="100">
                    <a:effectLst/>
                    <a:latin typeface="+mj-lt"/>
                    <a:ea typeface="Calibri" panose="020F0502020204030204" pitchFamily="34" charset="0"/>
                    <a:cs typeface="Times New Roman" panose="02020603050405020304" pitchFamily="18" charset="0"/>
                  </a:rPr>
                  <a:t>.</a:t>
                </a:r>
                <a:endParaRPr lang="en-US" sz="1800" kern="100">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5393" y="1080233"/>
                <a:ext cx="8662366" cy="3622658"/>
              </a:xfrm>
              <a:prstGeom prst="rect">
                <a:avLst/>
              </a:prstGeom>
              <a:blipFill>
                <a:blip r:embed="rId3"/>
                <a:stretch>
                  <a:fillRect l="-633" r="-563" b="-1852"/>
                </a:stretch>
              </a:blipFill>
            </p:spPr>
            <p:txBody>
              <a:bodyPr/>
              <a:lstStyle/>
              <a:p>
                <a:r>
                  <a:rPr lang="en-US">
                    <a:noFill/>
                  </a:rPr>
                  <a:t> </a:t>
                </a:r>
              </a:p>
            </p:txBody>
          </p:sp>
        </mc:Fallback>
      </mc:AlternateContent>
      <p:sp>
        <p:nvSpPr>
          <p:cNvPr id="23" name="Rectangle 22"/>
          <p:cNvSpPr/>
          <p:nvPr/>
        </p:nvSpPr>
        <p:spPr>
          <a:xfrm>
            <a:off x="4207762" y="505143"/>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C2E8C">
                  <a:lumMod val="75000"/>
                </a:srgbClr>
              </a:solidFill>
              <a:effectLst/>
              <a:uLnTx/>
              <a:uFillTx/>
              <a:sym typeface="Arial"/>
            </a:endParaRPr>
          </a:p>
        </p:txBody>
      </p:sp>
      <p:grpSp>
        <p:nvGrpSpPr>
          <p:cNvPr id="17" name="Google Shape;286;p40"/>
          <p:cNvGrpSpPr/>
          <p:nvPr/>
        </p:nvGrpSpPr>
        <p:grpSpPr>
          <a:xfrm>
            <a:off x="7888990" y="389184"/>
            <a:ext cx="896481" cy="873089"/>
            <a:chOff x="4754908" y="539500"/>
            <a:chExt cx="3588802" cy="4064490"/>
          </a:xfrm>
        </p:grpSpPr>
        <p:pic>
          <p:nvPicPr>
            <p:cNvPr id="18" name="Google Shape;287;p40"/>
            <p:cNvPicPr preferRelativeResize="0"/>
            <p:nvPr/>
          </p:nvPicPr>
          <p:blipFill rotWithShape="1">
            <a:blip r:embed="rId4">
              <a:alphaModFix/>
            </a:blip>
            <a:srcRect/>
            <a:stretch/>
          </p:blipFill>
          <p:spPr>
            <a:xfrm>
              <a:off x="5815584" y="539500"/>
              <a:ext cx="2528126" cy="3877059"/>
            </a:xfrm>
            <a:prstGeom prst="rect">
              <a:avLst/>
            </a:prstGeom>
            <a:noFill/>
            <a:ln>
              <a:noFill/>
            </a:ln>
          </p:spPr>
        </p:pic>
        <p:pic>
          <p:nvPicPr>
            <p:cNvPr id="19" name="Google Shape;288;p40"/>
            <p:cNvPicPr preferRelativeResize="0"/>
            <p:nvPr/>
          </p:nvPicPr>
          <p:blipFill rotWithShape="1">
            <a:blip r:embed="rId5">
              <a:alphaModFix/>
            </a:blip>
            <a:srcRect l="109" r="109"/>
            <a:stretch/>
          </p:blipFill>
          <p:spPr>
            <a:xfrm>
              <a:off x="4855464" y="1514725"/>
              <a:ext cx="1097280" cy="3089265"/>
            </a:xfrm>
            <a:prstGeom prst="rect">
              <a:avLst/>
            </a:prstGeom>
            <a:noFill/>
            <a:ln>
              <a:noFill/>
            </a:ln>
          </p:spPr>
        </p:pic>
        <p:grpSp>
          <p:nvGrpSpPr>
            <p:cNvPr id="20" name="Google Shape;289;p40"/>
            <p:cNvGrpSpPr/>
            <p:nvPr/>
          </p:nvGrpSpPr>
          <p:grpSpPr>
            <a:xfrm>
              <a:off x="4754908" y="620356"/>
              <a:ext cx="3557067" cy="810675"/>
              <a:chOff x="6283808" y="544156"/>
              <a:chExt cx="3557067" cy="810675"/>
            </a:xfrm>
          </p:grpSpPr>
          <p:sp>
            <p:nvSpPr>
              <p:cNvPr id="21" name="Google Shape;290;p40"/>
              <p:cNvSpPr/>
              <p:nvPr/>
            </p:nvSpPr>
            <p:spPr>
              <a:xfrm>
                <a:off x="9612275" y="7391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1;p40"/>
              <p:cNvSpPr/>
              <p:nvPr/>
            </p:nvSpPr>
            <p:spPr>
              <a:xfrm>
                <a:off x="6726075" y="5441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2;p40"/>
              <p:cNvSpPr/>
              <p:nvPr/>
            </p:nvSpPr>
            <p:spPr>
              <a:xfrm>
                <a:off x="7250075" y="7681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3;p40"/>
              <p:cNvSpPr/>
              <p:nvPr/>
            </p:nvSpPr>
            <p:spPr>
              <a:xfrm>
                <a:off x="6283808" y="11262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2701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4" name="Rectangle 1"/>
          <p:cNvSpPr>
            <a:spLocks noChangeArrowheads="1"/>
          </p:cNvSpPr>
          <p:nvPr/>
        </p:nvSpPr>
        <p:spPr bwMode="auto">
          <a:xfrm>
            <a:off x="270684" y="989741"/>
            <a:ext cx="85403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 Sans"/>
              </a:rPr>
              <a:t>Một phòng khám thống kê số bệnh nhân đến khám bệnh mỗi ngày trong 4 tháng năm 2022 ở bảng sau: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3"/>
          <a:stretch>
            <a:fillRect/>
          </a:stretch>
        </p:blipFill>
        <p:spPr>
          <a:xfrm rot="19804809">
            <a:off x="8395131" y="243067"/>
            <a:ext cx="425892" cy="554649"/>
          </a:xfrm>
          <a:prstGeom prst="rect">
            <a:avLst/>
          </a:prstGeom>
        </p:spPr>
      </p:pic>
      <p:grpSp>
        <p:nvGrpSpPr>
          <p:cNvPr id="21" name="Google Shape;487;p48"/>
          <p:cNvGrpSpPr/>
          <p:nvPr/>
        </p:nvGrpSpPr>
        <p:grpSpPr>
          <a:xfrm flipH="1">
            <a:off x="8385112" y="4343975"/>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446;p44"/>
          <p:cNvGrpSpPr/>
          <p:nvPr/>
        </p:nvGrpSpPr>
        <p:grpSpPr>
          <a:xfrm rot="20137475">
            <a:off x="226550" y="4415391"/>
            <a:ext cx="545044" cy="644353"/>
            <a:chOff x="713258" y="1316731"/>
            <a:chExt cx="545044" cy="644353"/>
          </a:xfrm>
        </p:grpSpPr>
        <p:sp>
          <p:nvSpPr>
            <p:cNvPr id="1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roup 17"/>
          <p:cNvGrpSpPr/>
          <p:nvPr/>
        </p:nvGrpSpPr>
        <p:grpSpPr>
          <a:xfrm>
            <a:off x="-273732" y="192415"/>
            <a:ext cx="2808729" cy="1490090"/>
            <a:chOff x="5943600" y="288505"/>
            <a:chExt cx="5617457" cy="2980178"/>
          </a:xfrm>
        </p:grpSpPr>
        <p:grpSp>
          <p:nvGrpSpPr>
            <p:cNvPr id="19" name="Group 2"/>
            <p:cNvGrpSpPr/>
            <p:nvPr/>
          </p:nvGrpSpPr>
          <p:grpSpPr>
            <a:xfrm>
              <a:off x="5943600" y="288505"/>
              <a:ext cx="5617457" cy="2980178"/>
              <a:chOff x="0" y="-28575"/>
              <a:chExt cx="2096681" cy="841375"/>
            </a:xfrm>
          </p:grpSpPr>
          <p:sp>
            <p:nvSpPr>
              <p:cNvPr id="25" name="Freeform 3"/>
              <p:cNvSpPr/>
              <p:nvPr/>
            </p:nvSpPr>
            <p:spPr>
              <a:xfrm>
                <a:off x="470048" y="6644"/>
                <a:ext cx="1626633"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26"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0" name="Rectangle 19"/>
            <p:cNvSpPr/>
            <p:nvPr/>
          </p:nvSpPr>
          <p:spPr>
            <a:xfrm>
              <a:off x="7636308" y="394371"/>
              <a:ext cx="3540071" cy="124649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a:t>
              </a:r>
              <a:r>
                <a:rPr kumimoji="0" lang="nl-NL" sz="23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dụng 2</a:t>
              </a:r>
              <a:endParaRPr kumimoji="0" lang="en-US" sz="2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3"/>
          <p:cNvSpPr/>
          <p:nvPr/>
        </p:nvSpPr>
        <p:spPr>
          <a:xfrm>
            <a:off x="270684" y="2980376"/>
            <a:ext cx="8540350" cy="1338828"/>
          </a:xfrm>
          <a:prstGeom prst="rect">
            <a:avLst/>
          </a:prstGeom>
        </p:spPr>
        <p:txBody>
          <a:bodyPr wrap="square">
            <a:spAutoFit/>
          </a:bodyPr>
          <a:lstStyle/>
          <a:p>
            <a:pPr algn="just">
              <a:lnSpc>
                <a:spcPct val="150000"/>
              </a:lnSpc>
            </a:pPr>
            <a:r>
              <a:rPr lang="vi-VN" sz="1800">
                <a:latin typeface="+mn-lt"/>
              </a:rPr>
              <a:t>a) Hãy ước lượng các tứ phân vị của mẫu số liệu ghép nhóm trên.</a:t>
            </a:r>
          </a:p>
          <a:p>
            <a:pPr algn="just">
              <a:lnSpc>
                <a:spcPct val="150000"/>
              </a:lnSpc>
            </a:pPr>
            <a:r>
              <a:rPr lang="vi-VN" sz="1800">
                <a:latin typeface="+mn-lt"/>
              </a:rPr>
              <a:t>b) Quản lí phòng khám cho rằng có khoảng 25% số ngày khám có nhiều hơn 35 bệnh nhân đến khám. Nhận định trên có hợp lí không?</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755758" y="2042499"/>
            <a:ext cx="7570201" cy="840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9804809">
            <a:off x="8525536" y="171505"/>
            <a:ext cx="425892" cy="554649"/>
          </a:xfrm>
          <a:prstGeom prst="rect">
            <a:avLst/>
          </a:prstGeom>
        </p:spPr>
      </p:pic>
      <p:grpSp>
        <p:nvGrpSpPr>
          <p:cNvPr id="21" name="Google Shape;487;p48"/>
          <p:cNvGrpSpPr/>
          <p:nvPr/>
        </p:nvGrpSpPr>
        <p:grpSpPr>
          <a:xfrm flipH="1">
            <a:off x="8385112" y="4343975"/>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446;p44"/>
          <p:cNvGrpSpPr/>
          <p:nvPr/>
        </p:nvGrpSpPr>
        <p:grpSpPr>
          <a:xfrm rot="18265551">
            <a:off x="229919" y="-2905"/>
            <a:ext cx="545044" cy="644353"/>
            <a:chOff x="713258" y="1316731"/>
            <a:chExt cx="545044" cy="644353"/>
          </a:xfrm>
        </p:grpSpPr>
        <p:sp>
          <p:nvSpPr>
            <p:cNvPr id="1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Rectangle 26"/>
          <p:cNvSpPr/>
          <p:nvPr/>
        </p:nvSpPr>
        <p:spPr>
          <a:xfrm>
            <a:off x="4215233" y="280516"/>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
        <p:nvSpPr>
          <p:cNvPr id="2" name="Rectangle 1"/>
          <p:cNvSpPr/>
          <p:nvPr/>
        </p:nvSpPr>
        <p:spPr>
          <a:xfrm>
            <a:off x="181695" y="733352"/>
            <a:ext cx="8970256" cy="507831"/>
          </a:xfrm>
          <a:prstGeom prst="rect">
            <a:avLst/>
          </a:prstGeom>
        </p:spPr>
        <p:txBody>
          <a:bodyPr wrap="square">
            <a:spAutoFit/>
          </a:bodyPr>
          <a:lstStyle/>
          <a:p>
            <a:pPr>
              <a:lnSpc>
                <a:spcPct val="150000"/>
              </a:lnSpc>
              <a:spcBef>
                <a:spcPts val="100"/>
              </a:spcBef>
              <a:spcAft>
                <a:spcPts val="100"/>
              </a:spcAft>
            </a:pPr>
            <a:r>
              <a:rPr lang="en-US" sz="1800" kern="100">
                <a:latin typeface="+mj-lt"/>
                <a:ea typeface="Calibri" panose="020F0502020204030204" pitchFamily="34" charset="0"/>
                <a:cs typeface="Times New Roman" panose="02020603050405020304" pitchFamily="18" charset="0"/>
              </a:rPr>
              <a:t>Do số bệnh nhân là số nguyên nên ta hiệu chỉnh lại bảng tần số ghép nhóm như sau:</a:t>
            </a:r>
            <a:endParaRPr lang="en-US" sz="1800" kern="1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4038966103"/>
                  </p:ext>
                </p:extLst>
              </p:nvPr>
            </p:nvGraphicFramePr>
            <p:xfrm>
              <a:off x="543423" y="1426511"/>
              <a:ext cx="8015165" cy="945134"/>
            </p:xfrm>
            <a:graphic>
              <a:graphicData uri="http://schemas.openxmlformats.org/drawingml/2006/table">
                <a:tbl>
                  <a:tblPr firstRow="1" bandRow="1">
                    <a:tableStyleId>{339702B8-75EE-4A78-BF82-F94E3A50AE9B}</a:tableStyleId>
                  </a:tblPr>
                  <a:tblGrid>
                    <a:gridCol w="1832585">
                      <a:extLst>
                        <a:ext uri="{9D8B030D-6E8A-4147-A177-3AD203B41FA5}">
                          <a16:colId xmlns:a16="http://schemas.microsoft.com/office/drawing/2014/main" val="4007741455"/>
                        </a:ext>
                      </a:extLst>
                    </a:gridCol>
                    <a:gridCol w="1236516">
                      <a:extLst>
                        <a:ext uri="{9D8B030D-6E8A-4147-A177-3AD203B41FA5}">
                          <a16:colId xmlns:a16="http://schemas.microsoft.com/office/drawing/2014/main" val="2408781448"/>
                        </a:ext>
                      </a:extLst>
                    </a:gridCol>
                    <a:gridCol w="1236516">
                      <a:extLst>
                        <a:ext uri="{9D8B030D-6E8A-4147-A177-3AD203B41FA5}">
                          <a16:colId xmlns:a16="http://schemas.microsoft.com/office/drawing/2014/main" val="495096111"/>
                        </a:ext>
                      </a:extLst>
                    </a:gridCol>
                    <a:gridCol w="1236516">
                      <a:extLst>
                        <a:ext uri="{9D8B030D-6E8A-4147-A177-3AD203B41FA5}">
                          <a16:colId xmlns:a16="http://schemas.microsoft.com/office/drawing/2014/main" val="689986029"/>
                        </a:ext>
                      </a:extLst>
                    </a:gridCol>
                    <a:gridCol w="1236516">
                      <a:extLst>
                        <a:ext uri="{9D8B030D-6E8A-4147-A177-3AD203B41FA5}">
                          <a16:colId xmlns:a16="http://schemas.microsoft.com/office/drawing/2014/main" val="1336542848"/>
                        </a:ext>
                      </a:extLst>
                    </a:gridCol>
                    <a:gridCol w="1236516">
                      <a:extLst>
                        <a:ext uri="{9D8B030D-6E8A-4147-A177-3AD203B41FA5}">
                          <a16:colId xmlns:a16="http://schemas.microsoft.com/office/drawing/2014/main" val="948684386"/>
                        </a:ext>
                      </a:extLst>
                    </a:gridCol>
                  </a:tblGrid>
                  <a:tr h="370840">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Số bệnh nhân</a:t>
                          </a: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[0,5;10,5)</m:t>
                                </m:r>
                              </m:oMath>
                            </m:oMathPara>
                          </a14:m>
                          <a:endParaRPr lang="en-US" sz="1700" kern="100">
                            <a:effectLst/>
                            <a:latin typeface="+mn-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[10,5;20,5)</m:t>
                                </m:r>
                              </m:oMath>
                            </m:oMathPara>
                          </a14:m>
                          <a:endParaRPr lang="en-US" sz="1700" kern="100">
                            <a:effectLst/>
                            <a:latin typeface="+mn-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[20,5;30,5)</m:t>
                                </m:r>
                              </m:oMath>
                            </m:oMathPara>
                          </a14:m>
                          <a:endParaRPr lang="en-US" sz="1700" kern="100">
                            <a:effectLst/>
                            <a:latin typeface="+mn-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[30,5;40,5)</m:t>
                                </m:r>
                              </m:oMath>
                            </m:oMathPara>
                          </a14:m>
                          <a:endParaRPr lang="en-US" sz="1700" kern="100">
                            <a:effectLst/>
                            <a:latin typeface="+mn-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[40,5;50,5)</m:t>
                                </m:r>
                              </m:oMath>
                            </m:oMathPara>
                          </a14:m>
                          <a:endParaRPr lang="en-US" sz="1700" kern="100">
                            <a:effectLst/>
                            <a:latin typeface="+mn-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3327734357"/>
                      </a:ext>
                    </a:extLst>
                  </a:tr>
                  <a:tr h="370840">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Số ngày</a:t>
                          </a: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7</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8</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7</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6</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2</a:t>
                          </a:r>
                        </a:p>
                      </a:txBody>
                      <a:tcPr marL="101600" marR="101600" marT="50800" marB="50800" anchor="ctr"/>
                    </a:tc>
                    <a:extLst>
                      <a:ext uri="{0D108BD9-81ED-4DB2-BD59-A6C34878D82A}">
                        <a16:rowId xmlns:a16="http://schemas.microsoft.com/office/drawing/2014/main" val="3238205047"/>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4038966103"/>
                  </p:ext>
                </p:extLst>
              </p:nvPr>
            </p:nvGraphicFramePr>
            <p:xfrm>
              <a:off x="543423" y="1426511"/>
              <a:ext cx="8015165" cy="993140"/>
            </p:xfrm>
            <a:graphic>
              <a:graphicData uri="http://schemas.openxmlformats.org/drawingml/2006/table">
                <a:tbl>
                  <a:tblPr firstRow="1" bandRow="1">
                    <a:tableStyleId>{339702B8-75EE-4A78-BF82-F94E3A50AE9B}</a:tableStyleId>
                  </a:tblPr>
                  <a:tblGrid>
                    <a:gridCol w="1832585">
                      <a:extLst>
                        <a:ext uri="{9D8B030D-6E8A-4147-A177-3AD203B41FA5}">
                          <a16:colId xmlns:a16="http://schemas.microsoft.com/office/drawing/2014/main" val="4007741455"/>
                        </a:ext>
                      </a:extLst>
                    </a:gridCol>
                    <a:gridCol w="1236516">
                      <a:extLst>
                        <a:ext uri="{9D8B030D-6E8A-4147-A177-3AD203B41FA5}">
                          <a16:colId xmlns:a16="http://schemas.microsoft.com/office/drawing/2014/main" val="2408781448"/>
                        </a:ext>
                      </a:extLst>
                    </a:gridCol>
                    <a:gridCol w="1236516">
                      <a:extLst>
                        <a:ext uri="{9D8B030D-6E8A-4147-A177-3AD203B41FA5}">
                          <a16:colId xmlns:a16="http://schemas.microsoft.com/office/drawing/2014/main" val="495096111"/>
                        </a:ext>
                      </a:extLst>
                    </a:gridCol>
                    <a:gridCol w="1236516">
                      <a:extLst>
                        <a:ext uri="{9D8B030D-6E8A-4147-A177-3AD203B41FA5}">
                          <a16:colId xmlns:a16="http://schemas.microsoft.com/office/drawing/2014/main" val="689986029"/>
                        </a:ext>
                      </a:extLst>
                    </a:gridCol>
                    <a:gridCol w="1236516">
                      <a:extLst>
                        <a:ext uri="{9D8B030D-6E8A-4147-A177-3AD203B41FA5}">
                          <a16:colId xmlns:a16="http://schemas.microsoft.com/office/drawing/2014/main" val="1336542848"/>
                        </a:ext>
                      </a:extLst>
                    </a:gridCol>
                    <a:gridCol w="1236516">
                      <a:extLst>
                        <a:ext uri="{9D8B030D-6E8A-4147-A177-3AD203B41FA5}">
                          <a16:colId xmlns:a16="http://schemas.microsoft.com/office/drawing/2014/main" val="948684386"/>
                        </a:ext>
                      </a:extLst>
                    </a:gridCol>
                  </a:tblGrid>
                  <a:tr h="502920">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Số bệnh nhân</a:t>
                          </a:r>
                        </a:p>
                      </a:txBody>
                      <a:tcPr marL="101600" marR="101600" marT="50800" marB="50800" anchor="ctr">
                        <a:solidFill>
                          <a:schemeClr val="accent4">
                            <a:lumMod val="20000"/>
                            <a:lumOff val="80000"/>
                          </a:schemeClr>
                        </a:solidFill>
                      </a:tcPr>
                    </a:tc>
                    <a:tc>
                      <a:txBody>
                        <a:bodyPr/>
                        <a:lstStyle/>
                        <a:p>
                          <a:endParaRPr lang="en-US"/>
                        </a:p>
                      </a:txBody>
                      <a:tcPr marL="101600" marR="101600" marT="50800" marB="50800" anchor="ctr">
                        <a:blipFill>
                          <a:blip r:embed="rId4"/>
                          <a:stretch>
                            <a:fillRect l="-148768" t="-1205" r="-400493" b="-102410"/>
                          </a:stretch>
                        </a:blipFill>
                      </a:tcPr>
                    </a:tc>
                    <a:tc>
                      <a:txBody>
                        <a:bodyPr/>
                        <a:lstStyle/>
                        <a:p>
                          <a:endParaRPr lang="en-US"/>
                        </a:p>
                      </a:txBody>
                      <a:tcPr marL="101600" marR="101600" marT="50800" marB="50800" anchor="ctr">
                        <a:blipFill>
                          <a:blip r:embed="rId4"/>
                          <a:stretch>
                            <a:fillRect l="-250000" t="-1205" r="-302475" b="-102410"/>
                          </a:stretch>
                        </a:blipFill>
                      </a:tcPr>
                    </a:tc>
                    <a:tc>
                      <a:txBody>
                        <a:bodyPr/>
                        <a:lstStyle/>
                        <a:p>
                          <a:endParaRPr lang="en-US"/>
                        </a:p>
                      </a:txBody>
                      <a:tcPr marL="101600" marR="101600" marT="50800" marB="50800" anchor="ctr">
                        <a:blipFill>
                          <a:blip r:embed="rId4"/>
                          <a:stretch>
                            <a:fillRect l="-348276" t="-1205" r="-200985" b="-102410"/>
                          </a:stretch>
                        </a:blipFill>
                      </a:tcPr>
                    </a:tc>
                    <a:tc>
                      <a:txBody>
                        <a:bodyPr/>
                        <a:lstStyle/>
                        <a:p>
                          <a:endParaRPr lang="en-US"/>
                        </a:p>
                      </a:txBody>
                      <a:tcPr marL="101600" marR="101600" marT="50800" marB="50800" anchor="ctr">
                        <a:blipFill>
                          <a:blip r:embed="rId4"/>
                          <a:stretch>
                            <a:fillRect l="-448276" t="-1205" r="-100985" b="-102410"/>
                          </a:stretch>
                        </a:blipFill>
                      </a:tcPr>
                    </a:tc>
                    <a:tc>
                      <a:txBody>
                        <a:bodyPr/>
                        <a:lstStyle/>
                        <a:p>
                          <a:endParaRPr lang="en-US"/>
                        </a:p>
                      </a:txBody>
                      <a:tcPr marL="101600" marR="101600" marT="50800" marB="50800" anchor="ctr">
                        <a:blipFill>
                          <a:blip r:embed="rId4"/>
                          <a:stretch>
                            <a:fillRect l="-548276" t="-1205" r="-985" b="-102410"/>
                          </a:stretch>
                        </a:blipFill>
                      </a:tcPr>
                    </a:tc>
                    <a:extLst>
                      <a:ext uri="{0D108BD9-81ED-4DB2-BD59-A6C34878D82A}">
                        <a16:rowId xmlns:a16="http://schemas.microsoft.com/office/drawing/2014/main" val="3327734357"/>
                      </a:ext>
                    </a:extLst>
                  </a:tr>
                  <a:tr h="490220">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Số ngày</a:t>
                          </a: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7</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8</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7</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6</a:t>
                          </a:r>
                        </a:p>
                      </a:txBody>
                      <a:tcPr marL="101600" marR="101600" marT="50800" marB="50800" anchor="ctr"/>
                    </a:tc>
                    <a:tc>
                      <a:txBody>
                        <a:bodyPr/>
                        <a:lstStyle/>
                        <a:p>
                          <a:pPr algn="ctr">
                            <a:lnSpc>
                              <a:spcPct val="150000"/>
                            </a:lnSpc>
                            <a:spcBef>
                              <a:spcPts val="100"/>
                            </a:spcBef>
                            <a:spcAft>
                              <a:spcPts val="100"/>
                            </a:spcAft>
                          </a:pPr>
                          <a:r>
                            <a:rPr lang="en-US" sz="1700" kern="100">
                              <a:effectLst/>
                              <a:latin typeface="+mn-lt"/>
                              <a:ea typeface="Calibri" panose="020F0502020204030204" pitchFamily="34" charset="0"/>
                              <a:cs typeface="Times New Roman" panose="02020603050405020304" pitchFamily="18" charset="0"/>
                            </a:rPr>
                            <a:t>2</a:t>
                          </a:r>
                        </a:p>
                      </a:txBody>
                      <a:tcPr marL="101600" marR="101600" marT="50800" marB="50800" anchor="ctr"/>
                    </a:tc>
                    <a:extLst>
                      <a:ext uri="{0D108BD9-81ED-4DB2-BD59-A6C34878D82A}">
                        <a16:rowId xmlns:a16="http://schemas.microsoft.com/office/drawing/2014/main" val="3238205047"/>
                      </a:ext>
                    </a:extLst>
                  </a:tr>
                </a:tbl>
              </a:graphicData>
            </a:graphic>
          </p:graphicFrame>
        </mc:Fallback>
      </mc:AlternateContent>
      <mc:AlternateContent xmlns:mc="http://schemas.openxmlformats.org/markup-compatibility/2006" xmlns:a14="http://schemas.microsoft.com/office/drawing/2010/main">
        <mc:Choice Requires="a14">
          <p:sp>
            <p:nvSpPr>
              <p:cNvPr id="8" name="Rectangle 7"/>
              <p:cNvSpPr/>
              <p:nvPr/>
            </p:nvSpPr>
            <p:spPr>
              <a:xfrm>
                <a:off x="180649" y="2608127"/>
                <a:ext cx="8740714" cy="1988301"/>
              </a:xfrm>
              <a:prstGeom prst="rect">
                <a:avLst/>
              </a:prstGeom>
            </p:spPr>
            <p:txBody>
              <a:bodyPr wrap="square">
                <a:spAutoFit/>
              </a:bodyPr>
              <a:lstStyle/>
              <a:p>
                <a:pPr algn="just">
                  <a:lnSpc>
                    <a:spcPct val="150000"/>
                  </a:lnSpc>
                  <a:spcBef>
                    <a:spcPts val="100"/>
                  </a:spcBef>
                  <a:spcAft>
                    <a:spcPts val="100"/>
                  </a:spcAft>
                </a:pPr>
                <a:r>
                  <a:rPr lang="en-US" sz="1800" kern="100">
                    <a:latin typeface="+mj-lt"/>
                    <a:ea typeface="Calibri" panose="020F0502020204030204" pitchFamily="34" charset="0"/>
                    <a:cs typeface="Times New Roman" panose="02020603050405020304" pitchFamily="18" charset="0"/>
                  </a:rPr>
                  <a:t>a) Gọi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30</m:t>
                        </m:r>
                      </m:sub>
                    </m:sSub>
                  </m:oMath>
                </a14:m>
                <a:r>
                  <a:rPr lang="en-US" sz="1800" kern="100">
                    <a:effectLst/>
                    <a:latin typeface="+mj-lt"/>
                    <a:ea typeface="Calibri" panose="020F0502020204030204" pitchFamily="34" charset="0"/>
                    <a:cs typeface="Times New Roman" panose="02020603050405020304" pitchFamily="18" charset="0"/>
                  </a:rPr>
                  <a:t> là mẫu số liệu được xếp theo thứ tư không giảm.</a:t>
                </a:r>
              </a:p>
              <a:p>
                <a:pPr algn="just">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Tứ phân vị thứ hai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30</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15</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16</m:t>
                            </m:r>
                          </m:sub>
                        </m:sSub>
                      </m:e>
                    </m:d>
                  </m:oMath>
                </a14:m>
                <a:r>
                  <a:rPr lang="en-US" sz="1800" kern="100">
                    <a:effectLst/>
                    <a:latin typeface="+mj-lt"/>
                    <a:ea typeface="Calibri" panose="020F0502020204030204" pitchFamily="34" charset="0"/>
                    <a:cs typeface="Times New Roman" panose="02020603050405020304" pitchFamily="18" charset="0"/>
                  </a:rPr>
                  <a:t> với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15</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∈[10,5;20,5)</m:t>
                    </m:r>
                  </m:oMath>
                </a14:m>
                <a:r>
                  <a:rPr lang="en-US"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16</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∈[20,5;30,5)</m:t>
                    </m:r>
                  </m:oMath>
                </a14:m>
                <a:r>
                  <a:rPr lang="en-US" sz="1800" kern="100">
                    <a:effectLst/>
                    <a:latin typeface="+mj-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Do đó, tứ phân vị thứ hai của mẫu số liệu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=20,5</m:t>
                    </m:r>
                  </m:oMath>
                </a14:m>
                <a:r>
                  <a:rPr lang="en-US" sz="1800" kern="100">
                    <a:effectLst/>
                    <a:latin typeface="+mj-lt"/>
                    <a:ea typeface="Calibri" panose="020F0502020204030204" pitchFamily="34" charset="0"/>
                    <a:cs typeface="Times New Roman" panose="02020603050405020304" pitchFamily="18"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180649" y="2608127"/>
                <a:ext cx="8740714" cy="1988301"/>
              </a:xfrm>
              <a:prstGeom prst="rect">
                <a:avLst/>
              </a:prstGeom>
              <a:blipFill>
                <a:blip r:embed="rId5"/>
                <a:stretch>
                  <a:fillRect l="-628" r="-349" b="-1534"/>
                </a:stretch>
              </a:blipFill>
            </p:spPr>
            <p:txBody>
              <a:bodyPr/>
              <a:lstStyle/>
              <a:p>
                <a:r>
                  <a:rPr lang="en-US">
                    <a:noFill/>
                  </a:rPr>
                  <a:t> </a:t>
                </a:r>
              </a:p>
            </p:txBody>
          </p:sp>
        </mc:Fallback>
      </mc:AlternateContent>
    </p:spTree>
    <p:extLst>
      <p:ext uri="{BB962C8B-B14F-4D97-AF65-F5344CB8AC3E}">
        <p14:creationId xmlns:p14="http://schemas.microsoft.com/office/powerpoint/2010/main" val="10709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anim calcmode="lin" valueType="num">
                                      <p:cBhvr>
                                        <p:cTn id="2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9804809">
            <a:off x="8525536" y="171505"/>
            <a:ext cx="425892" cy="554649"/>
          </a:xfrm>
          <a:prstGeom prst="rect">
            <a:avLst/>
          </a:prstGeom>
        </p:spPr>
      </p:pic>
      <p:grpSp>
        <p:nvGrpSpPr>
          <p:cNvPr id="21" name="Google Shape;487;p48"/>
          <p:cNvGrpSpPr/>
          <p:nvPr/>
        </p:nvGrpSpPr>
        <p:grpSpPr>
          <a:xfrm flipH="1">
            <a:off x="8385112" y="4343975"/>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446;p44"/>
          <p:cNvGrpSpPr/>
          <p:nvPr/>
        </p:nvGrpSpPr>
        <p:grpSpPr>
          <a:xfrm rot="18265551">
            <a:off x="229919" y="-2905"/>
            <a:ext cx="545044" cy="644353"/>
            <a:chOff x="713258" y="1316731"/>
            <a:chExt cx="545044" cy="644353"/>
          </a:xfrm>
        </p:grpSpPr>
        <p:sp>
          <p:nvSpPr>
            <p:cNvPr id="1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Rectangle 26"/>
          <p:cNvSpPr/>
          <p:nvPr/>
        </p:nvSpPr>
        <p:spPr>
          <a:xfrm>
            <a:off x="4215233" y="280516"/>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Giải:</a:t>
            </a:r>
            <a:endParaRPr kumimoji="0" lang="en-US" sz="1800" b="1" i="1" u="sng" strike="noStrike" kern="0" cap="none" spc="0" normalizeH="0" baseline="0" noProof="0">
              <a:ln>
                <a:noFill/>
              </a:ln>
              <a:solidFill>
                <a:srgbClr val="4C2E8C">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367572" y="795409"/>
                <a:ext cx="8327156" cy="3780522"/>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Tứ phân vị thứ nhất của dãy số liệu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30</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∈[10,5;20,5)</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nên tứ phân vị thứ nhất của mẫu số liệu ghép nhóm là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𝑄</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89</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=11,125</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Tứ phân vị thứ ba của dãy số liệu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30</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23</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∈[30,5;40,5)</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nên tứ phân vị thứ ba của mẫu số liệu ghép nhóm là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𝑄</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94</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≈31,3</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Do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𝑄</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=31,3&lt;35</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nên số ngày có trên 35 bệnh nhân đến khám chiếm chưa tới </a:t>
                </a: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25%</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 đó, nhận định của quản lí phòng khám là chưa hợp lí.</a:t>
                </a:r>
              </a:p>
            </p:txBody>
          </p:sp>
        </mc:Choice>
        <mc:Fallback xmlns="">
          <p:sp>
            <p:nvSpPr>
              <p:cNvPr id="13" name="Rectangle 12"/>
              <p:cNvSpPr>
                <a:spLocks noRot="1" noChangeAspect="1" noMove="1" noResize="1" noEditPoints="1" noAdjustHandles="1" noChangeArrowheads="1" noChangeShapeType="1" noTextEdit="1"/>
              </p:cNvSpPr>
              <p:nvPr/>
            </p:nvSpPr>
            <p:spPr>
              <a:xfrm>
                <a:off x="367572" y="795409"/>
                <a:ext cx="8327156" cy="3780522"/>
              </a:xfrm>
              <a:prstGeom prst="rect">
                <a:avLst/>
              </a:prstGeom>
              <a:blipFill>
                <a:blip r:embed="rId4"/>
                <a:stretch>
                  <a:fillRect l="-586" r="-659" b="-1610"/>
                </a:stretch>
              </a:blipFill>
            </p:spPr>
            <p:txBody>
              <a:bodyPr/>
              <a:lstStyle/>
              <a:p>
                <a:r>
                  <a:rPr lang="en-US">
                    <a:noFill/>
                  </a:rPr>
                  <a:t> </a:t>
                </a:r>
              </a:p>
            </p:txBody>
          </p:sp>
        </mc:Fallback>
      </mc:AlternateContent>
    </p:spTree>
    <p:extLst>
      <p:ext uri="{BB962C8B-B14F-4D97-AF65-F5344CB8AC3E}">
        <p14:creationId xmlns:p14="http://schemas.microsoft.com/office/powerpoint/2010/main" val="415323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anim calcmode="lin" valueType="num">
                                      <p:cBhvr>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wipe(left)">
                                      <p:cBhvr>
                                        <p:cTn id="19" dur="500"/>
                                        <p:tgtEl>
                                          <p:spTgt spid="1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428669" y="639807"/>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LUYỆN TẬP</a:t>
            </a:r>
            <a:endParaRPr b="1">
              <a:latin typeface="+mj-lt"/>
            </a:endParaRPr>
          </a:p>
        </p:txBody>
      </p:sp>
      <p:grpSp>
        <p:nvGrpSpPr>
          <p:cNvPr id="454" name="Google Shape;454;p45"/>
          <p:cNvGrpSpPr/>
          <p:nvPr/>
        </p:nvGrpSpPr>
        <p:grpSpPr>
          <a:xfrm>
            <a:off x="6007650" y="758938"/>
            <a:ext cx="2701421" cy="4066414"/>
            <a:chOff x="5729354" y="537588"/>
            <a:chExt cx="2701421" cy="4066414"/>
          </a:xfrm>
        </p:grpSpPr>
        <p:pic>
          <p:nvPicPr>
            <p:cNvPr id="455" name="Google Shape;455;p45"/>
            <p:cNvPicPr preferRelativeResize="0"/>
            <p:nvPr/>
          </p:nvPicPr>
          <p:blipFill>
            <a:blip r:embed="rId3">
              <a:alphaModFix/>
            </a:blip>
            <a:stretch>
              <a:fillRect/>
            </a:stretch>
          </p:blipFill>
          <p:spPr>
            <a:xfrm>
              <a:off x="5919225" y="539500"/>
              <a:ext cx="2451018" cy="4064502"/>
            </a:xfrm>
            <a:prstGeom prst="rect">
              <a:avLst/>
            </a:prstGeom>
            <a:noFill/>
            <a:ln>
              <a:noFill/>
            </a:ln>
          </p:spPr>
        </p:pic>
        <p:grpSp>
          <p:nvGrpSpPr>
            <p:cNvPr id="456" name="Google Shape;456;p45"/>
            <p:cNvGrpSpPr/>
            <p:nvPr/>
          </p:nvGrpSpPr>
          <p:grpSpPr>
            <a:xfrm>
              <a:off x="5729354" y="537588"/>
              <a:ext cx="2701421" cy="1001069"/>
              <a:chOff x="4929654" y="587125"/>
              <a:chExt cx="2701421" cy="1001069"/>
            </a:xfrm>
          </p:grpSpPr>
          <p:sp>
            <p:nvSpPr>
              <p:cNvPr id="457" name="Google Shape;457;p45"/>
              <p:cNvSpPr/>
              <p:nvPr/>
            </p:nvSpPr>
            <p:spPr>
              <a:xfrm>
                <a:off x="5285544" y="8915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7021350"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7402475" y="5871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4929654" y="1359594"/>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24" name="TextBox 10"/>
          <p:cNvSpPr txBox="1"/>
          <p:nvPr/>
        </p:nvSpPr>
        <p:spPr>
          <a:xfrm>
            <a:off x="556996" y="238242"/>
            <a:ext cx="8296039" cy="546881"/>
          </a:xfrm>
          <a:prstGeom prst="rect">
            <a:avLst/>
          </a:prstGeom>
        </p:spPr>
        <p:txBody>
          <a:bodyPr wrap="square" lIns="0" tIns="0" rIns="0" bIns="0" rtlCol="0" anchor="t">
            <a:spAutoFit/>
          </a:bodyPr>
          <a:lstStyle/>
          <a:p>
            <a:pPr algn="ctr" defTabSz="457200">
              <a:lnSpc>
                <a:spcPts val="4686"/>
              </a:lnSpc>
              <a:buClrTx/>
              <a:defRPr/>
            </a:pPr>
            <a:r>
              <a:rPr lang="en-US" sz="2800" b="1" kern="1200" spc="162">
                <a:solidFill>
                  <a:schemeClr val="bg1">
                    <a:lumMod val="25000"/>
                  </a:schemeClr>
                </a:solidFill>
                <a:latin typeface="Arial" panose="020B0604020202020204" pitchFamily="34" charset="0"/>
                <a:ea typeface="+mn-ea"/>
                <a:cs typeface="Arial" panose="020B0604020202020204" pitchFamily="34" charset="0"/>
              </a:rPr>
              <a:t>CÂU HỎI TRẮC NGHIỆM</a:t>
            </a:r>
            <a:endParaRPr lang="en-US" sz="2800" b="1" kern="1200" spc="162" dirty="0">
              <a:solidFill>
                <a:schemeClr val="bg1">
                  <a:lumMod val="25000"/>
                </a:schemeClr>
              </a:solidFill>
              <a:latin typeface="Arial" panose="020B0604020202020204" pitchFamily="34" charset="0"/>
              <a:ea typeface="+mn-ea"/>
              <a:cs typeface="Arial" panose="020B0604020202020204" pitchFamily="34" charset="0"/>
            </a:endParaRPr>
          </a:p>
        </p:txBody>
      </p:sp>
      <p:sp>
        <p:nvSpPr>
          <p:cNvPr id="25" name="Freeform 5"/>
          <p:cNvSpPr/>
          <p:nvPr/>
        </p:nvSpPr>
        <p:spPr>
          <a:xfrm>
            <a:off x="59436" y="968594"/>
            <a:ext cx="8961120" cy="249613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1123787" y="1024252"/>
            <a:ext cx="6883176" cy="553998"/>
          </a:xfrm>
          <a:prstGeom prst="rect">
            <a:avLst/>
          </a:prstGeom>
        </p:spPr>
        <p:txBody>
          <a:bodyPr wrap="square">
            <a:spAutoFit/>
          </a:bodyPr>
          <a:lstStyle/>
          <a:p>
            <a:pPr marL="15240" marR="15240" algn="just" defTabSz="457200">
              <a:lnSpc>
                <a:spcPct val="150000"/>
              </a:lnSpc>
              <a:spcAft>
                <a:spcPts val="600"/>
              </a:spcAft>
              <a:buClrTx/>
            </a:pPr>
            <a:r>
              <a:rPr lang="vi-VN" sz="2000" b="1" kern="1200">
                <a:latin typeface="+mn-lt"/>
                <a:ea typeface="Times New Roman" panose="02020603050405020304" pitchFamily="18" charset="0"/>
                <a:cs typeface="Arial" panose="020B0604020202020204" pitchFamily="34" charset="0"/>
              </a:rPr>
              <a:t>Câu 1. </a:t>
            </a:r>
            <a:r>
              <a:rPr lang="vi-VN" sz="2000" kern="1200">
                <a:latin typeface="+mn-lt"/>
                <a:ea typeface="Times New Roman" panose="02020603050405020304" pitchFamily="18" charset="0"/>
                <a:cs typeface="Arial" panose="020B0604020202020204" pitchFamily="34" charset="0"/>
              </a:rPr>
              <a:t>Cho mẫu số liệu về chiều cao của 21 cây na giống</a:t>
            </a:r>
            <a:endParaRPr lang="en-US" sz="2000" kern="1200" dirty="0">
              <a:solidFill>
                <a:prstClr val="black"/>
              </a:solidFill>
              <a:latin typeface="+mn-lt"/>
              <a:ea typeface="Times New Roman" panose="02020603050405020304" pitchFamily="18" charset="0"/>
              <a:cs typeface="Arial" panose="020B0604020202020204" pitchFamily="34" charset="0"/>
            </a:endParaRPr>
          </a:p>
        </p:txBody>
      </p:sp>
      <p:sp>
        <p:nvSpPr>
          <p:cNvPr id="29" name="Rectangle 28"/>
          <p:cNvSpPr/>
          <p:nvPr/>
        </p:nvSpPr>
        <p:spPr>
          <a:xfrm>
            <a:off x="1049572" y="3610684"/>
            <a:ext cx="8005330" cy="861774"/>
          </a:xfrm>
          <a:prstGeom prst="rect">
            <a:avLst/>
          </a:prstGeom>
        </p:spPr>
        <p:txBody>
          <a:bodyPr wrap="square">
            <a:spAutoFit/>
          </a:bodyPr>
          <a:lstStyle/>
          <a:p>
            <a:pPr marL="15240" marR="15240" algn="just" defTabSz="457200">
              <a:lnSpc>
                <a:spcPct val="250000"/>
              </a:lnSpc>
              <a:spcAft>
                <a:spcPts val="600"/>
              </a:spcAft>
              <a:buClrTx/>
            </a:pPr>
            <a:r>
              <a:rPr lang="nl-NL" sz="2000" kern="1200">
                <a:latin typeface="Arial" panose="020B0604020202020204" pitchFamily="34" charset="0"/>
                <a:ea typeface="Times New Roman" panose="02020603050405020304" pitchFamily="18" charset="0"/>
                <a:cs typeface="Arial" panose="020B0604020202020204" pitchFamily="34" charset="0"/>
              </a:rPr>
              <a:t>A. 9,0			B. 9,5			C. 9,7			D. 9,9</a:t>
            </a:r>
          </a:p>
        </p:txBody>
      </p:sp>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3">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Rounded Rectangle 36"/>
          <p:cNvSpPr/>
          <p:nvPr/>
        </p:nvSpPr>
        <p:spPr>
          <a:xfrm>
            <a:off x="4539995" y="3833117"/>
            <a:ext cx="1161894"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643666207"/>
              </p:ext>
            </p:extLst>
          </p:nvPr>
        </p:nvGraphicFramePr>
        <p:xfrm>
          <a:off x="1046924" y="1717295"/>
          <a:ext cx="7036902" cy="967740"/>
        </p:xfrm>
        <a:graphic>
          <a:graphicData uri="http://schemas.openxmlformats.org/drawingml/2006/table">
            <a:tbl>
              <a:tblPr firstRow="1" firstCol="1" bandRow="1"/>
              <a:tblGrid>
                <a:gridCol w="1842038">
                  <a:extLst>
                    <a:ext uri="{9D8B030D-6E8A-4147-A177-3AD203B41FA5}">
                      <a16:colId xmlns:a16="http://schemas.microsoft.com/office/drawing/2014/main" val="1363783954"/>
                    </a:ext>
                  </a:extLst>
                </a:gridCol>
                <a:gridCol w="1298716">
                  <a:extLst>
                    <a:ext uri="{9D8B030D-6E8A-4147-A177-3AD203B41FA5}">
                      <a16:colId xmlns:a16="http://schemas.microsoft.com/office/drawing/2014/main" val="957411239"/>
                    </a:ext>
                  </a:extLst>
                </a:gridCol>
                <a:gridCol w="1298716">
                  <a:extLst>
                    <a:ext uri="{9D8B030D-6E8A-4147-A177-3AD203B41FA5}">
                      <a16:colId xmlns:a16="http://schemas.microsoft.com/office/drawing/2014/main" val="116860254"/>
                    </a:ext>
                  </a:extLst>
                </a:gridCol>
                <a:gridCol w="1298716">
                  <a:extLst>
                    <a:ext uri="{9D8B030D-6E8A-4147-A177-3AD203B41FA5}">
                      <a16:colId xmlns:a16="http://schemas.microsoft.com/office/drawing/2014/main" val="1470073497"/>
                    </a:ext>
                  </a:extLst>
                </a:gridCol>
                <a:gridCol w="1298716">
                  <a:extLst>
                    <a:ext uri="{9D8B030D-6E8A-4147-A177-3AD203B41FA5}">
                      <a16:colId xmlns:a16="http://schemas.microsoft.com/office/drawing/2014/main" val="2450845500"/>
                    </a:ext>
                  </a:extLst>
                </a:gridCol>
              </a:tblGrid>
              <a:tr h="0">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Chiều cao (cm)</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[0;5)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[5;10)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[10;15)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[15;20)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36172"/>
                  </a:ext>
                </a:extLst>
              </a:tr>
              <a:tr h="0">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Số cây</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3</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8</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7</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3</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4600403"/>
                  </a:ext>
                </a:extLst>
              </a:tr>
            </a:tbl>
          </a:graphicData>
        </a:graphic>
      </p:graphicFrame>
      <p:sp>
        <p:nvSpPr>
          <p:cNvPr id="3" name="Rectangle 2"/>
          <p:cNvSpPr/>
          <p:nvPr/>
        </p:nvSpPr>
        <p:spPr>
          <a:xfrm>
            <a:off x="1713740" y="2796251"/>
            <a:ext cx="5652509" cy="553998"/>
          </a:xfrm>
          <a:prstGeom prst="rect">
            <a:avLst/>
          </a:prstGeom>
        </p:spPr>
        <p:txBody>
          <a:bodyPr wrap="none">
            <a:spAutoFit/>
          </a:bodyPr>
          <a:lstStyle/>
          <a:p>
            <a:pPr algn="just">
              <a:lnSpc>
                <a:spcPct val="150000"/>
              </a:lnSpc>
              <a:spcBef>
                <a:spcPts val="100"/>
              </a:spcBef>
              <a:spcAft>
                <a:spcPts val="100"/>
              </a:spcAft>
            </a:pPr>
            <a:r>
              <a:rPr lang="en-US" sz="2000">
                <a:solidFill>
                  <a:srgbClr val="333333"/>
                </a:solidFill>
                <a:latin typeface="+mj-lt"/>
                <a:ea typeface="Times New Roman" panose="02020603050405020304" pitchFamily="18" charset="0"/>
                <a:cs typeface="Times New Roman" panose="02020603050405020304" pitchFamily="18" charset="0"/>
              </a:rPr>
              <a:t>Trung vị của mẫu số liệu ghép nhóm trên xấp xỉ:</a:t>
            </a:r>
            <a:endParaRPr lang="en-US" sz="2000" kern="100">
              <a:effectLst/>
              <a:latin typeface="+mj-lt"/>
              <a:ea typeface="Calibri" panose="020F0502020204030204" pitchFamily="34" charset="0"/>
              <a:cs typeface="Times New Roman" panose="02020603050405020304" pitchFamily="18" charset="0"/>
            </a:endParaRPr>
          </a:p>
        </p:txBody>
      </p:sp>
      <p:grpSp>
        <p:nvGrpSpPr>
          <p:cNvPr id="19" name="Google Shape;522;p50"/>
          <p:cNvGrpSpPr/>
          <p:nvPr/>
        </p:nvGrpSpPr>
        <p:grpSpPr>
          <a:xfrm>
            <a:off x="8520022" y="140995"/>
            <a:ext cx="500534" cy="1197464"/>
            <a:chOff x="7052131" y="535866"/>
            <a:chExt cx="1378635" cy="4068122"/>
          </a:xfrm>
        </p:grpSpPr>
        <p:pic>
          <p:nvPicPr>
            <p:cNvPr id="20" name="Google Shape;523;p50"/>
            <p:cNvPicPr preferRelativeResize="0"/>
            <p:nvPr/>
          </p:nvPicPr>
          <p:blipFill>
            <a:blip r:embed="rId4">
              <a:alphaModFix/>
            </a:blip>
            <a:stretch>
              <a:fillRect/>
            </a:stretch>
          </p:blipFill>
          <p:spPr>
            <a:xfrm>
              <a:off x="7052131" y="946388"/>
              <a:ext cx="1378635" cy="3657600"/>
            </a:xfrm>
            <a:prstGeom prst="rect">
              <a:avLst/>
            </a:prstGeom>
            <a:noFill/>
            <a:ln>
              <a:noFill/>
            </a:ln>
          </p:spPr>
        </p:pic>
        <p:grpSp>
          <p:nvGrpSpPr>
            <p:cNvPr id="21" name="Google Shape;524;p50"/>
            <p:cNvGrpSpPr/>
            <p:nvPr/>
          </p:nvGrpSpPr>
          <p:grpSpPr>
            <a:xfrm>
              <a:off x="7135470" y="535866"/>
              <a:ext cx="1142737" cy="755822"/>
              <a:chOff x="860895" y="906191"/>
              <a:chExt cx="1142737" cy="755822"/>
            </a:xfrm>
          </p:grpSpPr>
          <p:sp>
            <p:nvSpPr>
              <p:cNvPr id="22"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7"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34911"/>
            <a:ext cx="8961120" cy="273063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14849" y="967191"/>
            <a:ext cx="8692918" cy="1015663"/>
          </a:xfrm>
          <a:prstGeom prst="rect">
            <a:avLst/>
          </a:prstGeom>
        </p:spPr>
        <p:txBody>
          <a:bodyPr wrap="square">
            <a:spAutoFit/>
          </a:bodyPr>
          <a:lstStyle/>
          <a:p>
            <a:pPr marL="15240" marR="15240" lvl="0" algn="just" defTabSz="457200">
              <a:lnSpc>
                <a:spcPct val="150000"/>
              </a:lnSpc>
              <a:spcAft>
                <a:spcPts val="600"/>
              </a:spcAft>
              <a:buClrTx/>
            </a:pPr>
            <a:r>
              <a:rPr lang="vi-VN" sz="2000" b="1" kern="1200">
                <a:latin typeface="Arial" panose="020B0604020202020204" pitchFamily="34" charset="0"/>
                <a:ea typeface="Times New Roman" panose="02020603050405020304" pitchFamily="18" charset="0"/>
                <a:cs typeface="Arial" panose="020B0604020202020204" pitchFamily="34" charset="0"/>
              </a:rPr>
              <a:t>Câu 2. </a:t>
            </a:r>
            <a:r>
              <a:rPr lang="vi-VN" sz="2000" kern="1200">
                <a:latin typeface="Arial" panose="020B0604020202020204" pitchFamily="34" charset="0"/>
                <a:ea typeface="Times New Roman" panose="02020603050405020304" pitchFamily="18" charset="0"/>
                <a:cs typeface="Arial" panose="020B0604020202020204" pitchFamily="34" charset="0"/>
              </a:rPr>
              <a:t>Thời gian (phút) truy cập internet mỗi buổi tối của 56 học sinh được cho trong bảng sau: </a:t>
            </a:r>
            <a:endPar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1203206" y="3815338"/>
            <a:ext cx="8005330" cy="861774"/>
          </a:xfrm>
          <a:prstGeom prst="rect">
            <a:avLst/>
          </a:prstGeom>
        </p:spPr>
        <p:txBody>
          <a:bodyPr wrap="square">
            <a:spAutoFit/>
          </a:bodyPr>
          <a:lstStyle/>
          <a:p>
            <a:pPr marL="15240" marR="15240" lvl="0" algn="just" defTabSz="457200">
              <a:lnSpc>
                <a:spcPct val="250000"/>
              </a:lnSpc>
              <a:spcAft>
                <a:spcPts val="600"/>
              </a:spcAft>
              <a:buClrTx/>
            </a:pPr>
            <a:r>
              <a:rPr lang="nl-NL" sz="2000" kern="1200">
                <a:latin typeface="Arial" panose="020B0604020202020204" pitchFamily="34" charset="0"/>
                <a:ea typeface="Times New Roman" panose="02020603050405020304" pitchFamily="18" charset="0"/>
                <a:cs typeface="Arial" panose="020B0604020202020204" pitchFamily="34" charset="0"/>
              </a:rPr>
              <a:t>A. 17,0			B. 18,0			C. 17,1			D. 18,1</a:t>
            </a:r>
          </a:p>
        </p:txBody>
      </p:sp>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 name="Rounded Rectangle 36"/>
          <p:cNvSpPr/>
          <p:nvPr/>
        </p:nvSpPr>
        <p:spPr>
          <a:xfrm>
            <a:off x="6580302" y="4030690"/>
            <a:ext cx="1228804" cy="574012"/>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07861453"/>
              </p:ext>
            </p:extLst>
          </p:nvPr>
        </p:nvGraphicFramePr>
        <p:xfrm>
          <a:off x="746633" y="2010159"/>
          <a:ext cx="7629349" cy="967740"/>
        </p:xfrm>
        <a:graphic>
          <a:graphicData uri="http://schemas.openxmlformats.org/drawingml/2006/table">
            <a:tbl>
              <a:tblPr firstRow="1" firstCol="1" bandRow="1"/>
              <a:tblGrid>
                <a:gridCol w="1855409">
                  <a:extLst>
                    <a:ext uri="{9D8B030D-6E8A-4147-A177-3AD203B41FA5}">
                      <a16:colId xmlns:a16="http://schemas.microsoft.com/office/drawing/2014/main" val="2931985219"/>
                    </a:ext>
                  </a:extLst>
                </a:gridCol>
                <a:gridCol w="1154788">
                  <a:extLst>
                    <a:ext uri="{9D8B030D-6E8A-4147-A177-3AD203B41FA5}">
                      <a16:colId xmlns:a16="http://schemas.microsoft.com/office/drawing/2014/main" val="3822513989"/>
                    </a:ext>
                  </a:extLst>
                </a:gridCol>
                <a:gridCol w="1154788">
                  <a:extLst>
                    <a:ext uri="{9D8B030D-6E8A-4147-A177-3AD203B41FA5}">
                      <a16:colId xmlns:a16="http://schemas.microsoft.com/office/drawing/2014/main" val="3717748391"/>
                    </a:ext>
                  </a:extLst>
                </a:gridCol>
                <a:gridCol w="1154788">
                  <a:extLst>
                    <a:ext uri="{9D8B030D-6E8A-4147-A177-3AD203B41FA5}">
                      <a16:colId xmlns:a16="http://schemas.microsoft.com/office/drawing/2014/main" val="1858460426"/>
                    </a:ext>
                  </a:extLst>
                </a:gridCol>
                <a:gridCol w="1154788">
                  <a:extLst>
                    <a:ext uri="{9D8B030D-6E8A-4147-A177-3AD203B41FA5}">
                      <a16:colId xmlns:a16="http://schemas.microsoft.com/office/drawing/2014/main" val="3759801937"/>
                    </a:ext>
                  </a:extLst>
                </a:gridCol>
                <a:gridCol w="1154788">
                  <a:extLst>
                    <a:ext uri="{9D8B030D-6E8A-4147-A177-3AD203B41FA5}">
                      <a16:colId xmlns:a16="http://schemas.microsoft.com/office/drawing/2014/main" val="3867305095"/>
                    </a:ext>
                  </a:extLst>
                </a:gridCol>
              </a:tblGrid>
              <a:tr h="0">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Thời gian (phút)</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[9,5;12,5)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[12,5;15,5)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[15,5;18,5)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[18,5;21,5)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[21,5;24,5)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3976662"/>
                  </a:ext>
                </a:extLst>
              </a:tr>
              <a:tr h="0">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Số học sinh</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3</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12</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24</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950279"/>
                  </a:ext>
                </a:extLst>
              </a:tr>
            </a:tbl>
          </a:graphicData>
        </a:graphic>
      </p:graphicFrame>
      <p:sp>
        <p:nvSpPr>
          <p:cNvPr id="3" name="Rectangle 2"/>
          <p:cNvSpPr/>
          <p:nvPr/>
        </p:nvSpPr>
        <p:spPr>
          <a:xfrm>
            <a:off x="1941343" y="3047278"/>
            <a:ext cx="5253361" cy="496996"/>
          </a:xfrm>
          <a:prstGeom prst="rect">
            <a:avLst/>
          </a:prstGeom>
        </p:spPr>
        <p:txBody>
          <a:bodyPr wrap="none">
            <a:spAutoFit/>
          </a:bodyPr>
          <a:lstStyle/>
          <a:p>
            <a:pPr algn="just">
              <a:lnSpc>
                <a:spcPct val="150000"/>
              </a:lnSpc>
              <a:spcBef>
                <a:spcPts val="100"/>
              </a:spcBef>
              <a:spcAft>
                <a:spcPts val="100"/>
              </a:spcAft>
            </a:pPr>
            <a:r>
              <a:rPr lang="en-US" sz="2000">
                <a:solidFill>
                  <a:srgbClr val="333333"/>
                </a:solidFill>
                <a:latin typeface="+mn-lt"/>
                <a:ea typeface="Times New Roman" panose="02020603050405020304" pitchFamily="18" charset="0"/>
                <a:cs typeface="Times New Roman" panose="02020603050405020304" pitchFamily="18" charset="0"/>
              </a:rPr>
              <a:t>Trung vị của mẫu số liệu ghép nhóm trên là: </a:t>
            </a:r>
            <a:endParaRPr lang="en-US" sz="2000" kern="10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88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34911"/>
            <a:ext cx="8961120" cy="273063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14849" y="967191"/>
            <a:ext cx="8692918" cy="958660"/>
          </a:xfrm>
          <a:prstGeom prst="rect">
            <a:avLst/>
          </a:prstGeom>
        </p:spPr>
        <p:txBody>
          <a:bodyPr wrap="square">
            <a:spAutoFit/>
          </a:bodyPr>
          <a:lstStyle/>
          <a:p>
            <a:pPr marL="15240" marR="15240" lvl="0" algn="just" defTabSz="457200">
              <a:lnSpc>
                <a:spcPct val="150000"/>
              </a:lnSpc>
              <a:spcAft>
                <a:spcPts val="600"/>
              </a:spcAft>
              <a:buClrTx/>
            </a:pPr>
            <a:r>
              <a:rPr kumimoji="0" lang="vi-VN"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3</a:t>
            </a:r>
            <a:r>
              <a:rPr kumimoji="0" lang="vi-VN"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kern="1200">
                <a:latin typeface="Arial" panose="020B0604020202020204" pitchFamily="34" charset="0"/>
                <a:ea typeface="Times New Roman" panose="02020603050405020304" pitchFamily="18" charset="0"/>
                <a:cs typeface="Arial" panose="020B0604020202020204" pitchFamily="34" charset="0"/>
              </a:rPr>
              <a:t>Thời gian (phút) truy cập internet mỗi buổi tối của 56 học sinh được cho trong bảng sau: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1138670" y="3665550"/>
                <a:ext cx="8005330" cy="1253613"/>
              </a:xfrm>
              <a:prstGeom prst="rect">
                <a:avLst/>
              </a:prstGeom>
            </p:spPr>
            <p:txBody>
              <a:bodyPr wrap="square">
                <a:spAutoFit/>
              </a:bodyPr>
              <a:lstStyle/>
              <a:p>
                <a:pPr>
                  <a:lnSpc>
                    <a:spcPct val="200000"/>
                  </a:lnSpc>
                  <a:spcBef>
                    <a:spcPts val="100"/>
                  </a:spcBef>
                  <a:spcAft>
                    <a:spcPts val="100"/>
                  </a:spcAft>
                </a:pPr>
                <a:r>
                  <a:rPr lang="en-US" sz="2000" kern="100">
                    <a:solidFill>
                      <a:srgbClr val="000000"/>
                    </a:solidFill>
                    <a:latin typeface="+mn-lt"/>
                    <a:ea typeface="Calibri" panose="020F0502020204030204" pitchFamily="34" charset="0"/>
                    <a:cs typeface="Times New Roman" panose="02020603050405020304" pitchFamily="18" charset="0"/>
                  </a:rPr>
                  <a:t>A.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15,25;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20</m:t>
                    </m:r>
                  </m:oMath>
                </a14:m>
                <a:r>
                  <a:rPr lang="en-US" sz="2000" kern="100">
                    <a:solidFill>
                      <a:srgbClr val="000000"/>
                    </a:solidFill>
                    <a:effectLst/>
                    <a:latin typeface="+mn-lt"/>
                    <a:ea typeface="Calibri" panose="020F0502020204030204" pitchFamily="34" charset="0"/>
                    <a:cs typeface="Times New Roman" panose="02020603050405020304" pitchFamily="18" charset="0"/>
                  </a:rPr>
                  <a:t>	B.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15;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20,25</m:t>
                    </m:r>
                  </m:oMath>
                </a14:m>
                <a:endParaRPr lang="en-US" sz="2000" kern="100">
                  <a:solidFill>
                    <a:srgbClr val="000000"/>
                  </a:solidFill>
                  <a:effectLst/>
                  <a:latin typeface="+mn-lt"/>
                  <a:ea typeface="Calibri" panose="020F0502020204030204" pitchFamily="34" charset="0"/>
                  <a:cs typeface="Times New Roman" panose="02020603050405020304" pitchFamily="18" charset="0"/>
                </a:endParaRPr>
              </a:p>
              <a:p>
                <a:pPr>
                  <a:lnSpc>
                    <a:spcPct val="200000"/>
                  </a:lnSpc>
                  <a:spcBef>
                    <a:spcPts val="100"/>
                  </a:spcBef>
                  <a:spcAft>
                    <a:spcPts val="100"/>
                  </a:spcAft>
                </a:pPr>
                <a:r>
                  <a:rPr lang="en-US" sz="2000" kern="100">
                    <a:solidFill>
                      <a:srgbClr val="000000"/>
                    </a:solidFill>
                    <a:effectLst/>
                    <a:latin typeface="+mn-lt"/>
                    <a:ea typeface="Calibri" panose="020F0502020204030204" pitchFamily="34" charset="0"/>
                    <a:cs typeface="Times New Roman" panose="02020603050405020304" pitchFamily="18" charset="0"/>
                  </a:rPr>
                  <a:t>C.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15,5;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20,5</m:t>
                    </m:r>
                  </m:oMath>
                </a14:m>
                <a:r>
                  <a:rPr lang="en-US" sz="2000" kern="100">
                    <a:solidFill>
                      <a:srgbClr val="000000"/>
                    </a:solidFill>
                    <a:effectLst/>
                    <a:latin typeface="+mn-lt"/>
                    <a:ea typeface="Calibri" panose="020F0502020204030204" pitchFamily="34" charset="0"/>
                    <a:cs typeface="Times New Roman" panose="02020603050405020304" pitchFamily="18" charset="0"/>
                  </a:rPr>
                  <a:t>	D.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15,25;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e>
                      <m: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i="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20,25</m:t>
                    </m:r>
                  </m:oMath>
                </a14:m>
                <a:endParaRPr lang="en-US" sz="2000" kern="100">
                  <a:solidFill>
                    <a:srgbClr val="000000"/>
                  </a:solidFill>
                  <a:effectLst/>
                  <a:latin typeface="+mn-lt"/>
                  <a:ea typeface="Calibri" panose="020F0502020204030204" pitchFamily="34" charset="0"/>
                  <a:cs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1138670" y="3665550"/>
                <a:ext cx="8005330" cy="1253613"/>
              </a:xfrm>
              <a:prstGeom prst="rect">
                <a:avLst/>
              </a:prstGeom>
              <a:blipFill>
                <a:blip r:embed="rId4"/>
                <a:stretch>
                  <a:fillRect l="-838" b="-7767"/>
                </a:stretch>
              </a:blipFill>
            </p:spPr>
            <p:txBody>
              <a:bodyPr/>
              <a:lstStyle/>
              <a:p>
                <a:r>
                  <a:rPr lang="en-US">
                    <a:noFill/>
                  </a:rPr>
                  <a:t> </a:t>
                </a:r>
              </a:p>
            </p:txBody>
          </p:sp>
        </mc:Fallback>
      </mc:AlternateContent>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5">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 name="Rounded Rectangle 36"/>
          <p:cNvSpPr/>
          <p:nvPr/>
        </p:nvSpPr>
        <p:spPr>
          <a:xfrm>
            <a:off x="1042479" y="3788469"/>
            <a:ext cx="3219420" cy="574012"/>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graphicFrame>
        <p:nvGraphicFramePr>
          <p:cNvPr id="2" name="Table 1"/>
          <p:cNvGraphicFramePr>
            <a:graphicFrameLocks noGrp="1"/>
          </p:cNvGraphicFramePr>
          <p:nvPr/>
        </p:nvGraphicFramePr>
        <p:xfrm>
          <a:off x="746633" y="2010159"/>
          <a:ext cx="7629349" cy="967740"/>
        </p:xfrm>
        <a:graphic>
          <a:graphicData uri="http://schemas.openxmlformats.org/drawingml/2006/table">
            <a:tbl>
              <a:tblPr firstRow="1" firstCol="1" bandRow="1"/>
              <a:tblGrid>
                <a:gridCol w="1855409">
                  <a:extLst>
                    <a:ext uri="{9D8B030D-6E8A-4147-A177-3AD203B41FA5}">
                      <a16:colId xmlns:a16="http://schemas.microsoft.com/office/drawing/2014/main" val="2931985219"/>
                    </a:ext>
                  </a:extLst>
                </a:gridCol>
                <a:gridCol w="1154788">
                  <a:extLst>
                    <a:ext uri="{9D8B030D-6E8A-4147-A177-3AD203B41FA5}">
                      <a16:colId xmlns:a16="http://schemas.microsoft.com/office/drawing/2014/main" val="3822513989"/>
                    </a:ext>
                  </a:extLst>
                </a:gridCol>
                <a:gridCol w="1154788">
                  <a:extLst>
                    <a:ext uri="{9D8B030D-6E8A-4147-A177-3AD203B41FA5}">
                      <a16:colId xmlns:a16="http://schemas.microsoft.com/office/drawing/2014/main" val="3717748391"/>
                    </a:ext>
                  </a:extLst>
                </a:gridCol>
                <a:gridCol w="1154788">
                  <a:extLst>
                    <a:ext uri="{9D8B030D-6E8A-4147-A177-3AD203B41FA5}">
                      <a16:colId xmlns:a16="http://schemas.microsoft.com/office/drawing/2014/main" val="1858460426"/>
                    </a:ext>
                  </a:extLst>
                </a:gridCol>
                <a:gridCol w="1154788">
                  <a:extLst>
                    <a:ext uri="{9D8B030D-6E8A-4147-A177-3AD203B41FA5}">
                      <a16:colId xmlns:a16="http://schemas.microsoft.com/office/drawing/2014/main" val="3759801937"/>
                    </a:ext>
                  </a:extLst>
                </a:gridCol>
                <a:gridCol w="1154788">
                  <a:extLst>
                    <a:ext uri="{9D8B030D-6E8A-4147-A177-3AD203B41FA5}">
                      <a16:colId xmlns:a16="http://schemas.microsoft.com/office/drawing/2014/main" val="3867305095"/>
                    </a:ext>
                  </a:extLst>
                </a:gridCol>
              </a:tblGrid>
              <a:tr h="0">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Thời gian (phút)</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[9,5;12,5)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[12,5;15,5)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[15,5;18,5)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[18,5;21,5)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[21,5;24,5)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3976662"/>
                  </a:ext>
                </a:extLst>
              </a:tr>
              <a:tr h="0">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Số học sinh</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3</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12</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24</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950279"/>
                  </a:ext>
                </a:extLst>
              </a:tr>
            </a:tbl>
          </a:graphicData>
        </a:graphic>
      </p:graphicFrame>
      <p:sp>
        <p:nvSpPr>
          <p:cNvPr id="3" name="Rectangle 2"/>
          <p:cNvSpPr/>
          <p:nvPr/>
        </p:nvSpPr>
        <p:spPr>
          <a:xfrm>
            <a:off x="1065302" y="3047278"/>
            <a:ext cx="7005444" cy="496996"/>
          </a:xfrm>
          <a:prstGeom prst="rect">
            <a:avLst/>
          </a:prstGeom>
        </p:spPr>
        <p:txBody>
          <a:bodyPr wrap="none">
            <a:spAutoFit/>
          </a:bodyPr>
          <a:lstStyle/>
          <a:p>
            <a:pPr lvl="0" algn="just">
              <a:lnSpc>
                <a:spcPct val="150000"/>
              </a:lnSpc>
              <a:spcBef>
                <a:spcPts val="100"/>
              </a:spcBef>
              <a:spcAft>
                <a:spcPts val="100"/>
              </a:spcAft>
            </a:pPr>
            <a:r>
              <a:rPr lang="en-US" sz="2000">
                <a:solidFill>
                  <a:srgbClr val="333333"/>
                </a:solidFill>
                <a:ea typeface="Times New Roman" panose="02020603050405020304" pitchFamily="18" charset="0"/>
                <a:cs typeface="Times New Roman" panose="02020603050405020304" pitchFamily="18" charset="0"/>
              </a:rPr>
              <a:t>Tứ phân vị thứ nhất và tứ phân vị thứ ba của mẫu số liệu là:</a:t>
            </a:r>
            <a:endParaRPr kumimoji="0" lang="en-US" sz="2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58019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34911"/>
            <a:ext cx="8961120" cy="306156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14849" y="967191"/>
            <a:ext cx="8692918" cy="1015663"/>
          </a:xfrm>
          <a:prstGeom prst="rect">
            <a:avLst/>
          </a:prstGeom>
        </p:spPr>
        <p:txBody>
          <a:bodyPr wrap="square">
            <a:spAutoFit/>
          </a:bodyPr>
          <a:lstStyle/>
          <a:p>
            <a:pPr marL="15240" marR="15240" lvl="0" algn="just" defTabSz="457200">
              <a:lnSpc>
                <a:spcPct val="150000"/>
              </a:lnSpc>
              <a:spcAft>
                <a:spcPts val="600"/>
              </a:spcAft>
              <a:buClrTx/>
            </a:pPr>
            <a:r>
              <a:rPr kumimoji="0" lang="vi-VN"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a:t>
            </a:r>
            <a:r>
              <a:rPr kumimoji="0" lang="vi-VN"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kern="1200">
                <a:latin typeface="Arial" panose="020B0604020202020204" pitchFamily="34" charset="0"/>
                <a:ea typeface="Times New Roman" panose="02020603050405020304" pitchFamily="18" charset="0"/>
                <a:cs typeface="Arial" panose="020B0604020202020204" pitchFamily="34" charset="0"/>
              </a:rPr>
              <a:t>Số người xem trong 60 buổi chiếu phim của một rạp chiếu phim nhỏ được cho trong bảng sau:</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481598" y="4155590"/>
            <a:ext cx="8172851" cy="496996"/>
          </a:xfrm>
          <a:prstGeom prst="rect">
            <a:avLst/>
          </a:prstGeom>
        </p:spPr>
        <p:txBody>
          <a:bodyPr wrap="square">
            <a:spAutoFit/>
          </a:bodyPr>
          <a:lstStyle/>
          <a:p>
            <a:pPr algn="ctr">
              <a:lnSpc>
                <a:spcPct val="150000"/>
              </a:lnSpc>
              <a:spcBef>
                <a:spcPts val="100"/>
              </a:spcBef>
              <a:spcAft>
                <a:spcPts val="100"/>
              </a:spcAft>
            </a:pPr>
            <a:r>
              <a:rPr lang="nl-NL" sz="2000" kern="100">
                <a:latin typeface="+mj-lt"/>
                <a:ea typeface="Calibri" panose="020F0502020204030204" pitchFamily="34" charset="0"/>
                <a:cs typeface="Times New Roman" panose="02020603050405020304" pitchFamily="18" charset="0"/>
              </a:rPr>
              <a:t>A. (0; 10)	B. (10; 20)	C. (20; 30)	D. (30; 4)</a:t>
            </a:r>
            <a:endParaRPr lang="en-US" sz="2000" kern="100">
              <a:effectLst/>
              <a:latin typeface="+mj-lt"/>
              <a:ea typeface="Calibri" panose="020F0502020204030204" pitchFamily="34" charset="0"/>
              <a:cs typeface="Times New Roman" panose="02020603050405020304" pitchFamily="18" charset="0"/>
            </a:endParaRPr>
          </a:p>
        </p:txBody>
      </p:sp>
      <p:grpSp>
        <p:nvGrpSpPr>
          <p:cNvPr id="32" name="Google Shape;517;p50"/>
          <p:cNvGrpSpPr/>
          <p:nvPr/>
        </p:nvGrpSpPr>
        <p:grpSpPr>
          <a:xfrm>
            <a:off x="189253" y="3935895"/>
            <a:ext cx="513097" cy="1074923"/>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 name="Rounded Rectangle 36"/>
          <p:cNvSpPr/>
          <p:nvPr/>
        </p:nvSpPr>
        <p:spPr>
          <a:xfrm>
            <a:off x="4728868" y="4146124"/>
            <a:ext cx="1663980" cy="574012"/>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210281851"/>
              </p:ext>
            </p:extLst>
          </p:nvPr>
        </p:nvGraphicFramePr>
        <p:xfrm>
          <a:off x="753349" y="2007183"/>
          <a:ext cx="7629348" cy="871728"/>
        </p:xfrm>
        <a:graphic>
          <a:graphicData uri="http://schemas.openxmlformats.org/drawingml/2006/table">
            <a:tbl>
              <a:tblPr firstRow="1" firstCol="1" bandRow="1"/>
              <a:tblGrid>
                <a:gridCol w="1611492">
                  <a:extLst>
                    <a:ext uri="{9D8B030D-6E8A-4147-A177-3AD203B41FA5}">
                      <a16:colId xmlns:a16="http://schemas.microsoft.com/office/drawing/2014/main" val="2931985219"/>
                    </a:ext>
                  </a:extLst>
                </a:gridCol>
                <a:gridCol w="1002976">
                  <a:extLst>
                    <a:ext uri="{9D8B030D-6E8A-4147-A177-3AD203B41FA5}">
                      <a16:colId xmlns:a16="http://schemas.microsoft.com/office/drawing/2014/main" val="3822513989"/>
                    </a:ext>
                  </a:extLst>
                </a:gridCol>
                <a:gridCol w="1002976">
                  <a:extLst>
                    <a:ext uri="{9D8B030D-6E8A-4147-A177-3AD203B41FA5}">
                      <a16:colId xmlns:a16="http://schemas.microsoft.com/office/drawing/2014/main" val="3717748391"/>
                    </a:ext>
                  </a:extLst>
                </a:gridCol>
                <a:gridCol w="1002976">
                  <a:extLst>
                    <a:ext uri="{9D8B030D-6E8A-4147-A177-3AD203B41FA5}">
                      <a16:colId xmlns:a16="http://schemas.microsoft.com/office/drawing/2014/main" val="1858460426"/>
                    </a:ext>
                  </a:extLst>
                </a:gridCol>
                <a:gridCol w="1002976">
                  <a:extLst>
                    <a:ext uri="{9D8B030D-6E8A-4147-A177-3AD203B41FA5}">
                      <a16:colId xmlns:a16="http://schemas.microsoft.com/office/drawing/2014/main" val="3759801937"/>
                    </a:ext>
                  </a:extLst>
                </a:gridCol>
                <a:gridCol w="1002976">
                  <a:extLst>
                    <a:ext uri="{9D8B030D-6E8A-4147-A177-3AD203B41FA5}">
                      <a16:colId xmlns:a16="http://schemas.microsoft.com/office/drawing/2014/main" val="3867305095"/>
                    </a:ext>
                  </a:extLst>
                </a:gridCol>
                <a:gridCol w="1002976">
                  <a:extLst>
                    <a:ext uri="{9D8B030D-6E8A-4147-A177-3AD203B41FA5}">
                      <a16:colId xmlns:a16="http://schemas.microsoft.com/office/drawing/2014/main" val="1703860865"/>
                    </a:ext>
                  </a:extLst>
                </a:gridCol>
              </a:tblGrid>
              <a:tr h="425116">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Người xem</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[0;10)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[10;20)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[20;30)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[30;40)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[40;50)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[50;60)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3976662"/>
                  </a:ext>
                </a:extLst>
              </a:tr>
              <a:tr h="425116">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Tần số</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9</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11</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12</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8</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950279"/>
                  </a:ext>
                </a:extLst>
              </a:tr>
            </a:tbl>
          </a:graphicData>
        </a:graphic>
      </p:graphicFrame>
      <p:sp>
        <p:nvSpPr>
          <p:cNvPr id="3" name="Rectangle 2"/>
          <p:cNvSpPr/>
          <p:nvPr/>
        </p:nvSpPr>
        <p:spPr>
          <a:xfrm>
            <a:off x="189253" y="2936134"/>
            <a:ext cx="8663782" cy="1015663"/>
          </a:xfrm>
          <a:prstGeom prst="rect">
            <a:avLst/>
          </a:prstGeom>
        </p:spPr>
        <p:txBody>
          <a:bodyPr wrap="square">
            <a:spAutoFit/>
          </a:bodyPr>
          <a:lstStyle/>
          <a:p>
            <a:pPr lvl="0" algn="just">
              <a:lnSpc>
                <a:spcPct val="150000"/>
              </a:lnSpc>
              <a:spcBef>
                <a:spcPts val="100"/>
              </a:spcBef>
              <a:spcAft>
                <a:spcPts val="100"/>
              </a:spcAft>
            </a:pPr>
            <a:r>
              <a:rPr lang="en-US" sz="2000">
                <a:solidFill>
                  <a:srgbClr val="333333"/>
                </a:solidFill>
                <a:ea typeface="Times New Roman" panose="02020603050405020304" pitchFamily="18" charset="0"/>
                <a:cs typeface="Times New Roman" panose="02020603050405020304" pitchFamily="18" charset="0"/>
              </a:rPr>
              <a:t>Tứ phân vị thứ nhất của mẫu số liệu ghép nhóm trên thuộc khoảng giá trị nào sau đây?</a:t>
            </a:r>
            <a:endParaRPr kumimoji="0" lang="en-US" sz="2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74873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38242"/>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934911"/>
            <a:ext cx="8961120" cy="2574504"/>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325198" y="968971"/>
            <a:ext cx="8439600" cy="1015663"/>
          </a:xfrm>
          <a:prstGeom prst="rect">
            <a:avLst/>
          </a:prstGeom>
        </p:spPr>
        <p:txBody>
          <a:bodyPr wrap="square">
            <a:spAutoFit/>
          </a:bodyPr>
          <a:lstStyle/>
          <a:p>
            <a:pPr marL="15240" marR="15240" lvl="0" algn="just" defTabSz="457200">
              <a:lnSpc>
                <a:spcPct val="150000"/>
              </a:lnSpc>
              <a:spcAft>
                <a:spcPts val="600"/>
              </a:spcAft>
              <a:buClrTx/>
            </a:pPr>
            <a:r>
              <a:rPr kumimoji="0" lang="vi-VN"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5</a:t>
            </a:r>
            <a:r>
              <a:rPr kumimoji="0" lang="vi-VN" sz="2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kern="1200">
                <a:latin typeface="Arial" panose="020B0604020202020204" pitchFamily="34" charset="0"/>
                <a:ea typeface="Times New Roman" panose="02020603050405020304" pitchFamily="18" charset="0"/>
                <a:cs typeface="Arial" panose="020B0604020202020204" pitchFamily="34" charset="0"/>
              </a:rPr>
              <a:t>Thành tích chạy 500m của học sinh lớp 11B ở trường THPT C (đơn vị: giây) được cho trong bảng sau:</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156027904"/>
              </p:ext>
            </p:extLst>
          </p:nvPr>
        </p:nvGraphicFramePr>
        <p:xfrm>
          <a:off x="656182" y="2018694"/>
          <a:ext cx="7863840" cy="871728"/>
        </p:xfrm>
        <a:graphic>
          <a:graphicData uri="http://schemas.openxmlformats.org/drawingml/2006/table">
            <a:tbl>
              <a:tblPr firstRow="1" firstCol="1" bandRow="1"/>
              <a:tblGrid>
                <a:gridCol w="1954200">
                  <a:extLst>
                    <a:ext uri="{9D8B030D-6E8A-4147-A177-3AD203B41FA5}">
                      <a16:colId xmlns:a16="http://schemas.microsoft.com/office/drawing/2014/main" val="2931985219"/>
                    </a:ext>
                  </a:extLst>
                </a:gridCol>
                <a:gridCol w="984940">
                  <a:extLst>
                    <a:ext uri="{9D8B030D-6E8A-4147-A177-3AD203B41FA5}">
                      <a16:colId xmlns:a16="http://schemas.microsoft.com/office/drawing/2014/main" val="3822513989"/>
                    </a:ext>
                  </a:extLst>
                </a:gridCol>
                <a:gridCol w="984940">
                  <a:extLst>
                    <a:ext uri="{9D8B030D-6E8A-4147-A177-3AD203B41FA5}">
                      <a16:colId xmlns:a16="http://schemas.microsoft.com/office/drawing/2014/main" val="3717748391"/>
                    </a:ext>
                  </a:extLst>
                </a:gridCol>
                <a:gridCol w="984940">
                  <a:extLst>
                    <a:ext uri="{9D8B030D-6E8A-4147-A177-3AD203B41FA5}">
                      <a16:colId xmlns:a16="http://schemas.microsoft.com/office/drawing/2014/main" val="1858460426"/>
                    </a:ext>
                  </a:extLst>
                </a:gridCol>
                <a:gridCol w="984940">
                  <a:extLst>
                    <a:ext uri="{9D8B030D-6E8A-4147-A177-3AD203B41FA5}">
                      <a16:colId xmlns:a16="http://schemas.microsoft.com/office/drawing/2014/main" val="3759801937"/>
                    </a:ext>
                  </a:extLst>
                </a:gridCol>
                <a:gridCol w="984940">
                  <a:extLst>
                    <a:ext uri="{9D8B030D-6E8A-4147-A177-3AD203B41FA5}">
                      <a16:colId xmlns:a16="http://schemas.microsoft.com/office/drawing/2014/main" val="3867305095"/>
                    </a:ext>
                  </a:extLst>
                </a:gridCol>
                <a:gridCol w="984940">
                  <a:extLst>
                    <a:ext uri="{9D8B030D-6E8A-4147-A177-3AD203B41FA5}">
                      <a16:colId xmlns:a16="http://schemas.microsoft.com/office/drawing/2014/main" val="1703860865"/>
                    </a:ext>
                  </a:extLst>
                </a:gridCol>
              </a:tblGrid>
              <a:tr h="434095">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Thành tích (giây)</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[6,0;6,5)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[6,5;7,0)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[7,0;7,5)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[7,5;8,0)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[8,0;8,5)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[8,5;9,0)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3976662"/>
                  </a:ext>
                </a:extLst>
              </a:tr>
              <a:tr h="434095">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Tần số</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2</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5</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10</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9</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4</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100"/>
                        </a:spcBef>
                        <a:spcAft>
                          <a:spcPts val="100"/>
                        </a:spcAft>
                      </a:pPr>
                      <a:r>
                        <a:rPr lang="en-US" sz="1700" kern="0">
                          <a:solidFill>
                            <a:srgbClr val="333333"/>
                          </a:solidFill>
                          <a:effectLst/>
                          <a:latin typeface="+mj-lt"/>
                          <a:ea typeface="Times New Roman" panose="02020603050405020304" pitchFamily="18" charset="0"/>
                          <a:cs typeface="Times New Roman" panose="02020603050405020304" pitchFamily="18" charset="0"/>
                        </a:rPr>
                        <a:t>3</a:t>
                      </a:r>
                      <a:endParaRPr lang="en-US" sz="1700" kern="100">
                        <a:effectLst/>
                        <a:latin typeface="+mj-lt"/>
                        <a:ea typeface="Calibri" panose="020F0502020204030204" pitchFamily="34" charset="0"/>
                        <a:cs typeface="Times New Roman" panose="02020603050405020304" pitchFamily="18" charset="0"/>
                      </a:endParaRPr>
                    </a:p>
                  </a:txBody>
                  <a:tcPr marL="47625" marR="47625" marT="47625" marB="476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1950279"/>
                  </a:ext>
                </a:extLst>
              </a:tr>
            </a:tbl>
          </a:graphicData>
        </a:graphic>
      </p:graphicFrame>
      <p:sp>
        <p:nvSpPr>
          <p:cNvPr id="3" name="Rectangle 2"/>
          <p:cNvSpPr/>
          <p:nvPr/>
        </p:nvSpPr>
        <p:spPr>
          <a:xfrm>
            <a:off x="384802" y="2924482"/>
            <a:ext cx="4250808" cy="553998"/>
          </a:xfrm>
          <a:prstGeom prst="rect">
            <a:avLst/>
          </a:prstGeom>
        </p:spPr>
        <p:txBody>
          <a:bodyPr wrap="square">
            <a:spAutoFit/>
          </a:bodyPr>
          <a:lstStyle/>
          <a:p>
            <a:pPr lvl="0" algn="just">
              <a:lnSpc>
                <a:spcPct val="150000"/>
              </a:lnSpc>
              <a:spcBef>
                <a:spcPts val="100"/>
              </a:spcBef>
              <a:spcAft>
                <a:spcPts val="100"/>
              </a:spcAft>
            </a:pPr>
            <a:r>
              <a:rPr lang="en-US" sz="2000">
                <a:solidFill>
                  <a:srgbClr val="333333"/>
                </a:solidFill>
                <a:ea typeface="Times New Roman" panose="02020603050405020304" pitchFamily="18" charset="0"/>
                <a:cs typeface="Times New Roman" panose="02020603050405020304" pitchFamily="18" charset="0"/>
              </a:rPr>
              <a:t>Tứ phân vị của mẫu số liệu là:</a:t>
            </a:r>
            <a:endParaRPr kumimoji="0" lang="en-US" sz="20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16281" y="3571588"/>
                <a:ext cx="8321042" cy="1253613"/>
              </a:xfrm>
              <a:prstGeom prst="rect">
                <a:avLst/>
              </a:prstGeom>
            </p:spPr>
            <p:txBody>
              <a:bodyPr wrap="square">
                <a:spAutoFit/>
              </a:bodyPr>
              <a:lstStyle/>
              <a:p>
                <a:pPr>
                  <a:lnSpc>
                    <a:spcPct val="200000"/>
                  </a:lnSpc>
                  <a:spcBef>
                    <a:spcPts val="100"/>
                  </a:spcBef>
                  <a:spcAft>
                    <a:spcPts val="100"/>
                  </a:spcAft>
                </a:pPr>
                <a:r>
                  <a:rPr lang="en-US" sz="2000" kern="100">
                    <a:solidFill>
                      <a:srgbClr val="000000"/>
                    </a:solidFill>
                    <a:latin typeface="+mj-lt"/>
                    <a:ea typeface="Calibri" panose="020F0502020204030204" pitchFamily="34" charset="0"/>
                    <a:cs typeface="Times New Roman" panose="02020603050405020304" pitchFamily="18" charset="0"/>
                  </a:rPr>
                  <a:t>A.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=7,4;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=7,9</m:t>
                    </m:r>
                  </m:oMath>
                </a14:m>
                <a:r>
                  <a:rPr lang="en-US" sz="2000" kern="100">
                    <a:solidFill>
                      <a:srgbClr val="000000"/>
                    </a:solidFill>
                    <a:effectLst/>
                    <a:latin typeface="+mj-lt"/>
                    <a:ea typeface="Calibri" panose="020F0502020204030204" pitchFamily="34" charset="0"/>
                    <a:cs typeface="Times New Roman" panose="02020603050405020304" pitchFamily="18" charset="0"/>
                  </a:rPr>
                  <a:t> 		B.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=6,9;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2000" kern="100">
                  <a:solidFill>
                    <a:srgbClr val="000000"/>
                  </a:solidFill>
                  <a:effectLst/>
                  <a:latin typeface="+mj-lt"/>
                  <a:ea typeface="Calibri" panose="020F0502020204030204" pitchFamily="34" charset="0"/>
                  <a:cs typeface="Times New Roman" panose="02020603050405020304" pitchFamily="18" charset="0"/>
                </a:endParaRPr>
              </a:p>
              <a:p>
                <a:pPr>
                  <a:lnSpc>
                    <a:spcPct val="200000"/>
                  </a:lnSpc>
                  <a:spcBef>
                    <a:spcPts val="100"/>
                  </a:spcBef>
                  <a:spcAft>
                    <a:spcPts val="100"/>
                  </a:spcAft>
                </a:pPr>
                <a:r>
                  <a:rPr lang="en-US" sz="2000" kern="100">
                    <a:solidFill>
                      <a:srgbClr val="000000"/>
                    </a:solidFill>
                    <a:effectLst/>
                    <a:latin typeface="+mj-lt"/>
                    <a:ea typeface="Calibri" panose="020F0502020204030204" pitchFamily="34" charset="0"/>
                    <a:cs typeface="Times New Roman" panose="02020603050405020304" pitchFamily="18" charset="0"/>
                  </a:rPr>
                  <a:t>C.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=7,1;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=7,6;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r>
                  <a:rPr lang="en-US" sz="2000" kern="100">
                    <a:solidFill>
                      <a:srgbClr val="000000"/>
                    </a:solidFill>
                    <a:effectLst/>
                    <a:latin typeface="+mj-lt"/>
                    <a:ea typeface="Calibri" panose="020F0502020204030204" pitchFamily="34" charset="0"/>
                    <a:cs typeface="Times New Roman" panose="02020603050405020304" pitchFamily="18" charset="0"/>
                  </a:rPr>
                  <a:t>		D. </a:t>
                </a:r>
                <a14:m>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=7,1;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 </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2000" b="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=7,9</m:t>
                    </m:r>
                  </m:oMath>
                </a14:m>
                <a:endParaRPr lang="en-US" sz="2000" kern="100">
                  <a:solidFill>
                    <a:srgbClr val="000000"/>
                  </a:solidFill>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6281" y="3571588"/>
                <a:ext cx="8321042" cy="1253613"/>
              </a:xfrm>
              <a:prstGeom prst="rect">
                <a:avLst/>
              </a:prstGeom>
              <a:blipFill>
                <a:blip r:embed="rId4"/>
                <a:stretch>
                  <a:fillRect l="-733" b="-7767"/>
                </a:stretch>
              </a:blipFill>
            </p:spPr>
            <p:txBody>
              <a:bodyPr/>
              <a:lstStyle/>
              <a:p>
                <a:r>
                  <a:rPr lang="en-US">
                    <a:noFill/>
                  </a:rPr>
                  <a:t> </a:t>
                </a:r>
              </a:p>
            </p:txBody>
          </p:sp>
        </mc:Fallback>
      </mc:AlternateContent>
      <p:sp>
        <p:nvSpPr>
          <p:cNvPr id="20" name="Rounded Rectangle 19"/>
          <p:cNvSpPr/>
          <p:nvPr/>
        </p:nvSpPr>
        <p:spPr>
          <a:xfrm>
            <a:off x="4930666" y="4313362"/>
            <a:ext cx="3834131" cy="574012"/>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63065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4" name="Google Shape;244;p37"/>
          <p:cNvGrpSpPr/>
          <p:nvPr/>
        </p:nvGrpSpPr>
        <p:grpSpPr>
          <a:xfrm>
            <a:off x="8354667" y="4213485"/>
            <a:ext cx="638259" cy="811229"/>
            <a:chOff x="5110219" y="539500"/>
            <a:chExt cx="3057935" cy="4064502"/>
          </a:xfrm>
        </p:grpSpPr>
        <p:pic>
          <p:nvPicPr>
            <p:cNvPr id="245" name="Google Shape;245;p37"/>
            <p:cNvPicPr preferRelativeResize="0"/>
            <p:nvPr/>
          </p:nvPicPr>
          <p:blipFill rotWithShape="1">
            <a:blip r:embed="rId3">
              <a:alphaModFix/>
            </a:blip>
            <a:srcRect/>
            <a:stretch/>
          </p:blipFill>
          <p:spPr>
            <a:xfrm>
              <a:off x="5110219" y="539500"/>
              <a:ext cx="2970972" cy="4064502"/>
            </a:xfrm>
            <a:prstGeom prst="rect">
              <a:avLst/>
            </a:prstGeom>
            <a:noFill/>
            <a:ln>
              <a:noFill/>
            </a:ln>
          </p:spPr>
        </p:pic>
        <p:grpSp>
          <p:nvGrpSpPr>
            <p:cNvPr id="246" name="Google Shape;246;p37"/>
            <p:cNvGrpSpPr/>
            <p:nvPr/>
          </p:nvGrpSpPr>
          <p:grpSpPr>
            <a:xfrm>
              <a:off x="7030875" y="539500"/>
              <a:ext cx="1137279" cy="1266400"/>
              <a:chOff x="7030875" y="539500"/>
              <a:chExt cx="1137279" cy="1266400"/>
            </a:xfrm>
          </p:grpSpPr>
          <p:sp>
            <p:nvSpPr>
              <p:cNvPr id="247" name="Google Shape;247;p37"/>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37"/>
              <p:cNvSpPr/>
              <p:nvPr/>
            </p:nvSpPr>
            <p:spPr>
              <a:xfrm>
                <a:off x="70308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37"/>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37"/>
              <p:cNvSpPr/>
              <p:nvPr/>
            </p:nvSpPr>
            <p:spPr>
              <a:xfrm>
                <a:off x="7939554" y="1202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1" name="Google Shape;2675;p42"/>
          <p:cNvSpPr txBox="1">
            <a:spLocks/>
          </p:cNvSpPr>
          <p:nvPr/>
        </p:nvSpPr>
        <p:spPr>
          <a:xfrm>
            <a:off x="605441" y="869900"/>
            <a:ext cx="7983597"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600">
                <a:solidFill>
                  <a:schemeClr val="tx2">
                    <a:lumMod val="50000"/>
                  </a:schemeClr>
                </a:solidFill>
                <a:latin typeface="+mn-lt"/>
              </a:rPr>
              <a:t>CHƯƠNG V. CÁC SỐ ĐẶC TRƯNG ĐO XU THẾ TRUNG TÂM CHO MẪU SỐ LIỆU GHÉP NHÓM</a:t>
            </a:r>
          </a:p>
        </p:txBody>
      </p:sp>
      <p:sp>
        <p:nvSpPr>
          <p:cNvPr id="12" name="Rectangle 11"/>
          <p:cNvSpPr/>
          <p:nvPr/>
        </p:nvSpPr>
        <p:spPr>
          <a:xfrm>
            <a:off x="839814" y="2650794"/>
            <a:ext cx="7514853" cy="1754326"/>
          </a:xfrm>
          <a:prstGeom prst="rect">
            <a:avLst/>
          </a:prstGeom>
        </p:spPr>
        <p:txBody>
          <a:bodyPr wrap="square">
            <a:spAutoFit/>
          </a:bodyPr>
          <a:lstStyle/>
          <a:p>
            <a:pPr lvl="0" algn="ctr" defTabSz="457200">
              <a:lnSpc>
                <a:spcPct val="150000"/>
              </a:lnSpc>
              <a:buClrTx/>
              <a:defRPr/>
            </a:pPr>
            <a:r>
              <a:rPr lang="vi-VN" sz="3600" b="1">
                <a:solidFill>
                  <a:srgbClr val="C00000"/>
                </a:solidFill>
                <a:latin typeface="Arial" panose="020B0604020202020204" pitchFamily="34" charset="0"/>
                <a:ea typeface="Calibri" panose="020F0502020204030204" pitchFamily="34" charset="0"/>
                <a:cs typeface="Arial" panose="020B0604020202020204" pitchFamily="34" charset="0"/>
              </a:rPr>
              <a:t>BÀI 2. TRUNG VỊ VÀ TỨ PHÂN VỊ CỦA MẪU SỐ LIỆU GHÉP NHÓM </a:t>
            </a:r>
            <a:endParaRPr lang="en-US" sz="3600" b="1" dirty="0">
              <a:solidFill>
                <a:srgbClr val="C00000"/>
              </a:solidFill>
              <a:latin typeface="Arial" panose="020B0604020202020204" pitchFamily="34" charset="0"/>
              <a:ea typeface="+mn-ea"/>
              <a:cs typeface="Arial" panose="020B0604020202020204" pitchFamily="34" charset="0"/>
            </a:endParaRPr>
          </a:p>
        </p:txBody>
      </p:sp>
      <p:grpSp>
        <p:nvGrpSpPr>
          <p:cNvPr id="13" name="Google Shape;211;p35"/>
          <p:cNvGrpSpPr/>
          <p:nvPr/>
        </p:nvGrpSpPr>
        <p:grpSpPr>
          <a:xfrm>
            <a:off x="249269" y="4405120"/>
            <a:ext cx="506153" cy="552407"/>
            <a:chOff x="8046873" y="1141956"/>
            <a:chExt cx="506153" cy="552407"/>
          </a:xfrm>
        </p:grpSpPr>
        <p:sp>
          <p:nvSpPr>
            <p:cNvPr id="14" name="Google Shape;212;p35"/>
            <p:cNvSpPr/>
            <p:nvPr/>
          </p:nvSpPr>
          <p:spPr>
            <a:xfrm>
              <a:off x="8324426" y="14657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13;p35"/>
            <p:cNvSpPr/>
            <p:nvPr/>
          </p:nvSpPr>
          <p:spPr>
            <a:xfrm>
              <a:off x="8046873" y="114195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7" name="Google Shape;487;p48"/>
          <p:cNvGrpSpPr/>
          <p:nvPr/>
        </p:nvGrpSpPr>
        <p:grpSpPr>
          <a:xfrm flipH="1">
            <a:off x="8417845" y="4305805"/>
            <a:ext cx="545857" cy="637120"/>
            <a:chOff x="7884893" y="2048936"/>
            <a:chExt cx="545857" cy="637120"/>
          </a:xfrm>
        </p:grpSpPr>
        <p:sp>
          <p:nvSpPr>
            <p:cNvPr id="48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48"/>
          <p:cNvGrpSpPr/>
          <p:nvPr/>
        </p:nvGrpSpPr>
        <p:grpSpPr>
          <a:xfrm rot="3601799">
            <a:off x="-161700" y="430349"/>
            <a:ext cx="849844" cy="591966"/>
            <a:chOff x="713258" y="1316731"/>
            <a:chExt cx="849844" cy="591966"/>
          </a:xfrm>
        </p:grpSpPr>
        <p:sp>
          <p:nvSpPr>
            <p:cNvPr id="49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p:cNvGrpSpPr/>
          <p:nvPr/>
        </p:nvGrpSpPr>
        <p:grpSpPr>
          <a:xfrm>
            <a:off x="535908" y="379311"/>
            <a:ext cx="2547641" cy="624912"/>
            <a:chOff x="34209" y="204125"/>
            <a:chExt cx="5259760" cy="1109878"/>
          </a:xfrm>
          <a:solidFill>
            <a:schemeClr val="accent1"/>
          </a:solidFill>
        </p:grpSpPr>
        <p:sp>
          <p:nvSpPr>
            <p:cNvPr id="15" name="Pentagon 14"/>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09353" y="279668"/>
              <a:ext cx="4802743" cy="901936"/>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1 (SGK – tr.140)</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Rectangle 16"/>
          <p:cNvSpPr/>
          <p:nvPr/>
        </p:nvSpPr>
        <p:spPr>
          <a:xfrm>
            <a:off x="3192384" y="277540"/>
            <a:ext cx="5696773" cy="872034"/>
          </a:xfrm>
          <a:prstGeom prst="rect">
            <a:avLst/>
          </a:prstGeom>
        </p:spPr>
        <p:txBody>
          <a:bodyPr wrap="square">
            <a:spAutoFit/>
          </a:bodyPr>
          <a:lstStyle/>
          <a:p>
            <a:pPr>
              <a:lnSpc>
                <a:spcPct val="150000"/>
              </a:lnSpc>
            </a:pPr>
            <a:r>
              <a:rPr lang="vi-VN" sz="1800"/>
              <a:t>Lương tháng của một số nhân viên văn phòng được ghi lại như sau (đơn vị: triệu đồng):</a:t>
            </a:r>
            <a:endParaRPr lang="en-US" sz="1800"/>
          </a:p>
        </p:txBody>
      </p:sp>
      <p:sp>
        <p:nvSpPr>
          <p:cNvPr id="5" name="Rectangle 1"/>
          <p:cNvSpPr>
            <a:spLocks noChangeArrowheads="1"/>
          </p:cNvSpPr>
          <p:nvPr/>
        </p:nvSpPr>
        <p:spPr bwMode="auto">
          <a:xfrm>
            <a:off x="417115" y="2301028"/>
            <a:ext cx="8275653"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 Sans"/>
              </a:rPr>
              <a:t>a) Tìm tứ phân vị của dãy số liệu trên.</a:t>
            </a:r>
          </a:p>
          <a:p>
            <a:pPr lvl="0" algn="just">
              <a:lnSpc>
                <a:spcPct val="150000"/>
              </a:lnSpc>
              <a:buClrTx/>
            </a:pPr>
            <a:r>
              <a:rPr lang="vi-VN" altLang="en-US" sz="1800">
                <a:solidFill>
                  <a:srgbClr val="000000"/>
                </a:solidFill>
                <a:ea typeface="Open Sans"/>
              </a:rPr>
              <a:t>b) Tổng hợp lại dãy số liệu trên vào bảng tần số ghép nhóm theo mẫu sau: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081849187"/>
              </p:ext>
            </p:extLst>
          </p:nvPr>
        </p:nvGraphicFramePr>
        <p:xfrm>
          <a:off x="398459" y="1353264"/>
          <a:ext cx="8312964" cy="862788"/>
        </p:xfrm>
        <a:graphic>
          <a:graphicData uri="http://schemas.openxmlformats.org/drawingml/2006/table">
            <a:tbl>
              <a:tblPr firstRow="1" bandRow="1">
                <a:tableStyleId>{339702B8-75EE-4A78-BF82-F94E3A50AE9B}</a:tableStyleId>
              </a:tblPr>
              <a:tblGrid>
                <a:gridCol w="692747">
                  <a:extLst>
                    <a:ext uri="{9D8B030D-6E8A-4147-A177-3AD203B41FA5}">
                      <a16:colId xmlns:a16="http://schemas.microsoft.com/office/drawing/2014/main" val="1226140024"/>
                    </a:ext>
                  </a:extLst>
                </a:gridCol>
                <a:gridCol w="692747">
                  <a:extLst>
                    <a:ext uri="{9D8B030D-6E8A-4147-A177-3AD203B41FA5}">
                      <a16:colId xmlns:a16="http://schemas.microsoft.com/office/drawing/2014/main" val="3095827082"/>
                    </a:ext>
                  </a:extLst>
                </a:gridCol>
                <a:gridCol w="692747">
                  <a:extLst>
                    <a:ext uri="{9D8B030D-6E8A-4147-A177-3AD203B41FA5}">
                      <a16:colId xmlns:a16="http://schemas.microsoft.com/office/drawing/2014/main" val="2619981987"/>
                    </a:ext>
                  </a:extLst>
                </a:gridCol>
                <a:gridCol w="692747">
                  <a:extLst>
                    <a:ext uri="{9D8B030D-6E8A-4147-A177-3AD203B41FA5}">
                      <a16:colId xmlns:a16="http://schemas.microsoft.com/office/drawing/2014/main" val="413342218"/>
                    </a:ext>
                  </a:extLst>
                </a:gridCol>
                <a:gridCol w="692747">
                  <a:extLst>
                    <a:ext uri="{9D8B030D-6E8A-4147-A177-3AD203B41FA5}">
                      <a16:colId xmlns:a16="http://schemas.microsoft.com/office/drawing/2014/main" val="4262063772"/>
                    </a:ext>
                  </a:extLst>
                </a:gridCol>
                <a:gridCol w="692747">
                  <a:extLst>
                    <a:ext uri="{9D8B030D-6E8A-4147-A177-3AD203B41FA5}">
                      <a16:colId xmlns:a16="http://schemas.microsoft.com/office/drawing/2014/main" val="60019340"/>
                    </a:ext>
                  </a:extLst>
                </a:gridCol>
                <a:gridCol w="692747">
                  <a:extLst>
                    <a:ext uri="{9D8B030D-6E8A-4147-A177-3AD203B41FA5}">
                      <a16:colId xmlns:a16="http://schemas.microsoft.com/office/drawing/2014/main" val="1810002631"/>
                    </a:ext>
                  </a:extLst>
                </a:gridCol>
                <a:gridCol w="692747">
                  <a:extLst>
                    <a:ext uri="{9D8B030D-6E8A-4147-A177-3AD203B41FA5}">
                      <a16:colId xmlns:a16="http://schemas.microsoft.com/office/drawing/2014/main" val="4008596179"/>
                    </a:ext>
                  </a:extLst>
                </a:gridCol>
                <a:gridCol w="692747">
                  <a:extLst>
                    <a:ext uri="{9D8B030D-6E8A-4147-A177-3AD203B41FA5}">
                      <a16:colId xmlns:a16="http://schemas.microsoft.com/office/drawing/2014/main" val="3518150962"/>
                    </a:ext>
                  </a:extLst>
                </a:gridCol>
                <a:gridCol w="692747">
                  <a:extLst>
                    <a:ext uri="{9D8B030D-6E8A-4147-A177-3AD203B41FA5}">
                      <a16:colId xmlns:a16="http://schemas.microsoft.com/office/drawing/2014/main" val="400237625"/>
                    </a:ext>
                  </a:extLst>
                </a:gridCol>
                <a:gridCol w="692747">
                  <a:extLst>
                    <a:ext uri="{9D8B030D-6E8A-4147-A177-3AD203B41FA5}">
                      <a16:colId xmlns:a16="http://schemas.microsoft.com/office/drawing/2014/main" val="2385099581"/>
                    </a:ext>
                  </a:extLst>
                </a:gridCol>
                <a:gridCol w="692747">
                  <a:extLst>
                    <a:ext uri="{9D8B030D-6E8A-4147-A177-3AD203B41FA5}">
                      <a16:colId xmlns:a16="http://schemas.microsoft.com/office/drawing/2014/main" val="1854502502"/>
                    </a:ext>
                  </a:extLst>
                </a:gridCol>
              </a:tblGrid>
              <a:tr h="431394">
                <a:tc>
                  <a:txBody>
                    <a:bodyPr/>
                    <a:lstStyle/>
                    <a:p>
                      <a:pPr algn="ctr"/>
                      <a:r>
                        <a:rPr lang="en-US" sz="1800"/>
                        <a:t>12,5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9,6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9,8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10,9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6,71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13,6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9,2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50045341"/>
                  </a:ext>
                </a:extLst>
              </a:tr>
              <a:tr h="431394">
                <a:tc>
                  <a:txBody>
                    <a:bodyPr/>
                    <a:lstStyle/>
                    <a:p>
                      <a:pPr algn="ctr"/>
                      <a:r>
                        <a:rPr lang="en-US" sz="1800"/>
                        <a:t>13,1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10,7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13,2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8,3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6,7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13,8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23021223"/>
                  </a:ext>
                </a:extLst>
              </a:tr>
            </a:tbl>
          </a:graphicData>
        </a:graphic>
      </p:graphicFrame>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270118623"/>
                  </p:ext>
                </p:extLst>
              </p:nvPr>
            </p:nvGraphicFramePr>
            <p:xfrm>
              <a:off x="1172488" y="3311210"/>
              <a:ext cx="6764908" cy="902208"/>
            </p:xfrm>
            <a:graphic>
              <a:graphicData uri="http://schemas.openxmlformats.org/drawingml/2006/table">
                <a:tbl>
                  <a:tblPr firstRow="1" firstCol="1" bandRow="1"/>
                  <a:tblGrid>
                    <a:gridCol w="2863028">
                      <a:extLst>
                        <a:ext uri="{9D8B030D-6E8A-4147-A177-3AD203B41FA5}">
                          <a16:colId xmlns:a16="http://schemas.microsoft.com/office/drawing/2014/main" val="1383597726"/>
                        </a:ext>
                      </a:extLst>
                    </a:gridCol>
                    <a:gridCol w="975470">
                      <a:extLst>
                        <a:ext uri="{9D8B030D-6E8A-4147-A177-3AD203B41FA5}">
                          <a16:colId xmlns:a16="http://schemas.microsoft.com/office/drawing/2014/main" val="2717991614"/>
                        </a:ext>
                      </a:extLst>
                    </a:gridCol>
                    <a:gridCol w="975470">
                      <a:extLst>
                        <a:ext uri="{9D8B030D-6E8A-4147-A177-3AD203B41FA5}">
                          <a16:colId xmlns:a16="http://schemas.microsoft.com/office/drawing/2014/main" val="123870575"/>
                        </a:ext>
                      </a:extLst>
                    </a:gridCol>
                    <a:gridCol w="975470">
                      <a:extLst>
                        <a:ext uri="{9D8B030D-6E8A-4147-A177-3AD203B41FA5}">
                          <a16:colId xmlns:a16="http://schemas.microsoft.com/office/drawing/2014/main" val="462265451"/>
                        </a:ext>
                      </a:extLst>
                    </a:gridCol>
                    <a:gridCol w="975470">
                      <a:extLst>
                        <a:ext uri="{9D8B030D-6E8A-4147-A177-3AD203B41FA5}">
                          <a16:colId xmlns:a16="http://schemas.microsoft.com/office/drawing/2014/main" val="1350375479"/>
                        </a:ext>
                      </a:extLst>
                    </a:gridCol>
                  </a:tblGrid>
                  <a:tr h="400019">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Lương tháng (triệu đồng)</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[6;8)</m:t>
                                </m:r>
                              </m:oMath>
                            </m:oMathPara>
                          </a14:m>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[8;10)</m:t>
                                </m:r>
                              </m:oMath>
                            </m:oMathPara>
                          </a14:m>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[10;12)</m:t>
                                </m:r>
                              </m:oMath>
                            </m:oMathPara>
                          </a14:m>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 xmlns:m="http://schemas.openxmlformats.org/officeDocument/2006/math">
                              <m:r>
                                <a:rPr lang="en-US" sz="1600"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[12;14</m:t>
                              </m:r>
                            </m:oMath>
                          </a14:m>
                          <a:r>
                            <a:rPr lang="en-US" sz="1600" kern="100">
                              <a:solidFill>
                                <a:srgbClr val="000000"/>
                              </a:solidFill>
                              <a:effectLst/>
                              <a:latin typeface="+mn-lt"/>
                              <a:ea typeface="Calibri" panose="020F0502020204030204" pitchFamily="34" charset="0"/>
                              <a:cs typeface="Times New Roman" panose="02020603050405020304" pitchFamily="18" charset="0"/>
                            </a:rPr>
                            <a:t> )</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01170"/>
                      </a:ext>
                    </a:extLst>
                  </a:tr>
                  <a:tr h="389437">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Số nhân viên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16353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270118623"/>
                  </p:ext>
                </p:extLst>
              </p:nvPr>
            </p:nvGraphicFramePr>
            <p:xfrm>
              <a:off x="1172488" y="3311210"/>
              <a:ext cx="6764908" cy="902208"/>
            </p:xfrm>
            <a:graphic>
              <a:graphicData uri="http://schemas.openxmlformats.org/drawingml/2006/table">
                <a:tbl>
                  <a:tblPr firstRow="1" firstCol="1" bandRow="1"/>
                  <a:tblGrid>
                    <a:gridCol w="2863028">
                      <a:extLst>
                        <a:ext uri="{9D8B030D-6E8A-4147-A177-3AD203B41FA5}">
                          <a16:colId xmlns:a16="http://schemas.microsoft.com/office/drawing/2014/main" val="1383597726"/>
                        </a:ext>
                      </a:extLst>
                    </a:gridCol>
                    <a:gridCol w="975470">
                      <a:extLst>
                        <a:ext uri="{9D8B030D-6E8A-4147-A177-3AD203B41FA5}">
                          <a16:colId xmlns:a16="http://schemas.microsoft.com/office/drawing/2014/main" val="2717991614"/>
                        </a:ext>
                      </a:extLst>
                    </a:gridCol>
                    <a:gridCol w="975470">
                      <a:extLst>
                        <a:ext uri="{9D8B030D-6E8A-4147-A177-3AD203B41FA5}">
                          <a16:colId xmlns:a16="http://schemas.microsoft.com/office/drawing/2014/main" val="123870575"/>
                        </a:ext>
                      </a:extLst>
                    </a:gridCol>
                    <a:gridCol w="975470">
                      <a:extLst>
                        <a:ext uri="{9D8B030D-6E8A-4147-A177-3AD203B41FA5}">
                          <a16:colId xmlns:a16="http://schemas.microsoft.com/office/drawing/2014/main" val="462265451"/>
                        </a:ext>
                      </a:extLst>
                    </a:gridCol>
                    <a:gridCol w="975470">
                      <a:extLst>
                        <a:ext uri="{9D8B030D-6E8A-4147-A177-3AD203B41FA5}">
                          <a16:colId xmlns:a16="http://schemas.microsoft.com/office/drawing/2014/main" val="1350375479"/>
                        </a:ext>
                      </a:extLst>
                    </a:gridCol>
                  </a:tblGrid>
                  <a:tr h="480060">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Lương tháng (triệu đồng)</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94375" t="-1266" r="-301875"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91925" t="-1266" r="-200000"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5000" t="-1266" r="-101250"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95000" t="-1266" r="-1250" b="-103797"/>
                          </a:stretch>
                        </a:blipFill>
                      </a:tcPr>
                    </a:tc>
                    <a:extLst>
                      <a:ext uri="{0D108BD9-81ED-4DB2-BD59-A6C34878D82A}">
                        <a16:rowId xmlns:a16="http://schemas.microsoft.com/office/drawing/2014/main" val="152801170"/>
                      </a:ext>
                    </a:extLst>
                  </a:tr>
                  <a:tr h="422148">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Số nhân viên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163533"/>
                      </a:ext>
                    </a:extLst>
                  </a:tr>
                </a:tbl>
              </a:graphicData>
            </a:graphic>
          </p:graphicFrame>
        </mc:Fallback>
      </mc:AlternateContent>
      <p:sp>
        <p:nvSpPr>
          <p:cNvPr id="18" name="Rectangle 1"/>
          <p:cNvSpPr>
            <a:spLocks noChangeArrowheads="1"/>
          </p:cNvSpPr>
          <p:nvPr/>
        </p:nvSpPr>
        <p:spPr bwMode="auto">
          <a:xfrm>
            <a:off x="417116" y="4306137"/>
            <a:ext cx="8275653" cy="45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 Sans"/>
              </a:rPr>
              <a:t>c) Hãy ước lượng tứ phân vị của số liệu ở bảng tần số ghép nhóm trên.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0" name="Rectangle 19"/>
          <p:cNvSpPr/>
          <p:nvPr/>
        </p:nvSpPr>
        <p:spPr>
          <a:xfrm>
            <a:off x="656816" y="18133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667906" y="84129"/>
                <a:ext cx="8248797" cy="948978"/>
              </a:xfrm>
              <a:prstGeom prst="rect">
                <a:avLst/>
              </a:prstGeom>
            </p:spPr>
            <p:txBody>
              <a:bodyPr wrap="square">
                <a:spAutoFit/>
              </a:bodyPr>
              <a:lstStyle/>
              <a:p>
                <a:pPr algn="just">
                  <a:lnSpc>
                    <a:spcPct val="150000"/>
                  </a:lnSpc>
                  <a:spcBef>
                    <a:spcPts val="100"/>
                  </a:spcBef>
                  <a:spcAft>
                    <a:spcPts val="100"/>
                  </a:spcAft>
                </a:pPr>
                <a:r>
                  <a:rPr lang="en-US" sz="1800" kern="100">
                    <a:latin typeface="+mj-lt"/>
                    <a:ea typeface="Calibri" panose="020F0502020204030204" pitchFamily="34" charset="0"/>
                    <a:cs typeface="Times New Roman" panose="02020603050405020304" pitchFamily="18" charset="0"/>
                  </a:rPr>
                  <a:t>           a) Cỡ mẫu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=24</m:t>
                    </m:r>
                  </m:oMath>
                </a14:m>
                <a:r>
                  <a:rPr lang="en-US" sz="1800" kern="100">
                    <a:effectLst/>
                    <a:latin typeface="+mj-lt"/>
                    <a:ea typeface="Calibri" panose="020F0502020204030204" pitchFamily="34" charset="0"/>
                    <a:cs typeface="Times New Roman" panose="02020603050405020304" pitchFamily="18" charset="0"/>
                  </a:rPr>
                  <a:t>.</a:t>
                </a:r>
                <a:endParaRPr lang="en-US" sz="1800" kern="100">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Sắp xếp lương tháng của 24 nhân viên theo thứ tự không giảm, ta được:</a:t>
                </a:r>
                <a:endParaRPr lang="en-US" sz="1800" kern="100">
                  <a:latin typeface="+mj-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67906" y="84129"/>
                <a:ext cx="8248797" cy="948978"/>
              </a:xfrm>
              <a:prstGeom prst="rect">
                <a:avLst/>
              </a:prstGeom>
              <a:blipFill>
                <a:blip r:embed="rId3"/>
                <a:stretch>
                  <a:fillRect l="-665" b="-4516"/>
                </a:stretch>
              </a:blipFill>
            </p:spPr>
            <p:txBody>
              <a:bodyPr/>
              <a:lstStyle/>
              <a:p>
                <a:r>
                  <a:rPr lang="en-US">
                    <a:noFill/>
                  </a:rPr>
                  <a:t> </a:t>
                </a:r>
              </a:p>
            </p:txBody>
          </p:sp>
        </mc:Fallback>
      </mc:AlternateContent>
      <p:grpSp>
        <p:nvGrpSpPr>
          <p:cNvPr id="21" name="Google Shape;487;p48"/>
          <p:cNvGrpSpPr/>
          <p:nvPr/>
        </p:nvGrpSpPr>
        <p:grpSpPr>
          <a:xfrm flipH="1">
            <a:off x="8482583" y="4346712"/>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90;p48"/>
          <p:cNvGrpSpPr/>
          <p:nvPr/>
        </p:nvGrpSpPr>
        <p:grpSpPr>
          <a:xfrm rot="3601799">
            <a:off x="-161700" y="319035"/>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 name="Table 2"/>
          <p:cNvGraphicFramePr>
            <a:graphicFrameLocks noGrp="1"/>
          </p:cNvGraphicFramePr>
          <p:nvPr>
            <p:extLst>
              <p:ext uri="{D42A27DB-BD31-4B8C-83A1-F6EECF244321}">
                <p14:modId xmlns:p14="http://schemas.microsoft.com/office/powerpoint/2010/main" val="3051768261"/>
              </p:ext>
            </p:extLst>
          </p:nvPr>
        </p:nvGraphicFramePr>
        <p:xfrm>
          <a:off x="748729" y="1041058"/>
          <a:ext cx="7718424" cy="884961"/>
        </p:xfrm>
        <a:graphic>
          <a:graphicData uri="http://schemas.openxmlformats.org/drawingml/2006/table">
            <a:tbl>
              <a:tblPr firstRow="1" firstCol="1" bandRow="1"/>
              <a:tblGrid>
                <a:gridCol w="643202">
                  <a:extLst>
                    <a:ext uri="{9D8B030D-6E8A-4147-A177-3AD203B41FA5}">
                      <a16:colId xmlns:a16="http://schemas.microsoft.com/office/drawing/2014/main" val="1704870392"/>
                    </a:ext>
                  </a:extLst>
                </a:gridCol>
                <a:gridCol w="643202">
                  <a:extLst>
                    <a:ext uri="{9D8B030D-6E8A-4147-A177-3AD203B41FA5}">
                      <a16:colId xmlns:a16="http://schemas.microsoft.com/office/drawing/2014/main" val="1492772916"/>
                    </a:ext>
                  </a:extLst>
                </a:gridCol>
                <a:gridCol w="643202">
                  <a:extLst>
                    <a:ext uri="{9D8B030D-6E8A-4147-A177-3AD203B41FA5}">
                      <a16:colId xmlns:a16="http://schemas.microsoft.com/office/drawing/2014/main" val="203383296"/>
                    </a:ext>
                  </a:extLst>
                </a:gridCol>
                <a:gridCol w="643202">
                  <a:extLst>
                    <a:ext uri="{9D8B030D-6E8A-4147-A177-3AD203B41FA5}">
                      <a16:colId xmlns:a16="http://schemas.microsoft.com/office/drawing/2014/main" val="3371680467"/>
                    </a:ext>
                  </a:extLst>
                </a:gridCol>
                <a:gridCol w="643202">
                  <a:extLst>
                    <a:ext uri="{9D8B030D-6E8A-4147-A177-3AD203B41FA5}">
                      <a16:colId xmlns:a16="http://schemas.microsoft.com/office/drawing/2014/main" val="144833469"/>
                    </a:ext>
                  </a:extLst>
                </a:gridCol>
                <a:gridCol w="643202">
                  <a:extLst>
                    <a:ext uri="{9D8B030D-6E8A-4147-A177-3AD203B41FA5}">
                      <a16:colId xmlns:a16="http://schemas.microsoft.com/office/drawing/2014/main" val="1132294572"/>
                    </a:ext>
                  </a:extLst>
                </a:gridCol>
                <a:gridCol w="643202">
                  <a:extLst>
                    <a:ext uri="{9D8B030D-6E8A-4147-A177-3AD203B41FA5}">
                      <a16:colId xmlns:a16="http://schemas.microsoft.com/office/drawing/2014/main" val="3168782838"/>
                    </a:ext>
                  </a:extLst>
                </a:gridCol>
                <a:gridCol w="643202">
                  <a:extLst>
                    <a:ext uri="{9D8B030D-6E8A-4147-A177-3AD203B41FA5}">
                      <a16:colId xmlns:a16="http://schemas.microsoft.com/office/drawing/2014/main" val="1423639622"/>
                    </a:ext>
                  </a:extLst>
                </a:gridCol>
                <a:gridCol w="643202">
                  <a:extLst>
                    <a:ext uri="{9D8B030D-6E8A-4147-A177-3AD203B41FA5}">
                      <a16:colId xmlns:a16="http://schemas.microsoft.com/office/drawing/2014/main" val="3002916057"/>
                    </a:ext>
                  </a:extLst>
                </a:gridCol>
                <a:gridCol w="643202">
                  <a:extLst>
                    <a:ext uri="{9D8B030D-6E8A-4147-A177-3AD203B41FA5}">
                      <a16:colId xmlns:a16="http://schemas.microsoft.com/office/drawing/2014/main" val="2151371050"/>
                    </a:ext>
                  </a:extLst>
                </a:gridCol>
                <a:gridCol w="643202">
                  <a:extLst>
                    <a:ext uri="{9D8B030D-6E8A-4147-A177-3AD203B41FA5}">
                      <a16:colId xmlns:a16="http://schemas.microsoft.com/office/drawing/2014/main" val="3428426737"/>
                    </a:ext>
                  </a:extLst>
                </a:gridCol>
                <a:gridCol w="643202">
                  <a:extLst>
                    <a:ext uri="{9D8B030D-6E8A-4147-A177-3AD203B41FA5}">
                      <a16:colId xmlns:a16="http://schemas.microsoft.com/office/drawing/2014/main" val="1713264494"/>
                    </a:ext>
                  </a:extLst>
                </a:gridCol>
              </a:tblGrid>
              <a:tr h="428396">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6,7</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6,7</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8,3</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8,9</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9,2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9,6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9,8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10,0</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10,0</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10,7</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3205564"/>
                  </a:ext>
                </a:extLst>
              </a:tr>
              <a:tr h="442747">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10,9</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11,1</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11,2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11,7</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11,9</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12,2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12,7</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13,1</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13,2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13,6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13,8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319539"/>
                  </a:ext>
                </a:extLst>
              </a:tr>
            </a:tbl>
          </a:graphicData>
        </a:graphic>
      </p:graphicFrame>
      <mc:AlternateContent xmlns:mc="http://schemas.openxmlformats.org/markup-compatibility/2006" xmlns:a14="http://schemas.microsoft.com/office/drawing/2010/main">
        <mc:Choice Requires="a14">
          <p:sp>
            <p:nvSpPr>
              <p:cNvPr id="4" name="Rectangle 3"/>
              <p:cNvSpPr/>
              <p:nvPr/>
            </p:nvSpPr>
            <p:spPr>
              <a:xfrm>
                <a:off x="704788" y="1880110"/>
                <a:ext cx="7806306" cy="1938159"/>
              </a:xfrm>
              <a:prstGeom prst="rect">
                <a:avLst/>
              </a:prstGeom>
            </p:spPr>
            <p:txBody>
              <a:bodyPr wrap="square">
                <a:spAutoFit/>
              </a:bodyPr>
              <a:lstStyle/>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Tứ phân vị thứ hai của mẫu số liệu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(10,7+10,9)=10,8</m:t>
                    </m:r>
                  </m:oMath>
                </a14:m>
                <a:r>
                  <a:rPr lang="en-US" sz="1800" kern="100">
                    <a:effectLst/>
                    <a:latin typeface="+mj-lt"/>
                    <a:ea typeface="Calibri" panose="020F0502020204030204" pitchFamily="34" charset="0"/>
                    <a:cs typeface="Times New Roman" panose="02020603050405020304" pitchFamily="18" charset="0"/>
                  </a:rPr>
                  <a:t>.</a:t>
                </a: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Tứ phân vị thứ nhất của mẫu số liệu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(8,9+9,2)=9,05</m:t>
                    </m:r>
                  </m:oMath>
                </a14:m>
                <a:r>
                  <a:rPr lang="en-US" sz="1800" kern="100">
                    <a:effectLst/>
                    <a:latin typeface="+mj-lt"/>
                    <a:ea typeface="Calibri" panose="020F0502020204030204" pitchFamily="34" charset="0"/>
                    <a:cs typeface="Times New Roman" panose="02020603050405020304" pitchFamily="18" charset="0"/>
                  </a:rPr>
                  <a:t>.</a:t>
                </a: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Tứ phân vị thứ ba của mẫu số liệu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(12,2+12,5)=12,35</m:t>
                    </m:r>
                  </m:oMath>
                </a14:m>
                <a:r>
                  <a:rPr lang="en-US" sz="1800" kern="100">
                    <a:effectLst/>
                    <a:latin typeface="+mj-lt"/>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704788" y="1880110"/>
                <a:ext cx="7806306" cy="1938159"/>
              </a:xfrm>
              <a:prstGeom prst="rect">
                <a:avLst/>
              </a:prstGeom>
              <a:blipFill>
                <a:blip r:embed="rId4"/>
                <a:stretch>
                  <a:fillRect l="-703"/>
                </a:stretch>
              </a:blipFill>
            </p:spPr>
            <p:txBody>
              <a:bodyPr/>
              <a:lstStyle/>
              <a:p>
                <a:r>
                  <a:rPr lang="en-US">
                    <a:noFill/>
                  </a:rPr>
                  <a:t> </a:t>
                </a:r>
              </a:p>
            </p:txBody>
          </p:sp>
        </mc:Fallback>
      </mc:AlternateContent>
      <p:sp>
        <p:nvSpPr>
          <p:cNvPr id="13" name="Rectangle 12"/>
          <p:cNvSpPr/>
          <p:nvPr/>
        </p:nvSpPr>
        <p:spPr>
          <a:xfrm>
            <a:off x="748729" y="3763150"/>
            <a:ext cx="475772" cy="50783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lang="en-US" sz="1800" kern="100">
                <a:ea typeface="Calibri" panose="020F0502020204030204" pitchFamily="34" charset="0"/>
                <a:cs typeface="Times New Roman" panose="02020603050405020304" pitchFamily="18" charset="0"/>
              </a:rPr>
              <a:t>b)</a:t>
            </a:r>
            <a:endPar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718270003"/>
                  </p:ext>
                </p:extLst>
              </p:nvPr>
            </p:nvGraphicFramePr>
            <p:xfrm>
              <a:off x="1190972" y="4018394"/>
              <a:ext cx="6833938" cy="910974"/>
            </p:xfrm>
            <a:graphic>
              <a:graphicData uri="http://schemas.openxmlformats.org/drawingml/2006/table">
                <a:tbl>
                  <a:tblPr firstRow="1" firstCol="1" bandRow="1"/>
                  <a:tblGrid>
                    <a:gridCol w="2859442">
                      <a:extLst>
                        <a:ext uri="{9D8B030D-6E8A-4147-A177-3AD203B41FA5}">
                          <a16:colId xmlns:a16="http://schemas.microsoft.com/office/drawing/2014/main" val="3779876894"/>
                        </a:ext>
                      </a:extLst>
                    </a:gridCol>
                    <a:gridCol w="993624">
                      <a:extLst>
                        <a:ext uri="{9D8B030D-6E8A-4147-A177-3AD203B41FA5}">
                          <a16:colId xmlns:a16="http://schemas.microsoft.com/office/drawing/2014/main" val="1717013320"/>
                        </a:ext>
                      </a:extLst>
                    </a:gridCol>
                    <a:gridCol w="993624">
                      <a:extLst>
                        <a:ext uri="{9D8B030D-6E8A-4147-A177-3AD203B41FA5}">
                          <a16:colId xmlns:a16="http://schemas.microsoft.com/office/drawing/2014/main" val="1206196256"/>
                        </a:ext>
                      </a:extLst>
                    </a:gridCol>
                    <a:gridCol w="993624">
                      <a:extLst>
                        <a:ext uri="{9D8B030D-6E8A-4147-A177-3AD203B41FA5}">
                          <a16:colId xmlns:a16="http://schemas.microsoft.com/office/drawing/2014/main" val="381278725"/>
                        </a:ext>
                      </a:extLst>
                    </a:gridCol>
                    <a:gridCol w="993624">
                      <a:extLst>
                        <a:ext uri="{9D8B030D-6E8A-4147-A177-3AD203B41FA5}">
                          <a16:colId xmlns:a16="http://schemas.microsoft.com/office/drawing/2014/main" val="1841261200"/>
                        </a:ext>
                      </a:extLst>
                    </a:gridCol>
                  </a:tblGrid>
                  <a:tr h="442623">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Lương tháng (triệu đồng)</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[6;8)</m:t>
                                </m:r>
                              </m:oMath>
                            </m:oMathPara>
                          </a14:m>
                          <a:endParaRPr lang="en-US" sz="1600" kern="100">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[8;10)</m:t>
                                </m:r>
                              </m:oMath>
                            </m:oMathPara>
                          </a14:m>
                          <a:endParaRPr lang="en-US" sz="1600" kern="100">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[10;12)</m:t>
                                </m:r>
                              </m:oMath>
                            </m:oMathPara>
                          </a14:m>
                          <a:endParaRPr lang="en-US" sz="1600" kern="100">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[12;14</m:t>
                              </m:r>
                            </m:oMath>
                          </a14:m>
                          <a:r>
                            <a:rPr lang="en-US" sz="1600" kern="100">
                              <a:effectLst/>
                              <a:latin typeface="+mn-lt"/>
                              <a:ea typeface="Calibri" panose="020F0502020204030204" pitchFamily="34" charset="0"/>
                              <a:cs typeface="Times New Roman" panose="02020603050405020304" pitchFamily="18" charset="0"/>
                            </a:rPr>
                            <a:t> )</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714828"/>
                      </a:ext>
                    </a:extLst>
                  </a:tr>
                  <a:tr h="430914">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Số nhân viên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3</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7</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608571"/>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718270003"/>
                  </p:ext>
                </p:extLst>
              </p:nvPr>
            </p:nvGraphicFramePr>
            <p:xfrm>
              <a:off x="1190972" y="4018394"/>
              <a:ext cx="6833938" cy="910974"/>
            </p:xfrm>
            <a:graphic>
              <a:graphicData uri="http://schemas.openxmlformats.org/drawingml/2006/table">
                <a:tbl>
                  <a:tblPr firstRow="1" firstCol="1" bandRow="1"/>
                  <a:tblGrid>
                    <a:gridCol w="2859442">
                      <a:extLst>
                        <a:ext uri="{9D8B030D-6E8A-4147-A177-3AD203B41FA5}">
                          <a16:colId xmlns:a16="http://schemas.microsoft.com/office/drawing/2014/main" val="3779876894"/>
                        </a:ext>
                      </a:extLst>
                    </a:gridCol>
                    <a:gridCol w="993624">
                      <a:extLst>
                        <a:ext uri="{9D8B030D-6E8A-4147-A177-3AD203B41FA5}">
                          <a16:colId xmlns:a16="http://schemas.microsoft.com/office/drawing/2014/main" val="1717013320"/>
                        </a:ext>
                      </a:extLst>
                    </a:gridCol>
                    <a:gridCol w="993624">
                      <a:extLst>
                        <a:ext uri="{9D8B030D-6E8A-4147-A177-3AD203B41FA5}">
                          <a16:colId xmlns:a16="http://schemas.microsoft.com/office/drawing/2014/main" val="1206196256"/>
                        </a:ext>
                      </a:extLst>
                    </a:gridCol>
                    <a:gridCol w="993624">
                      <a:extLst>
                        <a:ext uri="{9D8B030D-6E8A-4147-A177-3AD203B41FA5}">
                          <a16:colId xmlns:a16="http://schemas.microsoft.com/office/drawing/2014/main" val="381278725"/>
                        </a:ext>
                      </a:extLst>
                    </a:gridCol>
                    <a:gridCol w="993624">
                      <a:extLst>
                        <a:ext uri="{9D8B030D-6E8A-4147-A177-3AD203B41FA5}">
                          <a16:colId xmlns:a16="http://schemas.microsoft.com/office/drawing/2014/main" val="1841261200"/>
                        </a:ext>
                      </a:extLst>
                    </a:gridCol>
                  </a:tblGrid>
                  <a:tr h="480060">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Lương tháng (triệu đồng)</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86585" t="-1266" r="-299390"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388957" t="-1266" r="-201227"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88957" t="-1266" r="-101227"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588957" t="-1266" r="-1227" b="-103797"/>
                          </a:stretch>
                        </a:blipFill>
                      </a:tcPr>
                    </a:tc>
                    <a:extLst>
                      <a:ext uri="{0D108BD9-81ED-4DB2-BD59-A6C34878D82A}">
                        <a16:rowId xmlns:a16="http://schemas.microsoft.com/office/drawing/2014/main" val="1906714828"/>
                      </a:ext>
                    </a:extLst>
                  </a:tr>
                  <a:tr h="430914">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Số nhân viên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3</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7</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608571"/>
                      </a:ext>
                    </a:extLst>
                  </a:tr>
                </a:tbl>
              </a:graphicData>
            </a:graphic>
          </p:graphicFrame>
        </mc:Fallback>
      </mc:AlternateContent>
    </p:spTree>
    <p:extLst>
      <p:ext uri="{BB962C8B-B14F-4D97-AF65-F5344CB8AC3E}">
        <p14:creationId xmlns:p14="http://schemas.microsoft.com/office/powerpoint/2010/main" val="180990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down)">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up)">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14" presetClass="entr" presetSubtype="1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0" name="Rectangle 19"/>
          <p:cNvSpPr/>
          <p:nvPr/>
        </p:nvSpPr>
        <p:spPr>
          <a:xfrm>
            <a:off x="4227815" y="29049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21" name="Google Shape;487;p48"/>
          <p:cNvGrpSpPr/>
          <p:nvPr/>
        </p:nvGrpSpPr>
        <p:grpSpPr>
          <a:xfrm flipH="1">
            <a:off x="8511985" y="4356595"/>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630794" y="766904"/>
                <a:ext cx="7859864" cy="4117089"/>
              </a:xfrm>
              <a:prstGeom prst="rect">
                <a:avLst/>
              </a:prstGeom>
            </p:spPr>
            <p:txBody>
              <a:bodyPr wrap="square">
                <a:spAutoFit/>
              </a:bodyPr>
              <a:lstStyle/>
              <a:p>
                <a:pPr algn="just">
                  <a:lnSpc>
                    <a:spcPct val="150000"/>
                  </a:lnSpc>
                  <a:spcBef>
                    <a:spcPts val="300"/>
                  </a:spcBef>
                  <a:spcAft>
                    <a:spcPts val="300"/>
                  </a:spcAft>
                </a:pPr>
                <a:r>
                  <a:rPr lang="en-US" sz="1800" kern="100">
                    <a:latin typeface="+mj-lt"/>
                    <a:ea typeface="Calibri" panose="020F0502020204030204" pitchFamily="34" charset="0"/>
                    <a:cs typeface="Times New Roman" panose="02020603050405020304" pitchFamily="18" charset="0"/>
                  </a:rPr>
                  <a:t>c) Gọi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24</m:t>
                        </m:r>
                      </m:sub>
                    </m:sSub>
                  </m:oMath>
                </a14:m>
                <a:r>
                  <a:rPr lang="en-US" sz="1800" kern="100">
                    <a:effectLst/>
                    <a:latin typeface="+mj-lt"/>
                    <a:ea typeface="Calibri" panose="020F0502020204030204" pitchFamily="34" charset="0"/>
                    <a:cs typeface="Times New Roman" panose="02020603050405020304" pitchFamily="18" charset="0"/>
                  </a:rPr>
                  <a:t> là mẫu số liệu được xếp theo thứ tự không giảm.</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Tứ phân vị thứ hai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24</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13</m:t>
                            </m:r>
                          </m:sub>
                        </m:sSub>
                      </m:e>
                    </m:d>
                    <m:r>
                      <a:rPr lang="en-US" sz="1800" kern="100">
                        <a:effectLst/>
                        <a:latin typeface="Cambria Math" panose="02040503050406030204" pitchFamily="18" charset="0"/>
                        <a:ea typeface="Calibri" panose="020F0502020204030204" pitchFamily="34" charset="0"/>
                        <a:cs typeface="Times New Roman" panose="02020603050405020304" pitchFamily="18" charset="0"/>
                      </a:rPr>
                      <m:t>∈[10;12)</m:t>
                    </m:r>
                  </m:oMath>
                </a14:m>
                <a:r>
                  <a:rPr lang="en-US" sz="1800" kern="100">
                    <a:effectLst/>
                    <a:latin typeface="+mj-lt"/>
                    <a:ea typeface="Calibri" panose="020F0502020204030204" pitchFamily="34" charset="0"/>
                    <a:cs typeface="Times New Roman" panose="02020603050405020304" pitchFamily="18" charset="0"/>
                  </a:rPr>
                  <a:t>. Do đó tứ phân vị thứ hai của mẫu số liệu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=10,75</m:t>
                    </m:r>
                  </m:oMath>
                </a14:m>
                <a:r>
                  <a:rPr lang="en-US" sz="1800" kern="100">
                    <a:effectLst/>
                    <a:latin typeface="+mj-l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Tứ phân vị thứ nhất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24</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7</m:t>
                            </m:r>
                          </m:sub>
                        </m:sSub>
                      </m:e>
                    </m:d>
                    <m:r>
                      <a:rPr lang="en-US" sz="1800" kern="100">
                        <a:effectLst/>
                        <a:latin typeface="Cambria Math" panose="02040503050406030204" pitchFamily="18" charset="0"/>
                        <a:ea typeface="Calibri" panose="020F0502020204030204" pitchFamily="34" charset="0"/>
                        <a:cs typeface="Times New Roman" panose="02020603050405020304" pitchFamily="18" charset="0"/>
                      </a:rPr>
                      <m:t>∈[8;10)</m:t>
                    </m:r>
                  </m:oMath>
                </a14:m>
                <a:r>
                  <a:rPr lang="en-US" sz="1800" kern="100">
                    <a:effectLst/>
                    <a:latin typeface="+mj-lt"/>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Do đó tứ phân vị thứ nhất của mẫu số liệu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=9</m:t>
                    </m:r>
                  </m:oMath>
                </a14:m>
                <a:r>
                  <a:rPr lang="en-US" sz="1800" kern="100">
                    <a:effectLst/>
                    <a:latin typeface="+mj-l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Tứ phân vị thứ ba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24</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18</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19</m:t>
                            </m:r>
                          </m:sub>
                        </m:sSub>
                      </m:e>
                    </m:d>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∈[12;14)</m:t>
                    </m:r>
                  </m:oMath>
                </a14:m>
                <a:r>
                  <a:rPr lang="en-US" sz="1800" kern="100">
                    <a:effectLst/>
                    <a:latin typeface="+mj-lt"/>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Do đó tứ phân vị thứ ba của mẫu số liệu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86</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7</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≈12,3</m:t>
                    </m:r>
                  </m:oMath>
                </a14:m>
                <a:r>
                  <a:rPr lang="en-US" sz="1800" kern="100">
                    <a:effectLst/>
                    <a:latin typeface="+mj-lt"/>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630794" y="766904"/>
                <a:ext cx="7859864" cy="4117089"/>
              </a:xfrm>
              <a:prstGeom prst="rect">
                <a:avLst/>
              </a:prstGeom>
              <a:blipFill>
                <a:blip r:embed="rId3"/>
                <a:stretch>
                  <a:fillRect l="-620" r="-620"/>
                </a:stretch>
              </a:blipFill>
            </p:spPr>
            <p:txBody>
              <a:bodyPr/>
              <a:lstStyle/>
              <a:p>
                <a:r>
                  <a:rPr lang="en-US">
                    <a:noFill/>
                  </a:rPr>
                  <a:t> </a:t>
                </a:r>
              </a:p>
            </p:txBody>
          </p:sp>
        </mc:Fallback>
      </mc:AlternateContent>
    </p:spTree>
    <p:extLst>
      <p:ext uri="{BB962C8B-B14F-4D97-AF65-F5344CB8AC3E}">
        <p14:creationId xmlns:p14="http://schemas.microsoft.com/office/powerpoint/2010/main" val="43628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barn(inVertical)">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79497"/>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flipH="1">
            <a:off x="86585" y="39394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p:nvPr/>
        </p:nvSpPr>
        <p:spPr>
          <a:xfrm>
            <a:off x="8678480" y="4723889"/>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p:nvPr/>
        </p:nvSpPr>
        <p:spPr>
          <a:xfrm>
            <a:off x="8809367" y="89310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roup 34"/>
          <p:cNvGrpSpPr/>
          <p:nvPr/>
        </p:nvGrpSpPr>
        <p:grpSpPr>
          <a:xfrm>
            <a:off x="569486" y="418828"/>
            <a:ext cx="2809172" cy="624912"/>
            <a:chOff x="67039" y="218246"/>
            <a:chExt cx="5799707" cy="1109878"/>
          </a:xfrm>
          <a:solidFill>
            <a:schemeClr val="accent1"/>
          </a:solidFill>
        </p:grpSpPr>
        <p:sp>
          <p:nvSpPr>
            <p:cNvPr id="36" name="Pentagon 35"/>
            <p:cNvSpPr/>
            <p:nvPr/>
          </p:nvSpPr>
          <p:spPr>
            <a:xfrm>
              <a:off x="67039" y="218246"/>
              <a:ext cx="5799707"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42183" y="279667"/>
              <a:ext cx="5285929" cy="98393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2 (SGK – tr.141)</a:t>
              </a:r>
              <a:endParaRPr lang="en-US" sz="20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12"/>
          <p:cNvSpPr/>
          <p:nvPr/>
        </p:nvSpPr>
        <p:spPr>
          <a:xfrm>
            <a:off x="3378658" y="294393"/>
            <a:ext cx="5696773" cy="872034"/>
          </a:xfrm>
          <a:prstGeom prst="rect">
            <a:avLst/>
          </a:prstGeom>
        </p:spPr>
        <p:txBody>
          <a:bodyPr wrap="square">
            <a:spAutoFit/>
          </a:bodyPr>
          <a:lstStyle/>
          <a:p>
            <a:pPr>
              <a:lnSpc>
                <a:spcPct val="150000"/>
              </a:lnSpc>
            </a:pPr>
            <a:r>
              <a:rPr lang="vi-VN" sz="1800"/>
              <a:t>Số điểm một cầu thủ bóng rổ ghi được trong 20 trận đấu được cho ở bảng sau:</a:t>
            </a:r>
          </a:p>
        </p:txBody>
      </p:sp>
      <p:sp>
        <p:nvSpPr>
          <p:cNvPr id="15" name="Rectangle 1"/>
          <p:cNvSpPr>
            <a:spLocks noChangeArrowheads="1"/>
          </p:cNvSpPr>
          <p:nvPr/>
        </p:nvSpPr>
        <p:spPr bwMode="auto">
          <a:xfrm>
            <a:off x="428943" y="2285191"/>
            <a:ext cx="8275653"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 Sans"/>
              </a:rPr>
              <a:t>a) Tìm tứ phân vị của dãy số liệu trên.</a:t>
            </a:r>
          </a:p>
          <a:p>
            <a:pPr lvl="0" algn="just">
              <a:lnSpc>
                <a:spcPct val="150000"/>
              </a:lnSpc>
              <a:buClrTx/>
            </a:pPr>
            <a:r>
              <a:rPr lang="vi-VN" altLang="en-US" sz="1800">
                <a:solidFill>
                  <a:srgbClr val="000000"/>
                </a:solidFill>
                <a:ea typeface="Open Sans"/>
              </a:rPr>
              <a:t>b) Tổng hợp lại dãy số liệu trên vào bảng tần số ghép nhóm theo mẫu sau:</a:t>
            </a:r>
          </a:p>
        </p:txBody>
      </p:sp>
      <p:graphicFrame>
        <p:nvGraphicFramePr>
          <p:cNvPr id="16" name="Table 15"/>
          <p:cNvGraphicFramePr>
            <a:graphicFrameLocks noGrp="1"/>
          </p:cNvGraphicFramePr>
          <p:nvPr>
            <p:extLst>
              <p:ext uri="{D42A27DB-BD31-4B8C-83A1-F6EECF244321}">
                <p14:modId xmlns:p14="http://schemas.microsoft.com/office/powerpoint/2010/main" val="3755507803"/>
              </p:ext>
            </p:extLst>
          </p:nvPr>
        </p:nvGraphicFramePr>
        <p:xfrm>
          <a:off x="1072550" y="1353657"/>
          <a:ext cx="6927470" cy="862788"/>
        </p:xfrm>
        <a:graphic>
          <a:graphicData uri="http://schemas.openxmlformats.org/drawingml/2006/table">
            <a:tbl>
              <a:tblPr firstRow="1" bandRow="1">
                <a:tableStyleId>{339702B8-75EE-4A78-BF82-F94E3A50AE9B}</a:tableStyleId>
              </a:tblPr>
              <a:tblGrid>
                <a:gridCol w="692747">
                  <a:extLst>
                    <a:ext uri="{9D8B030D-6E8A-4147-A177-3AD203B41FA5}">
                      <a16:colId xmlns:a16="http://schemas.microsoft.com/office/drawing/2014/main" val="1226140024"/>
                    </a:ext>
                  </a:extLst>
                </a:gridCol>
                <a:gridCol w="692747">
                  <a:extLst>
                    <a:ext uri="{9D8B030D-6E8A-4147-A177-3AD203B41FA5}">
                      <a16:colId xmlns:a16="http://schemas.microsoft.com/office/drawing/2014/main" val="3095827082"/>
                    </a:ext>
                  </a:extLst>
                </a:gridCol>
                <a:gridCol w="692747">
                  <a:extLst>
                    <a:ext uri="{9D8B030D-6E8A-4147-A177-3AD203B41FA5}">
                      <a16:colId xmlns:a16="http://schemas.microsoft.com/office/drawing/2014/main" val="2619981987"/>
                    </a:ext>
                  </a:extLst>
                </a:gridCol>
                <a:gridCol w="692747">
                  <a:extLst>
                    <a:ext uri="{9D8B030D-6E8A-4147-A177-3AD203B41FA5}">
                      <a16:colId xmlns:a16="http://schemas.microsoft.com/office/drawing/2014/main" val="413342218"/>
                    </a:ext>
                  </a:extLst>
                </a:gridCol>
                <a:gridCol w="692747">
                  <a:extLst>
                    <a:ext uri="{9D8B030D-6E8A-4147-A177-3AD203B41FA5}">
                      <a16:colId xmlns:a16="http://schemas.microsoft.com/office/drawing/2014/main" val="4262063772"/>
                    </a:ext>
                  </a:extLst>
                </a:gridCol>
                <a:gridCol w="692747">
                  <a:extLst>
                    <a:ext uri="{9D8B030D-6E8A-4147-A177-3AD203B41FA5}">
                      <a16:colId xmlns:a16="http://schemas.microsoft.com/office/drawing/2014/main" val="60019340"/>
                    </a:ext>
                  </a:extLst>
                </a:gridCol>
                <a:gridCol w="692747">
                  <a:extLst>
                    <a:ext uri="{9D8B030D-6E8A-4147-A177-3AD203B41FA5}">
                      <a16:colId xmlns:a16="http://schemas.microsoft.com/office/drawing/2014/main" val="1810002631"/>
                    </a:ext>
                  </a:extLst>
                </a:gridCol>
                <a:gridCol w="692747">
                  <a:extLst>
                    <a:ext uri="{9D8B030D-6E8A-4147-A177-3AD203B41FA5}">
                      <a16:colId xmlns:a16="http://schemas.microsoft.com/office/drawing/2014/main" val="4008596179"/>
                    </a:ext>
                  </a:extLst>
                </a:gridCol>
                <a:gridCol w="692747">
                  <a:extLst>
                    <a:ext uri="{9D8B030D-6E8A-4147-A177-3AD203B41FA5}">
                      <a16:colId xmlns:a16="http://schemas.microsoft.com/office/drawing/2014/main" val="3518150962"/>
                    </a:ext>
                  </a:extLst>
                </a:gridCol>
                <a:gridCol w="692747">
                  <a:extLst>
                    <a:ext uri="{9D8B030D-6E8A-4147-A177-3AD203B41FA5}">
                      <a16:colId xmlns:a16="http://schemas.microsoft.com/office/drawing/2014/main" val="400237625"/>
                    </a:ext>
                  </a:extLst>
                </a:gridCol>
              </a:tblGrid>
              <a:tr h="431394">
                <a:tc>
                  <a:txBody>
                    <a:bodyPr/>
                    <a:lstStyle/>
                    <a:p>
                      <a:pPr algn="ctr"/>
                      <a:r>
                        <a:rPr lang="en-US" sz="1800"/>
                        <a:t>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50045341"/>
                  </a:ext>
                </a:extLst>
              </a:tr>
              <a:tr h="431394">
                <a:tc>
                  <a:txBody>
                    <a:bodyPr/>
                    <a:lstStyle/>
                    <a:p>
                      <a:pPr algn="ctr"/>
                      <a:r>
                        <a:rPr lang="en-US" sz="1800"/>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23021223"/>
                  </a:ext>
                </a:extLst>
              </a:tr>
            </a:tbl>
          </a:graphicData>
        </a:graphic>
      </p:graphicFrame>
      <mc:AlternateContent xmlns:mc="http://schemas.openxmlformats.org/markup-compatibility/2006" xmlns:a14="http://schemas.microsoft.com/office/drawing/2010/main">
        <mc:Choice Requires="a14">
          <p:graphicFrame>
            <p:nvGraphicFramePr>
              <p:cNvPr id="17" name="Table 16"/>
              <p:cNvGraphicFramePr>
                <a:graphicFrameLocks noGrp="1"/>
              </p:cNvGraphicFramePr>
              <p:nvPr>
                <p:extLst>
                  <p:ext uri="{D42A27DB-BD31-4B8C-83A1-F6EECF244321}">
                    <p14:modId xmlns:p14="http://schemas.microsoft.com/office/powerpoint/2010/main" val="2415128503"/>
                  </p:ext>
                </p:extLst>
              </p:nvPr>
            </p:nvGraphicFramePr>
            <p:xfrm>
              <a:off x="1716325" y="3342249"/>
              <a:ext cx="5677232" cy="902208"/>
            </p:xfrm>
            <a:graphic>
              <a:graphicData uri="http://schemas.openxmlformats.org/drawingml/2006/table">
                <a:tbl>
                  <a:tblPr firstRow="1" firstCol="1" bandRow="1"/>
                  <a:tblGrid>
                    <a:gridCol w="1895712">
                      <a:extLst>
                        <a:ext uri="{9D8B030D-6E8A-4147-A177-3AD203B41FA5}">
                          <a16:colId xmlns:a16="http://schemas.microsoft.com/office/drawing/2014/main" val="1383597726"/>
                        </a:ext>
                      </a:extLst>
                    </a:gridCol>
                    <a:gridCol w="945380">
                      <a:extLst>
                        <a:ext uri="{9D8B030D-6E8A-4147-A177-3AD203B41FA5}">
                          <a16:colId xmlns:a16="http://schemas.microsoft.com/office/drawing/2014/main" val="2717991614"/>
                        </a:ext>
                      </a:extLst>
                    </a:gridCol>
                    <a:gridCol w="945380">
                      <a:extLst>
                        <a:ext uri="{9D8B030D-6E8A-4147-A177-3AD203B41FA5}">
                          <a16:colId xmlns:a16="http://schemas.microsoft.com/office/drawing/2014/main" val="123870575"/>
                        </a:ext>
                      </a:extLst>
                    </a:gridCol>
                    <a:gridCol w="945380">
                      <a:extLst>
                        <a:ext uri="{9D8B030D-6E8A-4147-A177-3AD203B41FA5}">
                          <a16:colId xmlns:a16="http://schemas.microsoft.com/office/drawing/2014/main" val="462265451"/>
                        </a:ext>
                      </a:extLst>
                    </a:gridCol>
                    <a:gridCol w="945380">
                      <a:extLst>
                        <a:ext uri="{9D8B030D-6E8A-4147-A177-3AD203B41FA5}">
                          <a16:colId xmlns:a16="http://schemas.microsoft.com/office/drawing/2014/main" val="1350375479"/>
                        </a:ext>
                      </a:extLst>
                    </a:gridCol>
                  </a:tblGrid>
                  <a:tr h="400019">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Điểm số</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[6;10]</m:t>
                                </m:r>
                              </m:oMath>
                            </m:oMathPara>
                          </a14:m>
                          <a:endParaRPr lang="en-US" sz="1600" kern="100">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[11;15]</m:t>
                                </m:r>
                              </m:oMath>
                            </m:oMathPara>
                          </a14:m>
                          <a:endParaRPr lang="en-US" sz="1600" kern="100">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[16;20]</m:t>
                                </m:r>
                              </m:oMath>
                            </m:oMathPara>
                          </a14:m>
                          <a:endParaRPr lang="en-US" sz="1600" kern="100">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ea typeface="Calibri" panose="020F0502020204030204" pitchFamily="34" charset="0"/>
                                    <a:cs typeface="Times New Roman" panose="02020603050405020304" pitchFamily="18" charset="0"/>
                                  </a:rPr>
                                  <m:t>[21;25]</m:t>
                                </m:r>
                              </m:oMath>
                            </m:oMathPara>
                          </a14:m>
                          <a:endParaRPr lang="en-US" sz="1600" kern="100">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01170"/>
                      </a:ext>
                    </a:extLst>
                  </a:tr>
                  <a:tr h="399069">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Số trận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solidFill>
                                <a:srgbClr val="000000"/>
                              </a:solidFill>
                              <a:effectLst/>
                              <a:latin typeface="+mn-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163533"/>
                      </a:ext>
                    </a:extLst>
                  </a:tr>
                </a:tbl>
              </a:graphicData>
            </a:graphic>
          </p:graphicFrame>
        </mc:Choice>
        <mc:Fallback xmlns="">
          <p:graphicFrame>
            <p:nvGraphicFramePr>
              <p:cNvPr id="17" name="Table 16"/>
              <p:cNvGraphicFramePr>
                <a:graphicFrameLocks noGrp="1"/>
              </p:cNvGraphicFramePr>
              <p:nvPr>
                <p:extLst>
                  <p:ext uri="{D42A27DB-BD31-4B8C-83A1-F6EECF244321}">
                    <p14:modId xmlns:p14="http://schemas.microsoft.com/office/powerpoint/2010/main" val="2415128503"/>
                  </p:ext>
                </p:extLst>
              </p:nvPr>
            </p:nvGraphicFramePr>
            <p:xfrm>
              <a:off x="1716325" y="3342249"/>
              <a:ext cx="5677232" cy="947420"/>
            </p:xfrm>
            <a:graphic>
              <a:graphicData uri="http://schemas.openxmlformats.org/drawingml/2006/table">
                <a:tbl>
                  <a:tblPr firstRow="1" firstCol="1" bandRow="1"/>
                  <a:tblGrid>
                    <a:gridCol w="1895712">
                      <a:extLst>
                        <a:ext uri="{9D8B030D-6E8A-4147-A177-3AD203B41FA5}">
                          <a16:colId xmlns:a16="http://schemas.microsoft.com/office/drawing/2014/main" val="1383597726"/>
                        </a:ext>
                      </a:extLst>
                    </a:gridCol>
                    <a:gridCol w="945380">
                      <a:extLst>
                        <a:ext uri="{9D8B030D-6E8A-4147-A177-3AD203B41FA5}">
                          <a16:colId xmlns:a16="http://schemas.microsoft.com/office/drawing/2014/main" val="2717991614"/>
                        </a:ext>
                      </a:extLst>
                    </a:gridCol>
                    <a:gridCol w="945380">
                      <a:extLst>
                        <a:ext uri="{9D8B030D-6E8A-4147-A177-3AD203B41FA5}">
                          <a16:colId xmlns:a16="http://schemas.microsoft.com/office/drawing/2014/main" val="123870575"/>
                        </a:ext>
                      </a:extLst>
                    </a:gridCol>
                    <a:gridCol w="945380">
                      <a:extLst>
                        <a:ext uri="{9D8B030D-6E8A-4147-A177-3AD203B41FA5}">
                          <a16:colId xmlns:a16="http://schemas.microsoft.com/office/drawing/2014/main" val="462265451"/>
                        </a:ext>
                      </a:extLst>
                    </a:gridCol>
                    <a:gridCol w="945380">
                      <a:extLst>
                        <a:ext uri="{9D8B030D-6E8A-4147-A177-3AD203B41FA5}">
                          <a16:colId xmlns:a16="http://schemas.microsoft.com/office/drawing/2014/main" val="1350375479"/>
                        </a:ext>
                      </a:extLst>
                    </a:gridCol>
                  </a:tblGrid>
                  <a:tr h="480060">
                    <a:tc>
                      <a:txBody>
                        <a:bodyPr/>
                        <a:lstStyle/>
                        <a:p>
                          <a:pPr algn="ctr">
                            <a:lnSpc>
                              <a:spcPct val="150000"/>
                            </a:lnSpc>
                            <a:spcBef>
                              <a:spcPts val="100"/>
                            </a:spcBef>
                            <a:spcAft>
                              <a:spcPts val="100"/>
                            </a:spcAft>
                          </a:pPr>
                          <a:r>
                            <a:rPr lang="en-US" sz="1600" kern="100">
                              <a:effectLst/>
                              <a:latin typeface="+mn-lt"/>
                              <a:ea typeface="Calibri" panose="020F0502020204030204" pitchFamily="34" charset="0"/>
                              <a:cs typeface="Times New Roman" panose="02020603050405020304" pitchFamily="18" charset="0"/>
                            </a:rPr>
                            <a:t>Điểm số</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1290" t="-1266" r="-301935"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99359" t="-1266" r="-200000"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1935" t="-1266" r="-101290" b="-103797"/>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01935" t="-1266" r="-1290" b="-103797"/>
                          </a:stretch>
                        </a:blipFill>
                      </a:tcPr>
                    </a:tc>
                    <a:extLst>
                      <a:ext uri="{0D108BD9-81ED-4DB2-BD59-A6C34878D82A}">
                        <a16:rowId xmlns:a16="http://schemas.microsoft.com/office/drawing/2014/main" val="152801170"/>
                      </a:ext>
                    </a:extLst>
                  </a:tr>
                  <a:tr h="467360">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Số trận</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smtClean="0">
                              <a:solidFill>
                                <a:srgbClr val="000000"/>
                              </a:solidFill>
                              <a:effectLst/>
                              <a:latin typeface="+mn-lt"/>
                              <a:ea typeface="Calibri" panose="020F0502020204030204" pitchFamily="34" charset="0"/>
                              <a:cs typeface="Times New Roman" panose="02020603050405020304" pitchFamily="18" charset="0"/>
                            </a:rPr>
                            <a:t>?</a:t>
                          </a:r>
                          <a:endParaRPr lang="en-US" sz="1600" kern="100">
                            <a:solidFill>
                              <a:srgbClr val="000000"/>
                            </a:solidFill>
                            <a:effectLst/>
                            <a:latin typeface="+mn-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163533"/>
                      </a:ext>
                    </a:extLst>
                  </a:tr>
                </a:tbl>
              </a:graphicData>
            </a:graphic>
          </p:graphicFrame>
        </mc:Fallback>
      </mc:AlternateContent>
      <p:sp>
        <p:nvSpPr>
          <p:cNvPr id="18" name="Rectangle 1"/>
          <p:cNvSpPr>
            <a:spLocks noChangeArrowheads="1"/>
          </p:cNvSpPr>
          <p:nvPr/>
        </p:nvSpPr>
        <p:spPr bwMode="auto">
          <a:xfrm>
            <a:off x="398459" y="4347286"/>
            <a:ext cx="827565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a:solidFill>
                  <a:srgbClr val="000000"/>
                </a:solidFill>
                <a:ea typeface="Open Sans"/>
              </a:rPr>
              <a:t>c) Hãy ước lượng tứ phân vị của số liệu từ bảng tần số ghép nhóm trên.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657597" y="737737"/>
            <a:ext cx="7954985" cy="456535"/>
          </a:xfrm>
          <a:prstGeom prst="rect">
            <a:avLst/>
          </a:prstGeom>
        </p:spPr>
        <p:txBody>
          <a:bodyPr wrap="square">
            <a:spAutoFit/>
          </a:bodyPr>
          <a:lstStyle/>
          <a:p>
            <a:pPr algn="just">
              <a:lnSpc>
                <a:spcPct val="150000"/>
              </a:lnSpc>
              <a:spcBef>
                <a:spcPts val="100"/>
              </a:spcBef>
              <a:spcAft>
                <a:spcPts val="100"/>
              </a:spcAft>
            </a:pPr>
            <a:r>
              <a:rPr lang="vi-VN" sz="1800">
                <a:latin typeface="+mn-lt"/>
                <a:ea typeface="Times New Roman" panose="02020603050405020304" pitchFamily="18" charset="0"/>
              </a:rPr>
              <a:t>a) Sắp xếp dữ liệu theo thứ tự không giảm, ta được</a:t>
            </a:r>
            <a:endParaRPr lang="en-US" sz="1800">
              <a:effectLst/>
              <a:latin typeface="+mn-lt"/>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74046216"/>
              </p:ext>
            </p:extLst>
          </p:nvPr>
        </p:nvGraphicFramePr>
        <p:xfrm>
          <a:off x="802848" y="1399429"/>
          <a:ext cx="7718420" cy="884428"/>
        </p:xfrm>
        <a:graphic>
          <a:graphicData uri="http://schemas.openxmlformats.org/drawingml/2006/table">
            <a:tbl>
              <a:tblPr firstRow="1" firstCol="1" bandRow="1"/>
              <a:tblGrid>
                <a:gridCol w="771842">
                  <a:extLst>
                    <a:ext uri="{9D8B030D-6E8A-4147-A177-3AD203B41FA5}">
                      <a16:colId xmlns:a16="http://schemas.microsoft.com/office/drawing/2014/main" val="1994387091"/>
                    </a:ext>
                  </a:extLst>
                </a:gridCol>
                <a:gridCol w="771842">
                  <a:extLst>
                    <a:ext uri="{9D8B030D-6E8A-4147-A177-3AD203B41FA5}">
                      <a16:colId xmlns:a16="http://schemas.microsoft.com/office/drawing/2014/main" val="310106417"/>
                    </a:ext>
                  </a:extLst>
                </a:gridCol>
                <a:gridCol w="771842">
                  <a:extLst>
                    <a:ext uri="{9D8B030D-6E8A-4147-A177-3AD203B41FA5}">
                      <a16:colId xmlns:a16="http://schemas.microsoft.com/office/drawing/2014/main" val="2519130004"/>
                    </a:ext>
                  </a:extLst>
                </a:gridCol>
                <a:gridCol w="771842">
                  <a:extLst>
                    <a:ext uri="{9D8B030D-6E8A-4147-A177-3AD203B41FA5}">
                      <a16:colId xmlns:a16="http://schemas.microsoft.com/office/drawing/2014/main" val="2714509416"/>
                    </a:ext>
                  </a:extLst>
                </a:gridCol>
                <a:gridCol w="771842">
                  <a:extLst>
                    <a:ext uri="{9D8B030D-6E8A-4147-A177-3AD203B41FA5}">
                      <a16:colId xmlns:a16="http://schemas.microsoft.com/office/drawing/2014/main" val="1303233834"/>
                    </a:ext>
                  </a:extLst>
                </a:gridCol>
                <a:gridCol w="771842">
                  <a:extLst>
                    <a:ext uri="{9D8B030D-6E8A-4147-A177-3AD203B41FA5}">
                      <a16:colId xmlns:a16="http://schemas.microsoft.com/office/drawing/2014/main" val="31638418"/>
                    </a:ext>
                  </a:extLst>
                </a:gridCol>
                <a:gridCol w="771842">
                  <a:extLst>
                    <a:ext uri="{9D8B030D-6E8A-4147-A177-3AD203B41FA5}">
                      <a16:colId xmlns:a16="http://schemas.microsoft.com/office/drawing/2014/main" val="2979926212"/>
                    </a:ext>
                  </a:extLst>
                </a:gridCol>
                <a:gridCol w="771842">
                  <a:extLst>
                    <a:ext uri="{9D8B030D-6E8A-4147-A177-3AD203B41FA5}">
                      <a16:colId xmlns:a16="http://schemas.microsoft.com/office/drawing/2014/main" val="1876689655"/>
                    </a:ext>
                  </a:extLst>
                </a:gridCol>
                <a:gridCol w="771842">
                  <a:extLst>
                    <a:ext uri="{9D8B030D-6E8A-4147-A177-3AD203B41FA5}">
                      <a16:colId xmlns:a16="http://schemas.microsoft.com/office/drawing/2014/main" val="2913901092"/>
                    </a:ext>
                  </a:extLst>
                </a:gridCol>
                <a:gridCol w="771842">
                  <a:extLst>
                    <a:ext uri="{9D8B030D-6E8A-4147-A177-3AD203B41FA5}">
                      <a16:colId xmlns:a16="http://schemas.microsoft.com/office/drawing/2014/main" val="1785014663"/>
                    </a:ext>
                  </a:extLst>
                </a:gridCol>
              </a:tblGrid>
              <a:tr h="403921">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10</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11</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11</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13</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629006"/>
                  </a:ext>
                </a:extLst>
              </a:tr>
              <a:tr h="41021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18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21</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23</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97462"/>
                  </a:ext>
                </a:extLst>
              </a:tr>
            </a:tbl>
          </a:graphicData>
        </a:graphic>
      </p:graphicFrame>
      <mc:AlternateContent xmlns:mc="http://schemas.openxmlformats.org/markup-compatibility/2006" xmlns:a14="http://schemas.microsoft.com/office/drawing/2010/main">
        <mc:Choice Requires="a14">
          <p:sp>
            <p:nvSpPr>
              <p:cNvPr id="3" name="Rectangle 2"/>
              <p:cNvSpPr/>
              <p:nvPr/>
            </p:nvSpPr>
            <p:spPr>
              <a:xfrm>
                <a:off x="657597" y="2425431"/>
                <a:ext cx="4896212" cy="456535"/>
              </a:xfrm>
              <a:prstGeom prst="rect">
                <a:avLst/>
              </a:prstGeom>
            </p:spPr>
            <p:txBody>
              <a:bodyPr wrap="none">
                <a:spAutoFit/>
              </a:bodyPr>
              <a:lstStyle/>
              <a:p>
                <a:pPr>
                  <a:lnSpc>
                    <a:spcPct val="150000"/>
                  </a:lnSpc>
                  <a:spcBef>
                    <a:spcPts val="100"/>
                  </a:spcBef>
                  <a:spcAft>
                    <a:spcPts val="100"/>
                  </a:spcAft>
                </a:pPr>
                <a:r>
                  <a:rPr lang="en-US" sz="1800" kern="100">
                    <a:latin typeface="+mj-lt"/>
                    <a:ea typeface="Calibri" panose="020F0502020204030204" pitchFamily="34" charset="0"/>
                    <a:cs typeface="Times New Roman" panose="02020603050405020304" pitchFamily="18" charset="0"/>
                  </a:rPr>
                  <a:t>Các tứ phân vị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=11,</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=14,</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=21,5</m:t>
                    </m:r>
                  </m:oMath>
                </a14:m>
                <a:r>
                  <a:rPr lang="en-US" sz="1800" kern="100">
                    <a:effectLst/>
                    <a:latin typeface="+mj-lt"/>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57597" y="2425431"/>
                <a:ext cx="4896212" cy="456535"/>
              </a:xfrm>
              <a:prstGeom prst="rect">
                <a:avLst/>
              </a:prstGeom>
              <a:blipFill>
                <a:blip r:embed="rId3"/>
                <a:stretch>
                  <a:fillRect l="-1121" r="-125" b="-21333"/>
                </a:stretch>
              </a:blipFill>
            </p:spPr>
            <p:txBody>
              <a:bodyPr/>
              <a:lstStyle/>
              <a:p>
                <a:r>
                  <a:rPr lang="en-US">
                    <a:noFill/>
                  </a:rPr>
                  <a:t> </a:t>
                </a:r>
              </a:p>
            </p:txBody>
          </p:sp>
        </mc:Fallback>
      </mc:AlternateContent>
      <p:sp>
        <p:nvSpPr>
          <p:cNvPr id="4" name="Rectangle 3"/>
          <p:cNvSpPr/>
          <p:nvPr/>
        </p:nvSpPr>
        <p:spPr>
          <a:xfrm>
            <a:off x="657597" y="3015589"/>
            <a:ext cx="6332824" cy="456535"/>
          </a:xfrm>
          <a:prstGeom prst="rect">
            <a:avLst/>
          </a:prstGeom>
        </p:spPr>
        <p:txBody>
          <a:bodyPr wrap="none">
            <a:spAutoFit/>
          </a:bodyPr>
          <a:lstStyle/>
          <a:p>
            <a:pPr>
              <a:lnSpc>
                <a:spcPct val="150000"/>
              </a:lnSpc>
              <a:spcBef>
                <a:spcPts val="100"/>
              </a:spcBef>
              <a:spcAft>
                <a:spcPts val="100"/>
              </a:spcAft>
            </a:pPr>
            <a:r>
              <a:rPr lang="en-US" sz="1800" kern="100">
                <a:latin typeface="+mn-lt"/>
                <a:ea typeface="Calibri" panose="020F0502020204030204" pitchFamily="34" charset="0"/>
                <a:cs typeface="Times New Roman" panose="02020603050405020304" pitchFamily="18" charset="0"/>
              </a:rPr>
              <a:t>b) Tổng hợp lại dãy số liệu vào bảng tần số ghép nhóm sau:</a:t>
            </a:r>
            <a:endParaRPr lang="en-US" sz="1800" kern="100">
              <a:effectLst/>
              <a:latin typeface="+mn-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323946829"/>
                  </p:ext>
                </p:extLst>
              </p:nvPr>
            </p:nvGraphicFramePr>
            <p:xfrm>
              <a:off x="802848" y="3658622"/>
              <a:ext cx="7718420" cy="945134"/>
            </p:xfrm>
            <a:graphic>
              <a:graphicData uri="http://schemas.openxmlformats.org/drawingml/2006/table">
                <a:tbl>
                  <a:tblPr firstRow="1" firstCol="1" bandRow="1"/>
                  <a:tblGrid>
                    <a:gridCol w="1543684">
                      <a:extLst>
                        <a:ext uri="{9D8B030D-6E8A-4147-A177-3AD203B41FA5}">
                          <a16:colId xmlns:a16="http://schemas.microsoft.com/office/drawing/2014/main" val="459327253"/>
                        </a:ext>
                      </a:extLst>
                    </a:gridCol>
                    <a:gridCol w="1543684">
                      <a:extLst>
                        <a:ext uri="{9D8B030D-6E8A-4147-A177-3AD203B41FA5}">
                          <a16:colId xmlns:a16="http://schemas.microsoft.com/office/drawing/2014/main" val="3521863520"/>
                        </a:ext>
                      </a:extLst>
                    </a:gridCol>
                    <a:gridCol w="1543684">
                      <a:extLst>
                        <a:ext uri="{9D8B030D-6E8A-4147-A177-3AD203B41FA5}">
                          <a16:colId xmlns:a16="http://schemas.microsoft.com/office/drawing/2014/main" val="3901575857"/>
                        </a:ext>
                      </a:extLst>
                    </a:gridCol>
                    <a:gridCol w="1543684">
                      <a:extLst>
                        <a:ext uri="{9D8B030D-6E8A-4147-A177-3AD203B41FA5}">
                          <a16:colId xmlns:a16="http://schemas.microsoft.com/office/drawing/2014/main" val="935662110"/>
                        </a:ext>
                      </a:extLst>
                    </a:gridCol>
                    <a:gridCol w="1543684">
                      <a:extLst>
                        <a:ext uri="{9D8B030D-6E8A-4147-A177-3AD203B41FA5}">
                          <a16:colId xmlns:a16="http://schemas.microsoft.com/office/drawing/2014/main" val="1472989527"/>
                        </a:ext>
                      </a:extLst>
                    </a:gridCol>
                  </a:tblGrid>
                  <a:tr h="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Điểm số</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[6;10]</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[11;15]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[16;20]</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[21;25]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777432"/>
                      </a:ext>
                    </a:extLst>
                  </a:tr>
                  <a:tr h="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Số trận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828126"/>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323946829"/>
                  </p:ext>
                </p:extLst>
              </p:nvPr>
            </p:nvGraphicFramePr>
            <p:xfrm>
              <a:off x="802848" y="3658622"/>
              <a:ext cx="7718420" cy="945134"/>
            </p:xfrm>
            <a:graphic>
              <a:graphicData uri="http://schemas.openxmlformats.org/drawingml/2006/table">
                <a:tbl>
                  <a:tblPr firstRow="1" firstCol="1" bandRow="1"/>
                  <a:tblGrid>
                    <a:gridCol w="1543684">
                      <a:extLst>
                        <a:ext uri="{9D8B030D-6E8A-4147-A177-3AD203B41FA5}">
                          <a16:colId xmlns:a16="http://schemas.microsoft.com/office/drawing/2014/main" val="459327253"/>
                        </a:ext>
                      </a:extLst>
                    </a:gridCol>
                    <a:gridCol w="1543684">
                      <a:extLst>
                        <a:ext uri="{9D8B030D-6E8A-4147-A177-3AD203B41FA5}">
                          <a16:colId xmlns:a16="http://schemas.microsoft.com/office/drawing/2014/main" val="3521863520"/>
                        </a:ext>
                      </a:extLst>
                    </a:gridCol>
                    <a:gridCol w="1543684">
                      <a:extLst>
                        <a:ext uri="{9D8B030D-6E8A-4147-A177-3AD203B41FA5}">
                          <a16:colId xmlns:a16="http://schemas.microsoft.com/office/drawing/2014/main" val="3901575857"/>
                        </a:ext>
                      </a:extLst>
                    </a:gridCol>
                    <a:gridCol w="1543684">
                      <a:extLst>
                        <a:ext uri="{9D8B030D-6E8A-4147-A177-3AD203B41FA5}">
                          <a16:colId xmlns:a16="http://schemas.microsoft.com/office/drawing/2014/main" val="935662110"/>
                        </a:ext>
                      </a:extLst>
                    </a:gridCol>
                    <a:gridCol w="1543684">
                      <a:extLst>
                        <a:ext uri="{9D8B030D-6E8A-4147-A177-3AD203B41FA5}">
                          <a16:colId xmlns:a16="http://schemas.microsoft.com/office/drawing/2014/main" val="1472989527"/>
                        </a:ext>
                      </a:extLst>
                    </a:gridCol>
                  </a:tblGrid>
                  <a:tr h="50292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Điểm số</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205" r="-300000" b="-103614"/>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791" t="-1205" r="-201186" b="-103614"/>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99606" t="-1205" r="-100394" b="-103614"/>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401186" t="-1205" r="-791" b="-103614"/>
                          </a:stretch>
                        </a:blipFill>
                      </a:tcPr>
                    </a:tc>
                    <a:extLst>
                      <a:ext uri="{0D108BD9-81ED-4DB2-BD59-A6C34878D82A}">
                        <a16:rowId xmlns:a16="http://schemas.microsoft.com/office/drawing/2014/main" val="2805777432"/>
                      </a:ext>
                    </a:extLst>
                  </a:tr>
                  <a:tr h="442214">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Số trận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828126"/>
                      </a:ext>
                    </a:extLst>
                  </a:tr>
                </a:tbl>
              </a:graphicData>
            </a:graphic>
          </p:graphicFrame>
        </mc:Fallback>
      </mc:AlternateContent>
      <p:sp>
        <p:nvSpPr>
          <p:cNvPr id="12" name="Rectangle 11"/>
          <p:cNvSpPr/>
          <p:nvPr/>
        </p:nvSpPr>
        <p:spPr>
          <a:xfrm>
            <a:off x="4286275" y="26024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84831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5"/>
          <p:cNvSpPr/>
          <p:nvPr/>
        </p:nvSpPr>
        <p:spPr>
          <a:xfrm>
            <a:off x="571412" y="652169"/>
            <a:ext cx="4412490" cy="456535"/>
          </a:xfrm>
          <a:prstGeom prst="rect">
            <a:avLst/>
          </a:prstGeom>
        </p:spPr>
        <p:txBody>
          <a:bodyPr wrap="none">
            <a:spAutoFit/>
          </a:bodyPr>
          <a:lstStyle/>
          <a:p>
            <a:pPr>
              <a:lnSpc>
                <a:spcPct val="150000"/>
              </a:lnSpc>
              <a:spcBef>
                <a:spcPts val="100"/>
              </a:spcBef>
              <a:spcAft>
                <a:spcPts val="100"/>
              </a:spcAft>
            </a:pPr>
            <a:r>
              <a:rPr lang="en-US" sz="1800" kern="100">
                <a:latin typeface="+mj-lt"/>
                <a:ea typeface="Calibri" panose="020F0502020204030204" pitchFamily="34" charset="0"/>
                <a:cs typeface="Times New Roman" panose="02020603050405020304" pitchFamily="18" charset="0"/>
              </a:rPr>
              <a:t>c) Ta hiệu chỉnh lại bảng dữ liệu như sau:</a:t>
            </a:r>
            <a:endParaRPr lang="en-US" sz="1800" kern="100">
              <a:effectLst/>
              <a:latin typeface="+mj-lt"/>
              <a:ea typeface="Calibri" panose="020F0502020204030204" pitchFamily="34" charset="0"/>
              <a:cs typeface="Times New Roman" panose="02020603050405020304" pitchFamily="18" charset="0"/>
            </a:endParaRPr>
          </a:p>
        </p:txBody>
      </p:sp>
      <p:sp>
        <p:nvSpPr>
          <p:cNvPr id="14" name="Rectangle 13"/>
          <p:cNvSpPr/>
          <p:nvPr/>
        </p:nvSpPr>
        <p:spPr>
          <a:xfrm>
            <a:off x="4286275" y="26024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258721754"/>
                  </p:ext>
                </p:extLst>
              </p:nvPr>
            </p:nvGraphicFramePr>
            <p:xfrm>
              <a:off x="693279" y="1307800"/>
              <a:ext cx="7718425" cy="945134"/>
            </p:xfrm>
            <a:graphic>
              <a:graphicData uri="http://schemas.openxmlformats.org/drawingml/2006/table">
                <a:tbl>
                  <a:tblPr firstRow="1" firstCol="1" bandRow="1"/>
                  <a:tblGrid>
                    <a:gridCol w="1543685">
                      <a:extLst>
                        <a:ext uri="{9D8B030D-6E8A-4147-A177-3AD203B41FA5}">
                          <a16:colId xmlns:a16="http://schemas.microsoft.com/office/drawing/2014/main" val="2473065782"/>
                        </a:ext>
                      </a:extLst>
                    </a:gridCol>
                    <a:gridCol w="1543685">
                      <a:extLst>
                        <a:ext uri="{9D8B030D-6E8A-4147-A177-3AD203B41FA5}">
                          <a16:colId xmlns:a16="http://schemas.microsoft.com/office/drawing/2014/main" val="1893129945"/>
                        </a:ext>
                      </a:extLst>
                    </a:gridCol>
                    <a:gridCol w="1543685">
                      <a:extLst>
                        <a:ext uri="{9D8B030D-6E8A-4147-A177-3AD203B41FA5}">
                          <a16:colId xmlns:a16="http://schemas.microsoft.com/office/drawing/2014/main" val="3544086570"/>
                        </a:ext>
                      </a:extLst>
                    </a:gridCol>
                    <a:gridCol w="1543685">
                      <a:extLst>
                        <a:ext uri="{9D8B030D-6E8A-4147-A177-3AD203B41FA5}">
                          <a16:colId xmlns:a16="http://schemas.microsoft.com/office/drawing/2014/main" val="2541955082"/>
                        </a:ext>
                      </a:extLst>
                    </a:gridCol>
                    <a:gridCol w="1543685">
                      <a:extLst>
                        <a:ext uri="{9D8B030D-6E8A-4147-A177-3AD203B41FA5}">
                          <a16:colId xmlns:a16="http://schemas.microsoft.com/office/drawing/2014/main" val="1114528078"/>
                        </a:ext>
                      </a:extLst>
                    </a:gridCol>
                  </a:tblGrid>
                  <a:tr h="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Điểm số</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[5,5;10,5)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[10,5;15,5)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[15,5;20,5)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[20,5;25,5)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762907"/>
                      </a:ext>
                    </a:extLst>
                  </a:tr>
                  <a:tr h="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Số trận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1247434"/>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258721754"/>
                  </p:ext>
                </p:extLst>
              </p:nvPr>
            </p:nvGraphicFramePr>
            <p:xfrm>
              <a:off x="693279" y="1307800"/>
              <a:ext cx="7718425" cy="945134"/>
            </p:xfrm>
            <a:graphic>
              <a:graphicData uri="http://schemas.openxmlformats.org/drawingml/2006/table">
                <a:tbl>
                  <a:tblPr firstRow="1" firstCol="1" bandRow="1"/>
                  <a:tblGrid>
                    <a:gridCol w="1543685">
                      <a:extLst>
                        <a:ext uri="{9D8B030D-6E8A-4147-A177-3AD203B41FA5}">
                          <a16:colId xmlns:a16="http://schemas.microsoft.com/office/drawing/2014/main" val="2473065782"/>
                        </a:ext>
                      </a:extLst>
                    </a:gridCol>
                    <a:gridCol w="1543685">
                      <a:extLst>
                        <a:ext uri="{9D8B030D-6E8A-4147-A177-3AD203B41FA5}">
                          <a16:colId xmlns:a16="http://schemas.microsoft.com/office/drawing/2014/main" val="1893129945"/>
                        </a:ext>
                      </a:extLst>
                    </a:gridCol>
                    <a:gridCol w="1543685">
                      <a:extLst>
                        <a:ext uri="{9D8B030D-6E8A-4147-A177-3AD203B41FA5}">
                          <a16:colId xmlns:a16="http://schemas.microsoft.com/office/drawing/2014/main" val="3544086570"/>
                        </a:ext>
                      </a:extLst>
                    </a:gridCol>
                    <a:gridCol w="1543685">
                      <a:extLst>
                        <a:ext uri="{9D8B030D-6E8A-4147-A177-3AD203B41FA5}">
                          <a16:colId xmlns:a16="http://schemas.microsoft.com/office/drawing/2014/main" val="2541955082"/>
                        </a:ext>
                      </a:extLst>
                    </a:gridCol>
                    <a:gridCol w="1543685">
                      <a:extLst>
                        <a:ext uri="{9D8B030D-6E8A-4147-A177-3AD203B41FA5}">
                          <a16:colId xmlns:a16="http://schemas.microsoft.com/office/drawing/2014/main" val="1114528078"/>
                        </a:ext>
                      </a:extLst>
                    </a:gridCol>
                  </a:tblGrid>
                  <a:tr h="50292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Điểm số</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1205" r="-300000" b="-103614"/>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791" t="-1205" r="-201186" b="-103614"/>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99606" t="-1205" r="-100394" b="-103614"/>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1186" t="-1205" r="-791" b="-103614"/>
                          </a:stretch>
                        </a:blipFill>
                      </a:tcPr>
                    </a:tc>
                    <a:extLst>
                      <a:ext uri="{0D108BD9-81ED-4DB2-BD59-A6C34878D82A}">
                        <a16:rowId xmlns:a16="http://schemas.microsoft.com/office/drawing/2014/main" val="3325762907"/>
                      </a:ext>
                    </a:extLst>
                  </a:tr>
                  <a:tr h="442214">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Số trận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8</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6</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1247434"/>
                      </a:ext>
                    </a:extLst>
                  </a:tr>
                </a:tbl>
              </a:graphicData>
            </a:graphic>
          </p:graphicFrame>
        </mc:Fallback>
      </mc:AlternateContent>
      <mc:AlternateContent xmlns:mc="http://schemas.openxmlformats.org/markup-compatibility/2006" xmlns:a14="http://schemas.microsoft.com/office/drawing/2010/main">
        <mc:Choice Requires="a14">
          <p:sp>
            <p:nvSpPr>
              <p:cNvPr id="9" name="Rectangle 8"/>
              <p:cNvSpPr/>
              <p:nvPr/>
            </p:nvSpPr>
            <p:spPr>
              <a:xfrm>
                <a:off x="602133" y="2405590"/>
                <a:ext cx="7900718" cy="2039597"/>
              </a:xfrm>
              <a:prstGeom prst="rect">
                <a:avLst/>
              </a:prstGeom>
            </p:spPr>
            <p:txBody>
              <a:bodyPr wrap="square">
                <a:spAutoFit/>
              </a:bodyPr>
              <a:lstStyle/>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20</m:t>
                        </m:r>
                      </m:sub>
                    </m:sSub>
                  </m:oMath>
                </a14:m>
                <a:r>
                  <a:rPr lang="en-US" sz="1800" kern="100">
                    <a:effectLst/>
                    <a:latin typeface="+mj-lt"/>
                    <a:ea typeface="Calibri" panose="020F0502020204030204" pitchFamily="34" charset="0"/>
                    <a:cs typeface="Times New Roman" panose="02020603050405020304" pitchFamily="18" charset="0"/>
                  </a:rPr>
                  <a:t> là mẫu số liệu được xếp theo thứ tự không giảm.</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Tứ phân vị thứ hai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20</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10</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11</m:t>
                            </m:r>
                          </m:sub>
                        </m:sSub>
                      </m:e>
                    </m:d>
                  </m:oMath>
                </a14:m>
                <a:r>
                  <a:rPr lang="en-US" sz="1800" kern="100">
                    <a:effectLst/>
                    <a:latin typeface="+mj-lt"/>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r>
                  <a:rPr lang="en-US" sz="1800" kern="100">
                    <a:effectLst/>
                    <a:latin typeface="+mj-lt"/>
                    <a:ea typeface="Calibri" panose="020F0502020204030204" pitchFamily="34" charset="0"/>
                    <a:cs typeface="Times New Roman" panose="02020603050405020304" pitchFamily="18" charset="0"/>
                  </a:rPr>
                  <a:t>Do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10</m:t>
                        </m:r>
                      </m:sub>
                    </m:sSub>
                  </m:oMath>
                </a14:m>
                <a:r>
                  <a:rPr lang="en-US"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11</m:t>
                        </m:r>
                      </m:sub>
                    </m:sSub>
                  </m:oMath>
                </a14:m>
                <a:r>
                  <a:rPr lang="en-US" sz="1800" kern="100">
                    <a:effectLst/>
                    <a:latin typeface="+mj-lt"/>
                    <a:ea typeface="Calibri" panose="020F0502020204030204" pitchFamily="34" charset="0"/>
                    <a:cs typeface="Times New Roman" panose="02020603050405020304" pitchFamily="18" charset="0"/>
                  </a:rPr>
                  <a:t> thuộc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[10,5;15,5)</m:t>
                    </m:r>
                  </m:oMath>
                </a14:m>
                <a:r>
                  <a:rPr lang="en-US" sz="1800" kern="100">
                    <a:effectLst/>
                    <a:latin typeface="+mj-lt"/>
                    <a:ea typeface="Calibri" panose="020F0502020204030204" pitchFamily="34" charset="0"/>
                    <a:cs typeface="Times New Roman" panose="02020603050405020304" pitchFamily="18" charset="0"/>
                  </a:rPr>
                  <a:t> nên tứ phân vị thứ hai của mẫu số liệu       ghép nhóm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=14,25</m:t>
                    </m:r>
                  </m:oMath>
                </a14:m>
                <a:r>
                  <a:rPr lang="en-US" sz="1800" kern="100">
                    <a:effectLst/>
                    <a:latin typeface="+mj-lt"/>
                    <a:ea typeface="Calibri" panose="020F0502020204030204" pitchFamily="34"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602133" y="2405590"/>
                <a:ext cx="7900718" cy="2039597"/>
              </a:xfrm>
              <a:prstGeom prst="rect">
                <a:avLst/>
              </a:prstGeom>
              <a:blipFill>
                <a:blip r:embed="rId4"/>
                <a:stretch>
                  <a:fillRect l="-694" r="-617" b="-4192"/>
                </a:stretch>
              </a:blipFill>
            </p:spPr>
            <p:txBody>
              <a:bodyPr/>
              <a:lstStyle/>
              <a:p>
                <a:r>
                  <a:rPr lang="en-US">
                    <a:noFill/>
                  </a:rPr>
                  <a:t> </a:t>
                </a:r>
              </a:p>
            </p:txBody>
          </p:sp>
        </mc:Fallback>
      </mc:AlternateContent>
    </p:spTree>
    <p:extLst>
      <p:ext uri="{BB962C8B-B14F-4D97-AF65-F5344CB8AC3E}">
        <p14:creationId xmlns:p14="http://schemas.microsoft.com/office/powerpoint/2010/main" val="24523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p:cNvSpPr/>
          <p:nvPr/>
        </p:nvSpPr>
        <p:spPr>
          <a:xfrm>
            <a:off x="4246519" y="39987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828566" y="846187"/>
                <a:ext cx="7533534" cy="331616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Tứ phân vị thứ nhất của dãy số liệu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sub>
                    </m:sSub>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là </a:t>
                </a:r>
                <a14:m>
                  <m:oMath xmlns:m="http://schemas.openxmlformats.org/officeDocument/2006/math">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d>
                      <m:dPr>
                        <m:endChr m:val=""/>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ub>
                        </m:sSub>
                      </m:e>
                    </m:d>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 </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Do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sub>
                    </m:sSub>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ub>
                    </m:sSub>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thuộc </a:t>
                </a: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[10,5;15,5)</m:t>
                    </m:r>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nên tứ phân vị thứ nhất của mẫu số liệu ghép nhóm là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𝑄</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=11,125</m:t>
                    </m:r>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Tứ phân vị thứ ba của dãy số liệu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sub>
                    </m:sSub>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là </a:t>
                </a:r>
                <a14:m>
                  <m:oMath xmlns:m="http://schemas.openxmlformats.org/officeDocument/2006/math">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15</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sub>
                        </m:sSub>
                      </m:e>
                    </m:d>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Do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15</m:t>
                        </m:r>
                      </m:sub>
                    </m:sSub>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sub>
                    </m:sSub>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thuộc </a:t>
                </a: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[20,5;25,5)</m:t>
                    </m:r>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nên tứ phân vị thứ ba của mẫu số liệu ghép nhóm là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𝑄</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64</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≈21,3</m:t>
                    </m:r>
                  </m:oMath>
                </a14:m>
                <a:r>
                  <a:rPr kumimoji="0" lang="en-US" sz="1800" b="0" i="0" u="none" strike="noStrike" kern="100" cap="none" spc="0" normalizeH="0" baseline="0" noProof="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a:t>
                </a:r>
              </a:p>
            </p:txBody>
          </p:sp>
        </mc:Choice>
        <mc:Fallback xmlns="">
          <p:sp>
            <p:nvSpPr>
              <p:cNvPr id="9" name="Rectangle 8"/>
              <p:cNvSpPr>
                <a:spLocks noRot="1" noChangeAspect="1" noMove="1" noResize="1" noEditPoints="1" noAdjustHandles="1" noChangeArrowheads="1" noChangeShapeType="1" noTextEdit="1"/>
              </p:cNvSpPr>
              <p:nvPr/>
            </p:nvSpPr>
            <p:spPr>
              <a:xfrm>
                <a:off x="828566" y="846187"/>
                <a:ext cx="7533534" cy="3316164"/>
              </a:xfrm>
              <a:prstGeom prst="rect">
                <a:avLst/>
              </a:prstGeom>
              <a:blipFill>
                <a:blip r:embed="rId3"/>
                <a:stretch>
                  <a:fillRect l="-728" t="-13235" r="-647" b="-184"/>
                </a:stretch>
              </a:blipFill>
            </p:spPr>
            <p:txBody>
              <a:bodyPr/>
              <a:lstStyle/>
              <a:p>
                <a:r>
                  <a:rPr lang="en-US">
                    <a:noFill/>
                  </a:rPr>
                  <a:t> </a:t>
                </a:r>
              </a:p>
            </p:txBody>
          </p:sp>
        </mc:Fallback>
      </mc:AlternateContent>
    </p:spTree>
    <p:extLst>
      <p:ext uri="{BB962C8B-B14F-4D97-AF65-F5344CB8AC3E}">
        <p14:creationId xmlns:p14="http://schemas.microsoft.com/office/powerpoint/2010/main" val="385369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anim calcmode="lin" valueType="num">
                                      <p:cBhvr>
                                        <p:cTn id="28"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grpSp>
        <p:nvGrpSpPr>
          <p:cNvPr id="5" name="Group 4"/>
          <p:cNvGrpSpPr/>
          <p:nvPr/>
        </p:nvGrpSpPr>
        <p:grpSpPr>
          <a:xfrm>
            <a:off x="5263763" y="1137038"/>
            <a:ext cx="3512397" cy="3872486"/>
            <a:chOff x="4578619" y="539506"/>
            <a:chExt cx="3664803" cy="4064502"/>
          </a:xfrm>
        </p:grpSpPr>
        <p:pic>
          <p:nvPicPr>
            <p:cNvPr id="1026" name="Google Shape;1026;p68"/>
            <p:cNvPicPr preferRelativeResize="0"/>
            <p:nvPr/>
          </p:nvPicPr>
          <p:blipFill>
            <a:blip r:embed="rId3">
              <a:alphaModFix/>
            </a:blip>
            <a:stretch>
              <a:fillRect/>
            </a:stretch>
          </p:blipFill>
          <p:spPr>
            <a:xfrm>
              <a:off x="5006056" y="539506"/>
              <a:ext cx="3173443" cy="4064502"/>
            </a:xfrm>
            <a:prstGeom prst="rect">
              <a:avLst/>
            </a:prstGeom>
            <a:noFill/>
            <a:ln>
              <a:noFill/>
            </a:ln>
          </p:spPr>
        </p:pic>
        <p:grpSp>
          <p:nvGrpSpPr>
            <p:cNvPr id="1027" name="Google Shape;1027;p68"/>
            <p:cNvGrpSpPr/>
            <p:nvPr/>
          </p:nvGrpSpPr>
          <p:grpSpPr>
            <a:xfrm>
              <a:off x="4937386" y="547254"/>
              <a:ext cx="3306036" cy="1718436"/>
              <a:chOff x="-1925205" y="1138554"/>
              <a:chExt cx="3306036" cy="1718436"/>
            </a:xfrm>
          </p:grpSpPr>
          <p:sp>
            <p:nvSpPr>
              <p:cNvPr id="1028" name="Google Shape;1028;p68"/>
              <p:cNvSpPr/>
              <p:nvPr/>
            </p:nvSpPr>
            <p:spPr>
              <a:xfrm flipH="1">
                <a:off x="789437" y="262839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8"/>
              <p:cNvSpPr/>
              <p:nvPr/>
            </p:nvSpPr>
            <p:spPr>
              <a:xfrm flipH="1">
                <a:off x="1152231" y="143579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8"/>
              <p:cNvSpPr/>
              <p:nvPr/>
            </p:nvSpPr>
            <p:spPr>
              <a:xfrm>
                <a:off x="598913" y="113855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8"/>
              <p:cNvSpPr/>
              <p:nvPr/>
            </p:nvSpPr>
            <p:spPr>
              <a:xfrm>
                <a:off x="-1925205" y="192326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2" name="Google Shape;1032;p68"/>
            <p:cNvPicPr preferRelativeResize="0"/>
            <p:nvPr/>
          </p:nvPicPr>
          <p:blipFill>
            <a:blip r:embed="rId4">
              <a:alphaModFix/>
            </a:blip>
            <a:stretch>
              <a:fillRect/>
            </a:stretch>
          </p:blipFill>
          <p:spPr>
            <a:xfrm>
              <a:off x="4578619" y="3381900"/>
              <a:ext cx="1828800" cy="1222099"/>
            </a:xfrm>
            <a:prstGeom prst="rect">
              <a:avLst/>
            </a:prstGeom>
            <a:noFill/>
            <a:ln>
              <a:noFill/>
            </a:ln>
          </p:spPr>
        </p:pic>
      </p:grpSp>
      <p:pic>
        <p:nvPicPr>
          <p:cNvPr id="4" name="Picture 3"/>
          <p:cNvPicPr>
            <a:picLocks noChangeAspect="1"/>
          </p:cNvPicPr>
          <p:nvPr/>
        </p:nvPicPr>
        <p:blipFill>
          <a:blip r:embed="rId5"/>
          <a:stretch>
            <a:fillRect/>
          </a:stretch>
        </p:blipFill>
        <p:spPr>
          <a:xfrm>
            <a:off x="571488" y="3445354"/>
            <a:ext cx="3814108" cy="967619"/>
          </a:xfrm>
          <a:prstGeom prst="rect">
            <a:avLst/>
          </a:prstGeom>
        </p:spPr>
      </p:pic>
      <p:sp>
        <p:nvSpPr>
          <p:cNvPr id="24" name="Google Shape;453;p45"/>
          <p:cNvSpPr txBox="1">
            <a:spLocks noGrp="1"/>
          </p:cNvSpPr>
          <p:nvPr>
            <p:ph type="title"/>
          </p:nvPr>
        </p:nvSpPr>
        <p:spPr>
          <a:xfrm>
            <a:off x="296222" y="356320"/>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VẬN DỤNG</a:t>
            </a:r>
            <a:endParaRPr b="1">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16" name="Group 15"/>
          <p:cNvGrpSpPr/>
          <p:nvPr/>
        </p:nvGrpSpPr>
        <p:grpSpPr>
          <a:xfrm>
            <a:off x="496105" y="335161"/>
            <a:ext cx="2750535" cy="624912"/>
            <a:chOff x="34209" y="204125"/>
            <a:chExt cx="5678647" cy="1109878"/>
          </a:xfrm>
          <a:solidFill>
            <a:schemeClr val="accent1"/>
          </a:solidFill>
        </p:grpSpPr>
        <p:sp>
          <p:nvSpPr>
            <p:cNvPr id="17" name="Pentagon 16"/>
            <p:cNvSpPr/>
            <p:nvPr/>
          </p:nvSpPr>
          <p:spPr>
            <a:xfrm>
              <a:off x="34209" y="204125"/>
              <a:ext cx="5678647"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09353" y="279668"/>
              <a:ext cx="5285928" cy="98393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3 (SGK – tr.141)</a:t>
              </a:r>
              <a:endParaRPr lang="en-US" sz="20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Rectangle 18"/>
          <p:cNvSpPr/>
          <p:nvPr/>
        </p:nvSpPr>
        <p:spPr>
          <a:xfrm>
            <a:off x="425852" y="1164079"/>
            <a:ext cx="8260788" cy="958660"/>
          </a:xfrm>
          <a:prstGeom prst="rect">
            <a:avLst/>
          </a:prstGeom>
        </p:spPr>
        <p:txBody>
          <a:bodyPr wrap="square">
            <a:spAutoFit/>
          </a:bodyPr>
          <a:lstStyle/>
          <a:p>
            <a:pPr algn="just">
              <a:lnSpc>
                <a:spcPct val="150000"/>
              </a:lnSpc>
            </a:pPr>
            <a:r>
              <a:rPr lang="vi-VN" sz="2000"/>
              <a:t>Kiểm tra điện lượng của một số viên pin tiểu do một hãng sản xuất thu được kết quả sau:</a:t>
            </a:r>
            <a:endParaRPr lang="en-US" sz="2000"/>
          </a:p>
        </p:txBody>
      </p:sp>
      <p:sp>
        <p:nvSpPr>
          <p:cNvPr id="4" name="Rectangle 3"/>
          <p:cNvSpPr/>
          <p:nvPr/>
        </p:nvSpPr>
        <p:spPr>
          <a:xfrm>
            <a:off x="496105" y="3615948"/>
            <a:ext cx="8041317" cy="1015663"/>
          </a:xfrm>
          <a:prstGeom prst="rect">
            <a:avLst/>
          </a:prstGeom>
        </p:spPr>
        <p:txBody>
          <a:bodyPr wrap="square">
            <a:spAutoFit/>
          </a:bodyPr>
          <a:lstStyle/>
          <a:p>
            <a:pPr algn="just">
              <a:lnSpc>
                <a:spcPct val="150000"/>
              </a:lnSpc>
            </a:pPr>
            <a:r>
              <a:rPr lang="vi-VN" sz="2000">
                <a:latin typeface="+mn-lt"/>
              </a:rPr>
              <a:t>Hãy ước lượng số trung bình, mốt và tứ phân vị của mẫu số liệu ghép nhóm trên.</a:t>
            </a:r>
            <a:endParaRPr lang="en-US" sz="2000">
              <a:latin typeface="+mn-lt"/>
            </a:endParaRPr>
          </a:p>
        </p:txBody>
      </p:sp>
      <p:grpSp>
        <p:nvGrpSpPr>
          <p:cNvPr id="22" name="Google Shape;697;p56"/>
          <p:cNvGrpSpPr/>
          <p:nvPr/>
        </p:nvGrpSpPr>
        <p:grpSpPr>
          <a:xfrm flipH="1">
            <a:off x="8387788" y="4452597"/>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3"/>
          <a:stretch>
            <a:fillRect/>
          </a:stretch>
        </p:blipFill>
        <p:spPr>
          <a:xfrm>
            <a:off x="7720636" y="327210"/>
            <a:ext cx="1065555" cy="71037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60235" y="2291802"/>
            <a:ext cx="7877187" cy="12114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697;p56"/>
          <p:cNvGrpSpPr/>
          <p:nvPr/>
        </p:nvGrpSpPr>
        <p:grpSpPr>
          <a:xfrm rot="4493400" flipH="1">
            <a:off x="23478" y="4469661"/>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218382" y="27580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513628" y="745263"/>
            <a:ext cx="8010169" cy="923330"/>
          </a:xfrm>
          <a:prstGeom prst="rect">
            <a:avLst/>
          </a:prstGeom>
        </p:spPr>
        <p:txBody>
          <a:bodyPr wrap="square">
            <a:spAutoFit/>
          </a:bodyPr>
          <a:lstStyle/>
          <a:p>
            <a:pPr lvl="0" algn="just">
              <a:lnSpc>
                <a:spcPct val="150000"/>
              </a:lnSpc>
              <a:spcBef>
                <a:spcPts val="600"/>
              </a:spcBef>
              <a:spcAft>
                <a:spcPts val="800"/>
              </a:spcAft>
              <a:defRPr/>
            </a:pPr>
            <a:r>
              <a:rPr lang="vi-VN" sz="1800">
                <a:latin typeface="Arial" panose="020B0604020202020204" pitchFamily="34" charset="0"/>
                <a:ea typeface="Arial" panose="020B0604020202020204" pitchFamily="34" charset="0"/>
                <a:cs typeface="Times New Roman" panose="02020603050405020304" pitchFamily="18" charset="0"/>
              </a:rPr>
              <a:t>Từ bảng số liệu ghép nhóm, ta có bảng thống kê điện lượng của một số viên pin tiểu theo giá trị đại diện như sau:</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860479215"/>
                  </p:ext>
                </p:extLst>
              </p:nvPr>
            </p:nvGraphicFramePr>
            <p:xfrm>
              <a:off x="1241751" y="1780966"/>
              <a:ext cx="6705391" cy="1247902"/>
            </p:xfrm>
            <a:graphic>
              <a:graphicData uri="http://schemas.openxmlformats.org/drawingml/2006/table">
                <a:tbl>
                  <a:tblPr firstRow="1" firstCol="1" bandRow="1"/>
                  <a:tblGrid>
                    <a:gridCol w="2389551">
                      <a:extLst>
                        <a:ext uri="{9D8B030D-6E8A-4147-A177-3AD203B41FA5}">
                          <a16:colId xmlns:a16="http://schemas.microsoft.com/office/drawing/2014/main" val="1213567052"/>
                        </a:ext>
                      </a:extLst>
                    </a:gridCol>
                    <a:gridCol w="863168">
                      <a:extLst>
                        <a:ext uri="{9D8B030D-6E8A-4147-A177-3AD203B41FA5}">
                          <a16:colId xmlns:a16="http://schemas.microsoft.com/office/drawing/2014/main" val="1874173649"/>
                        </a:ext>
                      </a:extLst>
                    </a:gridCol>
                    <a:gridCol w="863168">
                      <a:extLst>
                        <a:ext uri="{9D8B030D-6E8A-4147-A177-3AD203B41FA5}">
                          <a16:colId xmlns:a16="http://schemas.microsoft.com/office/drawing/2014/main" val="3402740906"/>
                        </a:ext>
                      </a:extLst>
                    </a:gridCol>
                    <a:gridCol w="863168">
                      <a:extLst>
                        <a:ext uri="{9D8B030D-6E8A-4147-A177-3AD203B41FA5}">
                          <a16:colId xmlns:a16="http://schemas.microsoft.com/office/drawing/2014/main" val="1327822643"/>
                        </a:ext>
                      </a:extLst>
                    </a:gridCol>
                    <a:gridCol w="863168">
                      <a:extLst>
                        <a:ext uri="{9D8B030D-6E8A-4147-A177-3AD203B41FA5}">
                          <a16:colId xmlns:a16="http://schemas.microsoft.com/office/drawing/2014/main" val="2300542063"/>
                        </a:ext>
                      </a:extLst>
                    </a:gridCol>
                    <a:gridCol w="863168">
                      <a:extLst>
                        <a:ext uri="{9D8B030D-6E8A-4147-A177-3AD203B41FA5}">
                          <a16:colId xmlns:a16="http://schemas.microsoft.com/office/drawing/2014/main" val="1768741856"/>
                        </a:ext>
                      </a:extLst>
                    </a:gridCol>
                  </a:tblGrid>
                  <a:tr h="730396">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m>
                                  <m:mPr>
                                    <m:plcHide m:val="on"/>
                                    <m:mcs>
                                      <m:mc>
                                        <m:mcPr>
                                          <m:count m:val="1"/>
                                          <m:mcJc m:val="center"/>
                                        </m:mcPr>
                                      </m:mc>
                                    </m:mcs>
                                    <m:ctrlPr>
                                      <a:rPr lang="en-US" sz="1600" i="1" kern="100">
                                        <a:effectLst/>
                                        <a:latin typeface="Cambria Math" panose="02040503050406030204" pitchFamily="18" charset="0"/>
                                        <a:ea typeface="Calibri" panose="020F0502020204030204" pitchFamily="34" charset="0"/>
                                        <a:cs typeface="Times New Roman" panose="02020603050405020304" pitchFamily="18" charset="0"/>
                                      </a:rPr>
                                    </m:ctrlPr>
                                  </m:mPr>
                                  <m:mr>
                                    <m:e>
                                      <m:r>
                                        <m:rPr>
                                          <m:nor/>
                                        </m:rPr>
                                        <a:rPr lang="en-US" sz="1600" i="1" kern="100">
                                          <a:effectLst/>
                                          <a:latin typeface="+mj-lt"/>
                                          <a:ea typeface="Calibri" panose="020F0502020204030204" pitchFamily="34" charset="0"/>
                                          <a:cs typeface="Times New Roman" panose="02020603050405020304" pitchFamily="18" charset="0"/>
                                        </a:rPr>
                                        <m:t> </m:t>
                                      </m:r>
                                      <m:r>
                                        <m:rPr>
                                          <m:nor/>
                                        </m:rPr>
                                        <a:rPr lang="en-US" sz="1600" kern="100">
                                          <a:effectLst/>
                                          <a:latin typeface="+mj-lt"/>
                                          <a:ea typeface="Calibri" panose="020F0502020204030204" pitchFamily="34" charset="0"/>
                                          <a:cs typeface="Times New Roman" panose="02020603050405020304" pitchFamily="18" charset="0"/>
                                        </a:rPr>
                                        <m:t>Đ</m:t>
                                      </m:r>
                                      <m:r>
                                        <m:rPr>
                                          <m:nor/>
                                        </m:rPr>
                                        <a:rPr lang="en-US" sz="1600" kern="100">
                                          <a:effectLst/>
                                          <a:latin typeface="+mj-lt"/>
                                          <a:ea typeface="Calibri" panose="020F0502020204030204" pitchFamily="34" charset="0"/>
                                          <a:cs typeface="Times New Roman" panose="02020603050405020304" pitchFamily="18" charset="0"/>
                                        </a:rPr>
                                        <m:t>i</m:t>
                                      </m:r>
                                      <m:r>
                                        <m:rPr>
                                          <m:nor/>
                                        </m:rPr>
                                        <a:rPr lang="en-US" sz="1600" kern="100">
                                          <a:effectLst/>
                                          <a:latin typeface="+mj-lt"/>
                                          <a:ea typeface="Calibri" panose="020F0502020204030204" pitchFamily="34" charset="0"/>
                                          <a:cs typeface="Times New Roman" panose="02020603050405020304" pitchFamily="18" charset="0"/>
                                        </a:rPr>
                                        <m:t>ệ</m:t>
                                      </m:r>
                                      <m:r>
                                        <m:rPr>
                                          <m:nor/>
                                        </m:rPr>
                                        <a:rPr lang="en-US" sz="1600" kern="100">
                                          <a:effectLst/>
                                          <a:latin typeface="+mj-lt"/>
                                          <a:ea typeface="Calibri" panose="020F0502020204030204" pitchFamily="34" charset="0"/>
                                          <a:cs typeface="Times New Roman" panose="02020603050405020304" pitchFamily="18" charset="0"/>
                                        </a:rPr>
                                        <m:t>n</m:t>
                                      </m:r>
                                      <m:r>
                                        <m:rPr>
                                          <m:nor/>
                                        </m:rPr>
                                        <a:rPr lang="en-US" sz="1600" kern="100">
                                          <a:effectLst/>
                                          <a:latin typeface="+mj-lt"/>
                                          <a:ea typeface="Calibri" panose="020F0502020204030204" pitchFamily="34" charset="0"/>
                                          <a:cs typeface="Times New Roman" panose="02020603050405020304" pitchFamily="18" charset="0"/>
                                        </a:rPr>
                                        <m:t> </m:t>
                                      </m:r>
                                      <m:r>
                                        <m:rPr>
                                          <m:nor/>
                                        </m:rPr>
                                        <a:rPr lang="en-US" sz="1600" kern="100">
                                          <a:effectLst/>
                                          <a:latin typeface="+mj-lt"/>
                                          <a:ea typeface="Calibri" panose="020F0502020204030204" pitchFamily="34" charset="0"/>
                                          <a:cs typeface="Times New Roman" panose="02020603050405020304" pitchFamily="18" charset="0"/>
                                        </a:rPr>
                                        <m:t>l</m:t>
                                      </m:r>
                                      <m:r>
                                        <m:rPr>
                                          <m:nor/>
                                        </m:rPr>
                                        <a:rPr lang="en-US" sz="1600" kern="100">
                                          <a:effectLst/>
                                          <a:latin typeface="+mj-lt"/>
                                          <a:ea typeface="Calibri" panose="020F0502020204030204" pitchFamily="34" charset="0"/>
                                          <a:cs typeface="Times New Roman" panose="02020603050405020304" pitchFamily="18" charset="0"/>
                                        </a:rPr>
                                        <m:t>ượ</m:t>
                                      </m:r>
                                      <m:r>
                                        <m:rPr>
                                          <m:nor/>
                                        </m:rPr>
                                        <a:rPr lang="en-US" sz="1600" kern="100">
                                          <a:effectLst/>
                                          <a:latin typeface="+mj-lt"/>
                                          <a:ea typeface="Calibri" panose="020F0502020204030204" pitchFamily="34" charset="0"/>
                                          <a:cs typeface="Times New Roman" panose="02020603050405020304" pitchFamily="18" charset="0"/>
                                        </a:rPr>
                                        <m:t>ng</m:t>
                                      </m:r>
                                      <m:r>
                                        <m:rPr>
                                          <m:nor/>
                                        </m:rPr>
                                        <a:rPr lang="en-US" sz="1600" kern="100">
                                          <a:effectLst/>
                                          <a:latin typeface="+mj-lt"/>
                                          <a:ea typeface="Calibri" panose="020F0502020204030204" pitchFamily="34" charset="0"/>
                                          <a:cs typeface="Times New Roman" panose="02020603050405020304" pitchFamily="18" charset="0"/>
                                        </a:rPr>
                                        <m:t> đạ</m:t>
                                      </m:r>
                                      <m:r>
                                        <m:rPr>
                                          <m:nor/>
                                        </m:rPr>
                                        <a:rPr lang="en-US" sz="1600" kern="100">
                                          <a:effectLst/>
                                          <a:latin typeface="+mj-lt"/>
                                          <a:ea typeface="Calibri" panose="020F0502020204030204" pitchFamily="34" charset="0"/>
                                          <a:cs typeface="Times New Roman" panose="02020603050405020304" pitchFamily="18" charset="0"/>
                                        </a:rPr>
                                        <m:t>i</m:t>
                                      </m:r>
                                      <m:r>
                                        <m:rPr>
                                          <m:nor/>
                                        </m:rPr>
                                        <a:rPr lang="en-US" sz="1600" kern="100">
                                          <a:effectLst/>
                                          <a:latin typeface="+mj-lt"/>
                                          <a:ea typeface="Calibri" panose="020F0502020204030204" pitchFamily="34" charset="0"/>
                                          <a:cs typeface="Times New Roman" panose="02020603050405020304" pitchFamily="18" charset="0"/>
                                        </a:rPr>
                                        <m:t> </m:t>
                                      </m:r>
                                      <m:r>
                                        <m:rPr>
                                          <m:nor/>
                                        </m:rPr>
                                        <a:rPr lang="en-US" sz="1600" kern="100">
                                          <a:effectLst/>
                                          <a:latin typeface="+mj-lt"/>
                                          <a:ea typeface="Calibri" panose="020F0502020204030204" pitchFamily="34" charset="0"/>
                                          <a:cs typeface="Times New Roman" panose="02020603050405020304" pitchFamily="18" charset="0"/>
                                        </a:rPr>
                                        <m:t>di</m:t>
                                      </m:r>
                                      <m:r>
                                        <m:rPr>
                                          <m:nor/>
                                        </m:rPr>
                                        <a:rPr lang="en-US" sz="1600" kern="100">
                                          <a:effectLst/>
                                          <a:latin typeface="+mj-lt"/>
                                          <a:ea typeface="Calibri" panose="020F0502020204030204" pitchFamily="34" charset="0"/>
                                          <a:cs typeface="Times New Roman" panose="02020603050405020304" pitchFamily="18" charset="0"/>
                                        </a:rPr>
                                        <m:t>ệ</m:t>
                                      </m:r>
                                      <m:r>
                                        <m:rPr>
                                          <m:nor/>
                                        </m:rPr>
                                        <a:rPr lang="en-US" sz="1600" kern="100">
                                          <a:effectLst/>
                                          <a:latin typeface="+mj-lt"/>
                                          <a:ea typeface="Calibri" panose="020F0502020204030204" pitchFamily="34" charset="0"/>
                                          <a:cs typeface="Times New Roman" panose="02020603050405020304" pitchFamily="18" charset="0"/>
                                        </a:rPr>
                                        <m:t>n</m:t>
                                      </m:r>
                                      <m:r>
                                        <m:rPr>
                                          <m:nor/>
                                        </m:rPr>
                                        <a:rPr lang="en-US" sz="1600" i="1" kern="100">
                                          <a:effectLst/>
                                          <a:latin typeface="+mj-lt"/>
                                          <a:ea typeface="Calibri" panose="020F0502020204030204" pitchFamily="34" charset="0"/>
                                          <a:cs typeface="Times New Roman" panose="02020603050405020304" pitchFamily="18" charset="0"/>
                                        </a:rPr>
                                        <m:t> </m:t>
                                      </m:r>
                                    </m:e>
                                  </m:mr>
                                  <m:mr>
                                    <m:e>
                                      <m:r>
                                        <m:rPr>
                                          <m:nor/>
                                        </m:rPr>
                                        <a:rPr lang="en-US" sz="1600" i="1" kern="100">
                                          <a:effectLst/>
                                          <a:latin typeface="+mj-lt"/>
                                          <a:ea typeface="Calibri" panose="020F0502020204030204" pitchFamily="34" charset="0"/>
                                          <a:cs typeface="Times New Roman" panose="02020603050405020304" pitchFamily="18" charset="0"/>
                                        </a:rPr>
                                        <m:t> </m:t>
                                      </m:r>
                                      <m:r>
                                        <m:rPr>
                                          <m:nor/>
                                        </m:rPr>
                                        <a:rPr lang="en-US" sz="1600" kern="100">
                                          <a:effectLst/>
                                          <a:latin typeface="+mj-lt"/>
                                          <a:ea typeface="Calibri" panose="020F0502020204030204" pitchFamily="34" charset="0"/>
                                          <a:cs typeface="Times New Roman" panose="02020603050405020304" pitchFamily="18" charset="0"/>
                                        </a:rPr>
                                        <m:t>(đơ</m:t>
                                      </m:r>
                                      <m:r>
                                        <m:rPr>
                                          <m:nor/>
                                        </m:rPr>
                                        <a:rPr lang="en-US" sz="1600" kern="100">
                                          <a:effectLst/>
                                          <a:latin typeface="+mj-lt"/>
                                          <a:ea typeface="Calibri" panose="020F0502020204030204" pitchFamily="34" charset="0"/>
                                          <a:cs typeface="Times New Roman" panose="02020603050405020304" pitchFamily="18" charset="0"/>
                                        </a:rPr>
                                        <m:t>n</m:t>
                                      </m:r>
                                      <m:r>
                                        <m:rPr>
                                          <m:nor/>
                                        </m:rPr>
                                        <a:rPr lang="en-US" sz="1600" kern="100">
                                          <a:effectLst/>
                                          <a:latin typeface="+mj-lt"/>
                                          <a:ea typeface="Calibri" panose="020F0502020204030204" pitchFamily="34" charset="0"/>
                                          <a:cs typeface="Times New Roman" panose="02020603050405020304" pitchFamily="18" charset="0"/>
                                        </a:rPr>
                                        <m:t> </m:t>
                                      </m:r>
                                      <m:r>
                                        <m:rPr>
                                          <m:nor/>
                                        </m:rPr>
                                        <a:rPr lang="en-US" sz="1600" kern="100">
                                          <a:effectLst/>
                                          <a:latin typeface="+mj-lt"/>
                                          <a:ea typeface="Calibri" panose="020F0502020204030204" pitchFamily="34" charset="0"/>
                                          <a:cs typeface="Times New Roman" panose="02020603050405020304" pitchFamily="18" charset="0"/>
                                        </a:rPr>
                                        <m:t>v</m:t>
                                      </m:r>
                                      <m:r>
                                        <m:rPr>
                                          <m:nor/>
                                        </m:rPr>
                                        <a:rPr lang="en-US" sz="1600" kern="100">
                                          <a:effectLst/>
                                          <a:latin typeface="+mj-lt"/>
                                          <a:ea typeface="Calibri" panose="020F0502020204030204" pitchFamily="34" charset="0"/>
                                          <a:cs typeface="Times New Roman" panose="02020603050405020304" pitchFamily="18" charset="0"/>
                                        </a:rPr>
                                        <m:t>ị: </m:t>
                                      </m:r>
                                      <m:r>
                                        <m:rPr>
                                          <m:nor/>
                                        </m:rPr>
                                        <a:rPr lang="en-US" sz="1600" kern="100">
                                          <a:effectLst/>
                                          <a:latin typeface="+mj-lt"/>
                                          <a:ea typeface="Calibri" panose="020F0502020204030204" pitchFamily="34" charset="0"/>
                                          <a:cs typeface="Times New Roman" panose="02020603050405020304" pitchFamily="18" charset="0"/>
                                        </a:rPr>
                                        <m:t>ngh</m:t>
                                      </m:r>
                                      <m:r>
                                        <m:rPr>
                                          <m:nor/>
                                        </m:rPr>
                                        <a:rPr lang="en-US" sz="1600" kern="100">
                                          <a:effectLst/>
                                          <a:latin typeface="+mj-lt"/>
                                          <a:ea typeface="Calibri" panose="020F0502020204030204" pitchFamily="34" charset="0"/>
                                          <a:cs typeface="Times New Roman" panose="02020603050405020304" pitchFamily="18" charset="0"/>
                                        </a:rPr>
                                        <m:t>ì</m:t>
                                      </m:r>
                                      <m:r>
                                        <m:rPr>
                                          <m:nor/>
                                        </m:rPr>
                                        <a:rPr lang="en-US" sz="1600" kern="100">
                                          <a:effectLst/>
                                          <a:latin typeface="+mj-lt"/>
                                          <a:ea typeface="Calibri" panose="020F0502020204030204" pitchFamily="34" charset="0"/>
                                          <a:cs typeface="Times New Roman" panose="02020603050405020304" pitchFamily="18" charset="0"/>
                                        </a:rPr>
                                        <m:t>n</m:t>
                                      </m:r>
                                      <m:r>
                                        <m:rPr>
                                          <m:nor/>
                                        </m:rPr>
                                        <a:rPr lang="en-US" sz="1600" kern="100">
                                          <a:effectLst/>
                                          <a:latin typeface="+mj-lt"/>
                                          <a:ea typeface="Calibri" panose="020F0502020204030204" pitchFamily="34" charset="0"/>
                                          <a:cs typeface="Times New Roman" panose="02020603050405020304" pitchFamily="18" charset="0"/>
                                        </a:rPr>
                                        <m:t> </m:t>
                                      </m:r>
                                      <m:r>
                                        <m:rPr>
                                          <m:nor/>
                                        </m:rPr>
                                        <a:rPr lang="en-US" sz="1600" kern="100">
                                          <a:effectLst/>
                                          <a:latin typeface="+mj-lt"/>
                                          <a:ea typeface="Calibri" panose="020F0502020204030204" pitchFamily="34" charset="0"/>
                                          <a:cs typeface="Times New Roman" panose="02020603050405020304" pitchFamily="18" charset="0"/>
                                        </a:rPr>
                                        <m:t>mAh</m:t>
                                      </m:r>
                                      <m:r>
                                        <m:rPr>
                                          <m:nor/>
                                        </m:rPr>
                                        <a:rPr lang="en-US" sz="1600" kern="100">
                                          <a:effectLst/>
                                          <a:latin typeface="+mj-lt"/>
                                          <a:ea typeface="Calibri" panose="020F0502020204030204" pitchFamily="34" charset="0"/>
                                          <a:cs typeface="Times New Roman" panose="02020603050405020304" pitchFamily="18" charset="0"/>
                                        </a:rPr>
                                        <m:t>)</m:t>
                                      </m:r>
                                      <m:r>
                                        <m:rPr>
                                          <m:nor/>
                                        </m:rPr>
                                        <a:rPr lang="en-US" sz="1600" i="1" kern="100">
                                          <a:effectLst/>
                                          <a:latin typeface="+mj-lt"/>
                                          <a:ea typeface="Calibri" panose="020F0502020204030204" pitchFamily="34" charset="0"/>
                                          <a:cs typeface="Times New Roman" panose="02020603050405020304" pitchFamily="18" charset="0"/>
                                        </a:rPr>
                                        <m:t> </m:t>
                                      </m:r>
                                    </m:e>
                                  </m:mr>
                                </m:m>
                              </m:oMath>
                            </m:oMathPara>
                          </a14:m>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0,925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0,975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1,025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1,075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1,125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821694"/>
                      </a:ext>
                    </a:extLst>
                  </a:tr>
                  <a:tr h="409691">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Số viên pin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10</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20</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35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609392"/>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860479215"/>
                  </p:ext>
                </p:extLst>
              </p:nvPr>
            </p:nvGraphicFramePr>
            <p:xfrm>
              <a:off x="1241751" y="1780966"/>
              <a:ext cx="6705391" cy="1247902"/>
            </p:xfrm>
            <a:graphic>
              <a:graphicData uri="http://schemas.openxmlformats.org/drawingml/2006/table">
                <a:tbl>
                  <a:tblPr firstRow="1" firstCol="1" bandRow="1"/>
                  <a:tblGrid>
                    <a:gridCol w="2389551">
                      <a:extLst>
                        <a:ext uri="{9D8B030D-6E8A-4147-A177-3AD203B41FA5}">
                          <a16:colId xmlns:a16="http://schemas.microsoft.com/office/drawing/2014/main" val="1213567052"/>
                        </a:ext>
                      </a:extLst>
                    </a:gridCol>
                    <a:gridCol w="863168">
                      <a:extLst>
                        <a:ext uri="{9D8B030D-6E8A-4147-A177-3AD203B41FA5}">
                          <a16:colId xmlns:a16="http://schemas.microsoft.com/office/drawing/2014/main" val="1874173649"/>
                        </a:ext>
                      </a:extLst>
                    </a:gridCol>
                    <a:gridCol w="863168">
                      <a:extLst>
                        <a:ext uri="{9D8B030D-6E8A-4147-A177-3AD203B41FA5}">
                          <a16:colId xmlns:a16="http://schemas.microsoft.com/office/drawing/2014/main" val="3402740906"/>
                        </a:ext>
                      </a:extLst>
                    </a:gridCol>
                    <a:gridCol w="863168">
                      <a:extLst>
                        <a:ext uri="{9D8B030D-6E8A-4147-A177-3AD203B41FA5}">
                          <a16:colId xmlns:a16="http://schemas.microsoft.com/office/drawing/2014/main" val="1327822643"/>
                        </a:ext>
                      </a:extLst>
                    </a:gridCol>
                    <a:gridCol w="863168">
                      <a:extLst>
                        <a:ext uri="{9D8B030D-6E8A-4147-A177-3AD203B41FA5}">
                          <a16:colId xmlns:a16="http://schemas.microsoft.com/office/drawing/2014/main" val="2300542063"/>
                        </a:ext>
                      </a:extLst>
                    </a:gridCol>
                    <a:gridCol w="863168">
                      <a:extLst>
                        <a:ext uri="{9D8B030D-6E8A-4147-A177-3AD203B41FA5}">
                          <a16:colId xmlns:a16="http://schemas.microsoft.com/office/drawing/2014/main" val="1768741856"/>
                        </a:ext>
                      </a:extLst>
                    </a:gridCol>
                  </a:tblGrid>
                  <a:tr h="825754">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5" t="-735" r="-181378" b="-59559"/>
                          </a:stretch>
                        </a:blipFill>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0,925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0,975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1,025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1,075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1,125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821694"/>
                      </a:ext>
                    </a:extLst>
                  </a:tr>
                  <a:tr h="422148">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Số viên pin</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10</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20</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35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15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600" kern="100">
                              <a:effectLst/>
                              <a:latin typeface="+mj-lt"/>
                              <a:ea typeface="Calibri" panose="020F0502020204030204" pitchFamily="34" charset="0"/>
                              <a:cs typeface="Times New Roman" panose="02020603050405020304" pitchFamily="18" charset="0"/>
                            </a:rPr>
                            <a:t>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5609392"/>
                      </a:ext>
                    </a:extLst>
                  </a:tr>
                </a:tbl>
              </a:graphicData>
            </a:graphic>
          </p:graphicFrame>
        </mc:Fallback>
      </mc:AlternateContent>
      <mc:AlternateContent xmlns:mc="http://schemas.openxmlformats.org/markup-compatibility/2006" xmlns:a14="http://schemas.microsoft.com/office/drawing/2010/main">
        <mc:Choice Requires="a14">
          <p:sp>
            <p:nvSpPr>
              <p:cNvPr id="4" name="Rectangle 3"/>
              <p:cNvSpPr/>
              <p:nvPr/>
            </p:nvSpPr>
            <p:spPr>
              <a:xfrm>
                <a:off x="513628" y="3141242"/>
                <a:ext cx="8630661" cy="1763688"/>
              </a:xfrm>
              <a:prstGeom prst="rect">
                <a:avLst/>
              </a:prstGeom>
            </p:spPr>
            <p:txBody>
              <a:bodyPr wrap="square">
                <a:spAutoFit/>
              </a:bodyPr>
              <a:lstStyle/>
              <a:p>
                <a:pPr>
                  <a:lnSpc>
                    <a:spcPct val="150000"/>
                  </a:lnSpc>
                  <a:spcBef>
                    <a:spcPts val="100"/>
                  </a:spcBef>
                  <a:spcAft>
                    <a:spcPts val="100"/>
                  </a:spcAft>
                </a:pPr>
                <a:r>
                  <a:rPr lang="en-US" sz="1800" kern="100">
                    <a:latin typeface="+mn-lt"/>
                    <a:ea typeface="Calibri" panose="020F0502020204030204" pitchFamily="34" charset="0"/>
                    <a:cs typeface="Times New Roman" panose="02020603050405020304" pitchFamily="18" charset="0"/>
                  </a:rPr>
                  <a:t>Cỡ mẫu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oMath>
                </a14:m>
                <a:r>
                  <a:rPr lang="en-US" sz="1800" kern="100">
                    <a:effectLst/>
                    <a:latin typeface="+mn-lt"/>
                    <a:ea typeface="Calibri" panose="020F0502020204030204" pitchFamily="34" charset="0"/>
                    <a:cs typeface="Times New Roman" panose="02020603050405020304" pitchFamily="18" charset="0"/>
                  </a:rPr>
                  <a:t>.</a:t>
                </a:r>
              </a:p>
              <a:p>
                <a:pPr>
                  <a:lnSpc>
                    <a:spcPct val="150000"/>
                  </a:lnSpc>
                  <a:spcBef>
                    <a:spcPts val="100"/>
                  </a:spcBef>
                  <a:spcAft>
                    <a:spcPts val="100"/>
                  </a:spcAft>
                </a:pPr>
                <a:r>
                  <a:rPr lang="en-US" sz="1800" kern="100">
                    <a:effectLst/>
                    <a:latin typeface="+mn-lt"/>
                    <a:ea typeface="Calibri" panose="020F0502020204030204" pitchFamily="34" charset="0"/>
                    <a:cs typeface="Times New Roman" panose="02020603050405020304" pitchFamily="18" charset="0"/>
                  </a:rPr>
                  <a:t>Số trung bình của mẫu số liệu ghép nhóm là:</a:t>
                </a: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acc>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10⋅0,925+20⋅0,975+35⋅1,025+15⋅1,075+5⋅1,125</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≈1,016</m:t>
                      </m:r>
                      <m:r>
                        <m:rPr>
                          <m:nor/>
                        </m:rPr>
                        <a:rPr lang="en-US" sz="1800" kern="100">
                          <a:effectLst/>
                          <a:latin typeface="+mn-lt"/>
                          <a:ea typeface="Calibri" panose="020F0502020204030204" pitchFamily="34" charset="0"/>
                          <a:cs typeface="Times New Roman" panose="02020603050405020304" pitchFamily="18" charset="0"/>
                        </a:rPr>
                        <m:t>.</m:t>
                      </m:r>
                      <m:r>
                        <m:rPr>
                          <m:nor/>
                        </m:rPr>
                        <a:rPr lang="en-US" sz="1800" i="1" kern="100">
                          <a:effectLst/>
                          <a:latin typeface="+mn-lt"/>
                          <a:ea typeface="Calibri" panose="020F0502020204030204" pitchFamily="34" charset="0"/>
                          <a:cs typeface="Times New Roman" panose="02020603050405020304" pitchFamily="18" charset="0"/>
                        </a:rPr>
                        <m:t> </m:t>
                      </m:r>
                    </m:oMath>
                  </m:oMathPara>
                </a14:m>
                <a:endParaRPr lang="en-US" sz="18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13628" y="3141242"/>
                <a:ext cx="8630661" cy="1763688"/>
              </a:xfrm>
              <a:prstGeom prst="rect">
                <a:avLst/>
              </a:prstGeom>
              <a:blipFill>
                <a:blip r:embed="rId4"/>
                <a:stretch>
                  <a:fillRect l="-565"/>
                </a:stretch>
              </a:blipFill>
            </p:spPr>
            <p:txBody>
              <a:bodyPr/>
              <a:lstStyle/>
              <a:p>
                <a:r>
                  <a:rPr lang="en-US">
                    <a:noFill/>
                  </a:rPr>
                  <a:t> </a:t>
                </a:r>
              </a:p>
            </p:txBody>
          </p:sp>
        </mc:Fallback>
      </mc:AlternateContent>
    </p:spTree>
    <p:extLst>
      <p:ext uri="{BB962C8B-B14F-4D97-AF65-F5344CB8AC3E}">
        <p14:creationId xmlns:p14="http://schemas.microsoft.com/office/powerpoint/2010/main" val="773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36"/>
          <p:cNvSpPr txBox="1">
            <a:spLocks noGrp="1"/>
          </p:cNvSpPr>
          <p:nvPr>
            <p:ph type="title" idx="2"/>
          </p:nvPr>
        </p:nvSpPr>
        <p:spPr>
          <a:xfrm>
            <a:off x="3476702" y="1976653"/>
            <a:ext cx="654821" cy="5289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mn-lt"/>
              </a:rPr>
              <a:t>01</a:t>
            </a:r>
            <a:endParaRPr sz="2700" dirty="0">
              <a:latin typeface="+mn-lt"/>
            </a:endParaRPr>
          </a:p>
        </p:txBody>
      </p:sp>
      <p:sp>
        <p:nvSpPr>
          <p:cNvPr id="221" name="Google Shape;221;p36"/>
          <p:cNvSpPr txBox="1">
            <a:spLocks noGrp="1"/>
          </p:cNvSpPr>
          <p:nvPr>
            <p:ph type="subTitle" idx="3"/>
          </p:nvPr>
        </p:nvSpPr>
        <p:spPr>
          <a:xfrm>
            <a:off x="4187243" y="1752623"/>
            <a:ext cx="5409512" cy="731400"/>
          </a:xfrm>
          <a:prstGeom prst="rect">
            <a:avLst/>
          </a:prstGeom>
        </p:spPr>
        <p:txBody>
          <a:bodyPr spcFirstLastPara="1" wrap="square" lIns="91425" tIns="91425" rIns="91425" bIns="91425" anchor="b" anchorCtr="0">
            <a:noAutofit/>
          </a:bodyPr>
          <a:lstStyle/>
          <a:p>
            <a:pPr marL="0" lvl="0" indent="0"/>
            <a:r>
              <a:rPr lang="en-US" sz="2400" b="0" dirty="0" err="1">
                <a:latin typeface="+mn-lt"/>
              </a:rPr>
              <a:t>Trung</a:t>
            </a:r>
            <a:r>
              <a:rPr lang="en-US" sz="2400" b="0">
                <a:latin typeface="+mn-lt"/>
              </a:rPr>
              <a:t> vị</a:t>
            </a:r>
            <a:endParaRPr sz="2400" b="0">
              <a:latin typeface="+mn-lt"/>
            </a:endParaRPr>
          </a:p>
        </p:txBody>
      </p:sp>
      <p:grpSp>
        <p:nvGrpSpPr>
          <p:cNvPr id="231" name="Google Shape;231;p36"/>
          <p:cNvGrpSpPr/>
          <p:nvPr/>
        </p:nvGrpSpPr>
        <p:grpSpPr>
          <a:xfrm>
            <a:off x="7341458" y="3973638"/>
            <a:ext cx="1325843" cy="966753"/>
            <a:chOff x="7333507" y="905206"/>
            <a:chExt cx="1325843" cy="966753"/>
          </a:xfrm>
        </p:grpSpPr>
        <p:pic>
          <p:nvPicPr>
            <p:cNvPr id="232" name="Google Shape;232;p36"/>
            <p:cNvPicPr preferRelativeResize="0"/>
            <p:nvPr/>
          </p:nvPicPr>
          <p:blipFill rotWithShape="1">
            <a:blip r:embed="rId3">
              <a:alphaModFix/>
            </a:blip>
            <a:srcRect l="308" r="298"/>
            <a:stretch/>
          </p:blipFill>
          <p:spPr>
            <a:xfrm>
              <a:off x="7333507" y="1133788"/>
              <a:ext cx="1097281" cy="738171"/>
            </a:xfrm>
            <a:prstGeom prst="rect">
              <a:avLst/>
            </a:prstGeom>
            <a:noFill/>
            <a:ln>
              <a:noFill/>
            </a:ln>
          </p:spPr>
        </p:pic>
        <p:sp>
          <p:nvSpPr>
            <p:cNvPr id="233" name="Google Shape;233;p36"/>
            <p:cNvSpPr/>
            <p:nvPr/>
          </p:nvSpPr>
          <p:spPr>
            <a:xfrm>
              <a:off x="8430750" y="9052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itle 2"/>
          <p:cNvSpPr>
            <a:spLocks noGrp="1"/>
          </p:cNvSpPr>
          <p:nvPr>
            <p:ph type="title"/>
          </p:nvPr>
        </p:nvSpPr>
        <p:spPr>
          <a:xfrm>
            <a:off x="2577447" y="555431"/>
            <a:ext cx="4100296" cy="371759"/>
          </a:xfrm>
        </p:spPr>
        <p:txBody>
          <a:bodyPr/>
          <a:lstStyle/>
          <a:p>
            <a:r>
              <a:rPr lang="en-US" sz="3200">
                <a:latin typeface="+mn-lt"/>
              </a:rPr>
              <a:t>NỘI DUNG BÀI HỌC</a:t>
            </a:r>
            <a:endParaRPr lang="en-US" sz="3200" b="1">
              <a:latin typeface="+mn-lt"/>
            </a:endParaRPr>
          </a:p>
        </p:txBody>
      </p:sp>
      <p:sp>
        <p:nvSpPr>
          <p:cNvPr id="35" name="Google Shape;220;p36"/>
          <p:cNvSpPr txBox="1">
            <a:spLocks noGrp="1"/>
          </p:cNvSpPr>
          <p:nvPr>
            <p:ph type="title" idx="2"/>
          </p:nvPr>
        </p:nvSpPr>
        <p:spPr>
          <a:xfrm>
            <a:off x="3476702" y="3346968"/>
            <a:ext cx="654821" cy="5289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mn-lt"/>
              </a:rPr>
              <a:t>02</a:t>
            </a:r>
            <a:endParaRPr sz="2700">
              <a:latin typeface="+mn-lt"/>
            </a:endParaRPr>
          </a:p>
        </p:txBody>
      </p:sp>
      <p:sp>
        <p:nvSpPr>
          <p:cNvPr id="36" name="Google Shape;221;p36"/>
          <p:cNvSpPr txBox="1">
            <a:spLocks noGrp="1"/>
          </p:cNvSpPr>
          <p:nvPr>
            <p:ph type="subTitle" idx="3"/>
          </p:nvPr>
        </p:nvSpPr>
        <p:spPr>
          <a:xfrm>
            <a:off x="4187243" y="3144548"/>
            <a:ext cx="2030677" cy="731400"/>
          </a:xfrm>
          <a:prstGeom prst="rect">
            <a:avLst/>
          </a:prstGeom>
        </p:spPr>
        <p:txBody>
          <a:bodyPr spcFirstLastPara="1" wrap="square" lIns="91425" tIns="91425" rIns="91425" bIns="91425" anchor="b" anchorCtr="0">
            <a:noAutofit/>
          </a:bodyPr>
          <a:lstStyle/>
          <a:p>
            <a:pPr marL="0" lvl="0" indent="0"/>
            <a:r>
              <a:rPr lang="en-US" sz="2400" b="0">
                <a:latin typeface="+mn-lt"/>
              </a:rPr>
              <a:t>Tứ phân vị</a:t>
            </a:r>
            <a:endParaRPr sz="2400" b="0">
              <a:latin typeface="+mn-lt"/>
            </a:endParaRPr>
          </a:p>
        </p:txBody>
      </p:sp>
      <p:pic>
        <p:nvPicPr>
          <p:cNvPr id="6" name="Picture 5"/>
          <p:cNvPicPr>
            <a:picLocks noChangeAspect="1"/>
          </p:cNvPicPr>
          <p:nvPr/>
        </p:nvPicPr>
        <p:blipFill>
          <a:blip r:embed="rId4"/>
          <a:stretch>
            <a:fillRect/>
          </a:stretch>
        </p:blipFill>
        <p:spPr>
          <a:xfrm>
            <a:off x="647603" y="1904646"/>
            <a:ext cx="1867493" cy="1601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0"/>
                                        </p:tgtEl>
                                        <p:attrNameLst>
                                          <p:attrName>style.visibility</p:attrName>
                                        </p:attrNameLst>
                                      </p:cBhvr>
                                      <p:to>
                                        <p:strVal val="visible"/>
                                      </p:to>
                                    </p:set>
                                    <p:animEffect transition="in" filter="wipe(down)">
                                      <p:cBhvr>
                                        <p:cTn id="15" dur="500"/>
                                        <p:tgtEl>
                                          <p:spTgt spid="2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1">
                                            <p:txEl>
                                              <p:pRg st="0" end="0"/>
                                            </p:txEl>
                                          </p:spTgt>
                                        </p:tgtEl>
                                        <p:attrNameLst>
                                          <p:attrName>style.visibility</p:attrName>
                                        </p:attrNameLst>
                                      </p:cBhvr>
                                      <p:to>
                                        <p:strVal val="visible"/>
                                      </p:to>
                                    </p:set>
                                    <p:animEffect transition="in" filter="wipe(down)">
                                      <p:cBhvr>
                                        <p:cTn id="18" dur="500"/>
                                        <p:tgtEl>
                                          <p:spTgt spid="2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6"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1" grpId="0" build="p"/>
      <p:bldP spid="29" grpId="0"/>
      <p:bldP spid="35" grpId="0" animBg="1"/>
      <p:bldP spid="3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697;p56"/>
          <p:cNvGrpSpPr/>
          <p:nvPr/>
        </p:nvGrpSpPr>
        <p:grpSpPr>
          <a:xfrm rot="4493400" flipH="1">
            <a:off x="23478" y="4469661"/>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218382" y="27580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89390" y="752171"/>
                <a:ext cx="8417132" cy="4178388"/>
              </a:xfrm>
              <a:prstGeom prst="rect">
                <a:avLst/>
              </a:prstGeom>
            </p:spPr>
            <p:txBody>
              <a:bodyPr wrap="square">
                <a:spAutoFit/>
              </a:bodyPr>
              <a:lstStyle/>
              <a:p>
                <a:pPr>
                  <a:lnSpc>
                    <a:spcPct val="150000"/>
                  </a:lnSpc>
                  <a:spcBef>
                    <a:spcPts val="100"/>
                  </a:spcBef>
                  <a:spcAft>
                    <a:spcPts val="100"/>
                  </a:spcAft>
                </a:pPr>
                <a:r>
                  <a:rPr lang="en-US" sz="1800" kern="100">
                    <a:latin typeface="+mj-lt"/>
                    <a:ea typeface="Calibri" panose="020F0502020204030204" pitchFamily="34" charset="0"/>
                    <a:cs typeface="Times New Roman" panose="02020603050405020304" pitchFamily="18" charset="0"/>
                  </a:rPr>
                  <a:t>Khoảng chứa mốt của mẫu số liệu trên là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[1,0;1,05</m:t>
                    </m:r>
                  </m:oMath>
                </a14:m>
                <a:r>
                  <a:rPr lang="en-US" sz="1800" kern="100">
                    <a:effectLst/>
                    <a:latin typeface="+mj-lt"/>
                    <a:ea typeface="Calibri" panose="020F0502020204030204" pitchFamily="34" charset="0"/>
                    <a:cs typeface="Times New Roman" panose="02020603050405020304" pitchFamily="18" charset="0"/>
                  </a:rPr>
                  <a:t> ).</a:t>
                </a:r>
                <a:endParaRPr lang="en-US" sz="1800" kern="100">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Do đó: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𝑚</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𝑚</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=35,</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=20;</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=15;</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=1,05</m:t>
                    </m:r>
                  </m:oMath>
                </a14:m>
                <a:r>
                  <a:rPr lang="en-US" sz="1800" kern="100">
                    <a:effectLst/>
                    <a:latin typeface="+mj-lt"/>
                    <a:ea typeface="Calibri" panose="020F0502020204030204" pitchFamily="34" charset="0"/>
                    <a:cs typeface="Times New Roman" panose="02020603050405020304" pitchFamily="18" charset="0"/>
                  </a:rPr>
                  <a:t>.</a:t>
                </a:r>
                <a:endParaRPr lang="en-US" sz="1800" kern="100">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Vậy mốt của mẫu dữ liệu ghép nhóm là</a:t>
                </a:r>
              </a:p>
              <a:p>
                <a:pPr algn="ct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35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20</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(35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20)+(35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⋅(1,05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1)≈1,021</m:t>
                    </m:r>
                  </m:oMath>
                </a14:m>
                <a:endParaRPr lang="en-US" sz="1800" kern="100">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sub>
                    </m:sSub>
                  </m:oMath>
                </a14:m>
                <a:r>
                  <a:rPr lang="en-US" sz="1800" kern="100">
                    <a:effectLst/>
                    <a:latin typeface="+mj-lt"/>
                    <a:ea typeface="Calibri" panose="020F0502020204030204" pitchFamily="34" charset="0"/>
                    <a:cs typeface="Times New Roman" panose="02020603050405020304" pitchFamily="18" charset="0"/>
                  </a:rPr>
                  <a:t> là mẫu số liệu được xếp theo thứ tự không giảm.</a:t>
                </a:r>
                <a:endParaRPr lang="en-US" sz="1800" kern="100">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Tứ phân vị thứ hai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sub>
                    </m:sSub>
                  </m:oMath>
                </a14:m>
                <a:r>
                  <a:rPr lang="en-US" sz="1800" kern="100">
                    <a:effectLst/>
                    <a:latin typeface="+mj-lt"/>
                    <a:ea typeface="Calibri" panose="020F0502020204030204" pitchFamily="34" charset="0"/>
                    <a:cs typeface="Times New Roman" panose="02020603050405020304" pitchFamily="18" charset="0"/>
                  </a:rPr>
                  <a:t>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43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∈[1,0;1,05)</m:t>
                    </m:r>
                  </m:oMath>
                </a14:m>
                <a:r>
                  <a:rPr lang="en-US" sz="1800" kern="100">
                    <a:effectLst/>
                    <a:latin typeface="+mj-lt"/>
                    <a:ea typeface="Calibri" panose="020F0502020204030204" pitchFamily="34" charset="0"/>
                    <a:cs typeface="Times New Roman" panose="02020603050405020304" pitchFamily="18" charset="0"/>
                  </a:rPr>
                  <a:t> nên tứ phân vị thứ hai</a:t>
                </a:r>
                <a:r>
                  <a:rPr lang="en-US" sz="1800" kern="100">
                    <a:latin typeface="+mj-lt"/>
                    <a:ea typeface="Calibri" panose="020F0502020204030204" pitchFamily="34" charset="0"/>
                    <a:cs typeface="Times New Roman" panose="02020603050405020304" pitchFamily="18" charset="0"/>
                  </a:rPr>
                  <a:t> </a:t>
                </a:r>
                <a:r>
                  <a:rPr lang="en-US" sz="1800" kern="100">
                    <a:effectLst/>
                    <a:latin typeface="+mj-lt"/>
                    <a:ea typeface="Calibri" panose="020F0502020204030204" pitchFamily="34" charset="0"/>
                    <a:cs typeface="Times New Roman" panose="02020603050405020304" pitchFamily="18" charset="0"/>
                  </a:rPr>
                  <a:t>của mẫu số liệu ghép nhóm là </a:t>
                </a:r>
              </a:p>
              <a:p>
                <a:pPr algn="ctr">
                  <a:lnSpc>
                    <a:spcPct val="150000"/>
                  </a:lnSpc>
                  <a:spcBef>
                    <a:spcPts val="100"/>
                  </a:spcBef>
                  <a:spcAft>
                    <a:spcPts val="100"/>
                  </a:spcAft>
                </a:pP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2.85</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30</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35</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⋅(1,05</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1)≈1,018</m:t>
                    </m:r>
                  </m:oMath>
                </a14:m>
                <a:r>
                  <a:rPr lang="en-US" sz="1800" kern="100">
                    <a:latin typeface="+mj-lt"/>
                    <a:ea typeface="Calibri" panose="020F0502020204030204" pitchFamily="34" charset="0"/>
                    <a:cs typeface="Times New Roman" panose="02020603050405020304" pitchFamily="18"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389390" y="752171"/>
                <a:ext cx="8417132" cy="4178388"/>
              </a:xfrm>
              <a:prstGeom prst="rect">
                <a:avLst/>
              </a:prstGeom>
              <a:blipFill>
                <a:blip r:embed="rId3"/>
                <a:stretch>
                  <a:fillRect l="-652" r="-797"/>
                </a:stretch>
              </a:blipFill>
            </p:spPr>
            <p:txBody>
              <a:bodyPr/>
              <a:lstStyle/>
              <a:p>
                <a:r>
                  <a:rPr lang="en-US">
                    <a:noFill/>
                  </a:rPr>
                  <a:t> </a:t>
                </a:r>
              </a:p>
            </p:txBody>
          </p:sp>
        </mc:Fallback>
      </mc:AlternateContent>
    </p:spTree>
    <p:extLst>
      <p:ext uri="{BB962C8B-B14F-4D97-AF65-F5344CB8AC3E}">
        <p14:creationId xmlns:p14="http://schemas.microsoft.com/office/powerpoint/2010/main" val="40286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anim calcmode="lin" valueType="num">
                                      <p:cBhvr>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anim calcmode="lin" valueType="num">
                                      <p:cBhvr>
                                        <p:cTn id="3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697;p56"/>
          <p:cNvGrpSpPr/>
          <p:nvPr/>
        </p:nvGrpSpPr>
        <p:grpSpPr>
          <a:xfrm rot="4493400" flipH="1">
            <a:off x="23478" y="4469661"/>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218382" y="27580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589362" y="535098"/>
                <a:ext cx="8010169" cy="4431534"/>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Tứ phân vị thứ nhất của dãy số liệu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85</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a:t>
                </a:r>
                <a14:m>
                  <m:oMath xmlns:m="http://schemas.openxmlformats.org/officeDocument/2006/math">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22</m:t>
                            </m:r>
                          </m:sub>
                        </m:sSub>
                      </m:e>
                    </m:d>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21</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22</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thuộc nhóm </a:t>
                </a: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[0,95;1,0)</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nên tứ phân vị thứ nhất của mẫu số liệu ghép nhóm là</a:t>
                </a:r>
              </a:p>
              <a:p>
                <a:pPr marL="0" marR="0" lvl="0" indent="0" algn="ctr" defTabSz="914400" rtl="0" eaLnBrk="1" fontAlgn="auto" latinLnBrk="0" hangingPunct="1">
                  <a:lnSpc>
                    <a:spcPct val="150000"/>
                  </a:lnSpc>
                  <a:buClr>
                    <a:srgbClr val="000000"/>
                  </a:buClr>
                  <a:buSzTx/>
                  <a:buFont typeface="Arial"/>
                  <a:buNone/>
                  <a:tabLst/>
                  <a:defRPr/>
                </a:pP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𝑄</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=0,95+</m:t>
                    </m:r>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1.85</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m:t>
                        </m:r>
                      </m:den>
                    </m:f>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0,95)≈0,978</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Tứ phân vị thứ ba của dãy số liệu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85</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là </a:t>
                </a:r>
                <a14:m>
                  <m:oMath xmlns:m="http://schemas.openxmlformats.org/officeDocument/2006/math">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d>
                      <m:d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64</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65</m:t>
                            </m:r>
                          </m:sub>
                        </m:sSub>
                      </m:e>
                    </m:d>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a:p>
                <a:pPr marL="0" marR="0" lvl="0" indent="0" algn="just" defTabSz="914400" rtl="0" eaLnBrk="1" fontAlgn="auto" latinLnBrk="0" hangingPunct="1">
                  <a:lnSpc>
                    <a:spcPct val="150000"/>
                  </a:lnSpc>
                  <a:buClr>
                    <a:srgbClr val="000000"/>
                  </a:buClr>
                  <a:buSzTx/>
                  <a:buFont typeface="Arial"/>
                  <a:buNone/>
                  <a:tabLst/>
                  <a:defRPr/>
                </a:pPr>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Do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64</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65</m:t>
                        </m:r>
                      </m:sub>
                    </m:sSub>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thuộc nhóm </a:t>
                </a:r>
                <a14:m>
                  <m:oMath xmlns:m="http://schemas.openxmlformats.org/officeDocument/2006/math">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[1,0;1,05)</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nên tứ phân vị thứ ba của mẫu số liệu ghép nhóm là</a:t>
                </a:r>
              </a:p>
              <a:p>
                <a:pPr marL="0" marR="0" lvl="0" indent="0" algn="ctr" defTabSz="914400" rtl="0" eaLnBrk="1" fontAlgn="auto" latinLnBrk="0" hangingPunct="1">
                  <a:lnSpc>
                    <a:spcPct val="150000"/>
                  </a:lnSpc>
                  <a:buClr>
                    <a:srgbClr val="000000"/>
                  </a:buClr>
                  <a:buSzTx/>
                  <a:buFont typeface="Arial"/>
                  <a:buNone/>
                  <a:tabLst/>
                  <a:defRPr/>
                </a:pPr>
                <a14:m>
                  <m:oMath xmlns:m="http://schemas.openxmlformats.org/officeDocument/2006/math">
                    <m:sSub>
                      <m:sSub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𝑄</m:t>
                        </m:r>
                      </m:e>
                      <m: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b>
                    </m:sSub>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f>
                          <m:fPr>
                            <m:ctrlP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3.85</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30</m:t>
                        </m:r>
                      </m:num>
                      <m:den>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35</m:t>
                        </m:r>
                      </m:den>
                    </m:f>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⋅(1,05</m:t>
                    </m:r>
                    <m:r>
                      <a:rPr kumimoji="0" lang="en-US" sz="18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en-US" sz="18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1)≈1,048</m:t>
                    </m:r>
                  </m:oMath>
                </a14:m>
                <a:r>
                  <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p>
            </p:txBody>
          </p:sp>
        </mc:Choice>
        <mc:Fallback xmlns="">
          <p:sp>
            <p:nvSpPr>
              <p:cNvPr id="2" name="Rectangle 1"/>
              <p:cNvSpPr>
                <a:spLocks noRot="1" noChangeAspect="1" noMove="1" noResize="1" noEditPoints="1" noAdjustHandles="1" noChangeArrowheads="1" noChangeShapeType="1" noTextEdit="1"/>
              </p:cNvSpPr>
              <p:nvPr/>
            </p:nvSpPr>
            <p:spPr>
              <a:xfrm>
                <a:off x="589362" y="535098"/>
                <a:ext cx="8010169" cy="4431534"/>
              </a:xfrm>
              <a:prstGeom prst="rect">
                <a:avLst/>
              </a:prstGeom>
              <a:blipFill>
                <a:blip r:embed="rId3"/>
                <a:stretch>
                  <a:fillRect l="-685" r="-609"/>
                </a:stretch>
              </a:blipFill>
            </p:spPr>
            <p:txBody>
              <a:bodyPr/>
              <a:lstStyle/>
              <a:p>
                <a:r>
                  <a:rPr lang="en-US">
                    <a:noFill/>
                  </a:rPr>
                  <a:t> </a:t>
                </a:r>
              </a:p>
            </p:txBody>
          </p:sp>
        </mc:Fallback>
      </mc:AlternateContent>
    </p:spTree>
    <p:extLst>
      <p:ext uri="{BB962C8B-B14F-4D97-AF65-F5344CB8AC3E}">
        <p14:creationId xmlns:p14="http://schemas.microsoft.com/office/powerpoint/2010/main" val="255188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anim calcmode="lin" valueType="num">
                                      <p:cBhvr>
                                        <p:cTn id="2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4" end="4"/>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anim calcmode="lin" valueType="num">
                                      <p:cBhvr>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6" name="Rectangle 5"/>
          <p:cNvSpPr/>
          <p:nvPr/>
        </p:nvSpPr>
        <p:spPr>
          <a:xfrm>
            <a:off x="3166151" y="89262"/>
            <a:ext cx="5591997" cy="877163"/>
          </a:xfrm>
          <a:prstGeom prst="rect">
            <a:avLst/>
          </a:prstGeom>
        </p:spPr>
        <p:txBody>
          <a:bodyPr wrap="square">
            <a:spAutoFit/>
          </a:bodyPr>
          <a:lstStyle/>
          <a:p>
            <a:pPr algn="just">
              <a:lnSpc>
                <a:spcPct val="150000"/>
              </a:lnSpc>
            </a:pPr>
            <a:r>
              <a:rPr lang="vi-VN" sz="1700">
                <a:latin typeface="+mn-lt"/>
              </a:rPr>
              <a:t>Cân nặng của một số lợn con mới sinh thuộc hai giống A và B được cho ở biểu đồ dưới đây (đơn vị: kg).</a:t>
            </a:r>
            <a:endParaRPr lang="en-US" sz="1700" dirty="0">
              <a:latin typeface="+mn-lt"/>
            </a:endParaRPr>
          </a:p>
        </p:txBody>
      </p:sp>
      <p:grpSp>
        <p:nvGrpSpPr>
          <p:cNvPr id="26" name="Google Shape;565;p52"/>
          <p:cNvGrpSpPr/>
          <p:nvPr/>
        </p:nvGrpSpPr>
        <p:grpSpPr>
          <a:xfrm>
            <a:off x="156825" y="1041828"/>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4" name="Group 13"/>
          <p:cNvGrpSpPr/>
          <p:nvPr/>
        </p:nvGrpSpPr>
        <p:grpSpPr>
          <a:xfrm>
            <a:off x="382698" y="238471"/>
            <a:ext cx="2694875" cy="624912"/>
            <a:chOff x="34209" y="204125"/>
            <a:chExt cx="5563733" cy="1109878"/>
          </a:xfrm>
          <a:solidFill>
            <a:schemeClr val="accent1"/>
          </a:solidFill>
        </p:grpSpPr>
        <p:sp>
          <p:nvSpPr>
            <p:cNvPr id="15" name="Pentagon 14"/>
            <p:cNvSpPr/>
            <p:nvPr/>
          </p:nvSpPr>
          <p:spPr>
            <a:xfrm>
              <a:off x="34209" y="204125"/>
              <a:ext cx="5563733"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09353" y="279668"/>
              <a:ext cx="5285928" cy="98393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dirty="0" err="1">
                  <a:solidFill>
                    <a:schemeClr val="accent6"/>
                  </a:solidFill>
                  <a:latin typeface="Arial" panose="020B0604020202020204" pitchFamily="34" charset="0"/>
                  <a:ea typeface="Calibri" panose="020F0502020204030204" pitchFamily="34" charset="0"/>
                  <a:cs typeface="Times New Roman" panose="02020603050405020304" pitchFamily="18" charset="0"/>
                </a:rPr>
                <a:t>Bài</a:t>
              </a:r>
              <a:r>
                <a:rPr lang="fr-FR" sz="2000" b="1">
                  <a:solidFill>
                    <a:schemeClr val="accent6"/>
                  </a:solidFill>
                  <a:latin typeface="Arial" panose="020B0604020202020204" pitchFamily="34" charset="0"/>
                  <a:ea typeface="Calibri" panose="020F0502020204030204" pitchFamily="34" charset="0"/>
                  <a:cs typeface="Times New Roman" panose="02020603050405020304" pitchFamily="18" charset="0"/>
                </a:rPr>
                <a:t> 4 (SGK – tr.141)</a:t>
              </a:r>
              <a:endParaRPr lang="en-US" sz="20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p:cNvPicPr>
            <a:picLocks noChangeAspect="1"/>
          </p:cNvPicPr>
          <p:nvPr/>
        </p:nvPicPr>
        <p:blipFill>
          <a:blip r:embed="rId3"/>
          <a:stretch>
            <a:fillRect/>
          </a:stretch>
        </p:blipFill>
        <p:spPr>
          <a:xfrm flipH="1">
            <a:off x="8109757" y="1757284"/>
            <a:ext cx="573564" cy="159101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37122" y="1049273"/>
            <a:ext cx="4266601" cy="2418764"/>
          </a:xfrm>
          <a:prstGeom prst="rect">
            <a:avLst/>
          </a:prstGeom>
        </p:spPr>
      </p:pic>
      <p:sp>
        <p:nvSpPr>
          <p:cNvPr id="7" name="Rectangle 6"/>
          <p:cNvSpPr/>
          <p:nvPr/>
        </p:nvSpPr>
        <p:spPr>
          <a:xfrm>
            <a:off x="382698" y="3437579"/>
            <a:ext cx="8375450" cy="1661993"/>
          </a:xfrm>
          <a:prstGeom prst="rect">
            <a:avLst/>
          </a:prstGeom>
        </p:spPr>
        <p:txBody>
          <a:bodyPr wrap="square">
            <a:spAutoFit/>
          </a:bodyPr>
          <a:lstStyle/>
          <a:p>
            <a:pPr algn="just">
              <a:lnSpc>
                <a:spcPct val="150000"/>
              </a:lnSpc>
            </a:pPr>
            <a:r>
              <a:rPr lang="vi-VN" sz="1700">
                <a:latin typeface="+mn-lt"/>
              </a:rPr>
              <a:t>a) Hãy so sánh cân nặng của lợn con mới sinh giống A và giống B theo số trung bình và trung vị.</a:t>
            </a:r>
          </a:p>
          <a:p>
            <a:pPr algn="just">
              <a:lnSpc>
                <a:spcPct val="150000"/>
              </a:lnSpc>
            </a:pPr>
            <a:r>
              <a:rPr lang="vi-VN" sz="1700">
                <a:latin typeface="+mn-lt"/>
              </a:rPr>
              <a:t>b) Hãy ướ</a:t>
            </a:r>
            <a:r>
              <a:rPr lang="en-US" sz="1700">
                <a:latin typeface="+mn-lt"/>
              </a:rPr>
              <a:t>c</a:t>
            </a:r>
            <a:r>
              <a:rPr lang="vi-VN" sz="1700">
                <a:latin typeface="+mn-lt"/>
              </a:rPr>
              <a:t> lượng tứ phân vị thứ nhất và thứ ba của cân nặng lợn con mới sinh giống A và cân nặng lợn con mới sinh giống B.</a:t>
            </a: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rot="20105614">
            <a:off x="8247169" y="114193"/>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flipH="1">
            <a:off x="8505346" y="3458400"/>
            <a:ext cx="573564" cy="1591016"/>
          </a:xfrm>
          <a:prstGeom prst="rect">
            <a:avLst/>
          </a:prstGeom>
        </p:spPr>
      </p:pic>
      <p:sp>
        <p:nvSpPr>
          <p:cNvPr id="11" name="Rectangle 10"/>
          <p:cNvSpPr/>
          <p:nvPr/>
        </p:nvSpPr>
        <p:spPr>
          <a:xfrm>
            <a:off x="382444" y="24514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1431062" y="157946"/>
            <a:ext cx="6371296" cy="456535"/>
          </a:xfrm>
          <a:prstGeom prst="rect">
            <a:avLst/>
          </a:prstGeom>
        </p:spPr>
        <p:txBody>
          <a:bodyPr wrap="none">
            <a:spAutoFit/>
          </a:bodyPr>
          <a:lstStyle/>
          <a:p>
            <a:pPr>
              <a:lnSpc>
                <a:spcPct val="150000"/>
              </a:lnSpc>
              <a:spcBef>
                <a:spcPts val="100"/>
              </a:spcBef>
              <a:spcAft>
                <a:spcPts val="100"/>
              </a:spcAft>
            </a:pPr>
            <a:r>
              <a:rPr lang="en-US" sz="1800" kern="100">
                <a:latin typeface="+mj-lt"/>
                <a:ea typeface="Calibri" panose="020F0502020204030204" pitchFamily="34" charset="0"/>
                <a:cs typeface="Times New Roman" panose="02020603050405020304" pitchFamily="18" charset="0"/>
              </a:rPr>
              <a:t>a) Từ biểu đồ, ta lập được bảng số liệu ghép nhóm như sau:</a:t>
            </a:r>
            <a:endParaRPr lang="en-US" sz="1800" kern="1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122200136"/>
                  </p:ext>
                </p:extLst>
              </p:nvPr>
            </p:nvGraphicFramePr>
            <p:xfrm>
              <a:off x="723306" y="833260"/>
              <a:ext cx="7718425" cy="1746504"/>
            </p:xfrm>
            <a:graphic>
              <a:graphicData uri="http://schemas.openxmlformats.org/drawingml/2006/table">
                <a:tbl>
                  <a:tblPr firstRow="1" firstCol="1" bandRow="1">
                    <a:tableStyleId>{339702B8-75EE-4A78-BF82-F94E3A50AE9B}</a:tableStyleId>
                  </a:tblPr>
                  <a:tblGrid>
                    <a:gridCol w="1543685">
                      <a:extLst>
                        <a:ext uri="{9D8B030D-6E8A-4147-A177-3AD203B41FA5}">
                          <a16:colId xmlns:a16="http://schemas.microsoft.com/office/drawing/2014/main" val="725819760"/>
                        </a:ext>
                      </a:extLst>
                    </a:gridCol>
                    <a:gridCol w="1543685">
                      <a:extLst>
                        <a:ext uri="{9D8B030D-6E8A-4147-A177-3AD203B41FA5}">
                          <a16:colId xmlns:a16="http://schemas.microsoft.com/office/drawing/2014/main" val="1978578960"/>
                        </a:ext>
                      </a:extLst>
                    </a:gridCol>
                    <a:gridCol w="1543685">
                      <a:extLst>
                        <a:ext uri="{9D8B030D-6E8A-4147-A177-3AD203B41FA5}">
                          <a16:colId xmlns:a16="http://schemas.microsoft.com/office/drawing/2014/main" val="49625695"/>
                        </a:ext>
                      </a:extLst>
                    </a:gridCol>
                    <a:gridCol w="1543685">
                      <a:extLst>
                        <a:ext uri="{9D8B030D-6E8A-4147-A177-3AD203B41FA5}">
                          <a16:colId xmlns:a16="http://schemas.microsoft.com/office/drawing/2014/main" val="3216128134"/>
                        </a:ext>
                      </a:extLst>
                    </a:gridCol>
                    <a:gridCol w="1543685">
                      <a:extLst>
                        <a:ext uri="{9D8B030D-6E8A-4147-A177-3AD203B41FA5}">
                          <a16:colId xmlns:a16="http://schemas.microsoft.com/office/drawing/2014/main" val="2630747661"/>
                        </a:ext>
                      </a:extLst>
                    </a:gridCol>
                  </a:tblGrid>
                  <a:tr h="420077">
                    <a:tc>
                      <a:txBody>
                        <a:bodyPr/>
                        <a:lstStyle/>
                        <a:p>
                          <a:pPr algn="ctr">
                            <a:lnSpc>
                              <a:spcPct val="150000"/>
                            </a:lnSpc>
                            <a:spcBef>
                              <a:spcPts val="100"/>
                            </a:spcBef>
                            <a:spcAft>
                              <a:spcPts val="100"/>
                            </a:spcAft>
                          </a:pPr>
                          <a:r>
                            <a:rPr lang="en-US" sz="1600" kern="100">
                              <a:effectLst/>
                              <a:latin typeface="+mj-lt"/>
                            </a:rPr>
                            <a:t>Cân nặng</a:t>
                          </a:r>
                          <a:r>
                            <a:rPr lang="en-US" sz="1600" kern="100" baseline="0">
                              <a:effectLst/>
                              <a:latin typeface="+mj-lt"/>
                            </a:rPr>
                            <a:t> (kg)</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rPr>
                                  <m:t>[1,0;1,1)</m:t>
                                </m:r>
                              </m:oMath>
                            </m:oMathPara>
                          </a14:m>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rPr>
                                  <m:t>[1,1;1,2)</m:t>
                                </m:r>
                              </m:oMath>
                            </m:oMathPara>
                          </a14:m>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rPr>
                                  <m:t>[1,2;1,3)</m:t>
                                </m:r>
                              </m:oMath>
                            </m:oMathPara>
                          </a14:m>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600" kern="100">
                                    <a:effectLst/>
                                    <a:latin typeface="Cambria Math" panose="02040503050406030204" pitchFamily="18" charset="0"/>
                                  </a:rPr>
                                  <m:t>[1,3;1,4)</m:t>
                                </m:r>
                              </m:oMath>
                            </m:oMathPara>
                          </a14:m>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3327112915"/>
                      </a:ext>
                    </a:extLst>
                  </a:tr>
                  <a:tr h="369401">
                    <a:tc>
                      <a:txBody>
                        <a:bodyPr/>
                        <a:lstStyle/>
                        <a:p>
                          <a:pPr algn="ctr">
                            <a:lnSpc>
                              <a:spcPct val="150000"/>
                            </a:lnSpc>
                            <a:spcBef>
                              <a:spcPts val="100"/>
                            </a:spcBef>
                            <a:spcAft>
                              <a:spcPts val="100"/>
                            </a:spcAft>
                          </a:pPr>
                          <a:r>
                            <a:rPr lang="en-US" sz="1600" kern="100">
                              <a:effectLst/>
                              <a:latin typeface="+mj-lt"/>
                            </a:rPr>
                            <a:t>Giá trị đại diện</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j-lt"/>
                            </a:rPr>
                            <a:t>1,05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1,15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1,25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1,35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4287895041"/>
                      </a:ext>
                    </a:extLst>
                  </a:tr>
                  <a:tr h="369401">
                    <a:tc>
                      <a:txBody>
                        <a:bodyPr/>
                        <a:lstStyle/>
                        <a:p>
                          <a:pPr algn="ctr">
                            <a:lnSpc>
                              <a:spcPct val="150000"/>
                            </a:lnSpc>
                            <a:spcBef>
                              <a:spcPts val="100"/>
                            </a:spcBef>
                            <a:spcAft>
                              <a:spcPts val="100"/>
                            </a:spcAft>
                          </a:pPr>
                          <a:r>
                            <a:rPr lang="en-US" sz="1600" kern="100">
                              <a:effectLst/>
                              <a:latin typeface="+mj-lt"/>
                            </a:rPr>
                            <a:t>Giống </a:t>
                          </a:r>
                          <a14:m>
                            <m:oMath xmlns:m="http://schemas.openxmlformats.org/officeDocument/2006/math">
                              <m:r>
                                <a:rPr lang="en-US" sz="1600" kern="100">
                                  <a:effectLst/>
                                  <a:latin typeface="Cambria Math" panose="02040503050406030204" pitchFamily="18" charset="0"/>
                                </a:rPr>
                                <m:t>𝐴</m:t>
                              </m:r>
                            </m:oMath>
                          </a14:m>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j-lt"/>
                            </a:rPr>
                            <a:t>8</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28</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32</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17</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77044763"/>
                      </a:ext>
                    </a:extLst>
                  </a:tr>
                  <a:tr h="369401">
                    <a:tc>
                      <a:txBody>
                        <a:bodyPr/>
                        <a:lstStyle/>
                        <a:p>
                          <a:pPr algn="ctr">
                            <a:lnSpc>
                              <a:spcPct val="150000"/>
                            </a:lnSpc>
                            <a:spcBef>
                              <a:spcPts val="100"/>
                            </a:spcBef>
                            <a:spcAft>
                              <a:spcPts val="100"/>
                            </a:spcAft>
                          </a:pPr>
                          <a:r>
                            <a:rPr lang="en-US" sz="1600" kern="100">
                              <a:effectLst/>
                              <a:latin typeface="+mj-lt"/>
                            </a:rPr>
                            <a:t>Giống </a:t>
                          </a:r>
                          <a14:m>
                            <m:oMath xmlns:m="http://schemas.openxmlformats.org/officeDocument/2006/math">
                              <m:r>
                                <a:rPr lang="en-US" sz="1600" kern="100">
                                  <a:effectLst/>
                                  <a:latin typeface="Cambria Math" panose="02040503050406030204" pitchFamily="18" charset="0"/>
                                </a:rPr>
                                <m:t>𝐵</m:t>
                              </m:r>
                            </m:oMath>
                          </a14:m>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j-lt"/>
                            </a:rPr>
                            <a:t>13</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14</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24</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14</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313666237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122200136"/>
                  </p:ext>
                </p:extLst>
              </p:nvPr>
            </p:nvGraphicFramePr>
            <p:xfrm>
              <a:off x="723306" y="833260"/>
              <a:ext cx="7718425" cy="1746504"/>
            </p:xfrm>
            <a:graphic>
              <a:graphicData uri="http://schemas.openxmlformats.org/drawingml/2006/table">
                <a:tbl>
                  <a:tblPr firstRow="1" firstCol="1" bandRow="1">
                    <a:tableStyleId>{339702B8-75EE-4A78-BF82-F94E3A50AE9B}</a:tableStyleId>
                  </a:tblPr>
                  <a:tblGrid>
                    <a:gridCol w="1543685">
                      <a:extLst>
                        <a:ext uri="{9D8B030D-6E8A-4147-A177-3AD203B41FA5}">
                          <a16:colId xmlns:a16="http://schemas.microsoft.com/office/drawing/2014/main" val="725819760"/>
                        </a:ext>
                      </a:extLst>
                    </a:gridCol>
                    <a:gridCol w="1543685">
                      <a:extLst>
                        <a:ext uri="{9D8B030D-6E8A-4147-A177-3AD203B41FA5}">
                          <a16:colId xmlns:a16="http://schemas.microsoft.com/office/drawing/2014/main" val="1978578960"/>
                        </a:ext>
                      </a:extLst>
                    </a:gridCol>
                    <a:gridCol w="1543685">
                      <a:extLst>
                        <a:ext uri="{9D8B030D-6E8A-4147-A177-3AD203B41FA5}">
                          <a16:colId xmlns:a16="http://schemas.microsoft.com/office/drawing/2014/main" val="49625695"/>
                        </a:ext>
                      </a:extLst>
                    </a:gridCol>
                    <a:gridCol w="1543685">
                      <a:extLst>
                        <a:ext uri="{9D8B030D-6E8A-4147-A177-3AD203B41FA5}">
                          <a16:colId xmlns:a16="http://schemas.microsoft.com/office/drawing/2014/main" val="3216128134"/>
                        </a:ext>
                      </a:extLst>
                    </a:gridCol>
                    <a:gridCol w="1543685">
                      <a:extLst>
                        <a:ext uri="{9D8B030D-6E8A-4147-A177-3AD203B41FA5}">
                          <a16:colId xmlns:a16="http://schemas.microsoft.com/office/drawing/2014/main" val="2630747661"/>
                        </a:ext>
                      </a:extLst>
                    </a:gridCol>
                  </a:tblGrid>
                  <a:tr h="480060">
                    <a:tc>
                      <a:txBody>
                        <a:bodyPr/>
                        <a:lstStyle/>
                        <a:p>
                          <a:pPr algn="ctr">
                            <a:lnSpc>
                              <a:spcPct val="150000"/>
                            </a:lnSpc>
                            <a:spcBef>
                              <a:spcPts val="100"/>
                            </a:spcBef>
                            <a:spcAft>
                              <a:spcPts val="100"/>
                            </a:spcAft>
                          </a:pPr>
                          <a:r>
                            <a:rPr lang="en-US" sz="1600" kern="100" smtClean="0">
                              <a:effectLst/>
                              <a:latin typeface="+mj-lt"/>
                            </a:rPr>
                            <a:t>Cân nặng</a:t>
                          </a:r>
                          <a:r>
                            <a:rPr lang="en-US" sz="1600" kern="100" baseline="0" smtClean="0">
                              <a:effectLst/>
                              <a:latin typeface="+mj-lt"/>
                            </a:rPr>
                            <a:t> (kg)</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solidFill>
                          <a:schemeClr val="accent4">
                            <a:lumMod val="20000"/>
                            <a:lumOff val="80000"/>
                          </a:schemeClr>
                        </a:solidFill>
                      </a:tcPr>
                    </a:tc>
                    <a:tc>
                      <a:txBody>
                        <a:bodyPr/>
                        <a:lstStyle/>
                        <a:p>
                          <a:endParaRPr lang="en-US"/>
                        </a:p>
                      </a:txBody>
                      <a:tcPr marL="101600" marR="101600" marT="50800" marB="50800" anchor="ctr">
                        <a:blipFill>
                          <a:blip r:embed="rId4"/>
                          <a:stretch>
                            <a:fillRect l="-100000" t="-1266" r="-300000" b="-279747"/>
                          </a:stretch>
                        </a:blipFill>
                      </a:tcPr>
                    </a:tc>
                    <a:tc>
                      <a:txBody>
                        <a:bodyPr/>
                        <a:lstStyle/>
                        <a:p>
                          <a:endParaRPr lang="en-US"/>
                        </a:p>
                      </a:txBody>
                      <a:tcPr marL="101600" marR="101600" marT="50800" marB="50800" anchor="ctr">
                        <a:blipFill>
                          <a:blip r:embed="rId4"/>
                          <a:stretch>
                            <a:fillRect l="-200791" t="-1266" r="-201186" b="-279747"/>
                          </a:stretch>
                        </a:blipFill>
                      </a:tcPr>
                    </a:tc>
                    <a:tc>
                      <a:txBody>
                        <a:bodyPr/>
                        <a:lstStyle/>
                        <a:p>
                          <a:endParaRPr lang="en-US"/>
                        </a:p>
                      </a:txBody>
                      <a:tcPr marL="101600" marR="101600" marT="50800" marB="50800" anchor="ctr">
                        <a:blipFill>
                          <a:blip r:embed="rId4"/>
                          <a:stretch>
                            <a:fillRect l="-299606" t="-1266" r="-100394" b="-279747"/>
                          </a:stretch>
                        </a:blipFill>
                      </a:tcPr>
                    </a:tc>
                    <a:tc>
                      <a:txBody>
                        <a:bodyPr/>
                        <a:lstStyle/>
                        <a:p>
                          <a:endParaRPr lang="en-US"/>
                        </a:p>
                      </a:txBody>
                      <a:tcPr marL="101600" marR="101600" marT="50800" marB="50800" anchor="ctr">
                        <a:blipFill>
                          <a:blip r:embed="rId4"/>
                          <a:stretch>
                            <a:fillRect l="-401186" t="-1266" r="-791" b="-279747"/>
                          </a:stretch>
                        </a:blipFill>
                      </a:tcPr>
                    </a:tc>
                    <a:extLst>
                      <a:ext uri="{0D108BD9-81ED-4DB2-BD59-A6C34878D82A}">
                        <a16:rowId xmlns:a16="http://schemas.microsoft.com/office/drawing/2014/main" val="3327112915"/>
                      </a:ext>
                    </a:extLst>
                  </a:tr>
                  <a:tr h="422148">
                    <a:tc>
                      <a:txBody>
                        <a:bodyPr/>
                        <a:lstStyle/>
                        <a:p>
                          <a:pPr algn="ctr">
                            <a:lnSpc>
                              <a:spcPct val="150000"/>
                            </a:lnSpc>
                            <a:spcBef>
                              <a:spcPts val="100"/>
                            </a:spcBef>
                            <a:spcAft>
                              <a:spcPts val="100"/>
                            </a:spcAft>
                          </a:pPr>
                          <a:r>
                            <a:rPr lang="en-US" sz="1600" kern="100">
                              <a:effectLst/>
                              <a:latin typeface="+mj-lt"/>
                            </a:rPr>
                            <a:t>Giá trị đại diện</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solidFill>
                          <a:schemeClr val="accent4">
                            <a:lumMod val="20000"/>
                            <a:lumOff val="80000"/>
                          </a:schemeClr>
                        </a:solidFill>
                      </a:tcPr>
                    </a:tc>
                    <a:tc>
                      <a:txBody>
                        <a:bodyPr/>
                        <a:lstStyle/>
                        <a:p>
                          <a:pPr algn="ctr">
                            <a:lnSpc>
                              <a:spcPct val="150000"/>
                            </a:lnSpc>
                            <a:spcBef>
                              <a:spcPts val="100"/>
                            </a:spcBef>
                            <a:spcAft>
                              <a:spcPts val="100"/>
                            </a:spcAft>
                          </a:pPr>
                          <a:r>
                            <a:rPr lang="en-US" sz="1600" kern="100">
                              <a:effectLst/>
                              <a:latin typeface="+mj-lt"/>
                            </a:rPr>
                            <a:t>1,05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1,15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1,25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1,35</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4287895041"/>
                      </a:ext>
                    </a:extLst>
                  </a:tr>
                  <a:tr h="422148">
                    <a:tc>
                      <a:txBody>
                        <a:bodyPr/>
                        <a:lstStyle/>
                        <a:p>
                          <a:endParaRPr lang="en-US"/>
                        </a:p>
                      </a:txBody>
                      <a:tcPr marL="101600" marR="101600" marT="50800" marB="50800" anchor="ctr">
                        <a:blipFill>
                          <a:blip r:embed="rId4"/>
                          <a:stretch>
                            <a:fillRect l="-395" t="-217391" r="-401581" b="-118841"/>
                          </a:stretch>
                        </a:blipFill>
                      </a:tcPr>
                    </a:tc>
                    <a:tc>
                      <a:txBody>
                        <a:bodyPr/>
                        <a:lstStyle/>
                        <a:p>
                          <a:pPr algn="ctr">
                            <a:lnSpc>
                              <a:spcPct val="150000"/>
                            </a:lnSpc>
                            <a:spcBef>
                              <a:spcPts val="100"/>
                            </a:spcBef>
                            <a:spcAft>
                              <a:spcPts val="100"/>
                            </a:spcAft>
                          </a:pPr>
                          <a:r>
                            <a:rPr lang="en-US" sz="1600" kern="100">
                              <a:effectLst/>
                              <a:latin typeface="+mj-lt"/>
                            </a:rPr>
                            <a:t>8</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28</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32</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17</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77044763"/>
                      </a:ext>
                    </a:extLst>
                  </a:tr>
                  <a:tr h="422148">
                    <a:tc>
                      <a:txBody>
                        <a:bodyPr/>
                        <a:lstStyle/>
                        <a:p>
                          <a:endParaRPr lang="en-US"/>
                        </a:p>
                      </a:txBody>
                      <a:tcPr marL="101600" marR="101600" marT="50800" marB="50800" anchor="ctr">
                        <a:blipFill>
                          <a:blip r:embed="rId4"/>
                          <a:stretch>
                            <a:fillRect l="-395" t="-312857" r="-401581" b="-17143"/>
                          </a:stretch>
                        </a:blipFill>
                      </a:tcPr>
                    </a:tc>
                    <a:tc>
                      <a:txBody>
                        <a:bodyPr/>
                        <a:lstStyle/>
                        <a:p>
                          <a:pPr algn="ctr">
                            <a:lnSpc>
                              <a:spcPct val="150000"/>
                            </a:lnSpc>
                            <a:spcBef>
                              <a:spcPts val="100"/>
                            </a:spcBef>
                            <a:spcAft>
                              <a:spcPts val="100"/>
                            </a:spcAft>
                          </a:pPr>
                          <a:r>
                            <a:rPr lang="en-US" sz="1600" kern="100">
                              <a:effectLst/>
                              <a:latin typeface="+mj-lt"/>
                            </a:rPr>
                            <a:t>13</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14</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24</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tc>
                      <a:txBody>
                        <a:bodyPr/>
                        <a:lstStyle/>
                        <a:p>
                          <a:pPr algn="ctr">
                            <a:lnSpc>
                              <a:spcPct val="150000"/>
                            </a:lnSpc>
                            <a:spcBef>
                              <a:spcPts val="100"/>
                            </a:spcBef>
                            <a:spcAft>
                              <a:spcPts val="100"/>
                            </a:spcAft>
                          </a:pPr>
                          <a:r>
                            <a:rPr lang="en-US" sz="1600" kern="100">
                              <a:effectLst/>
                              <a:latin typeface="+mj-lt"/>
                            </a:rPr>
                            <a:t>14</a:t>
                          </a:r>
                          <a:endParaRPr lang="en-US" sz="1600" kern="100">
                            <a:effectLst/>
                            <a:latin typeface="+mj-lt"/>
                            <a:ea typeface="Calibri" panose="020F0502020204030204" pitchFamily="34" charset="0"/>
                            <a:cs typeface="Times New Roman" panose="02020603050405020304" pitchFamily="18" charset="0"/>
                          </a:endParaRPr>
                        </a:p>
                      </a:txBody>
                      <a:tcPr marL="101600" marR="101600" marT="50800" marB="50800" anchor="ctr"/>
                    </a:tc>
                    <a:extLst>
                      <a:ext uri="{0D108BD9-81ED-4DB2-BD59-A6C34878D82A}">
                        <a16:rowId xmlns:a16="http://schemas.microsoft.com/office/drawing/2014/main" val="3136662378"/>
                      </a:ext>
                    </a:extLst>
                  </a:tr>
                </a:tbl>
              </a:graphicData>
            </a:graphic>
          </p:graphicFrame>
        </mc:Fallback>
      </mc:AlternateContent>
      <mc:AlternateContent xmlns:mc="http://schemas.openxmlformats.org/markup-compatibility/2006" xmlns:a14="http://schemas.microsoft.com/office/drawing/2010/main">
        <mc:Choice Requires="a14">
          <p:sp>
            <p:nvSpPr>
              <p:cNvPr id="7" name="Rectangle 6"/>
              <p:cNvSpPr/>
              <p:nvPr/>
            </p:nvSpPr>
            <p:spPr>
              <a:xfrm>
                <a:off x="731257" y="2699034"/>
                <a:ext cx="7774089" cy="2204834"/>
              </a:xfrm>
              <a:prstGeom prst="rect">
                <a:avLst/>
              </a:prstGeom>
            </p:spPr>
            <p:txBody>
              <a:bodyPr wrap="square">
                <a:spAutoFit/>
              </a:bodyPr>
              <a:lstStyle/>
              <a:p>
                <a:pPr marL="342900" lvl="0" indent="-342900">
                  <a:lnSpc>
                    <a:spcPct val="150000"/>
                  </a:lnSpc>
                  <a:spcBef>
                    <a:spcPts val="100"/>
                  </a:spcBef>
                  <a:spcAft>
                    <a:spcPts val="100"/>
                  </a:spcAft>
                  <a:buFont typeface="Symbol" panose="05050102010706020507" pitchFamily="18" charset="2"/>
                  <a:buChar char=""/>
                  <a:tabLst>
                    <a:tab pos="457200" algn="l"/>
                  </a:tabLst>
                </a:pPr>
                <a:r>
                  <a:rPr lang="en-US" sz="1800" kern="100">
                    <a:latin typeface="+mj-lt"/>
                    <a:ea typeface="Calibri" panose="020F0502020204030204" pitchFamily="34" charset="0"/>
                    <a:cs typeface="Times New Roman" panose="02020603050405020304" pitchFamily="18" charset="0"/>
                  </a:rPr>
                  <a:t>Đối với lợn con mới sinh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ffectLst/>
                    <a:latin typeface="+mj-lt"/>
                    <a:ea typeface="Calibri" panose="020F0502020204030204" pitchFamily="34" charset="0"/>
                    <a:cs typeface="Times New Roman" panose="02020603050405020304" pitchFamily="18" charset="0"/>
                  </a:rPr>
                  <a:t>:</a:t>
                </a: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Cỡ mẫu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oMath>
                </a14:m>
                <a:r>
                  <a:rPr lang="en-US" sz="1800" kern="100">
                    <a:effectLst/>
                    <a:latin typeface="+mj-lt"/>
                    <a:ea typeface="Calibri" panose="020F0502020204030204" pitchFamily="34" charset="0"/>
                    <a:cs typeface="Times New Roman" panose="02020603050405020304" pitchFamily="18" charset="0"/>
                  </a:rPr>
                  <a:t>.</a:t>
                </a: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Cân nặng trung bình là</a:t>
                </a: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sub>
                          </m:sSub>
                        </m:e>
                      </m:acc>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8⋅1,05+28⋅1,15+32⋅1,25+17⋅1,35</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≈1,218(</m:t>
                      </m:r>
                      <m:r>
                        <m:rPr>
                          <m:nor/>
                        </m:rPr>
                        <a:rPr lang="en-US" sz="1800" kern="100">
                          <a:effectLst/>
                          <a:latin typeface="+mj-lt"/>
                          <a:ea typeface="Calibri" panose="020F0502020204030204" pitchFamily="34" charset="0"/>
                          <a:cs typeface="Times New Roman" panose="02020603050405020304" pitchFamily="18" charset="0"/>
                        </a:rPr>
                        <m:t> </m:t>
                      </m:r>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kg</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kern="100">
                  <a:effectLst/>
                  <a:latin typeface="+mj-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31257" y="2699034"/>
                <a:ext cx="7774089" cy="2204834"/>
              </a:xfrm>
              <a:prstGeom prst="rect">
                <a:avLst/>
              </a:prstGeom>
              <a:blipFill>
                <a:blip r:embed="rId5"/>
                <a:stretch>
                  <a:fillRect l="-706"/>
                </a:stretch>
              </a:blipFill>
            </p:spPr>
            <p:txBody>
              <a:bodyPr/>
              <a:lstStyle/>
              <a:p>
                <a:r>
                  <a:rPr lang="en-US">
                    <a:noFill/>
                  </a:rPr>
                  <a:t> </a:t>
                </a:r>
              </a:p>
            </p:txBody>
          </p:sp>
        </mc:Fallback>
      </mc:AlternateContent>
    </p:spTree>
    <p:extLst>
      <p:ext uri="{BB962C8B-B14F-4D97-AF65-F5344CB8AC3E}">
        <p14:creationId xmlns:p14="http://schemas.microsoft.com/office/powerpoint/2010/main" val="25386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0" dur="500"/>
                                        <p:tgtEl>
                                          <p:spTgt spid="7">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rot="20105614">
            <a:off x="8247169" y="114193"/>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Rectangle 10"/>
          <p:cNvSpPr/>
          <p:nvPr/>
        </p:nvSpPr>
        <p:spPr>
          <a:xfrm>
            <a:off x="275368" y="16803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75368" y="491439"/>
                <a:ext cx="8387845" cy="1687963"/>
              </a:xfrm>
              <a:prstGeom prst="rect">
                <a:avLst/>
              </a:prstGeom>
            </p:spPr>
            <p:txBody>
              <a:bodyPr wrap="square">
                <a:spAutoFit/>
              </a:bodyPr>
              <a:lstStyle/>
              <a:p>
                <a:pPr>
                  <a:lnSpc>
                    <a:spcPct val="150000"/>
                  </a:lnSpc>
                </a:pPr>
                <a:r>
                  <a:rPr lang="en-US" sz="1800" kern="100">
                    <a:ea typeface="Calibri" panose="020F0502020204030204" pitchFamily="34" charset="0"/>
                    <a:cs typeface="Times New Roman" panose="02020603050405020304" pitchFamily="18" charset="0"/>
                  </a:rPr>
                  <a:t>Trung vị thuộc khoảng </a:t>
                </a: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[1,2;1,3)</m:t>
                    </m:r>
                  </m:oMath>
                </a14:m>
                <a:r>
                  <a:rPr lang="en-US" sz="1800" kern="100">
                    <a:ea typeface="Calibri" panose="020F0502020204030204" pitchFamily="34" charset="0"/>
                    <a:cs typeface="Times New Roman" panose="02020603050405020304" pitchFamily="18" charset="0"/>
                  </a:rPr>
                  <a:t>. Do đó: </a:t>
                </a:r>
                <a14:m>
                  <m:oMath xmlns:m="http://schemas.openxmlformats.org/officeDocument/2006/math">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sub>
                    </m:sSub>
                    <m:r>
                      <a:rPr lang="en-US" sz="1800" kern="100">
                        <a:latin typeface="Cambria Math" panose="02040503050406030204" pitchFamily="18" charset="0"/>
                        <a:ea typeface="Calibri" panose="020F0502020204030204" pitchFamily="34" charset="0"/>
                        <a:cs typeface="Times New Roman" panose="02020603050405020304" pitchFamily="18" charset="0"/>
                      </a:rPr>
                      <m:t>=1,2;</m:t>
                    </m:r>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𝑢</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r>
                          <a:rPr lang="en-US" sz="1800" kern="100">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latin typeface="Cambria Math" panose="02040503050406030204" pitchFamily="18" charset="0"/>
                        <a:ea typeface="Calibri" panose="020F0502020204030204" pitchFamily="34" charset="0"/>
                        <a:cs typeface="Times New Roman" panose="02020603050405020304" pitchFamily="18" charset="0"/>
                      </a:rPr>
                      <m:t>=1,3;</m:t>
                    </m:r>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𝑛</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𝑚</m:t>
                        </m:r>
                      </m:sub>
                    </m:sSub>
                    <m:r>
                      <a:rPr lang="en-US" sz="1800" kern="100">
                        <a:latin typeface="Cambria Math" panose="02040503050406030204" pitchFamily="18" charset="0"/>
                        <a:ea typeface="Calibri" panose="020F0502020204030204" pitchFamily="34" charset="0"/>
                        <a:cs typeface="Times New Roman" panose="02020603050405020304" pitchFamily="18" charset="0"/>
                      </a:rPr>
                      <m:t>=32;</m:t>
                    </m:r>
                    <m:r>
                      <a:rPr lang="en-US" sz="1800" i="1" kern="100">
                        <a:latin typeface="Cambria Math" panose="02040503050406030204" pitchFamily="18" charset="0"/>
                        <a:ea typeface="Calibri" panose="020F0502020204030204" pitchFamily="34" charset="0"/>
                        <a:cs typeface="Times New Roman" panose="02020603050405020304" pitchFamily="18" charset="0"/>
                      </a:rPr>
                      <m:t>𝐶</m:t>
                    </m:r>
                    <m:r>
                      <a:rPr lang="en-US" sz="1800" kern="100">
                        <a:latin typeface="Cambria Math" panose="02040503050406030204" pitchFamily="18" charset="0"/>
                        <a:ea typeface="Calibri" panose="020F0502020204030204" pitchFamily="34" charset="0"/>
                        <a:cs typeface="Times New Roman" panose="02020603050405020304" pitchFamily="18" charset="0"/>
                      </a:rPr>
                      <m:t>=36</m:t>
                    </m:r>
                  </m:oMath>
                </a14:m>
                <a:r>
                  <a:rPr lang="en-US" sz="1800" kern="100">
                    <a:ea typeface="Calibri" panose="020F0502020204030204" pitchFamily="34" charset="0"/>
                    <a:cs typeface="Times New Roman" panose="02020603050405020304" pitchFamily="18" charset="0"/>
                  </a:rPr>
                  <a:t>.</a:t>
                </a:r>
              </a:p>
              <a:p>
                <a:pPr>
                  <a:lnSpc>
                    <a:spcPct val="150000"/>
                  </a:lnSpc>
                </a:pPr>
                <a:r>
                  <a:rPr lang="en-US" sz="1800" kern="100">
                    <a:ea typeface="Calibri" panose="020F0502020204030204" pitchFamily="34" charset="0"/>
                    <a:cs typeface="Times New Roman" panose="02020603050405020304" pitchFamily="18" charset="0"/>
                  </a:rPr>
                  <a:t>Vậy trung vị của cân nặng lọnn con mới sinh giống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a typeface="Calibri" panose="020F0502020204030204" pitchFamily="34" charset="0"/>
                    <a:cs typeface="Times New Roman" panose="02020603050405020304" pitchFamily="18" charset="0"/>
                  </a:rPr>
                  <a:t> là:</a:t>
                </a:r>
              </a:p>
              <a:p>
                <a:pPr algn="ctr">
                  <a:lnSpc>
                    <a:spcPct val="150000"/>
                  </a:lnSpc>
                </a:pPr>
                <a14:m>
                  <m:oMath xmlns:m="http://schemas.openxmlformats.org/officeDocument/2006/math">
                    <m:sSub>
                      <m:sSub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latin typeface="Cambria Math" panose="02040503050406030204" pitchFamily="18" charset="0"/>
                            <a:ea typeface="Calibri" panose="020F0502020204030204" pitchFamily="34" charset="0"/>
                            <a:cs typeface="Times New Roman" panose="02020603050405020304" pitchFamily="18" charset="0"/>
                          </a:rPr>
                          <m:t>𝑀</m:t>
                        </m:r>
                      </m:e>
                      <m:sub>
                        <m:r>
                          <a:rPr lang="en-US" sz="1800" i="1" kern="100">
                            <a:latin typeface="Cambria Math" panose="02040503050406030204" pitchFamily="18" charset="0"/>
                            <a:ea typeface="Calibri" panose="020F0502020204030204" pitchFamily="34" charset="0"/>
                            <a:cs typeface="Times New Roman" panose="02020603050405020304" pitchFamily="18" charset="0"/>
                          </a:rPr>
                          <m:t>𝑒</m:t>
                        </m:r>
                      </m:sub>
                    </m:sSub>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r>
                      <a:rPr lang="en-US" sz="1800" kern="100">
                        <a:latin typeface="Cambria Math" panose="02040503050406030204" pitchFamily="18" charset="0"/>
                        <a:ea typeface="Calibri" panose="020F0502020204030204" pitchFamily="34" charset="0"/>
                        <a:cs typeface="Times New Roman" panose="02020603050405020304" pitchFamily="18" charset="0"/>
                      </a:rPr>
                      <m:t>)=1,2+</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85</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2</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kern="100">
                            <a:latin typeface="Cambria Math" panose="02040503050406030204" pitchFamily="18" charset="0"/>
                            <a:ea typeface="Calibri" panose="020F0502020204030204" pitchFamily="34" charset="0"/>
                            <a:cs typeface="Times New Roman" panose="02020603050405020304" pitchFamily="18" charset="0"/>
                          </a:rPr>
                          <m:t>36</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32</m:t>
                        </m:r>
                      </m:den>
                    </m:f>
                    <m:r>
                      <a:rPr lang="en-US" sz="1800" kern="100">
                        <a:latin typeface="Cambria Math" panose="02040503050406030204" pitchFamily="18" charset="0"/>
                        <a:ea typeface="Calibri" panose="020F0502020204030204" pitchFamily="34" charset="0"/>
                        <a:cs typeface="Times New Roman" panose="02020603050405020304" pitchFamily="18" charset="0"/>
                      </a:rPr>
                      <m:t>⋅(1,3</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kern="100">
                        <a:latin typeface="Cambria Math" panose="02040503050406030204" pitchFamily="18" charset="0"/>
                        <a:ea typeface="Calibri" panose="020F0502020204030204" pitchFamily="34" charset="0"/>
                        <a:cs typeface="Times New Roman" panose="02020603050405020304" pitchFamily="18" charset="0"/>
                      </a:rPr>
                      <m:t>1,2)=</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781</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640</m:t>
                        </m:r>
                      </m:den>
                    </m:f>
                  </m:oMath>
                </a14:m>
                <a:r>
                  <a:rPr lang="en-US" sz="1800" kern="100">
                    <a:ea typeface="Calibri" panose="020F0502020204030204" pitchFamily="34" charset="0"/>
                    <a:cs typeface="Times New Roman" panose="02020603050405020304" pitchFamily="18"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275368" y="491439"/>
                <a:ext cx="8387845" cy="1687963"/>
              </a:xfrm>
              <a:prstGeom prst="rect">
                <a:avLst/>
              </a:prstGeom>
              <a:blipFill>
                <a:blip r:embed="rId3"/>
                <a:stretch>
                  <a:fillRect l="-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75368" y="2110581"/>
                <a:ext cx="8630094" cy="2966966"/>
              </a:xfrm>
              <a:prstGeom prst="rect">
                <a:avLst/>
              </a:prstGeom>
            </p:spPr>
            <p:txBody>
              <a:bodyPr wrap="square">
                <a:spAutoFit/>
              </a:bodyPr>
              <a:lstStyle/>
              <a:p>
                <a:pPr marL="342900" lvl="0" indent="-342900" algn="just">
                  <a:lnSpc>
                    <a:spcPct val="150000"/>
                  </a:lnSpc>
                  <a:buFont typeface="Symbol" panose="05050102010706020507" pitchFamily="18" charset="2"/>
                  <a:buChar char=""/>
                  <a:tabLst>
                    <a:tab pos="457200" algn="l"/>
                  </a:tabLst>
                </a:pPr>
                <a:r>
                  <a:rPr lang="en-US" sz="1800" kern="100">
                    <a:latin typeface="+mj-lt"/>
                    <a:ea typeface="Calibri" panose="020F0502020204030204" pitchFamily="34" charset="0"/>
                    <a:cs typeface="Times New Roman" panose="02020603050405020304" pitchFamily="18" charset="0"/>
                  </a:rPr>
                  <a:t>Tương tự đối với lợn con mới sinh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j-lt"/>
                    <a:ea typeface="Calibri" panose="020F0502020204030204" pitchFamily="34" charset="0"/>
                    <a:cs typeface="Times New Roman" panose="02020603050405020304" pitchFamily="18" charset="0"/>
                  </a:rPr>
                  <a:t>:</a:t>
                </a:r>
              </a:p>
              <a:p>
                <a:pPr algn="just">
                  <a:lnSpc>
                    <a:spcPct val="150000"/>
                  </a:lnSpc>
                </a:pPr>
                <a:r>
                  <a:rPr lang="en-US" sz="1800" kern="100">
                    <a:effectLst/>
                    <a:latin typeface="+mj-lt"/>
                    <a:ea typeface="Calibri" panose="020F0502020204030204" pitchFamily="34" charset="0"/>
                    <a:cs typeface="Times New Roman" panose="02020603050405020304" pitchFamily="18" charset="0"/>
                  </a:rPr>
                  <a:t>Cỡ mẫu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=65</m:t>
                    </m:r>
                  </m:oMath>
                </a14:m>
                <a:r>
                  <a:rPr lang="en-US" sz="1800" kern="100">
                    <a:effectLst/>
                    <a:latin typeface="+mj-lt"/>
                    <a:ea typeface="Calibri" panose="020F0502020204030204" pitchFamily="34" charset="0"/>
                    <a:cs typeface="Times New Roman" panose="02020603050405020304" pitchFamily="18" charset="0"/>
                  </a:rPr>
                  <a:t>. Cân nặng trung bình là </a:t>
                </a: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sub>
                        </m:sSub>
                      </m:e>
                    </m:acc>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m:t>
                    </m:r>
                    <m:r>
                      <m:rPr>
                        <m:nor/>
                      </m:rPr>
                      <a:rPr lang="en-US" sz="1800" kern="100">
                        <a:effectLst/>
                        <a:latin typeface="+mj-lt"/>
                        <a:ea typeface="Calibri" panose="020F0502020204030204" pitchFamily="34" charset="0"/>
                        <a:cs typeface="Times New Roman" panose="02020603050405020304" pitchFamily="18" charset="0"/>
                      </a:rPr>
                      <m:t> </m:t>
                    </m:r>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kg</m:t>
                    </m:r>
                  </m:oMath>
                </a14:m>
                <a:r>
                  <a:rPr lang="en-US" sz="1800" kern="100">
                    <a:effectLst/>
                    <a:latin typeface="+mj-lt"/>
                    <a:ea typeface="Calibri" panose="020F0502020204030204" pitchFamily="34" charset="0"/>
                    <a:cs typeface="Times New Roman" panose="02020603050405020304" pitchFamily="18" charset="0"/>
                  </a:rPr>
                  <a:t> và trung vị là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587</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480</m:t>
                        </m:r>
                      </m:den>
                    </m:f>
                    <m:r>
                      <m:rPr>
                        <m:nor/>
                      </m:rPr>
                      <a:rPr lang="en-US" sz="1800" kern="100">
                        <a:effectLst/>
                        <a:latin typeface="+mj-lt"/>
                        <a:ea typeface="Calibri" panose="020F0502020204030204" pitchFamily="34" charset="0"/>
                        <a:cs typeface="Times New Roman" panose="02020603050405020304" pitchFamily="18" charset="0"/>
                      </a:rPr>
                      <m:t> </m:t>
                    </m:r>
                    <m:r>
                      <m:rPr>
                        <m:sty m:val="p"/>
                      </m:rPr>
                      <a:rPr lang="en-US" sz="1800" kern="100">
                        <a:effectLst/>
                        <a:latin typeface="Cambria Math" panose="02040503050406030204" pitchFamily="18" charset="0"/>
                        <a:ea typeface="Calibri" panose="020F0502020204030204" pitchFamily="34" charset="0"/>
                        <a:cs typeface="Times New Roman" panose="02020603050405020304" pitchFamily="18" charset="0"/>
                      </a:rPr>
                      <m:t>kg</m:t>
                    </m:r>
                  </m:oMath>
                </a14:m>
                <a:r>
                  <a:rPr lang="en-US" sz="1800" kern="100">
                    <a:effectLst/>
                    <a:latin typeface="+mj-lt"/>
                    <a:ea typeface="Calibri" panose="020F0502020204030204" pitchFamily="34" charset="0"/>
                    <a:cs typeface="Times New Roman" panose="02020603050405020304" pitchFamily="18" charset="0"/>
                  </a:rPr>
                  <a:t>.</a:t>
                </a:r>
              </a:p>
              <a:p>
                <a:pPr algn="just">
                  <a:lnSpc>
                    <a:spcPct val="150000"/>
                  </a:lnSpc>
                </a:pPr>
                <a:r>
                  <a:rPr lang="en-US" sz="1800" kern="100">
                    <a:effectLst/>
                    <a:latin typeface="+mj-lt"/>
                    <a:ea typeface="Calibri" panose="020F0502020204030204" pitchFamily="34" charset="0"/>
                    <a:cs typeface="Times New Roman" panose="02020603050405020304" pitchFamily="18" charset="0"/>
                  </a:rPr>
                  <a:t>Ta có: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1,218&gt;1,21</m:t>
                    </m:r>
                  </m:oMath>
                </a14:m>
                <a:r>
                  <a:rPr lang="en-US" sz="1800" kern="100">
                    <a:effectLst/>
                    <a:latin typeface="+mj-lt"/>
                    <a:ea typeface="Calibri" panose="020F0502020204030204" pitchFamily="34" charset="0"/>
                    <a:cs typeface="Times New Roman" panose="02020603050405020304" pitchFamily="18" charset="0"/>
                  </a:rPr>
                  <a:t> nên </a:t>
                </a:r>
                <a14:m>
                  <m:oMath xmlns:m="http://schemas.openxmlformats.org/officeDocument/2006/math">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sub>
                        </m:sSub>
                      </m:e>
                    </m:acc>
                    <m:r>
                      <a:rPr lang="en-US" sz="1800" kern="100">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sub>
                        </m:sSub>
                      </m:e>
                    </m:acc>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781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640</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587</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480</m:t>
                        </m:r>
                      </m:den>
                    </m:f>
                  </m:oMath>
                </a14:m>
                <a:r>
                  <a:rPr lang="en-US" sz="1800" kern="100">
                    <a:effectLst/>
                    <a:latin typeface="+mj-lt"/>
                    <a:ea typeface="Calibri" panose="020F0502020204030204" pitchFamily="34" charset="0"/>
                    <a:cs typeface="Times New Roman" panose="02020603050405020304" pitchFamily="18" charset="0"/>
                  </a:rPr>
                  <a:t> nên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)&lt;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𝑒</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j-lt"/>
                    <a:ea typeface="Calibri" panose="020F0502020204030204" pitchFamily="34" charset="0"/>
                    <a:cs typeface="Times New Roman" panose="02020603050405020304" pitchFamily="18" charset="0"/>
                  </a:rPr>
                  <a:t>.</a:t>
                </a:r>
              </a:p>
              <a:p>
                <a:pPr algn="just">
                  <a:lnSpc>
                    <a:spcPct val="150000"/>
                  </a:lnSpc>
                </a:pPr>
                <a:r>
                  <a:rPr lang="en-US" sz="1800" kern="100">
                    <a:effectLst/>
                    <a:latin typeface="+mj-lt"/>
                    <a:ea typeface="Calibri" panose="020F0502020204030204" pitchFamily="34" charset="0"/>
                    <a:cs typeface="Times New Roman" panose="02020603050405020304" pitchFamily="18" charset="0"/>
                  </a:rPr>
                  <a:t>Nếu so sánh theo số trung bình thì cân nặng của lợn con mới sinh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ffectLst/>
                    <a:latin typeface="+mj-lt"/>
                    <a:ea typeface="Calibri" panose="020F0502020204030204" pitchFamily="34" charset="0"/>
                    <a:cs typeface="Times New Roman" panose="02020603050405020304" pitchFamily="18" charset="0"/>
                  </a:rPr>
                  <a:t> lớn hơn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j-lt"/>
                    <a:ea typeface="Calibri" panose="020F0502020204030204" pitchFamily="34" charset="0"/>
                    <a:cs typeface="Times New Roman" panose="02020603050405020304" pitchFamily="18" charset="0"/>
                  </a:rPr>
                  <a:t>; nếu so sánh theo trung vị thì cân nặng của lợn mới sinh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ffectLst/>
                    <a:latin typeface="+mj-lt"/>
                    <a:ea typeface="Calibri" panose="020F0502020204030204" pitchFamily="34" charset="0"/>
                    <a:cs typeface="Times New Roman" panose="02020603050405020304" pitchFamily="18" charset="0"/>
                  </a:rPr>
                  <a:t> nhỏ hơn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j-lt"/>
                    <a:ea typeface="Calibri" panose="020F0502020204030204" pitchFamily="34" charset="0"/>
                    <a:cs typeface="Times New Roman" panose="02020603050405020304" pitchFamily="18"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75368" y="2110581"/>
                <a:ext cx="8630094" cy="2966966"/>
              </a:xfrm>
              <a:prstGeom prst="rect">
                <a:avLst/>
              </a:prstGeom>
              <a:blipFill>
                <a:blip r:embed="rId4"/>
                <a:stretch>
                  <a:fillRect l="-565" r="-636" b="-616"/>
                </a:stretch>
              </a:blipFill>
            </p:spPr>
            <p:txBody>
              <a:bodyPr/>
              <a:lstStyle/>
              <a:p>
                <a:r>
                  <a:rPr lang="en-US">
                    <a:noFill/>
                  </a:rPr>
                  <a:t> </a:t>
                </a:r>
              </a:p>
            </p:txBody>
          </p:sp>
        </mc:Fallback>
      </mc:AlternateContent>
    </p:spTree>
    <p:extLst>
      <p:ext uri="{BB962C8B-B14F-4D97-AF65-F5344CB8AC3E}">
        <p14:creationId xmlns:p14="http://schemas.microsoft.com/office/powerpoint/2010/main" val="371233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anim calcmode="lin" valueType="num">
                                      <p:cBhvr>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a:off x="268144" y="4443895"/>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Rectangle 14"/>
          <p:cNvSpPr/>
          <p:nvPr/>
        </p:nvSpPr>
        <p:spPr>
          <a:xfrm>
            <a:off x="286434" y="29285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16210" y="781111"/>
                <a:ext cx="8316877" cy="3677802"/>
              </a:xfrm>
              <a:prstGeom prst="rect">
                <a:avLst/>
              </a:prstGeom>
            </p:spPr>
            <p:txBody>
              <a:bodyPr wrap="square">
                <a:spAutoFit/>
              </a:bodyPr>
              <a:lstStyle/>
              <a:p>
                <a:pPr marL="342900" lvl="0" indent="-342900">
                  <a:lnSpc>
                    <a:spcPct val="150000"/>
                  </a:lnSpc>
                  <a:buFont typeface="Symbol" panose="05050102010706020507" pitchFamily="18" charset="2"/>
                  <a:buChar char=""/>
                  <a:tabLst>
                    <a:tab pos="457200" algn="l"/>
                  </a:tabLst>
                </a:pPr>
                <a:r>
                  <a:rPr lang="en-US" sz="1800" kern="100">
                    <a:effectLst/>
                    <a:latin typeface="+mn-lt"/>
                    <a:ea typeface="Calibri" panose="020F0502020204030204" pitchFamily="34" charset="0"/>
                    <a:cs typeface="Times New Roman" panose="02020603050405020304" pitchFamily="18" charset="0"/>
                  </a:rPr>
                  <a:t>Đối với lợn con mới sinh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en-US" sz="1800" kern="100">
                    <a:effectLst/>
                    <a:latin typeface="+mn-lt"/>
                    <a:ea typeface="Calibri" panose="020F0502020204030204" pitchFamily="34" charset="0"/>
                    <a:cs typeface="Times New Roman" panose="02020603050405020304" pitchFamily="18" charset="0"/>
                  </a:rPr>
                  <a:t>:</a:t>
                </a:r>
              </a:p>
              <a:p>
                <a:pPr>
                  <a:lnSpc>
                    <a:spcPct val="150000"/>
                  </a:lnSpc>
                </a:pPr>
                <a:r>
                  <a:rPr lang="en-US" sz="1800" kern="100">
                    <a:effectLst/>
                    <a:latin typeface="+mn-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sub>
                    </m:sSub>
                  </m:oMath>
                </a14:m>
                <a:r>
                  <a:rPr lang="en-US" sz="1800" kern="100">
                    <a:effectLst/>
                    <a:latin typeface="+mn-lt"/>
                    <a:ea typeface="Calibri" panose="020F0502020204030204" pitchFamily="34" charset="0"/>
                    <a:cs typeface="Times New Roman" panose="02020603050405020304" pitchFamily="18" charset="0"/>
                  </a:rPr>
                  <a:t> là mẫu số liệu được xếp theo thứ tự không giảm.</a:t>
                </a:r>
              </a:p>
              <a:p>
                <a:pPr>
                  <a:lnSpc>
                    <a:spcPct val="150000"/>
                  </a:lnSpc>
                </a:pPr>
                <a:r>
                  <a:rPr lang="en-US" sz="1800" kern="100">
                    <a:effectLst/>
                    <a:latin typeface="+mn-lt"/>
                    <a:ea typeface="Calibri" panose="020F0502020204030204" pitchFamily="34" charset="0"/>
                    <a:cs typeface="Times New Roman" panose="02020603050405020304" pitchFamily="18" charset="0"/>
                  </a:rPr>
                  <a:t>Tứ phân vị thứ nhất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sub>
                    </m:sSub>
                  </m:oMath>
                </a14:m>
                <a:r>
                  <a:rPr lang="en-US" sz="1800" kern="100">
                    <a:effectLst/>
                    <a:latin typeface="+mn-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22</m:t>
                            </m:r>
                          </m:sub>
                        </m:sSub>
                      </m:e>
                    </m:d>
                  </m:oMath>
                </a14:m>
                <a:r>
                  <a:rPr lang="en-US" sz="1800" kern="100">
                    <a:effectLst/>
                    <a:latin typeface="+mn-lt"/>
                    <a:ea typeface="Calibri" panose="020F0502020204030204" pitchFamily="34" charset="0"/>
                    <a:cs typeface="Times New Roman" panose="02020603050405020304" pitchFamily="18" charset="0"/>
                  </a:rPr>
                  <a:t>. </a:t>
                </a:r>
              </a:p>
              <a:p>
                <a:pPr>
                  <a:lnSpc>
                    <a:spcPct val="150000"/>
                  </a:lnSpc>
                </a:pPr>
                <a:r>
                  <a:rPr lang="en-US" sz="1800" kern="100">
                    <a:effectLst/>
                    <a:latin typeface="+mn-lt"/>
                    <a:ea typeface="Calibri" panose="020F0502020204030204" pitchFamily="34" charset="0"/>
                    <a:cs typeface="Times New Roman" panose="02020603050405020304" pitchFamily="18" charset="0"/>
                  </a:rPr>
                  <a:t>Do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21</m:t>
                        </m:r>
                      </m:sub>
                    </m:sSub>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22</m:t>
                        </m:r>
                      </m:sub>
                    </m:sSub>
                  </m:oMath>
                </a14:m>
                <a:r>
                  <a:rPr lang="en-US" sz="1800" kern="100">
                    <a:effectLst/>
                    <a:latin typeface="+mn-lt"/>
                    <a:ea typeface="Calibri" panose="020F0502020204030204" pitchFamily="34" charset="0"/>
                    <a:cs typeface="Times New Roman" panose="02020603050405020304" pitchFamily="18" charset="0"/>
                  </a:rPr>
                  <a:t> thuộc nhóm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[1,1;1,2)</m:t>
                    </m:r>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)=1,1+</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1.85</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⋅(1,2</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1,1)≈1,15</m:t>
                    </m:r>
                  </m:oMath>
                </a14:m>
                <a:r>
                  <a:rPr lang="en-US" sz="1800" kern="100">
                    <a:effectLst/>
                    <a:latin typeface="+mn-lt"/>
                    <a:ea typeface="Calibri" panose="020F0502020204030204" pitchFamily="34" charset="0"/>
                    <a:cs typeface="Times New Roman" panose="02020603050405020304" pitchFamily="18" charset="0"/>
                  </a:rPr>
                  <a:t>.</a:t>
                </a:r>
              </a:p>
              <a:p>
                <a:pPr>
                  <a:lnSpc>
                    <a:spcPct val="150000"/>
                  </a:lnSpc>
                </a:pPr>
                <a:r>
                  <a:rPr lang="en-US" sz="1800" kern="100">
                    <a:effectLst/>
                    <a:latin typeface="+mn-lt"/>
                    <a:ea typeface="Calibri" panose="020F0502020204030204" pitchFamily="34" charset="0"/>
                    <a:cs typeface="Times New Roman" panose="02020603050405020304" pitchFamily="18" charset="0"/>
                  </a:rPr>
                  <a:t>Tứ phân vị thứ ba của dãy số liệu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85</m:t>
                        </m:r>
                      </m:sub>
                    </m:sSub>
                  </m:oMath>
                </a14:m>
                <a:r>
                  <a:rPr lang="en-US" sz="1800" kern="100">
                    <a:effectLst/>
                    <a:latin typeface="+mn-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64</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65</m:t>
                            </m:r>
                          </m:sub>
                        </m:sSub>
                      </m:e>
                    </m:d>
                  </m:oMath>
                </a14:m>
                <a:r>
                  <a:rPr lang="en-US" sz="1800" kern="100">
                    <a:effectLst/>
                    <a:latin typeface="+mn-lt"/>
                    <a:ea typeface="Calibri" panose="020F0502020204030204" pitchFamily="34" charset="0"/>
                    <a:cs typeface="Times New Roman" panose="02020603050405020304" pitchFamily="18" charset="0"/>
                  </a:rPr>
                  <a:t>. </a:t>
                </a:r>
              </a:p>
              <a:p>
                <a:pPr>
                  <a:lnSpc>
                    <a:spcPct val="150000"/>
                  </a:lnSpc>
                </a:pPr>
                <a:r>
                  <a:rPr lang="en-US" sz="1800" kern="100">
                    <a:effectLst/>
                    <a:latin typeface="+mn-lt"/>
                    <a:ea typeface="Calibri" panose="020F0502020204030204" pitchFamily="34" charset="0"/>
                    <a:cs typeface="Times New Roman" panose="02020603050405020304" pitchFamily="18" charset="0"/>
                  </a:rPr>
                  <a:t>Do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64</m:t>
                        </m:r>
                      </m:sub>
                    </m:sSub>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65</m:t>
                        </m:r>
                      </m:sub>
                    </m:sSub>
                  </m:oMath>
                </a14:m>
                <a:r>
                  <a:rPr lang="en-US" sz="1800" kern="100">
                    <a:effectLst/>
                    <a:latin typeface="+mn-lt"/>
                    <a:ea typeface="Calibri" panose="020F0502020204030204" pitchFamily="34" charset="0"/>
                    <a:cs typeface="Times New Roman" panose="02020603050405020304" pitchFamily="18" charset="0"/>
                  </a:rPr>
                  <a:t> thuộc nhóm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[1,2;1,3)</m:t>
                    </m:r>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)=1,2+</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3.85</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36</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32</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1,2)≈1,29</m:t>
                    </m:r>
                  </m:oMath>
                </a14:m>
                <a:r>
                  <a:rPr lang="en-US" sz="1800" kern="100">
                    <a:effectLst/>
                    <a:latin typeface="+mn-lt"/>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416210" y="781111"/>
                <a:ext cx="8316877" cy="3677802"/>
              </a:xfrm>
              <a:prstGeom prst="rect">
                <a:avLst/>
              </a:prstGeom>
              <a:blipFill>
                <a:blip r:embed="rId3"/>
                <a:stretch>
                  <a:fillRect l="-586"/>
                </a:stretch>
              </a:blipFill>
            </p:spPr>
            <p:txBody>
              <a:bodyPr/>
              <a:lstStyle/>
              <a:p>
                <a:r>
                  <a:rPr lang="en-US">
                    <a:noFill/>
                  </a:rPr>
                  <a:t> </a:t>
                </a:r>
              </a:p>
            </p:txBody>
          </p:sp>
        </mc:Fallback>
      </mc:AlternateContent>
      <p:sp>
        <p:nvSpPr>
          <p:cNvPr id="4" name="Rectangle 3"/>
          <p:cNvSpPr/>
          <p:nvPr/>
        </p:nvSpPr>
        <p:spPr>
          <a:xfrm>
            <a:off x="1069333" y="215657"/>
            <a:ext cx="389850" cy="507831"/>
          </a:xfrm>
          <a:prstGeom prst="rect">
            <a:avLst/>
          </a:prstGeom>
        </p:spPr>
        <p:txBody>
          <a:bodyPr wrap="none">
            <a:spAutoFit/>
          </a:bodyPr>
          <a:lstStyle/>
          <a:p>
            <a:pPr lvl="0">
              <a:lnSpc>
                <a:spcPct val="150000"/>
              </a:lnSpc>
            </a:pPr>
            <a:r>
              <a:rPr lang="en-US" sz="1800" kern="100">
                <a:ea typeface="Calibri" panose="020F0502020204030204" pitchFamily="34" charset="0"/>
                <a:cs typeface="Times New Roman" panose="02020603050405020304" pitchFamily="18" charset="0"/>
              </a:rPr>
              <a:t>b)</a:t>
            </a:r>
          </a:p>
        </p:txBody>
      </p:sp>
    </p:spTree>
    <p:extLst>
      <p:ext uri="{BB962C8B-B14F-4D97-AF65-F5344CB8AC3E}">
        <p14:creationId xmlns:p14="http://schemas.microsoft.com/office/powerpoint/2010/main" val="11270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26" name="Google Shape;565;p52"/>
          <p:cNvGrpSpPr/>
          <p:nvPr/>
        </p:nvGrpSpPr>
        <p:grpSpPr>
          <a:xfrm>
            <a:off x="8306942" y="180377"/>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Rectangle 10"/>
          <p:cNvSpPr/>
          <p:nvPr/>
        </p:nvSpPr>
        <p:spPr>
          <a:xfrm>
            <a:off x="286434" y="29285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426096" y="838279"/>
                <a:ext cx="8301936" cy="3723968"/>
              </a:xfrm>
              <a:prstGeom prst="rect">
                <a:avLst/>
              </a:prstGeom>
            </p:spPr>
            <p:txBody>
              <a:bodyPr wrap="square">
                <a:spAutoFit/>
              </a:bodyPr>
              <a:lstStyle/>
              <a:p>
                <a:pPr marL="342900" lvl="0" indent="-342900">
                  <a:lnSpc>
                    <a:spcPct val="150000"/>
                  </a:lnSpc>
                  <a:buFont typeface="Symbol" panose="05050102010706020507" pitchFamily="18" charset="2"/>
                  <a:buChar char=""/>
                  <a:tabLst>
                    <a:tab pos="457200" algn="l"/>
                  </a:tabLst>
                </a:pPr>
                <a:r>
                  <a:rPr lang="en-US" sz="1800" kern="100">
                    <a:latin typeface="+mj-lt"/>
                    <a:ea typeface="Calibri" panose="020F0502020204030204" pitchFamily="34" charset="0"/>
                    <a:cs typeface="Times New Roman" panose="02020603050405020304" pitchFamily="18" charset="0"/>
                  </a:rPr>
                  <a:t>Đối với lợn con mới sinh giống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en-US" sz="1800" kern="100">
                    <a:effectLst/>
                    <a:latin typeface="+mj-lt"/>
                    <a:ea typeface="Calibri" panose="020F0502020204030204" pitchFamily="34" charset="0"/>
                    <a:cs typeface="Times New Roman" panose="02020603050405020304" pitchFamily="18" charset="0"/>
                  </a:rPr>
                  <a:t>:</a:t>
                </a:r>
                <a:endParaRPr lang="en-US" sz="1800" kern="100">
                  <a:latin typeface="+mj-lt"/>
                  <a:ea typeface="Calibri" panose="020F0502020204030204" pitchFamily="34" charset="0"/>
                  <a:cs typeface="Times New Roman" panose="02020603050405020304" pitchFamily="18" charset="0"/>
                </a:endParaRPr>
              </a:p>
              <a:p>
                <a:pPr>
                  <a:lnSpc>
                    <a:spcPct val="150000"/>
                  </a:lnSpc>
                </a:pPr>
                <a:r>
                  <a:rPr lang="en-US" sz="1800" kern="100">
                    <a:effectLst/>
                    <a:latin typeface="+mj-lt"/>
                    <a:ea typeface="Calibri" panose="020F0502020204030204" pitchFamily="34" charset="0"/>
                    <a:cs typeface="Times New Roman" panose="02020603050405020304" pitchFamily="18" charset="0"/>
                  </a:rPr>
                  <a:t>Gọi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65</m:t>
                        </m:r>
                      </m:sub>
                    </m:sSub>
                  </m:oMath>
                </a14:m>
                <a:r>
                  <a:rPr lang="en-US" sz="1800" kern="100">
                    <a:effectLst/>
                    <a:latin typeface="+mj-lt"/>
                    <a:ea typeface="Calibri" panose="020F0502020204030204" pitchFamily="34" charset="0"/>
                    <a:cs typeface="Times New Roman" panose="02020603050405020304" pitchFamily="18" charset="0"/>
                  </a:rPr>
                  <a:t> là mẫu số liệu được xếp theo thứ tự không giảm.</a:t>
                </a:r>
                <a:endParaRPr lang="en-US" sz="1800" kern="100">
                  <a:latin typeface="+mj-lt"/>
                  <a:ea typeface="Calibri" panose="020F0502020204030204" pitchFamily="34" charset="0"/>
                  <a:cs typeface="Times New Roman" panose="02020603050405020304" pitchFamily="18" charset="0"/>
                </a:endParaRPr>
              </a:p>
              <a:p>
                <a:pPr>
                  <a:lnSpc>
                    <a:spcPct val="150000"/>
                  </a:lnSpc>
                </a:pPr>
                <a:r>
                  <a:rPr lang="en-US" sz="1800" kern="100">
                    <a:effectLst/>
                    <a:latin typeface="+mj-lt"/>
                    <a:ea typeface="Calibri" panose="020F0502020204030204" pitchFamily="34" charset="0"/>
                    <a:cs typeface="Times New Roman" panose="02020603050405020304" pitchFamily="18" charset="0"/>
                  </a:rPr>
                  <a:t>Tứ phân vị thứ nhất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16</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17</m:t>
                            </m:r>
                          </m:sub>
                        </m:sSub>
                      </m:e>
                    </m:d>
                  </m:oMath>
                </a14:m>
                <a:r>
                  <a:rPr lang="en-US" sz="1800" kern="100">
                    <a:effectLst/>
                    <a:latin typeface="+mj-lt"/>
                    <a:ea typeface="Calibri" panose="020F0502020204030204" pitchFamily="34" charset="0"/>
                    <a:cs typeface="Times New Roman" panose="02020603050405020304" pitchFamily="18" charset="0"/>
                  </a:rPr>
                  <a:t>. </a:t>
                </a:r>
              </a:p>
              <a:p>
                <a:pPr>
                  <a:lnSpc>
                    <a:spcPct val="150000"/>
                  </a:lnSpc>
                </a:pPr>
                <a:r>
                  <a:rPr lang="en-US" sz="1800" kern="100">
                    <a:effectLst/>
                    <a:latin typeface="+mj-lt"/>
                    <a:ea typeface="Calibri" panose="020F0502020204030204" pitchFamily="34" charset="0"/>
                    <a:cs typeface="Times New Roman" panose="02020603050405020304" pitchFamily="18" charset="0"/>
                  </a:rPr>
                  <a:t>Do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16</m:t>
                        </m:r>
                      </m:sub>
                    </m:sSub>
                  </m:oMath>
                </a14:m>
                <a:r>
                  <a:rPr lang="en-US"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17</m:t>
                        </m:r>
                      </m:sub>
                    </m:sSub>
                  </m:oMath>
                </a14:m>
                <a:r>
                  <a:rPr lang="en-US" sz="1800" kern="100">
                    <a:effectLst/>
                    <a:latin typeface="+mj-lt"/>
                    <a:ea typeface="Calibri" panose="020F0502020204030204" pitchFamily="34" charset="0"/>
                    <a:cs typeface="Times New Roman" panose="02020603050405020304" pitchFamily="18" charset="0"/>
                  </a:rPr>
                  <a:t> thuộc nhóm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[1,1;1,2)</m:t>
                    </m:r>
                  </m:oMath>
                </a14:m>
                <a:r>
                  <a:rPr lang="en-US" sz="1800" kern="100">
                    <a:effectLst/>
                    <a:latin typeface="+mj-lt"/>
                    <a:ea typeface="Calibri" panose="020F0502020204030204" pitchFamily="34" charset="0"/>
                    <a:cs typeface="Times New Roman" panose="02020603050405020304" pitchFamily="18" charset="0"/>
                  </a:rPr>
                  <a:t> nên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)=1,1+</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1.65</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13</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14</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(1,2</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1,1)≈1,123</m:t>
                    </m:r>
                  </m:oMath>
                </a14:m>
                <a:endParaRPr lang="en-US" sz="1800" kern="100">
                  <a:latin typeface="+mj-lt"/>
                  <a:ea typeface="Calibri" panose="020F0502020204030204" pitchFamily="34" charset="0"/>
                  <a:cs typeface="Times New Roman" panose="02020603050405020304" pitchFamily="18" charset="0"/>
                </a:endParaRPr>
              </a:p>
              <a:p>
                <a:pPr>
                  <a:lnSpc>
                    <a:spcPct val="150000"/>
                  </a:lnSpc>
                </a:pPr>
                <a:r>
                  <a:rPr lang="en-US" sz="1800" kern="100">
                    <a:effectLst/>
                    <a:latin typeface="+mj-lt"/>
                    <a:ea typeface="Calibri" panose="020F0502020204030204" pitchFamily="34" charset="0"/>
                    <a:cs typeface="Times New Roman" panose="02020603050405020304" pitchFamily="18" charset="0"/>
                  </a:rPr>
                  <a:t>Tứ phân vị thứ ba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49</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50</m:t>
                            </m:r>
                          </m:sub>
                        </m:sSub>
                      </m:e>
                    </m:d>
                  </m:oMath>
                </a14:m>
                <a:r>
                  <a:rPr lang="en-US" sz="1800" kern="100">
                    <a:effectLst/>
                    <a:latin typeface="+mj-lt"/>
                    <a:ea typeface="Calibri" panose="020F0502020204030204" pitchFamily="34" charset="0"/>
                    <a:cs typeface="Times New Roman" panose="02020603050405020304" pitchFamily="18" charset="0"/>
                  </a:rPr>
                  <a:t>. </a:t>
                </a:r>
              </a:p>
              <a:p>
                <a:pPr>
                  <a:lnSpc>
                    <a:spcPct val="150000"/>
                  </a:lnSpc>
                </a:pPr>
                <a:r>
                  <a:rPr lang="en-US" sz="1800" kern="100">
                    <a:effectLst/>
                    <a:latin typeface="+mj-lt"/>
                    <a:ea typeface="Calibri" panose="020F0502020204030204" pitchFamily="34" charset="0"/>
                    <a:cs typeface="Times New Roman" panose="02020603050405020304" pitchFamily="18" charset="0"/>
                  </a:rPr>
                  <a:t>Do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49</m:t>
                        </m:r>
                      </m:sub>
                    </m:sSub>
                  </m:oMath>
                </a14:m>
                <a:r>
                  <a:rPr lang="en-US"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50</m:t>
                        </m:r>
                      </m:sub>
                    </m:sSub>
                  </m:oMath>
                </a14:m>
                <a:r>
                  <a:rPr lang="en-US" sz="1800" kern="100">
                    <a:effectLst/>
                    <a:latin typeface="+mj-lt"/>
                    <a:ea typeface="Calibri" panose="020F0502020204030204" pitchFamily="34" charset="0"/>
                    <a:cs typeface="Times New Roman" panose="02020603050405020304" pitchFamily="18" charset="0"/>
                  </a:rPr>
                  <a:t> thuộc nhóm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[1,2;1,3)</m:t>
                    </m:r>
                  </m:oMath>
                </a14:m>
                <a:r>
                  <a:rPr lang="en-US" sz="1800" kern="100">
                    <a:effectLst/>
                    <a:latin typeface="+mj-lt"/>
                    <a:ea typeface="Calibri" panose="020F0502020204030204" pitchFamily="34" charset="0"/>
                    <a:cs typeface="Times New Roman" panose="02020603050405020304" pitchFamily="18" charset="0"/>
                  </a:rPr>
                  <a:t> nên </a:t>
                </a:r>
                <a14:m>
                  <m:oMath xmlns:m="http://schemas.openxmlformats.org/officeDocument/2006/math">
                    <m:sSub>
                      <m:sSub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)=1,2+</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effectLst/>
                                <a:latin typeface="Cambria Math" panose="02040503050406030204" pitchFamily="18" charset="0"/>
                                <a:ea typeface="Calibri" panose="020F0502020204030204" pitchFamily="34" charset="0"/>
                                <a:cs typeface="Times New Roman" panose="02020603050405020304" pitchFamily="18" charset="0"/>
                              </a:rPr>
                              <m:t>3.65</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27</m:t>
                        </m:r>
                      </m:num>
                      <m:den>
                        <m:r>
                          <a:rPr lang="en-US" sz="1800" kern="100">
                            <a:effectLst/>
                            <a:latin typeface="Cambria Math" panose="02040503050406030204" pitchFamily="18" charset="0"/>
                            <a:ea typeface="Calibri" panose="020F0502020204030204" pitchFamily="34" charset="0"/>
                            <a:cs typeface="Times New Roman" panose="02020603050405020304" pitchFamily="18" charset="0"/>
                          </a:rPr>
                          <m:t>24</m:t>
                        </m:r>
                      </m:den>
                    </m:f>
                    <m:r>
                      <a:rPr lang="en-US" sz="1800" kern="100">
                        <a:effectLst/>
                        <a:latin typeface="Cambria Math" panose="02040503050406030204" pitchFamily="18" charset="0"/>
                        <a:ea typeface="Calibri" panose="020F0502020204030204" pitchFamily="34" charset="0"/>
                        <a:cs typeface="Times New Roman" panose="02020603050405020304" pitchFamily="18" charset="0"/>
                      </a:rPr>
                      <m:t>(1,3</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1,2)≈1,29</m:t>
                    </m:r>
                  </m:oMath>
                </a14:m>
                <a:r>
                  <a:rPr lang="en-US" sz="1800" kern="100">
                    <a:effectLst/>
                    <a:latin typeface="+mj-lt"/>
                    <a:ea typeface="Calibri" panose="020F0502020204030204" pitchFamily="34" charset="0"/>
                    <a:cs typeface="Times New Roman" panose="02020603050405020304" pitchFamily="18" charset="0"/>
                  </a:rPr>
                  <a:t>.</a:t>
                </a:r>
                <a:endParaRPr lang="en-US" sz="1800" kern="100">
                  <a:latin typeface="+mj-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26096" y="838279"/>
                <a:ext cx="8301936" cy="3723968"/>
              </a:xfrm>
              <a:prstGeom prst="rect">
                <a:avLst/>
              </a:prstGeom>
              <a:blipFill>
                <a:blip r:embed="rId3"/>
                <a:stretch>
                  <a:fillRect l="-661"/>
                </a:stretch>
              </a:blipFill>
            </p:spPr>
            <p:txBody>
              <a:bodyPr/>
              <a:lstStyle/>
              <a:p>
                <a:r>
                  <a:rPr lang="en-US">
                    <a:noFill/>
                  </a:rPr>
                  <a:t> </a:t>
                </a:r>
              </a:p>
            </p:txBody>
          </p:sp>
        </mc:Fallback>
      </mc:AlternateContent>
    </p:spTree>
    <p:extLst>
      <p:ext uri="{BB962C8B-B14F-4D97-AF65-F5344CB8AC3E}">
        <p14:creationId xmlns:p14="http://schemas.microsoft.com/office/powerpoint/2010/main" val="373755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8" name="Group 7"/>
          <p:cNvGrpSpPr/>
          <p:nvPr/>
        </p:nvGrpSpPr>
        <p:grpSpPr>
          <a:xfrm>
            <a:off x="-393003" y="216548"/>
            <a:ext cx="2808729" cy="1490090"/>
            <a:chOff x="5943600" y="288505"/>
            <a:chExt cx="5617457" cy="2980178"/>
          </a:xfrm>
        </p:grpSpPr>
        <p:grpSp>
          <p:nvGrpSpPr>
            <p:cNvPr id="9" name="Group 2"/>
            <p:cNvGrpSpPr/>
            <p:nvPr/>
          </p:nvGrpSpPr>
          <p:grpSpPr>
            <a:xfrm>
              <a:off x="5943600" y="288505"/>
              <a:ext cx="5617457" cy="2980178"/>
              <a:chOff x="0" y="-28575"/>
              <a:chExt cx="2096681" cy="841375"/>
            </a:xfrm>
          </p:grpSpPr>
          <p:sp>
            <p:nvSpPr>
              <p:cNvPr id="12" name="Freeform 3"/>
              <p:cNvSpPr/>
              <p:nvPr/>
            </p:nvSpPr>
            <p:spPr>
              <a:xfrm>
                <a:off x="470048" y="6644"/>
                <a:ext cx="1626633"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3"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Rectangle 9"/>
            <p:cNvSpPr/>
            <p:nvPr/>
          </p:nvSpPr>
          <p:spPr>
            <a:xfrm>
              <a:off x="7456778" y="394371"/>
              <a:ext cx="3899145" cy="124649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Bạn</a:t>
              </a:r>
              <a:r>
                <a:rPr kumimoji="0" lang="nl-NL" sz="23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có biết?</a:t>
              </a:r>
              <a:endParaRPr kumimoji="0" lang="en-US" sz="2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2" name="Rectangle 1"/>
          <p:cNvSpPr/>
          <p:nvPr/>
        </p:nvSpPr>
        <p:spPr>
          <a:xfrm>
            <a:off x="135511" y="1081268"/>
            <a:ext cx="9095953" cy="1441420"/>
          </a:xfrm>
          <a:prstGeom prst="rect">
            <a:avLst/>
          </a:prstGeom>
        </p:spPr>
        <p:txBody>
          <a:bodyPr wrap="square">
            <a:spAutoFit/>
          </a:bodyPr>
          <a:lstStyle/>
          <a:p>
            <a:pPr>
              <a:lnSpc>
                <a:spcPct val="150000"/>
              </a:lnSpc>
              <a:spcBef>
                <a:spcPts val="600"/>
              </a:spcBef>
              <a:spcAft>
                <a:spcPts val="600"/>
              </a:spcAft>
            </a:pPr>
            <a:r>
              <a:rPr lang="fr-FR" sz="1800" b="1" i="1" kern="100">
                <a:latin typeface="+mj-lt"/>
                <a:ea typeface="Calibri" panose="020F0502020204030204" pitchFamily="34" charset="0"/>
                <a:cs typeface="Times New Roman" panose="02020603050405020304" pitchFamily="18" charset="0"/>
              </a:rPr>
              <a:t>Bước 1:</a:t>
            </a:r>
            <a:r>
              <a:rPr lang="fr-FR" sz="1800" kern="100">
                <a:latin typeface="+mj-lt"/>
                <a:ea typeface="Calibri" panose="020F0502020204030204" pitchFamily="34" charset="0"/>
                <a:cs typeface="Times New Roman" panose="02020603050405020304" pitchFamily="18" charset="0"/>
              </a:rPr>
              <a:t> truy cập địa chỉ </a:t>
            </a:r>
            <a:r>
              <a:rPr lang="fr-FR" sz="1800" kern="100">
                <a:solidFill>
                  <a:srgbClr val="0070C0"/>
                </a:solidFill>
                <a:latin typeface="+mj-lt"/>
                <a:ea typeface="Calibri" panose="020F0502020204030204" pitchFamily="34" charset="0"/>
                <a:cs typeface="Times New Roman" panose="02020603050405020304" pitchFamily="18" charset="0"/>
              </a:rPr>
              <a:t>https://www.geogebra.org/classic/j6jzvb2n</a:t>
            </a:r>
            <a:endParaRPr lang="fr-FR" sz="1800" kern="100">
              <a:latin typeface="+mj-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fr-FR" sz="1800" b="1" i="1" kern="100">
                <a:latin typeface="+mj-lt"/>
                <a:ea typeface="Calibri" panose="020F0502020204030204" pitchFamily="34" charset="0"/>
                <a:cs typeface="Times New Roman" panose="02020603050405020304" pitchFamily="18" charset="0"/>
              </a:rPr>
              <a:t>Bước 2:</a:t>
            </a:r>
            <a:r>
              <a:rPr lang="fr-FR" sz="1800" kern="100">
                <a:latin typeface="+mj-lt"/>
                <a:ea typeface="Calibri" panose="020F0502020204030204" pitchFamily="34" charset="0"/>
                <a:cs typeface="Times New Roman" panose="02020603050405020304" pitchFamily="18" charset="0"/>
              </a:rPr>
              <a:t> Nhập các đầu mút của mỗi nhóm lần lượt từ nhỏ đến lớn vào ô: Điền khoảng giá trị (C.I) ;</a:t>
            </a:r>
            <a:endParaRPr lang="en-US" sz="1800" kern="10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2765271" y="142036"/>
            <a:ext cx="6323068" cy="923330"/>
          </a:xfrm>
          <a:prstGeom prst="rect">
            <a:avLst/>
          </a:prstGeom>
        </p:spPr>
        <p:txBody>
          <a:bodyPr wrap="square">
            <a:spAutoFit/>
          </a:bodyPr>
          <a:lstStyle/>
          <a:p>
            <a:pPr lvl="0">
              <a:lnSpc>
                <a:spcPct val="150000"/>
              </a:lnSpc>
              <a:spcBef>
                <a:spcPts val="100"/>
              </a:spcBef>
              <a:spcAft>
                <a:spcPts val="100"/>
              </a:spcAft>
            </a:pPr>
            <a:r>
              <a:rPr lang="fr-FR" sz="1800" b="1" kern="100">
                <a:ea typeface="Calibri" panose="020F0502020204030204" pitchFamily="34" charset="0"/>
                <a:cs typeface="Times New Roman" panose="02020603050405020304" pitchFamily="18" charset="0"/>
              </a:rPr>
              <a:t>Sử dụng phần mềm GeoGebra để tính các số đặc trưng của mẫu số liệu ghép nhóm</a:t>
            </a:r>
            <a:endParaRPr lang="en-US" sz="1800" kern="10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Lst>
          </a:blip>
          <a:stretch>
            <a:fillRect/>
          </a:stretch>
        </p:blipFill>
        <p:spPr>
          <a:xfrm>
            <a:off x="1927626" y="2659573"/>
            <a:ext cx="5479918" cy="729395"/>
          </a:xfrm>
          <a:prstGeom prst="rect">
            <a:avLst/>
          </a:prstGeom>
        </p:spPr>
      </p:pic>
      <p:sp>
        <p:nvSpPr>
          <p:cNvPr id="6" name="Rectangle 5"/>
          <p:cNvSpPr/>
          <p:nvPr/>
        </p:nvSpPr>
        <p:spPr>
          <a:xfrm>
            <a:off x="228726" y="3573559"/>
            <a:ext cx="5888150" cy="456535"/>
          </a:xfrm>
          <a:prstGeom prst="rect">
            <a:avLst/>
          </a:prstGeom>
        </p:spPr>
        <p:txBody>
          <a:bodyPr wrap="none">
            <a:spAutoFit/>
          </a:bodyPr>
          <a:lstStyle/>
          <a:p>
            <a:pPr>
              <a:lnSpc>
                <a:spcPct val="150000"/>
              </a:lnSpc>
              <a:spcBef>
                <a:spcPts val="100"/>
              </a:spcBef>
              <a:spcAft>
                <a:spcPts val="100"/>
              </a:spcAft>
            </a:pPr>
            <a:r>
              <a:rPr lang="fr-FR" sz="1800" b="1" i="1" kern="100">
                <a:latin typeface="+mj-lt"/>
                <a:ea typeface="Calibri" panose="020F0502020204030204" pitchFamily="34" charset="0"/>
                <a:cs typeface="Times New Roman" panose="02020603050405020304" pitchFamily="18" charset="0"/>
              </a:rPr>
              <a:t>Bước 3:</a:t>
            </a:r>
            <a:r>
              <a:rPr lang="fr-FR" sz="1800" kern="100">
                <a:latin typeface="+mj-lt"/>
                <a:ea typeface="Calibri" panose="020F0502020204030204" pitchFamily="34" charset="0"/>
                <a:cs typeface="Times New Roman" panose="02020603050405020304" pitchFamily="18" charset="0"/>
              </a:rPr>
              <a:t>  Nhập tần số tương ứng vào ô Điền tần số (F).</a:t>
            </a:r>
            <a:endParaRPr lang="en-US" sz="1800" kern="100">
              <a:effectLst/>
              <a:latin typeface="+mj-lt"/>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2219891" y="4230587"/>
            <a:ext cx="4895388" cy="628095"/>
          </a:xfrm>
          <a:prstGeom prst="rect">
            <a:avLst/>
          </a:prstGeom>
        </p:spPr>
      </p:pic>
      <p:pic>
        <p:nvPicPr>
          <p:cNvPr id="15" name="Picture 14"/>
          <p:cNvPicPr>
            <a:picLocks noChangeAspect="1"/>
          </p:cNvPicPr>
          <p:nvPr/>
        </p:nvPicPr>
        <p:blipFill>
          <a:blip r:embed="rId7"/>
          <a:stretch>
            <a:fillRect/>
          </a:stretch>
        </p:blipFill>
        <p:spPr>
          <a:xfrm flipH="1">
            <a:off x="7992673" y="3301196"/>
            <a:ext cx="766656" cy="1588074"/>
          </a:xfrm>
          <a:prstGeom prst="rect">
            <a:avLst/>
          </a:prstGeom>
        </p:spPr>
      </p:pic>
    </p:spTree>
    <p:extLst>
      <p:ext uri="{BB962C8B-B14F-4D97-AF65-F5344CB8AC3E}">
        <p14:creationId xmlns:p14="http://schemas.microsoft.com/office/powerpoint/2010/main" val="223977877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anim calcmode="lin" valueType="num">
                                      <p:cBhvr>
                                        <p:cTn id="33" dur="500" fill="hold"/>
                                        <p:tgtEl>
                                          <p:spTgt spid="14"/>
                                        </p:tgtEl>
                                        <p:attrNameLst>
                                          <p:attrName>ppt_x</p:attrName>
                                        </p:attrNameLst>
                                      </p:cBhvr>
                                      <p:tavLst>
                                        <p:tav tm="0">
                                          <p:val>
                                            <p:strVal val="#ppt_x"/>
                                          </p:val>
                                        </p:tav>
                                        <p:tav tm="100000">
                                          <p:val>
                                            <p:strVal val="#ppt_x"/>
                                          </p:val>
                                        </p:tav>
                                      </p:tavLst>
                                    </p:anim>
                                    <p:anim calcmode="lin" valueType="num">
                                      <p:cBhvr>
                                        <p:cTn id="3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p:cNvSpPr/>
          <p:nvPr/>
        </p:nvSpPr>
        <p:spPr>
          <a:xfrm>
            <a:off x="228726" y="135066"/>
            <a:ext cx="9095953" cy="456535"/>
          </a:xfrm>
          <a:prstGeom prst="rect">
            <a:avLst/>
          </a:prstGeom>
        </p:spPr>
        <p:txBody>
          <a:bodyPr wrap="square">
            <a:spAutoFit/>
          </a:bodyPr>
          <a:lstStyle/>
          <a:p>
            <a:pPr lvl="0">
              <a:lnSpc>
                <a:spcPct val="150000"/>
              </a:lnSpc>
              <a:spcBef>
                <a:spcPts val="600"/>
              </a:spcBef>
              <a:spcAft>
                <a:spcPts val="600"/>
              </a:spcAft>
            </a:pPr>
            <a:r>
              <a:rPr lang="vi-VN" sz="1800" b="1" i="1" kern="100">
                <a:ea typeface="Calibri" panose="020F0502020204030204" pitchFamily="34" charset="0"/>
                <a:cs typeface="Times New Roman" panose="02020603050405020304" pitchFamily="18" charset="0"/>
              </a:rPr>
              <a:t>Bước 4: </a:t>
            </a:r>
            <a:r>
              <a:rPr lang="vi-VN" sz="1800" kern="100">
                <a:ea typeface="Calibri" panose="020F0502020204030204" pitchFamily="34" charset="0"/>
                <a:cs typeface="Times New Roman" panose="02020603050405020304" pitchFamily="18" charset="0"/>
              </a:rPr>
              <a:t>Ấn nút  </a:t>
            </a:r>
            <a:r>
              <a:rPr lang="en-US" sz="1800" kern="100">
                <a:ea typeface="Calibri" panose="020F0502020204030204" pitchFamily="34" charset="0"/>
                <a:cs typeface="Times New Roman" panose="02020603050405020304" pitchFamily="18" charset="0"/>
              </a:rPr>
              <a:t>                   </a:t>
            </a:r>
            <a:r>
              <a:rPr lang="vi-VN" sz="1800" kern="100">
                <a:ea typeface="Calibri" panose="020F0502020204030204" pitchFamily="34" charset="0"/>
                <a:cs typeface="Times New Roman" panose="02020603050405020304" pitchFamily="18" charset="0"/>
              </a:rPr>
              <a:t>, màn hình cho ra kết quả.</a:t>
            </a:r>
            <a:endParaRPr kumimoji="0" lang="en-US" sz="1800" u="none" strike="noStrike" kern="1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sym typeface="Arial"/>
            </a:endParaRPr>
          </a:p>
        </p:txBody>
      </p:sp>
      <p:pic>
        <p:nvPicPr>
          <p:cNvPr id="15" name="Picture 14"/>
          <p:cNvPicPr>
            <a:picLocks noChangeAspect="1"/>
          </p:cNvPicPr>
          <p:nvPr/>
        </p:nvPicPr>
        <p:blipFill>
          <a:blip r:embed="rId3"/>
          <a:stretch>
            <a:fillRect/>
          </a:stretch>
        </p:blipFill>
        <p:spPr>
          <a:xfrm flipH="1">
            <a:off x="8377344" y="3452271"/>
            <a:ext cx="766656" cy="1588074"/>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2023041" y="143017"/>
            <a:ext cx="1224795" cy="456535"/>
          </a:xfrm>
          <a:prstGeom prst="rect">
            <a:avLst/>
          </a:prstGeom>
        </p:spPr>
      </p:pic>
      <p:pic>
        <p:nvPicPr>
          <p:cNvPr id="7" name="Picture 6"/>
          <p:cNvPicPr>
            <a:picLocks noChangeAspect="1"/>
          </p:cNvPicPr>
          <p:nvPr/>
        </p:nvPicPr>
        <p:blipFill>
          <a:blip r:embed="rId6"/>
          <a:stretch>
            <a:fillRect/>
          </a:stretch>
        </p:blipFill>
        <p:spPr>
          <a:xfrm>
            <a:off x="1096089" y="702915"/>
            <a:ext cx="7117608" cy="4267686"/>
          </a:xfrm>
          <a:prstGeom prst="rect">
            <a:avLst/>
          </a:prstGeom>
        </p:spPr>
      </p:pic>
    </p:spTree>
    <p:extLst>
      <p:ext uri="{BB962C8B-B14F-4D97-AF65-F5344CB8AC3E}">
        <p14:creationId xmlns:p14="http://schemas.microsoft.com/office/powerpoint/2010/main" val="236625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Rectangle 1"/>
          <p:cNvSpPr/>
          <p:nvPr/>
        </p:nvSpPr>
        <p:spPr>
          <a:xfrm>
            <a:off x="228726" y="135066"/>
            <a:ext cx="9095953" cy="456535"/>
          </a:xfrm>
          <a:prstGeom prst="rect">
            <a:avLst/>
          </a:prstGeom>
        </p:spPr>
        <p:txBody>
          <a:bodyPr wrap="square">
            <a:spAutoFit/>
          </a:bodyPr>
          <a:lstStyle/>
          <a:p>
            <a:pPr marL="285750" lvl="0" indent="-285750">
              <a:lnSpc>
                <a:spcPct val="150000"/>
              </a:lnSpc>
              <a:spcBef>
                <a:spcPts val="600"/>
              </a:spcBef>
              <a:spcAft>
                <a:spcPts val="600"/>
              </a:spcAft>
              <a:buFont typeface="Wingdings" panose="05000000000000000000" pitchFamily="2" charset="2"/>
              <a:buChar char="§"/>
            </a:pPr>
            <a:r>
              <a:rPr lang="en-US" sz="1800" b="1" i="1" kern="100">
                <a:ea typeface="Calibri" panose="020F0502020204030204" pitchFamily="34" charset="0"/>
                <a:cs typeface="Times New Roman" panose="02020603050405020304" pitchFamily="18" charset="0"/>
              </a:rPr>
              <a:t>Các em t</a:t>
            </a:r>
            <a:r>
              <a:rPr lang="vi-VN" sz="1800" b="1" i="1" kern="100">
                <a:ea typeface="Calibri" panose="020F0502020204030204" pitchFamily="34" charset="0"/>
                <a:cs typeface="Times New Roman" panose="02020603050405020304" pitchFamily="18" charset="0"/>
              </a:rPr>
              <a:t>hực hành với các khoảng giá trị và tần số khác.</a:t>
            </a:r>
            <a:endParaRPr kumimoji="0" lang="en-US" sz="18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5" name="Picture 14"/>
          <p:cNvPicPr>
            <a:picLocks noChangeAspect="1"/>
          </p:cNvPicPr>
          <p:nvPr/>
        </p:nvPicPr>
        <p:blipFill>
          <a:blip r:embed="rId3"/>
          <a:stretch>
            <a:fillRect/>
          </a:stretch>
        </p:blipFill>
        <p:spPr>
          <a:xfrm flipH="1">
            <a:off x="8377344" y="3452271"/>
            <a:ext cx="766656" cy="1588074"/>
          </a:xfrm>
          <a:prstGeom prst="rect">
            <a:avLst/>
          </a:prstGeom>
        </p:spPr>
      </p:pic>
      <p:pic>
        <p:nvPicPr>
          <p:cNvPr id="3" name="Picture 2"/>
          <p:cNvPicPr>
            <a:picLocks noChangeAspect="1"/>
          </p:cNvPicPr>
          <p:nvPr/>
        </p:nvPicPr>
        <p:blipFill>
          <a:blip r:embed="rId4"/>
          <a:stretch>
            <a:fillRect/>
          </a:stretch>
        </p:blipFill>
        <p:spPr>
          <a:xfrm>
            <a:off x="820947" y="663163"/>
            <a:ext cx="7456042" cy="4274597"/>
          </a:xfrm>
          <a:prstGeom prst="rect">
            <a:avLst/>
          </a:prstGeom>
        </p:spPr>
      </p:pic>
    </p:spTree>
    <p:extLst>
      <p:ext uri="{BB962C8B-B14F-4D97-AF65-F5344CB8AC3E}">
        <p14:creationId xmlns:p14="http://schemas.microsoft.com/office/powerpoint/2010/main" val="418806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3510909" y="2182413"/>
            <a:ext cx="5058864" cy="1645800"/>
          </a:xfrm>
          <a:prstGeom prst="rect">
            <a:avLst/>
          </a:prstGeom>
        </p:spPr>
        <p:txBody>
          <a:bodyPr spcFirstLastPara="1" wrap="square" lIns="91425" tIns="91425" rIns="91425" bIns="91425" anchor="b" anchorCtr="0">
            <a:noAutofit/>
          </a:bodyPr>
          <a:lstStyle/>
          <a:p>
            <a:pPr lvl="0">
              <a:lnSpc>
                <a:spcPct val="150000"/>
              </a:lnSpc>
            </a:pPr>
            <a:r>
              <a:rPr lang="en-US" sz="6000" b="1">
                <a:latin typeface="+mj-lt"/>
              </a:rPr>
              <a:t>TRUNG VỊ</a:t>
            </a:r>
            <a:endParaRPr sz="6000" b="1">
              <a:latin typeface="+mj-lt"/>
            </a:endParaRPr>
          </a:p>
        </p:txBody>
      </p:sp>
      <p:sp>
        <p:nvSpPr>
          <p:cNvPr id="256" name="Google Shape;256;p38"/>
          <p:cNvSpPr txBox="1">
            <a:spLocks noGrp="1"/>
          </p:cNvSpPr>
          <p:nvPr>
            <p:ph type="title" idx="2"/>
          </p:nvPr>
        </p:nvSpPr>
        <p:spPr>
          <a:xfrm>
            <a:off x="5353879" y="1000294"/>
            <a:ext cx="1372924" cy="108922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pic>
        <p:nvPicPr>
          <p:cNvPr id="13" name="Google Shape;1026;p68"/>
          <p:cNvPicPr preferRelativeResize="0"/>
          <p:nvPr/>
        </p:nvPicPr>
        <p:blipFill>
          <a:blip r:embed="rId3">
            <a:alphaModFix/>
          </a:blip>
          <a:stretch>
            <a:fillRect/>
          </a:stretch>
        </p:blipFill>
        <p:spPr>
          <a:xfrm flipH="1">
            <a:off x="490587" y="1079926"/>
            <a:ext cx="2697885" cy="3469431"/>
          </a:xfrm>
          <a:prstGeom prst="rect">
            <a:avLst/>
          </a:prstGeom>
          <a:noFill/>
          <a:ln>
            <a:noFill/>
          </a:ln>
        </p:spPr>
      </p:pic>
      <p:sp>
        <p:nvSpPr>
          <p:cNvPr id="3" name="TextBox 2">
            <a:extLst>
              <a:ext uri="{FF2B5EF4-FFF2-40B4-BE49-F238E27FC236}">
                <a16:creationId xmlns:a16="http://schemas.microsoft.com/office/drawing/2014/main" id="{051D7C5C-ED20-C386-DCA8-82BC06DEB109}"/>
              </a:ext>
            </a:extLst>
          </p:cNvPr>
          <p:cNvSpPr txBox="1"/>
          <p:nvPr/>
        </p:nvSpPr>
        <p:spPr>
          <a:xfrm>
            <a:off x="4229947" y="3460337"/>
            <a:ext cx="4572000" cy="523220"/>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93" name="Google Shape;993;p67"/>
          <p:cNvGrpSpPr/>
          <p:nvPr/>
        </p:nvGrpSpPr>
        <p:grpSpPr>
          <a:xfrm rot="5400000">
            <a:off x="1278724" y="3201734"/>
            <a:ext cx="661955" cy="2692761"/>
            <a:chOff x="484632" y="2025542"/>
            <a:chExt cx="661955" cy="2692761"/>
          </a:xfrm>
        </p:grpSpPr>
        <p:sp>
          <p:nvSpPr>
            <p:cNvPr id="994" name="Google Shape;994;p67"/>
            <p:cNvSpPr/>
            <p:nvPr/>
          </p:nvSpPr>
          <p:spPr>
            <a:xfrm flipH="1">
              <a:off x="598925" y="20255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7"/>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7"/>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7"/>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itle 2"/>
          <p:cNvSpPr>
            <a:spLocks noGrp="1"/>
          </p:cNvSpPr>
          <p:nvPr>
            <p:ph type="title"/>
          </p:nvPr>
        </p:nvSpPr>
        <p:spPr>
          <a:xfrm>
            <a:off x="2135220" y="495816"/>
            <a:ext cx="4911329" cy="375900"/>
          </a:xfrm>
        </p:spPr>
        <p:txBody>
          <a:bodyPr/>
          <a:lstStyle/>
          <a:p>
            <a:r>
              <a:rPr lang="vi-VN" sz="3200" b="1">
                <a:latin typeface="+mn-lt"/>
              </a:rPr>
              <a:t>HƯỚNG DẪN VỀ NHÀ</a:t>
            </a:r>
          </a:p>
        </p:txBody>
      </p:sp>
      <p:grpSp>
        <p:nvGrpSpPr>
          <p:cNvPr id="80" name="Group 79"/>
          <p:cNvGrpSpPr/>
          <p:nvPr/>
        </p:nvGrpSpPr>
        <p:grpSpPr>
          <a:xfrm>
            <a:off x="555891" y="1515933"/>
            <a:ext cx="2068860" cy="1995173"/>
            <a:chOff x="918432" y="3568797"/>
            <a:chExt cx="5422223" cy="4239967"/>
          </a:xfrm>
          <a:solidFill>
            <a:schemeClr val="accent4">
              <a:lumMod val="40000"/>
              <a:lumOff val="60000"/>
            </a:schemeClr>
          </a:solidFill>
        </p:grpSpPr>
        <p:grpSp>
          <p:nvGrpSpPr>
            <p:cNvPr id="81" name="Group 3"/>
            <p:cNvGrpSpPr/>
            <p:nvPr/>
          </p:nvGrpSpPr>
          <p:grpSpPr>
            <a:xfrm>
              <a:off x="918432" y="3568797"/>
              <a:ext cx="5422223" cy="4239967"/>
              <a:chOff x="-3810" y="0"/>
              <a:chExt cx="3189543" cy="3100688"/>
            </a:xfrm>
            <a:grpFill/>
          </p:grpSpPr>
          <p:sp>
            <p:nvSpPr>
              <p:cNvPr id="8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2" name="Rectangle 81"/>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85" name="Group 84"/>
          <p:cNvGrpSpPr/>
          <p:nvPr/>
        </p:nvGrpSpPr>
        <p:grpSpPr>
          <a:xfrm>
            <a:off x="3014166" y="1496850"/>
            <a:ext cx="2290174" cy="2014257"/>
            <a:chOff x="6840639" y="3553166"/>
            <a:chExt cx="5422223" cy="5001862"/>
          </a:xfrm>
          <a:solidFill>
            <a:schemeClr val="accent4">
              <a:lumMod val="40000"/>
              <a:lumOff val="60000"/>
            </a:schemeClr>
          </a:solidFill>
        </p:grpSpPr>
        <p:grpSp>
          <p:nvGrpSpPr>
            <p:cNvPr id="86" name="Group 3"/>
            <p:cNvGrpSpPr/>
            <p:nvPr/>
          </p:nvGrpSpPr>
          <p:grpSpPr>
            <a:xfrm>
              <a:off x="6840639" y="3553166"/>
              <a:ext cx="5422223" cy="5001862"/>
              <a:chOff x="-3810" y="-1"/>
              <a:chExt cx="3189543" cy="3657863"/>
            </a:xfrm>
            <a:grpFill/>
          </p:grpSpPr>
          <p:sp>
            <p:nvSpPr>
              <p:cNvPr id="8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7" name="Rectangle 86"/>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90" name="Group 89"/>
          <p:cNvGrpSpPr/>
          <p:nvPr/>
        </p:nvGrpSpPr>
        <p:grpSpPr>
          <a:xfrm>
            <a:off x="5693754" y="1496850"/>
            <a:ext cx="2950133" cy="2014257"/>
            <a:chOff x="12644694" y="3479846"/>
            <a:chExt cx="5422223" cy="4709752"/>
          </a:xfrm>
          <a:solidFill>
            <a:schemeClr val="accent4">
              <a:lumMod val="40000"/>
              <a:lumOff val="60000"/>
            </a:schemeClr>
          </a:solidFill>
        </p:grpSpPr>
        <p:grpSp>
          <p:nvGrpSpPr>
            <p:cNvPr id="91" name="Group 3"/>
            <p:cNvGrpSpPr/>
            <p:nvPr/>
          </p:nvGrpSpPr>
          <p:grpSpPr>
            <a:xfrm>
              <a:off x="12644694" y="3479846"/>
              <a:ext cx="5422223" cy="4709752"/>
              <a:chOff x="-3810" y="0"/>
              <a:chExt cx="3189543" cy="3444242"/>
            </a:xfrm>
            <a:grpFill/>
          </p:grpSpPr>
          <p:sp>
            <p:nvSpPr>
              <p:cNvPr id="9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9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92" name="Rectangle 91"/>
            <p:cNvSpPr/>
            <p:nvPr/>
          </p:nvSpPr>
          <p:spPr>
            <a:xfrm>
              <a:off x="13056075" y="4081525"/>
              <a:ext cx="4622257" cy="34543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Bài tập cuối chương </a:t>
              </a:r>
              <a:r>
                <a:rPr lang="en-US" sz="2000" b="1" i="1">
                  <a:solidFill>
                    <a:prstClr val="black"/>
                  </a:solidFill>
                  <a:ea typeface="Calibri" panose="020F0502020204030204" pitchFamily="34" charset="0"/>
                  <a:cs typeface="Times New Roman" panose="02020603050405020304" pitchFamily="18" charset="0"/>
                </a:rPr>
                <a:t>V</a:t>
              </a:r>
              <a:endParaRPr lang="pt-BR" sz="2000" b="1" i="1" dirty="0">
                <a:solidFill>
                  <a:prstClr val="black"/>
                </a:solidFill>
                <a:ea typeface="Calibri" panose="020F0502020204030204" pitchFamily="34" charset="0"/>
                <a:cs typeface="Times New Roman" panose="02020603050405020304" pitchFamily="18" charset="0"/>
              </a:endParaRPr>
            </a:p>
          </p:txBody>
        </p:sp>
      </p:grpSp>
      <p:pic>
        <p:nvPicPr>
          <p:cNvPr id="95" name="Picture 94"/>
          <p:cNvPicPr>
            <a:picLocks noChangeAspect="1"/>
          </p:cNvPicPr>
          <p:nvPr/>
        </p:nvPicPr>
        <p:blipFill>
          <a:blip r:embed="rId3"/>
          <a:stretch>
            <a:fillRect/>
          </a:stretch>
        </p:blipFill>
        <p:spPr>
          <a:xfrm>
            <a:off x="7752441" y="4204840"/>
            <a:ext cx="1065555" cy="710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barn(inVertical)">
                                      <p:cBhvr>
                                        <p:cTn id="15" dur="500"/>
                                        <p:tgtEl>
                                          <p:spTgt spid="8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randombar(horizontal)">
                                      <p:cBhvr>
                                        <p:cTn id="1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933" name="Google Shape;1933;p70"/>
          <p:cNvPicPr preferRelativeResize="0"/>
          <p:nvPr/>
        </p:nvPicPr>
        <p:blipFill>
          <a:blip r:embed="rId3">
            <a:alphaModFix/>
          </a:blip>
          <a:stretch>
            <a:fillRect/>
          </a:stretch>
        </p:blipFill>
        <p:spPr>
          <a:xfrm>
            <a:off x="6165907" y="1571167"/>
            <a:ext cx="2694477" cy="1751402"/>
          </a:xfrm>
          <a:prstGeom prst="rect">
            <a:avLst/>
          </a:prstGeom>
          <a:noFill/>
          <a:ln>
            <a:noFill/>
          </a:ln>
        </p:spPr>
      </p:pic>
      <p:pic>
        <p:nvPicPr>
          <p:cNvPr id="1934" name="Google Shape;1934;p70"/>
          <p:cNvPicPr preferRelativeResize="0"/>
          <p:nvPr/>
        </p:nvPicPr>
        <p:blipFill>
          <a:blip r:embed="rId4">
            <a:alphaModFix/>
          </a:blip>
          <a:stretch>
            <a:fillRect/>
          </a:stretch>
        </p:blipFill>
        <p:spPr>
          <a:xfrm>
            <a:off x="7046696" y="3664523"/>
            <a:ext cx="1813688" cy="1097281"/>
          </a:xfrm>
          <a:prstGeom prst="rect">
            <a:avLst/>
          </a:prstGeom>
          <a:noFill/>
          <a:ln>
            <a:noFill/>
          </a:ln>
        </p:spPr>
      </p:pic>
      <p:pic>
        <p:nvPicPr>
          <p:cNvPr id="1935" name="Google Shape;1935;p70"/>
          <p:cNvPicPr preferRelativeResize="0"/>
          <p:nvPr/>
        </p:nvPicPr>
        <p:blipFill>
          <a:blip r:embed="rId5">
            <a:alphaModFix/>
          </a:blip>
          <a:stretch>
            <a:fillRect/>
          </a:stretch>
        </p:blipFill>
        <p:spPr>
          <a:xfrm>
            <a:off x="5184186" y="3664523"/>
            <a:ext cx="1828797" cy="1356542"/>
          </a:xfrm>
          <a:prstGeom prst="rect">
            <a:avLst/>
          </a:prstGeom>
          <a:noFill/>
          <a:ln>
            <a:noFill/>
          </a:ln>
        </p:spPr>
      </p:pic>
      <p:pic>
        <p:nvPicPr>
          <p:cNvPr id="1936" name="Google Shape;1936;p70"/>
          <p:cNvPicPr preferRelativeResize="0"/>
          <p:nvPr/>
        </p:nvPicPr>
        <p:blipFill>
          <a:blip r:embed="rId6">
            <a:alphaModFix/>
          </a:blip>
          <a:stretch>
            <a:fillRect/>
          </a:stretch>
        </p:blipFill>
        <p:spPr>
          <a:xfrm>
            <a:off x="5251509" y="1787867"/>
            <a:ext cx="914400" cy="1376173"/>
          </a:xfrm>
          <a:prstGeom prst="rect">
            <a:avLst/>
          </a:prstGeom>
          <a:noFill/>
          <a:ln>
            <a:noFill/>
          </a:ln>
        </p:spPr>
      </p:pic>
      <p:sp>
        <p:nvSpPr>
          <p:cNvPr id="10" name="Rectangle 9"/>
          <p:cNvSpPr/>
          <p:nvPr/>
        </p:nvSpPr>
        <p:spPr>
          <a:xfrm>
            <a:off x="234908" y="388906"/>
            <a:ext cx="4852159" cy="3000821"/>
          </a:xfrm>
          <a:prstGeom prst="rect">
            <a:avLst/>
          </a:prstGeom>
        </p:spPr>
        <p:txBody>
          <a:bodyPr wrap="square">
            <a:spAutoFit/>
          </a:bodyPr>
          <a:lstStyle/>
          <a:p>
            <a:pPr lvl="0" algn="ctr">
              <a:lnSpc>
                <a:spcPct val="150000"/>
              </a:lnSpc>
              <a:buClrTx/>
              <a:defRPr/>
            </a:pPr>
            <a:r>
              <a:rPr lang="vi-VN" sz="4200" b="1">
                <a:solidFill>
                  <a:schemeClr val="bg1">
                    <a:lumMod val="10000"/>
                  </a:schemeClr>
                </a:solidFill>
                <a:sym typeface="Pangolin"/>
              </a:rPr>
              <a:t>CẢM ƠN CÁC EM </a:t>
            </a:r>
          </a:p>
          <a:p>
            <a:pPr lvl="0" algn="ctr">
              <a:lnSpc>
                <a:spcPct val="150000"/>
              </a:lnSpc>
              <a:buClrTx/>
              <a:defRPr/>
            </a:pPr>
            <a:r>
              <a:rPr lang="vi-VN" sz="4200" b="1">
                <a:solidFill>
                  <a:schemeClr val="bg1">
                    <a:lumMod val="10000"/>
                  </a:schemeClr>
                </a:solidFill>
                <a:sym typeface="Pangolin"/>
              </a:rPr>
              <a:t>ĐÃ THEO DÕI </a:t>
            </a:r>
            <a:r>
              <a:rPr lang="en-US" sz="4200" b="1">
                <a:solidFill>
                  <a:schemeClr val="bg1">
                    <a:lumMod val="10000"/>
                  </a:schemeClr>
                </a:solidFill>
                <a:sym typeface="Pangolin"/>
              </a:rPr>
              <a:t>TIẾT</a:t>
            </a:r>
            <a:r>
              <a:rPr lang="vi-VN" sz="4200" b="1">
                <a:solidFill>
                  <a:schemeClr val="bg1">
                    <a:lumMod val="10000"/>
                  </a:schemeClr>
                </a:solidFill>
                <a:sym typeface="Pangolin"/>
              </a:rPr>
              <a:t> HỌC!</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8" name="Rectangle 7"/>
          <p:cNvSpPr/>
          <p:nvPr/>
        </p:nvSpPr>
        <p:spPr>
          <a:xfrm>
            <a:off x="103367" y="84322"/>
            <a:ext cx="8945217" cy="4970295"/>
          </a:xfrm>
          <a:prstGeom prst="rect">
            <a:avLst/>
          </a:prstGeom>
          <a:solidFill>
            <a:srgbClr val="F0F3FB"/>
          </a:solidFill>
          <a:ln>
            <a:solidFill>
              <a:srgbClr val="F0F3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3" name="Google Shape;323;p41"/>
          <p:cNvGrpSpPr/>
          <p:nvPr/>
        </p:nvGrpSpPr>
        <p:grpSpPr>
          <a:xfrm>
            <a:off x="8337755" y="174600"/>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41"/>
          <p:cNvGrpSpPr/>
          <p:nvPr/>
        </p:nvGrpSpPr>
        <p:grpSpPr>
          <a:xfrm>
            <a:off x="8573233" y="3216010"/>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1"/>
          <p:cNvGrpSpPr/>
          <p:nvPr/>
        </p:nvGrpSpPr>
        <p:grpSpPr>
          <a:xfrm rot="302881">
            <a:off x="-41016" y="447641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itle 21"/>
          <p:cNvSpPr>
            <a:spLocks noGrp="1"/>
          </p:cNvSpPr>
          <p:nvPr>
            <p:ph type="title" idx="4294967295"/>
          </p:nvPr>
        </p:nvSpPr>
        <p:spPr>
          <a:xfrm>
            <a:off x="349040" y="227061"/>
            <a:ext cx="1184467"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HĐKP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231506" y="3009570"/>
            <a:ext cx="7295743" cy="507831"/>
          </a:xfrm>
          <a:prstGeom prst="rect">
            <a:avLst/>
          </a:prstGeom>
        </p:spPr>
        <p:txBody>
          <a:bodyPr wrap="square">
            <a:spAutoFit/>
          </a:bodyPr>
          <a:lstStyle/>
          <a:p>
            <a:pPr algn="just">
              <a:lnSpc>
                <a:spcPct val="150000"/>
              </a:lnSpc>
            </a:pPr>
            <a:r>
              <a:rPr lang="vi-VN" sz="1800"/>
              <a:t>b) Tìm các nhóm chứa giá trị trung vị chiều cao thành viên mỗi đội.</a:t>
            </a:r>
            <a:endParaRPr lang="en-US" sz="1800"/>
          </a:p>
        </p:txBody>
      </p:sp>
      <p:sp>
        <p:nvSpPr>
          <p:cNvPr id="3" name="Rectangle 2"/>
          <p:cNvSpPr/>
          <p:nvPr/>
        </p:nvSpPr>
        <p:spPr>
          <a:xfrm>
            <a:off x="231506" y="793689"/>
            <a:ext cx="8068025" cy="456535"/>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a) Sử dụng biểu đồ ở hoạt động khởi động, hoàn thiện bảng thống kê sau:</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4141452248"/>
                  </p:ext>
                </p:extLst>
              </p:nvPr>
            </p:nvGraphicFramePr>
            <p:xfrm>
              <a:off x="636539" y="1433768"/>
              <a:ext cx="7937689" cy="1387348"/>
            </p:xfrm>
            <a:graphic>
              <a:graphicData uri="http://schemas.openxmlformats.org/drawingml/2006/table">
                <a:tbl>
                  <a:tblPr firstRow="1" firstCol="1" bandRow="1"/>
                  <a:tblGrid>
                    <a:gridCol w="2263854">
                      <a:extLst>
                        <a:ext uri="{9D8B030D-6E8A-4147-A177-3AD203B41FA5}">
                          <a16:colId xmlns:a16="http://schemas.microsoft.com/office/drawing/2014/main" val="887610651"/>
                        </a:ext>
                      </a:extLst>
                    </a:gridCol>
                    <a:gridCol w="1134767">
                      <a:extLst>
                        <a:ext uri="{9D8B030D-6E8A-4147-A177-3AD203B41FA5}">
                          <a16:colId xmlns:a16="http://schemas.microsoft.com/office/drawing/2014/main" val="1642917152"/>
                        </a:ext>
                      </a:extLst>
                    </a:gridCol>
                    <a:gridCol w="1134767">
                      <a:extLst>
                        <a:ext uri="{9D8B030D-6E8A-4147-A177-3AD203B41FA5}">
                          <a16:colId xmlns:a16="http://schemas.microsoft.com/office/drawing/2014/main" val="1155818140"/>
                        </a:ext>
                      </a:extLst>
                    </a:gridCol>
                    <a:gridCol w="1134767">
                      <a:extLst>
                        <a:ext uri="{9D8B030D-6E8A-4147-A177-3AD203B41FA5}">
                          <a16:colId xmlns:a16="http://schemas.microsoft.com/office/drawing/2014/main" val="1523457366"/>
                        </a:ext>
                      </a:extLst>
                    </a:gridCol>
                    <a:gridCol w="1134767">
                      <a:extLst>
                        <a:ext uri="{9D8B030D-6E8A-4147-A177-3AD203B41FA5}">
                          <a16:colId xmlns:a16="http://schemas.microsoft.com/office/drawing/2014/main" val="1069072631"/>
                        </a:ext>
                      </a:extLst>
                    </a:gridCol>
                    <a:gridCol w="1134767">
                      <a:extLst>
                        <a:ext uri="{9D8B030D-6E8A-4147-A177-3AD203B41FA5}">
                          <a16:colId xmlns:a16="http://schemas.microsoft.com/office/drawing/2014/main" val="2471121649"/>
                        </a:ext>
                      </a:extLst>
                    </a:gridCol>
                  </a:tblGrid>
                  <a:tr h="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Chiều cao </a:t>
                          </a:r>
                          <a14:m>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700" kern="100">
                                  <a:effectLst/>
                                  <a:latin typeface="Cambria Math" panose="02040503050406030204" pitchFamily="18" charset="0"/>
                                  <a:ea typeface="Calibri" panose="020F0502020204030204" pitchFamily="34" charset="0"/>
                                  <a:cs typeface="Times New Roman" panose="02020603050405020304" pitchFamily="18" charset="0"/>
                                </a:rPr>
                                <m:t>cm</m:t>
                              </m:r>
                              <m:r>
                                <a:rPr lang="en-US" sz="170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[170;175)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[175;180)</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[180;185)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[185;190)</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00" kern="100">
                                    <a:effectLst/>
                                    <a:latin typeface="Cambria Math" panose="02040503050406030204" pitchFamily="18" charset="0"/>
                                    <a:ea typeface="Calibri" panose="020F0502020204030204" pitchFamily="34" charset="0"/>
                                    <a:cs typeface="Times New Roman" panose="02020603050405020304" pitchFamily="18" charset="0"/>
                                  </a:rPr>
                                  <m:t>[190;195)</m:t>
                                </m:r>
                              </m:oMath>
                            </m:oMathPara>
                          </a14:m>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538208"/>
                      </a:ext>
                    </a:extLst>
                  </a:tr>
                  <a:tr h="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Đội Sao La</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b="0" i="0" u="none" strike="noStrike" kern="100" cap="none">
                              <a:solidFill>
                                <a:schemeClr val="tx1"/>
                              </a:solidFill>
                              <a:effectLst/>
                              <a:latin typeface="+mn-lt"/>
                              <a:ea typeface="Calibri" panose="020F0502020204030204" pitchFamily="34" charset="0"/>
                              <a:cs typeface="Times New Roman" panose="02020603050405020304" pitchFamily="18" charset="0"/>
                              <a:sym typeface="Arial"/>
                            </a:rPr>
                            <a:t>2</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459982"/>
                      </a:ext>
                    </a:extLst>
                  </a:tr>
                  <a:tr h="0">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Đội Kim Ngưu</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237198"/>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4141452248"/>
                  </p:ext>
                </p:extLst>
              </p:nvPr>
            </p:nvGraphicFramePr>
            <p:xfrm>
              <a:off x="636539" y="1433768"/>
              <a:ext cx="7937689" cy="1387348"/>
            </p:xfrm>
            <a:graphic>
              <a:graphicData uri="http://schemas.openxmlformats.org/drawingml/2006/table">
                <a:tbl>
                  <a:tblPr firstRow="1" firstCol="1" bandRow="1"/>
                  <a:tblGrid>
                    <a:gridCol w="2263854">
                      <a:extLst>
                        <a:ext uri="{9D8B030D-6E8A-4147-A177-3AD203B41FA5}">
                          <a16:colId xmlns:a16="http://schemas.microsoft.com/office/drawing/2014/main" val="887610651"/>
                        </a:ext>
                      </a:extLst>
                    </a:gridCol>
                    <a:gridCol w="1134767">
                      <a:extLst>
                        <a:ext uri="{9D8B030D-6E8A-4147-A177-3AD203B41FA5}">
                          <a16:colId xmlns:a16="http://schemas.microsoft.com/office/drawing/2014/main" val="1642917152"/>
                        </a:ext>
                      </a:extLst>
                    </a:gridCol>
                    <a:gridCol w="1134767">
                      <a:extLst>
                        <a:ext uri="{9D8B030D-6E8A-4147-A177-3AD203B41FA5}">
                          <a16:colId xmlns:a16="http://schemas.microsoft.com/office/drawing/2014/main" val="1155818140"/>
                        </a:ext>
                      </a:extLst>
                    </a:gridCol>
                    <a:gridCol w="1134767">
                      <a:extLst>
                        <a:ext uri="{9D8B030D-6E8A-4147-A177-3AD203B41FA5}">
                          <a16:colId xmlns:a16="http://schemas.microsoft.com/office/drawing/2014/main" val="1523457366"/>
                        </a:ext>
                      </a:extLst>
                    </a:gridCol>
                    <a:gridCol w="1134767">
                      <a:extLst>
                        <a:ext uri="{9D8B030D-6E8A-4147-A177-3AD203B41FA5}">
                          <a16:colId xmlns:a16="http://schemas.microsoft.com/office/drawing/2014/main" val="1069072631"/>
                        </a:ext>
                      </a:extLst>
                    </a:gridCol>
                    <a:gridCol w="1134767">
                      <a:extLst>
                        <a:ext uri="{9D8B030D-6E8A-4147-A177-3AD203B41FA5}">
                          <a16:colId xmlns:a16="http://schemas.microsoft.com/office/drawing/2014/main" val="2471121649"/>
                        </a:ext>
                      </a:extLst>
                    </a:gridCol>
                  </a:tblGrid>
                  <a:tr h="50292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69" t="-1205" r="-250806" b="-19036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538" t="-1205" r="-401613" b="-19036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00538" t="-1205" r="-301613" b="-19036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00538" t="-1205" r="-201613" b="-19036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97861" t="-1205" r="-100535" b="-19036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01075" t="-1205" r="-1075" b="-190361"/>
                          </a:stretch>
                        </a:blipFill>
                      </a:tcPr>
                    </a:tc>
                    <a:extLst>
                      <a:ext uri="{0D108BD9-81ED-4DB2-BD59-A6C34878D82A}">
                        <a16:rowId xmlns:a16="http://schemas.microsoft.com/office/drawing/2014/main" val="2770538208"/>
                      </a:ext>
                    </a:extLst>
                  </a:tr>
                  <a:tr h="442214">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Đội Sao La</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b="0" i="0" u="none" strike="noStrike" kern="100" cap="none" smtClean="0">
                              <a:solidFill>
                                <a:schemeClr val="tx1"/>
                              </a:solidFill>
                              <a:effectLst/>
                              <a:latin typeface="+mn-lt"/>
                              <a:ea typeface="Calibri" panose="020F0502020204030204" pitchFamily="34" charset="0"/>
                              <a:cs typeface="Times New Roman" panose="02020603050405020304" pitchFamily="18" charset="0"/>
                              <a:sym typeface="Arial"/>
                            </a:rPr>
                            <a:t>2</a:t>
                          </a:r>
                          <a:endParaRPr lang="en-US" sz="1700" b="0" i="0" u="none" strike="noStrike" kern="100" cap="none">
                            <a:solidFill>
                              <a:schemeClr val="tx1"/>
                            </a:solidFill>
                            <a:effectLst/>
                            <a:latin typeface="+mn-lt"/>
                            <a:ea typeface="Calibri" panose="020F0502020204030204" pitchFamily="34" charset="0"/>
                            <a:cs typeface="Times New Roman" panose="02020603050405020304" pitchFamily="18" charset="0"/>
                            <a:sym typeface="Arial"/>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5</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4</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459982"/>
                      </a:ext>
                    </a:extLst>
                  </a:tr>
                  <a:tr h="442214">
                    <a:tc>
                      <a:txBody>
                        <a:bodyPr/>
                        <a:lstStyle/>
                        <a:p>
                          <a:pPr algn="ctr">
                            <a:lnSpc>
                              <a:spcPct val="150000"/>
                            </a:lnSpc>
                            <a:spcBef>
                              <a:spcPts val="100"/>
                            </a:spcBef>
                            <a:spcAft>
                              <a:spcPts val="100"/>
                            </a:spcAft>
                          </a:pPr>
                          <a:r>
                            <a:rPr lang="en-US" sz="1700" kern="100">
                              <a:effectLst/>
                              <a:latin typeface="+mj-lt"/>
                              <a:ea typeface="Calibri" panose="020F0502020204030204" pitchFamily="34" charset="0"/>
                              <a:cs typeface="Times New Roman" panose="02020603050405020304" pitchFamily="18" charset="0"/>
                            </a:rPr>
                            <a:t>Đội Kim Ngưu</a:t>
                          </a: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100"/>
                            </a:spcBef>
                            <a:spcAft>
                              <a:spcPts val="100"/>
                            </a:spcAft>
                          </a:pPr>
                          <a:r>
                            <a:rPr lang="en-US" sz="1700" kern="100" smtClean="0">
                              <a:effectLst/>
                              <a:latin typeface="+mj-lt"/>
                              <a:ea typeface="Calibri" panose="020F0502020204030204" pitchFamily="34" charset="0"/>
                              <a:cs typeface="Times New Roman" panose="02020603050405020304" pitchFamily="18" charset="0"/>
                            </a:rPr>
                            <a:t>?</a:t>
                          </a:r>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smtClean="0">
                              <a:effectLst/>
                              <a:latin typeface="+mj-lt"/>
                              <a:ea typeface="Calibri" panose="020F0502020204030204" pitchFamily="34" charset="0"/>
                              <a:cs typeface="Times New Roman" panose="02020603050405020304" pitchFamily="18" charset="0"/>
                            </a:rPr>
                            <a:t>?</a:t>
                          </a:r>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smtClean="0">
                              <a:effectLst/>
                              <a:latin typeface="+mj-lt"/>
                              <a:ea typeface="Calibri" panose="020F0502020204030204" pitchFamily="34" charset="0"/>
                              <a:cs typeface="Times New Roman" panose="02020603050405020304" pitchFamily="18" charset="0"/>
                            </a:rPr>
                            <a:t>?</a:t>
                          </a:r>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smtClean="0">
                              <a:effectLst/>
                              <a:latin typeface="+mj-lt"/>
                              <a:ea typeface="Calibri" panose="020F0502020204030204" pitchFamily="34" charset="0"/>
                              <a:cs typeface="Times New Roman" panose="02020603050405020304" pitchFamily="18" charset="0"/>
                            </a:rPr>
                            <a:t>?</a:t>
                          </a:r>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en-US" sz="1700" kern="100" smtClean="0">
                              <a:effectLst/>
                              <a:latin typeface="+mj-lt"/>
                              <a:ea typeface="Calibri" panose="020F0502020204030204" pitchFamily="34" charset="0"/>
                              <a:cs typeface="Times New Roman" panose="02020603050405020304" pitchFamily="18" charset="0"/>
                            </a:rPr>
                            <a:t>?</a:t>
                          </a:r>
                          <a:endParaRPr lang="en-US" sz="1700" kern="100">
                            <a:effectLst/>
                            <a:latin typeface="+mj-lt"/>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3237198"/>
                      </a:ext>
                    </a:extLst>
                  </a:tr>
                </a:tbl>
              </a:graphicData>
            </a:graphic>
          </p:graphicFrame>
        </mc:Fallback>
      </mc:AlternateContent>
      <p:sp>
        <p:nvSpPr>
          <p:cNvPr id="6" name="Rectangle 5"/>
          <p:cNvSpPr/>
          <p:nvPr/>
        </p:nvSpPr>
        <p:spPr>
          <a:xfrm>
            <a:off x="3302285" y="2418053"/>
            <a:ext cx="306494" cy="353943"/>
          </a:xfrm>
          <a:prstGeom prst="rect">
            <a:avLst/>
          </a:prstGeom>
          <a:solidFill>
            <a:srgbClr val="F0F3FB"/>
          </a:solidFill>
        </p:spPr>
        <p:txBody>
          <a:bodyPr wrap="none">
            <a:spAutoFit/>
          </a:bodyPr>
          <a:lstStyle/>
          <a:p>
            <a:pPr lvl="0" algn="ctr">
              <a:spcBef>
                <a:spcPts val="100"/>
              </a:spcBef>
              <a:spcAft>
                <a:spcPts val="100"/>
              </a:spcAft>
            </a:pPr>
            <a:r>
              <a:rPr lang="en-US" sz="1700" b="1" kern="100">
                <a:solidFill>
                  <a:srgbClr val="C00000"/>
                </a:solidFill>
                <a:ea typeface="Calibri" panose="020F0502020204030204" pitchFamily="34" charset="0"/>
                <a:cs typeface="Times New Roman" panose="02020603050405020304" pitchFamily="18" charset="0"/>
              </a:rPr>
              <a:t>2</a:t>
            </a:r>
          </a:p>
        </p:txBody>
      </p:sp>
      <p:sp>
        <p:nvSpPr>
          <p:cNvPr id="27" name="Rectangle 26"/>
          <p:cNvSpPr/>
          <p:nvPr/>
        </p:nvSpPr>
        <p:spPr>
          <a:xfrm>
            <a:off x="4452136" y="2418053"/>
            <a:ext cx="306494" cy="353943"/>
          </a:xfrm>
          <a:prstGeom prst="rect">
            <a:avLst/>
          </a:prstGeom>
          <a:solidFill>
            <a:srgbClr val="F0F3FB"/>
          </a:solidFill>
        </p:spPr>
        <p:txBody>
          <a:bodyPr wrap="none">
            <a:spAutoFit/>
          </a:bodyPr>
          <a:lstStyle/>
          <a:p>
            <a:pPr lvl="0" algn="ctr">
              <a:spcBef>
                <a:spcPts val="100"/>
              </a:spcBef>
              <a:spcAft>
                <a:spcPts val="100"/>
              </a:spcAft>
            </a:pPr>
            <a:r>
              <a:rPr lang="en-US" sz="1700" b="1" kern="100">
                <a:solidFill>
                  <a:srgbClr val="C00000"/>
                </a:solidFill>
                <a:ea typeface="Calibri" panose="020F0502020204030204" pitchFamily="34" charset="0"/>
                <a:cs typeface="Times New Roman" panose="02020603050405020304" pitchFamily="18" charset="0"/>
              </a:rPr>
              <a:t>3</a:t>
            </a:r>
          </a:p>
        </p:txBody>
      </p:sp>
      <p:sp>
        <p:nvSpPr>
          <p:cNvPr id="28" name="Rectangle 27"/>
          <p:cNvSpPr/>
          <p:nvPr/>
        </p:nvSpPr>
        <p:spPr>
          <a:xfrm>
            <a:off x="5578134" y="2418053"/>
            <a:ext cx="306494" cy="353943"/>
          </a:xfrm>
          <a:prstGeom prst="rect">
            <a:avLst/>
          </a:prstGeom>
          <a:solidFill>
            <a:srgbClr val="F0F3FB"/>
          </a:solidFill>
        </p:spPr>
        <p:txBody>
          <a:bodyPr wrap="none">
            <a:spAutoFit/>
          </a:bodyPr>
          <a:lstStyle/>
          <a:p>
            <a:pPr lvl="0" algn="ctr">
              <a:spcBef>
                <a:spcPts val="100"/>
              </a:spcBef>
              <a:spcAft>
                <a:spcPts val="100"/>
              </a:spcAft>
            </a:pPr>
            <a:r>
              <a:rPr lang="en-US" sz="1700" b="1" kern="100">
                <a:solidFill>
                  <a:srgbClr val="C00000"/>
                </a:solidFill>
                <a:ea typeface="Calibri" panose="020F0502020204030204" pitchFamily="34" charset="0"/>
                <a:cs typeface="Times New Roman" panose="02020603050405020304" pitchFamily="18" charset="0"/>
              </a:rPr>
              <a:t>4</a:t>
            </a:r>
          </a:p>
        </p:txBody>
      </p:sp>
      <p:sp>
        <p:nvSpPr>
          <p:cNvPr id="29" name="Rectangle 28"/>
          <p:cNvSpPr/>
          <p:nvPr/>
        </p:nvSpPr>
        <p:spPr>
          <a:xfrm>
            <a:off x="6659120" y="2418053"/>
            <a:ext cx="428323" cy="353943"/>
          </a:xfrm>
          <a:prstGeom prst="rect">
            <a:avLst/>
          </a:prstGeom>
          <a:solidFill>
            <a:srgbClr val="F0F3FB"/>
          </a:solidFill>
        </p:spPr>
        <p:txBody>
          <a:bodyPr wrap="none">
            <a:spAutoFit/>
          </a:bodyPr>
          <a:lstStyle/>
          <a:p>
            <a:pPr lvl="0" algn="ctr">
              <a:spcBef>
                <a:spcPts val="100"/>
              </a:spcBef>
              <a:spcAft>
                <a:spcPts val="100"/>
              </a:spcAft>
            </a:pPr>
            <a:r>
              <a:rPr lang="en-US" sz="1700" b="1" kern="100">
                <a:solidFill>
                  <a:srgbClr val="C00000"/>
                </a:solidFill>
                <a:ea typeface="Calibri" panose="020F0502020204030204" pitchFamily="34" charset="0"/>
                <a:cs typeface="Times New Roman" panose="02020603050405020304" pitchFamily="18" charset="0"/>
              </a:rPr>
              <a:t>10</a:t>
            </a:r>
          </a:p>
        </p:txBody>
      </p:sp>
      <p:sp>
        <p:nvSpPr>
          <p:cNvPr id="31" name="Rectangle 30"/>
          <p:cNvSpPr/>
          <p:nvPr/>
        </p:nvSpPr>
        <p:spPr>
          <a:xfrm>
            <a:off x="7853983" y="2423119"/>
            <a:ext cx="306494" cy="353943"/>
          </a:xfrm>
          <a:prstGeom prst="rect">
            <a:avLst/>
          </a:prstGeom>
          <a:solidFill>
            <a:srgbClr val="F0F3FB"/>
          </a:solidFill>
        </p:spPr>
        <p:txBody>
          <a:bodyPr wrap="none">
            <a:spAutoFit/>
          </a:bodyPr>
          <a:lstStyle/>
          <a:p>
            <a:pPr lvl="0" algn="ctr">
              <a:spcBef>
                <a:spcPts val="100"/>
              </a:spcBef>
              <a:spcAft>
                <a:spcPts val="100"/>
              </a:spcAft>
            </a:pPr>
            <a:r>
              <a:rPr lang="en-US" sz="1700" b="1" kern="100">
                <a:solidFill>
                  <a:srgbClr val="C00000"/>
                </a:solidFill>
                <a:ea typeface="Calibri" panose="020F0502020204030204" pitchFamily="34" charset="0"/>
                <a:cs typeface="Times New Roman" panose="02020603050405020304" pitchFamily="18" charset="0"/>
              </a:rPr>
              <a:t>1</a:t>
            </a:r>
          </a:p>
        </p:txBody>
      </p:sp>
      <mc:AlternateContent xmlns:mc="http://schemas.openxmlformats.org/markup-compatibility/2006" xmlns:a14="http://schemas.microsoft.com/office/drawing/2010/main">
        <mc:Choice Requires="a14">
          <p:sp>
            <p:nvSpPr>
              <p:cNvPr id="9" name="Rectangle 8"/>
              <p:cNvSpPr/>
              <p:nvPr/>
            </p:nvSpPr>
            <p:spPr>
              <a:xfrm>
                <a:off x="636539" y="3577275"/>
                <a:ext cx="8280981" cy="1390124"/>
              </a:xfrm>
              <a:prstGeom prst="rect">
                <a:avLst/>
              </a:prstGeom>
            </p:spPr>
            <p:txBody>
              <a:bodyPr wrap="square">
                <a:spAutoFit/>
              </a:bodyPr>
              <a:lstStyle/>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Đội Sao La và đội Kim Ngưu đều có 20 thành viên.</a:t>
                </a: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Nhóm chứa giá trị trung vị chiều cao thành viên của đội Sao La là [180; 185).</a:t>
                </a:r>
              </a:p>
              <a:p>
                <a:pPr>
                  <a:lnSpc>
                    <a:spcPct val="150000"/>
                  </a:lnSpc>
                  <a:spcBef>
                    <a:spcPts val="100"/>
                  </a:spcBef>
                  <a:spcAft>
                    <a:spcPts val="100"/>
                  </a:spcAft>
                </a:pPr>
                <a:r>
                  <a:rPr lang="en-US" sz="1800" kern="100">
                    <a:effectLst/>
                    <a:latin typeface="+mj-lt"/>
                    <a:ea typeface="Calibri" panose="020F0502020204030204" pitchFamily="34" charset="0"/>
                    <a:cs typeface="Times New Roman" panose="02020603050405020304" pitchFamily="18" charset="0"/>
                  </a:rPr>
                  <a:t>Nhóm chứa giá trị trung vị chiều cao thành viên của đội Kim Ngưu là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[185;190)</m:t>
                    </m:r>
                  </m:oMath>
                </a14:m>
                <a:r>
                  <a:rPr lang="en-US" sz="1800" kern="100">
                    <a:effectLst/>
                    <a:latin typeface="+mj-lt"/>
                    <a:ea typeface="Calibri" panose="020F0502020204030204" pitchFamily="34"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636539" y="3577275"/>
                <a:ext cx="8280981" cy="1390124"/>
              </a:xfrm>
              <a:prstGeom prst="rect">
                <a:avLst/>
              </a:prstGeom>
              <a:blipFill>
                <a:blip r:embed="rId4"/>
                <a:stretch>
                  <a:fillRect l="-589" r="-515" b="-2632"/>
                </a:stretch>
              </a:blipFill>
            </p:spPr>
            <p:txBody>
              <a:bodyPr/>
              <a:lstStyle/>
              <a:p>
                <a:r>
                  <a:rPr lang="en-US">
                    <a:noFill/>
                  </a:rPr>
                  <a:t> </a:t>
                </a:r>
              </a:p>
            </p:txBody>
          </p:sp>
        </mc:Fallback>
      </mc:AlternateContent>
      <p:sp>
        <p:nvSpPr>
          <p:cNvPr id="10" name="Right Arrow 9"/>
          <p:cNvSpPr/>
          <p:nvPr/>
        </p:nvSpPr>
        <p:spPr>
          <a:xfrm>
            <a:off x="349040" y="3737787"/>
            <a:ext cx="247964" cy="203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ircle(in)">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00"/>
                                        <p:tgtEl>
                                          <p:spTgt spid="10"/>
                                        </p:tgtEl>
                                      </p:cBhvr>
                                    </p:animEffect>
                                  </p:childTnLst>
                                </p:cTn>
                              </p:par>
                              <p:par>
                                <p:cTn id="55" presetID="22" presetClass="entr" presetSubtype="4" fill="hold"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wipe(down)">
                                      <p:cBhvr>
                                        <p:cTn id="57" dur="500"/>
                                        <p:tgtEl>
                                          <p:spTgt spid="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62" dur="500"/>
                                        <p:tgtEl>
                                          <p:spTgt spid="9">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Effect transition="in" filter="fade">
                                      <p:cBhvr>
                                        <p:cTn id="6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3" grpId="0"/>
      <p:bldP spid="6" grpId="0" animBg="1"/>
      <p:bldP spid="27" grpId="0" animBg="1"/>
      <p:bldP spid="28" grpId="0" animBg="1"/>
      <p:bldP spid="29" grpId="0" animBg="1"/>
      <p:bldP spid="31"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oogle Shape;258;p38"/>
          <p:cNvGrpSpPr/>
          <p:nvPr/>
        </p:nvGrpSpPr>
        <p:grpSpPr>
          <a:xfrm>
            <a:off x="853104" y="2015588"/>
            <a:ext cx="1484582" cy="2890790"/>
            <a:chOff x="769597" y="539500"/>
            <a:chExt cx="2218028" cy="4064502"/>
          </a:xfrm>
        </p:grpSpPr>
        <p:pic>
          <p:nvPicPr>
            <p:cNvPr id="14" name="Google Shape;259;p38"/>
            <p:cNvPicPr preferRelativeResize="0"/>
            <p:nvPr/>
          </p:nvPicPr>
          <p:blipFill>
            <a:blip r:embed="rId3">
              <a:alphaModFix/>
            </a:blip>
            <a:stretch>
              <a:fillRect/>
            </a:stretch>
          </p:blipFill>
          <p:spPr>
            <a:xfrm>
              <a:off x="807270" y="539500"/>
              <a:ext cx="2125541" cy="4064502"/>
            </a:xfrm>
            <a:prstGeom prst="rect">
              <a:avLst/>
            </a:prstGeom>
            <a:noFill/>
            <a:ln>
              <a:noFill/>
            </a:ln>
          </p:spPr>
        </p:pic>
        <p:grpSp>
          <p:nvGrpSpPr>
            <p:cNvPr id="15" name="Google Shape;260;p38"/>
            <p:cNvGrpSpPr/>
            <p:nvPr/>
          </p:nvGrpSpPr>
          <p:grpSpPr>
            <a:xfrm>
              <a:off x="769597" y="539500"/>
              <a:ext cx="2218028" cy="1653531"/>
              <a:chOff x="5413047" y="539500"/>
              <a:chExt cx="2218028" cy="1653531"/>
            </a:xfrm>
          </p:grpSpPr>
          <p:sp>
            <p:nvSpPr>
              <p:cNvPr id="16" name="Google Shape;261;p38"/>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7" name="Google Shape;262;p38"/>
              <p:cNvSpPr/>
              <p:nvPr/>
            </p:nvSpPr>
            <p:spPr>
              <a:xfrm>
                <a:off x="68784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8" name="Google Shape;263;p38"/>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9" name="Google Shape;264;p38"/>
              <p:cNvSpPr/>
              <p:nvPr/>
            </p:nvSpPr>
            <p:spPr>
              <a:xfrm>
                <a:off x="5413047" y="1964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grpSp>
      </p:grpSp>
      <mc:AlternateContent xmlns:mc="http://schemas.openxmlformats.org/markup-compatibility/2006" xmlns:a14="http://schemas.microsoft.com/office/drawing/2010/main">
        <mc:Choice Requires="a14">
          <p:sp>
            <p:nvSpPr>
              <p:cNvPr id="5" name="Rounded Rectangle 4"/>
              <p:cNvSpPr/>
              <p:nvPr/>
            </p:nvSpPr>
            <p:spPr>
              <a:xfrm>
                <a:off x="3034664" y="1204624"/>
                <a:ext cx="5310879" cy="37017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50000"/>
                  </a:lnSpc>
                  <a:spcBef>
                    <a:spcPts val="100"/>
                  </a:spcBef>
                  <a:spcAft>
                    <a:spcPts val="100"/>
                  </a:spcAft>
                  <a:buFont typeface="Wingdings" panose="05000000000000000000" pitchFamily="2" charset="2"/>
                  <a:buChar char="§"/>
                </a:pPr>
                <a:r>
                  <a:rPr lang="en-US" sz="2000">
                    <a:solidFill>
                      <a:srgbClr val="000000"/>
                    </a:solidFill>
                    <a:effectLst/>
                    <a:ea typeface="Calibri" panose="020F0502020204030204" pitchFamily="34" charset="0"/>
                    <a:cs typeface="Times New Roman" panose="02020603050405020304" pitchFamily="18" charset="0"/>
                  </a:rPr>
                  <a:t>Gọi </a:t>
                </a:r>
                <a14:m>
                  <m:oMath xmlns:m="http://schemas.openxmlformats.org/officeDocument/2006/math">
                    <m:r>
                      <a:rPr lang="en-US" sz="20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2000">
                    <a:solidFill>
                      <a:srgbClr val="000000"/>
                    </a:solidFill>
                    <a:effectLst/>
                    <a:ea typeface="Calibri" panose="020F0502020204030204" pitchFamily="34" charset="0"/>
                    <a:cs typeface="Times New Roman" panose="02020603050405020304" pitchFamily="18" charset="0"/>
                  </a:rPr>
                  <a:t> là cỡ mẫu.</a:t>
                </a:r>
              </a:p>
              <a:p>
                <a:pPr marL="342900" lvl="0" indent="-342900">
                  <a:lnSpc>
                    <a:spcPct val="150000"/>
                  </a:lnSpc>
                  <a:spcBef>
                    <a:spcPts val="100"/>
                  </a:spcBef>
                  <a:spcAft>
                    <a:spcPts val="100"/>
                  </a:spcAft>
                  <a:buFont typeface="Wingdings" panose="05000000000000000000" pitchFamily="2" charset="2"/>
                  <a:buChar char="§"/>
                </a:pPr>
                <a:r>
                  <a:rPr lang="en-US" sz="2000">
                    <a:solidFill>
                      <a:srgbClr val="000000"/>
                    </a:solidFill>
                    <a:effectLst/>
                    <a:ea typeface="Calibri" panose="020F0502020204030204" pitchFamily="34" charset="0"/>
                    <a:cs typeface="Times New Roman" panose="02020603050405020304" pitchFamily="18" charset="0"/>
                  </a:rPr>
                  <a:t>Giả sử nhóm </a:t>
                </a:r>
                <a14:m>
                  <m:oMath xmlns:m="http://schemas.openxmlformats.org/officeDocument/2006/math">
                    <m:d>
                      <m:dPr>
                        <m:begChr m:val="["/>
                        <m:ctrlP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e>
                    </m:d>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a:solidFill>
                      <a:srgbClr val="000000"/>
                    </a:solidFill>
                    <a:effectLst/>
                    <a:ea typeface="Malgun Gothic" panose="020B0503020000020004" pitchFamily="34" charset="-127"/>
                    <a:cs typeface="Times New Roman" panose="02020603050405020304" pitchFamily="18" charset="0"/>
                  </a:rPr>
                  <a:t>chứa trung vị;</a:t>
                </a:r>
                <a:endParaRPr lang="en-US" sz="2000">
                  <a:solidFill>
                    <a:srgbClr val="000000"/>
                  </a:solidFill>
                  <a:ea typeface="Calibri" panose="020F0502020204030204" pitchFamily="34" charset="0"/>
                  <a:cs typeface="Times New Roman" panose="02020603050405020304" pitchFamily="18" charset="0"/>
                </a:endParaRPr>
              </a:p>
              <a:p>
                <a:pPr marL="342900" lvl="0" indent="-342900">
                  <a:lnSpc>
                    <a:spcPct val="150000"/>
                  </a:lnSpc>
                  <a:spcBef>
                    <a:spcPts val="100"/>
                  </a:spcBef>
                  <a:spcAft>
                    <a:spcPts val="100"/>
                  </a:spcAft>
                  <a:buFont typeface="Wingdings" panose="05000000000000000000" pitchFamily="2" charset="2"/>
                  <a:buChar char="§"/>
                </a:pPr>
                <a14:m>
                  <m:oMath xmlns:m="http://schemas.openxmlformats.org/officeDocument/2006/math">
                    <m:sSub>
                      <m:sSubPr>
                        <m:ctrlP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2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oMath>
                </a14:m>
                <a:r>
                  <a:rPr lang="en-US" sz="2000">
                    <a:solidFill>
                      <a:srgbClr val="000000"/>
                    </a:solidFill>
                    <a:effectLst/>
                    <a:ea typeface="Malgun Gothic" panose="020B0503020000020004" pitchFamily="34" charset="-127"/>
                    <a:cs typeface="Times New Roman" panose="02020603050405020304" pitchFamily="18" charset="0"/>
                  </a:rPr>
                  <a:t> là tần số của nhóm chứa trung vị</a:t>
                </a:r>
                <a:r>
                  <a:rPr lang="en-US" sz="2000">
                    <a:solidFill>
                      <a:srgbClr val="000000"/>
                    </a:solidFill>
                    <a:ea typeface="Malgun Gothic" panose="020B0503020000020004" pitchFamily="34" charset="-127"/>
                    <a:cs typeface="Times New Roman" panose="02020603050405020304" pitchFamily="18" charset="0"/>
                  </a:rPr>
                  <a:t>;</a:t>
                </a:r>
                <a:endParaRPr lang="en-US" sz="2000">
                  <a:solidFill>
                    <a:srgbClr val="000000"/>
                  </a:solidFill>
                  <a:ea typeface="Calibri" panose="020F0502020204030204" pitchFamily="34" charset="0"/>
                  <a:cs typeface="Times New Roman" panose="02020603050405020304" pitchFamily="18" charset="0"/>
                </a:endParaRPr>
              </a:p>
              <a:p>
                <a:pPr marL="342900" lvl="0" indent="-342900">
                  <a:lnSpc>
                    <a:spcPct val="150000"/>
                  </a:lnSpc>
                  <a:spcBef>
                    <a:spcPts val="100"/>
                  </a:spcBef>
                  <a:spcAft>
                    <a:spcPts val="100"/>
                  </a:spcAft>
                  <a:buFont typeface="Wingdings" panose="05000000000000000000" pitchFamily="2" charset="2"/>
                  <a:buChar char="§"/>
                </a:pPr>
                <a14:m>
                  <m:oMath xmlns:m="http://schemas.openxmlformats.org/officeDocument/2006/math">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𝐶</m:t>
                    </m:r>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sub>
                    </m:s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b>
                    </m:s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𝑛</m:t>
                        </m:r>
                      </m:e>
                      <m:sub>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m:t>
                        </m:r>
                        <m:r>
                          <a:rPr lang="en-US" sz="20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sub>
                    </m:sSub>
                  </m:oMath>
                </a14:m>
                <a:endParaRPr lang="en-US" sz="2000">
                  <a:solidFill>
                    <a:srgbClr val="000000"/>
                  </a:solidFill>
                  <a:effectLst/>
                  <a:ea typeface="Calibri" panose="020F0502020204030204" pitchFamily="34" charset="0"/>
                  <a:cs typeface="Times New Roman" panose="02020603050405020304" pitchFamily="18" charset="0"/>
                </a:endParaRPr>
              </a:p>
              <a:p>
                <a:pPr lvl="0">
                  <a:lnSpc>
                    <a:spcPct val="150000"/>
                  </a:lnSpc>
                  <a:spcBef>
                    <a:spcPts val="100"/>
                  </a:spcBef>
                  <a:spcAft>
                    <a:spcPts val="100"/>
                  </a:spcAft>
                </a:pPr>
                <a:r>
                  <a:rPr lang="en-US" sz="2000">
                    <a:solidFill>
                      <a:srgbClr val="000000"/>
                    </a:solidFill>
                    <a:ea typeface="Calibri" panose="020F0502020204030204" pitchFamily="34" charset="0"/>
                    <a:cs typeface="Times New Roman" panose="02020603050405020304" pitchFamily="18" charset="0"/>
                  </a:rPr>
                  <a:t>Khi đó:</a:t>
                </a:r>
                <a:endParaRPr lang="en-US" sz="2000">
                  <a:solidFill>
                    <a:srgbClr val="000000"/>
                  </a:solidFill>
                  <a:effectLs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𝑒</m:t>
                          </m:r>
                        </m:sub>
                      </m:sSub>
                      <m:r>
                        <a:rPr lang="en-US" sz="20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r>
                        <a:rPr lang="en-US" sz="20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num>
                            <m:den>
                              <m:r>
                                <a:rPr lang="en-US" sz="20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num>
                        <m:den>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den>
                      </m:f>
                      <m:r>
                        <a:rPr lang="en-US" sz="20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m:rPr>
                                  <m:sty m:val="p"/>
                                </m:rPr>
                                <a:rPr lang="en-US" sz="20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20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𝑢</m:t>
                              </m:r>
                            </m:e>
                            <m:sub>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sub>
                          </m:sSub>
                        </m:e>
                      </m:d>
                    </m:oMath>
                  </m:oMathPara>
                </a14:m>
                <a:endParaRPr lang="en-US" sz="2000" kern="100">
                  <a:solidFill>
                    <a:srgbClr val="000000"/>
                  </a:solidFill>
                  <a:effectLst/>
                  <a:ea typeface="Calibri" panose="020F0502020204030204" pitchFamily="34" charset="0"/>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3034664" y="1204624"/>
                <a:ext cx="5310879" cy="3701754"/>
              </a:xfrm>
              <a:prstGeom prst="roundRect">
                <a:avLst/>
              </a:prstGeom>
              <a:blipFill>
                <a:blip r:embed="rId4"/>
                <a:stretch>
                  <a:fillRect/>
                </a:stretch>
              </a:blipFill>
            </p:spPr>
            <p:txBody>
              <a:bodyPr/>
              <a:lstStyle/>
              <a:p>
                <a:r>
                  <a:rPr lang="en-US">
                    <a:noFill/>
                  </a:rPr>
                  <a:t> </a:t>
                </a:r>
              </a:p>
            </p:txBody>
          </p:sp>
        </mc:Fallback>
      </mc:AlternateContent>
      <p:sp>
        <p:nvSpPr>
          <p:cNvPr id="2" name="Rectangle 1"/>
          <p:cNvSpPr/>
          <p:nvPr/>
        </p:nvSpPr>
        <p:spPr>
          <a:xfrm>
            <a:off x="3302728" y="85985"/>
            <a:ext cx="4774750" cy="1061829"/>
          </a:xfrm>
          <a:prstGeom prst="rect">
            <a:avLst/>
          </a:prstGeom>
        </p:spPr>
        <p:txBody>
          <a:bodyPr wrap="square">
            <a:spAutoFit/>
          </a:bodyPr>
          <a:lstStyle/>
          <a:p>
            <a:pPr algn="ctr" defTabSz="457200">
              <a:lnSpc>
                <a:spcPct val="150000"/>
              </a:lnSpc>
              <a:buClrTx/>
              <a:defRPr/>
            </a:pPr>
            <a:r>
              <a:rPr lang="en-US" sz="2100" b="1" kern="1200">
                <a:solidFill>
                  <a:schemeClr val="tx1"/>
                </a:solidFill>
                <a:latin typeface="Arial" panose="020B0604020202020204" pitchFamily="34" charset="0"/>
                <a:cs typeface="Arial" panose="020B0604020202020204" pitchFamily="34" charset="0"/>
              </a:rPr>
              <a:t>Công thức xác định trung vị của mẫu số liệu ghép nhóm</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25777" y="440760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1316691" y="124933"/>
            <a:ext cx="8010190" cy="436273"/>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Kết</a:t>
            </a:r>
            <a:r>
              <a:rPr kumimoji="0" lang="en-US" sz="17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quả khảo sát cân nặng của 25 quả bơ ở một lô hàng cho trong bảng sau</a:t>
            </a:r>
            <a:endParaRPr kumimoji="0" lang="en-US" sz="1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7" name="Rectangle 26"/>
          <p:cNvSpPr/>
          <p:nvPr/>
        </p:nvSpPr>
        <p:spPr>
          <a:xfrm>
            <a:off x="4270572" y="200687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8" name="Google Shape;735;p18"/>
          <p:cNvSpPr txBox="1">
            <a:spLocks noGrp="1"/>
          </p:cNvSpPr>
          <p:nvPr>
            <p:ph type="title"/>
          </p:nvPr>
        </p:nvSpPr>
        <p:spPr>
          <a:xfrm>
            <a:off x="214685" y="209870"/>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900" b="1">
                <a:solidFill>
                  <a:schemeClr val="accent6"/>
                </a:solidFill>
                <a:highlight>
                  <a:schemeClr val="accent1"/>
                </a:highlight>
                <a:latin typeface="+mj-lt"/>
              </a:rPr>
              <a:t>Ví dụ 1:</a:t>
            </a:r>
            <a:endParaRPr sz="1900">
              <a:solidFill>
                <a:schemeClr val="accent6"/>
              </a:solidFill>
              <a:highlight>
                <a:schemeClr val="accent1"/>
              </a:highlight>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1144158610"/>
              </p:ext>
            </p:extLst>
          </p:nvPr>
        </p:nvGraphicFramePr>
        <p:xfrm>
          <a:off x="766561" y="656871"/>
          <a:ext cx="7628706" cy="845903"/>
        </p:xfrm>
        <a:graphic>
          <a:graphicData uri="http://schemas.openxmlformats.org/drawingml/2006/table">
            <a:tbl>
              <a:tblPr firstRow="1" bandRow="1">
                <a:tableStyleId>{339702B8-75EE-4A78-BF82-F94E3A50AE9B}</a:tableStyleId>
              </a:tblPr>
              <a:tblGrid>
                <a:gridCol w="1480972">
                  <a:extLst>
                    <a:ext uri="{9D8B030D-6E8A-4147-A177-3AD203B41FA5}">
                      <a16:colId xmlns:a16="http://schemas.microsoft.com/office/drawing/2014/main" val="3880857925"/>
                    </a:ext>
                  </a:extLst>
                </a:gridCol>
                <a:gridCol w="1225606">
                  <a:extLst>
                    <a:ext uri="{9D8B030D-6E8A-4147-A177-3AD203B41FA5}">
                      <a16:colId xmlns:a16="http://schemas.microsoft.com/office/drawing/2014/main" val="3829974314"/>
                    </a:ext>
                  </a:extLst>
                </a:gridCol>
                <a:gridCol w="1230532">
                  <a:extLst>
                    <a:ext uri="{9D8B030D-6E8A-4147-A177-3AD203B41FA5}">
                      <a16:colId xmlns:a16="http://schemas.microsoft.com/office/drawing/2014/main" val="3676046467"/>
                    </a:ext>
                  </a:extLst>
                </a:gridCol>
                <a:gridCol w="1230532">
                  <a:extLst>
                    <a:ext uri="{9D8B030D-6E8A-4147-A177-3AD203B41FA5}">
                      <a16:colId xmlns:a16="http://schemas.microsoft.com/office/drawing/2014/main" val="1544037512"/>
                    </a:ext>
                  </a:extLst>
                </a:gridCol>
                <a:gridCol w="1230532">
                  <a:extLst>
                    <a:ext uri="{9D8B030D-6E8A-4147-A177-3AD203B41FA5}">
                      <a16:colId xmlns:a16="http://schemas.microsoft.com/office/drawing/2014/main" val="1682180586"/>
                    </a:ext>
                  </a:extLst>
                </a:gridCol>
                <a:gridCol w="1230532">
                  <a:extLst>
                    <a:ext uri="{9D8B030D-6E8A-4147-A177-3AD203B41FA5}">
                      <a16:colId xmlns:a16="http://schemas.microsoft.com/office/drawing/2014/main" val="2248635747"/>
                    </a:ext>
                  </a:extLst>
                </a:gridCol>
              </a:tblGrid>
              <a:tr h="510623">
                <a:tc>
                  <a:txBody>
                    <a:bodyPr/>
                    <a:lstStyle/>
                    <a:p>
                      <a:pPr algn="ctr"/>
                      <a:r>
                        <a:rPr lang="en-US" sz="1600">
                          <a:latin typeface="+mj-lt"/>
                        </a:rPr>
                        <a:t>Cân</a:t>
                      </a:r>
                      <a:r>
                        <a:rPr lang="en-US" sz="1600" baseline="0">
                          <a:latin typeface="+mj-lt"/>
                        </a:rPr>
                        <a:t> nặng (g)</a:t>
                      </a:r>
                      <a:endParaRPr lang="en-US" sz="1600">
                        <a:latin typeface="+mj-lt"/>
                      </a:endParaRPr>
                    </a:p>
                  </a:txBody>
                  <a:tcPr anchor="ctr">
                    <a:solidFill>
                      <a:schemeClr val="accent4">
                        <a:lumMod val="40000"/>
                        <a:lumOff val="60000"/>
                      </a:schemeClr>
                    </a:solidFill>
                  </a:tcPr>
                </a:tc>
                <a:tc>
                  <a:txBody>
                    <a:bodyPr/>
                    <a:lstStyle/>
                    <a:p>
                      <a:pPr algn="ctr"/>
                      <a:r>
                        <a:rPr lang="en-US" sz="1600">
                          <a:latin typeface="+mj-lt"/>
                        </a:rPr>
                        <a:t>[150 ; 155)</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mj-lt"/>
                          <a:cs typeface="Arial"/>
                          <a:sym typeface="Arial"/>
                        </a:rPr>
                        <a:t>[155 ; 160)</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mj-lt"/>
                          <a:cs typeface="Arial"/>
                          <a:sym typeface="Arial"/>
                        </a:rPr>
                        <a:t>[160 ; 165)</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mj-lt"/>
                          <a:cs typeface="Arial"/>
                          <a:sym typeface="Arial"/>
                        </a:rPr>
                        <a:t>[165 ; 170)</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mj-lt"/>
                          <a:cs typeface="Arial"/>
                          <a:sym typeface="Arial"/>
                        </a:rPr>
                        <a:t>[170 ; 175)</a:t>
                      </a:r>
                    </a:p>
                  </a:txBody>
                  <a:tcPr anchor="ctr"/>
                </a:tc>
                <a:extLst>
                  <a:ext uri="{0D108BD9-81ED-4DB2-BD59-A6C34878D82A}">
                    <a16:rowId xmlns:a16="http://schemas.microsoft.com/office/drawing/2014/main" val="3061046111"/>
                  </a:ext>
                </a:extLst>
              </a:tr>
              <a:tr h="32333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mj-lt"/>
                          <a:cs typeface="Arial"/>
                          <a:sym typeface="Arial"/>
                        </a:rPr>
                        <a:t>Số quả bơ</a:t>
                      </a:r>
                    </a:p>
                  </a:txBody>
                  <a:tcPr anchor="ctr">
                    <a:solidFill>
                      <a:schemeClr val="accent4">
                        <a:lumMod val="40000"/>
                        <a:lumOff val="60000"/>
                      </a:schemeClr>
                    </a:solidFill>
                  </a:tcPr>
                </a:tc>
                <a:tc>
                  <a:txBody>
                    <a:bodyPr/>
                    <a:lstStyle/>
                    <a:p>
                      <a:pPr algn="ctr"/>
                      <a:r>
                        <a:rPr lang="en-US" sz="1600">
                          <a:latin typeface="+mj-lt"/>
                        </a:rPr>
                        <a:t>1</a:t>
                      </a:r>
                    </a:p>
                  </a:txBody>
                  <a:tcPr anchor="ctr"/>
                </a:tc>
                <a:tc>
                  <a:txBody>
                    <a:bodyPr/>
                    <a:lstStyle/>
                    <a:p>
                      <a:pPr algn="ctr"/>
                      <a:r>
                        <a:rPr lang="en-US" sz="1600">
                          <a:latin typeface="+mj-lt"/>
                        </a:rPr>
                        <a:t>7</a:t>
                      </a:r>
                    </a:p>
                  </a:txBody>
                  <a:tcPr anchor="ctr"/>
                </a:tc>
                <a:tc>
                  <a:txBody>
                    <a:bodyPr/>
                    <a:lstStyle/>
                    <a:p>
                      <a:pPr algn="ctr"/>
                      <a:r>
                        <a:rPr lang="en-US" sz="1600">
                          <a:latin typeface="+mj-lt"/>
                        </a:rPr>
                        <a:t>12</a:t>
                      </a:r>
                    </a:p>
                  </a:txBody>
                  <a:tcPr anchor="ctr"/>
                </a:tc>
                <a:tc>
                  <a:txBody>
                    <a:bodyPr/>
                    <a:lstStyle/>
                    <a:p>
                      <a:pPr algn="ctr"/>
                      <a:r>
                        <a:rPr lang="en-US" sz="1600">
                          <a:latin typeface="+mj-lt"/>
                        </a:rPr>
                        <a:t>3</a:t>
                      </a:r>
                    </a:p>
                  </a:txBody>
                  <a:tcPr anchor="ctr"/>
                </a:tc>
                <a:tc>
                  <a:txBody>
                    <a:bodyPr/>
                    <a:lstStyle/>
                    <a:p>
                      <a:pPr algn="ctr"/>
                      <a:r>
                        <a:rPr lang="en-US" sz="1600">
                          <a:latin typeface="+mj-lt"/>
                        </a:rPr>
                        <a:t>2</a:t>
                      </a:r>
                    </a:p>
                  </a:txBody>
                  <a:tcPr anchor="ctr"/>
                </a:tc>
                <a:extLst>
                  <a:ext uri="{0D108BD9-81ED-4DB2-BD59-A6C34878D82A}">
                    <a16:rowId xmlns:a16="http://schemas.microsoft.com/office/drawing/2014/main" val="2032070418"/>
                  </a:ext>
                </a:extLst>
              </a:tr>
            </a:tbl>
          </a:graphicData>
        </a:graphic>
      </p:graphicFrame>
      <mc:AlternateContent xmlns:mc="http://schemas.openxmlformats.org/markup-compatibility/2006" xmlns:a14="http://schemas.microsoft.com/office/drawing/2010/main">
        <mc:Choice Requires="a14">
          <p:sp>
            <p:nvSpPr>
              <p:cNvPr id="12" name="Rectangle 11"/>
              <p:cNvSpPr/>
              <p:nvPr/>
            </p:nvSpPr>
            <p:spPr>
              <a:xfrm>
                <a:off x="355169" y="2344405"/>
                <a:ext cx="8451488" cy="2704202"/>
              </a:xfrm>
              <a:prstGeom prst="rect">
                <a:avLst/>
              </a:prstGeom>
            </p:spPr>
            <p:txBody>
              <a:bodyPr wrap="square">
                <a:spAutoFit/>
              </a:bodyPr>
              <a:lstStyle/>
              <a:p>
                <a:pPr lvl="0" algn="just">
                  <a:lnSpc>
                    <a:spcPct val="150000"/>
                  </a:lnSpc>
                  <a:defRPr/>
                </a:pPr>
                <a:r>
                  <a:rPr lang="en-US" sz="1700">
                    <a:latin typeface="+mn-lt"/>
                    <a:ea typeface="Arial" panose="020B0604020202020204" pitchFamily="34" charset="0"/>
                    <a:cs typeface="Times New Roman" panose="02020603050405020304" pitchFamily="18" charset="0"/>
                  </a:rPr>
                  <a:t>Gọi </a:t>
                </a:r>
                <a14:m>
                  <m:oMath xmlns:m="http://schemas.openxmlformats.org/officeDocument/2006/math">
                    <m:sSub>
                      <m:sSubPr>
                        <m:ctrlPr>
                          <a:rPr lang="en-US" sz="1700" i="1" smtClean="0">
                            <a:latin typeface="Cambria Math" panose="02040503050406030204" pitchFamily="18" charset="0"/>
                            <a:cs typeface="Times New Roman" panose="02020603050405020304" pitchFamily="18" charset="0"/>
                          </a:rPr>
                        </m:ctrlPr>
                      </m:sSubPr>
                      <m:e>
                        <m:r>
                          <a:rPr lang="en-US" sz="1700" b="0" i="1" smtClean="0">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1</m:t>
                        </m:r>
                      </m:sub>
                    </m:sSub>
                    <m:r>
                      <a:rPr lang="en-US" sz="1700" b="0" i="1" smtClean="0">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2</m:t>
                        </m:r>
                      </m:sub>
                    </m:sSub>
                    <m:r>
                      <a:rPr lang="en-US" sz="1700" b="0" i="1" smtClean="0">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25</m:t>
                        </m:r>
                      </m:sub>
                    </m:sSub>
                  </m:oMath>
                </a14:m>
                <a:r>
                  <a:rPr kumimoji="0" lang="pt-BR" sz="17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là</a:t>
                </a:r>
                <a:r>
                  <a:rPr kumimoji="0" lang="pt-BR" sz="1700" b="0" i="0" u="none" strike="noStrike" kern="0" cap="none" spc="0" normalizeH="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cân nặng của 25 quả bơ xếp theo thứ tự không giảm.</a:t>
                </a:r>
              </a:p>
              <a:p>
                <a:pPr algn="just">
                  <a:lnSpc>
                    <a:spcPct val="150000"/>
                  </a:lnSpc>
                  <a:defRPr/>
                </a:pPr>
                <a:r>
                  <a:rPr lang="pt-BR" sz="1700" baseline="0">
                    <a:latin typeface="+mn-lt"/>
                    <a:ea typeface="Arial" panose="020B0604020202020204" pitchFamily="34" charset="0"/>
                    <a:cs typeface="Times New Roman" panose="02020603050405020304" pitchFamily="18" charset="0"/>
                  </a:rPr>
                  <a:t>Do </a:t>
                </a:r>
                <a14:m>
                  <m:oMath xmlns:m="http://schemas.openxmlformats.org/officeDocument/2006/math">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1</m:t>
                        </m:r>
                      </m:sub>
                    </m:sSub>
                    <m:r>
                      <a:rPr lang="en-US" sz="1700" i="1" smtClean="0">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7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700" b="0" i="1" smtClean="0">
                            <a:latin typeface="Cambria Math" panose="02040503050406030204" pitchFamily="18" charset="0"/>
                            <a:ea typeface="Cambria Math" panose="02040503050406030204" pitchFamily="18" charset="0"/>
                            <a:cs typeface="Times New Roman" panose="02020603050405020304" pitchFamily="18" charset="0"/>
                          </a:rPr>
                          <m:t>150;155</m:t>
                        </m:r>
                      </m:e>
                    </m:d>
                    <m:r>
                      <a:rPr lang="en-US" sz="17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2</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8</m:t>
                        </m:r>
                      </m:sub>
                    </m:sSub>
                    <m:r>
                      <a:rPr lang="en-US" sz="17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700" i="1">
                            <a:latin typeface="Cambria Math" panose="02040503050406030204" pitchFamily="18" charset="0"/>
                            <a:ea typeface="Cambria Math" panose="02040503050406030204" pitchFamily="18" charset="0"/>
                            <a:cs typeface="Times New Roman" panose="02020603050405020304" pitchFamily="18" charset="0"/>
                          </a:rPr>
                        </m:ctrlPr>
                      </m:dPr>
                      <m:e>
                        <m:r>
                          <a:rPr lang="en-US" sz="1700" i="1">
                            <a:latin typeface="Cambria Math" panose="02040503050406030204" pitchFamily="18" charset="0"/>
                            <a:ea typeface="Cambria Math" panose="02040503050406030204" pitchFamily="18" charset="0"/>
                            <a:cs typeface="Times New Roman" panose="02020603050405020304" pitchFamily="18" charset="0"/>
                          </a:rPr>
                          <m:t>15</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5</m:t>
                        </m:r>
                        <m:r>
                          <a:rPr lang="en-US" sz="1700" i="1">
                            <a:latin typeface="Cambria Math" panose="02040503050406030204" pitchFamily="18" charset="0"/>
                            <a:ea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60</m:t>
                        </m:r>
                      </m:e>
                    </m:d>
                    <m:r>
                      <a:rPr lang="en-US" sz="17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9</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20</m:t>
                        </m:r>
                      </m:sub>
                    </m:sSub>
                    <m:r>
                      <a:rPr lang="en-US" sz="17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700" i="1">
                            <a:latin typeface="Cambria Math" panose="02040503050406030204" pitchFamily="18" charset="0"/>
                            <a:ea typeface="Cambria Math" panose="02040503050406030204" pitchFamily="18" charset="0"/>
                            <a:cs typeface="Times New Roman" panose="02020603050405020304" pitchFamily="18" charset="0"/>
                          </a:rPr>
                        </m:ctrlPr>
                      </m:dPr>
                      <m:e>
                        <m:r>
                          <a:rPr lang="en-US" sz="1700" i="1">
                            <a:latin typeface="Cambria Math" panose="02040503050406030204" pitchFamily="18" charset="0"/>
                            <a:ea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60</m:t>
                        </m:r>
                        <m:r>
                          <a:rPr lang="en-US" sz="1700" i="1">
                            <a:latin typeface="Cambria Math" panose="02040503050406030204" pitchFamily="18" charset="0"/>
                            <a:ea typeface="Cambria Math" panose="02040503050406030204" pitchFamily="18" charset="0"/>
                            <a:cs typeface="Times New Roman" panose="02020603050405020304" pitchFamily="18" charset="0"/>
                          </a:rPr>
                          <m:t>;16</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5</m:t>
                        </m:r>
                      </m:e>
                    </m:d>
                    <m:r>
                      <a:rPr lang="en-US" sz="1700" i="1">
                        <a:latin typeface="Cambria Math" panose="02040503050406030204" pitchFamily="18" charset="0"/>
                        <a:ea typeface="Cambria Math" panose="02040503050406030204" pitchFamily="18" charset="0"/>
                        <a:cs typeface="Times New Roman" panose="02020603050405020304" pitchFamily="18" charset="0"/>
                      </a:rPr>
                      <m:t>)</m:t>
                    </m:r>
                  </m:oMath>
                </a14:m>
                <a:r>
                  <a:rPr lang="pt-BR" sz="1700">
                    <a:latin typeface="+mn-lt"/>
                    <a:ea typeface="Arial" panose="020B0604020202020204" pitchFamily="34" charset="0"/>
                    <a:cs typeface="Times New Roman" panose="02020603050405020304" pitchFamily="18" charset="0"/>
                  </a:rPr>
                  <a:t> nên trung vị của mẫu số liệu </a:t>
                </a:r>
                <a14:m>
                  <m:oMath xmlns:m="http://schemas.openxmlformats.org/officeDocument/2006/math">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1</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2</m:t>
                        </m:r>
                      </m:sub>
                    </m:sSub>
                    <m:r>
                      <a:rPr lang="en-US" sz="1700" i="1">
                        <a:latin typeface="Cambria Math" panose="02040503050406030204" pitchFamily="18" charset="0"/>
                        <a:cs typeface="Times New Roman" panose="02020603050405020304" pitchFamily="18" charset="0"/>
                      </a:rPr>
                      <m:t>;…;</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i="1">
                            <a:latin typeface="Cambria Math" panose="02040503050406030204" pitchFamily="18" charset="0"/>
                            <a:cs typeface="Times New Roman" panose="02020603050405020304" pitchFamily="18" charset="0"/>
                          </a:rPr>
                          <m:t>25</m:t>
                        </m:r>
                      </m:sub>
                    </m:sSub>
                  </m:oMath>
                </a14:m>
                <a:r>
                  <a:rPr lang="pt-BR" sz="1700">
                    <a:latin typeface="+mn-lt"/>
                    <a:ea typeface="Arial" panose="020B0604020202020204" pitchFamily="34" charset="0"/>
                    <a:cs typeface="Times New Roman" panose="02020603050405020304" pitchFamily="18" charset="0"/>
                  </a:rPr>
                  <a:t> là </a:t>
                </a:r>
                <a14:m>
                  <m:oMath xmlns:m="http://schemas.openxmlformats.org/officeDocument/2006/math">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𝑥</m:t>
                        </m:r>
                      </m:e>
                      <m:sub>
                        <m:r>
                          <a:rPr lang="en-US" sz="1700" b="0" i="1" smtClean="0">
                            <a:latin typeface="Cambria Math" panose="02040503050406030204" pitchFamily="18" charset="0"/>
                            <a:cs typeface="Times New Roman" panose="02020603050405020304" pitchFamily="18" charset="0"/>
                          </a:rPr>
                          <m:t>13</m:t>
                        </m:r>
                      </m:sub>
                    </m:sSub>
                    <m:r>
                      <a:rPr lang="en-US" sz="17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1700" i="1">
                            <a:latin typeface="Cambria Math" panose="02040503050406030204" pitchFamily="18" charset="0"/>
                            <a:ea typeface="Cambria Math" panose="02040503050406030204" pitchFamily="18" charset="0"/>
                            <a:cs typeface="Times New Roman" panose="02020603050405020304" pitchFamily="18" charset="0"/>
                          </a:rPr>
                        </m:ctrlPr>
                      </m:dPr>
                      <m:e>
                        <m:r>
                          <a:rPr lang="en-US" sz="1700" i="1">
                            <a:latin typeface="Cambria Math" panose="02040503050406030204" pitchFamily="18" charset="0"/>
                            <a:ea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60</m:t>
                        </m:r>
                        <m:r>
                          <a:rPr lang="en-US" sz="1700" i="1">
                            <a:latin typeface="Cambria Math" panose="02040503050406030204" pitchFamily="18" charset="0"/>
                            <a:ea typeface="Cambria Math" panose="02040503050406030204" pitchFamily="18" charset="0"/>
                            <a:cs typeface="Times New Roman" panose="02020603050405020304" pitchFamily="18" charset="0"/>
                          </a:rPr>
                          <m:t>;16</m:t>
                        </m:r>
                        <m:r>
                          <a:rPr lang="en-US" sz="1700" b="0" i="1" smtClean="0">
                            <a:latin typeface="Cambria Math" panose="02040503050406030204" pitchFamily="18" charset="0"/>
                            <a:ea typeface="Cambria Math" panose="02040503050406030204" pitchFamily="18" charset="0"/>
                            <a:cs typeface="Times New Roman" panose="02020603050405020304" pitchFamily="18" charset="0"/>
                          </a:rPr>
                          <m:t>5</m:t>
                        </m:r>
                      </m:e>
                    </m:d>
                    <m:r>
                      <a:rPr lang="en-US" sz="1700" i="1">
                        <a:latin typeface="Cambria Math" panose="02040503050406030204" pitchFamily="18" charset="0"/>
                        <a:ea typeface="Cambria Math" panose="02040503050406030204" pitchFamily="18" charset="0"/>
                        <a:cs typeface="Times New Roman" panose="02020603050405020304" pitchFamily="18" charset="0"/>
                      </a:rPr>
                      <m:t>)</m:t>
                    </m:r>
                    <m:r>
                      <a:rPr lang="en-US" sz="1700" b="0" i="0"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pt-BR" sz="1700">
                  <a:latin typeface="+mn-lt"/>
                  <a:ea typeface="Arial" panose="020B0604020202020204" pitchFamily="34" charset="0"/>
                  <a:cs typeface="Times New Roman" panose="02020603050405020304" pitchFamily="18" charset="0"/>
                </a:endParaRPr>
              </a:p>
              <a:p>
                <a:pPr algn="just">
                  <a:lnSpc>
                    <a:spcPct val="150000"/>
                  </a:lnSpc>
                  <a:defRPr/>
                </a:pPr>
                <a:r>
                  <a:rPr lang="pt-BR" sz="1700">
                    <a:latin typeface="+mn-lt"/>
                    <a:ea typeface="Arial" panose="020B0604020202020204" pitchFamily="34" charset="0"/>
                    <a:cs typeface="Times New Roman" panose="02020603050405020304" pitchFamily="18" charset="0"/>
                  </a:rPr>
                  <a:t>Ta xác định được </a:t>
                </a:r>
                <a14:m>
                  <m:oMath xmlns:m="http://schemas.openxmlformats.org/officeDocument/2006/math">
                    <m:r>
                      <a:rPr lang="en-US" sz="1700" b="0" i="1" smtClean="0">
                        <a:latin typeface="Cambria Math" panose="02040503050406030204" pitchFamily="18" charset="0"/>
                        <a:ea typeface="Arial" panose="020B0604020202020204" pitchFamily="34" charset="0"/>
                        <a:cs typeface="Times New Roman" panose="02020603050405020304" pitchFamily="18" charset="0"/>
                      </a:rPr>
                      <m:t>𝑛</m:t>
                    </m:r>
                    <m:r>
                      <a:rPr lang="en-US" sz="1700" b="0" i="1" smtClean="0">
                        <a:latin typeface="Cambria Math" panose="02040503050406030204" pitchFamily="18" charset="0"/>
                        <a:ea typeface="Arial" panose="020B0604020202020204" pitchFamily="34" charset="0"/>
                        <a:cs typeface="Times New Roman" panose="02020603050405020304" pitchFamily="18" charset="0"/>
                      </a:rPr>
                      <m:t>=25, </m:t>
                    </m:r>
                    <m:sSub>
                      <m:sSubPr>
                        <m:ctrlPr>
                          <a:rPr lang="en-US" sz="1700" b="0" i="1" smtClean="0">
                            <a:latin typeface="Cambria Math" panose="02040503050406030204" pitchFamily="18" charset="0"/>
                            <a:cs typeface="Times New Roman" panose="02020603050405020304" pitchFamily="18" charset="0"/>
                          </a:rPr>
                        </m:ctrlPr>
                      </m:sSubPr>
                      <m:e>
                        <m:r>
                          <a:rPr lang="en-US" sz="1700" b="0" i="1" smtClean="0">
                            <a:latin typeface="Cambria Math" panose="02040503050406030204" pitchFamily="18" charset="0"/>
                            <a:cs typeface="Times New Roman" panose="02020603050405020304" pitchFamily="18" charset="0"/>
                          </a:rPr>
                          <m:t>𝑛</m:t>
                        </m:r>
                      </m:e>
                      <m:sub>
                        <m:r>
                          <a:rPr lang="en-US" sz="1700" b="0" i="1" smtClean="0">
                            <a:latin typeface="Cambria Math" panose="02040503050406030204" pitchFamily="18" charset="0"/>
                            <a:cs typeface="Times New Roman" panose="02020603050405020304" pitchFamily="18" charset="0"/>
                          </a:rPr>
                          <m:t>𝑚</m:t>
                        </m:r>
                      </m:sub>
                    </m:sSub>
                    <m:r>
                      <a:rPr lang="en-US" sz="1700" b="0" i="1" smtClean="0">
                        <a:latin typeface="Cambria Math" panose="02040503050406030204" pitchFamily="18" charset="0"/>
                        <a:cs typeface="Times New Roman" panose="02020603050405020304" pitchFamily="18" charset="0"/>
                      </a:rPr>
                      <m:t>=12, </m:t>
                    </m:r>
                    <m:r>
                      <a:rPr lang="en-US" sz="1700" b="0" i="1" smtClean="0">
                        <a:latin typeface="Cambria Math" panose="02040503050406030204" pitchFamily="18" charset="0"/>
                        <a:cs typeface="Times New Roman" panose="02020603050405020304" pitchFamily="18" charset="0"/>
                      </a:rPr>
                      <m:t>𝐶</m:t>
                    </m:r>
                    <m:r>
                      <a:rPr lang="en-US" sz="1700" b="0" i="1" smtClean="0">
                        <a:latin typeface="Cambria Math" panose="02040503050406030204" pitchFamily="18" charset="0"/>
                        <a:cs typeface="Times New Roman" panose="02020603050405020304" pitchFamily="18" charset="0"/>
                      </a:rPr>
                      <m:t>=1+7=8,</m:t>
                    </m:r>
                    <m:sSub>
                      <m:sSubPr>
                        <m:ctrlPr>
                          <a:rPr lang="en-US" sz="1700" i="1">
                            <a:latin typeface="Cambria Math" panose="02040503050406030204" pitchFamily="18" charset="0"/>
                            <a:cs typeface="Times New Roman" panose="02020603050405020304" pitchFamily="18" charset="0"/>
                          </a:rPr>
                        </m:ctrlPr>
                      </m:sSubPr>
                      <m:e>
                        <m:r>
                          <a:rPr lang="en-US" sz="1700" b="0" i="1" smtClean="0">
                            <a:latin typeface="Cambria Math" panose="02040503050406030204" pitchFamily="18" charset="0"/>
                            <a:cs typeface="Times New Roman" panose="02020603050405020304" pitchFamily="18" charset="0"/>
                          </a:rPr>
                          <m:t>𝑢</m:t>
                        </m:r>
                      </m:e>
                      <m:sub>
                        <m:r>
                          <a:rPr lang="en-US" sz="1700" i="1">
                            <a:latin typeface="Cambria Math" panose="02040503050406030204" pitchFamily="18" charset="0"/>
                            <a:cs typeface="Times New Roman" panose="02020603050405020304" pitchFamily="18" charset="0"/>
                          </a:rPr>
                          <m:t>𝑚</m:t>
                        </m:r>
                      </m:sub>
                    </m:sSub>
                    <m:r>
                      <a:rPr lang="en-US" sz="1700" i="1">
                        <a:latin typeface="Cambria Math" panose="02040503050406030204" pitchFamily="18" charset="0"/>
                        <a:cs typeface="Times New Roman" panose="02020603050405020304" pitchFamily="18" charset="0"/>
                      </a:rPr>
                      <m:t>=1</m:t>
                    </m:r>
                    <m:r>
                      <a:rPr lang="en-US" sz="1700" b="0" i="1" smtClean="0">
                        <a:latin typeface="Cambria Math" panose="02040503050406030204" pitchFamily="18" charset="0"/>
                        <a:cs typeface="Times New Roman" panose="02020603050405020304" pitchFamily="18" charset="0"/>
                      </a:rPr>
                      <m:t>60,</m:t>
                    </m:r>
                    <m:sSub>
                      <m:sSubPr>
                        <m:ctrlPr>
                          <a:rPr lang="en-US" sz="1700" i="1">
                            <a:latin typeface="Cambria Math" panose="02040503050406030204" pitchFamily="18" charset="0"/>
                            <a:cs typeface="Times New Roman" panose="02020603050405020304" pitchFamily="18" charset="0"/>
                          </a:rPr>
                        </m:ctrlPr>
                      </m:sSubPr>
                      <m:e>
                        <m:r>
                          <a:rPr lang="en-US" sz="1700" i="1">
                            <a:latin typeface="Cambria Math" panose="02040503050406030204" pitchFamily="18" charset="0"/>
                            <a:cs typeface="Times New Roman" panose="02020603050405020304" pitchFamily="18" charset="0"/>
                          </a:rPr>
                          <m:t>𝑢</m:t>
                        </m:r>
                      </m:e>
                      <m:sub>
                        <m:r>
                          <a:rPr lang="en-US" sz="1700" i="1">
                            <a:latin typeface="Cambria Math" panose="02040503050406030204" pitchFamily="18" charset="0"/>
                            <a:cs typeface="Times New Roman" panose="02020603050405020304" pitchFamily="18" charset="0"/>
                          </a:rPr>
                          <m:t>𝑚</m:t>
                        </m:r>
                        <m:r>
                          <a:rPr lang="en-US" sz="1700" b="0" i="1" smtClean="0">
                            <a:latin typeface="Cambria Math" panose="02040503050406030204" pitchFamily="18" charset="0"/>
                            <a:cs typeface="Times New Roman" panose="02020603050405020304" pitchFamily="18" charset="0"/>
                          </a:rPr>
                          <m:t>+1</m:t>
                        </m:r>
                      </m:sub>
                    </m:sSub>
                    <m:r>
                      <a:rPr lang="en-US" sz="1700" i="1">
                        <a:latin typeface="Cambria Math" panose="02040503050406030204" pitchFamily="18" charset="0"/>
                        <a:cs typeface="Times New Roman" panose="02020603050405020304" pitchFamily="18" charset="0"/>
                      </a:rPr>
                      <m:t>=16</m:t>
                    </m:r>
                    <m:r>
                      <a:rPr lang="en-US" sz="1700" b="0" i="1" smtClean="0">
                        <a:latin typeface="Cambria Math" panose="02040503050406030204" pitchFamily="18" charset="0"/>
                        <a:cs typeface="Times New Roman" panose="02020603050405020304" pitchFamily="18" charset="0"/>
                      </a:rPr>
                      <m:t>5.</m:t>
                    </m:r>
                  </m:oMath>
                </a14:m>
                <a:endParaRPr lang="pt-BR" sz="1700">
                  <a:latin typeface="+mn-lt"/>
                  <a:ea typeface="Arial" panose="020B0604020202020204" pitchFamily="34" charset="0"/>
                  <a:cs typeface="Times New Roman" panose="02020603050405020304" pitchFamily="18" charset="0"/>
                </a:endParaRPr>
              </a:p>
              <a:p>
                <a:pPr algn="just">
                  <a:lnSpc>
                    <a:spcPct val="150000"/>
                  </a:lnSpc>
                  <a:defRPr/>
                </a:pPr>
                <a:r>
                  <a:rPr lang="pt-BR" sz="1700">
                    <a:latin typeface="+mn-lt"/>
                    <a:ea typeface="Arial" panose="020B0604020202020204" pitchFamily="34" charset="0"/>
                    <a:cs typeface="Times New Roman" panose="02020603050405020304" pitchFamily="18" charset="0"/>
                  </a:rPr>
                  <a:t>Vậy trung vị của mẫu số liệu ghép nhóm là</a:t>
                </a:r>
              </a:p>
              <a:p>
                <a:pPr algn="ctr">
                  <a:lnSpc>
                    <a:spcPct val="150000"/>
                  </a:lnSpc>
                  <a:defRPr/>
                </a:pPr>
                <a:r>
                  <a:rPr lang="pt-BR" sz="1700">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sSubPr>
                      <m:e>
                        <m:r>
                          <a:rPr lang="en-US" sz="1700" i="1" kern="100">
                            <a:latin typeface="Cambria Math" panose="02040503050406030204" pitchFamily="18" charset="0"/>
                            <a:ea typeface="Calibri" panose="020F0502020204030204" pitchFamily="34" charset="0"/>
                            <a:cs typeface="Times New Roman" panose="02020603050405020304" pitchFamily="18" charset="0"/>
                          </a:rPr>
                          <m:t>𝑀</m:t>
                        </m:r>
                      </m:e>
                      <m:sub>
                        <m:r>
                          <a:rPr lang="en-US" sz="1700" i="1" kern="100">
                            <a:latin typeface="Cambria Math" panose="02040503050406030204" pitchFamily="18" charset="0"/>
                            <a:ea typeface="Calibri" panose="020F0502020204030204" pitchFamily="34" charset="0"/>
                            <a:cs typeface="Times New Roman" panose="02020603050405020304" pitchFamily="18" charset="0"/>
                          </a:rPr>
                          <m:t>𝑒</m:t>
                        </m:r>
                      </m:sub>
                    </m:sSub>
                    <m:r>
                      <a:rPr lang="en-US" sz="1700" kern="100">
                        <a:latin typeface="Cambria Math" panose="02040503050406030204" pitchFamily="18" charset="0"/>
                        <a:ea typeface="Calibri" panose="020F0502020204030204" pitchFamily="34" charset="0"/>
                        <a:cs typeface="Times New Roman" panose="02020603050405020304" pitchFamily="18" charset="0"/>
                      </a:rPr>
                      <m:t>=</m:t>
                    </m:r>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160</m:t>
                    </m:r>
                    <m:r>
                      <a:rPr lang="en-US" sz="17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25</m:t>
                            </m:r>
                          </m:num>
                          <m:den>
                            <m:r>
                              <a:rPr lang="en-US" sz="1700" kern="100">
                                <a:latin typeface="Cambria Math" panose="02040503050406030204" pitchFamily="18" charset="0"/>
                                <a:ea typeface="Calibri" panose="020F0502020204030204" pitchFamily="34" charset="0"/>
                                <a:cs typeface="Times New Roman" panose="02020603050405020304" pitchFamily="18" charset="0"/>
                              </a:rPr>
                              <m:t>2</m:t>
                            </m:r>
                          </m:den>
                        </m:f>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 </m:t>
                        </m:r>
                        <m:r>
                          <a:rPr lang="en-US" sz="1700" i="1" kern="100">
                            <a:latin typeface="Cambria Math" panose="02040503050406030204" pitchFamily="18" charset="0"/>
                            <a:ea typeface="Calibri" panose="020F0502020204030204" pitchFamily="34" charset="0"/>
                            <a:cs typeface="Times New Roman" panose="02020603050405020304" pitchFamily="18" charset="0"/>
                          </a:rPr>
                          <m:t>−</m:t>
                        </m:r>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 8</m:t>
                        </m:r>
                      </m:num>
                      <m:den>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12</m:t>
                        </m:r>
                      </m:den>
                    </m:f>
                    <m:r>
                      <a:rPr lang="en-US" sz="1700"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165</m:t>
                        </m:r>
                        <m:r>
                          <a:rPr lang="en-US" sz="1700" i="1" kern="100">
                            <a:latin typeface="Cambria Math" panose="02040503050406030204" pitchFamily="18" charset="0"/>
                            <a:ea typeface="Calibri" panose="020F0502020204030204" pitchFamily="34" charset="0"/>
                            <a:cs typeface="Times New Roman" panose="02020603050405020304" pitchFamily="18" charset="0"/>
                          </a:rPr>
                          <m:t>−</m:t>
                        </m:r>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160</m:t>
                        </m:r>
                      </m:e>
                    </m:d>
                    <m:r>
                      <a:rPr lang="en-US" sz="1700" b="0" i="1" kern="100" smtClean="0">
                        <a:latin typeface="Cambria Math" panose="02040503050406030204" pitchFamily="18" charset="0"/>
                        <a:ea typeface="Calibri" panose="020F0502020204030204" pitchFamily="34" charset="0"/>
                        <a:cs typeface="Times New Roman" panose="02020603050405020304" pitchFamily="18" charset="0"/>
                      </a:rPr>
                      <m:t>=161,875</m:t>
                    </m:r>
                  </m:oMath>
                </a14:m>
                <a:r>
                  <a:rPr lang="pt-BR" sz="1700">
                    <a:latin typeface="+mn-lt"/>
                    <a:ea typeface="Arial" panose="020B0604020202020204" pitchFamily="34" charset="0"/>
                    <a:cs typeface="Times New Roman" panose="02020603050405020304" pitchFamily="18" charset="0"/>
                  </a:rPr>
                  <a:t>  </a:t>
                </a:r>
              </a:p>
            </p:txBody>
          </p:sp>
        </mc:Choice>
        <mc:Fallback xmlns="">
          <p:sp>
            <p:nvSpPr>
              <p:cNvPr id="12" name="Rectangle 11"/>
              <p:cNvSpPr>
                <a:spLocks noRot="1" noChangeAspect="1" noMove="1" noResize="1" noEditPoints="1" noAdjustHandles="1" noChangeArrowheads="1" noChangeShapeType="1" noTextEdit="1"/>
              </p:cNvSpPr>
              <p:nvPr/>
            </p:nvSpPr>
            <p:spPr>
              <a:xfrm>
                <a:off x="355169" y="2344405"/>
                <a:ext cx="8451488" cy="2704202"/>
              </a:xfrm>
              <a:prstGeom prst="rect">
                <a:avLst/>
              </a:prstGeom>
              <a:blipFill>
                <a:blip r:embed="rId3"/>
                <a:stretch>
                  <a:fillRect l="-433" r="-433"/>
                </a:stretch>
              </a:blipFill>
            </p:spPr>
            <p:txBody>
              <a:bodyPr/>
              <a:lstStyle/>
              <a:p>
                <a:r>
                  <a:rPr lang="en-US">
                    <a:noFill/>
                  </a:rPr>
                  <a:t> </a:t>
                </a:r>
              </a:p>
            </p:txBody>
          </p:sp>
        </mc:Fallback>
      </mc:AlternateContent>
      <p:sp>
        <p:nvSpPr>
          <p:cNvPr id="13" name="TextBox 12"/>
          <p:cNvSpPr txBox="1"/>
          <p:nvPr/>
        </p:nvSpPr>
        <p:spPr>
          <a:xfrm>
            <a:off x="1946766" y="1536976"/>
            <a:ext cx="5459131" cy="436273"/>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Hãy</a:t>
            </a:r>
            <a:r>
              <a:rPr kumimoji="0" lang="en-US" sz="17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tìm trung vị của mẫu số liệu ghép nhóm trên.</a:t>
            </a:r>
            <a:endParaRPr kumimoji="0" lang="en-US" sz="1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4" name="Google Shape;336;p41"/>
          <p:cNvGrpSpPr/>
          <p:nvPr/>
        </p:nvGrpSpPr>
        <p:grpSpPr>
          <a:xfrm rot="18778838">
            <a:off x="148969" y="4608249"/>
            <a:ext cx="545044" cy="644353"/>
            <a:chOff x="713258" y="1316731"/>
            <a:chExt cx="545044" cy="644353"/>
          </a:xfrm>
        </p:grpSpPr>
        <p:sp>
          <p:nvSpPr>
            <p:cNvPr id="15"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9034853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down)">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500"/>
                                        <p:tgtEl>
                                          <p:spTgt spid="1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fade">
                                      <p:cBhvr>
                                        <p:cTn id="49" dur="500"/>
                                        <p:tgtEl>
                                          <p:spTgt spid="12">
                                            <p:txEl>
                                              <p:pRg st="3" end="3"/>
                                            </p:txEl>
                                          </p:spTgt>
                                        </p:tgtEl>
                                      </p:cBhvr>
                                    </p:animEffect>
                                    <p:anim calcmode="lin" valueType="num">
                                      <p:cBhvr>
                                        <p:cTn id="50"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1" dur="500" fill="hold"/>
                                        <p:tgtEl>
                                          <p:spTgt spid="12">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xEl>
                                              <p:pRg st="4" end="4"/>
                                            </p:txEl>
                                          </p:spTgt>
                                        </p:tgtEl>
                                        <p:attrNameLst>
                                          <p:attrName>style.visibility</p:attrName>
                                        </p:attrNameLst>
                                      </p:cBhvr>
                                      <p:to>
                                        <p:strVal val="visible"/>
                                      </p:to>
                                    </p:set>
                                    <p:animEffect transition="in" filter="fade">
                                      <p:cBhvr>
                                        <p:cTn id="54" dur="500"/>
                                        <p:tgtEl>
                                          <p:spTgt spid="12">
                                            <p:txEl>
                                              <p:pRg st="4" end="4"/>
                                            </p:txEl>
                                          </p:spTgt>
                                        </p:tgtEl>
                                      </p:cBhvr>
                                    </p:animEffect>
                                    <p:anim calcmode="lin" valueType="num">
                                      <p:cBhvr>
                                        <p:cTn id="5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56" dur="5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13" grpId="0"/>
    </p:bldLst>
  </p:timing>
</p:sld>
</file>

<file path=ppt/theme/theme1.xml><?xml version="1.0" encoding="utf-8"?>
<a:theme xmlns:a="http://schemas.openxmlformats.org/drawingml/2006/main" name="Pre-Calculus Lesson for High School: Algebra and equations by Slidesgo">
  <a:themeElements>
    <a:clrScheme name="Simple Light">
      <a:dk1>
        <a:srgbClr val="2D1549"/>
      </a:dk1>
      <a:lt1>
        <a:srgbClr val="D7DFF2"/>
      </a:lt1>
      <a:dk2>
        <a:srgbClr val="844EEA"/>
      </a:dk2>
      <a:lt2>
        <a:srgbClr val="4C2E8C"/>
      </a:lt2>
      <a:accent1>
        <a:srgbClr val="CE4D8E"/>
      </a:accent1>
      <a:accent2>
        <a:srgbClr val="D25A2C"/>
      </a:accent2>
      <a:accent3>
        <a:srgbClr val="D19670"/>
      </a:accent3>
      <a:accent4>
        <a:srgbClr val="FCDA23"/>
      </a:accent4>
      <a:accent5>
        <a:srgbClr val="FFFFFF"/>
      </a:accent5>
      <a:accent6>
        <a:srgbClr val="FFFFFF"/>
      </a:accent6>
      <a:hlink>
        <a:srgbClr val="2D1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2657</TotalTime>
  <Words>5288</Words>
  <Application>Microsoft Office PowerPoint</Application>
  <PresentationFormat>On-screen Show (16:9)</PresentationFormat>
  <Paragraphs>614</Paragraphs>
  <Slides>61</Slides>
  <Notes>61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61</vt:i4>
      </vt:variant>
    </vt:vector>
  </HeadingPairs>
  <TitlesOfParts>
    <vt:vector size="75" baseType="lpstr">
      <vt:lpstr>Cambria Math</vt:lpstr>
      <vt:lpstr>Mukta</vt:lpstr>
      <vt:lpstr>PT Sans</vt:lpstr>
      <vt:lpstr>Nunito Light</vt:lpstr>
      <vt:lpstr>Calibri</vt:lpstr>
      <vt:lpstr>Poppins SemiBold</vt:lpstr>
      <vt:lpstr>Symbol</vt:lpstr>
      <vt:lpstr>Lato Black</vt:lpstr>
      <vt:lpstr>Anaheim</vt:lpstr>
      <vt:lpstr>Wingdings</vt:lpstr>
      <vt:lpstr>Poppins</vt:lpstr>
      <vt:lpstr>Arial</vt:lpstr>
      <vt:lpstr>Lato</vt:lpstr>
      <vt:lpstr>Pre-Calculus Lesson for High School: Algebra and equations by Slidesgo</vt:lpstr>
      <vt:lpstr>PowerPoint Presentation</vt:lpstr>
      <vt:lpstr>KHỞI ĐỘNG</vt:lpstr>
      <vt:lpstr>KHỞI ĐỘNG</vt:lpstr>
      <vt:lpstr>PowerPoint Presentation</vt:lpstr>
      <vt:lpstr>01</vt:lpstr>
      <vt:lpstr>TRUNG VỊ</vt:lpstr>
      <vt:lpstr>HĐKP 1</vt:lpstr>
      <vt:lpstr>PowerPoint Presentation</vt:lpstr>
      <vt:lpstr>Ví dụ 1:</vt:lpstr>
      <vt:lpstr>Ví dụ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TỨ PHÂN VỊ</vt:lpstr>
      <vt:lpstr>HĐKP 2</vt:lpstr>
      <vt:lpstr>PowerPoint Presentation</vt:lpstr>
      <vt:lpstr>PowerPoint Presentation</vt:lpstr>
      <vt:lpstr>PowerPoint Presentation</vt:lpstr>
      <vt:lpstr>Ví dụ 3:</vt:lpstr>
      <vt:lpstr>Ví dụ 3:</vt:lpstr>
      <vt:lpstr>Ví dụ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modified xsi:type="dcterms:W3CDTF">2023-12-13T17:16:37Z</dcterms:modified>
</cp:coreProperties>
</file>