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0" r:id="rId2"/>
    <p:sldId id="271" r:id="rId3"/>
    <p:sldId id="257" r:id="rId4"/>
    <p:sldId id="258" r:id="rId5"/>
    <p:sldId id="276" r:id="rId6"/>
    <p:sldId id="277" r:id="rId7"/>
    <p:sldId id="285" r:id="rId8"/>
    <p:sldId id="281" r:id="rId9"/>
    <p:sldId id="278" r:id="rId10"/>
    <p:sldId id="280" r:id="rId11"/>
    <p:sldId id="279" r:id="rId12"/>
    <p:sldId id="259" r:id="rId13"/>
    <p:sldId id="260" r:id="rId14"/>
    <p:sldId id="283" r:id="rId15"/>
    <p:sldId id="261" r:id="rId16"/>
    <p:sldId id="284"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1EE7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5" d="100"/>
          <a:sy n="55" d="100"/>
        </p:scale>
        <p:origin x="-370" y="-35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A62514-C582-4865-9C23-F3315EAF6098}" type="datetimeFigureOut">
              <a:rPr lang="en-US" smtClean="0"/>
              <a:t>9/2/2021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E33F93-1CAA-4B81-BA54-B14E7573DD07}" type="slidenum">
              <a:rPr lang="en-US" smtClean="0"/>
              <a:t>‹#›</a:t>
            </a:fld>
            <a:endParaRPr lang="en-US"/>
          </a:p>
        </p:txBody>
      </p:sp>
    </p:spTree>
    <p:extLst>
      <p:ext uri="{BB962C8B-B14F-4D97-AF65-F5344CB8AC3E}">
        <p14:creationId xmlns:p14="http://schemas.microsoft.com/office/powerpoint/2010/main" val="246743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3</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446941-3FB1-469A-A00E-959B82990FCC}"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CE44E-A527-4759-81BB-6603B5A28D4A}" type="slidenum">
              <a:rPr lang="en-US" smtClean="0"/>
              <a:t>‹#›</a:t>
            </a:fld>
            <a:endParaRPr lang="en-US"/>
          </a:p>
        </p:txBody>
      </p:sp>
    </p:spTree>
    <p:extLst>
      <p:ext uri="{BB962C8B-B14F-4D97-AF65-F5344CB8AC3E}">
        <p14:creationId xmlns:p14="http://schemas.microsoft.com/office/powerpoint/2010/main" val="143631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46941-3FB1-469A-A00E-959B82990FCC}"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CE44E-A527-4759-81BB-6603B5A28D4A}" type="slidenum">
              <a:rPr lang="en-US" smtClean="0"/>
              <a:t>‹#›</a:t>
            </a:fld>
            <a:endParaRPr lang="en-US"/>
          </a:p>
        </p:txBody>
      </p:sp>
    </p:spTree>
    <p:extLst>
      <p:ext uri="{BB962C8B-B14F-4D97-AF65-F5344CB8AC3E}">
        <p14:creationId xmlns:p14="http://schemas.microsoft.com/office/powerpoint/2010/main" val="3253584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46941-3FB1-469A-A00E-959B82990FCC}"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CE44E-A527-4759-81BB-6603B5A28D4A}" type="slidenum">
              <a:rPr lang="en-US" smtClean="0"/>
              <a:t>‹#›</a:t>
            </a:fld>
            <a:endParaRPr lang="en-US"/>
          </a:p>
        </p:txBody>
      </p:sp>
    </p:spTree>
    <p:extLst>
      <p:ext uri="{BB962C8B-B14F-4D97-AF65-F5344CB8AC3E}">
        <p14:creationId xmlns:p14="http://schemas.microsoft.com/office/powerpoint/2010/main" val="81672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46941-3FB1-469A-A00E-959B82990FCC}"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CE44E-A527-4759-81BB-6603B5A28D4A}" type="slidenum">
              <a:rPr lang="en-US" smtClean="0"/>
              <a:t>‹#›</a:t>
            </a:fld>
            <a:endParaRPr lang="en-US"/>
          </a:p>
        </p:txBody>
      </p:sp>
    </p:spTree>
    <p:extLst>
      <p:ext uri="{BB962C8B-B14F-4D97-AF65-F5344CB8AC3E}">
        <p14:creationId xmlns:p14="http://schemas.microsoft.com/office/powerpoint/2010/main" val="924669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446941-3FB1-469A-A00E-959B82990FCC}"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CE44E-A527-4759-81BB-6603B5A28D4A}" type="slidenum">
              <a:rPr lang="en-US" smtClean="0"/>
              <a:t>‹#›</a:t>
            </a:fld>
            <a:endParaRPr lang="en-US"/>
          </a:p>
        </p:txBody>
      </p:sp>
    </p:spTree>
    <p:extLst>
      <p:ext uri="{BB962C8B-B14F-4D97-AF65-F5344CB8AC3E}">
        <p14:creationId xmlns:p14="http://schemas.microsoft.com/office/powerpoint/2010/main" val="1300734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446941-3FB1-469A-A00E-959B82990FCC}"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CE44E-A527-4759-81BB-6603B5A28D4A}" type="slidenum">
              <a:rPr lang="en-US" smtClean="0"/>
              <a:t>‹#›</a:t>
            </a:fld>
            <a:endParaRPr lang="en-US"/>
          </a:p>
        </p:txBody>
      </p:sp>
    </p:spTree>
    <p:extLst>
      <p:ext uri="{BB962C8B-B14F-4D97-AF65-F5344CB8AC3E}">
        <p14:creationId xmlns:p14="http://schemas.microsoft.com/office/powerpoint/2010/main" val="386644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446941-3FB1-469A-A00E-959B82990FCC}" type="datetimeFigureOut">
              <a:rPr lang="en-US" smtClean="0"/>
              <a:t>9/2/2021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3CE44E-A527-4759-81BB-6603B5A28D4A}" type="slidenum">
              <a:rPr lang="en-US" smtClean="0"/>
              <a:t>‹#›</a:t>
            </a:fld>
            <a:endParaRPr lang="en-US"/>
          </a:p>
        </p:txBody>
      </p:sp>
    </p:spTree>
    <p:extLst>
      <p:ext uri="{BB962C8B-B14F-4D97-AF65-F5344CB8AC3E}">
        <p14:creationId xmlns:p14="http://schemas.microsoft.com/office/powerpoint/2010/main" val="161805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446941-3FB1-469A-A00E-959B82990FCC}" type="datetimeFigureOut">
              <a:rPr lang="en-US" smtClean="0"/>
              <a:t>9/2/2021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3CE44E-A527-4759-81BB-6603B5A28D4A}" type="slidenum">
              <a:rPr lang="en-US" smtClean="0"/>
              <a:t>‹#›</a:t>
            </a:fld>
            <a:endParaRPr lang="en-US"/>
          </a:p>
        </p:txBody>
      </p:sp>
    </p:spTree>
    <p:extLst>
      <p:ext uri="{BB962C8B-B14F-4D97-AF65-F5344CB8AC3E}">
        <p14:creationId xmlns:p14="http://schemas.microsoft.com/office/powerpoint/2010/main" val="3992287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46941-3FB1-469A-A00E-959B82990FCC}" type="datetimeFigureOut">
              <a:rPr lang="en-US" smtClean="0"/>
              <a:t>9/2/2021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3CE44E-A527-4759-81BB-6603B5A28D4A}" type="slidenum">
              <a:rPr lang="en-US" smtClean="0"/>
              <a:t>‹#›</a:t>
            </a:fld>
            <a:endParaRPr lang="en-US"/>
          </a:p>
        </p:txBody>
      </p:sp>
    </p:spTree>
    <p:extLst>
      <p:ext uri="{BB962C8B-B14F-4D97-AF65-F5344CB8AC3E}">
        <p14:creationId xmlns:p14="http://schemas.microsoft.com/office/powerpoint/2010/main" val="338192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46941-3FB1-469A-A00E-959B82990FCC}"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CE44E-A527-4759-81BB-6603B5A28D4A}" type="slidenum">
              <a:rPr lang="en-US" smtClean="0"/>
              <a:t>‹#›</a:t>
            </a:fld>
            <a:endParaRPr lang="en-US"/>
          </a:p>
        </p:txBody>
      </p:sp>
    </p:spTree>
    <p:extLst>
      <p:ext uri="{BB962C8B-B14F-4D97-AF65-F5344CB8AC3E}">
        <p14:creationId xmlns:p14="http://schemas.microsoft.com/office/powerpoint/2010/main" val="3862355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46941-3FB1-469A-A00E-959B82990FCC}"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CE44E-A527-4759-81BB-6603B5A28D4A}" type="slidenum">
              <a:rPr lang="en-US" smtClean="0"/>
              <a:t>‹#›</a:t>
            </a:fld>
            <a:endParaRPr lang="en-US"/>
          </a:p>
        </p:txBody>
      </p:sp>
    </p:spTree>
    <p:extLst>
      <p:ext uri="{BB962C8B-B14F-4D97-AF65-F5344CB8AC3E}">
        <p14:creationId xmlns:p14="http://schemas.microsoft.com/office/powerpoint/2010/main" val="2667272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46941-3FB1-469A-A00E-959B82990FCC}" type="datetimeFigureOut">
              <a:rPr lang="en-US" smtClean="0"/>
              <a:t>9/2/2021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3CE44E-A527-4759-81BB-6603B5A28D4A}" type="slidenum">
              <a:rPr lang="en-US" smtClean="0"/>
              <a:t>‹#›</a:t>
            </a:fld>
            <a:endParaRPr lang="en-US"/>
          </a:p>
        </p:txBody>
      </p:sp>
    </p:spTree>
    <p:extLst>
      <p:ext uri="{BB962C8B-B14F-4D97-AF65-F5344CB8AC3E}">
        <p14:creationId xmlns:p14="http://schemas.microsoft.com/office/powerpoint/2010/main" val="777094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4.wdp"/><Relationship Id="rId4" Type="http://schemas.openxmlformats.org/officeDocument/2006/relationships/image" Target="../media/image8.jpeg"/><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5.wdp"/><Relationship Id="rId4" Type="http://schemas.openxmlformats.org/officeDocument/2006/relationships/image" Target="../media/image8.jpe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12"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9.png"/><Relationship Id="rId5" Type="http://schemas.openxmlformats.org/officeDocument/2006/relationships/image" Target="../media/image9.gif"/><Relationship Id="rId10" Type="http://schemas.microsoft.com/office/2007/relationships/hdphoto" Target="../media/hdphoto1.wdp"/><Relationship Id="rId4" Type="http://schemas.openxmlformats.org/officeDocument/2006/relationships/image" Target="../media/image8.jpe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12"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9.png"/><Relationship Id="rId5" Type="http://schemas.openxmlformats.org/officeDocument/2006/relationships/image" Target="../media/image9.gif"/><Relationship Id="rId10" Type="http://schemas.microsoft.com/office/2007/relationships/hdphoto" Target="../media/hdphoto1.wdp"/><Relationship Id="rId4" Type="http://schemas.openxmlformats.org/officeDocument/2006/relationships/image" Target="../media/image8.jpe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12"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9.png"/><Relationship Id="rId5" Type="http://schemas.openxmlformats.org/officeDocument/2006/relationships/image" Target="../media/image9.gif"/><Relationship Id="rId10" Type="http://schemas.microsoft.com/office/2007/relationships/hdphoto" Target="../media/hdphoto1.wdp"/><Relationship Id="rId4" Type="http://schemas.openxmlformats.org/officeDocument/2006/relationships/image" Target="../media/image8.jpe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12"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9.png"/><Relationship Id="rId5" Type="http://schemas.openxmlformats.org/officeDocument/2006/relationships/image" Target="../media/image9.gif"/><Relationship Id="rId10" Type="http://schemas.microsoft.com/office/2007/relationships/hdphoto" Target="../media/hdphoto1.wdp"/><Relationship Id="rId4" Type="http://schemas.openxmlformats.org/officeDocument/2006/relationships/image" Target="../media/image8.jpe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1.wdp"/><Relationship Id="rId4" Type="http://schemas.openxmlformats.org/officeDocument/2006/relationships/image" Target="../media/image8.jpe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gif"/><Relationship Id="rId10" Type="http://schemas.microsoft.com/office/2007/relationships/hdphoto" Target="../media/hdphoto2.wdp"/><Relationship Id="rId4" Type="http://schemas.openxmlformats.org/officeDocument/2006/relationships/image" Target="../media/image8.jpe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3.wdp"/><Relationship Id="rId4" Type="http://schemas.openxmlformats.org/officeDocument/2006/relationships/image" Target="../media/image8.jpe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4.wdp"/><Relationship Id="rId4" Type="http://schemas.openxmlformats.org/officeDocument/2006/relationships/image" Target="../media/image8.jpe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286000" y="76200"/>
            <a:ext cx="4724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FF0000"/>
                </a:solidFill>
                <a:latin typeface="Cambria" panose="02040503050406030204" pitchFamily="18" charset="0"/>
                <a:ea typeface="Cambria" panose="02040503050406030204" pitchFamily="18" charset="0"/>
              </a:rPr>
              <a:t>TRÒ CHƠI Ô CHỮ</a:t>
            </a:r>
            <a:endParaRPr lang="en-US" sz="3500" b="1" dirty="0">
              <a:solidFill>
                <a:srgbClr val="FF0000"/>
              </a:solidFill>
              <a:latin typeface="Cambria" panose="02040503050406030204" pitchFamily="18" charset="0"/>
              <a:ea typeface="Cambria" panose="02040503050406030204" pitchFamily="18" charset="0"/>
            </a:endParaRPr>
          </a:p>
        </p:txBody>
      </p:sp>
      <p:sp>
        <p:nvSpPr>
          <p:cNvPr id="36" name="Rectangle 35"/>
          <p:cNvSpPr/>
          <p:nvPr/>
        </p:nvSpPr>
        <p:spPr>
          <a:xfrm>
            <a:off x="0" y="3429000"/>
            <a:ext cx="9144000" cy="3416320"/>
          </a:xfrm>
          <a:prstGeom prst="rect">
            <a:avLst/>
          </a:prstGeom>
        </p:spPr>
        <p:txBody>
          <a:bodyPr wrap="square">
            <a:spAutoFit/>
          </a:bodyPr>
          <a:lstStyle/>
          <a:p>
            <a:pPr algn="ctr"/>
            <a:r>
              <a:rPr lang="en-US" sz="2400" b="1" dirty="0" smtClean="0">
                <a:solidFill>
                  <a:srgbClr val="FF0000"/>
                </a:solidFill>
                <a:latin typeface="Cambria" panose="02040503050406030204" pitchFamily="18" charset="0"/>
                <a:ea typeface="Cambria" panose="02040503050406030204" pitchFamily="18" charset="0"/>
              </a:rPr>
              <a:t>L</a:t>
            </a:r>
            <a:r>
              <a:rPr lang="vi-VN" sz="2400" b="1" dirty="0" smtClean="0">
                <a:solidFill>
                  <a:srgbClr val="FF0000"/>
                </a:solidFill>
                <a:latin typeface="Cambria" panose="02040503050406030204" pitchFamily="18" charset="0"/>
                <a:ea typeface="Cambria" panose="02040503050406030204" pitchFamily="18" charset="0"/>
              </a:rPr>
              <a:t>UẬT CHƠI</a:t>
            </a:r>
          </a:p>
          <a:p>
            <a:pPr algn="just"/>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Trò chơi ô chữ gồm </a:t>
            </a:r>
            <a:r>
              <a:rPr lang="en-US" sz="2400" b="1" dirty="0" smtClean="0">
                <a:solidFill>
                  <a:srgbClr val="0D30DD"/>
                </a:solidFill>
                <a:latin typeface="Cambria" panose="02040503050406030204" pitchFamily="18" charset="0"/>
                <a:ea typeface="Cambria" panose="02040503050406030204" pitchFamily="18" charset="0"/>
              </a:rPr>
              <a:t>5</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ô chữ </a:t>
            </a:r>
            <a:r>
              <a:rPr lang="vi-VN" sz="2400" b="1" dirty="0" smtClean="0">
                <a:solidFill>
                  <a:srgbClr val="0D30DD"/>
                </a:solidFill>
                <a:latin typeface="Cambria" panose="02040503050406030204" pitchFamily="18" charset="0"/>
                <a:ea typeface="Cambria" panose="02040503050406030204" pitchFamily="18" charset="0"/>
              </a:rPr>
              <a:t>được </a:t>
            </a:r>
            <a:r>
              <a:rPr lang="vi-VN" sz="2400" b="1" dirty="0">
                <a:solidFill>
                  <a:srgbClr val="0D30DD"/>
                </a:solidFill>
                <a:latin typeface="Cambria" panose="02040503050406030204" pitchFamily="18" charset="0"/>
                <a:ea typeface="Cambria" panose="02040503050406030204" pitchFamily="18" charset="0"/>
              </a:rPr>
              <a:t>đánh số từ 1 đến </a:t>
            </a:r>
            <a:r>
              <a:rPr lang="en-US" sz="2400" b="1" dirty="0" smtClean="0">
                <a:solidFill>
                  <a:srgbClr val="0D30DD"/>
                </a:solidFill>
                <a:latin typeface="Cambria" panose="02040503050406030204" pitchFamily="18" charset="0"/>
                <a:ea typeface="Cambria" panose="02040503050406030204" pitchFamily="18" charset="0"/>
              </a:rPr>
              <a:t>5</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sẽ tương ứng với </a:t>
            </a:r>
            <a:r>
              <a:rPr lang="en-US" sz="2400" b="1" dirty="0" smtClean="0">
                <a:solidFill>
                  <a:srgbClr val="0D30DD"/>
                </a:solidFill>
                <a:latin typeface="Cambria" panose="02040503050406030204" pitchFamily="18" charset="0"/>
                <a:ea typeface="Cambria" panose="02040503050406030204" pitchFamily="18" charset="0"/>
              </a:rPr>
              <a:t>5</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câu </a:t>
            </a:r>
            <a:r>
              <a:rPr lang="vi-VN" sz="2400" b="1" dirty="0" smtClean="0">
                <a:solidFill>
                  <a:srgbClr val="0D30DD"/>
                </a:solidFill>
                <a:latin typeface="Cambria" panose="02040503050406030204" pitchFamily="18" charset="0"/>
                <a:ea typeface="Cambria" panose="02040503050406030204" pitchFamily="18" charset="0"/>
              </a:rPr>
              <a:t>hỏi</a:t>
            </a:r>
            <a:r>
              <a:rPr lang="en-US" sz="2400" b="1" dirty="0" smtClean="0">
                <a:solidFill>
                  <a:srgbClr val="0D30DD"/>
                </a:solidFill>
                <a:latin typeface="Cambria" panose="02040503050406030204" pitchFamily="18" charset="0"/>
                <a:ea typeface="Cambria" panose="02040503050406030204" pitchFamily="18" charset="0"/>
              </a:rPr>
              <a:t>.</a:t>
            </a:r>
          </a:p>
          <a:p>
            <a:pPr algn="just"/>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Các em dựa vào </a:t>
            </a:r>
            <a:r>
              <a:rPr lang="vi-VN" sz="2400" b="1" dirty="0" smtClean="0">
                <a:solidFill>
                  <a:srgbClr val="0D30DD"/>
                </a:solidFill>
                <a:latin typeface="Cambria" panose="02040503050406030204" pitchFamily="18" charset="0"/>
                <a:ea typeface="Cambria" panose="02040503050406030204" pitchFamily="18" charset="0"/>
              </a:rPr>
              <a:t>T</a:t>
            </a:r>
            <a:r>
              <a:rPr lang="en-US" sz="2400" b="1" dirty="0" err="1" smtClean="0">
                <a:solidFill>
                  <a:srgbClr val="0D30DD"/>
                </a:solidFill>
                <a:latin typeface="Cambria" panose="02040503050406030204" pitchFamily="18" charset="0"/>
                <a:ea typeface="Cambria" panose="02040503050406030204" pitchFamily="18" charset="0"/>
              </a:rPr>
              <a:t>ập</a:t>
            </a:r>
            <a:r>
              <a:rPr lang="en-US" sz="2400" b="1" dirty="0" smtClean="0">
                <a:solidFill>
                  <a:srgbClr val="0D30DD"/>
                </a:solidFill>
                <a:latin typeface="Cambria" panose="02040503050406030204" pitchFamily="18" charset="0"/>
                <a:ea typeface="Cambria" panose="02040503050406030204" pitchFamily="18" charset="0"/>
              </a:rPr>
              <a:t> </a:t>
            </a:r>
            <a:r>
              <a:rPr lang="en-US" sz="2400" b="1" dirty="0" err="1" smtClean="0">
                <a:solidFill>
                  <a:srgbClr val="0D30DD"/>
                </a:solidFill>
                <a:latin typeface="Cambria" panose="02040503050406030204" pitchFamily="18" charset="0"/>
                <a:ea typeface="Cambria" panose="02040503050406030204" pitchFamily="18" charset="0"/>
              </a:rPr>
              <a:t>bản</a:t>
            </a:r>
            <a:r>
              <a:rPr lang="en-US" sz="2400" b="1" dirty="0" smtClean="0">
                <a:solidFill>
                  <a:srgbClr val="0D30DD"/>
                </a:solidFill>
                <a:latin typeface="Cambria" panose="02040503050406030204" pitchFamily="18" charset="0"/>
                <a:ea typeface="Cambria" panose="02040503050406030204" pitchFamily="18" charset="0"/>
              </a:rPr>
              <a:t> </a:t>
            </a:r>
            <a:r>
              <a:rPr lang="en-US" sz="2400" b="1" dirty="0" err="1" smtClean="0">
                <a:solidFill>
                  <a:srgbClr val="0D30DD"/>
                </a:solidFill>
                <a:latin typeface="Cambria" panose="02040503050406030204" pitchFamily="18" charset="0"/>
                <a:ea typeface="Cambria" panose="02040503050406030204" pitchFamily="18" charset="0"/>
              </a:rPr>
              <a:t>đồ</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Địa lí 6 và kiến thức đã học để trả lời, </a:t>
            </a:r>
            <a:r>
              <a:rPr lang="vi-VN" sz="2400" b="1" dirty="0" smtClean="0">
                <a:solidFill>
                  <a:srgbClr val="0D30DD"/>
                </a:solidFill>
                <a:latin typeface="Cambria" panose="02040503050406030204" pitchFamily="18" charset="0"/>
                <a:ea typeface="Cambria" panose="02040503050406030204" pitchFamily="18" charset="0"/>
              </a:rPr>
              <a:t>mỗi </a:t>
            </a:r>
            <a:r>
              <a:rPr lang="vi-VN" sz="2400" b="1" dirty="0">
                <a:solidFill>
                  <a:srgbClr val="0D30DD"/>
                </a:solidFill>
                <a:latin typeface="Cambria" panose="02040503050406030204" pitchFamily="18" charset="0"/>
                <a:ea typeface="Cambria" panose="02040503050406030204" pitchFamily="18" charset="0"/>
              </a:rPr>
              <a:t>câu hỏi có </a:t>
            </a:r>
            <a:r>
              <a:rPr lang="en-US" sz="2400" b="1" dirty="0" smtClean="0">
                <a:solidFill>
                  <a:srgbClr val="0D30DD"/>
                </a:solidFill>
                <a:latin typeface="Cambria" panose="02040503050406030204" pitchFamily="18" charset="0"/>
                <a:ea typeface="Cambria" panose="02040503050406030204" pitchFamily="18" charset="0"/>
              </a:rPr>
              <a:t>1</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lượt trả lời.</a:t>
            </a:r>
          </a:p>
          <a:p>
            <a:pPr algn="just"/>
            <a:r>
              <a:rPr lang="en-US" sz="2400" b="1" dirty="0" smtClean="0">
                <a:solidFill>
                  <a:srgbClr val="0D30DD"/>
                </a:solidFill>
                <a:latin typeface="Cambria" panose="02040503050406030204" pitchFamily="18" charset="0"/>
                <a:ea typeface="Cambria" panose="02040503050406030204" pitchFamily="18" charset="0"/>
              </a:rPr>
              <a:t>- </a:t>
            </a:r>
            <a:r>
              <a:rPr lang="vi-VN" sz="2400" b="1" dirty="0" smtClean="0">
                <a:solidFill>
                  <a:srgbClr val="0D30DD"/>
                </a:solidFill>
                <a:latin typeface="Cambria" panose="02040503050406030204" pitchFamily="18" charset="0"/>
                <a:ea typeface="Cambria" panose="02040503050406030204" pitchFamily="18" charset="0"/>
              </a:rPr>
              <a:t>Em </a:t>
            </a:r>
            <a:r>
              <a:rPr lang="vi-VN" sz="2400" b="1" dirty="0">
                <a:solidFill>
                  <a:srgbClr val="0D30DD"/>
                </a:solidFill>
                <a:latin typeface="Cambria" panose="02040503050406030204" pitchFamily="18" charset="0"/>
                <a:ea typeface="Cambria" panose="02040503050406030204" pitchFamily="18" charset="0"/>
              </a:rPr>
              <a:t>nào trả lời đúng sẽ nhận được 1 </a:t>
            </a:r>
            <a:r>
              <a:rPr lang="vi-VN" sz="2400" b="1" dirty="0" smtClean="0">
                <a:solidFill>
                  <a:srgbClr val="0D30DD"/>
                </a:solidFill>
                <a:latin typeface="Cambria" panose="02040503050406030204" pitchFamily="18" charset="0"/>
                <a:ea typeface="Cambria" panose="02040503050406030204" pitchFamily="18" charset="0"/>
              </a:rPr>
              <a:t>phần quà nhỏ và </a:t>
            </a:r>
            <a:r>
              <a:rPr lang="vi-VN" sz="2400" b="1" dirty="0">
                <a:solidFill>
                  <a:srgbClr val="0D30DD"/>
                </a:solidFill>
                <a:latin typeface="Cambria" panose="02040503050406030204" pitchFamily="18" charset="0"/>
                <a:ea typeface="Cambria" panose="02040503050406030204" pitchFamily="18" charset="0"/>
              </a:rPr>
              <a:t>ô chữ sẽ hiện ra </a:t>
            </a:r>
            <a:r>
              <a:rPr lang="vi-VN" sz="2400" b="1" dirty="0" smtClean="0">
                <a:solidFill>
                  <a:srgbClr val="0D30DD"/>
                </a:solidFill>
                <a:latin typeface="Cambria" panose="02040503050406030204" pitchFamily="18" charset="0"/>
                <a:ea typeface="Cambria" panose="02040503050406030204" pitchFamily="18" charset="0"/>
              </a:rPr>
              <a:t>chữ </a:t>
            </a:r>
            <a:r>
              <a:rPr lang="vi-VN" sz="2400" b="1" dirty="0">
                <a:solidFill>
                  <a:srgbClr val="0D30DD"/>
                </a:solidFill>
                <a:latin typeface="Cambria" panose="02040503050406030204" pitchFamily="18" charset="0"/>
                <a:ea typeface="Cambria" panose="02040503050406030204" pitchFamily="18" charset="0"/>
              </a:rPr>
              <a:t>cái tương ứng, trả lời sai ô chữ sẽ bị khóa </a:t>
            </a:r>
            <a:r>
              <a:rPr lang="vi-VN" sz="2400" b="1" dirty="0" smtClean="0">
                <a:solidFill>
                  <a:srgbClr val="0D30DD"/>
                </a:solidFill>
                <a:latin typeface="Cambria" panose="02040503050406030204" pitchFamily="18" charset="0"/>
                <a:ea typeface="Cambria" panose="02040503050406030204" pitchFamily="18" charset="0"/>
              </a:rPr>
              <a:t>lại</a:t>
            </a:r>
            <a:r>
              <a:rPr lang="en-US" sz="2400" b="1" dirty="0" smtClean="0">
                <a:solidFill>
                  <a:srgbClr val="0D30DD"/>
                </a:solidFill>
                <a:latin typeface="Cambria" panose="02040503050406030204" pitchFamily="18" charset="0"/>
                <a:ea typeface="Cambria" panose="02040503050406030204" pitchFamily="18" charset="0"/>
              </a:rPr>
              <a:t>.</a:t>
            </a:r>
          </a:p>
          <a:p>
            <a:pPr algn="just"/>
            <a:r>
              <a:rPr lang="en-US" sz="2400" b="1" dirty="0" smtClean="0">
                <a:solidFill>
                  <a:srgbClr val="0D30DD"/>
                </a:solidFill>
                <a:latin typeface="Cambria" panose="02040503050406030204" pitchFamily="18" charset="0"/>
                <a:ea typeface="Cambria" panose="02040503050406030204" pitchFamily="18" charset="0"/>
              </a:rPr>
              <a:t>- </a:t>
            </a:r>
            <a:r>
              <a:rPr lang="en-US" sz="2400" b="1" dirty="0">
                <a:solidFill>
                  <a:srgbClr val="0D30DD"/>
                </a:solidFill>
                <a:latin typeface="Cambria" panose="02040503050406030204" pitchFamily="18" charset="0"/>
                <a:ea typeface="Cambria" panose="02040503050406030204" pitchFamily="18" charset="0"/>
              </a:rPr>
              <a:t>T</a:t>
            </a:r>
            <a:r>
              <a:rPr lang="vi-VN" sz="2400" b="1" dirty="0" smtClean="0">
                <a:solidFill>
                  <a:srgbClr val="0D30DD"/>
                </a:solidFill>
                <a:latin typeface="Cambria" panose="02040503050406030204" pitchFamily="18" charset="0"/>
                <a:ea typeface="Cambria" panose="02040503050406030204" pitchFamily="18" charset="0"/>
              </a:rPr>
              <a:t>rong </a:t>
            </a:r>
            <a:r>
              <a:rPr lang="vi-VN" sz="2400" b="1" dirty="0">
                <a:solidFill>
                  <a:srgbClr val="0D30DD"/>
                </a:solidFill>
                <a:latin typeface="Cambria" panose="02040503050406030204" pitchFamily="18" charset="0"/>
                <a:ea typeface="Cambria" panose="02040503050406030204" pitchFamily="18" charset="0"/>
              </a:rPr>
              <a:t>quá trình trả lời, em nào trả lời đúng tên từ khóa thì sẽ nhận được phần quà lớn </a:t>
            </a:r>
            <a:r>
              <a:rPr lang="vi-VN" sz="2400" b="1" dirty="0" smtClean="0">
                <a:solidFill>
                  <a:srgbClr val="0D30DD"/>
                </a:solidFill>
                <a:latin typeface="Cambria" panose="02040503050406030204" pitchFamily="18" charset="0"/>
                <a:ea typeface="Cambria" panose="02040503050406030204" pitchFamily="18" charset="0"/>
              </a:rPr>
              <a:t>hơn</a:t>
            </a:r>
            <a:r>
              <a:rPr lang="en-US" sz="2400" b="1" dirty="0" smtClean="0">
                <a:solidFill>
                  <a:srgbClr val="0D30DD"/>
                </a:solidFill>
                <a:latin typeface="Cambria" panose="02040503050406030204" pitchFamily="18" charset="0"/>
                <a:ea typeface="Cambria" panose="02040503050406030204" pitchFamily="18" charset="0"/>
              </a:rPr>
              <a:t>.</a:t>
            </a:r>
            <a:endParaRPr lang="vi-VN" sz="2400" b="1" dirty="0">
              <a:solidFill>
                <a:srgbClr val="0D30DD"/>
              </a:solidFill>
              <a:latin typeface="Cambria" panose="02040503050406030204" pitchFamily="18" charset="0"/>
              <a:ea typeface="Cambria" panose="02040503050406030204" pitchFamily="18" charset="0"/>
            </a:endParaRPr>
          </a:p>
        </p:txBody>
      </p:sp>
      <p:grpSp>
        <p:nvGrpSpPr>
          <p:cNvPr id="2" name="Group 1"/>
          <p:cNvGrpSpPr/>
          <p:nvPr/>
        </p:nvGrpSpPr>
        <p:grpSpPr>
          <a:xfrm>
            <a:off x="1752600" y="990600"/>
            <a:ext cx="5867400" cy="1982496"/>
            <a:chOff x="2133600" y="1273314"/>
            <a:chExt cx="5867400" cy="1982496"/>
          </a:xfrm>
        </p:grpSpPr>
        <p:grpSp>
          <p:nvGrpSpPr>
            <p:cNvPr id="4" name="Group 3"/>
            <p:cNvGrpSpPr/>
            <p:nvPr/>
          </p:nvGrpSpPr>
          <p:grpSpPr>
            <a:xfrm>
              <a:off x="2133600" y="1981200"/>
              <a:ext cx="5867400" cy="1274610"/>
              <a:chOff x="1143000" y="1828800"/>
              <a:chExt cx="3810000" cy="685800"/>
            </a:xfrm>
          </p:grpSpPr>
          <p:sp>
            <p:nvSpPr>
              <p:cNvPr id="13" name="Rectangle 12"/>
              <p:cNvSpPr/>
              <p:nvPr/>
            </p:nvSpPr>
            <p:spPr>
              <a:xfrm>
                <a:off x="1143000" y="18288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4" name="Rectangle 13"/>
              <p:cNvSpPr/>
              <p:nvPr/>
            </p:nvSpPr>
            <p:spPr>
              <a:xfrm>
                <a:off x="1905000" y="18288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5" name="Rectangle 14"/>
              <p:cNvSpPr/>
              <p:nvPr/>
            </p:nvSpPr>
            <p:spPr>
              <a:xfrm>
                <a:off x="2667000" y="18288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6" name="Rectangle 15"/>
              <p:cNvSpPr/>
              <p:nvPr/>
            </p:nvSpPr>
            <p:spPr>
              <a:xfrm>
                <a:off x="3429000" y="18288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7" name="Rectangle 16"/>
              <p:cNvSpPr/>
              <p:nvPr/>
            </p:nvSpPr>
            <p:spPr>
              <a:xfrm>
                <a:off x="4191000" y="18288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grpSp>
        <p:sp>
          <p:nvSpPr>
            <p:cNvPr id="53" name="TextBox 52"/>
            <p:cNvSpPr txBox="1"/>
            <p:nvPr/>
          </p:nvSpPr>
          <p:spPr>
            <a:xfrm>
              <a:off x="2377440" y="1273314"/>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1</a:t>
              </a:r>
              <a:endParaRPr lang="en-US" sz="4000" b="1" dirty="0">
                <a:solidFill>
                  <a:srgbClr val="FF0000"/>
                </a:solidFill>
                <a:latin typeface="Cambria" panose="02040503050406030204" pitchFamily="18" charset="0"/>
                <a:ea typeface="Cambria" panose="02040503050406030204" pitchFamily="18" charset="0"/>
              </a:endParaRPr>
            </a:p>
          </p:txBody>
        </p:sp>
        <p:sp>
          <p:nvSpPr>
            <p:cNvPr id="38" name="TextBox 37"/>
            <p:cNvSpPr txBox="1"/>
            <p:nvPr/>
          </p:nvSpPr>
          <p:spPr>
            <a:xfrm>
              <a:off x="3505200" y="1273314"/>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2</a:t>
              </a:r>
              <a:endParaRPr lang="en-US" sz="4000" b="1" dirty="0">
                <a:solidFill>
                  <a:srgbClr val="FF0000"/>
                </a:solidFill>
                <a:latin typeface="Cambria" panose="02040503050406030204" pitchFamily="18" charset="0"/>
                <a:ea typeface="Cambria" panose="02040503050406030204" pitchFamily="18" charset="0"/>
              </a:endParaRPr>
            </a:p>
          </p:txBody>
        </p:sp>
        <p:sp>
          <p:nvSpPr>
            <p:cNvPr id="39" name="TextBox 38"/>
            <p:cNvSpPr txBox="1"/>
            <p:nvPr/>
          </p:nvSpPr>
          <p:spPr>
            <a:xfrm>
              <a:off x="4648200" y="1273314"/>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3</a:t>
              </a:r>
              <a:endParaRPr lang="en-US" sz="4000" b="1" dirty="0">
                <a:solidFill>
                  <a:srgbClr val="FF0000"/>
                </a:solidFill>
                <a:latin typeface="Cambria" panose="02040503050406030204" pitchFamily="18" charset="0"/>
                <a:ea typeface="Cambria" panose="02040503050406030204" pitchFamily="18" charset="0"/>
              </a:endParaRPr>
            </a:p>
          </p:txBody>
        </p:sp>
        <p:sp>
          <p:nvSpPr>
            <p:cNvPr id="40" name="TextBox 39"/>
            <p:cNvSpPr txBox="1"/>
            <p:nvPr/>
          </p:nvSpPr>
          <p:spPr>
            <a:xfrm>
              <a:off x="5867400" y="1273314"/>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4</a:t>
              </a:r>
              <a:endParaRPr lang="en-US" sz="4000" b="1" dirty="0">
                <a:solidFill>
                  <a:srgbClr val="FF0000"/>
                </a:solidFill>
                <a:latin typeface="Cambria" panose="02040503050406030204" pitchFamily="18" charset="0"/>
                <a:ea typeface="Cambria" panose="02040503050406030204" pitchFamily="18" charset="0"/>
              </a:endParaRPr>
            </a:p>
          </p:txBody>
        </p:sp>
        <p:sp>
          <p:nvSpPr>
            <p:cNvPr id="41" name="TextBox 40"/>
            <p:cNvSpPr txBox="1"/>
            <p:nvPr/>
          </p:nvSpPr>
          <p:spPr>
            <a:xfrm>
              <a:off x="7010400" y="1295400"/>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5</a:t>
              </a:r>
              <a:endParaRPr lang="en-US" sz="4000" b="1" dirty="0">
                <a:solidFill>
                  <a:srgbClr val="FF000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056093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22" dur="500"/>
                                        <p:tgtEl>
                                          <p:spTgt spid="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27"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2</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447800"/>
            <a:ext cx="3193291" cy="1785104"/>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ảnh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sau</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thông</a:t>
            </a:r>
            <a:r>
              <a:rPr lang="en-US" sz="2200" i="1" dirty="0" smtClean="0">
                <a:solidFill>
                  <a:srgbClr val="FF0000"/>
                </a:solidFill>
                <a:latin typeface="Cambria" panose="02040503050406030204" pitchFamily="18" charset="0"/>
                <a:ea typeface="Cambria" panose="02040503050406030204" pitchFamily="18" charset="0"/>
              </a:rPr>
              <a:t> tin </a:t>
            </a:r>
            <a:r>
              <a:rPr lang="en-US" sz="2200" i="1" dirty="0" err="1" smtClean="0">
                <a:solidFill>
                  <a:srgbClr val="FF0000"/>
                </a:solidFill>
                <a:latin typeface="Cambria" panose="02040503050406030204" pitchFamily="18" charset="0"/>
                <a:ea typeface="Cambria" panose="02040503050406030204" pitchFamily="18" charset="0"/>
              </a:rPr>
              <a:t>trong</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bài</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em</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n</a:t>
            </a:r>
            <a:r>
              <a:rPr lang="vi-VN" sz="2200" i="1" dirty="0" smtClean="0">
                <a:solidFill>
                  <a:srgbClr val="FF0000"/>
                </a:solidFill>
                <a:latin typeface="Cambria" panose="02040503050406030204" pitchFamily="18" charset="0"/>
                <a:ea typeface="Cambria" panose="02040503050406030204" pitchFamily="18" charset="0"/>
              </a:rPr>
              <a:t>êu </a:t>
            </a:r>
            <a:r>
              <a:rPr lang="vi-VN" sz="2200" i="1" dirty="0">
                <a:solidFill>
                  <a:srgbClr val="FF0000"/>
                </a:solidFill>
                <a:latin typeface="Cambria" panose="02040503050406030204" pitchFamily="18" charset="0"/>
                <a:ea typeface="Cambria" panose="02040503050406030204" pitchFamily="18" charset="0"/>
              </a:rPr>
              <a:t>đặc điểm hình dạng lưới kinh, vĩ tuyến của bản đồ </a:t>
            </a:r>
            <a:r>
              <a:rPr lang="vi-VN" sz="2200" i="1" dirty="0" smtClean="0">
                <a:solidFill>
                  <a:srgbClr val="FF0000"/>
                </a:solidFill>
                <a:latin typeface="Cambria" panose="02040503050406030204" pitchFamily="18" charset="0"/>
                <a:ea typeface="Cambria" panose="02040503050406030204" pitchFamily="18" charset="0"/>
              </a:rPr>
              <a:t>1.</a:t>
            </a:r>
            <a:r>
              <a:rPr lang="en-US" sz="2200" i="1" dirty="0" smtClean="0">
                <a:solidFill>
                  <a:srgbClr val="FF0000"/>
                </a:solidFill>
                <a:latin typeface="Cambria" panose="02040503050406030204" pitchFamily="18" charset="0"/>
                <a:ea typeface="Cambria" panose="02040503050406030204" pitchFamily="18" charset="0"/>
              </a:rPr>
              <a:t>b</a:t>
            </a:r>
            <a:r>
              <a:rPr lang="vi-VN" sz="2200" i="1" dirty="0" smtClean="0">
                <a:solidFill>
                  <a:srgbClr val="FF0000"/>
                </a:solidFill>
                <a:latin typeface="Cambria" panose="02040503050406030204" pitchFamily="18" charset="0"/>
                <a:ea typeface="Cambria" panose="02040503050406030204" pitchFamily="18" charset="0"/>
              </a:rPr>
              <a:t>.</a:t>
            </a:r>
            <a:endParaRPr lang="vi-VN" sz="22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295400"/>
            <a:ext cx="4474760" cy="2031325"/>
          </a:xfrm>
          <a:prstGeom prst="rect">
            <a:avLst/>
          </a:prstGeom>
        </p:spPr>
        <p:txBody>
          <a:bodyPr wrap="square">
            <a:spAutoFit/>
          </a:bodyPr>
          <a:lstStyle/>
          <a:p>
            <a:pPr algn="just"/>
            <a:r>
              <a:rPr lang="en-US" sz="2100" dirty="0" smtClean="0">
                <a:latin typeface="Cambria" panose="02040503050406030204" pitchFamily="18" charset="0"/>
                <a:ea typeface="Cambria" panose="02040503050406030204" pitchFamily="18" charset="0"/>
              </a:rPr>
              <a:t>- </a:t>
            </a:r>
            <a:r>
              <a:rPr lang="vi-VN" sz="2100" dirty="0" smtClean="0">
                <a:latin typeface="Cambria" panose="02040503050406030204" pitchFamily="18" charset="0"/>
                <a:ea typeface="Cambria" panose="02040503050406030204" pitchFamily="18" charset="0"/>
              </a:rPr>
              <a:t>Kinh </a:t>
            </a:r>
            <a:r>
              <a:rPr lang="vi-VN" sz="2100" dirty="0">
                <a:latin typeface="Cambria" panose="02040503050406030204" pitchFamily="18" charset="0"/>
                <a:ea typeface="Cambria" panose="02040503050406030204" pitchFamily="18" charset="0"/>
              </a:rPr>
              <a:t>tuyến là những đường thẳng song song cách đều nhau. </a:t>
            </a:r>
            <a:endParaRPr lang="en-US" sz="2100" dirty="0" smtClean="0">
              <a:latin typeface="Cambria" panose="02040503050406030204" pitchFamily="18" charset="0"/>
              <a:ea typeface="Cambria" panose="02040503050406030204" pitchFamily="18" charset="0"/>
            </a:endParaRPr>
          </a:p>
          <a:p>
            <a:pPr algn="just"/>
            <a:r>
              <a:rPr lang="en-US" sz="2100" dirty="0" smtClean="0">
                <a:latin typeface="Cambria" panose="02040503050406030204" pitchFamily="18" charset="0"/>
                <a:ea typeface="Cambria" panose="02040503050406030204" pitchFamily="18" charset="0"/>
              </a:rPr>
              <a:t>- </a:t>
            </a:r>
            <a:r>
              <a:rPr lang="vi-VN" sz="2100" dirty="0" smtClean="0">
                <a:latin typeface="Cambria" panose="02040503050406030204" pitchFamily="18" charset="0"/>
                <a:ea typeface="Cambria" panose="02040503050406030204" pitchFamily="18" charset="0"/>
              </a:rPr>
              <a:t>Vĩ </a:t>
            </a:r>
            <a:r>
              <a:rPr lang="vi-VN" sz="2100" dirty="0">
                <a:latin typeface="Cambria" panose="02040503050406030204" pitchFamily="18" charset="0"/>
                <a:ea typeface="Cambria" panose="02040503050406030204" pitchFamily="18" charset="0"/>
              </a:rPr>
              <a:t>tuyến cũng là những đường thẳng song song và cách đều nhau</a:t>
            </a:r>
            <a:r>
              <a:rPr lang="vi-VN" sz="2100" dirty="0" smtClean="0">
                <a:latin typeface="Cambria" panose="02040503050406030204" pitchFamily="18" charset="0"/>
                <a:ea typeface="Cambria" panose="02040503050406030204" pitchFamily="18" charset="0"/>
              </a:rPr>
              <a:t>.</a:t>
            </a:r>
            <a:endParaRPr lang="en-US" sz="2100" dirty="0" smtClean="0">
              <a:latin typeface="Cambria" panose="02040503050406030204" pitchFamily="18" charset="0"/>
              <a:ea typeface="Cambria" panose="02040503050406030204" pitchFamily="18" charset="0"/>
            </a:endParaRPr>
          </a:p>
          <a:p>
            <a:pPr algn="just"/>
            <a:r>
              <a:rPr lang="en-US" sz="2100" dirty="0">
                <a:latin typeface="Cambria" panose="02040503050406030204" pitchFamily="18" charset="0"/>
                <a:ea typeface="Cambria" panose="02040503050406030204" pitchFamily="18" charset="0"/>
              </a:rPr>
              <a:t>-</a:t>
            </a:r>
            <a:r>
              <a:rPr lang="vi-VN" sz="2100" dirty="0" smtClean="0">
                <a:latin typeface="Cambria" panose="02040503050406030204" pitchFamily="18" charset="0"/>
                <a:ea typeface="Cambria" panose="02040503050406030204" pitchFamily="18" charset="0"/>
              </a:rPr>
              <a:t> </a:t>
            </a:r>
            <a:r>
              <a:rPr lang="vi-VN" sz="2100" dirty="0">
                <a:latin typeface="Cambria" panose="02040503050406030204" pitchFamily="18" charset="0"/>
                <a:ea typeface="Cambria" panose="02040503050406030204" pitchFamily="18" charset="0"/>
              </a:rPr>
              <a:t>Các kinh, vĩ tuyến vuông góc với nhau.</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Một số lưới kinh vĩ tuyến của bản đồ thế giới</a:t>
            </a:r>
            <a:endParaRPr lang="en-US" sz="2400" b="1" dirty="0">
              <a:solidFill>
                <a:srgbClr val="0D30DD"/>
              </a:solidFill>
              <a:latin typeface="Cambria" pitchFamily="18" charset="0"/>
            </a:endParaRPr>
          </a:p>
        </p:txBody>
      </p:sp>
      <p:pic>
        <p:nvPicPr>
          <p:cNvPr id="25" name="Picture 24" descr="Không có mô tả."/>
          <p:cNvPicPr/>
          <p:nvPr/>
        </p:nvPicPr>
        <p:blipFill rotWithShape="1">
          <a:blip r:embed="rId9">
            <a:extLst>
              <a:ext uri="{BEBA8EAE-BF5A-486C-A8C5-ECC9F3942E4B}">
                <a14:imgProps xmlns:a14="http://schemas.microsoft.com/office/drawing/2010/main">
                  <a14:imgLayer r:embed="rId10">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8036" t="2545" r="3869" b="12947"/>
          <a:stretch/>
        </p:blipFill>
        <p:spPr bwMode="auto">
          <a:xfrm rot="16200000">
            <a:off x="3297916" y="2792457"/>
            <a:ext cx="2390140" cy="4730027"/>
          </a:xfrm>
          <a:prstGeom prst="rect">
            <a:avLst/>
          </a:prstGeom>
          <a:noFill/>
          <a:ln>
            <a:solidFill>
              <a:srgbClr val="00FF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9755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981201"/>
            <a:ext cx="6792509" cy="2286000"/>
          </a:xfrm>
          <a:prstGeom prst="wedgeRoundRectCallout">
            <a:avLst>
              <a:gd name="adj1" fmla="val 48229"/>
              <a:gd name="adj2" fmla="val 113202"/>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2175808"/>
            <a:ext cx="6629398" cy="1938992"/>
          </a:xfrm>
          <a:prstGeom prst="rect">
            <a:avLst/>
          </a:prstGeom>
        </p:spPr>
        <p:txBody>
          <a:bodyPr wrap="square">
            <a:spAutoFit/>
          </a:bodyPr>
          <a:lstStyle/>
          <a:p>
            <a:pPr algn="just"/>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Muốn </a:t>
            </a:r>
            <a:r>
              <a:rPr lang="vi-VN" sz="2400" dirty="0">
                <a:latin typeface="Cambria" panose="02040503050406030204" pitchFamily="18" charset="0"/>
                <a:ea typeface="Cambria" panose="02040503050406030204" pitchFamily="18" charset="0"/>
              </a:rPr>
              <a:t>vẽ được bản đồ, người ta phải chuyển bề mặt cong của Trái Đất lên mặt phẳng thông qua các phép chiếu. </a:t>
            </a:r>
            <a:endParaRPr lang="en-US" sz="2400" dirty="0" smtClean="0">
              <a:latin typeface="Cambria" panose="02040503050406030204" pitchFamily="18" charset="0"/>
              <a:ea typeface="Cambria" panose="02040503050406030204" pitchFamily="18" charset="0"/>
            </a:endParaRPr>
          </a:p>
          <a:p>
            <a:pPr algn="just"/>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Các </a:t>
            </a:r>
            <a:r>
              <a:rPr lang="vi-VN" sz="2400" dirty="0">
                <a:latin typeface="Cambria" panose="02040503050406030204" pitchFamily="18" charset="0"/>
                <a:ea typeface="Cambria" panose="02040503050406030204" pitchFamily="18" charset="0"/>
              </a:rPr>
              <a:t>phép chiếu sẽ ra các lưới kinh, vĩ tuyến có hình dạng khác nhau.</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2" name="Rectangle 1"/>
          <p:cNvSpPr/>
          <p:nvPr/>
        </p:nvSpPr>
        <p:spPr>
          <a:xfrm>
            <a:off x="328957" y="228600"/>
            <a:ext cx="1018485"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2</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4"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Một số lưới kinh vĩ tuyến của bản đồ thế giới</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763759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695271"/>
            <a:ext cx="3193291" cy="1200329"/>
          </a:xfrm>
          <a:prstGeom prst="rect">
            <a:avLst/>
          </a:prstGeom>
        </p:spPr>
        <p:txBody>
          <a:bodyPr wrap="square">
            <a:spAutoFit/>
          </a:bodyPr>
          <a:lstStyle/>
          <a:p>
            <a:pPr algn="ctr"/>
            <a:r>
              <a:rPr lang="en-US" sz="2400" i="1" dirty="0" err="1">
                <a:solidFill>
                  <a:srgbClr val="FF0000"/>
                </a:solidFill>
                <a:latin typeface="Cambria" panose="02040503050406030204" pitchFamily="18" charset="0"/>
                <a:ea typeface="Cambria" panose="02040503050406030204" pitchFamily="18" charset="0"/>
              </a:rPr>
              <a:t>Quan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hình</a:t>
            </a:r>
            <a:r>
              <a:rPr lang="en-US" sz="2400" i="1" dirty="0">
                <a:solidFill>
                  <a:srgbClr val="FF0000"/>
                </a:solidFill>
                <a:latin typeface="Cambria" panose="02040503050406030204" pitchFamily="18" charset="0"/>
                <a:ea typeface="Cambria" panose="02040503050406030204" pitchFamily="18" charset="0"/>
              </a:rPr>
              <a:t> 2</a:t>
            </a:r>
            <a:r>
              <a:rPr lang="en-US" sz="2400" i="1" dirty="0" smtClean="0">
                <a:solidFill>
                  <a:srgbClr val="FF0000"/>
                </a:solidFill>
                <a:latin typeface="Cambria" panose="02040503050406030204" pitchFamily="18" charset="0"/>
                <a:ea typeface="Cambria" panose="02040503050406030204" pitchFamily="18" charset="0"/>
              </a:rPr>
              <a:t>, </a:t>
            </a:r>
          </a:p>
          <a:p>
            <a:pPr algn="ctr"/>
            <a:r>
              <a:rPr lang="en-US" sz="2400" i="1" dirty="0" err="1" smtClean="0">
                <a:solidFill>
                  <a:srgbClr val="FF0000"/>
                </a:solidFill>
                <a:latin typeface="Cambria" panose="02040503050406030204" pitchFamily="18" charset="0"/>
                <a:ea typeface="Cambria" panose="02040503050406030204" pitchFamily="18" charset="0"/>
              </a:rPr>
              <a:t>em</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n</a:t>
            </a:r>
            <a:r>
              <a:rPr lang="vi-VN" sz="2400" i="1" dirty="0" smtClean="0">
                <a:solidFill>
                  <a:srgbClr val="FF0000"/>
                </a:solidFill>
                <a:latin typeface="Cambria" panose="02040503050406030204" pitchFamily="18" charset="0"/>
                <a:ea typeface="Cambria" panose="02040503050406030204" pitchFamily="18" charset="0"/>
              </a:rPr>
              <a:t>êu </a:t>
            </a:r>
            <a:r>
              <a:rPr lang="vi-VN" sz="2400" i="1" dirty="0">
                <a:solidFill>
                  <a:srgbClr val="FF0000"/>
                </a:solidFill>
                <a:latin typeface="Cambria" panose="02040503050406030204" pitchFamily="18" charset="0"/>
                <a:ea typeface="Cambria" panose="02040503050406030204" pitchFamily="18" charset="0"/>
              </a:rPr>
              <a:t>tên </a:t>
            </a:r>
            <a:endParaRPr lang="en-US" sz="2400" i="1" dirty="0" smtClean="0">
              <a:solidFill>
                <a:srgbClr val="FF0000"/>
              </a:solidFill>
              <a:latin typeface="Cambria" panose="02040503050406030204" pitchFamily="18" charset="0"/>
              <a:ea typeface="Cambria" panose="02040503050406030204" pitchFamily="18" charset="0"/>
            </a:endParaRPr>
          </a:p>
          <a:p>
            <a:pPr algn="ctr"/>
            <a:r>
              <a:rPr lang="vi-VN" sz="2400" i="1" dirty="0" smtClean="0">
                <a:solidFill>
                  <a:srgbClr val="FF0000"/>
                </a:solidFill>
                <a:latin typeface="Cambria" panose="02040503050406030204" pitchFamily="18" charset="0"/>
                <a:ea typeface="Cambria" panose="02040503050406030204" pitchFamily="18" charset="0"/>
              </a:rPr>
              <a:t>các </a:t>
            </a:r>
            <a:r>
              <a:rPr lang="vi-VN" sz="2400" i="1" dirty="0">
                <a:solidFill>
                  <a:srgbClr val="FF0000"/>
                </a:solidFill>
                <a:latin typeface="Cambria" panose="02040503050406030204" pitchFamily="18" charset="0"/>
                <a:ea typeface="Cambria" panose="02040503050406030204" pitchFamily="18" charset="0"/>
              </a:rPr>
              <a:t>hướng </a:t>
            </a:r>
            <a:r>
              <a:rPr lang="vi-VN" sz="2400" i="1" dirty="0" smtClean="0">
                <a:solidFill>
                  <a:srgbClr val="FF0000"/>
                </a:solidFill>
                <a:latin typeface="Cambria" panose="02040503050406030204" pitchFamily="18" charset="0"/>
                <a:ea typeface="Cambria" panose="02040503050406030204" pitchFamily="18" charset="0"/>
              </a:rPr>
              <a:t>chính</a:t>
            </a:r>
            <a:r>
              <a:rPr lang="en-US" sz="2400" i="1" dirty="0" smtClean="0">
                <a:solidFill>
                  <a:srgbClr val="FF0000"/>
                </a:solidFill>
                <a:latin typeface="Cambria" panose="02040503050406030204" pitchFamily="18" charset="0"/>
                <a:ea typeface="Cambria" panose="02040503050406030204" pitchFamily="18" charset="0"/>
              </a:rPr>
              <a:t>.</a:t>
            </a:r>
            <a:endParaRPr lang="vi-VN" sz="24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478340"/>
            <a:ext cx="4474760" cy="1569660"/>
          </a:xfrm>
          <a:prstGeom prst="rect">
            <a:avLst/>
          </a:prstGeom>
        </p:spPr>
        <p:txBody>
          <a:bodyPr wrap="square">
            <a:spAutoFit/>
          </a:bodyPr>
          <a:lstStyle/>
          <a:p>
            <a:pPr algn="just"/>
            <a:r>
              <a:rPr lang="vi-VN" sz="2400" dirty="0" smtClean="0">
                <a:latin typeface="Cambria" panose="02040503050406030204" pitchFamily="18" charset="0"/>
                <a:ea typeface="Cambria" panose="02040503050406030204" pitchFamily="18" charset="0"/>
              </a:rPr>
              <a:t>Các </a:t>
            </a:r>
            <a:r>
              <a:rPr lang="vi-VN" sz="2400" dirty="0">
                <a:latin typeface="Cambria" panose="02040503050406030204" pitchFamily="18" charset="0"/>
                <a:ea typeface="Cambria" panose="02040503050406030204" pitchFamily="18" charset="0"/>
              </a:rPr>
              <a:t>phương hướng chính trên bản đồ là bắc, nam, đông, </a:t>
            </a:r>
            <a:r>
              <a:rPr lang="vi-VN" sz="2400" dirty="0" smtClean="0">
                <a:latin typeface="Cambria" panose="02040503050406030204" pitchFamily="18" charset="0"/>
                <a:ea typeface="Cambria" panose="02040503050406030204" pitchFamily="18" charset="0"/>
              </a:rPr>
              <a:t>tây</a:t>
            </a:r>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đông </a:t>
            </a:r>
            <a:r>
              <a:rPr lang="vi-VN" sz="2400" dirty="0">
                <a:latin typeface="Cambria" panose="02040503050406030204" pitchFamily="18" charset="0"/>
                <a:ea typeface="Cambria" panose="02040503050406030204" pitchFamily="18" charset="0"/>
              </a:rPr>
              <a:t>bắc, tây bắc, đông nam, tây </a:t>
            </a:r>
            <a:r>
              <a:rPr lang="vi-VN" sz="2400" dirty="0" smtClean="0">
                <a:latin typeface="Cambria" panose="02040503050406030204" pitchFamily="18" charset="0"/>
                <a:ea typeface="Cambria" panose="02040503050406030204" pitchFamily="18" charset="0"/>
              </a:rPr>
              <a:t>nam</a:t>
            </a:r>
            <a:r>
              <a:rPr lang="en-US" sz="2400" dirty="0" smtClean="0">
                <a:latin typeface="Cambria" panose="02040503050406030204" pitchFamily="18" charset="0"/>
                <a:ea typeface="Cambria" panose="02040503050406030204" pitchFamily="18" charset="0"/>
              </a:rPr>
              <a:t>.</a:t>
            </a:r>
            <a:endParaRPr lang="vi-VN" sz="24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Phương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hướng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bản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đồ</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48000" y="3566186"/>
            <a:ext cx="3119120" cy="2987014"/>
          </a:xfrm>
          <a:prstGeom prst="rect">
            <a:avLst/>
          </a:prstGeom>
          <a:noFill/>
          <a:ln>
            <a:solidFill>
              <a:srgbClr val="00FF00"/>
            </a:solidFill>
          </a:ln>
        </p:spPr>
      </p:pic>
    </p:spTree>
    <p:extLst>
      <p:ext uri="{BB962C8B-B14F-4D97-AF65-F5344CB8AC3E}">
        <p14:creationId xmlns:p14="http://schemas.microsoft.com/office/powerpoint/2010/main" val="521179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209799"/>
          </a:xfrm>
          <a:prstGeom prst="wedgeRoundRectCallout">
            <a:avLst>
              <a:gd name="adj1" fmla="val 24485"/>
              <a:gd name="adj2" fmla="val 87760"/>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600200"/>
            <a:ext cx="3193291" cy="1384995"/>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bản</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đồ</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sau</a:t>
            </a:r>
            <a:r>
              <a:rPr lang="en-US" sz="2100" i="1" dirty="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và</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thông</a:t>
            </a:r>
            <a:r>
              <a:rPr lang="en-US" sz="2100" i="1" dirty="0" smtClean="0">
                <a:solidFill>
                  <a:srgbClr val="FF0000"/>
                </a:solidFill>
                <a:latin typeface="Cambria" panose="02040503050406030204" pitchFamily="18" charset="0"/>
                <a:ea typeface="Cambria" panose="02040503050406030204" pitchFamily="18" charset="0"/>
              </a:rPr>
              <a:t> tin </a:t>
            </a:r>
            <a:r>
              <a:rPr lang="en-US" sz="2100" i="1" dirty="0" err="1" smtClean="0">
                <a:solidFill>
                  <a:srgbClr val="FF0000"/>
                </a:solidFill>
                <a:latin typeface="Cambria" panose="02040503050406030204" pitchFamily="18" charset="0"/>
                <a:ea typeface="Cambria" panose="02040503050406030204" pitchFamily="18" charset="0"/>
              </a:rPr>
              <a:t>trong</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bài</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em</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hãy</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nêu</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cách</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xác</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định</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phương</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hướng</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trên</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bản</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đồ</a:t>
            </a:r>
            <a:r>
              <a:rPr lang="en-US" sz="2100" i="1" dirty="0" smtClean="0">
                <a:solidFill>
                  <a:srgbClr val="FF0000"/>
                </a:solidFill>
                <a:latin typeface="Cambria" panose="02040503050406030204" pitchFamily="18" charset="0"/>
                <a:ea typeface="Cambria" panose="02040503050406030204" pitchFamily="18" charset="0"/>
              </a:rPr>
              <a:t>.</a:t>
            </a:r>
            <a:endParaRPr lang="vi-VN" sz="21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295400"/>
            <a:ext cx="4550960" cy="2123658"/>
          </a:xfrm>
          <a:prstGeom prst="rect">
            <a:avLst/>
          </a:prstGeom>
        </p:spPr>
        <p:txBody>
          <a:bodyPr wrap="square">
            <a:spAutoFit/>
          </a:bodyPr>
          <a:lstStyle/>
          <a:p>
            <a:pPr algn="just"/>
            <a:r>
              <a:rPr lang="vi-VN" sz="1650" dirty="0">
                <a:latin typeface="Cambria" panose="02040503050406030204" pitchFamily="18" charset="0"/>
                <a:ea typeface="Cambria" panose="02040503050406030204" pitchFamily="18" charset="0"/>
              </a:rPr>
              <a:t>- </a:t>
            </a:r>
            <a:r>
              <a:rPr lang="en-US" sz="1650" dirty="0" err="1" smtClean="0">
                <a:latin typeface="Cambria" panose="02040503050406030204" pitchFamily="18" charset="0"/>
                <a:ea typeface="Cambria" panose="02040503050406030204" pitchFamily="18" charset="0"/>
              </a:rPr>
              <a:t>Dựa</a:t>
            </a:r>
            <a:r>
              <a:rPr lang="en-US" sz="1650" dirty="0" smtClean="0">
                <a:latin typeface="Cambria" panose="02040503050406030204" pitchFamily="18" charset="0"/>
                <a:ea typeface="Cambria" panose="02040503050406030204" pitchFamily="18" charset="0"/>
              </a:rPr>
              <a:t> </a:t>
            </a:r>
            <a:r>
              <a:rPr lang="en-US" sz="1650" dirty="0" err="1" smtClean="0">
                <a:latin typeface="Cambria" panose="02040503050406030204" pitchFamily="18" charset="0"/>
                <a:ea typeface="Cambria" panose="02040503050406030204" pitchFamily="18" charset="0"/>
              </a:rPr>
              <a:t>vào</a:t>
            </a:r>
            <a:r>
              <a:rPr lang="en-US" sz="1650" dirty="0" smtClean="0">
                <a:latin typeface="Cambria" panose="02040503050406030204" pitchFamily="18" charset="0"/>
                <a:ea typeface="Cambria" panose="02040503050406030204" pitchFamily="18" charset="0"/>
              </a:rPr>
              <a:t> </a:t>
            </a:r>
            <a:r>
              <a:rPr lang="vi-VN" sz="1650" dirty="0" smtClean="0">
                <a:latin typeface="Cambria" panose="02040503050406030204" pitchFamily="18" charset="0"/>
                <a:ea typeface="Cambria" panose="02040503050406030204" pitchFamily="18" charset="0"/>
              </a:rPr>
              <a:t>hệ </a:t>
            </a:r>
            <a:r>
              <a:rPr lang="vi-VN" sz="1650" dirty="0">
                <a:latin typeface="Cambria" panose="02040503050406030204" pitchFamily="18" charset="0"/>
                <a:ea typeface="Cambria" panose="02040503050406030204" pitchFamily="18" charset="0"/>
              </a:rPr>
              <a:t>thống kinh, vĩ </a:t>
            </a:r>
            <a:r>
              <a:rPr lang="vi-VN" sz="1650" dirty="0" smtClean="0">
                <a:latin typeface="Cambria" panose="02040503050406030204" pitchFamily="18" charset="0"/>
                <a:ea typeface="Cambria" panose="02040503050406030204" pitchFamily="18" charset="0"/>
              </a:rPr>
              <a:t>tuyến: </a:t>
            </a:r>
            <a:r>
              <a:rPr lang="vi-VN" sz="1650" dirty="0">
                <a:latin typeface="Cambria" panose="02040503050406030204" pitchFamily="18" charset="0"/>
                <a:ea typeface="Cambria" panose="02040503050406030204" pitchFamily="18" charset="0"/>
              </a:rPr>
              <a:t> đầu trên của kinh tuyến chỉ hướng bắc, đầu dưới chỉ hướng nam, đầu bên phải các vĩ tuyến chỉ hướng đông, đầu bên trái các vĩ tuyến chỉ hướng tây. </a:t>
            </a:r>
          </a:p>
          <a:p>
            <a:pPr algn="just"/>
            <a:r>
              <a:rPr lang="vi-VN" sz="1650" dirty="0">
                <a:latin typeface="Cambria" panose="02040503050406030204" pitchFamily="18" charset="0"/>
                <a:ea typeface="Cambria" panose="02040503050406030204" pitchFamily="18" charset="0"/>
              </a:rPr>
              <a:t>- Đối với những bản đồ không thể hiện lưới kinh, vĩ tuyến, người ta sẽ vẽ mũi tên chỉ hướng bắc, dựa vào đó để xác định phương hướng trên bản đồ.</a:t>
            </a:r>
            <a:endParaRPr lang="vi-VN" sz="165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Phương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hướng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bản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đồ</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41445" y="3733800"/>
            <a:ext cx="4035555" cy="2749794"/>
          </a:xfrm>
          <a:prstGeom prst="rect">
            <a:avLst/>
          </a:prstGeom>
          <a:noFill/>
          <a:ln>
            <a:solidFill>
              <a:srgbClr val="00FF00"/>
            </a:solidFill>
          </a:ln>
        </p:spPr>
      </p:pic>
      <p:pic>
        <p:nvPicPr>
          <p:cNvPr id="26" name="Picture 25"/>
          <p:cNvPicPr/>
          <p:nvPr/>
        </p:nvPicPr>
        <p:blipFill rotWithShape="1">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l="3882" b="9715"/>
          <a:stretch/>
        </p:blipFill>
        <p:spPr bwMode="auto">
          <a:xfrm>
            <a:off x="5486399" y="3955073"/>
            <a:ext cx="811223" cy="681391"/>
          </a:xfrm>
          <a:prstGeom prst="rect">
            <a:avLst/>
          </a:prstGeom>
          <a:noFill/>
          <a:ln>
            <a:solidFill>
              <a:srgbClr val="00FF00"/>
            </a:solidFill>
          </a:ln>
        </p:spPr>
      </p:pic>
    </p:spTree>
    <p:extLst>
      <p:ext uri="{BB962C8B-B14F-4D97-AF65-F5344CB8AC3E}">
        <p14:creationId xmlns:p14="http://schemas.microsoft.com/office/powerpoint/2010/main" val="2019704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14" presetClass="entr" presetSubtype="1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6"/>
                                        </p:tgtEl>
                                        <p:attrNameLst>
                                          <p:attrName>style.visibility</p:attrName>
                                        </p:attrNameLst>
                                      </p:cBhvr>
                                      <p:to>
                                        <p:strVal val="visible"/>
                                      </p:to>
                                    </p:set>
                                    <p:animEffect transition="in" filter="fade">
                                      <p:cBhvr>
                                        <p:cTn id="31" dur="500"/>
                                        <p:tgtEl>
                                          <p:spTgt spid="1036"/>
                                        </p:tgtEl>
                                      </p:cBhvr>
                                    </p:animEffect>
                                  </p:childTnLst>
                                </p:cTn>
                              </p:par>
                              <p:par>
                                <p:cTn id="32" presetID="10" presetClass="entr" presetSubtype="0" fill="hold" nodeType="with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fade">
                                      <p:cBhvr>
                                        <p:cTn id="34" dur="500"/>
                                        <p:tgtEl>
                                          <p:spTgt spid="1034"/>
                                        </p:tgtEl>
                                      </p:cBhvr>
                                    </p:animEffec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36"/>
                                        </p:tgtEl>
                                        <p:attrNameLst>
                                          <p:attrName>r</p:attrName>
                                        </p:attrNameLst>
                                      </p:cBhvr>
                                    </p:animRot>
                                    <p:animRot by="-240000">
                                      <p:cBhvr>
                                        <p:cTn id="37" dur="200" fill="hold">
                                          <p:stCondLst>
                                            <p:cond delay="200"/>
                                          </p:stCondLst>
                                        </p:cTn>
                                        <p:tgtEl>
                                          <p:spTgt spid="1036"/>
                                        </p:tgtEl>
                                        <p:attrNameLst>
                                          <p:attrName>r</p:attrName>
                                        </p:attrNameLst>
                                      </p:cBhvr>
                                    </p:animRot>
                                    <p:animRot by="240000">
                                      <p:cBhvr>
                                        <p:cTn id="38" dur="200" fill="hold">
                                          <p:stCondLst>
                                            <p:cond delay="400"/>
                                          </p:stCondLst>
                                        </p:cTn>
                                        <p:tgtEl>
                                          <p:spTgt spid="1036"/>
                                        </p:tgtEl>
                                        <p:attrNameLst>
                                          <p:attrName>r</p:attrName>
                                        </p:attrNameLst>
                                      </p:cBhvr>
                                    </p:animRot>
                                    <p:animRot by="-240000">
                                      <p:cBhvr>
                                        <p:cTn id="39" dur="200" fill="hold">
                                          <p:stCondLst>
                                            <p:cond delay="600"/>
                                          </p:stCondLst>
                                        </p:cTn>
                                        <p:tgtEl>
                                          <p:spTgt spid="1036"/>
                                        </p:tgtEl>
                                        <p:attrNameLst>
                                          <p:attrName>r</p:attrName>
                                        </p:attrNameLst>
                                      </p:cBhvr>
                                    </p:animRot>
                                    <p:animRot by="120000">
                                      <p:cBhvr>
                                        <p:cTn id="40" dur="200" fill="hold">
                                          <p:stCondLst>
                                            <p:cond delay="800"/>
                                          </p:stCondLst>
                                        </p:cTn>
                                        <p:tgtEl>
                                          <p:spTgt spid="1036"/>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3" dur="500"/>
                                        <p:tgtEl>
                                          <p:spTgt spid="17">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8"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209799"/>
          </a:xfrm>
          <a:prstGeom prst="wedgeRoundRectCallout">
            <a:avLst>
              <a:gd name="adj1" fmla="val 24485"/>
              <a:gd name="adj2" fmla="val 87760"/>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492240"/>
            <a:ext cx="3193291" cy="1708160"/>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bản</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đồ</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sau</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em</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hãy</a:t>
            </a:r>
            <a:r>
              <a:rPr lang="en-US" sz="2100" i="1" dirty="0" smtClean="0">
                <a:solidFill>
                  <a:srgbClr val="FF0000"/>
                </a:solidFill>
                <a:latin typeface="Cambria" panose="02040503050406030204" pitchFamily="18" charset="0"/>
                <a:ea typeface="Cambria" panose="02040503050406030204" pitchFamily="18" charset="0"/>
              </a:rPr>
              <a:t> x</a:t>
            </a:r>
            <a:r>
              <a:rPr lang="vi-VN" sz="2100" i="1" dirty="0" smtClean="0">
                <a:solidFill>
                  <a:srgbClr val="FF0000"/>
                </a:solidFill>
                <a:latin typeface="Cambria" panose="02040503050406030204" pitchFamily="18" charset="0"/>
                <a:ea typeface="Cambria" panose="02040503050406030204" pitchFamily="18" charset="0"/>
              </a:rPr>
              <a:t>ác </a:t>
            </a:r>
            <a:r>
              <a:rPr lang="vi-VN" sz="2100" i="1" dirty="0">
                <a:solidFill>
                  <a:srgbClr val="FF0000"/>
                </a:solidFill>
                <a:latin typeface="Cambria" panose="02040503050406030204" pitchFamily="18" charset="0"/>
                <a:ea typeface="Cambria" panose="02040503050406030204" pitchFamily="18" charset="0"/>
              </a:rPr>
              <a:t>định hướng đi từ Hà Nội đến Băng Cốc, Manila, Xin-ga-po </a:t>
            </a:r>
            <a:endParaRPr lang="en-US" sz="2100" i="1" dirty="0" smtClean="0">
              <a:solidFill>
                <a:srgbClr val="FF0000"/>
              </a:solidFill>
              <a:latin typeface="Cambria" panose="02040503050406030204" pitchFamily="18" charset="0"/>
              <a:ea typeface="Cambria" panose="02040503050406030204" pitchFamily="18" charset="0"/>
            </a:endParaRPr>
          </a:p>
          <a:p>
            <a:pPr algn="ctr"/>
            <a:r>
              <a:rPr lang="vi-VN" sz="2100" i="1" dirty="0" smtClean="0">
                <a:solidFill>
                  <a:srgbClr val="FF0000"/>
                </a:solidFill>
                <a:latin typeface="Cambria" panose="02040503050406030204" pitchFamily="18" charset="0"/>
                <a:ea typeface="Cambria" panose="02040503050406030204" pitchFamily="18" charset="0"/>
              </a:rPr>
              <a:t>trên </a:t>
            </a:r>
            <a:r>
              <a:rPr lang="vi-VN" sz="2100" i="1" dirty="0">
                <a:solidFill>
                  <a:srgbClr val="FF0000"/>
                </a:solidFill>
                <a:latin typeface="Cambria" panose="02040503050406030204" pitchFamily="18" charset="0"/>
                <a:ea typeface="Cambria" panose="02040503050406030204" pitchFamily="18" charset="0"/>
              </a:rPr>
              <a:t>bản </a:t>
            </a:r>
            <a:r>
              <a:rPr lang="vi-VN" sz="2100" i="1" dirty="0" smtClean="0">
                <a:solidFill>
                  <a:srgbClr val="FF0000"/>
                </a:solidFill>
                <a:latin typeface="Cambria" panose="02040503050406030204" pitchFamily="18" charset="0"/>
                <a:ea typeface="Cambria" panose="02040503050406030204" pitchFamily="18" charset="0"/>
              </a:rPr>
              <a:t>đồ</a:t>
            </a:r>
            <a:r>
              <a:rPr lang="en-US" sz="2100" i="1" dirty="0" smtClean="0">
                <a:solidFill>
                  <a:srgbClr val="FF0000"/>
                </a:solidFill>
                <a:latin typeface="Cambria" panose="02040503050406030204" pitchFamily="18" charset="0"/>
                <a:ea typeface="Cambria" panose="02040503050406030204" pitchFamily="18" charset="0"/>
              </a:rPr>
              <a:t>.</a:t>
            </a:r>
            <a:endParaRPr lang="vi-VN" sz="21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40640" y="1752600"/>
            <a:ext cx="4550960" cy="1015663"/>
          </a:xfrm>
          <a:prstGeom prst="rect">
            <a:avLst/>
          </a:prstGeom>
        </p:spPr>
        <p:txBody>
          <a:bodyPr wrap="square">
            <a:spAutoFit/>
          </a:bodyPr>
          <a:lstStyle/>
          <a:p>
            <a:pPr algn="just"/>
            <a:r>
              <a:rPr lang="en-US" sz="2000" dirty="0" smtClean="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Hà </a:t>
            </a:r>
            <a:r>
              <a:rPr lang="vi-VN" sz="2000" dirty="0">
                <a:latin typeface="Cambria" panose="02040503050406030204" pitchFamily="18" charset="0"/>
                <a:ea typeface="Cambria" panose="02040503050406030204" pitchFamily="18" charset="0"/>
              </a:rPr>
              <a:t>Nội đến Băng Cốc hướng tây </a:t>
            </a:r>
            <a:r>
              <a:rPr lang="vi-VN" sz="2000" dirty="0" smtClean="0">
                <a:latin typeface="Cambria" panose="02040503050406030204" pitchFamily="18" charset="0"/>
                <a:ea typeface="Cambria" panose="02040503050406030204" pitchFamily="18" charset="0"/>
              </a:rPr>
              <a:t>nam</a:t>
            </a:r>
            <a:r>
              <a:rPr lang="en-US" sz="2000" dirty="0" smtClean="0">
                <a:latin typeface="Cambria" panose="02040503050406030204" pitchFamily="18" charset="0"/>
                <a:ea typeface="Cambria" panose="02040503050406030204" pitchFamily="18" charset="0"/>
              </a:rPr>
              <a:t>.</a:t>
            </a:r>
          </a:p>
          <a:p>
            <a:pPr algn="just"/>
            <a:r>
              <a:rPr lang="en-US" sz="2000" dirty="0" smtClean="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Hà </a:t>
            </a:r>
            <a:r>
              <a:rPr lang="vi-VN" sz="2000" dirty="0">
                <a:latin typeface="Cambria" panose="02040503050406030204" pitchFamily="18" charset="0"/>
                <a:ea typeface="Cambria" panose="02040503050406030204" pitchFamily="18" charset="0"/>
              </a:rPr>
              <a:t>Nội đến Manila hướng đông </a:t>
            </a:r>
            <a:r>
              <a:rPr lang="vi-VN" sz="2000" dirty="0" smtClean="0">
                <a:latin typeface="Cambria" panose="02040503050406030204" pitchFamily="18" charset="0"/>
                <a:ea typeface="Cambria" panose="02040503050406030204" pitchFamily="18" charset="0"/>
              </a:rPr>
              <a:t>nam</a:t>
            </a:r>
            <a:r>
              <a:rPr lang="en-US" sz="2000" dirty="0" smtClean="0">
                <a:latin typeface="Cambria" panose="02040503050406030204" pitchFamily="18" charset="0"/>
                <a:ea typeface="Cambria" panose="02040503050406030204" pitchFamily="18" charset="0"/>
              </a:rPr>
              <a:t>.</a:t>
            </a:r>
          </a:p>
          <a:p>
            <a:pPr algn="just"/>
            <a:r>
              <a:rPr lang="en-US" sz="2000" dirty="0" smtClean="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Hà </a:t>
            </a:r>
            <a:r>
              <a:rPr lang="vi-VN" sz="2000" dirty="0">
                <a:latin typeface="Cambria" panose="02040503050406030204" pitchFamily="18" charset="0"/>
                <a:ea typeface="Cambria" panose="02040503050406030204" pitchFamily="18" charset="0"/>
              </a:rPr>
              <a:t>Nội đến Xin-ga-po hướng nam.</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Phương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hướng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bản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đồ</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41445" y="3733800"/>
            <a:ext cx="4035555" cy="2749794"/>
          </a:xfrm>
          <a:prstGeom prst="rect">
            <a:avLst/>
          </a:prstGeom>
          <a:noFill/>
          <a:ln>
            <a:solidFill>
              <a:srgbClr val="00FF00"/>
            </a:solidFill>
          </a:ln>
        </p:spPr>
      </p:pic>
      <p:pic>
        <p:nvPicPr>
          <p:cNvPr id="26" name="Picture 25"/>
          <p:cNvPicPr/>
          <p:nvPr/>
        </p:nvPicPr>
        <p:blipFill rotWithShape="1">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l="3882" b="9715"/>
          <a:stretch/>
        </p:blipFill>
        <p:spPr bwMode="auto">
          <a:xfrm>
            <a:off x="5486399" y="3955073"/>
            <a:ext cx="811223" cy="681391"/>
          </a:xfrm>
          <a:prstGeom prst="rect">
            <a:avLst/>
          </a:prstGeom>
          <a:noFill/>
          <a:ln>
            <a:solidFill>
              <a:srgbClr val="00FF00"/>
            </a:solidFill>
          </a:ln>
        </p:spPr>
      </p:pic>
    </p:spTree>
    <p:extLst>
      <p:ext uri="{BB962C8B-B14F-4D97-AF65-F5344CB8AC3E}">
        <p14:creationId xmlns:p14="http://schemas.microsoft.com/office/powerpoint/2010/main" val="1644543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par>
                                <p:cTn id="24" presetID="14" presetClass="entr" presetSubtype="1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randombar(horizontal)">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6"/>
                                        </p:tgtEl>
                                        <p:attrNameLst>
                                          <p:attrName>style.visibility</p:attrName>
                                        </p:attrNameLst>
                                      </p:cBhvr>
                                      <p:to>
                                        <p:strVal val="visible"/>
                                      </p:to>
                                    </p:set>
                                    <p:animEffect transition="in" filter="fade">
                                      <p:cBhvr>
                                        <p:cTn id="31" dur="500"/>
                                        <p:tgtEl>
                                          <p:spTgt spid="1036"/>
                                        </p:tgtEl>
                                      </p:cBhvr>
                                    </p:animEffect>
                                  </p:childTnLst>
                                </p:cTn>
                              </p:par>
                              <p:par>
                                <p:cTn id="32" presetID="10" presetClass="entr" presetSubtype="0" fill="hold" nodeType="with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fade">
                                      <p:cBhvr>
                                        <p:cTn id="34" dur="500"/>
                                        <p:tgtEl>
                                          <p:spTgt spid="1034"/>
                                        </p:tgtEl>
                                      </p:cBhvr>
                                    </p:animEffec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36"/>
                                        </p:tgtEl>
                                        <p:attrNameLst>
                                          <p:attrName>r</p:attrName>
                                        </p:attrNameLst>
                                      </p:cBhvr>
                                    </p:animRot>
                                    <p:animRot by="-240000">
                                      <p:cBhvr>
                                        <p:cTn id="37" dur="200" fill="hold">
                                          <p:stCondLst>
                                            <p:cond delay="200"/>
                                          </p:stCondLst>
                                        </p:cTn>
                                        <p:tgtEl>
                                          <p:spTgt spid="1036"/>
                                        </p:tgtEl>
                                        <p:attrNameLst>
                                          <p:attrName>r</p:attrName>
                                        </p:attrNameLst>
                                      </p:cBhvr>
                                    </p:animRot>
                                    <p:animRot by="240000">
                                      <p:cBhvr>
                                        <p:cTn id="38" dur="200" fill="hold">
                                          <p:stCondLst>
                                            <p:cond delay="400"/>
                                          </p:stCondLst>
                                        </p:cTn>
                                        <p:tgtEl>
                                          <p:spTgt spid="1036"/>
                                        </p:tgtEl>
                                        <p:attrNameLst>
                                          <p:attrName>r</p:attrName>
                                        </p:attrNameLst>
                                      </p:cBhvr>
                                    </p:animRot>
                                    <p:animRot by="-240000">
                                      <p:cBhvr>
                                        <p:cTn id="39" dur="200" fill="hold">
                                          <p:stCondLst>
                                            <p:cond delay="600"/>
                                          </p:stCondLst>
                                        </p:cTn>
                                        <p:tgtEl>
                                          <p:spTgt spid="1036"/>
                                        </p:tgtEl>
                                        <p:attrNameLst>
                                          <p:attrName>r</p:attrName>
                                        </p:attrNameLst>
                                      </p:cBhvr>
                                    </p:animRot>
                                    <p:animRot by="120000">
                                      <p:cBhvr>
                                        <p:cTn id="40" dur="200" fill="hold">
                                          <p:stCondLst>
                                            <p:cond delay="800"/>
                                          </p:stCondLst>
                                        </p:cTn>
                                        <p:tgtEl>
                                          <p:spTgt spid="1036"/>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3" dur="500"/>
                                        <p:tgtEl>
                                          <p:spTgt spid="17">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8" dur="500"/>
                                        <p:tgtEl>
                                          <p:spTgt spid="17">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3"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828800"/>
            <a:ext cx="6792509" cy="2593243"/>
          </a:xfrm>
          <a:prstGeom prst="wedgeRoundRectCallout">
            <a:avLst>
              <a:gd name="adj1" fmla="val 46201"/>
              <a:gd name="adj2" fmla="val 96959"/>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2002066"/>
            <a:ext cx="6629398" cy="2569934"/>
          </a:xfrm>
          <a:prstGeom prst="rect">
            <a:avLst/>
          </a:prstGeom>
        </p:spPr>
        <p:txBody>
          <a:bodyPr wrap="square">
            <a:spAutoFit/>
          </a:bodyPr>
          <a:lstStyle/>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Các phương hướng chính trên bản đồ là bắc, nam, đông, </a:t>
            </a:r>
            <a:r>
              <a:rPr lang="vi-VN" sz="2300" dirty="0" smtClean="0">
                <a:latin typeface="Cambria" panose="02040503050406030204" pitchFamily="18" charset="0"/>
                <a:ea typeface="Cambria" panose="02040503050406030204" pitchFamily="18" charset="0"/>
              </a:rPr>
              <a:t>tây</a:t>
            </a:r>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đông </a:t>
            </a:r>
            <a:r>
              <a:rPr lang="vi-VN" sz="2300" dirty="0">
                <a:latin typeface="Cambria" panose="02040503050406030204" pitchFamily="18" charset="0"/>
                <a:ea typeface="Cambria" panose="02040503050406030204" pitchFamily="18" charset="0"/>
              </a:rPr>
              <a:t>bắc, tây bắc, đông nam, tây </a:t>
            </a:r>
            <a:r>
              <a:rPr lang="vi-VN" sz="2300" dirty="0" smtClean="0">
                <a:latin typeface="Cambria" panose="02040503050406030204" pitchFamily="18" charset="0"/>
                <a:ea typeface="Cambria" panose="02040503050406030204" pitchFamily="18" charset="0"/>
              </a:rPr>
              <a:t>nam</a:t>
            </a:r>
            <a:r>
              <a:rPr lang="en-US" sz="2300" dirty="0" smtClean="0">
                <a:latin typeface="Cambria" panose="02040503050406030204" pitchFamily="18" charset="0"/>
                <a:ea typeface="Cambria" panose="02040503050406030204" pitchFamily="18" charset="0"/>
              </a:rPr>
              <a:t>.</a:t>
            </a:r>
            <a:endParaRPr lang="en-US" sz="2300" dirty="0">
              <a:latin typeface="Cambria" panose="02040503050406030204" pitchFamily="18" charset="0"/>
              <a:ea typeface="Cambria" panose="02040503050406030204" pitchFamily="18" charset="0"/>
            </a:endParaRP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Muốn </a:t>
            </a:r>
            <a:r>
              <a:rPr lang="vi-VN" sz="2300" dirty="0">
                <a:latin typeface="Cambria" panose="02040503050406030204" pitchFamily="18" charset="0"/>
                <a:ea typeface="Cambria" panose="02040503050406030204" pitchFamily="18" charset="0"/>
              </a:rPr>
              <a:t>xác định phương hướng trên bản đồ ta phải dựa </a:t>
            </a:r>
            <a:r>
              <a:rPr lang="vi-VN" sz="2300" dirty="0" smtClean="0">
                <a:latin typeface="Cambria" panose="02040503050406030204" pitchFamily="18" charset="0"/>
                <a:ea typeface="Cambria" panose="02040503050406030204" pitchFamily="18" charset="0"/>
              </a:rPr>
              <a:t>vào</a:t>
            </a:r>
            <a:r>
              <a:rPr lang="en-US" sz="2300" dirty="0" smtClean="0">
                <a:latin typeface="Cambria" panose="02040503050406030204" pitchFamily="18" charset="0"/>
                <a:ea typeface="Cambria" panose="02040503050406030204" pitchFamily="18" charset="0"/>
              </a:rPr>
              <a:t>:</a:t>
            </a:r>
          </a:p>
          <a:p>
            <a:pPr algn="just"/>
            <a:r>
              <a:rPr lang="en-US" sz="2300" dirty="0" smtClean="0">
                <a:latin typeface="Cambria" panose="02040503050406030204" pitchFamily="18" charset="0"/>
                <a:ea typeface="Cambria" panose="02040503050406030204" pitchFamily="18" charset="0"/>
              </a:rPr>
              <a:t>+ C</a:t>
            </a:r>
            <a:r>
              <a:rPr lang="vi-VN" sz="2300" dirty="0" smtClean="0">
                <a:latin typeface="Cambria" panose="02040503050406030204" pitchFamily="18" charset="0"/>
                <a:ea typeface="Cambria" panose="02040503050406030204" pitchFamily="18" charset="0"/>
              </a:rPr>
              <a:t>ác </a:t>
            </a:r>
            <a:r>
              <a:rPr lang="vi-VN" sz="2300" dirty="0">
                <a:latin typeface="Cambria" panose="02040503050406030204" pitchFamily="18" charset="0"/>
                <a:ea typeface="Cambria" panose="02040503050406030204" pitchFamily="18" charset="0"/>
              </a:rPr>
              <a:t>đường kinh tuyến và vĩ tuyến trên bản đồ.</a:t>
            </a:r>
          </a:p>
          <a:p>
            <a:pPr algn="just"/>
            <a:r>
              <a:rPr lang="en-US" sz="2300" dirty="0" smtClean="0">
                <a:latin typeface="Cambria" panose="02040503050406030204" pitchFamily="18" charset="0"/>
                <a:ea typeface="Cambria" panose="02040503050406030204" pitchFamily="18" charset="0"/>
              </a:rPr>
              <a:t>+ M</a:t>
            </a:r>
            <a:r>
              <a:rPr lang="vi-VN" sz="2300" dirty="0" smtClean="0">
                <a:latin typeface="Cambria" panose="02040503050406030204" pitchFamily="18" charset="0"/>
                <a:ea typeface="Cambria" panose="02040503050406030204" pitchFamily="18" charset="0"/>
              </a:rPr>
              <a:t>ũi </a:t>
            </a:r>
            <a:r>
              <a:rPr lang="vi-VN" sz="2300" dirty="0">
                <a:latin typeface="Cambria" panose="02040503050406030204" pitchFamily="18" charset="0"/>
                <a:ea typeface="Cambria" panose="02040503050406030204" pitchFamily="18" charset="0"/>
              </a:rPr>
              <a:t>tên chỉ hướng Bắc trên bản đồ</a:t>
            </a:r>
          </a:p>
          <a:p>
            <a:pPr algn="just"/>
            <a:endParaRPr lang="vi-VN" sz="23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Phương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hướng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vi-VN" sz="2400" b="1" dirty="0" smtClean="0">
                <a:solidFill>
                  <a:srgbClr val="0D30DD"/>
                </a:solidFill>
                <a:latin typeface="Cambria" pitchFamily="18" charset="0"/>
              </a:rPr>
              <a:t>bản đồ</a:t>
            </a:r>
            <a:endParaRPr lang="en-US" sz="2400" b="1" dirty="0">
              <a:solidFill>
                <a:srgbClr val="0D30DD"/>
              </a:solidFill>
              <a:latin typeface="Cambria" pitchFamily="18" charset="0"/>
            </a:endParaRPr>
          </a:p>
        </p:txBody>
      </p:sp>
      <p:sp>
        <p:nvSpPr>
          <p:cNvPr id="2" name="Rectangle 1"/>
          <p:cNvSpPr/>
          <p:nvPr/>
        </p:nvSpPr>
        <p:spPr>
          <a:xfrm>
            <a:off x="328957" y="228600"/>
            <a:ext cx="1018485"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2</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Tree>
    <p:extLst>
      <p:ext uri="{BB962C8B-B14F-4D97-AF65-F5344CB8AC3E}">
        <p14:creationId xmlns:p14="http://schemas.microsoft.com/office/powerpoint/2010/main" val="606273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4</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19375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1937504"/>
          </a:xfrm>
          <a:prstGeom prst="cloudCallout">
            <a:avLst>
              <a:gd name="adj1" fmla="val -19993"/>
              <a:gd name="adj2" fmla="val 8705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138571"/>
            <a:ext cx="3439710" cy="1061829"/>
          </a:xfrm>
          <a:prstGeom prst="rect">
            <a:avLst/>
          </a:prstGeom>
        </p:spPr>
        <p:txBody>
          <a:bodyPr wrap="square">
            <a:spAutoFit/>
          </a:bodyPr>
          <a:lstStyle/>
          <a:p>
            <a:pPr algn="ctr"/>
            <a:r>
              <a:rPr lang="vi-VN" sz="2100" i="1" dirty="0">
                <a:solidFill>
                  <a:srgbClr val="FF0000"/>
                </a:solidFill>
                <a:latin typeface="Cambria" panose="02040503050406030204" pitchFamily="18" charset="0"/>
                <a:ea typeface="Cambria" panose="02040503050406030204" pitchFamily="18" charset="0"/>
              </a:rPr>
              <a:t>Dựa </a:t>
            </a:r>
            <a:r>
              <a:rPr lang="vi-VN" sz="2100" i="1" dirty="0" smtClean="0">
                <a:solidFill>
                  <a:srgbClr val="FF0000"/>
                </a:solidFill>
                <a:latin typeface="Cambria" panose="02040503050406030204" pitchFamily="18" charset="0"/>
                <a:ea typeface="Cambria" panose="02040503050406030204" pitchFamily="18" charset="0"/>
              </a:rPr>
              <a:t>vào</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bản</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đồ</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dưới</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đây</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em</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hãy</a:t>
            </a:r>
            <a:r>
              <a:rPr lang="en-US" sz="2100" i="1" dirty="0" smtClean="0">
                <a:solidFill>
                  <a:srgbClr val="FF0000"/>
                </a:solidFill>
                <a:latin typeface="Cambria" panose="02040503050406030204" pitchFamily="18" charset="0"/>
                <a:ea typeface="Cambria" panose="02040503050406030204" pitchFamily="18" charset="0"/>
              </a:rPr>
              <a:t> </a:t>
            </a:r>
            <a:r>
              <a:rPr lang="vi-VN" sz="2100" i="1" dirty="0">
                <a:solidFill>
                  <a:srgbClr val="FF0000"/>
                </a:solidFill>
                <a:latin typeface="Cambria" panose="02040503050406030204" pitchFamily="18" charset="0"/>
                <a:ea typeface="Cambria" panose="02040503050406030204" pitchFamily="18" charset="0"/>
              </a:rPr>
              <a:t>xác định </a:t>
            </a:r>
            <a:r>
              <a:rPr lang="en-US" sz="2100" i="1" dirty="0" err="1" smtClean="0">
                <a:solidFill>
                  <a:srgbClr val="FF0000"/>
                </a:solidFill>
                <a:latin typeface="Cambria" panose="02040503050406030204" pitchFamily="18" charset="0"/>
                <a:ea typeface="Cambria" panose="02040503050406030204" pitchFamily="18" charset="0"/>
              </a:rPr>
              <a:t>vị</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trí</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tiếp</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giáp</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của</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Việt</a:t>
            </a:r>
            <a:r>
              <a:rPr lang="en-US" sz="2100" i="1" dirty="0" smtClean="0">
                <a:solidFill>
                  <a:srgbClr val="FF0000"/>
                </a:solidFill>
                <a:latin typeface="Cambria" panose="02040503050406030204" pitchFamily="18" charset="0"/>
                <a:ea typeface="Cambria" panose="02040503050406030204" pitchFamily="18" charset="0"/>
              </a:rPr>
              <a:t> Nam.</a:t>
            </a:r>
            <a:endParaRPr lang="vi-VN" sz="21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554538" y="2057400"/>
            <a:ext cx="4284662" cy="1446550"/>
          </a:xfrm>
          <a:prstGeom prst="rect">
            <a:avLst/>
          </a:prstGeom>
        </p:spPr>
        <p:txBody>
          <a:bodyPr wrap="square">
            <a:spAutoFit/>
          </a:bodyPr>
          <a:lstStyle/>
          <a:p>
            <a:pPr algn="just"/>
            <a:r>
              <a:rPr lang="en-US" sz="2200" dirty="0" smtClean="0">
                <a:latin typeface="Cambria" panose="02040503050406030204" pitchFamily="18" charset="0"/>
                <a:ea typeface="Cambria" panose="02040503050406030204" pitchFamily="18" charset="0"/>
              </a:rPr>
              <a:t>- P</a:t>
            </a:r>
            <a:r>
              <a:rPr lang="vi-VN" sz="2200" dirty="0" smtClean="0">
                <a:latin typeface="Cambria" panose="02040503050406030204" pitchFamily="18" charset="0"/>
                <a:ea typeface="Cambria" panose="02040503050406030204" pitchFamily="18" charset="0"/>
              </a:rPr>
              <a:t>hía </a:t>
            </a:r>
            <a:r>
              <a:rPr lang="vi-VN" sz="2200" dirty="0">
                <a:latin typeface="Cambria" panose="02040503050406030204" pitchFamily="18" charset="0"/>
                <a:ea typeface="Cambria" panose="02040503050406030204" pitchFamily="18" charset="0"/>
              </a:rPr>
              <a:t>Bắc giáp Trung </a:t>
            </a:r>
            <a:r>
              <a:rPr lang="vi-VN" sz="2200" dirty="0" smtClean="0">
                <a:latin typeface="Cambria" panose="02040503050406030204" pitchFamily="18" charset="0"/>
                <a:ea typeface="Cambria" panose="02040503050406030204" pitchFamily="18" charset="0"/>
              </a:rPr>
              <a:t>Quốc</a:t>
            </a:r>
            <a:r>
              <a:rPr lang="en-US" sz="2200" dirty="0" smtClean="0">
                <a:latin typeface="Cambria" panose="02040503050406030204" pitchFamily="18" charset="0"/>
                <a:ea typeface="Cambria" panose="02040503050406030204" pitchFamily="18" charset="0"/>
              </a:rPr>
              <a:t>.</a:t>
            </a:r>
          </a:p>
          <a:p>
            <a:pPr algn="just"/>
            <a:r>
              <a:rPr lang="en-US" sz="2200" dirty="0" smtClean="0">
                <a:latin typeface="Cambria" panose="02040503050406030204" pitchFamily="18" charset="0"/>
                <a:ea typeface="Cambria" panose="02040503050406030204" pitchFamily="18" charset="0"/>
              </a:rPr>
              <a:t>- P</a:t>
            </a:r>
            <a:r>
              <a:rPr lang="vi-VN" sz="2200" dirty="0" smtClean="0">
                <a:latin typeface="Cambria" panose="02040503050406030204" pitchFamily="18" charset="0"/>
                <a:ea typeface="Cambria" panose="02040503050406030204" pitchFamily="18" charset="0"/>
              </a:rPr>
              <a:t>hía </a:t>
            </a:r>
            <a:r>
              <a:rPr lang="vi-VN" sz="2200" dirty="0">
                <a:latin typeface="Cambria" panose="02040503050406030204" pitchFamily="18" charset="0"/>
                <a:ea typeface="Cambria" panose="02040503050406030204" pitchFamily="18" charset="0"/>
              </a:rPr>
              <a:t>Tây giáp Lào và </a:t>
            </a:r>
            <a:r>
              <a:rPr lang="vi-VN" sz="2200" dirty="0" smtClean="0">
                <a:latin typeface="Cambria" panose="02040503050406030204" pitchFamily="18" charset="0"/>
                <a:ea typeface="Cambria" panose="02040503050406030204" pitchFamily="18" charset="0"/>
              </a:rPr>
              <a:t>Campuchia</a:t>
            </a:r>
            <a:r>
              <a:rPr lang="en-US" sz="2200" dirty="0" smtClean="0">
                <a:latin typeface="Cambria" panose="02040503050406030204" pitchFamily="18" charset="0"/>
                <a:ea typeface="Cambria" panose="02040503050406030204" pitchFamily="18" charset="0"/>
              </a:rPr>
              <a:t>.</a:t>
            </a:r>
          </a:p>
          <a:p>
            <a:pPr algn="just"/>
            <a:r>
              <a:rPr lang="en-US" sz="2200" dirty="0" smtClean="0">
                <a:latin typeface="Cambria" panose="02040503050406030204" pitchFamily="18" charset="0"/>
                <a:ea typeface="Cambria" panose="02040503050406030204" pitchFamily="18" charset="0"/>
              </a:rPr>
              <a:t>- P</a:t>
            </a:r>
            <a:r>
              <a:rPr lang="vi-VN" sz="2200" dirty="0" smtClean="0">
                <a:latin typeface="Cambria" panose="02040503050406030204" pitchFamily="18" charset="0"/>
                <a:ea typeface="Cambria" panose="02040503050406030204" pitchFamily="18" charset="0"/>
              </a:rPr>
              <a:t>hía </a:t>
            </a:r>
            <a:r>
              <a:rPr lang="vi-VN" sz="2200" dirty="0">
                <a:latin typeface="Cambria" panose="02040503050406030204" pitchFamily="18" charset="0"/>
                <a:ea typeface="Cambria" panose="02040503050406030204" pitchFamily="18" charset="0"/>
              </a:rPr>
              <a:t>đông và nam giáp Biển Đông.</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CC0000"/>
                </a:solidFill>
                <a:latin typeface="Times New Roman" pitchFamily="18" charset="0"/>
                <a:cs typeface="Times New Roman" pitchFamily="18" charset="0"/>
              </a:rPr>
              <a:t>a.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27" name="Picture 26"/>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41445" y="3810000"/>
            <a:ext cx="4035555" cy="2749794"/>
          </a:xfrm>
          <a:prstGeom prst="rect">
            <a:avLst/>
          </a:prstGeom>
          <a:noFill/>
          <a:ln>
            <a:solidFill>
              <a:srgbClr val="00FF00"/>
            </a:solidFill>
          </a:ln>
        </p:spPr>
      </p:pic>
      <p:pic>
        <p:nvPicPr>
          <p:cNvPr id="28" name="Picture 27"/>
          <p:cNvPicPr/>
          <p:nvPr/>
        </p:nvPicPr>
        <p:blipFill rotWithShape="1">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l="3882" b="9715"/>
          <a:stretch/>
        </p:blipFill>
        <p:spPr bwMode="auto">
          <a:xfrm>
            <a:off x="5486399" y="4043009"/>
            <a:ext cx="811223" cy="681391"/>
          </a:xfrm>
          <a:prstGeom prst="rect">
            <a:avLst/>
          </a:prstGeom>
          <a:noFill/>
          <a:ln>
            <a:solidFill>
              <a:srgbClr val="00FF00"/>
            </a:solidFill>
          </a:ln>
        </p:spPr>
      </p:pic>
    </p:spTree>
    <p:extLst>
      <p:ext uri="{BB962C8B-B14F-4D97-AF65-F5344CB8AC3E}">
        <p14:creationId xmlns:p14="http://schemas.microsoft.com/office/powerpoint/2010/main" val="134007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randombar(horizontal)">
                                      <p:cBhvr>
                                        <p:cTn id="20" dur="500"/>
                                        <p:tgtEl>
                                          <p:spTgt spid="28"/>
                                        </p:tgtEl>
                                      </p:cBhvr>
                                    </p:animEffect>
                                  </p:childTnLst>
                                </p:cTn>
                              </p:par>
                              <p:par>
                                <p:cTn id="21" presetID="14" presetClass="entr" presetSubtype="1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6"/>
                                        </p:tgtEl>
                                        <p:attrNameLst>
                                          <p:attrName>style.visibility</p:attrName>
                                        </p:attrNameLst>
                                      </p:cBhvr>
                                      <p:to>
                                        <p:strVal val="visible"/>
                                      </p:to>
                                    </p:set>
                                    <p:animEffect transition="in" filter="fade">
                                      <p:cBhvr>
                                        <p:cTn id="31" dur="500"/>
                                        <p:tgtEl>
                                          <p:spTgt spid="1036"/>
                                        </p:tgtEl>
                                      </p:cBhvr>
                                    </p:animEffect>
                                  </p:childTnLst>
                                </p:cTn>
                              </p:par>
                              <p:par>
                                <p:cTn id="32" presetID="10" presetClass="entr" presetSubtype="0" fill="hold" nodeType="with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fade">
                                      <p:cBhvr>
                                        <p:cTn id="34" dur="500"/>
                                        <p:tgtEl>
                                          <p:spTgt spid="1034"/>
                                        </p:tgtEl>
                                      </p:cBhvr>
                                    </p:animEffec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36"/>
                                        </p:tgtEl>
                                        <p:attrNameLst>
                                          <p:attrName>r</p:attrName>
                                        </p:attrNameLst>
                                      </p:cBhvr>
                                    </p:animRot>
                                    <p:animRot by="-240000">
                                      <p:cBhvr>
                                        <p:cTn id="37" dur="200" fill="hold">
                                          <p:stCondLst>
                                            <p:cond delay="200"/>
                                          </p:stCondLst>
                                        </p:cTn>
                                        <p:tgtEl>
                                          <p:spTgt spid="1036"/>
                                        </p:tgtEl>
                                        <p:attrNameLst>
                                          <p:attrName>r</p:attrName>
                                        </p:attrNameLst>
                                      </p:cBhvr>
                                    </p:animRot>
                                    <p:animRot by="240000">
                                      <p:cBhvr>
                                        <p:cTn id="38" dur="200" fill="hold">
                                          <p:stCondLst>
                                            <p:cond delay="400"/>
                                          </p:stCondLst>
                                        </p:cTn>
                                        <p:tgtEl>
                                          <p:spTgt spid="1036"/>
                                        </p:tgtEl>
                                        <p:attrNameLst>
                                          <p:attrName>r</p:attrName>
                                        </p:attrNameLst>
                                      </p:cBhvr>
                                    </p:animRot>
                                    <p:animRot by="-240000">
                                      <p:cBhvr>
                                        <p:cTn id="39" dur="200" fill="hold">
                                          <p:stCondLst>
                                            <p:cond delay="600"/>
                                          </p:stCondLst>
                                        </p:cTn>
                                        <p:tgtEl>
                                          <p:spTgt spid="1036"/>
                                        </p:tgtEl>
                                        <p:attrNameLst>
                                          <p:attrName>r</p:attrName>
                                        </p:attrNameLst>
                                      </p:cBhvr>
                                    </p:animRot>
                                    <p:animRot by="120000">
                                      <p:cBhvr>
                                        <p:cTn id="40" dur="200" fill="hold">
                                          <p:stCondLst>
                                            <p:cond delay="800"/>
                                          </p:stCondLst>
                                        </p:cTn>
                                        <p:tgtEl>
                                          <p:spTgt spid="1036"/>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3" dur="500"/>
                                        <p:tgtEl>
                                          <p:spTgt spid="17">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8" dur="500"/>
                                        <p:tgtEl>
                                          <p:spTgt spid="17">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3"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4</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19375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1937504"/>
          </a:xfrm>
          <a:prstGeom prst="cloudCallout">
            <a:avLst>
              <a:gd name="adj1" fmla="val -19993"/>
              <a:gd name="adj2" fmla="val 8705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75090" y="2044005"/>
            <a:ext cx="3439710" cy="1384995"/>
          </a:xfrm>
          <a:prstGeom prst="rect">
            <a:avLst/>
          </a:prstGeom>
        </p:spPr>
        <p:txBody>
          <a:bodyPr wrap="square">
            <a:spAutoFit/>
          </a:bodyPr>
          <a:lstStyle/>
          <a:p>
            <a:pPr algn="ctr"/>
            <a:r>
              <a:rPr lang="vi-VN" sz="2100" i="1" dirty="0">
                <a:solidFill>
                  <a:srgbClr val="FF0000"/>
                </a:solidFill>
                <a:latin typeface="Cambria" panose="02040503050406030204" pitchFamily="18" charset="0"/>
                <a:ea typeface="Cambria" panose="02040503050406030204" pitchFamily="18" charset="0"/>
              </a:rPr>
              <a:t>Dựa </a:t>
            </a:r>
            <a:r>
              <a:rPr lang="vi-VN" sz="2100" i="1" dirty="0" smtClean="0">
                <a:solidFill>
                  <a:srgbClr val="FF0000"/>
                </a:solidFill>
                <a:latin typeface="Cambria" panose="02040503050406030204" pitchFamily="18" charset="0"/>
                <a:ea typeface="Cambria" panose="02040503050406030204" pitchFamily="18" charset="0"/>
              </a:rPr>
              <a:t>vào</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bản</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đồ</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dưới</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đây</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em</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hãy</a:t>
            </a:r>
            <a:r>
              <a:rPr lang="en-US" sz="2100" i="1" dirty="0" smtClean="0">
                <a:solidFill>
                  <a:srgbClr val="FF0000"/>
                </a:solidFill>
                <a:latin typeface="Cambria" panose="02040503050406030204" pitchFamily="18" charset="0"/>
                <a:ea typeface="Cambria" panose="02040503050406030204" pitchFamily="18" charset="0"/>
              </a:rPr>
              <a:t> </a:t>
            </a:r>
            <a:r>
              <a:rPr lang="vi-VN" sz="2100" i="1" dirty="0">
                <a:solidFill>
                  <a:srgbClr val="FF0000"/>
                </a:solidFill>
                <a:latin typeface="Cambria" panose="02040503050406030204" pitchFamily="18" charset="0"/>
                <a:ea typeface="Cambria" panose="02040503050406030204" pitchFamily="18" charset="0"/>
              </a:rPr>
              <a:t>xác định các hướng Biển Đông tiếp giáp với phần đất liền của nước ta.</a:t>
            </a:r>
          </a:p>
        </p:txBody>
      </p:sp>
      <p:sp>
        <p:nvSpPr>
          <p:cNvPr id="17" name="Rectangle 16"/>
          <p:cNvSpPr/>
          <p:nvPr/>
        </p:nvSpPr>
        <p:spPr>
          <a:xfrm>
            <a:off x="4554538" y="2076271"/>
            <a:ext cx="4284662" cy="1200329"/>
          </a:xfrm>
          <a:prstGeom prst="rect">
            <a:avLst/>
          </a:prstGeom>
        </p:spPr>
        <p:txBody>
          <a:bodyPr wrap="square">
            <a:spAutoFit/>
          </a:bodyPr>
          <a:lstStyle/>
          <a:p>
            <a:pPr algn="just"/>
            <a:r>
              <a:rPr lang="en-US" sz="2400" dirty="0" smtClean="0">
                <a:latin typeface="Cambria" panose="02040503050406030204" pitchFamily="18" charset="0"/>
                <a:ea typeface="Cambria" panose="02040503050406030204" pitchFamily="18" charset="0"/>
              </a:rPr>
              <a:t>C</a:t>
            </a:r>
            <a:r>
              <a:rPr lang="vi-VN" sz="2400" dirty="0" smtClean="0">
                <a:latin typeface="Cambria" panose="02040503050406030204" pitchFamily="18" charset="0"/>
                <a:ea typeface="Cambria" panose="02040503050406030204" pitchFamily="18" charset="0"/>
              </a:rPr>
              <a:t>ác </a:t>
            </a:r>
            <a:r>
              <a:rPr lang="vi-VN" sz="2400" dirty="0">
                <a:latin typeface="Cambria" panose="02040503050406030204" pitchFamily="18" charset="0"/>
                <a:ea typeface="Cambria" panose="02040503050406030204" pitchFamily="18" charset="0"/>
              </a:rPr>
              <a:t>hướng Biển Đông tiếp giáp với phần đất liền của nước ta là Tây, Tây Bắc, Tây </a:t>
            </a:r>
            <a:r>
              <a:rPr lang="vi-VN" sz="2400" dirty="0" smtClean="0">
                <a:latin typeface="Cambria" panose="02040503050406030204" pitchFamily="18" charset="0"/>
                <a:ea typeface="Cambria" panose="02040503050406030204" pitchFamily="18" charset="0"/>
              </a:rPr>
              <a:t>Na</a:t>
            </a:r>
            <a:r>
              <a:rPr lang="en-US" sz="2400" dirty="0" smtClean="0">
                <a:latin typeface="Cambria" panose="02040503050406030204" pitchFamily="18" charset="0"/>
                <a:ea typeface="Cambria" panose="02040503050406030204" pitchFamily="18" charset="0"/>
              </a:rPr>
              <a:t>m</a:t>
            </a:r>
            <a:r>
              <a:rPr lang="vi-VN" sz="2400" dirty="0" smtClean="0">
                <a:latin typeface="Cambria" panose="02040503050406030204" pitchFamily="18" charset="0"/>
                <a:ea typeface="Cambria" panose="02040503050406030204" pitchFamily="18" charset="0"/>
              </a:rPr>
              <a:t>.</a:t>
            </a:r>
            <a:endParaRPr lang="vi-VN" sz="24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b</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Vận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27" name="Picture 26"/>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41445" y="3810000"/>
            <a:ext cx="4035555" cy="2749794"/>
          </a:xfrm>
          <a:prstGeom prst="rect">
            <a:avLst/>
          </a:prstGeom>
          <a:noFill/>
          <a:ln>
            <a:solidFill>
              <a:srgbClr val="00FF00"/>
            </a:solidFill>
          </a:ln>
        </p:spPr>
      </p:pic>
      <p:pic>
        <p:nvPicPr>
          <p:cNvPr id="28" name="Picture 27"/>
          <p:cNvPicPr/>
          <p:nvPr/>
        </p:nvPicPr>
        <p:blipFill rotWithShape="1">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l="3882" b="9715"/>
          <a:stretch/>
        </p:blipFill>
        <p:spPr bwMode="auto">
          <a:xfrm>
            <a:off x="5486399" y="4043009"/>
            <a:ext cx="811223" cy="681391"/>
          </a:xfrm>
          <a:prstGeom prst="rect">
            <a:avLst/>
          </a:prstGeom>
          <a:noFill/>
          <a:ln>
            <a:solidFill>
              <a:srgbClr val="00FF00"/>
            </a:solidFill>
          </a:ln>
        </p:spPr>
      </p:pic>
    </p:spTree>
    <p:extLst>
      <p:ext uri="{BB962C8B-B14F-4D97-AF65-F5344CB8AC3E}">
        <p14:creationId xmlns:p14="http://schemas.microsoft.com/office/powerpoint/2010/main" val="1580942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par>
                                <p:cTn id="24" presetID="14" presetClass="entr" presetSubtype="1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randombar(horizontal)">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6"/>
                                        </p:tgtEl>
                                        <p:attrNameLst>
                                          <p:attrName>style.visibility</p:attrName>
                                        </p:attrNameLst>
                                      </p:cBhvr>
                                      <p:to>
                                        <p:strVal val="visible"/>
                                      </p:to>
                                    </p:set>
                                    <p:animEffect transition="in" filter="fade">
                                      <p:cBhvr>
                                        <p:cTn id="31" dur="500"/>
                                        <p:tgtEl>
                                          <p:spTgt spid="1036"/>
                                        </p:tgtEl>
                                      </p:cBhvr>
                                    </p:animEffect>
                                  </p:childTnLst>
                                </p:cTn>
                              </p:par>
                              <p:par>
                                <p:cTn id="32" presetID="10" presetClass="entr" presetSubtype="0" fill="hold" nodeType="with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fade">
                                      <p:cBhvr>
                                        <p:cTn id="34" dur="500"/>
                                        <p:tgtEl>
                                          <p:spTgt spid="1034"/>
                                        </p:tgtEl>
                                      </p:cBhvr>
                                    </p:animEffec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36"/>
                                        </p:tgtEl>
                                        <p:attrNameLst>
                                          <p:attrName>r</p:attrName>
                                        </p:attrNameLst>
                                      </p:cBhvr>
                                    </p:animRot>
                                    <p:animRot by="-240000">
                                      <p:cBhvr>
                                        <p:cTn id="37" dur="200" fill="hold">
                                          <p:stCondLst>
                                            <p:cond delay="200"/>
                                          </p:stCondLst>
                                        </p:cTn>
                                        <p:tgtEl>
                                          <p:spTgt spid="1036"/>
                                        </p:tgtEl>
                                        <p:attrNameLst>
                                          <p:attrName>r</p:attrName>
                                        </p:attrNameLst>
                                      </p:cBhvr>
                                    </p:animRot>
                                    <p:animRot by="240000">
                                      <p:cBhvr>
                                        <p:cTn id="38" dur="200" fill="hold">
                                          <p:stCondLst>
                                            <p:cond delay="400"/>
                                          </p:stCondLst>
                                        </p:cTn>
                                        <p:tgtEl>
                                          <p:spTgt spid="1036"/>
                                        </p:tgtEl>
                                        <p:attrNameLst>
                                          <p:attrName>r</p:attrName>
                                        </p:attrNameLst>
                                      </p:cBhvr>
                                    </p:animRot>
                                    <p:animRot by="-240000">
                                      <p:cBhvr>
                                        <p:cTn id="39" dur="200" fill="hold">
                                          <p:stCondLst>
                                            <p:cond delay="600"/>
                                          </p:stCondLst>
                                        </p:cTn>
                                        <p:tgtEl>
                                          <p:spTgt spid="1036"/>
                                        </p:tgtEl>
                                        <p:attrNameLst>
                                          <p:attrName>r</p:attrName>
                                        </p:attrNameLst>
                                      </p:cBhvr>
                                    </p:animRot>
                                    <p:animRot by="120000">
                                      <p:cBhvr>
                                        <p:cTn id="40" dur="200" fill="hold">
                                          <p:stCondLst>
                                            <p:cond delay="800"/>
                                          </p:stCondLst>
                                        </p:cTn>
                                        <p:tgtEl>
                                          <p:spTgt spid="1036"/>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286000" y="76200"/>
            <a:ext cx="4724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FF0000"/>
                </a:solidFill>
                <a:latin typeface="Cambria" panose="02040503050406030204" pitchFamily="18" charset="0"/>
                <a:ea typeface="Cambria" panose="02040503050406030204" pitchFamily="18" charset="0"/>
              </a:rPr>
              <a:t>TRÒ CHƠI Ô CHỮ</a:t>
            </a:r>
            <a:endParaRPr lang="en-US" sz="3500" b="1" dirty="0">
              <a:solidFill>
                <a:srgbClr val="FF0000"/>
              </a:solidFill>
              <a:latin typeface="Cambria" panose="02040503050406030204" pitchFamily="18" charset="0"/>
              <a:ea typeface="Cambria" panose="02040503050406030204" pitchFamily="18" charset="0"/>
            </a:endParaRPr>
          </a:p>
        </p:txBody>
      </p:sp>
      <p:sp>
        <p:nvSpPr>
          <p:cNvPr id="36" name="Rectangle 35"/>
          <p:cNvSpPr/>
          <p:nvPr/>
        </p:nvSpPr>
        <p:spPr>
          <a:xfrm>
            <a:off x="0" y="2456051"/>
            <a:ext cx="9144000" cy="4478149"/>
          </a:xfrm>
          <a:prstGeom prst="rect">
            <a:avLst/>
          </a:prstGeom>
        </p:spPr>
        <p:txBody>
          <a:bodyPr wrap="square">
            <a:spAutoFit/>
          </a:bodyPr>
          <a:lstStyle/>
          <a:p>
            <a:r>
              <a:rPr lang="en-US" sz="1900" b="1" dirty="0" err="1" smtClean="0">
                <a:solidFill>
                  <a:srgbClr val="FF0000"/>
                </a:solidFill>
                <a:latin typeface="Cambria" panose="02040503050406030204" pitchFamily="18" charset="0"/>
                <a:ea typeface="Cambria" panose="02040503050406030204" pitchFamily="18" charset="0"/>
              </a:rPr>
              <a:t>Câu</a:t>
            </a:r>
            <a:r>
              <a:rPr lang="en-US" sz="1900" b="1" dirty="0" smtClean="0">
                <a:solidFill>
                  <a:srgbClr val="FF0000"/>
                </a:solidFill>
                <a:latin typeface="Cambria" panose="02040503050406030204" pitchFamily="18" charset="0"/>
                <a:ea typeface="Cambria" panose="02040503050406030204" pitchFamily="18" charset="0"/>
              </a:rPr>
              <a:t> 1. </a:t>
            </a:r>
            <a:r>
              <a:rPr lang="en-US" sz="1900" dirty="0" smtClean="0">
                <a:latin typeface="Cambria" panose="02040503050406030204" pitchFamily="18" charset="0"/>
                <a:ea typeface="Cambria" panose="02040503050406030204" pitchFamily="18" charset="0"/>
              </a:rPr>
              <a:t>C</a:t>
            </a:r>
            <a:r>
              <a:rPr lang="vi-VN" sz="1900" dirty="0" smtClean="0">
                <a:latin typeface="Cambria" panose="02040503050406030204" pitchFamily="18" charset="0"/>
                <a:ea typeface="Cambria" panose="02040503050406030204" pitchFamily="18" charset="0"/>
              </a:rPr>
              <a:t>ác </a:t>
            </a:r>
            <a:r>
              <a:rPr lang="vi-VN" sz="1900" dirty="0">
                <a:latin typeface="Cambria" panose="02040503050406030204" pitchFamily="18" charset="0"/>
                <a:ea typeface="Cambria" panose="02040503050406030204" pitchFamily="18" charset="0"/>
              </a:rPr>
              <a:t>đường nối liền 2 điểm cực Bắc và </a:t>
            </a:r>
            <a:r>
              <a:rPr lang="vi-VN" sz="1900" dirty="0" smtClean="0">
                <a:latin typeface="Cambria" panose="02040503050406030204" pitchFamily="18" charset="0"/>
                <a:ea typeface="Cambria" panose="02040503050406030204" pitchFamily="18" charset="0"/>
              </a:rPr>
              <a:t>Nam</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được</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gọi</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là</a:t>
            </a:r>
            <a:r>
              <a:rPr lang="en-US" sz="1900" dirty="0" smtClean="0">
                <a:latin typeface="Cambria" panose="02040503050406030204" pitchFamily="18" charset="0"/>
                <a:ea typeface="Cambria" panose="02040503050406030204" pitchFamily="18" charset="0"/>
              </a:rPr>
              <a:t>?</a:t>
            </a:r>
          </a:p>
          <a:p>
            <a:r>
              <a:rPr lang="en-US" sz="1900" dirty="0" smtClean="0">
                <a:latin typeface="Cambria" panose="02040503050406030204" pitchFamily="18" charset="0"/>
                <a:ea typeface="Cambria" panose="02040503050406030204" pitchFamily="18" charset="0"/>
              </a:rPr>
              <a:t>A. </a:t>
            </a:r>
            <a:r>
              <a:rPr lang="en-US" sz="1900" dirty="0" err="1" smtClean="0">
                <a:latin typeface="Cambria" panose="02040503050406030204" pitchFamily="18" charset="0"/>
                <a:ea typeface="Cambria" panose="02040503050406030204" pitchFamily="18" charset="0"/>
              </a:rPr>
              <a:t>Vĩ</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tuyến</a:t>
            </a:r>
            <a:r>
              <a:rPr lang="en-US" sz="1900" dirty="0" smtClean="0">
                <a:latin typeface="Cambria" panose="02040503050406030204" pitchFamily="18" charset="0"/>
                <a:ea typeface="Cambria" panose="02040503050406030204" pitchFamily="18" charset="0"/>
              </a:rPr>
              <a:t> 	 	                                        B. </a:t>
            </a:r>
            <a:r>
              <a:rPr lang="en-US" sz="1900" dirty="0" err="1" smtClean="0">
                <a:latin typeface="Cambria" panose="02040503050406030204" pitchFamily="18" charset="0"/>
                <a:ea typeface="Cambria" panose="02040503050406030204" pitchFamily="18" charset="0"/>
              </a:rPr>
              <a:t>Kinh</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tuyến</a:t>
            </a:r>
            <a:endParaRPr lang="en-US" sz="1900" dirty="0" smtClean="0">
              <a:latin typeface="Cambria" panose="02040503050406030204" pitchFamily="18" charset="0"/>
              <a:ea typeface="Cambria" panose="02040503050406030204" pitchFamily="18" charset="0"/>
            </a:endParaRPr>
          </a:p>
          <a:p>
            <a:r>
              <a:rPr lang="en-US" sz="1900" dirty="0" smtClean="0">
                <a:latin typeface="Cambria" panose="02040503050406030204" pitchFamily="18" charset="0"/>
                <a:ea typeface="Cambria" panose="02040503050406030204" pitchFamily="18" charset="0"/>
              </a:rPr>
              <a:t>C. </a:t>
            </a:r>
            <a:r>
              <a:rPr lang="en-US" sz="1900" dirty="0" err="1" smtClean="0">
                <a:latin typeface="Cambria" panose="02040503050406030204" pitchFamily="18" charset="0"/>
                <a:ea typeface="Cambria" panose="02040503050406030204" pitchFamily="18" charset="0"/>
              </a:rPr>
              <a:t>Kinh</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độ</a:t>
            </a:r>
            <a:r>
              <a:rPr lang="en-US" sz="1900" dirty="0" smtClean="0">
                <a:latin typeface="Cambria" panose="02040503050406030204" pitchFamily="18" charset="0"/>
                <a:ea typeface="Cambria" panose="02040503050406030204" pitchFamily="18" charset="0"/>
              </a:rPr>
              <a:t>                                                                         D. </a:t>
            </a:r>
            <a:r>
              <a:rPr lang="en-US" sz="1900" dirty="0" err="1" smtClean="0">
                <a:latin typeface="Cambria" panose="02040503050406030204" pitchFamily="18" charset="0"/>
                <a:ea typeface="Cambria" panose="02040503050406030204" pitchFamily="18" charset="0"/>
              </a:rPr>
              <a:t>Vĩ</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độ</a:t>
            </a:r>
            <a:r>
              <a:rPr lang="en-US" sz="1900" dirty="0" smtClean="0">
                <a:latin typeface="Cambria" panose="02040503050406030204" pitchFamily="18" charset="0"/>
                <a:ea typeface="Cambria" panose="02040503050406030204" pitchFamily="18" charset="0"/>
              </a:rPr>
              <a:t>	</a:t>
            </a:r>
          </a:p>
          <a:p>
            <a:r>
              <a:rPr lang="en-US" sz="1900" b="1" dirty="0" err="1" smtClean="0">
                <a:solidFill>
                  <a:srgbClr val="FF0000"/>
                </a:solidFill>
                <a:latin typeface="Cambria" panose="02040503050406030204" pitchFamily="18" charset="0"/>
                <a:ea typeface="Cambria" panose="02040503050406030204" pitchFamily="18" charset="0"/>
              </a:rPr>
              <a:t>Câu</a:t>
            </a:r>
            <a:r>
              <a:rPr lang="en-US" sz="1900" b="1" dirty="0" smtClean="0">
                <a:solidFill>
                  <a:srgbClr val="FF0000"/>
                </a:solidFill>
                <a:latin typeface="Cambria" panose="02040503050406030204" pitchFamily="18" charset="0"/>
                <a:ea typeface="Cambria" panose="02040503050406030204" pitchFamily="18" charset="0"/>
              </a:rPr>
              <a:t> 2. </a:t>
            </a:r>
            <a:r>
              <a:rPr lang="en-US" sz="1900" dirty="0" smtClean="0">
                <a:latin typeface="Cambria" panose="02040503050406030204" pitchFamily="18" charset="0"/>
                <a:ea typeface="Cambria" panose="02040503050406030204" pitchFamily="18" charset="0"/>
              </a:rPr>
              <a:t>V</a:t>
            </a:r>
            <a:r>
              <a:rPr lang="vi-VN" sz="1900" dirty="0" smtClean="0">
                <a:latin typeface="Cambria" panose="02040503050406030204" pitchFamily="18" charset="0"/>
                <a:ea typeface="Cambria" panose="02040503050406030204" pitchFamily="18" charset="0"/>
              </a:rPr>
              <a:t>ĩ </a:t>
            </a:r>
            <a:r>
              <a:rPr lang="vi-VN" sz="1900" dirty="0">
                <a:latin typeface="Cambria" panose="02040503050406030204" pitchFamily="18" charset="0"/>
                <a:ea typeface="Cambria" panose="02040503050406030204" pitchFamily="18" charset="0"/>
              </a:rPr>
              <a:t>tuyến 23</a:t>
            </a:r>
            <a:r>
              <a:rPr lang="vi-VN" sz="1900" baseline="30000" dirty="0">
                <a:latin typeface="Cambria" panose="02040503050406030204" pitchFamily="18" charset="0"/>
                <a:ea typeface="Cambria" panose="02040503050406030204" pitchFamily="18" charset="0"/>
              </a:rPr>
              <a:t>0</a:t>
            </a:r>
            <a:r>
              <a:rPr lang="vi-VN" sz="1900" dirty="0">
                <a:latin typeface="Cambria" panose="02040503050406030204" pitchFamily="18" charset="0"/>
                <a:ea typeface="Cambria" panose="02040503050406030204" pitchFamily="18" charset="0"/>
              </a:rPr>
              <a:t>27’ được gọi </a:t>
            </a:r>
            <a:r>
              <a:rPr lang="vi-VN" sz="1900" dirty="0" smtClean="0">
                <a:latin typeface="Cambria" panose="02040503050406030204" pitchFamily="18" charset="0"/>
                <a:ea typeface="Cambria" panose="02040503050406030204" pitchFamily="18" charset="0"/>
              </a:rPr>
              <a:t>là</a:t>
            </a:r>
            <a:r>
              <a:rPr lang="en-US" sz="1900" dirty="0" smtClean="0">
                <a:latin typeface="Cambria" panose="02040503050406030204" pitchFamily="18" charset="0"/>
                <a:ea typeface="Cambria" panose="02040503050406030204" pitchFamily="18" charset="0"/>
              </a:rPr>
              <a:t>? </a:t>
            </a:r>
            <a:endParaRPr lang="en-US" sz="1900" dirty="0">
              <a:latin typeface="Cambria" panose="02040503050406030204" pitchFamily="18" charset="0"/>
              <a:ea typeface="Cambria" panose="02040503050406030204" pitchFamily="18" charset="0"/>
            </a:endParaRPr>
          </a:p>
          <a:p>
            <a:r>
              <a:rPr lang="en-US" sz="1900" dirty="0">
                <a:latin typeface="Cambria" panose="02040503050406030204" pitchFamily="18" charset="0"/>
                <a:ea typeface="Cambria" panose="02040503050406030204" pitchFamily="18" charset="0"/>
              </a:rPr>
              <a:t>A. </a:t>
            </a:r>
            <a:r>
              <a:rPr lang="en-US" sz="1900" dirty="0" err="1" smtClean="0">
                <a:latin typeface="Cambria" panose="02040503050406030204" pitchFamily="18" charset="0"/>
                <a:ea typeface="Cambria" panose="02040503050406030204" pitchFamily="18" charset="0"/>
              </a:rPr>
              <a:t>Vòng</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cực</a:t>
            </a:r>
            <a:r>
              <a:rPr lang="en-US" sz="1900" dirty="0">
                <a:latin typeface="Cambria" panose="02040503050406030204" pitchFamily="18" charset="0"/>
                <a:ea typeface="Cambria" panose="02040503050406030204" pitchFamily="18" charset="0"/>
              </a:rPr>
              <a:t>	 </a:t>
            </a:r>
            <a:r>
              <a:rPr lang="en-US" sz="1900" dirty="0" smtClean="0">
                <a:latin typeface="Cambria" panose="02040503050406030204" pitchFamily="18" charset="0"/>
                <a:ea typeface="Cambria" panose="02040503050406030204" pitchFamily="18" charset="0"/>
              </a:rPr>
              <a:t>                                       </a:t>
            </a:r>
            <a:r>
              <a:rPr lang="en-US" sz="1900" dirty="0">
                <a:latin typeface="Cambria" panose="02040503050406030204" pitchFamily="18" charset="0"/>
                <a:ea typeface="Cambria" panose="02040503050406030204" pitchFamily="18" charset="0"/>
              </a:rPr>
              <a:t>	</a:t>
            </a:r>
            <a:r>
              <a:rPr lang="en-US" sz="1900" dirty="0" smtClean="0">
                <a:latin typeface="Cambria" panose="02040503050406030204" pitchFamily="18" charset="0"/>
                <a:ea typeface="Cambria" panose="02040503050406030204" pitchFamily="18" charset="0"/>
              </a:rPr>
              <a:t>     B</a:t>
            </a:r>
            <a:r>
              <a:rPr lang="en-US" sz="1900" dirty="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Cực</a:t>
            </a:r>
            <a:r>
              <a:rPr lang="en-US" sz="1900" dirty="0" smtClean="0">
                <a:latin typeface="Cambria" panose="02040503050406030204" pitchFamily="18" charset="0"/>
                <a:ea typeface="Cambria" panose="02040503050406030204" pitchFamily="18" charset="0"/>
              </a:rPr>
              <a:t> </a:t>
            </a:r>
            <a:endParaRPr lang="en-US" sz="1900" dirty="0">
              <a:latin typeface="Cambria" panose="02040503050406030204" pitchFamily="18" charset="0"/>
              <a:ea typeface="Cambria" panose="02040503050406030204" pitchFamily="18" charset="0"/>
            </a:endParaRPr>
          </a:p>
          <a:p>
            <a:r>
              <a:rPr lang="en-US" sz="1900" dirty="0">
                <a:latin typeface="Cambria" panose="02040503050406030204" pitchFamily="18" charset="0"/>
                <a:ea typeface="Cambria" panose="02040503050406030204" pitchFamily="18" charset="0"/>
              </a:rPr>
              <a:t>C. </a:t>
            </a:r>
            <a:r>
              <a:rPr lang="en-US" sz="1900" dirty="0" err="1" smtClean="0">
                <a:latin typeface="Cambria" panose="02040503050406030204" pitchFamily="18" charset="0"/>
                <a:ea typeface="Cambria" panose="02040503050406030204" pitchFamily="18" charset="0"/>
              </a:rPr>
              <a:t>Xích</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đạo</a:t>
            </a:r>
            <a:r>
              <a:rPr lang="en-US" sz="1900" dirty="0">
                <a:latin typeface="Cambria" panose="02040503050406030204" pitchFamily="18" charset="0"/>
                <a:ea typeface="Cambria" panose="02040503050406030204" pitchFamily="18" charset="0"/>
              </a:rPr>
              <a:t>	 	</a:t>
            </a:r>
            <a:r>
              <a:rPr lang="en-US" sz="1900" dirty="0" smtClean="0">
                <a:latin typeface="Cambria" panose="02040503050406030204" pitchFamily="18" charset="0"/>
                <a:ea typeface="Cambria" panose="02040503050406030204" pitchFamily="18" charset="0"/>
              </a:rPr>
              <a:t>                                         D</a:t>
            </a:r>
            <a:r>
              <a:rPr lang="en-US" sz="1900" dirty="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Chí</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tuyến</a:t>
            </a:r>
            <a:endParaRPr lang="en-US" sz="1900" dirty="0" smtClean="0">
              <a:solidFill>
                <a:srgbClr val="0D30DD"/>
              </a:solidFill>
              <a:latin typeface="Cambria" panose="02040503050406030204" pitchFamily="18" charset="0"/>
              <a:ea typeface="Cambria" panose="02040503050406030204" pitchFamily="18" charset="0"/>
            </a:endParaRPr>
          </a:p>
          <a:p>
            <a:pPr algn="just"/>
            <a:r>
              <a:rPr lang="en-US" sz="1900" b="1" dirty="0" err="1" smtClean="0">
                <a:solidFill>
                  <a:srgbClr val="FF0000"/>
                </a:solidFill>
                <a:latin typeface="Cambria" panose="02040503050406030204" pitchFamily="18" charset="0"/>
                <a:ea typeface="Cambria" panose="02040503050406030204" pitchFamily="18" charset="0"/>
              </a:rPr>
              <a:t>Câu</a:t>
            </a:r>
            <a:r>
              <a:rPr lang="en-US" sz="1900" b="1" dirty="0" smtClean="0">
                <a:solidFill>
                  <a:srgbClr val="FF0000"/>
                </a:solidFill>
                <a:latin typeface="Cambria" panose="02040503050406030204" pitchFamily="18" charset="0"/>
                <a:ea typeface="Cambria" panose="02040503050406030204" pitchFamily="18" charset="0"/>
              </a:rPr>
              <a:t> 3. </a:t>
            </a:r>
            <a:r>
              <a:rPr lang="vi-VN" sz="1900" dirty="0" smtClean="0">
                <a:latin typeface="Cambria" panose="02040503050406030204" pitchFamily="18" charset="0"/>
                <a:ea typeface="Cambria" panose="02040503050406030204" pitchFamily="18" charset="0"/>
              </a:rPr>
              <a:t>Cho biết thủ đô của Thái Lan là:</a:t>
            </a:r>
          </a:p>
          <a:p>
            <a:pPr algn="just"/>
            <a:r>
              <a:rPr lang="vi-VN" sz="1900" dirty="0" smtClean="0">
                <a:latin typeface="Cambria" panose="02040503050406030204" pitchFamily="18" charset="0"/>
                <a:ea typeface="Cambria" panose="02040503050406030204" pitchFamily="18" charset="0"/>
              </a:rPr>
              <a:t>A. Viêng Chăn 	</a:t>
            </a:r>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B. Phnôm Pênh</a:t>
            </a:r>
          </a:p>
          <a:p>
            <a:pPr algn="just"/>
            <a:r>
              <a:rPr lang="vi-VN" sz="1900" dirty="0" smtClean="0">
                <a:latin typeface="Cambria" panose="02040503050406030204" pitchFamily="18" charset="0"/>
                <a:ea typeface="Cambria" panose="02040503050406030204" pitchFamily="18" charset="0"/>
              </a:rPr>
              <a:t>C. Băng Cốc	</a:t>
            </a:r>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D. Ran-gun</a:t>
            </a:r>
          </a:p>
          <a:p>
            <a:pPr algn="just"/>
            <a:r>
              <a:rPr lang="en-US" sz="1900" b="1" dirty="0" err="1" smtClean="0">
                <a:solidFill>
                  <a:srgbClr val="FF0000"/>
                </a:solidFill>
                <a:latin typeface="Cambria" panose="02040503050406030204" pitchFamily="18" charset="0"/>
                <a:ea typeface="Cambria" panose="02040503050406030204" pitchFamily="18" charset="0"/>
              </a:rPr>
              <a:t>Câu</a:t>
            </a:r>
            <a:r>
              <a:rPr lang="en-US" sz="1900" b="1" dirty="0" smtClean="0">
                <a:solidFill>
                  <a:srgbClr val="FF0000"/>
                </a:solidFill>
                <a:latin typeface="Cambria" panose="02040503050406030204" pitchFamily="18" charset="0"/>
                <a:ea typeface="Cambria" panose="02040503050406030204" pitchFamily="18" charset="0"/>
              </a:rPr>
              <a:t> 4. </a:t>
            </a:r>
            <a:r>
              <a:rPr lang="vi-VN" sz="1900" dirty="0">
                <a:latin typeface="Cambria" panose="02040503050406030204" pitchFamily="18" charset="0"/>
                <a:ea typeface="Cambria" panose="02040503050406030204" pitchFamily="18" charset="0"/>
              </a:rPr>
              <a:t>Kinh tuyến gốc và kinh tuyến 180</a:t>
            </a:r>
            <a:r>
              <a:rPr lang="vi-VN" sz="1900" baseline="30000" dirty="0">
                <a:latin typeface="Cambria" panose="02040503050406030204" pitchFamily="18" charset="0"/>
                <a:ea typeface="Cambria" panose="02040503050406030204" pitchFamily="18" charset="0"/>
              </a:rPr>
              <a:t>0</a:t>
            </a:r>
            <a:r>
              <a:rPr lang="vi-VN" sz="1900" dirty="0">
                <a:latin typeface="Cambria" panose="02040503050406030204" pitchFamily="18" charset="0"/>
                <a:ea typeface="Cambria" panose="02040503050406030204" pitchFamily="18" charset="0"/>
              </a:rPr>
              <a:t> chia Trái Đất làm 2 nửa </a:t>
            </a:r>
            <a:r>
              <a:rPr lang="vi-VN" sz="1900" dirty="0" smtClean="0">
                <a:latin typeface="Cambria" panose="02040503050406030204" pitchFamily="18" charset="0"/>
                <a:ea typeface="Cambria" panose="02040503050406030204" pitchFamily="18" charset="0"/>
              </a:rPr>
              <a:t>cầu</a:t>
            </a:r>
            <a:r>
              <a:rPr lang="en-US" sz="1900" dirty="0" smtClean="0">
                <a:latin typeface="Cambria" panose="02040503050406030204" pitchFamily="18" charset="0"/>
                <a:ea typeface="Cambria" panose="02040503050406030204" pitchFamily="18" charset="0"/>
              </a:rPr>
              <a:t>?</a:t>
            </a:r>
          </a:p>
          <a:p>
            <a:pPr algn="just"/>
            <a:r>
              <a:rPr lang="vi-VN" sz="1900" dirty="0" smtClean="0">
                <a:latin typeface="Cambria" panose="02040503050406030204" pitchFamily="18" charset="0"/>
                <a:ea typeface="Cambria" panose="02040503050406030204" pitchFamily="18" charset="0"/>
              </a:rPr>
              <a:t>A. </a:t>
            </a:r>
            <a:r>
              <a:rPr lang="en-US" sz="1900" dirty="0" err="1" smtClean="0">
                <a:latin typeface="Cambria" panose="02040503050406030204" pitchFamily="18" charset="0"/>
                <a:ea typeface="Cambria" panose="02040503050406030204" pitchFamily="18" charset="0"/>
              </a:rPr>
              <a:t>Đông</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và</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Tây</a:t>
            </a:r>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B. </a:t>
            </a:r>
            <a:r>
              <a:rPr lang="en-US" sz="1900" dirty="0" err="1" smtClean="0">
                <a:latin typeface="Cambria" panose="02040503050406030204" pitchFamily="18" charset="0"/>
                <a:ea typeface="Cambria" panose="02040503050406030204" pitchFamily="18" charset="0"/>
              </a:rPr>
              <a:t>Bắc</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và</a:t>
            </a:r>
            <a:r>
              <a:rPr lang="en-US" sz="1900" dirty="0" smtClean="0">
                <a:latin typeface="Cambria" panose="02040503050406030204" pitchFamily="18" charset="0"/>
                <a:ea typeface="Cambria" panose="02040503050406030204" pitchFamily="18" charset="0"/>
              </a:rPr>
              <a:t> Nam</a:t>
            </a:r>
            <a:endParaRPr lang="vi-VN" sz="1900" dirty="0" smtClean="0">
              <a:latin typeface="Cambria" panose="02040503050406030204" pitchFamily="18" charset="0"/>
              <a:ea typeface="Cambria" panose="02040503050406030204" pitchFamily="18" charset="0"/>
            </a:endParaRPr>
          </a:p>
          <a:p>
            <a:pPr algn="just"/>
            <a:r>
              <a:rPr lang="vi-VN" sz="1900" dirty="0" smtClean="0">
                <a:latin typeface="Cambria" panose="02040503050406030204" pitchFamily="18" charset="0"/>
                <a:ea typeface="Cambria" panose="02040503050406030204" pitchFamily="18" charset="0"/>
              </a:rPr>
              <a:t>C. </a:t>
            </a:r>
            <a:r>
              <a:rPr lang="en-US" sz="1900" dirty="0" err="1" smtClean="0">
                <a:latin typeface="Cambria" panose="02040503050406030204" pitchFamily="18" charset="0"/>
                <a:ea typeface="Cambria" panose="02040503050406030204" pitchFamily="18" charset="0"/>
              </a:rPr>
              <a:t>Cả</a:t>
            </a:r>
            <a:r>
              <a:rPr lang="en-US" sz="1900" dirty="0" smtClean="0">
                <a:latin typeface="Cambria" panose="02040503050406030204" pitchFamily="18" charset="0"/>
                <a:ea typeface="Cambria" panose="02040503050406030204" pitchFamily="18" charset="0"/>
              </a:rPr>
              <a:t> A, B </a:t>
            </a:r>
            <a:r>
              <a:rPr lang="en-US" sz="1900" dirty="0" err="1" smtClean="0">
                <a:latin typeface="Cambria" panose="02040503050406030204" pitchFamily="18" charset="0"/>
                <a:ea typeface="Cambria" panose="02040503050406030204" pitchFamily="18" charset="0"/>
              </a:rPr>
              <a:t>đúng</a:t>
            </a:r>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D. </a:t>
            </a:r>
            <a:r>
              <a:rPr lang="en-US" sz="1900" dirty="0" err="1" smtClean="0">
                <a:latin typeface="Cambria" panose="02040503050406030204" pitchFamily="18" charset="0"/>
                <a:ea typeface="Cambria" panose="02040503050406030204" pitchFamily="18" charset="0"/>
              </a:rPr>
              <a:t>Cả</a:t>
            </a:r>
            <a:r>
              <a:rPr lang="en-US" sz="1900" dirty="0" smtClean="0">
                <a:latin typeface="Cambria" panose="02040503050406030204" pitchFamily="18" charset="0"/>
                <a:ea typeface="Cambria" panose="02040503050406030204" pitchFamily="18" charset="0"/>
              </a:rPr>
              <a:t> A, B </a:t>
            </a:r>
            <a:r>
              <a:rPr lang="en-US" sz="1900" dirty="0" err="1" smtClean="0">
                <a:latin typeface="Cambria" panose="02040503050406030204" pitchFamily="18" charset="0"/>
                <a:ea typeface="Cambria" panose="02040503050406030204" pitchFamily="18" charset="0"/>
              </a:rPr>
              <a:t>sai</a:t>
            </a:r>
            <a:endParaRPr lang="en-US" sz="1900" dirty="0" smtClean="0">
              <a:latin typeface="Cambria" panose="02040503050406030204" pitchFamily="18" charset="0"/>
              <a:ea typeface="Cambria" panose="02040503050406030204" pitchFamily="18" charset="0"/>
            </a:endParaRPr>
          </a:p>
          <a:p>
            <a:pPr algn="just"/>
            <a:r>
              <a:rPr lang="vi-VN" sz="1900" b="1" dirty="0" smtClean="0">
                <a:solidFill>
                  <a:srgbClr val="FF0000"/>
                </a:solidFill>
                <a:latin typeface="Cambria" panose="02040503050406030204" pitchFamily="18" charset="0"/>
                <a:ea typeface="Cambria" panose="02040503050406030204" pitchFamily="18" charset="0"/>
              </a:rPr>
              <a:t>Câu </a:t>
            </a:r>
            <a:r>
              <a:rPr lang="en-US" sz="1900" b="1" dirty="0" smtClean="0">
                <a:solidFill>
                  <a:srgbClr val="FF0000"/>
                </a:solidFill>
                <a:latin typeface="Cambria" panose="02040503050406030204" pitchFamily="18" charset="0"/>
                <a:ea typeface="Cambria" panose="02040503050406030204" pitchFamily="18" charset="0"/>
              </a:rPr>
              <a:t>5</a:t>
            </a:r>
            <a:r>
              <a:rPr lang="vi-VN" sz="1900" b="1" dirty="0" smtClean="0">
                <a:solidFill>
                  <a:srgbClr val="FF0000"/>
                </a:solidFill>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nếu vẽ các </a:t>
            </a:r>
            <a:r>
              <a:rPr lang="vi-VN" sz="1900" dirty="0" smtClean="0">
                <a:latin typeface="Cambria" panose="02040503050406030204" pitchFamily="18" charset="0"/>
                <a:ea typeface="Cambria" panose="02040503050406030204" pitchFamily="18" charset="0"/>
              </a:rPr>
              <a:t>vĩ </a:t>
            </a:r>
            <a:r>
              <a:rPr lang="vi-VN" sz="1900" dirty="0">
                <a:latin typeface="Cambria" panose="02040503050406030204" pitchFamily="18" charset="0"/>
                <a:ea typeface="Cambria" panose="02040503050406030204" pitchFamily="18" charset="0"/>
              </a:rPr>
              <a:t>tuyến cách nhau 1</a:t>
            </a:r>
            <a:r>
              <a:rPr lang="vi-VN" sz="1900" baseline="30000" dirty="0">
                <a:latin typeface="Cambria" panose="02040503050406030204" pitchFamily="18" charset="0"/>
                <a:ea typeface="Cambria" panose="02040503050406030204" pitchFamily="18" charset="0"/>
              </a:rPr>
              <a:t>0</a:t>
            </a:r>
            <a:r>
              <a:rPr lang="vi-VN" sz="1900" dirty="0">
                <a:latin typeface="Cambria" panose="02040503050406030204" pitchFamily="18" charset="0"/>
                <a:ea typeface="Cambria" panose="02040503050406030204" pitchFamily="18" charset="0"/>
              </a:rPr>
              <a:t> thì trên quả địa cầu có bao nhiêu </a:t>
            </a:r>
            <a:r>
              <a:rPr lang="en-US" sz="1900" dirty="0" err="1" smtClean="0">
                <a:latin typeface="Cambria" panose="02040503050406030204" pitchFamily="18" charset="0"/>
                <a:ea typeface="Cambria" panose="02040503050406030204" pitchFamily="18" charset="0"/>
              </a:rPr>
              <a:t>vĩ</a:t>
            </a:r>
            <a:r>
              <a:rPr lang="vi-VN" sz="1900" dirty="0" smtClean="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tuyến:</a:t>
            </a:r>
            <a:endParaRPr lang="vi-VN" sz="1900" dirty="0" smtClean="0">
              <a:latin typeface="Cambria" panose="02040503050406030204" pitchFamily="18" charset="0"/>
              <a:ea typeface="Cambria" panose="02040503050406030204" pitchFamily="18" charset="0"/>
            </a:endParaRPr>
          </a:p>
          <a:p>
            <a:pPr algn="just"/>
            <a:r>
              <a:rPr lang="vi-VN" sz="1900" dirty="0" smtClean="0">
                <a:latin typeface="Cambria" panose="02040503050406030204" pitchFamily="18" charset="0"/>
                <a:ea typeface="Cambria" panose="02040503050406030204" pitchFamily="18" charset="0"/>
              </a:rPr>
              <a:t>A. </a:t>
            </a:r>
            <a:r>
              <a:rPr lang="en-US" sz="1900" dirty="0" smtClean="0">
                <a:latin typeface="Cambria" panose="02040503050406030204" pitchFamily="18" charset="0"/>
                <a:ea typeface="Cambria" panose="02040503050406030204" pitchFamily="18" charset="0"/>
              </a:rPr>
              <a:t>90                                                                                   </a:t>
            </a:r>
            <a:r>
              <a:rPr lang="vi-VN" sz="1900" dirty="0" smtClean="0">
                <a:latin typeface="Cambria" panose="02040503050406030204" pitchFamily="18" charset="0"/>
                <a:ea typeface="Cambria" panose="02040503050406030204" pitchFamily="18" charset="0"/>
              </a:rPr>
              <a:t>B. </a:t>
            </a:r>
            <a:r>
              <a:rPr lang="en-US" sz="1900" dirty="0" smtClean="0">
                <a:latin typeface="Cambria" panose="02040503050406030204" pitchFamily="18" charset="0"/>
                <a:ea typeface="Cambria" panose="02040503050406030204" pitchFamily="18" charset="0"/>
              </a:rPr>
              <a:t>180</a:t>
            </a:r>
            <a:endParaRPr lang="vi-VN" sz="1900" dirty="0" smtClean="0">
              <a:latin typeface="Cambria" panose="02040503050406030204" pitchFamily="18" charset="0"/>
              <a:ea typeface="Cambria" panose="02040503050406030204" pitchFamily="18" charset="0"/>
            </a:endParaRPr>
          </a:p>
          <a:p>
            <a:pPr algn="just"/>
            <a:r>
              <a:rPr lang="vi-VN" sz="1900" dirty="0" smtClean="0">
                <a:latin typeface="Cambria" panose="02040503050406030204" pitchFamily="18" charset="0"/>
                <a:ea typeface="Cambria" panose="02040503050406030204" pitchFamily="18" charset="0"/>
              </a:rPr>
              <a:t>C. </a:t>
            </a:r>
            <a:r>
              <a:rPr lang="en-US" sz="1900" dirty="0" smtClean="0">
                <a:latin typeface="Cambria" panose="02040503050406030204" pitchFamily="18" charset="0"/>
                <a:ea typeface="Cambria" panose="02040503050406030204" pitchFamily="18" charset="0"/>
              </a:rPr>
              <a:t>181                                                                                 </a:t>
            </a:r>
            <a:r>
              <a:rPr lang="vi-VN" sz="1900" dirty="0" smtClean="0">
                <a:latin typeface="Cambria" panose="02040503050406030204" pitchFamily="18" charset="0"/>
                <a:ea typeface="Cambria" panose="02040503050406030204" pitchFamily="18" charset="0"/>
              </a:rPr>
              <a:t>D. </a:t>
            </a:r>
            <a:r>
              <a:rPr lang="en-US" sz="1900" dirty="0" smtClean="0">
                <a:latin typeface="Cambria" panose="02040503050406030204" pitchFamily="18" charset="0"/>
                <a:ea typeface="Cambria" panose="02040503050406030204" pitchFamily="18" charset="0"/>
              </a:rPr>
              <a:t>91</a:t>
            </a:r>
            <a:endParaRPr lang="vi-VN" sz="1900" dirty="0" smtClean="0">
              <a:latin typeface="Cambria" panose="02040503050406030204" pitchFamily="18" charset="0"/>
              <a:ea typeface="Cambria" panose="02040503050406030204" pitchFamily="18" charset="0"/>
            </a:endParaRPr>
          </a:p>
        </p:txBody>
      </p:sp>
      <p:grpSp>
        <p:nvGrpSpPr>
          <p:cNvPr id="2" name="Group 1"/>
          <p:cNvGrpSpPr/>
          <p:nvPr/>
        </p:nvGrpSpPr>
        <p:grpSpPr>
          <a:xfrm>
            <a:off x="1981200" y="657447"/>
            <a:ext cx="5334000" cy="1628553"/>
            <a:chOff x="2133600" y="1273314"/>
            <a:chExt cx="5867400" cy="1982496"/>
          </a:xfrm>
        </p:grpSpPr>
        <p:grpSp>
          <p:nvGrpSpPr>
            <p:cNvPr id="4" name="Group 3"/>
            <p:cNvGrpSpPr/>
            <p:nvPr/>
          </p:nvGrpSpPr>
          <p:grpSpPr>
            <a:xfrm>
              <a:off x="2133600" y="1981200"/>
              <a:ext cx="5867400" cy="1274610"/>
              <a:chOff x="1143000" y="1828800"/>
              <a:chExt cx="3810000" cy="685800"/>
            </a:xfrm>
          </p:grpSpPr>
          <p:sp>
            <p:nvSpPr>
              <p:cNvPr id="13" name="Rectangle 12"/>
              <p:cNvSpPr/>
              <p:nvPr/>
            </p:nvSpPr>
            <p:spPr>
              <a:xfrm>
                <a:off x="1143000" y="18288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4" name="Rectangle 13"/>
              <p:cNvSpPr/>
              <p:nvPr/>
            </p:nvSpPr>
            <p:spPr>
              <a:xfrm>
                <a:off x="1905000" y="18288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5" name="Rectangle 14"/>
              <p:cNvSpPr/>
              <p:nvPr/>
            </p:nvSpPr>
            <p:spPr>
              <a:xfrm>
                <a:off x="2667000" y="18288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6" name="Rectangle 15"/>
              <p:cNvSpPr/>
              <p:nvPr/>
            </p:nvSpPr>
            <p:spPr>
              <a:xfrm>
                <a:off x="3429000" y="18288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7" name="Rectangle 16"/>
              <p:cNvSpPr/>
              <p:nvPr/>
            </p:nvSpPr>
            <p:spPr>
              <a:xfrm>
                <a:off x="4191000" y="18288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grpSp>
        <p:sp>
          <p:nvSpPr>
            <p:cNvPr id="53" name="TextBox 52"/>
            <p:cNvSpPr txBox="1"/>
            <p:nvPr/>
          </p:nvSpPr>
          <p:spPr>
            <a:xfrm>
              <a:off x="2377440" y="1273314"/>
              <a:ext cx="685801" cy="861735"/>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1</a:t>
              </a:r>
              <a:endParaRPr lang="en-US" sz="2800" b="1" dirty="0">
                <a:solidFill>
                  <a:srgbClr val="FF0000"/>
                </a:solidFill>
                <a:latin typeface="Cambria" panose="02040503050406030204" pitchFamily="18" charset="0"/>
                <a:ea typeface="Cambria" panose="02040503050406030204" pitchFamily="18" charset="0"/>
              </a:endParaRPr>
            </a:p>
          </p:txBody>
        </p:sp>
        <p:sp>
          <p:nvSpPr>
            <p:cNvPr id="38" name="TextBox 37"/>
            <p:cNvSpPr txBox="1"/>
            <p:nvPr/>
          </p:nvSpPr>
          <p:spPr>
            <a:xfrm>
              <a:off x="3505200" y="1273314"/>
              <a:ext cx="685801" cy="861735"/>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2</a:t>
              </a:r>
              <a:endParaRPr lang="en-US" sz="2800" b="1" dirty="0">
                <a:solidFill>
                  <a:srgbClr val="FF0000"/>
                </a:solidFill>
                <a:latin typeface="Cambria" panose="02040503050406030204" pitchFamily="18" charset="0"/>
                <a:ea typeface="Cambria" panose="02040503050406030204" pitchFamily="18" charset="0"/>
              </a:endParaRPr>
            </a:p>
          </p:txBody>
        </p:sp>
        <p:sp>
          <p:nvSpPr>
            <p:cNvPr id="39" name="TextBox 38"/>
            <p:cNvSpPr txBox="1"/>
            <p:nvPr/>
          </p:nvSpPr>
          <p:spPr>
            <a:xfrm>
              <a:off x="4648200" y="1273314"/>
              <a:ext cx="685801" cy="861735"/>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3</a:t>
              </a:r>
              <a:endParaRPr lang="en-US" sz="2800" b="1" dirty="0">
                <a:solidFill>
                  <a:srgbClr val="FF0000"/>
                </a:solidFill>
                <a:latin typeface="Cambria" panose="02040503050406030204" pitchFamily="18" charset="0"/>
                <a:ea typeface="Cambria" panose="02040503050406030204" pitchFamily="18" charset="0"/>
              </a:endParaRPr>
            </a:p>
          </p:txBody>
        </p:sp>
        <p:sp>
          <p:nvSpPr>
            <p:cNvPr id="40" name="TextBox 39"/>
            <p:cNvSpPr txBox="1"/>
            <p:nvPr/>
          </p:nvSpPr>
          <p:spPr>
            <a:xfrm>
              <a:off x="5867400" y="1273314"/>
              <a:ext cx="685801" cy="861735"/>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4</a:t>
              </a:r>
              <a:endParaRPr lang="en-US" sz="2800" b="1" dirty="0">
                <a:solidFill>
                  <a:srgbClr val="FF0000"/>
                </a:solidFill>
                <a:latin typeface="Cambria" panose="02040503050406030204" pitchFamily="18" charset="0"/>
                <a:ea typeface="Cambria" panose="02040503050406030204" pitchFamily="18" charset="0"/>
              </a:endParaRPr>
            </a:p>
          </p:txBody>
        </p:sp>
        <p:sp>
          <p:nvSpPr>
            <p:cNvPr id="41" name="TextBox 40"/>
            <p:cNvSpPr txBox="1"/>
            <p:nvPr/>
          </p:nvSpPr>
          <p:spPr>
            <a:xfrm>
              <a:off x="7010401" y="1295400"/>
              <a:ext cx="685801" cy="861735"/>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5</a:t>
              </a:r>
              <a:endParaRPr lang="en-US" sz="2800" b="1" dirty="0">
                <a:solidFill>
                  <a:srgbClr val="FF0000"/>
                </a:solidFill>
                <a:latin typeface="Cambria" panose="02040503050406030204" pitchFamily="18" charset="0"/>
                <a:ea typeface="Cambria" panose="02040503050406030204" pitchFamily="18" charset="0"/>
              </a:endParaRPr>
            </a:p>
          </p:txBody>
        </p:sp>
      </p:grpSp>
      <p:sp>
        <p:nvSpPr>
          <p:cNvPr id="37" name="TextBox 36"/>
          <p:cNvSpPr txBox="1"/>
          <p:nvPr/>
        </p:nvSpPr>
        <p:spPr>
          <a:xfrm>
            <a:off x="2286000" y="1383476"/>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B</a:t>
            </a:r>
          </a:p>
        </p:txBody>
      </p:sp>
      <p:sp>
        <p:nvSpPr>
          <p:cNvPr id="43" name="Oval 42"/>
          <p:cNvSpPr/>
          <p:nvPr/>
        </p:nvSpPr>
        <p:spPr>
          <a:xfrm>
            <a:off x="4890655" y="3886200"/>
            <a:ext cx="290945"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3401291" y="1371600"/>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A</a:t>
            </a:r>
          </a:p>
        </p:txBody>
      </p:sp>
      <p:sp>
        <p:nvSpPr>
          <p:cNvPr id="45" name="Oval 44"/>
          <p:cNvSpPr/>
          <p:nvPr/>
        </p:nvSpPr>
        <p:spPr>
          <a:xfrm>
            <a:off x="4876800" y="2743200"/>
            <a:ext cx="290945"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13855" y="4800600"/>
            <a:ext cx="290945"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4468091" y="1371600"/>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N</a:t>
            </a:r>
          </a:p>
        </p:txBody>
      </p:sp>
      <p:sp>
        <p:nvSpPr>
          <p:cNvPr id="48" name="Oval 47"/>
          <p:cNvSpPr/>
          <p:nvPr/>
        </p:nvSpPr>
        <p:spPr>
          <a:xfrm>
            <a:off x="13855" y="5410200"/>
            <a:ext cx="290945"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5458691" y="1378803"/>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Đ</a:t>
            </a:r>
          </a:p>
        </p:txBody>
      </p:sp>
      <p:sp>
        <p:nvSpPr>
          <p:cNvPr id="50" name="Oval 49"/>
          <p:cNvSpPr/>
          <p:nvPr/>
        </p:nvSpPr>
        <p:spPr>
          <a:xfrm>
            <a:off x="0" y="6477000"/>
            <a:ext cx="290945"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6553200" y="1378803"/>
            <a:ext cx="942109" cy="830997"/>
          </a:xfrm>
          <a:prstGeom prst="rect">
            <a:avLst/>
          </a:prstGeom>
          <a:noFill/>
        </p:spPr>
        <p:txBody>
          <a:bodyPr wrap="square" rtlCol="0">
            <a:spAutoFit/>
          </a:bodyPr>
          <a:lstStyle/>
          <a:p>
            <a:r>
              <a:rPr lang="en-US" sz="4800" b="1" dirty="0" smtClean="0">
                <a:solidFill>
                  <a:srgbClr val="FFFF00"/>
                </a:solidFill>
                <a:latin typeface="Cambria" panose="02040503050406030204" pitchFamily="18" charset="0"/>
                <a:ea typeface="Cambria" panose="02040503050406030204" pitchFamily="18" charset="0"/>
              </a:rPr>
              <a:t>Ô</a:t>
            </a:r>
            <a:endParaRPr lang="en-US" sz="4800" b="1" dirty="0">
              <a:solidFill>
                <a:srgbClr val="FFFF00"/>
              </a:solidFill>
              <a:latin typeface="Cambria" panose="02040503050406030204" pitchFamily="18" charset="0"/>
              <a:ea typeface="Cambria" panose="02040503050406030204" pitchFamily="18" charset="0"/>
            </a:endParaRPr>
          </a:p>
        </p:txBody>
      </p:sp>
      <p:sp>
        <p:nvSpPr>
          <p:cNvPr id="28" name="TextBox 27"/>
          <p:cNvSpPr txBox="1"/>
          <p:nvPr/>
        </p:nvSpPr>
        <p:spPr>
          <a:xfrm>
            <a:off x="3429000" y="1371600"/>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Ả</a:t>
            </a:r>
          </a:p>
        </p:txBody>
      </p:sp>
      <p:sp>
        <p:nvSpPr>
          <p:cNvPr id="29" name="TextBox 28"/>
          <p:cNvSpPr txBox="1"/>
          <p:nvPr/>
        </p:nvSpPr>
        <p:spPr>
          <a:xfrm>
            <a:off x="6553200" y="1378803"/>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Ồ</a:t>
            </a:r>
          </a:p>
        </p:txBody>
      </p:sp>
    </p:spTree>
    <p:extLst>
      <p:ext uri="{BB962C8B-B14F-4D97-AF65-F5344CB8AC3E}">
        <p14:creationId xmlns:p14="http://schemas.microsoft.com/office/powerpoint/2010/main" val="1753551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10" dur="500"/>
                                        <p:tgtEl>
                                          <p:spTgt spid="36">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13" dur="500"/>
                                        <p:tgtEl>
                                          <p:spTgt spid="3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randombar(horizontal)">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randombar(horizont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28" dur="500"/>
                                        <p:tgtEl>
                                          <p:spTgt spid="36">
                                            <p:txEl>
                                              <p:pRg st="3" end="3"/>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31" dur="500"/>
                                        <p:tgtEl>
                                          <p:spTgt spid="36">
                                            <p:txEl>
                                              <p:pRg st="4" end="4"/>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36">
                                            <p:txEl>
                                              <p:pRg st="5" end="5"/>
                                            </p:txEl>
                                          </p:spTgt>
                                        </p:tgtEl>
                                        <p:attrNameLst>
                                          <p:attrName>style.visibility</p:attrName>
                                        </p:attrNameLst>
                                      </p:cBhvr>
                                      <p:to>
                                        <p:strVal val="visible"/>
                                      </p:to>
                                    </p:set>
                                    <p:animEffect transition="in" filter="randombar(horizontal)">
                                      <p:cBhvr>
                                        <p:cTn id="34" dur="500"/>
                                        <p:tgtEl>
                                          <p:spTgt spid="36">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randombar(horizontal)">
                                      <p:cBhvr>
                                        <p:cTn id="39" dur="500"/>
                                        <p:tgtEl>
                                          <p:spTgt spid="43"/>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randombar(horizontal)">
                                      <p:cBhvr>
                                        <p:cTn id="44" dur="500"/>
                                        <p:tgtEl>
                                          <p:spTgt spid="44"/>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36">
                                            <p:txEl>
                                              <p:pRg st="6" end="6"/>
                                            </p:txEl>
                                          </p:spTgt>
                                        </p:tgtEl>
                                        <p:attrNameLst>
                                          <p:attrName>style.visibility</p:attrName>
                                        </p:attrNameLst>
                                      </p:cBhvr>
                                      <p:to>
                                        <p:strVal val="visible"/>
                                      </p:to>
                                    </p:set>
                                    <p:animEffect transition="in" filter="randombar(horizontal)">
                                      <p:cBhvr>
                                        <p:cTn id="49" dur="500"/>
                                        <p:tgtEl>
                                          <p:spTgt spid="36">
                                            <p:txEl>
                                              <p:pRg st="6" end="6"/>
                                            </p:txEl>
                                          </p:spTgt>
                                        </p:tgtEl>
                                      </p:cBhvr>
                                    </p:animEffect>
                                  </p:childTnLst>
                                </p:cTn>
                              </p:par>
                              <p:par>
                                <p:cTn id="50" presetID="14" presetClass="entr" presetSubtype="10" fill="hold" nodeType="withEffect">
                                  <p:stCondLst>
                                    <p:cond delay="0"/>
                                  </p:stCondLst>
                                  <p:childTnLst>
                                    <p:set>
                                      <p:cBhvr>
                                        <p:cTn id="51" dur="1" fill="hold">
                                          <p:stCondLst>
                                            <p:cond delay="0"/>
                                          </p:stCondLst>
                                        </p:cTn>
                                        <p:tgtEl>
                                          <p:spTgt spid="36">
                                            <p:txEl>
                                              <p:pRg st="7" end="7"/>
                                            </p:txEl>
                                          </p:spTgt>
                                        </p:tgtEl>
                                        <p:attrNameLst>
                                          <p:attrName>style.visibility</p:attrName>
                                        </p:attrNameLst>
                                      </p:cBhvr>
                                      <p:to>
                                        <p:strVal val="visible"/>
                                      </p:to>
                                    </p:set>
                                    <p:animEffect transition="in" filter="randombar(horizontal)">
                                      <p:cBhvr>
                                        <p:cTn id="52" dur="500"/>
                                        <p:tgtEl>
                                          <p:spTgt spid="36">
                                            <p:txEl>
                                              <p:pRg st="7" end="7"/>
                                            </p:txEl>
                                          </p:spTgt>
                                        </p:tgtEl>
                                      </p:cBhvr>
                                    </p:animEffect>
                                  </p:childTnLst>
                                </p:cTn>
                              </p:par>
                              <p:par>
                                <p:cTn id="53" presetID="14" presetClass="entr" presetSubtype="10" fill="hold" nodeType="withEffect">
                                  <p:stCondLst>
                                    <p:cond delay="0"/>
                                  </p:stCondLst>
                                  <p:childTnLst>
                                    <p:set>
                                      <p:cBhvr>
                                        <p:cTn id="54" dur="1" fill="hold">
                                          <p:stCondLst>
                                            <p:cond delay="0"/>
                                          </p:stCondLst>
                                        </p:cTn>
                                        <p:tgtEl>
                                          <p:spTgt spid="36">
                                            <p:txEl>
                                              <p:pRg st="8" end="8"/>
                                            </p:txEl>
                                          </p:spTgt>
                                        </p:tgtEl>
                                        <p:attrNameLst>
                                          <p:attrName>style.visibility</p:attrName>
                                        </p:attrNameLst>
                                      </p:cBhvr>
                                      <p:to>
                                        <p:strVal val="visible"/>
                                      </p:to>
                                    </p:set>
                                    <p:animEffect transition="in" filter="randombar(horizontal)">
                                      <p:cBhvr>
                                        <p:cTn id="55" dur="500"/>
                                        <p:tgtEl>
                                          <p:spTgt spid="36">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randombar(horizontal)">
                                      <p:cBhvr>
                                        <p:cTn id="60" dur="500"/>
                                        <p:tgtEl>
                                          <p:spTgt spid="46"/>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randombar(horizontal)">
                                      <p:cBhvr>
                                        <p:cTn id="65" dur="500"/>
                                        <p:tgtEl>
                                          <p:spTgt spid="47"/>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36">
                                            <p:txEl>
                                              <p:pRg st="9" end="9"/>
                                            </p:txEl>
                                          </p:spTgt>
                                        </p:tgtEl>
                                        <p:attrNameLst>
                                          <p:attrName>style.visibility</p:attrName>
                                        </p:attrNameLst>
                                      </p:cBhvr>
                                      <p:to>
                                        <p:strVal val="visible"/>
                                      </p:to>
                                    </p:set>
                                    <p:animEffect transition="in" filter="randombar(horizontal)">
                                      <p:cBhvr>
                                        <p:cTn id="70" dur="500"/>
                                        <p:tgtEl>
                                          <p:spTgt spid="36">
                                            <p:txEl>
                                              <p:pRg st="9" end="9"/>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nodeType="clickEffect">
                                  <p:stCondLst>
                                    <p:cond delay="0"/>
                                  </p:stCondLst>
                                  <p:childTnLst>
                                    <p:set>
                                      <p:cBhvr>
                                        <p:cTn id="74" dur="1" fill="hold">
                                          <p:stCondLst>
                                            <p:cond delay="0"/>
                                          </p:stCondLst>
                                        </p:cTn>
                                        <p:tgtEl>
                                          <p:spTgt spid="36">
                                            <p:txEl>
                                              <p:pRg st="10" end="10"/>
                                            </p:txEl>
                                          </p:spTgt>
                                        </p:tgtEl>
                                        <p:attrNameLst>
                                          <p:attrName>style.visibility</p:attrName>
                                        </p:attrNameLst>
                                      </p:cBhvr>
                                      <p:to>
                                        <p:strVal val="visible"/>
                                      </p:to>
                                    </p:set>
                                    <p:animEffect transition="in" filter="randombar(horizontal)">
                                      <p:cBhvr>
                                        <p:cTn id="75" dur="500"/>
                                        <p:tgtEl>
                                          <p:spTgt spid="36">
                                            <p:txEl>
                                              <p:pRg st="10" end="10"/>
                                            </p:txEl>
                                          </p:spTgt>
                                        </p:tgtEl>
                                      </p:cBhvr>
                                    </p:animEffect>
                                  </p:childTnLst>
                                </p:cTn>
                              </p:par>
                              <p:par>
                                <p:cTn id="76" presetID="14" presetClass="entr" presetSubtype="10" fill="hold" nodeType="withEffect">
                                  <p:stCondLst>
                                    <p:cond delay="0"/>
                                  </p:stCondLst>
                                  <p:childTnLst>
                                    <p:set>
                                      <p:cBhvr>
                                        <p:cTn id="77" dur="1" fill="hold">
                                          <p:stCondLst>
                                            <p:cond delay="0"/>
                                          </p:stCondLst>
                                        </p:cTn>
                                        <p:tgtEl>
                                          <p:spTgt spid="36">
                                            <p:txEl>
                                              <p:pRg st="11" end="11"/>
                                            </p:txEl>
                                          </p:spTgt>
                                        </p:tgtEl>
                                        <p:attrNameLst>
                                          <p:attrName>style.visibility</p:attrName>
                                        </p:attrNameLst>
                                      </p:cBhvr>
                                      <p:to>
                                        <p:strVal val="visible"/>
                                      </p:to>
                                    </p:set>
                                    <p:animEffect transition="in" filter="randombar(horizontal)">
                                      <p:cBhvr>
                                        <p:cTn id="78" dur="500"/>
                                        <p:tgtEl>
                                          <p:spTgt spid="36">
                                            <p:txEl>
                                              <p:pRg st="11" end="1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randombar(horizontal)">
                                      <p:cBhvr>
                                        <p:cTn id="83" dur="500"/>
                                        <p:tgtEl>
                                          <p:spTgt spid="48"/>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grpId="0" nodeType="click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randombar(horizontal)">
                                      <p:cBhvr>
                                        <p:cTn id="88" dur="500"/>
                                        <p:tgtEl>
                                          <p:spTgt spid="49"/>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nodeType="clickEffect">
                                  <p:stCondLst>
                                    <p:cond delay="0"/>
                                  </p:stCondLst>
                                  <p:childTnLst>
                                    <p:set>
                                      <p:cBhvr>
                                        <p:cTn id="92" dur="1" fill="hold">
                                          <p:stCondLst>
                                            <p:cond delay="0"/>
                                          </p:stCondLst>
                                        </p:cTn>
                                        <p:tgtEl>
                                          <p:spTgt spid="36">
                                            <p:txEl>
                                              <p:pRg st="12" end="12"/>
                                            </p:txEl>
                                          </p:spTgt>
                                        </p:tgtEl>
                                        <p:attrNameLst>
                                          <p:attrName>style.visibility</p:attrName>
                                        </p:attrNameLst>
                                      </p:cBhvr>
                                      <p:to>
                                        <p:strVal val="visible"/>
                                      </p:to>
                                    </p:set>
                                    <p:animEffect transition="in" filter="randombar(horizontal)">
                                      <p:cBhvr>
                                        <p:cTn id="93" dur="500"/>
                                        <p:tgtEl>
                                          <p:spTgt spid="36">
                                            <p:txEl>
                                              <p:pRg st="12" end="12"/>
                                            </p:txEl>
                                          </p:spTgt>
                                        </p:tgtEl>
                                      </p:cBhvr>
                                    </p:animEffect>
                                  </p:childTnLst>
                                </p:cTn>
                              </p:par>
                              <p:par>
                                <p:cTn id="94" presetID="14" presetClass="entr" presetSubtype="10" fill="hold" nodeType="withEffect">
                                  <p:stCondLst>
                                    <p:cond delay="0"/>
                                  </p:stCondLst>
                                  <p:childTnLst>
                                    <p:set>
                                      <p:cBhvr>
                                        <p:cTn id="95" dur="1" fill="hold">
                                          <p:stCondLst>
                                            <p:cond delay="0"/>
                                          </p:stCondLst>
                                        </p:cTn>
                                        <p:tgtEl>
                                          <p:spTgt spid="36">
                                            <p:txEl>
                                              <p:pRg st="13" end="13"/>
                                            </p:txEl>
                                          </p:spTgt>
                                        </p:tgtEl>
                                        <p:attrNameLst>
                                          <p:attrName>style.visibility</p:attrName>
                                        </p:attrNameLst>
                                      </p:cBhvr>
                                      <p:to>
                                        <p:strVal val="visible"/>
                                      </p:to>
                                    </p:set>
                                    <p:animEffect transition="in" filter="randombar(horizontal)">
                                      <p:cBhvr>
                                        <p:cTn id="96" dur="500"/>
                                        <p:tgtEl>
                                          <p:spTgt spid="36">
                                            <p:txEl>
                                              <p:pRg st="13" end="13"/>
                                            </p:txEl>
                                          </p:spTgt>
                                        </p:tgtEl>
                                      </p:cBhvr>
                                    </p:animEffect>
                                  </p:childTnLst>
                                </p:cTn>
                              </p:par>
                              <p:par>
                                <p:cTn id="97" presetID="14" presetClass="entr" presetSubtype="10" fill="hold" nodeType="withEffect">
                                  <p:stCondLst>
                                    <p:cond delay="0"/>
                                  </p:stCondLst>
                                  <p:childTnLst>
                                    <p:set>
                                      <p:cBhvr>
                                        <p:cTn id="98" dur="1" fill="hold">
                                          <p:stCondLst>
                                            <p:cond delay="0"/>
                                          </p:stCondLst>
                                        </p:cTn>
                                        <p:tgtEl>
                                          <p:spTgt spid="36">
                                            <p:txEl>
                                              <p:pRg st="14" end="14"/>
                                            </p:txEl>
                                          </p:spTgt>
                                        </p:tgtEl>
                                        <p:attrNameLst>
                                          <p:attrName>style.visibility</p:attrName>
                                        </p:attrNameLst>
                                      </p:cBhvr>
                                      <p:to>
                                        <p:strVal val="visible"/>
                                      </p:to>
                                    </p:set>
                                    <p:animEffect transition="in" filter="randombar(horizontal)">
                                      <p:cBhvr>
                                        <p:cTn id="99" dur="500"/>
                                        <p:tgtEl>
                                          <p:spTgt spid="36">
                                            <p:txEl>
                                              <p:pRg st="14" end="14"/>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randombar(horizontal)">
                                      <p:cBhvr>
                                        <p:cTn id="104" dur="500"/>
                                        <p:tgtEl>
                                          <p:spTgt spid="50"/>
                                        </p:tgtEl>
                                      </p:cBhvr>
                                    </p:animEffect>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grpId="0" nodeType="click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randombar(horizontal)">
                                      <p:cBhvr>
                                        <p:cTn id="109" dur="500"/>
                                        <p:tgtEl>
                                          <p:spTgt spid="51"/>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grpId="0" nodeType="click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randombar(horizontal)">
                                      <p:cBhvr>
                                        <p:cTn id="114" dur="500"/>
                                        <p:tgtEl>
                                          <p:spTgt spid="28"/>
                                        </p:tgtEl>
                                      </p:cBhvr>
                                    </p:animEffect>
                                  </p:childTnLst>
                                </p:cTn>
                              </p:par>
                              <p:par>
                                <p:cTn id="115" presetID="14" presetClass="entr" presetSubtype="10" fill="hold" grpId="0"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randombar(horizontal)">
                                      <p:cBhvr>
                                        <p:cTn id="1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3" grpId="0" animBg="1"/>
      <p:bldP spid="44" grpId="0"/>
      <p:bldP spid="45" grpId="0" animBg="1"/>
      <p:bldP spid="46" grpId="0" animBg="1"/>
      <p:bldP spid="47" grpId="0"/>
      <p:bldP spid="48" grpId="0" animBg="1"/>
      <p:bldP spid="49" grpId="0"/>
      <p:bldP spid="50" grpId="0" animBg="1"/>
      <p:bldP spid="51"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a:ex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81000" y="1066800"/>
            <a:ext cx="6365544" cy="1143000"/>
          </a:xfrm>
        </p:spPr>
        <p:txBody>
          <a:bodyPr>
            <a:noAutofit/>
          </a:bodyPr>
          <a:lstStyle/>
          <a:p>
            <a:r>
              <a:rPr lang="vi-VN" sz="2700" b="1" dirty="0">
                <a:ln w="10541" cmpd="sng">
                  <a:solidFill>
                    <a:schemeClr val="accent1">
                      <a:shade val="88000"/>
                      <a:satMod val="110000"/>
                    </a:schemeClr>
                  </a:solidFill>
                  <a:prstDash val="solid"/>
                </a:ln>
                <a:solidFill>
                  <a:srgbClr val="FF0000"/>
                </a:solidFill>
                <a:latin typeface="Cambria" pitchFamily="18" charset="0"/>
              </a:rPr>
              <a:t>BẢN ĐỒ. </a:t>
            </a:r>
            <a:r>
              <a:rPr lang="en-US" sz="2700" b="1" dirty="0" smtClean="0">
                <a:ln w="10541" cmpd="sng">
                  <a:solidFill>
                    <a:schemeClr val="accent1">
                      <a:shade val="88000"/>
                      <a:satMod val="110000"/>
                    </a:schemeClr>
                  </a:solidFill>
                  <a:prstDash val="solid"/>
                </a:ln>
                <a:solidFill>
                  <a:srgbClr val="FF0000"/>
                </a:solidFill>
                <a:latin typeface="Cambria" pitchFamily="18" charset="0"/>
              </a:rPr>
              <a:t/>
            </a:r>
            <a:br>
              <a:rPr lang="en-US" sz="2700" b="1" dirty="0" smtClean="0">
                <a:ln w="10541" cmpd="sng">
                  <a:solidFill>
                    <a:schemeClr val="accent1">
                      <a:shade val="88000"/>
                      <a:satMod val="110000"/>
                    </a:schemeClr>
                  </a:solidFill>
                  <a:prstDash val="solid"/>
                </a:ln>
                <a:solidFill>
                  <a:srgbClr val="FF0000"/>
                </a:solidFill>
                <a:latin typeface="Cambria" pitchFamily="18" charset="0"/>
              </a:rPr>
            </a:br>
            <a:r>
              <a:rPr lang="vi-VN" sz="2700" b="1" dirty="0" smtClean="0">
                <a:ln w="10541" cmpd="sng">
                  <a:solidFill>
                    <a:schemeClr val="accent1">
                      <a:shade val="88000"/>
                      <a:satMod val="110000"/>
                    </a:schemeClr>
                  </a:solidFill>
                  <a:prstDash val="solid"/>
                </a:ln>
                <a:solidFill>
                  <a:srgbClr val="FF0000"/>
                </a:solidFill>
                <a:latin typeface="Cambria" pitchFamily="18" charset="0"/>
              </a:rPr>
              <a:t>MỘT </a:t>
            </a:r>
            <a:r>
              <a:rPr lang="vi-VN" sz="2700" b="1" dirty="0">
                <a:ln w="10541" cmpd="sng">
                  <a:solidFill>
                    <a:schemeClr val="accent1">
                      <a:shade val="88000"/>
                      <a:satMod val="110000"/>
                    </a:schemeClr>
                  </a:solidFill>
                  <a:prstDash val="solid"/>
                </a:ln>
                <a:solidFill>
                  <a:srgbClr val="FF0000"/>
                </a:solidFill>
                <a:latin typeface="Cambria" pitchFamily="18" charset="0"/>
              </a:rPr>
              <a:t>SỐ LƯỚI KINH VĨ TUYẾN.</a:t>
            </a:r>
            <a:br>
              <a:rPr lang="vi-VN" sz="2700" b="1" dirty="0">
                <a:ln w="10541" cmpd="sng">
                  <a:solidFill>
                    <a:schemeClr val="accent1">
                      <a:shade val="88000"/>
                      <a:satMod val="110000"/>
                    </a:schemeClr>
                  </a:solidFill>
                  <a:prstDash val="solid"/>
                </a:ln>
                <a:solidFill>
                  <a:srgbClr val="FF0000"/>
                </a:solidFill>
                <a:latin typeface="Cambria" pitchFamily="18" charset="0"/>
              </a:rPr>
            </a:br>
            <a:r>
              <a:rPr lang="vi-VN" sz="2700" b="1" dirty="0">
                <a:ln w="10541" cmpd="sng">
                  <a:solidFill>
                    <a:schemeClr val="accent1">
                      <a:shade val="88000"/>
                      <a:satMod val="110000"/>
                    </a:schemeClr>
                  </a:solidFill>
                  <a:prstDash val="solid"/>
                </a:ln>
                <a:solidFill>
                  <a:srgbClr val="FF0000"/>
                </a:solidFill>
                <a:latin typeface="Cambria" pitchFamily="18" charset="0"/>
              </a:rPr>
              <a:t>PHƯƠNG HƯỚNG TRÊN BẢN ĐỒ</a:t>
            </a: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smtClean="0">
                <a:effectLst>
                  <a:outerShdw blurRad="38100" dist="38100" dir="2700000" algn="tl">
                    <a:srgbClr val="000000">
                      <a:alpha val="43137"/>
                    </a:srgbClr>
                  </a:outerShdw>
                </a:effectLst>
                <a:latin typeface="Cambria" pitchFamily="18" charset="0"/>
              </a:rPr>
              <a:t>Bài</a:t>
            </a:r>
            <a:r>
              <a:rPr lang="en-US" sz="3000" b="1" dirty="0" smtClean="0">
                <a:effectLst>
                  <a:outerShdw blurRad="38100" dist="38100" dir="2700000" algn="tl">
                    <a:srgbClr val="000000">
                      <a:alpha val="43137"/>
                    </a:srgbClr>
                  </a:outerShdw>
                </a:effectLst>
                <a:latin typeface="Cambria" pitchFamily="18" charset="0"/>
              </a:rPr>
              <a:t> 2:</a:t>
            </a:r>
            <a:endParaRPr lang="en-US" sz="3000" b="1" dirty="0">
              <a:effectLst>
                <a:outerShdw blurRad="38100" dist="38100" dir="2700000" algn="tl">
                  <a:srgbClr val="000000">
                    <a:alpha val="43137"/>
                  </a:srgbClr>
                </a:outerShdw>
              </a:effectLst>
              <a:latin typeface="Cambria" pitchFamily="18" charset="0"/>
            </a:endParaRP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smtClean="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endPar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endParaRPr>
          </a:p>
        </p:txBody>
      </p:sp>
    </p:spTree>
    <p:extLst>
      <p:ext uri="{BB962C8B-B14F-4D97-AF65-F5344CB8AC3E}">
        <p14:creationId xmlns:p14="http://schemas.microsoft.com/office/powerpoint/2010/main" val="7028953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572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4708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438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smtClean="0">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3335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FF0000"/>
                </a:solidFill>
                <a:effectLst>
                  <a:outerShdw blurRad="38100" dist="38100" dir="2700000" algn="tl">
                    <a:srgbClr val="000000">
                      <a:alpha val="43137"/>
                    </a:srgbClr>
                  </a:outerShdw>
                </a:effectLst>
                <a:latin typeface="Cambria" pitchFamily="18" charset="0"/>
              </a:rPr>
              <a:t>BÀI 2. </a:t>
            </a:r>
            <a:r>
              <a:rPr lang="vi-VN" sz="2400" b="1" dirty="0" smtClean="0">
                <a:solidFill>
                  <a:srgbClr val="FF0000"/>
                </a:solidFill>
                <a:effectLst>
                  <a:outerShdw blurRad="38100" dist="38100" dir="2700000" algn="tl">
                    <a:srgbClr val="000000">
                      <a:alpha val="43137"/>
                    </a:srgbClr>
                  </a:outerShdw>
                </a:effectLst>
                <a:latin typeface="Cambria" pitchFamily="18" charset="0"/>
              </a:rPr>
              <a:t>BẢN </a:t>
            </a:r>
            <a:r>
              <a:rPr lang="vi-VN" sz="2400" b="1" dirty="0">
                <a:solidFill>
                  <a:srgbClr val="FF0000"/>
                </a:solidFill>
                <a:effectLst>
                  <a:outerShdw blurRad="38100" dist="38100" dir="2700000" algn="tl">
                    <a:srgbClr val="000000">
                      <a:alpha val="43137"/>
                    </a:srgbClr>
                  </a:outerShdw>
                </a:effectLst>
                <a:latin typeface="Cambria" pitchFamily="18" charset="0"/>
              </a:rPr>
              <a:t>ĐỒ. MỘT SỐ LƯỚI KINH VĨ TUYẾN.</a:t>
            </a:r>
          </a:p>
          <a:p>
            <a:r>
              <a:rPr lang="vi-VN" sz="2400" b="1" dirty="0">
                <a:solidFill>
                  <a:srgbClr val="FF0000"/>
                </a:solidFill>
                <a:effectLst>
                  <a:outerShdw blurRad="38100" dist="38100" dir="2700000" algn="tl">
                    <a:srgbClr val="000000">
                      <a:alpha val="43137"/>
                    </a:srgbClr>
                  </a:outerShdw>
                </a:effectLst>
                <a:latin typeface="Cambria" pitchFamily="18" charset="0"/>
              </a:rPr>
              <a:t>PHƯƠNG HƯỚNG TRÊN BẢN ĐỒ</a:t>
            </a:r>
          </a:p>
        </p:txBody>
      </p:sp>
      <p:sp>
        <p:nvSpPr>
          <p:cNvPr id="26" name="Title 1"/>
          <p:cNvSpPr txBox="1">
            <a:spLocks/>
          </p:cNvSpPr>
          <p:nvPr/>
        </p:nvSpPr>
        <p:spPr>
          <a:xfrm>
            <a:off x="1062340" y="2645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KHÁI NIỆM </a:t>
            </a:r>
            <a:r>
              <a:rPr lang="vi-VN" sz="2400" b="1" dirty="0" smtClean="0">
                <a:solidFill>
                  <a:srgbClr val="0D30DD"/>
                </a:solidFill>
                <a:effectLst>
                  <a:outerShdw blurRad="38100" dist="38100" dir="2700000" algn="tl">
                    <a:srgbClr val="000000">
                      <a:alpha val="43137"/>
                    </a:srgbClr>
                  </a:outerShdw>
                </a:effectLst>
                <a:latin typeface="Cambria" pitchFamily="18" charset="0"/>
              </a:rPr>
              <a:t>BẢN ĐỒ</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35640" y="36613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MỘT SỐ LƯỚI KINH VĨ TUYẾN CỦA BẢN ĐỒ THẾ GIỚI</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4762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PHƯƠNG HƯỚNG TRÊN BẢN ĐỒ</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4" name="Rectangle 23"/>
          <p:cNvSpPr/>
          <p:nvPr/>
        </p:nvSpPr>
        <p:spPr>
          <a:xfrm>
            <a:off x="210665" y="56388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itle 1"/>
          <p:cNvSpPr txBox="1">
            <a:spLocks/>
          </p:cNvSpPr>
          <p:nvPr/>
        </p:nvSpPr>
        <p:spPr>
          <a:xfrm>
            <a:off x="1017705" y="58293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LUYỆN TẬP VÀ VẬN DỤNG</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37" name="Rounded Rectangle 36"/>
          <p:cNvSpPr/>
          <p:nvPr/>
        </p:nvSpPr>
        <p:spPr>
          <a:xfrm>
            <a:off x="507769" y="2200275"/>
            <a:ext cx="8102831" cy="4420507"/>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538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5708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2642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1</a:t>
            </a:r>
          </a:p>
        </p:txBody>
      </p:sp>
      <p:sp>
        <p:nvSpPr>
          <p:cNvPr id="45" name="Title 1"/>
          <p:cNvSpPr txBox="1">
            <a:spLocks/>
          </p:cNvSpPr>
          <p:nvPr/>
        </p:nvSpPr>
        <p:spPr>
          <a:xfrm>
            <a:off x="94135" y="36613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2</a:t>
            </a:r>
          </a:p>
        </p:txBody>
      </p:sp>
      <p:sp>
        <p:nvSpPr>
          <p:cNvPr id="46" name="Round Same Side Corner Rectangle 45"/>
          <p:cNvSpPr/>
          <p:nvPr/>
        </p:nvSpPr>
        <p:spPr>
          <a:xfrm rot="5400000">
            <a:off x="321357" y="4671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762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3</a:t>
            </a:r>
          </a:p>
        </p:txBody>
      </p:sp>
      <p:sp>
        <p:nvSpPr>
          <p:cNvPr id="48" name="Round Same Side Corner Rectangle 47"/>
          <p:cNvSpPr/>
          <p:nvPr/>
        </p:nvSpPr>
        <p:spPr>
          <a:xfrm rot="5400000">
            <a:off x="321357" y="57387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itle 1"/>
          <p:cNvSpPr txBox="1">
            <a:spLocks/>
          </p:cNvSpPr>
          <p:nvPr/>
        </p:nvSpPr>
        <p:spPr>
          <a:xfrm>
            <a:off x="76200" y="58293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4</a:t>
            </a:r>
          </a:p>
        </p:txBody>
      </p:sp>
    </p:spTree>
    <p:extLst>
      <p:ext uri="{BB962C8B-B14F-4D97-AF65-F5344CB8AC3E}">
        <p14:creationId xmlns:p14="http://schemas.microsoft.com/office/powerpoint/2010/main" val="72837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up)">
                                      <p:cBhvr>
                                        <p:cTn id="63" dur="100"/>
                                        <p:tgtEl>
                                          <p:spTgt spid="24"/>
                                        </p:tgtEl>
                                      </p:cBhvr>
                                    </p:animEffect>
                                  </p:childTnLst>
                                </p:cTn>
                              </p:par>
                            </p:childTnLst>
                          </p:cTn>
                        </p:par>
                        <p:par>
                          <p:cTn id="64" fill="hold">
                            <p:stCondLst>
                              <p:cond delay="100"/>
                            </p:stCondLst>
                            <p:childTnLst>
                              <p:par>
                                <p:cTn id="65" presetID="22" presetClass="entr" presetSubtype="8"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par>
                          <p:cTn id="68" fill="hold">
                            <p:stCondLst>
                              <p:cond delay="600"/>
                            </p:stCondLst>
                            <p:childTnLst>
                              <p:par>
                                <p:cTn id="69" presetID="22" presetClass="entr" presetSubtype="8"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left)">
                                      <p:cBhvr>
                                        <p:cTn id="71" dur="250"/>
                                        <p:tgtEl>
                                          <p:spTgt spid="4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ipe(left)">
                                      <p:cBhvr>
                                        <p:cTn id="74"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24" grpId="0" animBg="1"/>
      <p:bldP spid="25" grpId="0"/>
      <p:bldP spid="37" grpId="0" animBg="1"/>
      <p:bldP spid="42" grpId="0" animBg="1"/>
      <p:bldP spid="43" grpId="0" animBg="1"/>
      <p:bldP spid="44" grpId="0"/>
      <p:bldP spid="45" grpId="0"/>
      <p:bldP spid="46" grpId="0" animBg="1"/>
      <p:bldP spid="47" grpId="0"/>
      <p:bldP spid="48" grpId="0" animBg="1"/>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752600"/>
            <a:ext cx="3193291" cy="1154162"/>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ảnh</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sau</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em</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hãy</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cho</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biết</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bản</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đồ</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là</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gì</a:t>
            </a:r>
            <a:r>
              <a:rPr lang="en-US" sz="2300" i="1" dirty="0" smtClean="0">
                <a:solidFill>
                  <a:srgbClr val="FF0000"/>
                </a:solidFill>
                <a:latin typeface="Cambria" panose="02040503050406030204" pitchFamily="18" charset="0"/>
                <a:ea typeface="Cambria" panose="02040503050406030204" pitchFamily="18" charset="0"/>
              </a:rPr>
              <a:t>?</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371600"/>
            <a:ext cx="4474760" cy="1862048"/>
          </a:xfrm>
          <a:prstGeom prst="rect">
            <a:avLst/>
          </a:prstGeom>
        </p:spPr>
        <p:txBody>
          <a:bodyPr wrap="square">
            <a:spAutoFit/>
          </a:bodyPr>
          <a:lstStyle/>
          <a:p>
            <a:pPr algn="just"/>
            <a:r>
              <a:rPr lang="vi-VN" sz="2300" dirty="0">
                <a:latin typeface="Cambria" panose="02040503050406030204" pitchFamily="18" charset="0"/>
                <a:ea typeface="Cambria" panose="02040503050406030204" pitchFamily="18" charset="0"/>
              </a:rPr>
              <a:t>Bản đồ là hình vẽ thu nhỏ một phần hay toàn bộ bề mặt Trái Đất lên mặt phẳng trên cơ sở toán học, thể hiện các đối tượng địa lí bằng các kí hiệu bản đồ.</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Khái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niệm</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nản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đồ</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41445" y="3733800"/>
            <a:ext cx="4035555" cy="2749794"/>
          </a:xfrm>
          <a:prstGeom prst="rect">
            <a:avLst/>
          </a:prstGeom>
          <a:noFill/>
          <a:ln>
            <a:solidFill>
              <a:srgbClr val="00FF00"/>
            </a:solidFill>
          </a:ln>
        </p:spPr>
      </p:pic>
    </p:spTree>
    <p:extLst>
      <p:ext uri="{BB962C8B-B14F-4D97-AF65-F5344CB8AC3E}">
        <p14:creationId xmlns:p14="http://schemas.microsoft.com/office/powerpoint/2010/main" val="2917614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524000"/>
            <a:ext cx="3193291" cy="1508105"/>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các</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hình</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ảnh</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sau</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em</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hãy</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cho</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biết</a:t>
            </a:r>
            <a:r>
              <a:rPr lang="en-US" sz="2300" i="1" dirty="0" smtClean="0">
                <a:solidFill>
                  <a:srgbClr val="FF0000"/>
                </a:solidFill>
                <a:latin typeface="Cambria" panose="02040503050406030204" pitchFamily="18" charset="0"/>
                <a:ea typeface="Cambria" panose="02040503050406030204" pitchFamily="18" charset="0"/>
              </a:rPr>
              <a:t> </a:t>
            </a:r>
            <a:r>
              <a:rPr lang="vi-VN" sz="2300" i="1" dirty="0">
                <a:solidFill>
                  <a:srgbClr val="FF0000"/>
                </a:solidFill>
                <a:latin typeface="Cambria" panose="02040503050406030204" pitchFamily="18" charset="0"/>
                <a:ea typeface="Cambria" panose="02040503050406030204" pitchFamily="18" charset="0"/>
              </a:rPr>
              <a:t>bản đồ và quả địa cầu có gì giống và khác nhau?</a:t>
            </a:r>
          </a:p>
        </p:txBody>
      </p:sp>
      <p:sp>
        <p:nvSpPr>
          <p:cNvPr id="17" name="Rectangle 16"/>
          <p:cNvSpPr/>
          <p:nvPr/>
        </p:nvSpPr>
        <p:spPr>
          <a:xfrm>
            <a:off x="4364440" y="1295400"/>
            <a:ext cx="4474760" cy="1938992"/>
          </a:xfrm>
          <a:prstGeom prst="rect">
            <a:avLst/>
          </a:prstGeom>
        </p:spPr>
        <p:txBody>
          <a:bodyPr wrap="square">
            <a:spAutoFit/>
          </a:bodyPr>
          <a:lstStyle/>
          <a:p>
            <a:pPr algn="just"/>
            <a:r>
              <a:rPr lang="en-US" sz="2000" dirty="0" smtClean="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Giống</a:t>
            </a:r>
            <a:r>
              <a:rPr lang="vi-VN" sz="2000" dirty="0">
                <a:latin typeface="Cambria" panose="02040503050406030204" pitchFamily="18" charset="0"/>
                <a:ea typeface="Cambria" panose="02040503050406030204" pitchFamily="18" charset="0"/>
              </a:rPr>
              <a:t>: đều là hình vẽ thu nhỏ một phần hay toàn bộ bề mặt Trái Đất.</a:t>
            </a:r>
          </a:p>
          <a:p>
            <a:pPr algn="just"/>
            <a:r>
              <a:rPr lang="en-US" sz="2000" dirty="0" smtClean="0">
                <a:latin typeface="Cambria" panose="02040503050406030204" pitchFamily="18" charset="0"/>
                <a:ea typeface="Cambria" panose="02040503050406030204" pitchFamily="18" charset="0"/>
              </a:rPr>
              <a:t>-</a:t>
            </a:r>
            <a:r>
              <a:rPr lang="vi-VN" sz="2000" dirty="0" smtClean="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Khác: quả Địa cầu thể hiện bề mặt cong của Trái Đất còn bản đồ thì phải chuyển từ bề mặt cong của Trái Đất lên mặt phẳng.</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Khái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niệm</a:t>
            </a:r>
            <a:r>
              <a:rPr lang="en-US" sz="2400" b="1" dirty="0" smtClean="0">
                <a:solidFill>
                  <a:srgbClr val="0D30DD"/>
                </a:solidFill>
                <a:latin typeface="Cambria" pitchFamily="18" charset="0"/>
              </a:rPr>
              <a:t> </a:t>
            </a:r>
            <a:r>
              <a:rPr lang="en-US" sz="2400" b="1" dirty="0" err="1">
                <a:solidFill>
                  <a:srgbClr val="0D30DD"/>
                </a:solidFill>
                <a:latin typeface="Cambria" pitchFamily="18" charset="0"/>
              </a:rPr>
              <a:t>b</a:t>
            </a:r>
            <a:r>
              <a:rPr lang="en-US" sz="2400" b="1" dirty="0" err="1" smtClean="0">
                <a:solidFill>
                  <a:srgbClr val="0D30DD"/>
                </a:solidFill>
                <a:latin typeface="Cambria" pitchFamily="18" charset="0"/>
              </a:rPr>
              <a:t>ản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đồ</a:t>
            </a:r>
            <a:endParaRPr lang="en-US" sz="2400" b="1" dirty="0">
              <a:solidFill>
                <a:srgbClr val="0D30DD"/>
              </a:solidFill>
              <a:latin typeface="Cambria" pitchFamily="18" charset="0"/>
            </a:endParaRPr>
          </a:p>
        </p:txBody>
      </p:sp>
      <p:pic>
        <p:nvPicPr>
          <p:cNvPr id="26" name="Picture 25"/>
          <p:cNvPicPr/>
          <p:nvPr/>
        </p:nvPicPr>
        <p:blipFill>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81200" y="4143794"/>
            <a:ext cx="2352760" cy="2025894"/>
          </a:xfrm>
          <a:prstGeom prst="rect">
            <a:avLst/>
          </a:prstGeom>
          <a:noFill/>
          <a:ln>
            <a:solidFill>
              <a:srgbClr val="00FF00"/>
            </a:solidFill>
          </a:ln>
        </p:spPr>
      </p:pic>
      <p:pic>
        <p:nvPicPr>
          <p:cNvPr id="25" name="Picture 24" descr="QD92 Quả địa cầu trái đất với giá đỡ xoay"/>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05821" y="4114800"/>
            <a:ext cx="2047380" cy="2054888"/>
          </a:xfrm>
          <a:prstGeom prst="rect">
            <a:avLst/>
          </a:prstGeom>
          <a:noFill/>
          <a:ln>
            <a:solidFill>
              <a:srgbClr val="00FF00"/>
            </a:solidFill>
          </a:ln>
        </p:spPr>
      </p:pic>
    </p:spTree>
    <p:extLst>
      <p:ext uri="{BB962C8B-B14F-4D97-AF65-F5344CB8AC3E}">
        <p14:creationId xmlns:p14="http://schemas.microsoft.com/office/powerpoint/2010/main" val="2555734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14" presetClass="entr" presetSubtype="1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6"/>
                                        </p:tgtEl>
                                        <p:attrNameLst>
                                          <p:attrName>style.visibility</p:attrName>
                                        </p:attrNameLst>
                                      </p:cBhvr>
                                      <p:to>
                                        <p:strVal val="visible"/>
                                      </p:to>
                                    </p:set>
                                    <p:animEffect transition="in" filter="fade">
                                      <p:cBhvr>
                                        <p:cTn id="31" dur="500"/>
                                        <p:tgtEl>
                                          <p:spTgt spid="1036"/>
                                        </p:tgtEl>
                                      </p:cBhvr>
                                    </p:animEffect>
                                  </p:childTnLst>
                                </p:cTn>
                              </p:par>
                              <p:par>
                                <p:cTn id="32" presetID="10" presetClass="entr" presetSubtype="0" fill="hold" nodeType="with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fade">
                                      <p:cBhvr>
                                        <p:cTn id="34" dur="500"/>
                                        <p:tgtEl>
                                          <p:spTgt spid="1034"/>
                                        </p:tgtEl>
                                      </p:cBhvr>
                                    </p:animEffec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36"/>
                                        </p:tgtEl>
                                        <p:attrNameLst>
                                          <p:attrName>r</p:attrName>
                                        </p:attrNameLst>
                                      </p:cBhvr>
                                    </p:animRot>
                                    <p:animRot by="-240000">
                                      <p:cBhvr>
                                        <p:cTn id="37" dur="200" fill="hold">
                                          <p:stCondLst>
                                            <p:cond delay="200"/>
                                          </p:stCondLst>
                                        </p:cTn>
                                        <p:tgtEl>
                                          <p:spTgt spid="1036"/>
                                        </p:tgtEl>
                                        <p:attrNameLst>
                                          <p:attrName>r</p:attrName>
                                        </p:attrNameLst>
                                      </p:cBhvr>
                                    </p:animRot>
                                    <p:animRot by="240000">
                                      <p:cBhvr>
                                        <p:cTn id="38" dur="200" fill="hold">
                                          <p:stCondLst>
                                            <p:cond delay="400"/>
                                          </p:stCondLst>
                                        </p:cTn>
                                        <p:tgtEl>
                                          <p:spTgt spid="1036"/>
                                        </p:tgtEl>
                                        <p:attrNameLst>
                                          <p:attrName>r</p:attrName>
                                        </p:attrNameLst>
                                      </p:cBhvr>
                                    </p:animRot>
                                    <p:animRot by="-240000">
                                      <p:cBhvr>
                                        <p:cTn id="39" dur="200" fill="hold">
                                          <p:stCondLst>
                                            <p:cond delay="600"/>
                                          </p:stCondLst>
                                        </p:cTn>
                                        <p:tgtEl>
                                          <p:spTgt spid="1036"/>
                                        </p:tgtEl>
                                        <p:attrNameLst>
                                          <p:attrName>r</p:attrName>
                                        </p:attrNameLst>
                                      </p:cBhvr>
                                    </p:animRot>
                                    <p:animRot by="120000">
                                      <p:cBhvr>
                                        <p:cTn id="40" dur="200" fill="hold">
                                          <p:stCondLst>
                                            <p:cond delay="800"/>
                                          </p:stCondLst>
                                        </p:cTn>
                                        <p:tgtEl>
                                          <p:spTgt spid="1036"/>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3" dur="500"/>
                                        <p:tgtEl>
                                          <p:spTgt spid="17">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8"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663005"/>
            <a:ext cx="3193291" cy="1384995"/>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ảnh</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sau</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em</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hãy</a:t>
            </a:r>
            <a:r>
              <a:rPr lang="en-US" sz="2100" i="1" dirty="0" smtClean="0">
                <a:solidFill>
                  <a:srgbClr val="FF0000"/>
                </a:solidFill>
                <a:latin typeface="Cambria" panose="02040503050406030204" pitchFamily="18" charset="0"/>
                <a:ea typeface="Cambria" panose="02040503050406030204" pitchFamily="18" charset="0"/>
              </a:rPr>
              <a:t> n</a:t>
            </a:r>
            <a:r>
              <a:rPr lang="vi-VN" sz="2100" i="1" dirty="0" smtClean="0">
                <a:solidFill>
                  <a:srgbClr val="FF0000"/>
                </a:solidFill>
                <a:latin typeface="Cambria" panose="02040503050406030204" pitchFamily="18" charset="0"/>
                <a:ea typeface="Cambria" panose="02040503050406030204" pitchFamily="18" charset="0"/>
              </a:rPr>
              <a:t>êu </a:t>
            </a:r>
            <a:r>
              <a:rPr lang="vi-VN" sz="2100" i="1" dirty="0">
                <a:solidFill>
                  <a:srgbClr val="FF0000"/>
                </a:solidFill>
                <a:latin typeface="Cambria" panose="02040503050406030204" pitchFamily="18" charset="0"/>
                <a:ea typeface="Cambria" panose="02040503050406030204" pitchFamily="18" charset="0"/>
              </a:rPr>
              <a:t>một số ví dụ cụ thể về vai trò của bản đồ trong học tập và cuộc sống.</a:t>
            </a:r>
          </a:p>
        </p:txBody>
      </p:sp>
      <p:sp>
        <p:nvSpPr>
          <p:cNvPr id="17" name="Rectangle 16"/>
          <p:cNvSpPr/>
          <p:nvPr/>
        </p:nvSpPr>
        <p:spPr>
          <a:xfrm>
            <a:off x="4364440" y="1371600"/>
            <a:ext cx="4474760" cy="1862048"/>
          </a:xfrm>
          <a:prstGeom prst="rect">
            <a:avLst/>
          </a:prstGeom>
        </p:spPr>
        <p:txBody>
          <a:bodyPr wrap="square">
            <a:spAutoFit/>
          </a:bodyPr>
          <a:lstStyle/>
          <a:p>
            <a:pPr algn="just"/>
            <a:r>
              <a:rPr lang="en-US" sz="2300" dirty="0" smtClean="0">
                <a:latin typeface="Cambria" panose="02040503050406030204" pitchFamily="18" charset="0"/>
                <a:ea typeface="Cambria" panose="02040503050406030204" pitchFamily="18" charset="0"/>
              </a:rPr>
              <a:t>T</a:t>
            </a:r>
            <a:r>
              <a:rPr lang="vi-VN" sz="2300" dirty="0" smtClean="0">
                <a:latin typeface="Cambria" panose="02040503050406030204" pitchFamily="18" charset="0"/>
                <a:ea typeface="Cambria" panose="02040503050406030204" pitchFamily="18" charset="0"/>
              </a:rPr>
              <a:t>ìm </a:t>
            </a:r>
            <a:r>
              <a:rPr lang="vi-VN" sz="2300" dirty="0">
                <a:latin typeface="Cambria" panose="02040503050406030204" pitchFamily="18" charset="0"/>
                <a:ea typeface="Cambria" panose="02040503050406030204" pitchFamily="18" charset="0"/>
              </a:rPr>
              <a:t>đường đi, sự thăm dò các khoáng sản có ích, điều tra tài nguyên rừng, đánh giá đất nông nghiệp… đều phải dựa trên cơ sở bản </a:t>
            </a:r>
            <a:r>
              <a:rPr lang="vi-VN" sz="2300" dirty="0" smtClean="0">
                <a:latin typeface="Cambria" panose="02040503050406030204" pitchFamily="18" charset="0"/>
                <a:ea typeface="Cambria" panose="02040503050406030204" pitchFamily="18" charset="0"/>
              </a:rPr>
              <a:t>đồ.</a:t>
            </a:r>
            <a:endParaRPr lang="vi-VN" sz="23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Khái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niệm</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nản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đồ</a:t>
            </a:r>
            <a:endParaRPr lang="en-US" sz="2400" b="1" dirty="0">
              <a:solidFill>
                <a:srgbClr val="0D30DD"/>
              </a:solidFill>
              <a:latin typeface="Cambria" pitchFamily="18" charset="0"/>
            </a:endParaRPr>
          </a:p>
        </p:txBody>
      </p:sp>
      <p:pic>
        <p:nvPicPr>
          <p:cNvPr id="25" name="Picture 24"/>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4114" b="5822"/>
          <a:stretch/>
        </p:blipFill>
        <p:spPr bwMode="auto">
          <a:xfrm>
            <a:off x="3173476" y="3475720"/>
            <a:ext cx="2814950" cy="3077480"/>
          </a:xfrm>
          <a:prstGeom prst="rect">
            <a:avLst/>
          </a:prstGeom>
          <a:noFill/>
          <a:ln>
            <a:solidFill>
              <a:srgbClr val="00FF00"/>
            </a:solidFill>
          </a:ln>
        </p:spPr>
      </p:pic>
    </p:spTree>
    <p:extLst>
      <p:ext uri="{BB962C8B-B14F-4D97-AF65-F5344CB8AC3E}">
        <p14:creationId xmlns:p14="http://schemas.microsoft.com/office/powerpoint/2010/main" val="2506719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828800"/>
            <a:ext cx="6792509" cy="2593243"/>
          </a:xfrm>
          <a:prstGeom prst="wedgeRoundRectCallout">
            <a:avLst>
              <a:gd name="adj1" fmla="val 46938"/>
              <a:gd name="adj2" fmla="val 9840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2002066"/>
            <a:ext cx="6629398" cy="2569934"/>
          </a:xfrm>
          <a:prstGeom prst="rect">
            <a:avLst/>
          </a:prstGeom>
        </p:spPr>
        <p:txBody>
          <a:bodyPr wrap="square">
            <a:spAutoFit/>
          </a:bodyPr>
          <a:lstStyle/>
          <a:p>
            <a:pPr algn="just"/>
            <a:r>
              <a:rPr lang="vi-VN" sz="2300" dirty="0">
                <a:latin typeface="Cambria" panose="02040503050406030204" pitchFamily="18" charset="0"/>
                <a:ea typeface="Cambria" panose="02040503050406030204" pitchFamily="18" charset="0"/>
              </a:rPr>
              <a:t>- Bản đồ là hình vẽ thu nhỏ một phần hay toàn bộ bề mặt Trái Đất lên mặt phẳng trên cơ sở toán học, thể hiện các đối tượng địa lí bằng các kí hiệu bản đồ.</a:t>
            </a:r>
          </a:p>
          <a:p>
            <a:pPr algn="just"/>
            <a:r>
              <a:rPr lang="vi-VN" sz="2300" dirty="0">
                <a:latin typeface="Cambria" panose="02040503050406030204" pitchFamily="18" charset="0"/>
                <a:ea typeface="Cambria" panose="02040503050406030204" pitchFamily="18" charset="0"/>
              </a:rPr>
              <a:t>- Bản đồ có vai trò quan trọng trong học tập và cuộc sống.</a:t>
            </a:r>
          </a:p>
          <a:p>
            <a:pPr algn="just"/>
            <a:endParaRPr lang="vi-VN" sz="23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1</a:t>
            </a:r>
            <a:endParaRPr lang="en-US" sz="3000" b="1" dirty="0">
              <a:effectLst>
                <a:outerShdw blurRad="38100" dist="38100" dir="2700000" algn="tl">
                  <a:srgbClr val="000000">
                    <a:alpha val="43137"/>
                  </a:srgbClr>
                </a:outerShdw>
              </a:effectLst>
              <a:latin typeface="Cambria" pitchFamily="18" charset="0"/>
            </a:endParaRP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Khái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niệm</a:t>
            </a:r>
            <a:r>
              <a:rPr lang="en-US" sz="2400" b="1" dirty="0" smtClean="0">
                <a:solidFill>
                  <a:srgbClr val="0D30DD"/>
                </a:solidFill>
                <a:latin typeface="Cambria" pitchFamily="18" charset="0"/>
              </a:rPr>
              <a:t> </a:t>
            </a:r>
            <a:r>
              <a:rPr lang="vi-VN" sz="2400" b="1" dirty="0" smtClean="0">
                <a:solidFill>
                  <a:srgbClr val="0D30DD"/>
                </a:solidFill>
                <a:latin typeface="Cambria" pitchFamily="18" charset="0"/>
              </a:rPr>
              <a:t>bản đồ</a:t>
            </a:r>
            <a:endParaRPr lang="en-US" sz="2400" b="1" dirty="0">
              <a:solidFill>
                <a:srgbClr val="0D30DD"/>
              </a:solidFill>
              <a:latin typeface="Cambria" pitchFamily="18" charset="0"/>
            </a:endParaRPr>
          </a:p>
        </p:txBody>
      </p:sp>
      <p:sp>
        <p:nvSpPr>
          <p:cNvPr id="2" name="Rectangle 1"/>
          <p:cNvSpPr/>
          <p:nvPr/>
        </p:nvSpPr>
        <p:spPr>
          <a:xfrm>
            <a:off x="328957" y="228600"/>
            <a:ext cx="1018485"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2</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Tree>
    <p:extLst>
      <p:ext uri="{BB962C8B-B14F-4D97-AF65-F5344CB8AC3E}">
        <p14:creationId xmlns:p14="http://schemas.microsoft.com/office/powerpoint/2010/main" val="209315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2</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447800"/>
            <a:ext cx="3193291" cy="1785104"/>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ảnh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sau</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thông</a:t>
            </a:r>
            <a:r>
              <a:rPr lang="en-US" sz="2200" i="1" dirty="0" smtClean="0">
                <a:solidFill>
                  <a:srgbClr val="FF0000"/>
                </a:solidFill>
                <a:latin typeface="Cambria" panose="02040503050406030204" pitchFamily="18" charset="0"/>
                <a:ea typeface="Cambria" panose="02040503050406030204" pitchFamily="18" charset="0"/>
              </a:rPr>
              <a:t> tin </a:t>
            </a:r>
            <a:r>
              <a:rPr lang="en-US" sz="2200" i="1" dirty="0" err="1" smtClean="0">
                <a:solidFill>
                  <a:srgbClr val="FF0000"/>
                </a:solidFill>
                <a:latin typeface="Cambria" panose="02040503050406030204" pitchFamily="18" charset="0"/>
                <a:ea typeface="Cambria" panose="02040503050406030204" pitchFamily="18" charset="0"/>
              </a:rPr>
              <a:t>trong</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bài</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em</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n</a:t>
            </a:r>
            <a:r>
              <a:rPr lang="vi-VN" sz="2200" i="1" dirty="0" smtClean="0">
                <a:solidFill>
                  <a:srgbClr val="FF0000"/>
                </a:solidFill>
                <a:latin typeface="Cambria" panose="02040503050406030204" pitchFamily="18" charset="0"/>
                <a:ea typeface="Cambria" panose="02040503050406030204" pitchFamily="18" charset="0"/>
              </a:rPr>
              <a:t>êu </a:t>
            </a:r>
            <a:r>
              <a:rPr lang="vi-VN" sz="2200" i="1" dirty="0">
                <a:solidFill>
                  <a:srgbClr val="FF0000"/>
                </a:solidFill>
                <a:latin typeface="Cambria" panose="02040503050406030204" pitchFamily="18" charset="0"/>
                <a:ea typeface="Cambria" panose="02040503050406030204" pitchFamily="18" charset="0"/>
              </a:rPr>
              <a:t>đặc điểm hình dạng lưới kinh, vĩ tuyến của bản đồ 1.a.</a:t>
            </a:r>
          </a:p>
        </p:txBody>
      </p:sp>
      <p:sp>
        <p:nvSpPr>
          <p:cNvPr id="17" name="Rectangle 16"/>
          <p:cNvSpPr/>
          <p:nvPr/>
        </p:nvSpPr>
        <p:spPr>
          <a:xfrm>
            <a:off x="4364440" y="1586805"/>
            <a:ext cx="4474760" cy="1384995"/>
          </a:xfrm>
          <a:prstGeom prst="rect">
            <a:avLst/>
          </a:prstGeom>
        </p:spPr>
        <p:txBody>
          <a:bodyPr wrap="square">
            <a:spAutoFit/>
          </a:bodyPr>
          <a:lstStyle/>
          <a:p>
            <a:pPr algn="just"/>
            <a:r>
              <a:rPr lang="en-US" sz="2100" dirty="0" smtClean="0">
                <a:latin typeface="Cambria" panose="02040503050406030204" pitchFamily="18" charset="0"/>
                <a:ea typeface="Cambria" panose="02040503050406030204" pitchFamily="18" charset="0"/>
              </a:rPr>
              <a:t>- </a:t>
            </a:r>
            <a:r>
              <a:rPr lang="vi-VN" sz="2100" dirty="0" smtClean="0">
                <a:latin typeface="Cambria" panose="02040503050406030204" pitchFamily="18" charset="0"/>
                <a:ea typeface="Cambria" panose="02040503050406030204" pitchFamily="18" charset="0"/>
              </a:rPr>
              <a:t>Kinh </a:t>
            </a:r>
            <a:r>
              <a:rPr lang="vi-VN" sz="2100" dirty="0">
                <a:latin typeface="Cambria" panose="02040503050406030204" pitchFamily="18" charset="0"/>
                <a:ea typeface="Cambria" panose="02040503050406030204" pitchFamily="18" charset="0"/>
              </a:rPr>
              <a:t>tuyến là những đường thẳng cách đều nhau</a:t>
            </a:r>
            <a:r>
              <a:rPr lang="vi-VN" sz="2100" dirty="0" smtClean="0">
                <a:latin typeface="Cambria" panose="02040503050406030204" pitchFamily="18" charset="0"/>
                <a:ea typeface="Cambria" panose="02040503050406030204" pitchFamily="18" charset="0"/>
              </a:rPr>
              <a:t>.</a:t>
            </a:r>
            <a:endParaRPr lang="en-US" sz="2100" dirty="0" smtClean="0">
              <a:latin typeface="Cambria" panose="02040503050406030204" pitchFamily="18" charset="0"/>
              <a:ea typeface="Cambria" panose="02040503050406030204" pitchFamily="18" charset="0"/>
            </a:endParaRPr>
          </a:p>
          <a:p>
            <a:pPr algn="just"/>
            <a:r>
              <a:rPr lang="en-US" sz="2100" dirty="0">
                <a:latin typeface="Cambria" panose="02040503050406030204" pitchFamily="18" charset="0"/>
                <a:ea typeface="Cambria" panose="02040503050406030204" pitchFamily="18" charset="0"/>
              </a:rPr>
              <a:t>-</a:t>
            </a:r>
            <a:r>
              <a:rPr lang="vi-VN" sz="2100" dirty="0" smtClean="0">
                <a:latin typeface="Cambria" panose="02040503050406030204" pitchFamily="18" charset="0"/>
                <a:ea typeface="Cambria" panose="02040503050406030204" pitchFamily="18" charset="0"/>
              </a:rPr>
              <a:t> </a:t>
            </a:r>
            <a:r>
              <a:rPr lang="vi-VN" sz="2100" dirty="0">
                <a:latin typeface="Cambria" panose="02040503050406030204" pitchFamily="18" charset="0"/>
                <a:ea typeface="Cambria" panose="02040503050406030204" pitchFamily="18" charset="0"/>
              </a:rPr>
              <a:t>Vĩ tuyến là những đường cong cách đều nhau. </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Một số lưới kinh vĩ tuyến của bản đồ thế giới</a:t>
            </a:r>
            <a:endParaRPr lang="en-US" sz="2400" b="1" dirty="0">
              <a:solidFill>
                <a:srgbClr val="0D30DD"/>
              </a:solidFill>
              <a:latin typeface="Cambria" pitchFamily="18" charset="0"/>
            </a:endParaRPr>
          </a:p>
        </p:txBody>
      </p:sp>
      <p:pic>
        <p:nvPicPr>
          <p:cNvPr id="25" name="Picture 24" descr="Không có mô tả."/>
          <p:cNvPicPr/>
          <p:nvPr/>
        </p:nvPicPr>
        <p:blipFill rotWithShape="1">
          <a:blip r:embed="rId9">
            <a:extLst>
              <a:ext uri="{BEBA8EAE-BF5A-486C-A8C5-ECC9F3942E4B}">
                <a14:imgProps xmlns:a14="http://schemas.microsoft.com/office/drawing/2010/main">
                  <a14:imgLayer r:embed="rId10">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8036" t="2545" r="3869" b="12947"/>
          <a:stretch/>
        </p:blipFill>
        <p:spPr bwMode="auto">
          <a:xfrm rot="16200000">
            <a:off x="3297916" y="2792457"/>
            <a:ext cx="2390140" cy="4730027"/>
          </a:xfrm>
          <a:prstGeom prst="rect">
            <a:avLst/>
          </a:prstGeom>
          <a:noFill/>
          <a:ln>
            <a:solidFill>
              <a:srgbClr val="00FF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3180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1134</Words>
  <PresentationFormat>On-screen Show (4:3)</PresentationFormat>
  <Paragraphs>137</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BẢN ĐỒ.  MỘT SỐ LƯỚI KINH VĨ TUYẾN. PHƯƠNG HƯỚNG TRÊN BẢN ĐỒ</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2021-08-09T13:43:31Z</dcterms:created>
  <dcterms:modified xsi:type="dcterms:W3CDTF">2021-09-02T02:19:56Z</dcterms:modified>
</cp:coreProperties>
</file>