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FF"/>
    <a:srgbClr val="FF66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2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28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59.wmf"/><Relationship Id="rId1" Type="http://schemas.openxmlformats.org/officeDocument/2006/relationships/image" Target="../media/image28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0" Type="http://schemas.openxmlformats.org/officeDocument/2006/relationships/image" Target="../media/image67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3.wmf"/><Relationship Id="rId7" Type="http://schemas.openxmlformats.org/officeDocument/2006/relationships/image" Target="../media/image70.wmf"/><Relationship Id="rId12" Type="http://schemas.openxmlformats.org/officeDocument/2006/relationships/image" Target="../media/image78.wmf"/><Relationship Id="rId2" Type="http://schemas.openxmlformats.org/officeDocument/2006/relationships/image" Target="../media/image71.wmf"/><Relationship Id="rId1" Type="http://schemas.openxmlformats.org/officeDocument/2006/relationships/image" Target="../media/image28.wmf"/><Relationship Id="rId6" Type="http://schemas.openxmlformats.org/officeDocument/2006/relationships/image" Target="../media/image73.wmf"/><Relationship Id="rId11" Type="http://schemas.openxmlformats.org/officeDocument/2006/relationships/image" Target="../media/image77.wmf"/><Relationship Id="rId5" Type="http://schemas.openxmlformats.org/officeDocument/2006/relationships/image" Target="../media/image72.wmf"/><Relationship Id="rId10" Type="http://schemas.openxmlformats.org/officeDocument/2006/relationships/image" Target="../media/image76.wmf"/><Relationship Id="rId4" Type="http://schemas.openxmlformats.org/officeDocument/2006/relationships/image" Target="../media/image65.wmf"/><Relationship Id="rId9" Type="http://schemas.openxmlformats.org/officeDocument/2006/relationships/image" Target="../media/image7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18" Type="http://schemas.openxmlformats.org/officeDocument/2006/relationships/image" Target="../media/image94.wmf"/><Relationship Id="rId3" Type="http://schemas.openxmlformats.org/officeDocument/2006/relationships/image" Target="../media/image80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17" Type="http://schemas.openxmlformats.org/officeDocument/2006/relationships/image" Target="../media/image93.wmf"/><Relationship Id="rId2" Type="http://schemas.openxmlformats.org/officeDocument/2006/relationships/image" Target="../media/image79.wmf"/><Relationship Id="rId16" Type="http://schemas.openxmlformats.org/officeDocument/2006/relationships/image" Target="../media/image92.wmf"/><Relationship Id="rId1" Type="http://schemas.openxmlformats.org/officeDocument/2006/relationships/image" Target="../media/image28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70.wmf"/><Relationship Id="rId15" Type="http://schemas.openxmlformats.org/officeDocument/2006/relationships/image" Target="../media/image91.wmf"/><Relationship Id="rId10" Type="http://schemas.openxmlformats.org/officeDocument/2006/relationships/image" Target="../media/image86.wmf"/><Relationship Id="rId4" Type="http://schemas.openxmlformats.org/officeDocument/2006/relationships/image" Target="../media/image81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B782-506B-4C88-906A-4ECABAD28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B3FE0-CFB7-4958-82BB-2810CC3B3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CF164-1C82-43C0-9F56-EF7005AC2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A293C-AE84-4EC2-8631-6C9D4FAD1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5880D-28E0-4316-91D8-5F8A6EC1E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DE178-A32F-45A7-87FB-A740F3273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094BD-3117-4295-8AFD-F04DB270A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0BC1D-F5F8-4A83-A4FE-45B2E28DC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A7A81-89AB-44E0-B0B4-48F5DC907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29F6-0BB2-4843-B35B-3BCE8C755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8AF86-EB71-4C1D-BF75-743CA3CDB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42449CB-38C2-4418-8F91-DA03471BE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0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" Type="http://schemas.openxmlformats.org/officeDocument/2006/relationships/oleObject" Target="../embeddings/oleObject13.bin"/><Relationship Id="rId21" Type="http://schemas.openxmlformats.org/officeDocument/2006/relationships/image" Target="../media/image19.wmf"/><Relationship Id="rId34" Type="http://schemas.openxmlformats.org/officeDocument/2006/relationships/oleObject" Target="../embeddings/oleObject30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1.bin"/><Relationship Id="rId25" Type="http://schemas.openxmlformats.org/officeDocument/2006/relationships/image" Target="../media/image21.wmf"/><Relationship Id="rId33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27.wmf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17.wmf"/><Relationship Id="rId23" Type="http://schemas.openxmlformats.org/officeDocument/2006/relationships/image" Target="../media/image20.wmf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1.bin"/><Relationship Id="rId10" Type="http://schemas.openxmlformats.org/officeDocument/2006/relationships/image" Target="../media/image15.wmf"/><Relationship Id="rId19" Type="http://schemas.openxmlformats.org/officeDocument/2006/relationships/image" Target="../media/image18.wmf"/><Relationship Id="rId31" Type="http://schemas.openxmlformats.org/officeDocument/2006/relationships/image" Target="../media/image2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2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1.bin"/><Relationship Id="rId3" Type="http://schemas.openxmlformats.org/officeDocument/2006/relationships/oleObject" Target="../embeddings/oleObject43.bin"/><Relationship Id="rId21" Type="http://schemas.openxmlformats.org/officeDocument/2006/relationships/image" Target="../media/image46.wmf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4.wmf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image" Target="../media/image47.wmf"/><Relationship Id="rId10" Type="http://schemas.openxmlformats.org/officeDocument/2006/relationships/image" Target="../media/image41.wmf"/><Relationship Id="rId19" Type="http://schemas.openxmlformats.org/officeDocument/2006/relationships/image" Target="../media/image45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3.wmf"/><Relationship Id="rId22" Type="http://schemas.openxmlformats.org/officeDocument/2006/relationships/oleObject" Target="../embeddings/oleObject5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62.bin"/><Relationship Id="rId26" Type="http://schemas.openxmlformats.org/officeDocument/2006/relationships/oleObject" Target="../embeddings/oleObject66.bin"/><Relationship Id="rId3" Type="http://schemas.openxmlformats.org/officeDocument/2006/relationships/oleObject" Target="../embeddings/oleObject54.bin"/><Relationship Id="rId21" Type="http://schemas.openxmlformats.org/officeDocument/2006/relationships/image" Target="../media/image55.wmf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8.bin"/><Relationship Id="rId24" Type="http://schemas.openxmlformats.org/officeDocument/2006/relationships/oleObject" Target="../embeddings/oleObject65.bin"/><Relationship Id="rId5" Type="http://schemas.openxmlformats.org/officeDocument/2006/relationships/oleObject" Target="../embeddings/oleObject55.bin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10" Type="http://schemas.openxmlformats.org/officeDocument/2006/relationships/image" Target="../media/image50.wmf"/><Relationship Id="rId19" Type="http://schemas.openxmlformats.org/officeDocument/2006/relationships/image" Target="../media/image54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4.bin"/><Relationship Id="rId27" Type="http://schemas.openxmlformats.org/officeDocument/2006/relationships/image" Target="../media/image5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65.wmf"/><Relationship Id="rId26" Type="http://schemas.openxmlformats.org/officeDocument/2006/relationships/image" Target="../media/image69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4.wmf"/><Relationship Id="rId20" Type="http://schemas.openxmlformats.org/officeDocument/2006/relationships/image" Target="../media/image6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68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28" Type="http://schemas.openxmlformats.org/officeDocument/2006/relationships/image" Target="../media/image70.wmf"/><Relationship Id="rId10" Type="http://schemas.openxmlformats.org/officeDocument/2006/relationships/image" Target="../media/image61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3.wmf"/><Relationship Id="rId22" Type="http://schemas.openxmlformats.org/officeDocument/2006/relationships/image" Target="../media/image67.wmf"/><Relationship Id="rId27" Type="http://schemas.openxmlformats.org/officeDocument/2006/relationships/oleObject" Target="../embeddings/oleObject7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74.wmf"/><Relationship Id="rId26" Type="http://schemas.openxmlformats.org/officeDocument/2006/relationships/image" Target="../media/image78.wmf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87.bin"/><Relationship Id="rId25" Type="http://schemas.openxmlformats.org/officeDocument/2006/relationships/oleObject" Target="../embeddings/oleObject9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0.wmf"/><Relationship Id="rId20" Type="http://schemas.openxmlformats.org/officeDocument/2006/relationships/image" Target="../media/image7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77.wmf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0.bin"/><Relationship Id="rId10" Type="http://schemas.openxmlformats.org/officeDocument/2006/relationships/image" Target="../media/image65.wmf"/><Relationship Id="rId19" Type="http://schemas.openxmlformats.org/officeDocument/2006/relationships/oleObject" Target="../embeddings/oleObject88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73.wmf"/><Relationship Id="rId22" Type="http://schemas.openxmlformats.org/officeDocument/2006/relationships/image" Target="../media/image7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97.bin"/><Relationship Id="rId18" Type="http://schemas.openxmlformats.org/officeDocument/2006/relationships/image" Target="../media/image84.wmf"/><Relationship Id="rId26" Type="http://schemas.openxmlformats.org/officeDocument/2006/relationships/image" Target="../media/image88.wmf"/><Relationship Id="rId3" Type="http://schemas.openxmlformats.org/officeDocument/2006/relationships/oleObject" Target="../embeddings/oleObject92.bin"/><Relationship Id="rId21" Type="http://schemas.openxmlformats.org/officeDocument/2006/relationships/oleObject" Target="../embeddings/oleObject101.bin"/><Relationship Id="rId34" Type="http://schemas.openxmlformats.org/officeDocument/2006/relationships/image" Target="../media/image92.wmf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33" Type="http://schemas.openxmlformats.org/officeDocument/2006/relationships/oleObject" Target="../embeddings/oleObject107.bin"/><Relationship Id="rId38" Type="http://schemas.openxmlformats.org/officeDocument/2006/relationships/image" Target="../media/image9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3.wmf"/><Relationship Id="rId20" Type="http://schemas.openxmlformats.org/officeDocument/2006/relationships/image" Target="../media/image85.wmf"/><Relationship Id="rId29" Type="http://schemas.openxmlformats.org/officeDocument/2006/relationships/oleObject" Target="../embeddings/oleObject105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87.wmf"/><Relationship Id="rId32" Type="http://schemas.openxmlformats.org/officeDocument/2006/relationships/image" Target="../media/image91.wmf"/><Relationship Id="rId37" Type="http://schemas.openxmlformats.org/officeDocument/2006/relationships/oleObject" Target="../embeddings/oleObject109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28" Type="http://schemas.openxmlformats.org/officeDocument/2006/relationships/image" Target="../media/image89.wmf"/><Relationship Id="rId36" Type="http://schemas.openxmlformats.org/officeDocument/2006/relationships/image" Target="../media/image93.wmf"/><Relationship Id="rId10" Type="http://schemas.openxmlformats.org/officeDocument/2006/relationships/image" Target="../media/image81.wmf"/><Relationship Id="rId19" Type="http://schemas.openxmlformats.org/officeDocument/2006/relationships/oleObject" Target="../embeddings/oleObject100.bin"/><Relationship Id="rId31" Type="http://schemas.openxmlformats.org/officeDocument/2006/relationships/oleObject" Target="../embeddings/oleObject106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82.wmf"/><Relationship Id="rId22" Type="http://schemas.openxmlformats.org/officeDocument/2006/relationships/image" Target="../media/image86.wmf"/><Relationship Id="rId27" Type="http://schemas.openxmlformats.org/officeDocument/2006/relationships/oleObject" Target="../embeddings/oleObject104.bin"/><Relationship Id="rId30" Type="http://schemas.openxmlformats.org/officeDocument/2006/relationships/image" Target="../media/image90.wmf"/><Relationship Id="rId35" Type="http://schemas.openxmlformats.org/officeDocument/2006/relationships/oleObject" Target="../embeddings/oleObject10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14600" y="3048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0066"/>
                </a:solidFill>
              </a:rPr>
              <a:t>KIỂM TRA BÀI CŨ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/>
              <a:t>         Phát biểu quy tắc khai phương một tích, quy tắc nhân các căn thức bậc hai ?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1600200"/>
            <a:ext cx="1620838" cy="504825"/>
            <a:chOff x="357" y="930"/>
            <a:chExt cx="1021" cy="366"/>
          </a:xfrm>
        </p:grpSpPr>
        <p:graphicFrame>
          <p:nvGraphicFramePr>
            <p:cNvPr id="103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6190511"/>
                </p:ext>
              </p:extLst>
            </p:nvPr>
          </p:nvGraphicFramePr>
          <p:xfrm>
            <a:off x="543" y="930"/>
            <a:ext cx="83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3" imgW="520560" imgH="228600" progId="Equation.DSMT4">
                    <p:embed/>
                  </p:oleObj>
                </mc:Choice>
                <mc:Fallback>
                  <p:oleObj name="Equation" r:id="rId3" imgW="52056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" y="930"/>
                          <a:ext cx="835" cy="3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0" name="Text Box 8"/>
            <p:cNvSpPr txBox="1">
              <a:spLocks noChangeArrowheads="1"/>
            </p:cNvSpPr>
            <p:nvPr/>
          </p:nvSpPr>
          <p:spPr bwMode="auto">
            <a:xfrm>
              <a:off x="357" y="1005"/>
              <a:ext cx="28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a)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010275" y="1600200"/>
            <a:ext cx="1922463" cy="476250"/>
            <a:chOff x="2526" y="915"/>
            <a:chExt cx="1211" cy="406"/>
          </a:xfrm>
        </p:grpSpPr>
        <p:graphicFrame>
          <p:nvGraphicFramePr>
            <p:cNvPr id="1036" name="Object 10"/>
            <p:cNvGraphicFramePr>
              <a:graphicFrameLocks noChangeAspect="1"/>
            </p:cNvGraphicFramePr>
            <p:nvPr/>
          </p:nvGraphicFramePr>
          <p:xfrm>
            <a:off x="2769" y="915"/>
            <a:ext cx="968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5" imgW="634725" imgH="241195" progId="Equation.DSMT4">
                    <p:embed/>
                  </p:oleObj>
                </mc:Choice>
                <mc:Fallback>
                  <p:oleObj name="Equation" r:id="rId5" imgW="634725" imgH="241195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915"/>
                          <a:ext cx="968" cy="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9" name="Text Box 11"/>
            <p:cNvSpPr txBox="1">
              <a:spLocks noChangeArrowheads="1"/>
            </p:cNvSpPr>
            <p:nvPr/>
          </p:nvSpPr>
          <p:spPr bwMode="auto">
            <a:xfrm>
              <a:off x="2526" y="1006"/>
              <a:ext cx="48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b)</a:t>
              </a:r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781425" y="20447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FF66CC"/>
                </a:solidFill>
              </a:rPr>
              <a:t>Đáp án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0025" y="2800350"/>
            <a:ext cx="861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Muốn khai phương một tích của các số không âm ta có thể khai phương từng thừa số rồi nhân các kết quả với nhau.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4813" y="2428875"/>
            <a:ext cx="441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Quy tắc  khai phương một tích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33375" y="3400425"/>
            <a:ext cx="441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Quy tắc  nhân các căn thức bậc hai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95250" y="37480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Muốn nhân các căn thức bậc hai của các số không âm ta có thể nhân các số dưới dấu căn với nhau rồi khai phương kết quả thu được.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843338" y="4433888"/>
            <a:ext cx="152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Áp dụng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-1" y="4810125"/>
            <a:ext cx="2895601" cy="463550"/>
            <a:chOff x="-19" y="930"/>
            <a:chExt cx="1824" cy="371"/>
          </a:xfrm>
        </p:grpSpPr>
        <p:graphicFrame>
          <p:nvGraphicFramePr>
            <p:cNvPr id="1035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7783581"/>
                </p:ext>
              </p:extLst>
            </p:nvPr>
          </p:nvGraphicFramePr>
          <p:xfrm>
            <a:off x="115" y="930"/>
            <a:ext cx="1690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7" imgW="1054080" imgH="228600" progId="Equation.DSMT4">
                    <p:embed/>
                  </p:oleObj>
                </mc:Choice>
                <mc:Fallback>
                  <p:oleObj name="Equation" r:id="rId7" imgW="1054080" imgH="2286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" y="930"/>
                          <a:ext cx="1690" cy="3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8" name="Text Box 20"/>
            <p:cNvSpPr txBox="1">
              <a:spLocks noChangeArrowheads="1"/>
            </p:cNvSpPr>
            <p:nvPr/>
          </p:nvSpPr>
          <p:spPr bwMode="auto">
            <a:xfrm>
              <a:off x="-19" y="1005"/>
              <a:ext cx="288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a)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2714625" y="4805363"/>
            <a:ext cx="1628775" cy="493712"/>
            <a:chOff x="1056" y="3219"/>
            <a:chExt cx="1026" cy="311"/>
          </a:xfrm>
        </p:grpSpPr>
        <p:sp>
          <p:nvSpPr>
            <p:cNvPr id="1067" name="Text Box 21"/>
            <p:cNvSpPr txBox="1">
              <a:spLocks noChangeArrowheads="1"/>
            </p:cNvSpPr>
            <p:nvPr/>
          </p:nvSpPr>
          <p:spPr bwMode="auto">
            <a:xfrm>
              <a:off x="1056" y="3264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34" name="Object 22"/>
            <p:cNvGraphicFramePr>
              <a:graphicFrameLocks noChangeAspect="1"/>
            </p:cNvGraphicFramePr>
            <p:nvPr/>
          </p:nvGraphicFramePr>
          <p:xfrm>
            <a:off x="1218" y="3219"/>
            <a:ext cx="864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9" imgW="469900" imgH="228600" progId="Equation.DSMT4">
                    <p:embed/>
                  </p:oleObj>
                </mc:Choice>
                <mc:Fallback>
                  <p:oleObj name="Equation" r:id="rId9" imgW="46990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8" y="3219"/>
                          <a:ext cx="864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230687" y="4786313"/>
            <a:ext cx="1408113" cy="549275"/>
            <a:chOff x="2058" y="3190"/>
            <a:chExt cx="887" cy="346"/>
          </a:xfrm>
        </p:grpSpPr>
        <p:sp>
          <p:nvSpPr>
            <p:cNvPr id="1066" name="Text Box 23"/>
            <p:cNvSpPr txBox="1">
              <a:spLocks noChangeArrowheads="1"/>
            </p:cNvSpPr>
            <p:nvPr/>
          </p:nvSpPr>
          <p:spPr bwMode="auto">
            <a:xfrm>
              <a:off x="2058" y="3270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33" name="Object 24"/>
            <p:cNvGraphicFramePr>
              <a:graphicFrameLocks noChangeAspect="1"/>
            </p:cNvGraphicFramePr>
            <p:nvPr/>
          </p:nvGraphicFramePr>
          <p:xfrm>
            <a:off x="2221" y="3190"/>
            <a:ext cx="72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11" imgW="393529" imgH="253890" progId="Equation.DSMT4">
                    <p:embed/>
                  </p:oleObj>
                </mc:Choice>
                <mc:Fallback>
                  <p:oleObj name="Equation" r:id="rId11" imgW="393529" imgH="25389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1" y="3190"/>
                          <a:ext cx="724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8382000" y="4924425"/>
            <a:ext cx="795337" cy="357188"/>
            <a:chOff x="4629" y="3279"/>
            <a:chExt cx="501" cy="225"/>
          </a:xfrm>
        </p:grpSpPr>
        <p:sp>
          <p:nvSpPr>
            <p:cNvPr id="1065" name="Text Box 27"/>
            <p:cNvSpPr txBox="1">
              <a:spLocks noChangeArrowheads="1"/>
            </p:cNvSpPr>
            <p:nvPr/>
          </p:nvSpPr>
          <p:spPr bwMode="auto">
            <a:xfrm>
              <a:off x="4629" y="3279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32" name="Object 28"/>
            <p:cNvGraphicFramePr>
              <a:graphicFrameLocks noChangeAspect="1"/>
            </p:cNvGraphicFramePr>
            <p:nvPr/>
          </p:nvGraphicFramePr>
          <p:xfrm>
            <a:off x="4780" y="3279"/>
            <a:ext cx="350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13" imgW="190335" imgH="164957" progId="Equation.DSMT4">
                    <p:embed/>
                  </p:oleObj>
                </mc:Choice>
                <mc:Fallback>
                  <p:oleObj name="Equation" r:id="rId13" imgW="190335" imgH="164957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0" y="3279"/>
                          <a:ext cx="350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5532437" y="4781550"/>
            <a:ext cx="1858963" cy="549275"/>
            <a:chOff x="2907" y="3216"/>
            <a:chExt cx="1171" cy="346"/>
          </a:xfrm>
        </p:grpSpPr>
        <p:graphicFrame>
          <p:nvGraphicFramePr>
            <p:cNvPr id="1031" name="Object 25"/>
            <p:cNvGraphicFramePr>
              <a:graphicFrameLocks noChangeAspect="1"/>
            </p:cNvGraphicFramePr>
            <p:nvPr/>
          </p:nvGraphicFramePr>
          <p:xfrm>
            <a:off x="3120" y="3216"/>
            <a:ext cx="958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15" imgW="520474" imgH="253890" progId="Equation.DSMT4">
                    <p:embed/>
                  </p:oleObj>
                </mc:Choice>
                <mc:Fallback>
                  <p:oleObj name="Equation" r:id="rId15" imgW="520474" imgH="25389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3216"/>
                          <a:ext cx="958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4" name="Text Box 29"/>
            <p:cNvSpPr txBox="1">
              <a:spLocks noChangeArrowheads="1"/>
            </p:cNvSpPr>
            <p:nvPr/>
          </p:nvSpPr>
          <p:spPr bwMode="auto">
            <a:xfrm>
              <a:off x="2907" y="3264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7372350" y="4919663"/>
            <a:ext cx="933450" cy="390525"/>
            <a:chOff x="4050" y="3282"/>
            <a:chExt cx="588" cy="246"/>
          </a:xfrm>
        </p:grpSpPr>
        <p:graphicFrame>
          <p:nvGraphicFramePr>
            <p:cNvPr id="1030" name="Object 26"/>
            <p:cNvGraphicFramePr>
              <a:graphicFrameLocks noChangeAspect="1"/>
            </p:cNvGraphicFramePr>
            <p:nvPr/>
          </p:nvGraphicFramePr>
          <p:xfrm>
            <a:off x="4218" y="3286"/>
            <a:ext cx="420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7" imgW="228402" imgH="177646" progId="Equation.DSMT4">
                    <p:embed/>
                  </p:oleObj>
                </mc:Choice>
                <mc:Fallback>
                  <p:oleObj name="Equation" r:id="rId17" imgW="228402" imgH="177646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8" y="3286"/>
                          <a:ext cx="420" cy="2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3" name="Text Box 30"/>
            <p:cNvSpPr txBox="1">
              <a:spLocks noChangeArrowheads="1"/>
            </p:cNvSpPr>
            <p:nvPr/>
          </p:nvSpPr>
          <p:spPr bwMode="auto">
            <a:xfrm>
              <a:off x="4050" y="3282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76200" y="5715000"/>
            <a:ext cx="1922463" cy="476250"/>
            <a:chOff x="2526" y="915"/>
            <a:chExt cx="1211" cy="406"/>
          </a:xfrm>
        </p:grpSpPr>
        <p:graphicFrame>
          <p:nvGraphicFramePr>
            <p:cNvPr id="1029" name="Object 32"/>
            <p:cNvGraphicFramePr>
              <a:graphicFrameLocks noChangeAspect="1"/>
            </p:cNvGraphicFramePr>
            <p:nvPr/>
          </p:nvGraphicFramePr>
          <p:xfrm>
            <a:off x="2769" y="915"/>
            <a:ext cx="968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19" imgW="634725" imgH="241195" progId="Equation.DSMT4">
                    <p:embed/>
                  </p:oleObj>
                </mc:Choice>
                <mc:Fallback>
                  <p:oleObj name="Equation" r:id="rId19" imgW="634725" imgH="241195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915"/>
                          <a:ext cx="968" cy="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2" name="Text Box 33"/>
            <p:cNvSpPr txBox="1">
              <a:spLocks noChangeArrowheads="1"/>
            </p:cNvSpPr>
            <p:nvPr/>
          </p:nvSpPr>
          <p:spPr bwMode="auto">
            <a:xfrm>
              <a:off x="2526" y="1006"/>
              <a:ext cx="48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b)</a:t>
              </a:r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2057400" y="5624513"/>
            <a:ext cx="2314575" cy="441325"/>
            <a:chOff x="1320" y="3540"/>
            <a:chExt cx="1458" cy="278"/>
          </a:xfrm>
        </p:grpSpPr>
        <p:sp>
          <p:nvSpPr>
            <p:cNvPr id="1061" name="Text Box 35"/>
            <p:cNvSpPr txBox="1">
              <a:spLocks noChangeArrowheads="1"/>
            </p:cNvSpPr>
            <p:nvPr/>
          </p:nvSpPr>
          <p:spPr bwMode="auto">
            <a:xfrm>
              <a:off x="1320" y="3603"/>
              <a:ext cx="2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28" name="Object 37"/>
            <p:cNvGraphicFramePr>
              <a:graphicFrameLocks noChangeAspect="1"/>
            </p:cNvGraphicFramePr>
            <p:nvPr/>
          </p:nvGraphicFramePr>
          <p:xfrm>
            <a:off x="1497" y="3540"/>
            <a:ext cx="1281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20" imgW="736600" imgH="241300" progId="Equation.DSMT4">
                    <p:embed/>
                  </p:oleObj>
                </mc:Choice>
                <mc:Fallback>
                  <p:oleObj name="Equation" r:id="rId20" imgW="736600" imgH="2413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7" y="3540"/>
                          <a:ext cx="1281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4433888" y="5648325"/>
            <a:ext cx="1314450" cy="439738"/>
            <a:chOff x="2781" y="3583"/>
            <a:chExt cx="828" cy="277"/>
          </a:xfrm>
        </p:grpSpPr>
        <p:sp>
          <p:nvSpPr>
            <p:cNvPr id="1060" name="Text Box 34"/>
            <p:cNvSpPr txBox="1">
              <a:spLocks noChangeArrowheads="1"/>
            </p:cNvSpPr>
            <p:nvPr/>
          </p:nvSpPr>
          <p:spPr bwMode="auto">
            <a:xfrm>
              <a:off x="2781" y="3585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27" name="Object 38"/>
            <p:cNvGraphicFramePr>
              <a:graphicFrameLocks noChangeAspect="1"/>
            </p:cNvGraphicFramePr>
            <p:nvPr/>
          </p:nvGraphicFramePr>
          <p:xfrm>
            <a:off x="2956" y="3583"/>
            <a:ext cx="653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22" imgW="355292" imgH="203024" progId="Equation.DSMT4">
                    <p:embed/>
                  </p:oleObj>
                </mc:Choice>
                <mc:Fallback>
                  <p:oleObj name="Equation" r:id="rId22" imgW="355292" imgH="203024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6" y="3583"/>
                          <a:ext cx="653" cy="2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5724525" y="5676900"/>
            <a:ext cx="1041400" cy="439738"/>
            <a:chOff x="3582" y="3578"/>
            <a:chExt cx="656" cy="277"/>
          </a:xfrm>
        </p:grpSpPr>
        <p:sp>
          <p:nvSpPr>
            <p:cNvPr id="1059" name="Text Box 36"/>
            <p:cNvSpPr txBox="1">
              <a:spLocks noChangeArrowheads="1"/>
            </p:cNvSpPr>
            <p:nvPr/>
          </p:nvSpPr>
          <p:spPr bwMode="auto">
            <a:xfrm>
              <a:off x="3582" y="3585"/>
              <a:ext cx="2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=</a:t>
              </a:r>
            </a:p>
          </p:txBody>
        </p:sp>
        <p:graphicFrame>
          <p:nvGraphicFramePr>
            <p:cNvPr id="1026" name="Object 39"/>
            <p:cNvGraphicFramePr>
              <a:graphicFrameLocks noChangeAspect="1"/>
            </p:cNvGraphicFramePr>
            <p:nvPr/>
          </p:nvGraphicFramePr>
          <p:xfrm>
            <a:off x="3772" y="3578"/>
            <a:ext cx="466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24" imgW="253780" imgH="203024" progId="Equation.DSMT4">
                    <p:embed/>
                  </p:oleObj>
                </mc:Choice>
                <mc:Fallback>
                  <p:oleObj name="Equation" r:id="rId24" imgW="253780" imgH="203024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2" y="3578"/>
                          <a:ext cx="466" cy="2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228600" y="1263650"/>
            <a:ext cx="23622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/>
              <a:t>Áp dụng tính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84" grpId="0"/>
      <p:bldP spid="3085" grpId="0"/>
      <p:bldP spid="3086" grpId="0"/>
      <p:bldP spid="3087" grpId="0"/>
      <p:bldP spid="3088" grpId="0"/>
      <p:bldP spid="3089" grpId="0"/>
      <p:bldP spid="31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792163"/>
          </a:xfrm>
          <a:noFill/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0066"/>
                </a:solidFill>
              </a:rPr>
              <a:t>BÀI TẬP VỀ NHÀ 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371600" y="167640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BÀI 28; 29; 30; 31; 32 SGK/18 +19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1. Định lí </a:t>
            </a:r>
          </a:p>
        </p:txBody>
      </p:sp>
      <p:sp>
        <p:nvSpPr>
          <p:cNvPr id="2071" name="Line 5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791075" y="866775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?1</a:t>
            </a: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4762500" y="3000375"/>
          <a:ext cx="6048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330200" imgH="457200" progId="Equation.DSMT4">
                  <p:embed/>
                </p:oleObj>
              </mc:Choice>
              <mc:Fallback>
                <p:oleObj name="Equation" r:id="rId3" imgW="3302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3000375"/>
                        <a:ext cx="6048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553200" y="14478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sng"/>
              <a:t>Giải</a:t>
            </a: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4829175" y="2057400"/>
          <a:ext cx="61753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330057" imgH="444307" progId="Equation.DSMT4">
                  <p:embed/>
                </p:oleObj>
              </mc:Choice>
              <mc:Fallback>
                <p:oleObj name="Equation" r:id="rId5" imgW="330057" imgH="444307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175" y="2057400"/>
                        <a:ext cx="617538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5543550" y="2009775"/>
          <a:ext cx="11176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7" imgW="596900" imgH="508000" progId="Equation.DSMT4">
                  <p:embed/>
                </p:oleObj>
              </mc:Choice>
              <mc:Fallback>
                <p:oleObj name="Equation" r:id="rId7" imgW="596900" imgH="508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2009775"/>
                        <a:ext cx="111760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557963" y="2157413"/>
          <a:ext cx="5000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7963" y="2157413"/>
                        <a:ext cx="500062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62575" y="638175"/>
            <a:ext cx="3476625" cy="838200"/>
            <a:chOff x="0" y="1569"/>
            <a:chExt cx="2163" cy="528"/>
          </a:xfrm>
        </p:grpSpPr>
        <p:sp>
          <p:nvSpPr>
            <p:cNvPr id="2091" name="Text Box 19"/>
            <p:cNvSpPr txBox="1">
              <a:spLocks noChangeArrowheads="1"/>
            </p:cNvSpPr>
            <p:nvPr/>
          </p:nvSpPr>
          <p:spPr bwMode="auto">
            <a:xfrm>
              <a:off x="288" y="1761"/>
              <a:ext cx="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92" name="Text Box 20"/>
            <p:cNvSpPr txBox="1">
              <a:spLocks noChangeArrowheads="1"/>
            </p:cNvSpPr>
            <p:nvPr/>
          </p:nvSpPr>
          <p:spPr bwMode="auto">
            <a:xfrm>
              <a:off x="0" y="1728"/>
              <a:ext cx="19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Tính và so sánh:</a:t>
              </a:r>
            </a:p>
          </p:txBody>
        </p:sp>
        <p:graphicFrame>
          <p:nvGraphicFramePr>
            <p:cNvPr id="2067" name="Object 21"/>
            <p:cNvGraphicFramePr>
              <a:graphicFrameLocks noChangeAspect="1"/>
            </p:cNvGraphicFramePr>
            <p:nvPr/>
          </p:nvGraphicFramePr>
          <p:xfrm>
            <a:off x="1170" y="1599"/>
            <a:ext cx="354" cy="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Equation" r:id="rId11" imgW="330057" imgH="444307" progId="Equation.DSMT4">
                    <p:embed/>
                  </p:oleObj>
                </mc:Choice>
                <mc:Fallback>
                  <p:oleObj name="Equation" r:id="rId11" imgW="330057" imgH="444307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0" y="1599"/>
                          <a:ext cx="354" cy="4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1542" y="1713"/>
              <a:ext cx="3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và</a:t>
              </a:r>
            </a:p>
          </p:txBody>
        </p:sp>
        <p:graphicFrame>
          <p:nvGraphicFramePr>
            <p:cNvPr id="2068" name="Object 23"/>
            <p:cNvGraphicFramePr>
              <a:graphicFrameLocks noChangeAspect="1"/>
            </p:cNvGraphicFramePr>
            <p:nvPr/>
          </p:nvGraphicFramePr>
          <p:xfrm>
            <a:off x="1782" y="1569"/>
            <a:ext cx="38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Equation" r:id="rId13" imgW="330200" imgH="457200" progId="Equation.DSMT4">
                    <p:embed/>
                  </p:oleObj>
                </mc:Choice>
                <mc:Fallback>
                  <p:oleObj name="Equation" r:id="rId13" imgW="330200" imgH="4572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2" y="1569"/>
                          <a:ext cx="381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73" name="Object 25"/>
          <p:cNvGraphicFramePr>
            <a:graphicFrameLocks noChangeAspect="1"/>
          </p:cNvGraphicFramePr>
          <p:nvPr/>
        </p:nvGraphicFramePr>
        <p:xfrm>
          <a:off x="5467350" y="3100388"/>
          <a:ext cx="4889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4" imgW="266469" imgH="393359" progId="Equation.DSMT4">
                  <p:embed/>
                </p:oleObj>
              </mc:Choice>
              <mc:Fallback>
                <p:oleObj name="Equation" r:id="rId14" imgW="266469" imgH="39335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3100388"/>
                        <a:ext cx="4889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876800" y="1700213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Ta có: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800600" y="3871913"/>
            <a:ext cx="2047875" cy="838200"/>
            <a:chOff x="2982" y="2766"/>
            <a:chExt cx="1290" cy="528"/>
          </a:xfrm>
        </p:grpSpPr>
        <p:sp>
          <p:nvSpPr>
            <p:cNvPr id="2089" name="Text Box 27"/>
            <p:cNvSpPr txBox="1">
              <a:spLocks noChangeArrowheads="1"/>
            </p:cNvSpPr>
            <p:nvPr/>
          </p:nvSpPr>
          <p:spPr bwMode="auto">
            <a:xfrm>
              <a:off x="2982" y="2928"/>
              <a:ext cx="48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Vậy</a:t>
              </a:r>
            </a:p>
          </p:txBody>
        </p:sp>
        <p:graphicFrame>
          <p:nvGraphicFramePr>
            <p:cNvPr id="9" name="Object 28"/>
            <p:cNvGraphicFramePr>
              <a:graphicFrameLocks noChangeAspect="1"/>
            </p:cNvGraphicFramePr>
            <p:nvPr/>
          </p:nvGraphicFramePr>
          <p:xfrm>
            <a:off x="3360" y="2766"/>
            <a:ext cx="389" cy="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Equation" r:id="rId16" imgW="330057" imgH="444307" progId="Equation.DSMT4">
                    <p:embed/>
                  </p:oleObj>
                </mc:Choice>
                <mc:Fallback>
                  <p:oleObj name="Equation" r:id="rId16" imgW="330057" imgH="444307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766"/>
                          <a:ext cx="389" cy="5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29"/>
            <p:cNvGraphicFramePr>
              <a:graphicFrameLocks noChangeAspect="1"/>
            </p:cNvGraphicFramePr>
            <p:nvPr/>
          </p:nvGraphicFramePr>
          <p:xfrm>
            <a:off x="3891" y="2766"/>
            <a:ext cx="38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Equation" r:id="rId17" imgW="330200" imgH="457200" progId="Equation.DSMT4">
                    <p:embed/>
                  </p:oleObj>
                </mc:Choice>
                <mc:Fallback>
                  <p:oleObj name="Equation" r:id="rId17" imgW="330200" imgH="4572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1" y="2766"/>
                          <a:ext cx="381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0" name="Text Box 30"/>
            <p:cNvSpPr txBox="1">
              <a:spLocks noChangeArrowheads="1"/>
            </p:cNvSpPr>
            <p:nvPr/>
          </p:nvSpPr>
          <p:spPr bwMode="auto">
            <a:xfrm>
              <a:off x="3717" y="2928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=</a:t>
              </a:r>
            </a:p>
          </p:txBody>
        </p:sp>
      </p:grp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4724400" y="4691063"/>
            <a:ext cx="4419600" cy="1600200"/>
          </a:xfrm>
          <a:prstGeom prst="cloudCallout">
            <a:avLst>
              <a:gd name="adj1" fmla="val -32435"/>
              <a:gd name="adj2" fmla="val 775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Như vậy: Với số a không âm và số b dương ta có điều gì ?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95250" y="1195388"/>
            <a:ext cx="4495800" cy="1371600"/>
            <a:chOff x="0" y="2064"/>
            <a:chExt cx="2832" cy="864"/>
          </a:xfrm>
        </p:grpSpPr>
        <p:sp>
          <p:nvSpPr>
            <p:cNvPr id="2087" name="Text Box 34"/>
            <p:cNvSpPr txBox="1">
              <a:spLocks noChangeArrowheads="1"/>
            </p:cNvSpPr>
            <p:nvPr/>
          </p:nvSpPr>
          <p:spPr bwMode="auto">
            <a:xfrm>
              <a:off x="0" y="2103"/>
              <a:ext cx="283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Với số a không âm và số b dương ta có:</a:t>
              </a:r>
            </a:p>
          </p:txBody>
        </p:sp>
        <p:graphicFrame>
          <p:nvGraphicFramePr>
            <p:cNvPr id="10" name="Object 41"/>
            <p:cNvGraphicFramePr>
              <a:graphicFrameLocks noChangeAspect="1"/>
            </p:cNvGraphicFramePr>
            <p:nvPr/>
          </p:nvGraphicFramePr>
          <p:xfrm>
            <a:off x="1044" y="2340"/>
            <a:ext cx="720" cy="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" name="Equation" r:id="rId18" imgW="634725" imgH="457002" progId="Equation.DSMT4">
                    <p:embed/>
                  </p:oleObj>
                </mc:Choice>
                <mc:Fallback>
                  <p:oleObj name="Equation" r:id="rId18" imgW="634725" imgH="457002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4" y="2340"/>
                          <a:ext cx="720" cy="5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8" name="Rectangle 42"/>
            <p:cNvSpPr>
              <a:spLocks noChangeArrowheads="1"/>
            </p:cNvSpPr>
            <p:nvPr/>
          </p:nvSpPr>
          <p:spPr bwMode="auto">
            <a:xfrm>
              <a:off x="0" y="2064"/>
              <a:ext cx="2832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1652588" y="2576513"/>
            <a:ext cx="1676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Chứng minh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3813" y="2820988"/>
            <a:ext cx="4648200" cy="855662"/>
            <a:chOff x="0" y="2052"/>
            <a:chExt cx="2928" cy="539"/>
          </a:xfrm>
        </p:grpSpPr>
        <p:sp>
          <p:nvSpPr>
            <p:cNvPr id="2086" name="Text Box 46"/>
            <p:cNvSpPr txBox="1">
              <a:spLocks noChangeArrowheads="1"/>
            </p:cNvSpPr>
            <p:nvPr/>
          </p:nvSpPr>
          <p:spPr bwMode="auto">
            <a:xfrm>
              <a:off x="0" y="2208"/>
              <a:ext cx="29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Vì             và           nên            xác định và không âm</a:t>
              </a:r>
            </a:p>
          </p:txBody>
        </p:sp>
        <p:graphicFrame>
          <p:nvGraphicFramePr>
            <p:cNvPr id="2061" name="Object 47"/>
            <p:cNvGraphicFramePr>
              <a:graphicFrameLocks noChangeAspect="1"/>
            </p:cNvGraphicFramePr>
            <p:nvPr/>
          </p:nvGraphicFramePr>
          <p:xfrm>
            <a:off x="177" y="2199"/>
            <a:ext cx="43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Equation" r:id="rId20" imgW="355138" imgH="177569" progId="Equation.DSMT4">
                    <p:embed/>
                  </p:oleObj>
                </mc:Choice>
                <mc:Fallback>
                  <p:oleObj name="Equation" r:id="rId20" imgW="355138" imgH="177569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" y="2199"/>
                          <a:ext cx="432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8"/>
            <p:cNvGraphicFramePr>
              <a:graphicFrameLocks noChangeAspect="1"/>
            </p:cNvGraphicFramePr>
            <p:nvPr/>
          </p:nvGraphicFramePr>
          <p:xfrm>
            <a:off x="753" y="2195"/>
            <a:ext cx="425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Equation" r:id="rId22" imgW="342603" imgH="177646" progId="Equation.DSMT4">
                    <p:embed/>
                  </p:oleObj>
                </mc:Choice>
                <mc:Fallback>
                  <p:oleObj name="Equation" r:id="rId22" imgW="342603" imgH="177646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3" y="2195"/>
                          <a:ext cx="425" cy="2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49"/>
            <p:cNvGraphicFramePr>
              <a:graphicFrameLocks noChangeAspect="1"/>
            </p:cNvGraphicFramePr>
            <p:nvPr/>
          </p:nvGraphicFramePr>
          <p:xfrm>
            <a:off x="1425" y="2052"/>
            <a:ext cx="354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Equation" r:id="rId24" imgW="266584" imgH="457002" progId="Equation.DSMT4">
                    <p:embed/>
                  </p:oleObj>
                </mc:Choice>
                <mc:Fallback>
                  <p:oleObj name="Equation" r:id="rId24" imgW="266584" imgH="457002" progId="Equation.DSMT4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5" y="2052"/>
                          <a:ext cx="354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452438" y="3630613"/>
            <a:ext cx="3063875" cy="1131887"/>
            <a:chOff x="285" y="2287"/>
            <a:chExt cx="1930" cy="713"/>
          </a:xfrm>
        </p:grpSpPr>
        <p:sp>
          <p:nvSpPr>
            <p:cNvPr id="2085" name="Text Box 51"/>
            <p:cNvSpPr txBox="1">
              <a:spLocks noChangeArrowheads="1"/>
            </p:cNvSpPr>
            <p:nvPr/>
          </p:nvSpPr>
          <p:spPr bwMode="auto">
            <a:xfrm>
              <a:off x="285" y="2502"/>
              <a:ext cx="6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Ta có:</a:t>
              </a:r>
            </a:p>
          </p:txBody>
        </p:sp>
        <p:graphicFrame>
          <p:nvGraphicFramePr>
            <p:cNvPr id="2058" name="Object 52"/>
            <p:cNvGraphicFramePr>
              <a:graphicFrameLocks noChangeAspect="1"/>
            </p:cNvGraphicFramePr>
            <p:nvPr/>
          </p:nvGraphicFramePr>
          <p:xfrm>
            <a:off x="816" y="2337"/>
            <a:ext cx="50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Equation" r:id="rId26" imgW="469696" imgH="533169" progId="Equation.DSMT4">
                    <p:embed/>
                  </p:oleObj>
                </mc:Choice>
                <mc:Fallback>
                  <p:oleObj name="Equation" r:id="rId26" imgW="469696" imgH="533169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2337"/>
                          <a:ext cx="508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53"/>
            <p:cNvGraphicFramePr>
              <a:graphicFrameLocks noChangeAspect="1"/>
            </p:cNvGraphicFramePr>
            <p:nvPr/>
          </p:nvGraphicFramePr>
          <p:xfrm>
            <a:off x="1301" y="2287"/>
            <a:ext cx="618" cy="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Equation" r:id="rId28" imgW="571252" imgH="660113" progId="Equation.DSMT4">
                    <p:embed/>
                  </p:oleObj>
                </mc:Choice>
                <mc:Fallback>
                  <p:oleObj name="Equation" r:id="rId28" imgW="571252" imgH="660113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1" y="2287"/>
                          <a:ext cx="618" cy="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0" name="Object 54"/>
            <p:cNvGraphicFramePr>
              <a:graphicFrameLocks noChangeAspect="1"/>
            </p:cNvGraphicFramePr>
            <p:nvPr/>
          </p:nvGraphicFramePr>
          <p:xfrm>
            <a:off x="1926" y="2419"/>
            <a:ext cx="289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Equation" r:id="rId30" imgW="266469" imgH="393359" progId="Equation.DSMT4">
                    <p:embed/>
                  </p:oleObj>
                </mc:Choice>
                <mc:Fallback>
                  <p:oleObj name="Equation" r:id="rId30" imgW="266469" imgH="393359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6" y="2419"/>
                          <a:ext cx="289" cy="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66675" y="4662488"/>
            <a:ext cx="4648200" cy="1452562"/>
            <a:chOff x="0" y="3217"/>
            <a:chExt cx="2928" cy="915"/>
          </a:xfrm>
        </p:grpSpPr>
        <p:sp>
          <p:nvSpPr>
            <p:cNvPr id="2083" name="Text Box 55"/>
            <p:cNvSpPr txBox="1">
              <a:spLocks noChangeArrowheads="1"/>
            </p:cNvSpPr>
            <p:nvPr/>
          </p:nvSpPr>
          <p:spPr bwMode="auto">
            <a:xfrm>
              <a:off x="0" y="3306"/>
              <a:ext cx="29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Vậy:         là căn bậc hai số học của      ,               </a:t>
              </a:r>
            </a:p>
          </p:txBody>
        </p:sp>
        <p:graphicFrame>
          <p:nvGraphicFramePr>
            <p:cNvPr id="2055" name="Object 56"/>
            <p:cNvGraphicFramePr>
              <a:graphicFrameLocks noChangeAspect="1"/>
            </p:cNvGraphicFramePr>
            <p:nvPr/>
          </p:nvGraphicFramePr>
          <p:xfrm>
            <a:off x="438" y="3324"/>
            <a:ext cx="22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5" name="Equation" r:id="rId32" imgW="266584" imgH="457002" progId="Equation.DSMT4">
                    <p:embed/>
                  </p:oleObj>
                </mc:Choice>
                <mc:Fallback>
                  <p:oleObj name="Equation" r:id="rId32" imgW="266584" imgH="457002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" y="3324"/>
                          <a:ext cx="224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57"/>
            <p:cNvGraphicFramePr>
              <a:graphicFrameLocks noChangeAspect="1"/>
            </p:cNvGraphicFramePr>
            <p:nvPr/>
          </p:nvGraphicFramePr>
          <p:xfrm>
            <a:off x="2389" y="3217"/>
            <a:ext cx="166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Equation" r:id="rId34" imgW="152334" imgH="393529" progId="Equation.DSMT4">
                    <p:embed/>
                  </p:oleObj>
                </mc:Choice>
                <mc:Fallback>
                  <p:oleObj name="Equation" r:id="rId34" imgW="152334" imgH="393529" progId="Equation.DSMT4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9" y="3217"/>
                          <a:ext cx="166" cy="4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4" name="Text Box 58"/>
            <p:cNvSpPr txBox="1">
              <a:spLocks noChangeArrowheads="1"/>
            </p:cNvSpPr>
            <p:nvPr/>
          </p:nvSpPr>
          <p:spPr bwMode="auto">
            <a:xfrm>
              <a:off x="42" y="3792"/>
              <a:ext cx="7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tức là</a:t>
              </a:r>
            </a:p>
          </p:txBody>
        </p:sp>
        <p:graphicFrame>
          <p:nvGraphicFramePr>
            <p:cNvPr id="2057" name="Object 59"/>
            <p:cNvGraphicFramePr>
              <a:graphicFrameLocks noChangeAspect="1"/>
            </p:cNvGraphicFramePr>
            <p:nvPr/>
          </p:nvGraphicFramePr>
          <p:xfrm>
            <a:off x="480" y="3744"/>
            <a:ext cx="539" cy="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Equation" r:id="rId36" imgW="634725" imgH="457002" progId="Equation.DSMT4">
                    <p:embed/>
                  </p:oleObj>
                </mc:Choice>
                <mc:Fallback>
                  <p:oleObj name="Equation" r:id="rId36" imgW="634725" imgH="457002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3744"/>
                          <a:ext cx="539" cy="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6" grpId="0" animBg="1"/>
      <p:bldP spid="2074" grpId="0"/>
      <p:bldP spid="2081" grpId="0" animBg="1"/>
      <p:bldP spid="20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3086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3087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4724400" y="1143000"/>
            <a:ext cx="4419600" cy="1600200"/>
          </a:xfrm>
          <a:prstGeom prst="cloudCallout">
            <a:avLst>
              <a:gd name="adj1" fmla="val -9625"/>
              <a:gd name="adj2" fmla="val 6180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Muốn khai phương một thương a/b với số a không âm và số b dương ta làm như thế nào ?</a:t>
            </a:r>
          </a:p>
          <a:p>
            <a:pPr algn="ctr"/>
            <a:endParaRPr 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367463" y="1966913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sng"/>
              <a:t>Giải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7625" y="1371600"/>
            <a:ext cx="4495800" cy="1312863"/>
            <a:chOff x="30" y="1040"/>
            <a:chExt cx="2832" cy="827"/>
          </a:xfrm>
        </p:grpSpPr>
        <p:sp>
          <p:nvSpPr>
            <p:cNvPr id="3101" name="Text Box 47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3084" name="Object 48"/>
            <p:cNvGraphicFramePr>
              <a:graphicFrameLocks noChangeAspect="1"/>
            </p:cNvGraphicFramePr>
            <p:nvPr/>
          </p:nvGraphicFramePr>
          <p:xfrm>
            <a:off x="2064" y="1040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40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4724400" y="828675"/>
            <a:ext cx="441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Ví dụ 1: Áp dụng quy tắc khai phương một thương, hãy tính.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5029200" y="1419225"/>
            <a:ext cx="858838" cy="638175"/>
            <a:chOff x="3168" y="2874"/>
            <a:chExt cx="541" cy="402"/>
          </a:xfrm>
        </p:grpSpPr>
        <p:graphicFrame>
          <p:nvGraphicFramePr>
            <p:cNvPr id="3083" name="Object 17"/>
            <p:cNvGraphicFramePr>
              <a:graphicFrameLocks noChangeAspect="1"/>
            </p:cNvGraphicFramePr>
            <p:nvPr/>
          </p:nvGraphicFramePr>
          <p:xfrm>
            <a:off x="3363" y="2874"/>
            <a:ext cx="346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Equation" r:id="rId5" imgW="380835" imgH="444307" progId="Equation.DSMT4">
                    <p:embed/>
                  </p:oleObj>
                </mc:Choice>
                <mc:Fallback>
                  <p:oleObj name="Equation" r:id="rId5" imgW="380835" imgH="444307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3" y="2874"/>
                          <a:ext cx="346" cy="4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0" name="Text Box 53"/>
            <p:cNvSpPr txBox="1">
              <a:spLocks noChangeArrowheads="1"/>
            </p:cNvSpPr>
            <p:nvPr/>
          </p:nvSpPr>
          <p:spPr bwMode="auto">
            <a:xfrm>
              <a:off x="3168" y="2976"/>
              <a:ext cx="3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7543800" y="1447800"/>
            <a:ext cx="1157288" cy="638175"/>
            <a:chOff x="4752" y="2745"/>
            <a:chExt cx="729" cy="402"/>
          </a:xfrm>
        </p:grpSpPr>
        <p:sp>
          <p:nvSpPr>
            <p:cNvPr id="3099" name="Text Box 54"/>
            <p:cNvSpPr txBox="1">
              <a:spLocks noChangeArrowheads="1"/>
            </p:cNvSpPr>
            <p:nvPr/>
          </p:nvSpPr>
          <p:spPr bwMode="auto">
            <a:xfrm>
              <a:off x="4752" y="2832"/>
              <a:ext cx="3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  <p:graphicFrame>
          <p:nvGraphicFramePr>
            <p:cNvPr id="3082" name="Object 55"/>
            <p:cNvGraphicFramePr>
              <a:graphicFrameLocks noChangeAspect="1"/>
            </p:cNvGraphicFramePr>
            <p:nvPr/>
          </p:nvGraphicFramePr>
          <p:xfrm>
            <a:off x="4951" y="2745"/>
            <a:ext cx="530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Equation" r:id="rId7" imgW="583947" imgH="444307" progId="Equation.DSMT4">
                    <p:embed/>
                  </p:oleObj>
                </mc:Choice>
                <mc:Fallback>
                  <p:oleObj name="Equation" r:id="rId7" imgW="583947" imgH="444307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1" y="2745"/>
                          <a:ext cx="530" cy="4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06" name="Object 62"/>
          <p:cNvGraphicFramePr>
            <a:graphicFrameLocks noChangeAspect="1"/>
          </p:cNvGraphicFramePr>
          <p:nvPr/>
        </p:nvGraphicFramePr>
        <p:xfrm>
          <a:off x="5789613" y="2614613"/>
          <a:ext cx="787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9" imgW="508000" imgH="457200" progId="Equation.DSMT4">
                  <p:embed/>
                </p:oleObj>
              </mc:Choice>
              <mc:Fallback>
                <p:oleObj name="Equation" r:id="rId9" imgW="508000" imgH="4572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2614613"/>
                        <a:ext cx="7874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7" name="Object 63"/>
          <p:cNvGraphicFramePr>
            <a:graphicFrameLocks noChangeAspect="1"/>
          </p:cNvGraphicFramePr>
          <p:nvPr/>
        </p:nvGraphicFramePr>
        <p:xfrm>
          <a:off x="6670675" y="2667000"/>
          <a:ext cx="4921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1" imgW="317225" imgH="393359" progId="Equation.DSMT4">
                  <p:embed/>
                </p:oleObj>
              </mc:Choice>
              <mc:Fallback>
                <p:oleObj name="Equation" r:id="rId11" imgW="317225" imgH="393359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2667000"/>
                        <a:ext cx="49212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4724400" y="2590800"/>
            <a:ext cx="896938" cy="685800"/>
            <a:chOff x="2976" y="1962"/>
            <a:chExt cx="565" cy="432"/>
          </a:xfrm>
        </p:grpSpPr>
        <p:graphicFrame>
          <p:nvGraphicFramePr>
            <p:cNvPr id="3081" name="Object 61"/>
            <p:cNvGraphicFramePr>
              <a:graphicFrameLocks noChangeAspect="1"/>
            </p:cNvGraphicFramePr>
            <p:nvPr/>
          </p:nvGraphicFramePr>
          <p:xfrm>
            <a:off x="3171" y="1962"/>
            <a:ext cx="37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Equation" r:id="rId13" imgW="380835" imgH="444307" progId="Equation.DSMT4">
                    <p:embed/>
                  </p:oleObj>
                </mc:Choice>
                <mc:Fallback>
                  <p:oleObj name="Equation" r:id="rId13" imgW="380835" imgH="444307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1" y="1962"/>
                          <a:ext cx="370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8" name="Text Box 64"/>
            <p:cNvSpPr txBox="1">
              <a:spLocks noChangeArrowheads="1"/>
            </p:cNvSpPr>
            <p:nvPr/>
          </p:nvSpPr>
          <p:spPr bwMode="auto">
            <a:xfrm>
              <a:off x="2976" y="2064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a)</a:t>
              </a: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4757738" y="3351213"/>
            <a:ext cx="1204912" cy="696912"/>
            <a:chOff x="3072" y="2441"/>
            <a:chExt cx="759" cy="439"/>
          </a:xfrm>
        </p:grpSpPr>
        <p:sp>
          <p:nvSpPr>
            <p:cNvPr id="3097" name="Text Box 66"/>
            <p:cNvSpPr txBox="1">
              <a:spLocks noChangeArrowheads="1"/>
            </p:cNvSpPr>
            <p:nvPr/>
          </p:nvSpPr>
          <p:spPr bwMode="auto">
            <a:xfrm>
              <a:off x="3072" y="2544"/>
              <a:ext cx="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  <p:graphicFrame>
          <p:nvGraphicFramePr>
            <p:cNvPr id="3080" name="Object 67"/>
            <p:cNvGraphicFramePr>
              <a:graphicFrameLocks noChangeAspect="1"/>
            </p:cNvGraphicFramePr>
            <p:nvPr/>
          </p:nvGraphicFramePr>
          <p:xfrm>
            <a:off x="3255" y="2441"/>
            <a:ext cx="576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15" imgW="583947" imgH="444307" progId="Equation.DSMT4">
                    <p:embed/>
                  </p:oleObj>
                </mc:Choice>
                <mc:Fallback>
                  <p:oleObj name="Equation" r:id="rId15" imgW="583947" imgH="444307" progId="Equation.DSMT4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2441"/>
                          <a:ext cx="576" cy="4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12" name="Object 68"/>
          <p:cNvGraphicFramePr>
            <a:graphicFrameLocks noChangeAspect="1"/>
          </p:cNvGraphicFramePr>
          <p:nvPr/>
        </p:nvGraphicFramePr>
        <p:xfrm>
          <a:off x="6289675" y="3367088"/>
          <a:ext cx="127158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7" imgW="812447" imgH="444307" progId="Equation.DSMT4">
                  <p:embed/>
                </p:oleObj>
              </mc:Choice>
              <mc:Fallback>
                <p:oleObj name="Equation" r:id="rId17" imgW="812447" imgH="444307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3367088"/>
                        <a:ext cx="1271588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3" name="Object 69"/>
          <p:cNvGraphicFramePr>
            <a:graphicFrameLocks noChangeAspect="1"/>
          </p:cNvGraphicFramePr>
          <p:nvPr/>
        </p:nvGraphicFramePr>
        <p:xfrm>
          <a:off x="7823200" y="3421063"/>
          <a:ext cx="7159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9" imgW="457002" imgH="393529" progId="Equation.DSMT4">
                  <p:embed/>
                </p:oleObj>
              </mc:Choice>
              <mc:Fallback>
                <p:oleObj name="Equation" r:id="rId19" imgW="457002" imgH="393529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3421063"/>
                        <a:ext cx="71596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4" name="Object 70"/>
          <p:cNvGraphicFramePr>
            <a:graphicFrameLocks noChangeAspect="1"/>
          </p:cNvGraphicFramePr>
          <p:nvPr/>
        </p:nvGraphicFramePr>
        <p:xfrm>
          <a:off x="6400800" y="4114800"/>
          <a:ext cx="65563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21" imgW="418918" imgH="393529" progId="Equation.DSMT4">
                  <p:embed/>
                </p:oleObj>
              </mc:Choice>
              <mc:Fallback>
                <p:oleObj name="Equation" r:id="rId21" imgW="418918" imgH="393529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114800"/>
                        <a:ext cx="655638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5" name="Object 71"/>
          <p:cNvGraphicFramePr>
            <a:graphicFrameLocks noChangeAspect="1"/>
          </p:cNvGraphicFramePr>
          <p:nvPr/>
        </p:nvGraphicFramePr>
        <p:xfrm>
          <a:off x="7202488" y="4108450"/>
          <a:ext cx="5175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23" imgW="330057" imgH="393529" progId="Equation.DSMT4">
                  <p:embed/>
                </p:oleObj>
              </mc:Choice>
              <mc:Fallback>
                <p:oleObj name="Equation" r:id="rId23" imgW="330057" imgH="393529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4108450"/>
                        <a:ext cx="51752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 animBg="1"/>
      <p:bldP spid="6168" grpId="1" animBg="1"/>
      <p:bldP spid="6173" grpId="0"/>
      <p:bldP spid="6190" grpId="0"/>
      <p:bldP spid="6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4110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4111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Text Box 7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4113" name="Group 8"/>
          <p:cNvGrpSpPr>
            <a:grpSpLocks/>
          </p:cNvGrpSpPr>
          <p:nvPr/>
        </p:nvGrpSpPr>
        <p:grpSpPr bwMode="auto">
          <a:xfrm>
            <a:off x="47625" y="1298575"/>
            <a:ext cx="4495800" cy="1236663"/>
            <a:chOff x="30" y="1088"/>
            <a:chExt cx="2832" cy="779"/>
          </a:xfrm>
        </p:grpSpPr>
        <p:sp>
          <p:nvSpPr>
            <p:cNvPr id="4129" name="Text Box 9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4108" name="Object 10"/>
            <p:cNvGraphicFramePr>
              <a:graphicFrameLocks noChangeAspect="1"/>
            </p:cNvGraphicFramePr>
            <p:nvPr/>
          </p:nvGraphicFramePr>
          <p:xfrm>
            <a:off x="2064" y="1088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9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88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743450" y="804863"/>
            <a:ext cx="1328738" cy="457200"/>
            <a:chOff x="2988" y="507"/>
            <a:chExt cx="837" cy="288"/>
          </a:xfrm>
        </p:grpSpPr>
        <p:sp>
          <p:nvSpPr>
            <p:cNvPr id="4127" name="AutoShape 3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988" y="507"/>
              <a:ext cx="336" cy="288"/>
            </a:xfrm>
            <a:prstGeom prst="actionButtonBlank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?2</a:t>
              </a:r>
            </a:p>
          </p:txBody>
        </p:sp>
        <p:sp>
          <p:nvSpPr>
            <p:cNvPr id="4128" name="Text Box 31"/>
            <p:cNvSpPr txBox="1">
              <a:spLocks noChangeArrowheads="1"/>
            </p:cNvSpPr>
            <p:nvPr/>
          </p:nvSpPr>
          <p:spPr bwMode="auto">
            <a:xfrm>
              <a:off x="3297" y="543"/>
              <a:ext cx="5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Tính 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019800" y="647700"/>
            <a:ext cx="977900" cy="673100"/>
            <a:chOff x="3072" y="930"/>
            <a:chExt cx="616" cy="424"/>
          </a:xfrm>
        </p:grpSpPr>
        <p:sp>
          <p:nvSpPr>
            <p:cNvPr id="4126" name="Text Box 33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4107" name="Object 34"/>
            <p:cNvGraphicFramePr>
              <a:graphicFrameLocks noChangeAspect="1"/>
            </p:cNvGraphicFramePr>
            <p:nvPr/>
          </p:nvGraphicFramePr>
          <p:xfrm>
            <a:off x="3288" y="930"/>
            <a:ext cx="400" cy="4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" name="Equation" r:id="rId5" imgW="418918" imgH="444307" progId="Equation.DSMT4">
                    <p:embed/>
                  </p:oleObj>
                </mc:Choice>
                <mc:Fallback>
                  <p:oleObj name="Equation" r:id="rId5" imgW="418918" imgH="444307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930"/>
                          <a:ext cx="400" cy="4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7767638" y="815975"/>
            <a:ext cx="1203325" cy="365125"/>
            <a:chOff x="4893" y="514"/>
            <a:chExt cx="758" cy="230"/>
          </a:xfrm>
        </p:grpSpPr>
        <p:graphicFrame>
          <p:nvGraphicFramePr>
            <p:cNvPr id="4106" name="Object 35"/>
            <p:cNvGraphicFramePr>
              <a:graphicFrameLocks noChangeAspect="1"/>
            </p:cNvGraphicFramePr>
            <p:nvPr/>
          </p:nvGraphicFramePr>
          <p:xfrm>
            <a:off x="5081" y="514"/>
            <a:ext cx="57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Equation" r:id="rId7" imgW="596900" imgH="241300" progId="Equation.DSMT4">
                    <p:embed/>
                  </p:oleObj>
                </mc:Choice>
                <mc:Fallback>
                  <p:oleObj name="Equation" r:id="rId7" imgW="596900" imgH="2413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1" y="514"/>
                          <a:ext cx="570" cy="2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5" name="Text Box 36"/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</p:grpSp>
      <p:graphicFrame>
        <p:nvGraphicFramePr>
          <p:cNvPr id="7205" name="Object 37"/>
          <p:cNvGraphicFramePr>
            <a:graphicFrameLocks noChangeAspect="1"/>
          </p:cNvGraphicFramePr>
          <p:nvPr/>
        </p:nvGraphicFramePr>
        <p:xfrm>
          <a:off x="5661025" y="1793875"/>
          <a:ext cx="809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9" imgW="533169" imgH="457002" progId="Equation.DSMT4">
                  <p:embed/>
                </p:oleObj>
              </mc:Choice>
              <mc:Fallback>
                <p:oleObj name="Equation" r:id="rId9" imgW="533169" imgH="457002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793875"/>
                        <a:ext cx="809625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6400800" y="13716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Giải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648200" y="1765300"/>
            <a:ext cx="977900" cy="673100"/>
            <a:chOff x="3072" y="930"/>
            <a:chExt cx="616" cy="424"/>
          </a:xfrm>
        </p:grpSpPr>
        <p:sp>
          <p:nvSpPr>
            <p:cNvPr id="4124" name="Text Box 43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4105" name="Object 44"/>
            <p:cNvGraphicFramePr>
              <a:graphicFrameLocks noChangeAspect="1"/>
            </p:cNvGraphicFramePr>
            <p:nvPr/>
          </p:nvGraphicFramePr>
          <p:xfrm>
            <a:off x="3288" y="930"/>
            <a:ext cx="400" cy="4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" name="Equation" r:id="rId11" imgW="418918" imgH="444307" progId="Equation.DSMT4">
                    <p:embed/>
                  </p:oleObj>
                </mc:Choice>
                <mc:Fallback>
                  <p:oleObj name="Equation" r:id="rId11" imgW="418918" imgH="444307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930"/>
                          <a:ext cx="400" cy="4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13" name="Object 45"/>
          <p:cNvGraphicFramePr>
            <a:graphicFrameLocks noChangeAspect="1"/>
          </p:cNvGraphicFramePr>
          <p:nvPr/>
        </p:nvGraphicFramePr>
        <p:xfrm>
          <a:off x="5905500" y="2590800"/>
          <a:ext cx="10207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3" imgW="672808" imgH="444307" progId="Equation.DSMT4">
                  <p:embed/>
                </p:oleObj>
              </mc:Choice>
              <mc:Fallback>
                <p:oleObj name="Equation" r:id="rId13" imgW="672808" imgH="44430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2590800"/>
                        <a:ext cx="1020763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4" name="Object 46"/>
          <p:cNvGraphicFramePr>
            <a:graphicFrameLocks noChangeAspect="1"/>
          </p:cNvGraphicFramePr>
          <p:nvPr/>
        </p:nvGraphicFramePr>
        <p:xfrm>
          <a:off x="6515100" y="1833563"/>
          <a:ext cx="53181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5" imgW="330057" imgH="393529" progId="Equation.DSMT4">
                  <p:embed/>
                </p:oleObj>
              </mc:Choice>
              <mc:Fallback>
                <p:oleObj name="Equation" r:id="rId15" imgW="330057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1833563"/>
                        <a:ext cx="531813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4648200" y="2754313"/>
            <a:ext cx="1203325" cy="365125"/>
            <a:chOff x="4893" y="514"/>
            <a:chExt cx="758" cy="230"/>
          </a:xfrm>
        </p:grpSpPr>
        <p:graphicFrame>
          <p:nvGraphicFramePr>
            <p:cNvPr id="4104" name="Object 48"/>
            <p:cNvGraphicFramePr>
              <a:graphicFrameLocks noChangeAspect="1"/>
            </p:cNvGraphicFramePr>
            <p:nvPr/>
          </p:nvGraphicFramePr>
          <p:xfrm>
            <a:off x="5081" y="514"/>
            <a:ext cx="57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17" imgW="596900" imgH="241300" progId="Equation.DSMT4">
                    <p:embed/>
                  </p:oleObj>
                </mc:Choice>
                <mc:Fallback>
                  <p:oleObj name="Equation" r:id="rId17" imgW="596900" imgH="241300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1" y="514"/>
                          <a:ext cx="570" cy="2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3" name="Text Box 49"/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</p:grpSp>
      <p:graphicFrame>
        <p:nvGraphicFramePr>
          <p:cNvPr id="7218" name="Object 50"/>
          <p:cNvGraphicFramePr>
            <a:graphicFrameLocks noChangeAspect="1"/>
          </p:cNvGraphicFramePr>
          <p:nvPr/>
        </p:nvGraphicFramePr>
        <p:xfrm>
          <a:off x="7043738" y="2562225"/>
          <a:ext cx="102076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8" imgW="672808" imgH="457002" progId="Equation.DSMT4">
                  <p:embed/>
                </p:oleObj>
              </mc:Choice>
              <mc:Fallback>
                <p:oleObj name="Equation" r:id="rId18" imgW="672808" imgH="457002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3738" y="2562225"/>
                        <a:ext cx="1020762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" name="Object 51"/>
          <p:cNvGraphicFramePr>
            <a:graphicFrameLocks noChangeAspect="1"/>
          </p:cNvGraphicFramePr>
          <p:nvPr/>
        </p:nvGraphicFramePr>
        <p:xfrm>
          <a:off x="6107113" y="3405188"/>
          <a:ext cx="6159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20" imgW="406048" imgH="393359" progId="Equation.DSMT4">
                  <p:embed/>
                </p:oleObj>
              </mc:Choice>
              <mc:Fallback>
                <p:oleObj name="Equation" r:id="rId20" imgW="406048" imgH="39335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3405188"/>
                        <a:ext cx="61595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0" name="Object 52"/>
          <p:cNvGraphicFramePr>
            <a:graphicFrameLocks noChangeAspect="1"/>
          </p:cNvGraphicFramePr>
          <p:nvPr/>
        </p:nvGraphicFramePr>
        <p:xfrm>
          <a:off x="6824663" y="3400425"/>
          <a:ext cx="5191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22" imgW="342751" imgH="393529" progId="Equation.DSMT4">
                  <p:embed/>
                </p:oleObj>
              </mc:Choice>
              <mc:Fallback>
                <p:oleObj name="Equation" r:id="rId22" imgW="342751" imgH="393529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4663" y="3400425"/>
                        <a:ext cx="519112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1" name="AutoShape 53"/>
          <p:cNvSpPr>
            <a:spLocks noChangeArrowheads="1"/>
          </p:cNvSpPr>
          <p:nvPr/>
        </p:nvSpPr>
        <p:spPr bwMode="auto">
          <a:xfrm>
            <a:off x="4724400" y="4114800"/>
            <a:ext cx="4419600" cy="1600200"/>
          </a:xfrm>
          <a:prstGeom prst="cloudCallout">
            <a:avLst>
              <a:gd name="adj1" fmla="val -32435"/>
              <a:gd name="adj2" fmla="val 1135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Như vậy: Ngược lại với quy tắc khai phương một thương là quy tắc nào ?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0" y="25908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b) Quy tắc chia hai căn thức bậc  hai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0" y="28956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Muốn chia căn bậc hai của số a không âm cho căn bậc hai của số b dương, ta có thể chia số a cho số b rồi  khai phương kết quả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1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21" grpId="0" animBg="1"/>
      <p:bldP spid="7222" grpId="0"/>
      <p:bldP spid="72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5136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5137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Text Box 5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5139" name="Group 6"/>
          <p:cNvGrpSpPr>
            <a:grpSpLocks/>
          </p:cNvGrpSpPr>
          <p:nvPr/>
        </p:nvGrpSpPr>
        <p:grpSpPr bwMode="auto">
          <a:xfrm>
            <a:off x="47625" y="1295400"/>
            <a:ext cx="4495800" cy="1239838"/>
            <a:chOff x="30" y="1086"/>
            <a:chExt cx="2832" cy="781"/>
          </a:xfrm>
        </p:grpSpPr>
        <p:sp>
          <p:nvSpPr>
            <p:cNvPr id="5152" name="Text Box 7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5134" name="Object 8"/>
            <p:cNvGraphicFramePr>
              <a:graphicFrameLocks noChangeAspect="1"/>
            </p:cNvGraphicFramePr>
            <p:nvPr/>
          </p:nvGraphicFramePr>
          <p:xfrm>
            <a:off x="2064" y="1086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86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800600" y="1066800"/>
            <a:ext cx="911225" cy="692150"/>
            <a:chOff x="3072" y="924"/>
            <a:chExt cx="574" cy="436"/>
          </a:xfrm>
        </p:grpSpPr>
        <p:sp>
          <p:nvSpPr>
            <p:cNvPr id="5151" name="Text Box 13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5133" name="Object 14"/>
            <p:cNvGraphicFramePr>
              <a:graphicFrameLocks noChangeAspect="1"/>
            </p:cNvGraphicFramePr>
            <p:nvPr/>
          </p:nvGraphicFramePr>
          <p:xfrm>
            <a:off x="3330" y="924"/>
            <a:ext cx="316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5" imgW="330200" imgH="457200" progId="Equation.DSMT4">
                    <p:embed/>
                  </p:oleObj>
                </mc:Choice>
                <mc:Fallback>
                  <p:oleObj name="Equation" r:id="rId5" imgW="330200" imgH="4572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924"/>
                          <a:ext cx="316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7086600" y="1066800"/>
            <a:ext cx="1298575" cy="671513"/>
            <a:chOff x="4893" y="418"/>
            <a:chExt cx="818" cy="423"/>
          </a:xfrm>
        </p:grpSpPr>
        <p:graphicFrame>
          <p:nvGraphicFramePr>
            <p:cNvPr id="5132" name="Object 16"/>
            <p:cNvGraphicFramePr>
              <a:graphicFrameLocks noChangeAspect="1"/>
            </p:cNvGraphicFramePr>
            <p:nvPr/>
          </p:nvGraphicFramePr>
          <p:xfrm>
            <a:off x="5020" y="418"/>
            <a:ext cx="691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7" name="Equation" r:id="rId7" imgW="723586" imgH="444307" progId="Equation.DSMT4">
                    <p:embed/>
                  </p:oleObj>
                </mc:Choice>
                <mc:Fallback>
                  <p:oleObj name="Equation" r:id="rId7" imgW="723586" imgH="444307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0" y="418"/>
                          <a:ext cx="691" cy="4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0" name="Text Box 17"/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</p:grp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596063" y="17526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Giải</a:t>
            </a:r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6330950" y="3814763"/>
          <a:ext cx="6937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9" imgW="457002" imgH="444307" progId="Equation.DSMT4">
                  <p:embed/>
                </p:oleObj>
              </mc:Choice>
              <mc:Fallback>
                <p:oleObj name="Equation" r:id="rId9" imgW="457002" imgH="444307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950" y="3814763"/>
                        <a:ext cx="69373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Text Box 32"/>
          <p:cNvSpPr txBox="1">
            <a:spLocks noChangeArrowheads="1"/>
          </p:cNvSpPr>
          <p:nvPr/>
        </p:nvSpPr>
        <p:spPr bwMode="auto">
          <a:xfrm>
            <a:off x="0" y="25908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b) Quy tắc chia hai căn thức bậc  hai</a:t>
            </a:r>
          </a:p>
        </p:txBody>
      </p:sp>
      <p:sp>
        <p:nvSpPr>
          <p:cNvPr id="5144" name="Text Box 33"/>
          <p:cNvSpPr txBox="1">
            <a:spLocks noChangeArrowheads="1"/>
          </p:cNvSpPr>
          <p:nvPr/>
        </p:nvSpPr>
        <p:spPr bwMode="auto">
          <a:xfrm>
            <a:off x="0" y="28956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Muốn chia căn bậc hai của số a không âm cho căn bậc hai của số b dương, ta có thể chia số a cho số b rồi  khai phương kết quả đó.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829175" y="738188"/>
            <a:ext cx="1828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Ví dụ 2: Tính 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652963" y="2157413"/>
            <a:ext cx="911225" cy="692150"/>
            <a:chOff x="3072" y="924"/>
            <a:chExt cx="574" cy="436"/>
          </a:xfrm>
        </p:grpSpPr>
        <p:sp>
          <p:nvSpPr>
            <p:cNvPr id="5149" name="Text Box 36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5131" name="Object 37"/>
            <p:cNvGraphicFramePr>
              <a:graphicFrameLocks noChangeAspect="1"/>
            </p:cNvGraphicFramePr>
            <p:nvPr/>
          </p:nvGraphicFramePr>
          <p:xfrm>
            <a:off x="3330" y="924"/>
            <a:ext cx="316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Equation" r:id="rId11" imgW="330200" imgH="457200" progId="Equation.DSMT4">
                    <p:embed/>
                  </p:oleObj>
                </mc:Choice>
                <mc:Fallback>
                  <p:oleObj name="Equation" r:id="rId11" imgW="330200" imgH="4572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924"/>
                          <a:ext cx="316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30" name="Object 38"/>
          <p:cNvGraphicFramePr>
            <a:graphicFrameLocks noChangeAspect="1"/>
          </p:cNvGraphicFramePr>
          <p:nvPr/>
        </p:nvGraphicFramePr>
        <p:xfrm>
          <a:off x="5726113" y="2166938"/>
          <a:ext cx="6746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2" imgW="444307" imgH="444307" progId="Equation.DSMT4">
                  <p:embed/>
                </p:oleObj>
              </mc:Choice>
              <mc:Fallback>
                <p:oleObj name="Equation" r:id="rId12" imgW="444307" imgH="444307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113" y="2166938"/>
                        <a:ext cx="67468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1" name="Object 39"/>
          <p:cNvGraphicFramePr>
            <a:graphicFrameLocks noChangeAspect="1"/>
          </p:cNvGraphicFramePr>
          <p:nvPr/>
        </p:nvGraphicFramePr>
        <p:xfrm>
          <a:off x="6486525" y="2314575"/>
          <a:ext cx="6350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4" imgW="419100" imgH="228600" progId="Equation.DSMT4">
                  <p:embed/>
                </p:oleObj>
              </mc:Choice>
              <mc:Fallback>
                <p:oleObj name="Equation" r:id="rId14" imgW="41910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2314575"/>
                        <a:ext cx="6350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2" name="Object 40"/>
          <p:cNvGraphicFramePr>
            <a:graphicFrameLocks noChangeAspect="1"/>
          </p:cNvGraphicFramePr>
          <p:nvPr/>
        </p:nvGraphicFramePr>
        <p:xfrm>
          <a:off x="7253288" y="2370138"/>
          <a:ext cx="366712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6" imgW="241091" imgH="164957" progId="Equation.DSMT4">
                  <p:embed/>
                </p:oleObj>
              </mc:Choice>
              <mc:Fallback>
                <p:oleObj name="Equation" r:id="rId16" imgW="241091" imgH="164957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288" y="2370138"/>
                        <a:ext cx="366712" cy="249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724400" y="2971800"/>
            <a:ext cx="1298575" cy="671513"/>
            <a:chOff x="4893" y="418"/>
            <a:chExt cx="818" cy="423"/>
          </a:xfrm>
        </p:grpSpPr>
        <p:graphicFrame>
          <p:nvGraphicFramePr>
            <p:cNvPr id="5130" name="Object 42"/>
            <p:cNvGraphicFramePr>
              <a:graphicFrameLocks noChangeAspect="1"/>
            </p:cNvGraphicFramePr>
            <p:nvPr/>
          </p:nvGraphicFramePr>
          <p:xfrm>
            <a:off x="5020" y="418"/>
            <a:ext cx="691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18" imgW="723586" imgH="444307" progId="Equation.DSMT4">
                    <p:embed/>
                  </p:oleObj>
                </mc:Choice>
                <mc:Fallback>
                  <p:oleObj name="Equation" r:id="rId18" imgW="723586" imgH="444307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0" y="418"/>
                          <a:ext cx="691" cy="4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8" name="Text Box 43"/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</p:grpSp>
      <p:graphicFrame>
        <p:nvGraphicFramePr>
          <p:cNvPr id="8236" name="Object 44"/>
          <p:cNvGraphicFramePr>
            <a:graphicFrameLocks noChangeAspect="1"/>
          </p:cNvGraphicFramePr>
          <p:nvPr/>
        </p:nvGraphicFramePr>
        <p:xfrm>
          <a:off x="6261100" y="2981325"/>
          <a:ext cx="1098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20" imgW="723586" imgH="444307" progId="Equation.DSMT4">
                  <p:embed/>
                </p:oleObj>
              </mc:Choice>
              <mc:Fallback>
                <p:oleObj name="Equation" r:id="rId20" imgW="723586" imgH="444307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2981325"/>
                        <a:ext cx="10985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7" name="Object 45"/>
          <p:cNvGraphicFramePr>
            <a:graphicFrameLocks noChangeAspect="1"/>
          </p:cNvGraphicFramePr>
          <p:nvPr/>
        </p:nvGraphicFramePr>
        <p:xfrm>
          <a:off x="7529513" y="2971800"/>
          <a:ext cx="1098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22" imgW="723586" imgH="444307" progId="Equation.DSMT4">
                  <p:embed/>
                </p:oleObj>
              </mc:Choice>
              <mc:Fallback>
                <p:oleObj name="Equation" r:id="rId22" imgW="723586" imgH="44430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9513" y="2971800"/>
                        <a:ext cx="10985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8" name="Object 46"/>
          <p:cNvGraphicFramePr>
            <a:graphicFrameLocks noChangeAspect="1"/>
          </p:cNvGraphicFramePr>
          <p:nvPr/>
        </p:nvGraphicFramePr>
        <p:xfrm>
          <a:off x="5005388" y="3790950"/>
          <a:ext cx="10398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24" imgW="685502" imgH="444307" progId="Equation.DSMT4">
                  <p:embed/>
                </p:oleObj>
              </mc:Choice>
              <mc:Fallback>
                <p:oleObj name="Equation" r:id="rId24" imgW="685502" imgH="444307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3790950"/>
                        <a:ext cx="103981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9" name="Object 47"/>
          <p:cNvGraphicFramePr>
            <a:graphicFrameLocks noChangeAspect="1"/>
          </p:cNvGraphicFramePr>
          <p:nvPr/>
        </p:nvGraphicFramePr>
        <p:xfrm>
          <a:off x="7291388" y="3890963"/>
          <a:ext cx="4048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26" imgW="266469" imgH="393359" progId="Equation.DSMT4">
                  <p:embed/>
                </p:oleObj>
              </mc:Choice>
              <mc:Fallback>
                <p:oleObj name="Equation" r:id="rId26" imgW="266469" imgH="393359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388" y="3890963"/>
                        <a:ext cx="404812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/>
      <p:bldP spid="82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6160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6161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Text Box 5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6163" name="Group 6"/>
          <p:cNvGrpSpPr>
            <a:grpSpLocks/>
          </p:cNvGrpSpPr>
          <p:nvPr/>
        </p:nvGrpSpPr>
        <p:grpSpPr bwMode="auto">
          <a:xfrm>
            <a:off x="47625" y="1298575"/>
            <a:ext cx="4495800" cy="1236663"/>
            <a:chOff x="30" y="1088"/>
            <a:chExt cx="2832" cy="779"/>
          </a:xfrm>
        </p:grpSpPr>
        <p:sp>
          <p:nvSpPr>
            <p:cNvPr id="6182" name="Text Box 7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6158" name="Object 8"/>
            <p:cNvGraphicFramePr>
              <a:graphicFrameLocks noChangeAspect="1"/>
            </p:cNvGraphicFramePr>
            <p:nvPr/>
          </p:nvGraphicFramePr>
          <p:xfrm>
            <a:off x="2064" y="1088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9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88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05400" y="1066800"/>
            <a:ext cx="969963" cy="692150"/>
            <a:chOff x="3072" y="924"/>
            <a:chExt cx="611" cy="436"/>
          </a:xfrm>
        </p:grpSpPr>
        <p:sp>
          <p:nvSpPr>
            <p:cNvPr id="6181" name="Text Box 10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6157" name="Object 11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0" name="Equation" r:id="rId5" imgW="406224" imgH="457002" progId="Equation.DSMT4">
                    <p:embed/>
                  </p:oleObj>
                </mc:Choice>
                <mc:Fallback>
                  <p:oleObj name="Equation" r:id="rId5" imgW="406224" imgH="457002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477000" y="1685925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Giải</a:t>
            </a:r>
          </a:p>
        </p:txBody>
      </p:sp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5972175" y="2881313"/>
          <a:ext cx="7889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7" imgW="520474" imgH="444307" progId="Equation.DSMT4">
                  <p:embed/>
                </p:oleObj>
              </mc:Choice>
              <mc:Fallback>
                <p:oleObj name="Equation" r:id="rId7" imgW="520474" imgH="444307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2881313"/>
                        <a:ext cx="78898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17"/>
          <p:cNvSpPr txBox="1">
            <a:spLocks noChangeArrowheads="1"/>
          </p:cNvSpPr>
          <p:nvPr/>
        </p:nvSpPr>
        <p:spPr bwMode="auto">
          <a:xfrm>
            <a:off x="0" y="25908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b) Quy tắc chia hai căn thức bậc  hai</a:t>
            </a:r>
          </a:p>
        </p:txBody>
      </p:sp>
      <p:sp>
        <p:nvSpPr>
          <p:cNvPr id="6167" name="Text Box 18"/>
          <p:cNvSpPr txBox="1">
            <a:spLocks noChangeArrowheads="1"/>
          </p:cNvSpPr>
          <p:nvPr/>
        </p:nvSpPr>
        <p:spPr bwMode="auto">
          <a:xfrm>
            <a:off x="0" y="28956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7315200" y="1066800"/>
            <a:ext cx="969963" cy="692150"/>
            <a:chOff x="3072" y="924"/>
            <a:chExt cx="611" cy="436"/>
          </a:xfrm>
        </p:grpSpPr>
        <p:sp>
          <p:nvSpPr>
            <p:cNvPr id="6180" name="Text Box 21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  <p:graphicFrame>
          <p:nvGraphicFramePr>
            <p:cNvPr id="6156" name="Object 22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Equation" r:id="rId9" imgW="406224" imgH="457002" progId="Equation.DSMT4">
                    <p:embed/>
                  </p:oleObj>
                </mc:Choice>
                <mc:Fallback>
                  <p:oleObj name="Equation" r:id="rId9" imgW="406224" imgH="457002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876925" y="2143125"/>
          <a:ext cx="8096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1" imgW="533169" imgH="444307" progId="Equation.DSMT4">
                  <p:embed/>
                </p:oleObj>
              </mc:Choice>
              <mc:Fallback>
                <p:oleObj name="Equation" r:id="rId11" imgW="533169" imgH="444307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2143125"/>
                        <a:ext cx="80962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7343775" y="2333625"/>
          <a:ext cx="347663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3" imgW="228402" imgH="177646" progId="Equation.DSMT4">
                  <p:embed/>
                </p:oleObj>
              </mc:Choice>
              <mc:Fallback>
                <p:oleObj name="Equation" r:id="rId13" imgW="228402" imgH="177646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2333625"/>
                        <a:ext cx="347663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7827963" y="2943225"/>
          <a:ext cx="57943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5" imgW="380835" imgH="444307" progId="Equation.DSMT4">
                  <p:embed/>
                </p:oleObj>
              </mc:Choice>
              <mc:Fallback>
                <p:oleObj name="Equation" r:id="rId15" imgW="380835" imgH="444307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963" y="2943225"/>
                        <a:ext cx="57943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/>
        </p:nvGraphicFramePr>
        <p:xfrm>
          <a:off x="6753225" y="2309813"/>
          <a:ext cx="53816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7" imgW="355446" imgH="228501" progId="Equation.DSMT4">
                  <p:embed/>
                </p:oleObj>
              </mc:Choice>
              <mc:Fallback>
                <p:oleObj name="Equation" r:id="rId17" imgW="355446" imgH="228501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2309813"/>
                        <a:ext cx="53816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8539163" y="2971800"/>
          <a:ext cx="4048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19" imgW="266469" imgH="393359" progId="Equation.DSMT4">
                  <p:embed/>
                </p:oleObj>
              </mc:Choice>
              <mc:Fallback>
                <p:oleObj name="Equation" r:id="rId19" imgW="266469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9163" y="2971800"/>
                        <a:ext cx="404812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4800600" y="685800"/>
            <a:ext cx="1328738" cy="457200"/>
            <a:chOff x="2988" y="507"/>
            <a:chExt cx="837" cy="288"/>
          </a:xfrm>
        </p:grpSpPr>
        <p:sp>
          <p:nvSpPr>
            <p:cNvPr id="6178" name="AutoShape 3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988" y="507"/>
              <a:ext cx="336" cy="288"/>
            </a:xfrm>
            <a:prstGeom prst="actionButtonBlank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?3</a:t>
              </a:r>
            </a:p>
          </p:txBody>
        </p: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3297" y="543"/>
              <a:ext cx="5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Tính </a:t>
              </a: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876800" y="2138363"/>
            <a:ext cx="969963" cy="692150"/>
            <a:chOff x="3072" y="924"/>
            <a:chExt cx="611" cy="436"/>
          </a:xfrm>
        </p:grpSpPr>
        <p:sp>
          <p:nvSpPr>
            <p:cNvPr id="6177" name="Text Box 37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6155" name="Object 38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8" name="Equation" r:id="rId21" imgW="406224" imgH="457002" progId="Equation.DSMT4">
                    <p:embed/>
                  </p:oleObj>
                </mc:Choice>
                <mc:Fallback>
                  <p:oleObj name="Equation" r:id="rId21" imgW="406224" imgH="457002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4881563" y="2857500"/>
            <a:ext cx="969962" cy="692150"/>
            <a:chOff x="3072" y="924"/>
            <a:chExt cx="611" cy="436"/>
          </a:xfrm>
        </p:grpSpPr>
        <p:sp>
          <p:nvSpPr>
            <p:cNvPr id="6176" name="Text Box 40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  <p:graphicFrame>
          <p:nvGraphicFramePr>
            <p:cNvPr id="6154" name="Object 41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9" name="Equation" r:id="rId23" imgW="406224" imgH="457002" progId="Equation.DSMT4">
                    <p:embed/>
                  </p:oleObj>
                </mc:Choice>
                <mc:Fallback>
                  <p:oleObj name="Equation" r:id="rId23" imgW="406224" imgH="457002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58" name="Object 42"/>
          <p:cNvGraphicFramePr>
            <a:graphicFrameLocks noChangeAspect="1"/>
          </p:cNvGraphicFramePr>
          <p:nvPr/>
        </p:nvGraphicFramePr>
        <p:xfrm>
          <a:off x="6829425" y="2909888"/>
          <a:ext cx="8651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25" imgW="571252" imgH="444307" progId="Equation.DSMT4">
                  <p:embed/>
                </p:oleObj>
              </mc:Choice>
              <mc:Fallback>
                <p:oleObj name="Equation" r:id="rId25" imgW="571252" imgH="444307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2909888"/>
                        <a:ext cx="86518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4724400" y="3733800"/>
            <a:ext cx="4419600" cy="1600200"/>
          </a:xfrm>
          <a:prstGeom prst="cloudCallout">
            <a:avLst>
              <a:gd name="adj1" fmla="val -11208"/>
              <a:gd name="adj2" fmla="val 3779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Định lí trên có đúng với hai biểu thức A không âm và B dương hay không ?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0" y="3805238"/>
            <a:ext cx="205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Chú ý</a:t>
            </a:r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0" y="4081463"/>
            <a:ext cx="4648200" cy="1192212"/>
            <a:chOff x="0" y="2736"/>
            <a:chExt cx="2928" cy="751"/>
          </a:xfrm>
        </p:grpSpPr>
        <p:sp>
          <p:nvSpPr>
            <p:cNvPr id="6175" name="Text Box 45"/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Với biểu thức A  không âm và biểu thức B dương, ta có:</a:t>
              </a:r>
            </a:p>
          </p:txBody>
        </p:sp>
        <p:graphicFrame>
          <p:nvGraphicFramePr>
            <p:cNvPr id="6153" name="Object 46"/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1" name="Equation" r:id="rId27" imgW="685800" imgH="457200" progId="Equation.DSMT4">
                    <p:embed/>
                  </p:oleObj>
                </mc:Choice>
                <mc:Fallback>
                  <p:oleObj name="Equation" r:id="rId27" imgW="685800" imgH="45720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59" grpId="0" animBg="1"/>
      <p:bldP spid="92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7183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7184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5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7186" name="Group 6"/>
          <p:cNvGrpSpPr>
            <a:grpSpLocks/>
          </p:cNvGrpSpPr>
          <p:nvPr/>
        </p:nvGrpSpPr>
        <p:grpSpPr bwMode="auto">
          <a:xfrm>
            <a:off x="47625" y="1295400"/>
            <a:ext cx="4495800" cy="1239838"/>
            <a:chOff x="30" y="1086"/>
            <a:chExt cx="2832" cy="781"/>
          </a:xfrm>
        </p:grpSpPr>
        <p:sp>
          <p:nvSpPr>
            <p:cNvPr id="7205" name="Text Box 7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7181" name="Object 8"/>
            <p:cNvGraphicFramePr>
              <a:graphicFrameLocks noChangeAspect="1"/>
            </p:cNvGraphicFramePr>
            <p:nvPr/>
          </p:nvGraphicFramePr>
          <p:xfrm>
            <a:off x="2064" y="1086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86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400800" y="182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Giải</a:t>
            </a: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5867400" y="2362200"/>
          <a:ext cx="8080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533169" imgH="469696" progId="Equation.DSMT4">
                  <p:embed/>
                </p:oleObj>
              </mc:Choice>
              <mc:Fallback>
                <p:oleObj name="Equation" r:id="rId5" imgW="533169" imgH="46969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362200"/>
                        <a:ext cx="80803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Text Box 14"/>
          <p:cNvSpPr txBox="1">
            <a:spLocks noChangeArrowheads="1"/>
          </p:cNvSpPr>
          <p:nvPr/>
        </p:nvSpPr>
        <p:spPr bwMode="auto">
          <a:xfrm>
            <a:off x="0" y="25908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b) Quy tắc chia hai căn thức bậc  hai</a:t>
            </a:r>
          </a:p>
        </p:txBody>
      </p:sp>
      <p:sp>
        <p:nvSpPr>
          <p:cNvPr id="7189" name="Text Box 15"/>
          <p:cNvSpPr txBox="1">
            <a:spLocks noChangeArrowheads="1"/>
          </p:cNvSpPr>
          <p:nvPr/>
        </p:nvSpPr>
        <p:spPr bwMode="auto">
          <a:xfrm>
            <a:off x="0" y="28956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7467600" y="3533775"/>
          <a:ext cx="347663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228402" imgH="177646" progId="Equation.DSMT4">
                  <p:embed/>
                </p:oleObj>
              </mc:Choice>
              <mc:Fallback>
                <p:oleObj name="Equation" r:id="rId7" imgW="228402" imgH="17764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533775"/>
                        <a:ext cx="347663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6872288" y="3505200"/>
          <a:ext cx="5381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9" imgW="355446" imgH="228501" progId="Equation.DSMT4">
                  <p:embed/>
                </p:oleObj>
              </mc:Choice>
              <mc:Fallback>
                <p:oleObj name="Equation" r:id="rId9" imgW="355446" imgH="228501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288" y="3505200"/>
                        <a:ext cx="538162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648200" y="1143000"/>
            <a:ext cx="969963" cy="692150"/>
            <a:chOff x="3072" y="924"/>
            <a:chExt cx="611" cy="436"/>
          </a:xfrm>
        </p:grpSpPr>
        <p:sp>
          <p:nvSpPr>
            <p:cNvPr id="7204" name="Text Box 28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7180" name="Object 29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" name="Equation" r:id="rId11" imgW="406224" imgH="457002" progId="Equation.DSMT4">
                    <p:embed/>
                  </p:oleObj>
                </mc:Choice>
                <mc:Fallback>
                  <p:oleObj name="Equation" r:id="rId11" imgW="406224" imgH="457002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73" name="Object 33"/>
          <p:cNvGraphicFramePr>
            <a:graphicFrameLocks noChangeAspect="1"/>
          </p:cNvGraphicFramePr>
          <p:nvPr/>
        </p:nvGraphicFramePr>
        <p:xfrm>
          <a:off x="5972175" y="3352800"/>
          <a:ext cx="825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3" imgW="545863" imgH="444307" progId="Equation.DSMT4">
                  <p:embed/>
                </p:oleObj>
              </mc:Choice>
              <mc:Fallback>
                <p:oleObj name="Equation" r:id="rId13" imgW="545863" imgH="444307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3352800"/>
                        <a:ext cx="825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 Box 35"/>
          <p:cNvSpPr txBox="1">
            <a:spLocks noChangeArrowheads="1"/>
          </p:cNvSpPr>
          <p:nvPr/>
        </p:nvSpPr>
        <p:spPr bwMode="auto">
          <a:xfrm>
            <a:off x="0" y="3805238"/>
            <a:ext cx="205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Chú ý</a:t>
            </a:r>
          </a:p>
        </p:txBody>
      </p:sp>
      <p:grpSp>
        <p:nvGrpSpPr>
          <p:cNvPr id="7192" name="Group 36"/>
          <p:cNvGrpSpPr>
            <a:grpSpLocks/>
          </p:cNvGrpSpPr>
          <p:nvPr/>
        </p:nvGrpSpPr>
        <p:grpSpPr bwMode="auto">
          <a:xfrm>
            <a:off x="0" y="4081463"/>
            <a:ext cx="4648200" cy="1192212"/>
            <a:chOff x="0" y="2736"/>
            <a:chExt cx="2928" cy="751"/>
          </a:xfrm>
        </p:grpSpPr>
        <p:sp>
          <p:nvSpPr>
            <p:cNvPr id="7203" name="Text Box 37"/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Với biểu thức A  không âm và biểu thức B dương, ta có:</a:t>
              </a:r>
            </a:p>
          </p:txBody>
        </p:sp>
        <p:graphicFrame>
          <p:nvGraphicFramePr>
            <p:cNvPr id="7179" name="Object 38"/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Equation" r:id="rId15" imgW="685800" imgH="457200" progId="Equation.DSMT4">
                    <p:embed/>
                  </p:oleObj>
                </mc:Choice>
                <mc:Fallback>
                  <p:oleObj name="Equation" r:id="rId15" imgW="685800" imgH="4572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4710113" y="763588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Ví dụ 3: Rút gọn các biểu thức sau:</a:t>
            </a: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400800" y="1136650"/>
            <a:ext cx="2600325" cy="692150"/>
            <a:chOff x="4032" y="716"/>
            <a:chExt cx="1638" cy="436"/>
          </a:xfrm>
        </p:grpSpPr>
        <p:grpSp>
          <p:nvGrpSpPr>
            <p:cNvPr id="7200" name="Group 30"/>
            <p:cNvGrpSpPr>
              <a:grpSpLocks/>
            </p:cNvGrpSpPr>
            <p:nvPr/>
          </p:nvGrpSpPr>
          <p:grpSpPr bwMode="auto">
            <a:xfrm>
              <a:off x="4032" y="716"/>
              <a:ext cx="617" cy="436"/>
              <a:chOff x="3072" y="924"/>
              <a:chExt cx="617" cy="436"/>
            </a:xfrm>
          </p:grpSpPr>
          <p:sp>
            <p:nvSpPr>
              <p:cNvPr id="7202" name="Text Box 31"/>
              <p:cNvSpPr txBox="1">
                <a:spLocks noChangeArrowheads="1"/>
              </p:cNvSpPr>
              <p:nvPr/>
            </p:nvSpPr>
            <p:spPr bwMode="auto">
              <a:xfrm>
                <a:off x="3072" y="1056"/>
                <a:ext cx="28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b)</a:t>
                </a:r>
              </a:p>
            </p:txBody>
          </p:sp>
          <p:graphicFrame>
            <p:nvGraphicFramePr>
              <p:cNvPr id="7178" name="Object 32"/>
              <p:cNvGraphicFramePr>
                <a:graphicFrameLocks noChangeAspect="1"/>
              </p:cNvGraphicFramePr>
              <p:nvPr/>
            </p:nvGraphicFramePr>
            <p:xfrm>
              <a:off x="3288" y="924"/>
              <a:ext cx="401" cy="4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89" name="Equation" r:id="rId17" imgW="419100" imgH="457200" progId="Equation.DSMT4">
                      <p:embed/>
                    </p:oleObj>
                  </mc:Choice>
                  <mc:Fallback>
                    <p:oleObj name="Equation" r:id="rId17" imgW="419100" imgH="457200" progId="Equation.DSMT4">
                      <p:embed/>
                      <p:pic>
                        <p:nvPicPr>
                          <p:cNvPr id="0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88" y="924"/>
                            <a:ext cx="401" cy="4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201" name="Text Box 40"/>
            <p:cNvSpPr txBox="1">
              <a:spLocks noChangeArrowheads="1"/>
            </p:cNvSpPr>
            <p:nvPr/>
          </p:nvSpPr>
          <p:spPr bwMode="auto">
            <a:xfrm>
              <a:off x="4710" y="816"/>
              <a:ext cx="96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( Với a &gt; 0 )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648200" y="2362200"/>
            <a:ext cx="969963" cy="692150"/>
            <a:chOff x="3072" y="924"/>
            <a:chExt cx="611" cy="436"/>
          </a:xfrm>
        </p:grpSpPr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7177" name="Object 44"/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name="Equation" r:id="rId19" imgW="406224" imgH="457002" progId="Equation.DSMT4">
                    <p:embed/>
                  </p:oleObj>
                </mc:Choice>
                <mc:Fallback>
                  <p:oleObj name="Equation" r:id="rId19" imgW="406224" imgH="457002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85" name="Object 45"/>
          <p:cNvGraphicFramePr>
            <a:graphicFrameLocks noChangeAspect="1"/>
          </p:cNvGraphicFramePr>
          <p:nvPr/>
        </p:nvGraphicFramePr>
        <p:xfrm>
          <a:off x="6751638" y="2381250"/>
          <a:ext cx="10207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21" imgW="672808" imgH="444307" progId="Equation.DSMT4">
                  <p:embed/>
                </p:oleObj>
              </mc:Choice>
              <mc:Fallback>
                <p:oleObj name="Equation" r:id="rId21" imgW="672808" imgH="44430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638" y="2381250"/>
                        <a:ext cx="102076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6" name="Object 46"/>
          <p:cNvGraphicFramePr>
            <a:graphicFrameLocks noChangeAspect="1"/>
          </p:cNvGraphicFramePr>
          <p:nvPr/>
        </p:nvGraphicFramePr>
        <p:xfrm>
          <a:off x="7867650" y="2486025"/>
          <a:ext cx="635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23" imgW="418918" imgH="393529" progId="Equation.DSMT4">
                  <p:embed/>
                </p:oleObj>
              </mc:Choice>
              <mc:Fallback>
                <p:oleObj name="Equation" r:id="rId23" imgW="418918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650" y="2486025"/>
                        <a:ext cx="635000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4667250" y="3338513"/>
            <a:ext cx="1089025" cy="692150"/>
            <a:chOff x="3120" y="2253"/>
            <a:chExt cx="686" cy="436"/>
          </a:xfrm>
        </p:grpSpPr>
        <p:graphicFrame>
          <p:nvGraphicFramePr>
            <p:cNvPr id="7176" name="Object 19"/>
            <p:cNvGraphicFramePr>
              <a:graphicFrameLocks noChangeAspect="1"/>
            </p:cNvGraphicFramePr>
            <p:nvPr/>
          </p:nvGraphicFramePr>
          <p:xfrm>
            <a:off x="3405" y="2253"/>
            <a:ext cx="40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3" name="Equation" r:id="rId25" imgW="419100" imgH="457200" progId="Equation.DSMT4">
                    <p:embed/>
                  </p:oleObj>
                </mc:Choice>
                <mc:Fallback>
                  <p:oleObj name="Equation" r:id="rId25" imgW="419100" imgH="4572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5" y="2253"/>
                          <a:ext cx="401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8" name="Text Box 48"/>
            <p:cNvSpPr txBox="1">
              <a:spLocks noChangeArrowheads="1"/>
            </p:cNvSpPr>
            <p:nvPr/>
          </p:nvSpPr>
          <p:spPr bwMode="auto">
            <a:xfrm>
              <a:off x="3120" y="2352"/>
              <a:ext cx="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 </a:t>
              </a:r>
            </a:p>
          </p:txBody>
        </p:sp>
      </p:grp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7762875" y="3490913"/>
            <a:ext cx="1381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 Với a &gt; 0 )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79" grpId="0"/>
      <p:bldP spid="10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"/>
            <a:ext cx="9144000" cy="533400"/>
          </a:xfrm>
          <a:ln>
            <a:solidFill>
              <a:srgbClr val="FF0066"/>
            </a:solidFill>
          </a:ln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66CC"/>
                </a:solidFill>
              </a:rPr>
              <a:t>TiẾT 6: LIÊN HỆ GiỮA PHÉP CHIA VÀ PHÉP KHAI PHƯƠNG</a:t>
            </a:r>
          </a:p>
        </p:txBody>
      </p:sp>
      <p:sp>
        <p:nvSpPr>
          <p:cNvPr id="8213" name="Text Box 3"/>
          <p:cNvSpPr txBox="1">
            <a:spLocks noChangeArrowheads="1"/>
          </p:cNvSpPr>
          <p:nvPr/>
        </p:nvSpPr>
        <p:spPr bwMode="auto">
          <a:xfrm>
            <a:off x="0" y="762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2. Áp dụng </a:t>
            </a:r>
          </a:p>
        </p:txBody>
      </p:sp>
      <p:sp>
        <p:nvSpPr>
          <p:cNvPr id="8214" name="Line 4"/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Text Box 5"/>
          <p:cNvSpPr txBox="1">
            <a:spLocks noChangeArrowheads="1"/>
          </p:cNvSpPr>
          <p:nvPr/>
        </p:nvSpPr>
        <p:spPr bwMode="auto">
          <a:xfrm>
            <a:off x="-23813" y="1057275"/>
            <a:ext cx="4572001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a) Quy tắc khai phương một thương</a:t>
            </a:r>
          </a:p>
        </p:txBody>
      </p:sp>
      <p:grpSp>
        <p:nvGrpSpPr>
          <p:cNvPr id="8216" name="Group 6"/>
          <p:cNvGrpSpPr>
            <a:grpSpLocks/>
          </p:cNvGrpSpPr>
          <p:nvPr/>
        </p:nvGrpSpPr>
        <p:grpSpPr bwMode="auto">
          <a:xfrm>
            <a:off x="47625" y="1298575"/>
            <a:ext cx="4495800" cy="1236663"/>
            <a:chOff x="30" y="1088"/>
            <a:chExt cx="2832" cy="779"/>
          </a:xfrm>
        </p:grpSpPr>
        <p:sp>
          <p:nvSpPr>
            <p:cNvPr id="8239" name="Text Box 7"/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8211" name="Object 8"/>
            <p:cNvGraphicFramePr>
              <a:graphicFrameLocks noChangeAspect="1"/>
            </p:cNvGraphicFramePr>
            <p:nvPr/>
          </p:nvGraphicFramePr>
          <p:xfrm>
            <a:off x="2064" y="1088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088"/>
                          <a:ext cx="130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400800" y="182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Giải</a:t>
            </a:r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6805613" y="2286000"/>
          <a:ext cx="884237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583947" imgH="469696" progId="Equation.DSMT4">
                  <p:embed/>
                </p:oleObj>
              </mc:Choice>
              <mc:Fallback>
                <p:oleObj name="Equation" r:id="rId5" imgW="583947" imgH="46969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2286000"/>
                        <a:ext cx="884237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Text Box 11"/>
          <p:cNvSpPr txBox="1">
            <a:spLocks noChangeArrowheads="1"/>
          </p:cNvSpPr>
          <p:nvPr/>
        </p:nvSpPr>
        <p:spPr bwMode="auto">
          <a:xfrm>
            <a:off x="0" y="25908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/>
              <a:t>b) Quy tắc chia hai căn thức bậc  hai</a:t>
            </a:r>
          </a:p>
        </p:txBody>
      </p:sp>
      <p:sp>
        <p:nvSpPr>
          <p:cNvPr id="8219" name="Text Box 12"/>
          <p:cNvSpPr txBox="1">
            <a:spLocks noChangeArrowheads="1"/>
          </p:cNvSpPr>
          <p:nvPr/>
        </p:nvSpPr>
        <p:spPr bwMode="auto">
          <a:xfrm>
            <a:off x="0" y="28956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48200" y="1143000"/>
            <a:ext cx="1066800" cy="692150"/>
            <a:chOff x="3072" y="924"/>
            <a:chExt cx="672" cy="436"/>
          </a:xfrm>
        </p:grpSpPr>
        <p:sp>
          <p:nvSpPr>
            <p:cNvPr id="8238" name="Text Box 16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8210" name="Object 17"/>
            <p:cNvGraphicFramePr>
              <a:graphicFrameLocks noChangeAspect="1"/>
            </p:cNvGraphicFramePr>
            <p:nvPr/>
          </p:nvGraphicFramePr>
          <p:xfrm>
            <a:off x="3233" y="924"/>
            <a:ext cx="51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name="Equation" r:id="rId7" imgW="533169" imgH="457002" progId="Equation.DSMT4">
                    <p:embed/>
                  </p:oleObj>
                </mc:Choice>
                <mc:Fallback>
                  <p:oleObj name="Equation" r:id="rId7" imgW="533169" imgH="457002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" y="924"/>
                          <a:ext cx="511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5838825" y="2276475"/>
          <a:ext cx="8826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9" imgW="583947" imgH="457002" progId="Equation.DSMT4">
                  <p:embed/>
                </p:oleObj>
              </mc:Choice>
              <mc:Fallback>
                <p:oleObj name="Equation" r:id="rId9" imgW="583947" imgH="45700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5" y="2276475"/>
                        <a:ext cx="8826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1" name="Text Box 19"/>
          <p:cNvSpPr txBox="1">
            <a:spLocks noChangeArrowheads="1"/>
          </p:cNvSpPr>
          <p:nvPr/>
        </p:nvSpPr>
        <p:spPr bwMode="auto">
          <a:xfrm>
            <a:off x="0" y="3805238"/>
            <a:ext cx="205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Chú ý</a:t>
            </a:r>
          </a:p>
        </p:txBody>
      </p:sp>
      <p:grpSp>
        <p:nvGrpSpPr>
          <p:cNvPr id="8222" name="Group 20"/>
          <p:cNvGrpSpPr>
            <a:grpSpLocks/>
          </p:cNvGrpSpPr>
          <p:nvPr/>
        </p:nvGrpSpPr>
        <p:grpSpPr bwMode="auto">
          <a:xfrm>
            <a:off x="0" y="4081463"/>
            <a:ext cx="4648200" cy="1192212"/>
            <a:chOff x="0" y="2736"/>
            <a:chExt cx="2928" cy="751"/>
          </a:xfrm>
        </p:grpSpPr>
        <p:sp>
          <p:nvSpPr>
            <p:cNvPr id="8237" name="Text Box 21"/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Với biểu thức A  không âm và biểu thức B dương, ta có:</a:t>
              </a:r>
            </a:p>
          </p:txBody>
        </p:sp>
        <p:graphicFrame>
          <p:nvGraphicFramePr>
            <p:cNvPr id="8209" name="Object 22"/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6" name="Equation" r:id="rId11" imgW="685800" imgH="457200" progId="Equation.DSMT4">
                    <p:embed/>
                  </p:oleObj>
                </mc:Choice>
                <mc:Fallback>
                  <p:oleObj name="Equation" r:id="rId11" imgW="685800" imgH="4572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4724400" y="609600"/>
            <a:ext cx="1828800" cy="506413"/>
            <a:chOff x="2988" y="507"/>
            <a:chExt cx="837" cy="288"/>
          </a:xfrm>
        </p:grpSpPr>
        <p:sp>
          <p:nvSpPr>
            <p:cNvPr id="8235" name="AutoShape 3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988" y="507"/>
              <a:ext cx="336" cy="288"/>
            </a:xfrm>
            <a:prstGeom prst="actionButtonBlank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?4</a:t>
              </a:r>
            </a:p>
          </p:txBody>
        </p:sp>
        <p:sp>
          <p:nvSpPr>
            <p:cNvPr id="8236" name="Text Box 40"/>
            <p:cNvSpPr txBox="1">
              <a:spLocks noChangeArrowheads="1"/>
            </p:cNvSpPr>
            <p:nvPr/>
          </p:nvSpPr>
          <p:spPr bwMode="auto">
            <a:xfrm>
              <a:off x="3297" y="543"/>
              <a:ext cx="52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Rút gọn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6400800" y="1127125"/>
            <a:ext cx="2600325" cy="711200"/>
            <a:chOff x="4032" y="710"/>
            <a:chExt cx="1638" cy="448"/>
          </a:xfrm>
        </p:grpSpPr>
        <p:grpSp>
          <p:nvGrpSpPr>
            <p:cNvPr id="8231" name="Group 24"/>
            <p:cNvGrpSpPr>
              <a:grpSpLocks/>
            </p:cNvGrpSpPr>
            <p:nvPr/>
          </p:nvGrpSpPr>
          <p:grpSpPr bwMode="auto">
            <a:xfrm>
              <a:off x="4032" y="710"/>
              <a:ext cx="1638" cy="448"/>
              <a:chOff x="4032" y="710"/>
              <a:chExt cx="1638" cy="448"/>
            </a:xfrm>
          </p:grpSpPr>
          <p:grpSp>
            <p:nvGrpSpPr>
              <p:cNvPr id="8232" name="Group 25"/>
              <p:cNvGrpSpPr>
                <a:grpSpLocks/>
              </p:cNvGrpSpPr>
              <p:nvPr/>
            </p:nvGrpSpPr>
            <p:grpSpPr bwMode="auto">
              <a:xfrm>
                <a:off x="4032" y="710"/>
                <a:ext cx="647" cy="448"/>
                <a:chOff x="3072" y="918"/>
                <a:chExt cx="647" cy="448"/>
              </a:xfrm>
            </p:grpSpPr>
            <p:sp>
              <p:nvSpPr>
                <p:cNvPr id="823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072" y="1056"/>
                  <a:ext cx="288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/>
                    <a:t>b)</a:t>
                  </a:r>
                </a:p>
              </p:txBody>
            </p:sp>
            <p:graphicFrame>
              <p:nvGraphicFramePr>
                <p:cNvPr id="8208" name="Object 27"/>
                <p:cNvGraphicFramePr>
                  <a:graphicFrameLocks noChangeAspect="1"/>
                </p:cNvGraphicFramePr>
                <p:nvPr/>
              </p:nvGraphicFramePr>
              <p:xfrm>
                <a:off x="3258" y="918"/>
                <a:ext cx="461" cy="44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217" name="Equation" r:id="rId13" imgW="482391" imgH="469696" progId="Equation.DSMT4">
                        <p:embed/>
                      </p:oleObj>
                    </mc:Choice>
                    <mc:Fallback>
                      <p:oleObj name="Equation" r:id="rId13" imgW="482391" imgH="469696" progId="Equation.DSMT4">
                        <p:embed/>
                        <p:pic>
                          <p:nvPicPr>
                            <p:cNvPr id="0" name="Object 2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258" y="918"/>
                              <a:ext cx="461" cy="44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8233" name="Text Box 28"/>
              <p:cNvSpPr txBox="1">
                <a:spLocks noChangeArrowheads="1"/>
              </p:cNvSpPr>
              <p:nvPr/>
            </p:nvSpPr>
            <p:spPr bwMode="auto">
              <a:xfrm>
                <a:off x="4710" y="816"/>
                <a:ext cx="96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( Với a     0 )</a:t>
                </a:r>
              </a:p>
            </p:txBody>
          </p:sp>
        </p:grpSp>
        <p:graphicFrame>
          <p:nvGraphicFramePr>
            <p:cNvPr id="8207" name="Object 41"/>
            <p:cNvGraphicFramePr>
              <a:graphicFrameLocks noChangeAspect="1"/>
            </p:cNvGraphicFramePr>
            <p:nvPr/>
          </p:nvGraphicFramePr>
          <p:xfrm>
            <a:off x="5247" y="864"/>
            <a:ext cx="11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8" name="Equation" r:id="rId15" imgW="126835" imgH="152202" progId="Equation.DSMT4">
                    <p:embed/>
                  </p:oleObj>
                </mc:Choice>
                <mc:Fallback>
                  <p:oleObj name="Equation" r:id="rId15" imgW="126835" imgH="152202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7" y="864"/>
                          <a:ext cx="110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4643438" y="2266950"/>
            <a:ext cx="1066800" cy="692150"/>
            <a:chOff x="3072" y="924"/>
            <a:chExt cx="672" cy="436"/>
          </a:xfrm>
        </p:grpSpPr>
        <p:sp>
          <p:nvSpPr>
            <p:cNvPr id="8230" name="Text Box 44"/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a)</a:t>
              </a:r>
            </a:p>
          </p:txBody>
        </p:sp>
        <p:graphicFrame>
          <p:nvGraphicFramePr>
            <p:cNvPr id="8206" name="Object 45"/>
            <p:cNvGraphicFramePr>
              <a:graphicFrameLocks noChangeAspect="1"/>
            </p:cNvGraphicFramePr>
            <p:nvPr/>
          </p:nvGraphicFramePr>
          <p:xfrm>
            <a:off x="3233" y="924"/>
            <a:ext cx="51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9" name="Equation" r:id="rId17" imgW="533169" imgH="457002" progId="Equation.DSMT4">
                    <p:embed/>
                  </p:oleObj>
                </mc:Choice>
                <mc:Fallback>
                  <p:oleObj name="Equation" r:id="rId17" imgW="533169" imgH="457002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" y="924"/>
                          <a:ext cx="511" cy="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310" name="Object 46"/>
          <p:cNvGraphicFramePr>
            <a:graphicFrameLocks noChangeAspect="1"/>
          </p:cNvGraphicFramePr>
          <p:nvPr/>
        </p:nvGraphicFramePr>
        <p:xfrm>
          <a:off x="7800975" y="2286000"/>
          <a:ext cx="1057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19" imgW="698500" imgH="457200" progId="Equation.DSMT4">
                  <p:embed/>
                </p:oleObj>
              </mc:Choice>
              <mc:Fallback>
                <p:oleObj name="Equation" r:id="rId19" imgW="698500" imgH="4572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0975" y="2286000"/>
                        <a:ext cx="1057275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1" name="Object 47"/>
          <p:cNvGraphicFramePr>
            <a:graphicFrameLocks noChangeAspect="1"/>
          </p:cNvGraphicFramePr>
          <p:nvPr/>
        </p:nvGraphicFramePr>
        <p:xfrm>
          <a:off x="5121275" y="3033713"/>
          <a:ext cx="825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21" imgW="545863" imgH="393529" progId="Equation.DSMT4">
                  <p:embed/>
                </p:oleObj>
              </mc:Choice>
              <mc:Fallback>
                <p:oleObj name="Equation" r:id="rId21" imgW="545863" imgH="393529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3033713"/>
                        <a:ext cx="825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2" name="Object 48"/>
          <p:cNvGraphicFramePr>
            <a:graphicFrameLocks noChangeAspect="1"/>
          </p:cNvGraphicFramePr>
          <p:nvPr/>
        </p:nvGraphicFramePr>
        <p:xfrm>
          <a:off x="6038850" y="2995613"/>
          <a:ext cx="73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23" imgW="482391" imgH="418918" progId="Equation.DSMT4">
                  <p:embed/>
                </p:oleObj>
              </mc:Choice>
              <mc:Fallback>
                <p:oleObj name="Equation" r:id="rId23" imgW="482391" imgH="418918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2995613"/>
                        <a:ext cx="7302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6791325" y="3138488"/>
            <a:ext cx="1752600" cy="366712"/>
            <a:chOff x="4656" y="2160"/>
            <a:chExt cx="1104" cy="231"/>
          </a:xfrm>
        </p:grpSpPr>
        <p:sp>
          <p:nvSpPr>
            <p:cNvPr id="8229" name="Text Box 50"/>
            <p:cNvSpPr txBox="1">
              <a:spLocks noChangeArrowheads="1"/>
            </p:cNvSpPr>
            <p:nvPr/>
          </p:nvSpPr>
          <p:spPr bwMode="auto">
            <a:xfrm>
              <a:off x="4656" y="2160"/>
              <a:ext cx="110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(Vì                )</a:t>
              </a:r>
            </a:p>
          </p:txBody>
        </p:sp>
        <p:graphicFrame>
          <p:nvGraphicFramePr>
            <p:cNvPr id="8205" name="Object 51"/>
            <p:cNvGraphicFramePr>
              <a:graphicFrameLocks noChangeAspect="1"/>
            </p:cNvGraphicFramePr>
            <p:nvPr/>
          </p:nvGraphicFramePr>
          <p:xfrm>
            <a:off x="5040" y="2175"/>
            <a:ext cx="43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Equation" r:id="rId25" imgW="406048" imgH="203024" progId="Equation.DSMT4">
                    <p:embed/>
                  </p:oleObj>
                </mc:Choice>
                <mc:Fallback>
                  <p:oleObj name="Equation" r:id="rId25" imgW="406048" imgH="203024" progId="Equation.DSMT4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2175"/>
                          <a:ext cx="432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724400" y="3733800"/>
            <a:ext cx="1096963" cy="711200"/>
            <a:chOff x="3048" y="2688"/>
            <a:chExt cx="691" cy="448"/>
          </a:xfrm>
        </p:grpSpPr>
        <p:graphicFrame>
          <p:nvGraphicFramePr>
            <p:cNvPr id="8204" name="Object 32"/>
            <p:cNvGraphicFramePr>
              <a:graphicFrameLocks noChangeAspect="1"/>
            </p:cNvGraphicFramePr>
            <p:nvPr/>
          </p:nvGraphicFramePr>
          <p:xfrm>
            <a:off x="3279" y="2688"/>
            <a:ext cx="460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4" name="Equation" r:id="rId27" imgW="482391" imgH="469696" progId="Equation.DSMT4">
                    <p:embed/>
                  </p:oleObj>
                </mc:Choice>
                <mc:Fallback>
                  <p:oleObj name="Equation" r:id="rId27" imgW="482391" imgH="469696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9" y="2688"/>
                          <a:ext cx="460" cy="4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8" name="Text Box 53"/>
            <p:cNvSpPr txBox="1">
              <a:spLocks noChangeArrowheads="1"/>
            </p:cNvSpPr>
            <p:nvPr/>
          </p:nvSpPr>
          <p:spPr bwMode="auto">
            <a:xfrm>
              <a:off x="3048" y="2766"/>
              <a:ext cx="3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b)</a:t>
              </a:r>
            </a:p>
          </p:txBody>
        </p:sp>
      </p:grpSp>
      <p:graphicFrame>
        <p:nvGraphicFramePr>
          <p:cNvPr id="11318" name="Object 54"/>
          <p:cNvGraphicFramePr>
            <a:graphicFrameLocks noChangeAspect="1"/>
          </p:cNvGraphicFramePr>
          <p:nvPr/>
        </p:nvGraphicFramePr>
        <p:xfrm>
          <a:off x="5915025" y="3733800"/>
          <a:ext cx="9223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29" imgW="609600" imgH="457200" progId="Equation.DSMT4">
                  <p:embed/>
                </p:oleObj>
              </mc:Choice>
              <mc:Fallback>
                <p:oleObj name="Equation" r:id="rId29" imgW="609600" imgH="4572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3733800"/>
                        <a:ext cx="92233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9" name="Object 55"/>
          <p:cNvGraphicFramePr>
            <a:graphicFrameLocks noChangeAspect="1"/>
          </p:cNvGraphicFramePr>
          <p:nvPr/>
        </p:nvGraphicFramePr>
        <p:xfrm>
          <a:off x="6872288" y="3762375"/>
          <a:ext cx="787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1" imgW="520700" imgH="457200" progId="Equation.DSMT4">
                  <p:embed/>
                </p:oleObj>
              </mc:Choice>
              <mc:Fallback>
                <p:oleObj name="Equation" r:id="rId31" imgW="520700" imgH="45720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288" y="3762375"/>
                        <a:ext cx="78740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0" name="Object 56"/>
          <p:cNvGraphicFramePr>
            <a:graphicFrameLocks noChangeAspect="1"/>
          </p:cNvGraphicFramePr>
          <p:nvPr/>
        </p:nvGraphicFramePr>
        <p:xfrm>
          <a:off x="7799388" y="3781425"/>
          <a:ext cx="7874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33" imgW="520474" imgH="469696" progId="Equation.DSMT4">
                  <p:embed/>
                </p:oleObj>
              </mc:Choice>
              <mc:Fallback>
                <p:oleObj name="Equation" r:id="rId33" imgW="520474" imgH="469696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8" y="3781425"/>
                        <a:ext cx="787400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1" name="Object 57"/>
          <p:cNvGraphicFramePr>
            <a:graphicFrameLocks noChangeAspect="1"/>
          </p:cNvGraphicFramePr>
          <p:nvPr/>
        </p:nvGraphicFramePr>
        <p:xfrm>
          <a:off x="5900738" y="4533900"/>
          <a:ext cx="99853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35" imgW="660113" imgH="444307" progId="Equation.DSMT4">
                  <p:embed/>
                </p:oleObj>
              </mc:Choice>
              <mc:Fallback>
                <p:oleObj name="Equation" r:id="rId35" imgW="660113" imgH="444307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0738" y="4533900"/>
                        <a:ext cx="99853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2" name="Object 58"/>
          <p:cNvGraphicFramePr>
            <a:graphicFrameLocks noChangeAspect="1"/>
          </p:cNvGraphicFramePr>
          <p:nvPr/>
        </p:nvGraphicFramePr>
        <p:xfrm>
          <a:off x="7005638" y="4572000"/>
          <a:ext cx="825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37" imgW="545863" imgH="418918" progId="Equation.DSMT4">
                  <p:embed/>
                </p:oleObj>
              </mc:Choice>
              <mc:Fallback>
                <p:oleObj name="Equation" r:id="rId37" imgW="545863" imgH="418918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8" y="4572000"/>
                        <a:ext cx="8255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20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20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20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5" dur="20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66"/>
                </a:solidFill>
              </a:rPr>
              <a:t>KIẾN THỨC CẦN NHỚ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1219200"/>
            <a:ext cx="5486400" cy="1681163"/>
            <a:chOff x="288" y="768"/>
            <a:chExt cx="3456" cy="1059"/>
          </a:xfrm>
        </p:grpSpPr>
        <p:sp>
          <p:nvSpPr>
            <p:cNvPr id="9228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16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u="sng"/>
                <a:t>1. Định lí </a:t>
              </a:r>
            </a:p>
          </p:txBody>
        </p:sp>
        <p:grpSp>
          <p:nvGrpSpPr>
            <p:cNvPr id="9229" name="Group 5"/>
            <p:cNvGrpSpPr>
              <a:grpSpLocks/>
            </p:cNvGrpSpPr>
            <p:nvPr/>
          </p:nvGrpSpPr>
          <p:grpSpPr bwMode="auto">
            <a:xfrm>
              <a:off x="912" y="963"/>
              <a:ext cx="2832" cy="864"/>
              <a:chOff x="0" y="2064"/>
              <a:chExt cx="2832" cy="864"/>
            </a:xfrm>
          </p:grpSpPr>
          <p:sp>
            <p:nvSpPr>
              <p:cNvPr id="9230" name="Text Box 6"/>
              <p:cNvSpPr txBox="1">
                <a:spLocks noChangeArrowheads="1"/>
              </p:cNvSpPr>
              <p:nvPr/>
            </p:nvSpPr>
            <p:spPr bwMode="auto">
              <a:xfrm>
                <a:off x="0" y="2103"/>
                <a:ext cx="283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  Với số a không âm và số b dương ta có:</a:t>
                </a:r>
              </a:p>
            </p:txBody>
          </p:sp>
          <p:graphicFrame>
            <p:nvGraphicFramePr>
              <p:cNvPr id="9219" name="Object 7"/>
              <p:cNvGraphicFramePr>
                <a:graphicFrameLocks noChangeAspect="1"/>
              </p:cNvGraphicFramePr>
              <p:nvPr/>
            </p:nvGraphicFramePr>
            <p:xfrm>
              <a:off x="1044" y="2340"/>
              <a:ext cx="720" cy="5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0" name="Equation" r:id="rId3" imgW="634725" imgH="457002" progId="Equation.DSMT4">
                      <p:embed/>
                    </p:oleObj>
                  </mc:Choice>
                  <mc:Fallback>
                    <p:oleObj name="Equation" r:id="rId3" imgW="634725" imgH="457002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44" y="2340"/>
                            <a:ext cx="720" cy="51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1" name="Rectangle 8"/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2832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895600"/>
            <a:ext cx="8839200" cy="927100"/>
            <a:chOff x="192" y="1824"/>
            <a:chExt cx="5568" cy="584"/>
          </a:xfrm>
        </p:grpSpPr>
        <p:sp>
          <p:nvSpPr>
            <p:cNvPr id="9226" name="Text Box 13"/>
            <p:cNvSpPr txBox="1">
              <a:spLocks noChangeArrowheads="1"/>
            </p:cNvSpPr>
            <p:nvPr/>
          </p:nvSpPr>
          <p:spPr bwMode="auto">
            <a:xfrm>
              <a:off x="288" y="1824"/>
              <a:ext cx="288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u="sng"/>
                <a:t>2. Quy tắc khai phương một thương</a:t>
              </a:r>
            </a:p>
          </p:txBody>
        </p:sp>
        <p:sp>
          <p:nvSpPr>
            <p:cNvPr id="9227" name="Text Box 15"/>
            <p:cNvSpPr txBox="1">
              <a:spLocks noChangeArrowheads="1"/>
            </p:cNvSpPr>
            <p:nvPr/>
          </p:nvSpPr>
          <p:spPr bwMode="auto">
            <a:xfrm>
              <a:off x="192" y="2040"/>
              <a:ext cx="556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khai phương một thương   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9218" name="Object 16"/>
            <p:cNvGraphicFramePr>
              <a:graphicFrameLocks noChangeAspect="1"/>
            </p:cNvGraphicFramePr>
            <p:nvPr/>
          </p:nvGraphicFramePr>
          <p:xfrm>
            <a:off x="2256" y="1956"/>
            <a:ext cx="249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name="Equation" r:id="rId5" imgW="152334" imgH="393529" progId="Equation.DSMT4">
                    <p:embed/>
                  </p:oleObj>
                </mc:Choice>
                <mc:Fallback>
                  <p:oleObj name="Equation" r:id="rId5" imgW="152334" imgH="393529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1956"/>
                          <a:ext cx="249" cy="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09550" y="3857625"/>
            <a:ext cx="8839200" cy="917575"/>
            <a:chOff x="132" y="2430"/>
            <a:chExt cx="5568" cy="578"/>
          </a:xfrm>
        </p:grpSpPr>
        <p:sp>
          <p:nvSpPr>
            <p:cNvPr id="9224" name="Text Box 17"/>
            <p:cNvSpPr txBox="1">
              <a:spLocks noChangeArrowheads="1"/>
            </p:cNvSpPr>
            <p:nvPr/>
          </p:nvSpPr>
          <p:spPr bwMode="auto">
            <a:xfrm>
              <a:off x="192" y="2430"/>
              <a:ext cx="288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u="sng"/>
                <a:t>3. Quy tắc chia hai căn thức bậc  hai</a:t>
              </a:r>
            </a:p>
          </p:txBody>
        </p:sp>
        <p:sp>
          <p:nvSpPr>
            <p:cNvPr id="9225" name="Text Box 18"/>
            <p:cNvSpPr txBox="1">
              <a:spLocks noChangeArrowheads="1"/>
            </p:cNvSpPr>
            <p:nvPr/>
          </p:nvSpPr>
          <p:spPr bwMode="auto">
            <a:xfrm>
              <a:off x="132" y="2640"/>
              <a:ext cx="556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    Muốn chia căn bậc hai của số a không âm cho căn bậc hai của số b dương, ta có thể chia số a cho số b rồi  khai phương kết quả đó.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 - &amp;quot;TiẾT 6: LIÊN HỆ GiỮA PHÉP CHIA VÀ PHÉP KHAI PHƯƠNG&amp;quot;&quot;/&gt;&lt;property id=&quot;20307&quot; value=&quot;256&quot;/&gt;&lt;/object&gt;&lt;object type=&quot;3&quot; unique_id=&quot;10006&quot;&gt;&lt;property id=&quot;20148&quot; value=&quot;5&quot;/&gt;&lt;property id=&quot;20300&quot; value=&quot;Slide 3 - &amp;quot;TiẾT 6: LIÊN HỆ GiỮA PHÉP CHIA VÀ PHÉP KHAI PHƯƠNG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TiẾT 6: LIÊN HỆ GiỮA PHÉP CHIA VÀ PHÉP KHAI PHƯƠNG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TiẾT 6: LIÊN HỆ GiỮA PHÉP CHIA VÀ PHÉP KHAI PHƯƠNG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TiẾT 6: LIÊN HỆ GiỮA PHÉP CHIA VÀ PHÉP KHAI PHƯƠNG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TiẾT 6: LIÊN HỆ GiỮA PHÉP CHIA VÀ PHÉP KHAI PHƯƠNG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TiẾT 6: LIÊN HỆ GiỮA PHÉP CHIA VÀ PHÉP KHAI PHƯƠNG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KIẾN THỨC CẦN NHỚ&amp;quot;&quot;/&gt;&lt;property id=&quot;20307&quot; value=&quot;264&quot;/&gt;&lt;/object&gt;&lt;object type=&quot;3&quot; unique_id=&quot;10013&quot;&gt;&lt;property id=&quot;20148&quot; value=&quot;5&quot;/&gt;&lt;property id=&quot;20300&quot; value=&quot;Slide 10 - &amp;quot;BÀI TẬP VỀ NHÀ 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1189</Words>
  <Application>Microsoft Office PowerPoint</Application>
  <PresentationFormat>On-screen Show (4:3)</PresentationFormat>
  <Paragraphs>132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Default Design</vt:lpstr>
      <vt:lpstr>MathType 6.0 Equation</vt:lpstr>
      <vt:lpstr>Equation</vt:lpstr>
      <vt:lpstr>PowerPoint Presentation</vt:lpstr>
      <vt:lpstr>TiẾT 6: LIÊN HỆ GiỮA PHÉP CHIA VÀ PHÉP KHAI PHƯƠNG</vt:lpstr>
      <vt:lpstr>TiẾT 6: LIÊN HỆ GiỮA PHÉP CHIA VÀ PHÉP KHAI PHƯƠNG</vt:lpstr>
      <vt:lpstr>TiẾT 6: LIÊN HỆ GiỮA PHÉP CHIA VÀ PHÉP KHAI PHƯƠNG</vt:lpstr>
      <vt:lpstr>TiẾT 6: LIÊN HỆ GiỮA PHÉP CHIA VÀ PHÉP KHAI PHƯƠNG</vt:lpstr>
      <vt:lpstr>TiẾT 6: LIÊN HỆ GiỮA PHÉP CHIA VÀ PHÉP KHAI PHƯƠNG</vt:lpstr>
      <vt:lpstr>TiẾT 6: LIÊN HỆ GiỮA PHÉP CHIA VÀ PHÉP KHAI PHƯƠNG</vt:lpstr>
      <vt:lpstr>TiẾT 6: LIÊN HỆ GiỮA PHÉP CHIA VÀ PHÉP KHAI PHƯƠNG</vt:lpstr>
      <vt:lpstr>KIẾN THỨC CẦN NHỚ</vt:lpstr>
      <vt:lpstr>BÀI TẬP VỀ NHÀ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 my</dc:creator>
  <cp:lastModifiedBy>Luxury</cp:lastModifiedBy>
  <cp:revision>19</cp:revision>
  <dcterms:created xsi:type="dcterms:W3CDTF">2010-09-07T22:45:03Z</dcterms:created>
  <dcterms:modified xsi:type="dcterms:W3CDTF">2021-08-28T00:47:35Z</dcterms:modified>
</cp:coreProperties>
</file>